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9" r:id="rId3"/>
    <p:sldId id="260" r:id="rId4"/>
    <p:sldId id="266" r:id="rId5"/>
    <p:sldId id="265" r:id="rId6"/>
    <p:sldId id="263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6" autoAdjust="0"/>
    <p:restoredTop sz="96315"/>
  </p:normalViewPr>
  <p:slideViewPr>
    <p:cSldViewPr snapToGrid="0">
      <p:cViewPr varScale="1">
        <p:scale>
          <a:sx n="144" d="100"/>
          <a:sy n="144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2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0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1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1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6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8/10/25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8/10/25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8/10/25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0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8/10/25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4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E1192-14C2-0098-16F2-B1EE24DF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2063" y="1736203"/>
            <a:ext cx="7260109" cy="2367838"/>
          </a:xfrm>
        </p:spPr>
        <p:txBody>
          <a:bodyPr>
            <a:noAutofit/>
          </a:bodyPr>
          <a:lstStyle/>
          <a:p>
            <a:r>
              <a:rPr lang="en-US" sz="3600" dirty="0"/>
              <a:t>Interactive Dashboard for Analyzing U.S.-Canada Tariffs Impact on Canada's Construction and Production Sectors</a:t>
            </a:r>
            <a:br>
              <a:rPr lang="en-US" sz="3600" dirty="0"/>
            </a:br>
            <a:br>
              <a:rPr lang="en-US" sz="3600" dirty="0"/>
            </a:br>
            <a:endParaRPr lang="en-C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10709-4E50-5BB2-80B6-041CEB4BD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8718" y="4372719"/>
            <a:ext cx="6294846" cy="2519713"/>
          </a:xfrm>
        </p:spPr>
        <p:txBody>
          <a:bodyPr>
            <a:normAutofit/>
          </a:bodyPr>
          <a:lstStyle/>
          <a:p>
            <a:r>
              <a:rPr lang="en-US" dirty="0"/>
              <a:t>James Cole</a:t>
            </a:r>
          </a:p>
          <a:p>
            <a:endParaRPr lang="en-CA" dirty="0"/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61AD307F-19C2-CEB6-B5A6-E96F4141C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97" r="19" b="-1"/>
          <a:stretch/>
        </p:blipFill>
        <p:spPr>
          <a:xfrm>
            <a:off x="20" y="10"/>
            <a:ext cx="461511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5" name="Picture 4" descr="Top view of metal pipes">
            <a:extLst>
              <a:ext uri="{FF2B5EF4-FFF2-40B4-BE49-F238E27FC236}">
                <a16:creationId xmlns:a16="http://schemas.microsoft.com/office/drawing/2014/main" id="{0878586A-F10E-9754-A560-9432BCAE6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51822" y="1117142"/>
            <a:ext cx="6915705" cy="46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5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1F84-8F22-661E-368E-9E146FE9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EF47-0E52-95F7-A30B-607530B6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Indices Explained: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IPPI: Fabricated metal products (v1230995999).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RMPI: Metal ores (v1230998193).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BCPI: Metal fabrications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Data Range: 2020 to 2025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Tools: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Streamlit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ECharts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, PostgreSQL.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08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F88D-D639-3619-09DF-8DDF3C71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ABDF2-A49F-A4CC-8E11-302C51D5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GB" dirty="0"/>
              <a:t>Authentication: </a:t>
            </a:r>
            <a:r>
              <a:rPr lang="en-GB" dirty="0" err="1"/>
              <a:t>streamlit_authenticator</a:t>
            </a:r>
            <a:r>
              <a:rPr lang="en-GB" dirty="0"/>
              <a:t>, YAML config, </a:t>
            </a:r>
            <a:r>
              <a:rPr lang="en-GB" dirty="0" err="1"/>
              <a:t>bcrypt</a:t>
            </a:r>
            <a:r>
              <a:rPr lang="en-GB" dirty="0"/>
              <a:t> hashing.</a:t>
            </a:r>
          </a:p>
          <a:p>
            <a:pPr algn="l" rtl="0"/>
            <a:r>
              <a:rPr lang="en-GB" dirty="0"/>
              <a:t>Database: </a:t>
            </a:r>
            <a:r>
              <a:rPr lang="en-GB" dirty="0" err="1"/>
              <a:t>SQLAlchemy</a:t>
            </a:r>
            <a:r>
              <a:rPr lang="en-GB" dirty="0"/>
              <a:t> for save/query operations.</a:t>
            </a:r>
          </a:p>
          <a:p>
            <a:pPr algn="l" rtl="0"/>
            <a:r>
              <a:rPr lang="en-GB" dirty="0"/>
              <a:t>Visualization: </a:t>
            </a:r>
            <a:r>
              <a:rPr lang="en-GB" dirty="0" err="1"/>
              <a:t>ECharts</a:t>
            </a:r>
            <a:r>
              <a:rPr lang="en-GB" dirty="0"/>
              <a:t> for lines/charts with tariff markers; Pandas </a:t>
            </a:r>
            <a:r>
              <a:rPr lang="en-GB" dirty="0" err="1"/>
              <a:t>rolling.corr</a:t>
            </a:r>
            <a:r>
              <a:rPr lang="en-GB" dirty="0"/>
              <a:t>.</a:t>
            </a:r>
          </a:p>
          <a:p>
            <a:pPr algn="l" rtl="0"/>
            <a:r>
              <a:rPr lang="en-GB" dirty="0"/>
              <a:t>Usability: Date pickers, sliders (3-12 months), feedback messages.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085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B6F36-DB30-CBDD-89BF-0FF1FCE0E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C0FB-B293-37A6-8786-F47E7AFD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1C54-0941-B331-C4F9-60F30F2CC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GB" dirty="0"/>
              <a:t>Fetching: Dynamic IPPI/RMPI/BCPI data from 2020-present.</a:t>
            </a:r>
          </a:p>
          <a:p>
            <a:pPr algn="l" rtl="0"/>
            <a:r>
              <a:rPr lang="en-GB" dirty="0"/>
              <a:t>Focus: Metals prices and fabrications.</a:t>
            </a:r>
          </a:p>
          <a:p>
            <a:pPr algn="l" rtl="0"/>
            <a:r>
              <a:rPr lang="en-GB" dirty="0"/>
              <a:t>Trends: Steady rise in 2025; Q2 near post-COVID highs (2020).</a:t>
            </a:r>
          </a:p>
          <a:p>
            <a:pPr algn="l" rtl="0"/>
            <a:r>
              <a:rPr lang="en-GB" dirty="0"/>
              <a:t>Projections: Higher prices by Q3 2025, worsening housing sector vs. 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127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60D203-0520-D457-4D10-4E0215CC6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5D52F-B036-05DE-9512-BDCE67CC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User Authentication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Picture 5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3C243AE3-DD33-4634-116A-980F411F5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740" y="1717480"/>
            <a:ext cx="8514659" cy="46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8D19C-07B1-17B2-BBBC-57A02371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pPr rtl="0"/>
            <a:r>
              <a:rPr lang="en-GB" b="1" dirty="0"/>
              <a:t>IPPI vs RMPI</a:t>
            </a:r>
            <a:endParaRPr lang="en-GB" b="1" i="0" u="none" strike="noStrike" dirty="0">
              <a:effectLst/>
            </a:endParaRP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D2E09F83-E138-B43D-2DEB-C74666536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55" y="1601045"/>
            <a:ext cx="7220121" cy="4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0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931426-B0FA-7E46-3BB7-0B90737F9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F98A7-75F7-1CB0-5D84-A06EA117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 fontScale="90000"/>
          </a:bodyPr>
          <a:lstStyle/>
          <a:p>
            <a:pPr rtl="0"/>
            <a:r>
              <a:rPr lang="en-GB" b="1" dirty="0"/>
              <a:t>BCPI </a:t>
            </a:r>
            <a:br>
              <a:rPr lang="en-GB" b="1" dirty="0"/>
            </a:br>
            <a:r>
              <a:rPr lang="en-GB" b="1" dirty="0"/>
              <a:t>Division: Metal Fabrications</a:t>
            </a:r>
            <a:br>
              <a:rPr lang="en-GB" b="1" dirty="0"/>
            </a:br>
            <a:r>
              <a:rPr lang="en-GB" b="1" dirty="0"/>
              <a:t>Building type: Non residential</a:t>
            </a:r>
            <a:endParaRPr lang="en-GB" b="1" i="0" u="none" strike="noStrike" dirty="0">
              <a:effectLst/>
            </a:endParaRPr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8413FB7B-8A78-F2EF-A188-EC4E3154B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3" y="2316883"/>
            <a:ext cx="6428509" cy="40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8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F7D02-4013-C7CC-2C21-65A6442F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6423-30D3-78E4-7D0D-ACB90A2D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GB" b="1" dirty="0"/>
              <a:t>BCPI </a:t>
            </a:r>
            <a:br>
              <a:rPr lang="en-GB" b="1" dirty="0"/>
            </a:br>
            <a:r>
              <a:rPr lang="en-GB" b="1" dirty="0"/>
              <a:t>Division: Metal Fabrications</a:t>
            </a:r>
            <a:br>
              <a:rPr lang="en-GB" b="1" dirty="0"/>
            </a:br>
            <a:r>
              <a:rPr lang="en-GB" b="1" dirty="0"/>
              <a:t>Building type: Residential</a:t>
            </a:r>
            <a:endParaRPr lang="en-GB" b="1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6" name="Content Placeholder 5" descr="A screen shot of a graph&#10;&#10;Description automatically generated">
            <a:extLst>
              <a:ext uri="{FF2B5EF4-FFF2-40B4-BE49-F238E27FC236}">
                <a16:creationId xmlns:a16="http://schemas.microsoft.com/office/drawing/2014/main" id="{A7E44E41-6DAD-5989-331E-A97E5CF50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1883347"/>
            <a:ext cx="7759700" cy="4935986"/>
          </a:xfrm>
        </p:spPr>
      </p:pic>
    </p:spTree>
    <p:extLst>
      <p:ext uri="{BB962C8B-B14F-4D97-AF65-F5344CB8AC3E}">
        <p14:creationId xmlns:p14="http://schemas.microsoft.com/office/powerpoint/2010/main" val="284159015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192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Posterama</vt:lpstr>
      <vt:lpstr>SplashVTI</vt:lpstr>
      <vt:lpstr>Interactive Dashboard for Analyzing U.S.-Canada Tariffs Impact on Canada's Construction and Production Sectors  </vt:lpstr>
      <vt:lpstr>1. Introduction</vt:lpstr>
      <vt:lpstr>2. Methodology</vt:lpstr>
      <vt:lpstr>3. Results</vt:lpstr>
      <vt:lpstr>User Authentication </vt:lpstr>
      <vt:lpstr>IPPI vs RMPI</vt:lpstr>
      <vt:lpstr>BCPI  Division: Metal Fabrications Building type: Non residential</vt:lpstr>
      <vt:lpstr>BCPI  Division: Metal Fabrications Building type: Residential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project</dc:title>
  <dc:creator>Siju Philip</dc:creator>
  <cp:lastModifiedBy>James Benjamin Cole</cp:lastModifiedBy>
  <cp:revision>9</cp:revision>
  <dcterms:created xsi:type="dcterms:W3CDTF">2023-10-31T05:50:05Z</dcterms:created>
  <dcterms:modified xsi:type="dcterms:W3CDTF">2025-08-10T04:29:21Z</dcterms:modified>
</cp:coreProperties>
</file>