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0" r:id="rId4"/>
    <p:sldId id="291" r:id="rId5"/>
    <p:sldId id="312" r:id="rId6"/>
    <p:sldId id="313" r:id="rId7"/>
    <p:sldId id="314" r:id="rId8"/>
    <p:sldId id="315" r:id="rId9"/>
    <p:sldId id="316" r:id="rId10"/>
    <p:sldId id="310" r:id="rId11"/>
    <p:sldId id="318" r:id="rId12"/>
    <p:sldId id="319" r:id="rId13"/>
    <p:sldId id="320" r:id="rId14"/>
    <p:sldId id="317" r:id="rId15"/>
    <p:sldId id="26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9900"/>
    <a:srgbClr val="9966FF"/>
    <a:srgbClr val="CC0000"/>
    <a:srgbClr val="FF9900"/>
    <a:srgbClr val="996633"/>
    <a:srgbClr val="FF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1951" autoAdjust="0"/>
  </p:normalViewPr>
  <p:slideViewPr>
    <p:cSldViewPr>
      <p:cViewPr>
        <p:scale>
          <a:sx n="66" d="100"/>
          <a:sy n="66" d="100"/>
        </p:scale>
        <p:origin x="-165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1FC1-8B65-4EC6-8ACC-57531ECB89F7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1EAA02-54E3-442B-9837-63B6AA1E0CC7}">
      <dgm:prSet phldrT="[Texte]"/>
      <dgm:spPr/>
      <dgm:t>
        <a:bodyPr/>
        <a:lstStyle/>
        <a:p>
          <a:pPr algn="ctr"/>
          <a:r>
            <a:rPr lang="fr-FR" b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</a:t>
          </a:r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engineering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879BB2C-CCE3-40C4-8BA0-CD6316A8937B}" type="par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874002E6-BFDD-4194-BFDB-E724D92C913F}" type="sib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4F17F004-C413-435A-8DE2-F9B5123CF237}">
      <dgm:prSet phldrT="[Texte]"/>
      <dgm:spPr/>
      <dgm:t>
        <a:bodyPr/>
        <a:lstStyle/>
        <a:p>
          <a:pPr algn="ctr"/>
          <a:r>
            <a:rPr lang="fr-FR" b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Sampling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9ADC21E-F1D0-4EE5-A863-98E02C05E097}" type="par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59C54663-AB7A-4CB5-A52F-5A21EDE9AEE3}" type="sib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ECA1238-9C9A-4C29-84D8-902E624C8EEC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Indicateur</a:t>
          </a:r>
        </a:p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bancaire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D78E863-FBFC-4F5D-9561-DB91F47F8CDA}" type="par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BED7789-1A5B-4227-B54C-FA2792363D58}" type="sib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4074901-FA69-41AE-8498-5E86FE6DF221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Modélisation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93DA792-AFA5-4DB2-AFE1-8C0D7235CAC2}" type="par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31FC794-CA69-4DC3-8B78-A994734039A4}" type="sib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E134589-5413-42B5-AF06-42506BCB91D2}">
      <dgm:prSet phldrT="[Texte]" custT="1"/>
      <dgm:spPr/>
      <dgm:t>
        <a:bodyPr/>
        <a:lstStyle/>
        <a:p>
          <a:endParaRPr lang="fr-FR" sz="1200" b="1" cap="none" spc="0" dirty="0" smtClean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r>
            <a:rPr lang="fr-FR" sz="2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Application</a:t>
          </a:r>
          <a:endParaRPr lang="fr-FR" sz="2000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0D1C124-00D4-4A87-B0AD-628A88553DF9}" type="par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870AD8C-299C-434A-9407-813840A5CE72}" type="sib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FBB2686-39C7-4351-B5EE-7334B212BD3E}">
      <dgm:prSet phldrT="[Texte]"/>
      <dgm:spPr/>
      <dgm:t>
        <a:bodyPr/>
        <a:lstStyle/>
        <a:p>
          <a:r>
            <a:rPr lang="fr-FR" b="1" i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Base de données</a:t>
          </a:r>
          <a:endParaRPr lang="fr-FR" b="1" i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608DDB2-580B-47EC-98BE-CBA6446B1AD9}" type="parTrans" cxnId="{9383AA70-37C3-48C4-8358-8ABD6B712DE0}">
      <dgm:prSet/>
      <dgm:spPr/>
      <dgm:t>
        <a:bodyPr/>
        <a:lstStyle/>
        <a:p>
          <a:endParaRPr lang="fr-FR"/>
        </a:p>
      </dgm:t>
    </dgm:pt>
    <dgm:pt modelId="{4029D3F7-2228-4F54-80EB-BBB53B86F10F}" type="sibTrans" cxnId="{9383AA70-37C3-48C4-8358-8ABD6B712DE0}">
      <dgm:prSet/>
      <dgm:spPr/>
      <dgm:t>
        <a:bodyPr/>
        <a:lstStyle/>
        <a:p>
          <a:endParaRPr lang="fr-FR"/>
        </a:p>
      </dgm:t>
    </dgm:pt>
    <dgm:pt modelId="{E289CD72-27C6-4F8A-BEF4-95266CA98313}" type="pres">
      <dgm:prSet presAssocID="{669F1FC1-8B65-4EC6-8ACC-57531ECB89F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69FF639E-3199-4E4A-8FE8-C4490C602457}" type="pres">
      <dgm:prSet presAssocID="{669F1FC1-8B65-4EC6-8ACC-57531ECB89F7}" presName="arrowNode" presStyleLbl="node1" presStyleIdx="0" presStyleCnt="1" custLinFactNeighborX="1493" custLinFactNeighborY="18107"/>
      <dgm:spPr/>
    </dgm:pt>
    <dgm:pt modelId="{0F3A4BED-5B3E-413F-AA0B-5C224444F515}" type="pres">
      <dgm:prSet presAssocID="{3FBB2686-39C7-4351-B5EE-7334B212BD3E}" presName="txNode1" presStyleLbl="revTx" presStyleIdx="0" presStyleCnt="6" custLinFactNeighborX="-58738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19783-EEC1-4F22-B79D-401541D80C33}" type="pres">
      <dgm:prSet presAssocID="{741EAA02-54E3-442B-9837-63B6AA1E0CC7}" presName="txNode2" presStyleLbl="revTx" presStyleIdx="1" presStyleCnt="6" custScaleX="53512" custLinFactNeighborX="-23192" custLinFactNeighborY="-304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BE9A00-6AC5-430F-8EFC-E29A6A3D73B0}" type="pres">
      <dgm:prSet presAssocID="{874002E6-BFDD-4194-BFDB-E724D92C913F}" presName="dotNode2" presStyleCnt="0"/>
      <dgm:spPr/>
    </dgm:pt>
    <dgm:pt modelId="{0196104E-63F1-4364-A2F3-0BC2621CFF79}" type="pres">
      <dgm:prSet presAssocID="{874002E6-BFDD-4194-BFDB-E724D92C913F}" presName="dotRepeatNode" presStyleLbl="fgShp" presStyleIdx="0" presStyleCnt="4"/>
      <dgm:spPr/>
      <dgm:t>
        <a:bodyPr/>
        <a:lstStyle/>
        <a:p>
          <a:endParaRPr lang="fr-FR"/>
        </a:p>
      </dgm:t>
    </dgm:pt>
    <dgm:pt modelId="{0B0ADC84-2A5B-4D95-9CA6-AD41E6E7E002}" type="pres">
      <dgm:prSet presAssocID="{4F17F004-C413-435A-8DE2-F9B5123CF237}" presName="txNode3" presStyleLbl="revTx" presStyleIdx="2" presStyleCnt="6" custLinFactNeighborX="6526" custLinFactNeighborY="277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04E66D-E517-4C7F-AED4-01E2511118A3}" type="pres">
      <dgm:prSet presAssocID="{59C54663-AB7A-4CB5-A52F-5A21EDE9AEE3}" presName="dotNode3" presStyleCnt="0"/>
      <dgm:spPr/>
    </dgm:pt>
    <dgm:pt modelId="{CBB34935-D74A-4312-81D3-AC21A4300921}" type="pres">
      <dgm:prSet presAssocID="{59C54663-AB7A-4CB5-A52F-5A21EDE9AEE3}" presName="dotRepeatNode" presStyleLbl="fgShp" presStyleIdx="1" presStyleCnt="4"/>
      <dgm:spPr/>
      <dgm:t>
        <a:bodyPr/>
        <a:lstStyle/>
        <a:p>
          <a:endParaRPr lang="fr-FR"/>
        </a:p>
      </dgm:t>
    </dgm:pt>
    <dgm:pt modelId="{811B8DA7-C5AC-461C-9FB6-B1FE92790422}" type="pres">
      <dgm:prSet presAssocID="{FECA1238-9C9A-4C29-84D8-902E624C8EEC}" presName="txNode4" presStyleLbl="revTx" presStyleIdx="3" presStyleCnt="6" custLinFactNeighborX="5175" custLinFactNeighborY="-121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D5A6A-A24B-4454-BD9A-AAD4CC0A6AEA}" type="pres">
      <dgm:prSet presAssocID="{EBED7789-1A5B-4227-B54C-FA2792363D58}" presName="dotNode4" presStyleCnt="0"/>
      <dgm:spPr/>
    </dgm:pt>
    <dgm:pt modelId="{D3985785-8E15-4437-97B7-06258A522613}" type="pres">
      <dgm:prSet presAssocID="{EBED7789-1A5B-4227-B54C-FA2792363D58}" presName="dotRepeatNode" presStyleLbl="fgShp" presStyleIdx="2" presStyleCnt="4"/>
      <dgm:spPr/>
      <dgm:t>
        <a:bodyPr/>
        <a:lstStyle/>
        <a:p>
          <a:endParaRPr lang="fr-FR"/>
        </a:p>
      </dgm:t>
    </dgm:pt>
    <dgm:pt modelId="{A8A752B4-EA9A-4EA7-9C52-328C5D70EA95}" type="pres">
      <dgm:prSet presAssocID="{B4074901-FA69-41AE-8498-5E86FE6DF221}" presName="txNode5" presStyleLbl="revTx" presStyleIdx="4" presStyleCnt="6" custScaleX="68905" custLinFactNeighborX="22417" custLinFactNeighborY="26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3878F9-BF2A-48AC-B13D-9BD885E96604}" type="pres">
      <dgm:prSet presAssocID="{A31FC794-CA69-4DC3-8B78-A994734039A4}" presName="dotNode5" presStyleCnt="0"/>
      <dgm:spPr/>
    </dgm:pt>
    <dgm:pt modelId="{6A2CA8D7-D78A-4D71-A688-9F72C054F16A}" type="pres">
      <dgm:prSet presAssocID="{A31FC794-CA69-4DC3-8B78-A994734039A4}" presName="dotRepeatNode" presStyleLbl="fgShp" presStyleIdx="3" presStyleCnt="4"/>
      <dgm:spPr/>
      <dgm:t>
        <a:bodyPr/>
        <a:lstStyle/>
        <a:p>
          <a:endParaRPr lang="fr-FR"/>
        </a:p>
      </dgm:t>
    </dgm:pt>
    <dgm:pt modelId="{85449C4D-743A-41A0-9D65-F3D23AB5064F}" type="pres">
      <dgm:prSet presAssocID="{2E134589-5413-42B5-AF06-42506BCB91D2}" presName="txNode6" presStyleLbl="revTx" presStyleIdx="5" presStyleCnt="6" custLinFactNeighborX="42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FBE0DC-F936-4750-8860-DA5F69128357}" srcId="{669F1FC1-8B65-4EC6-8ACC-57531ECB89F7}" destId="{741EAA02-54E3-442B-9837-63B6AA1E0CC7}" srcOrd="1" destOrd="0" parTransId="{C879BB2C-CCE3-40C4-8BA0-CD6316A8937B}" sibTransId="{874002E6-BFDD-4194-BFDB-E724D92C913F}"/>
    <dgm:cxn modelId="{B5BD22F6-8C10-4DCA-BF61-707425889FF0}" type="presOf" srcId="{EBED7789-1A5B-4227-B54C-FA2792363D58}" destId="{D3985785-8E15-4437-97B7-06258A522613}" srcOrd="0" destOrd="0" presId="urn:microsoft.com/office/officeart/2009/3/layout/DescendingProcess"/>
    <dgm:cxn modelId="{872837AC-4FB8-4DE0-BD2C-297F37FC8BB6}" type="presOf" srcId="{2E134589-5413-42B5-AF06-42506BCB91D2}" destId="{85449C4D-743A-41A0-9D65-F3D23AB5064F}" srcOrd="0" destOrd="0" presId="urn:microsoft.com/office/officeart/2009/3/layout/DescendingProcess"/>
    <dgm:cxn modelId="{21483CB9-A9BC-43B0-A097-7E044F662566}" type="presOf" srcId="{741EAA02-54E3-442B-9837-63B6AA1E0CC7}" destId="{94D19783-EEC1-4F22-B79D-401541D80C33}" srcOrd="0" destOrd="0" presId="urn:microsoft.com/office/officeart/2009/3/layout/DescendingProcess"/>
    <dgm:cxn modelId="{D805AE7D-9575-45A9-9E60-5C6AD1D689EB}" srcId="{669F1FC1-8B65-4EC6-8ACC-57531ECB89F7}" destId="{2E134589-5413-42B5-AF06-42506BCB91D2}" srcOrd="5" destOrd="0" parTransId="{C0D1C124-00D4-4A87-B0AD-628A88553DF9}" sibTransId="{0870AD8C-299C-434A-9407-813840A5CE72}"/>
    <dgm:cxn modelId="{5EFADFA5-42F1-4A0C-8AE8-98DAE18E55E5}" srcId="{669F1FC1-8B65-4EC6-8ACC-57531ECB89F7}" destId="{FECA1238-9C9A-4C29-84D8-902E624C8EEC}" srcOrd="3" destOrd="0" parTransId="{0D78E863-FBFC-4F5D-9561-DB91F47F8CDA}" sibTransId="{EBED7789-1A5B-4227-B54C-FA2792363D58}"/>
    <dgm:cxn modelId="{B5CC23C5-8BC8-497D-8D46-106A053177E8}" type="presOf" srcId="{3FBB2686-39C7-4351-B5EE-7334B212BD3E}" destId="{0F3A4BED-5B3E-413F-AA0B-5C224444F515}" srcOrd="0" destOrd="0" presId="urn:microsoft.com/office/officeart/2009/3/layout/DescendingProcess"/>
    <dgm:cxn modelId="{9E8E7A86-7703-4F24-A5D3-D7DF96602685}" type="presOf" srcId="{874002E6-BFDD-4194-BFDB-E724D92C913F}" destId="{0196104E-63F1-4364-A2F3-0BC2621CFF79}" srcOrd="0" destOrd="0" presId="urn:microsoft.com/office/officeart/2009/3/layout/DescendingProcess"/>
    <dgm:cxn modelId="{FC254BB7-45D7-4CE2-9037-764C515D9029}" srcId="{669F1FC1-8B65-4EC6-8ACC-57531ECB89F7}" destId="{4F17F004-C413-435A-8DE2-F9B5123CF237}" srcOrd="2" destOrd="0" parTransId="{D9ADC21E-F1D0-4EE5-A863-98E02C05E097}" sibTransId="{59C54663-AB7A-4CB5-A52F-5A21EDE9AEE3}"/>
    <dgm:cxn modelId="{922DD590-F909-4173-B8A1-698D6D575D03}" type="presOf" srcId="{B4074901-FA69-41AE-8498-5E86FE6DF221}" destId="{A8A752B4-EA9A-4EA7-9C52-328C5D70EA95}" srcOrd="0" destOrd="0" presId="urn:microsoft.com/office/officeart/2009/3/layout/DescendingProcess"/>
    <dgm:cxn modelId="{FDF3D2F8-A718-44B5-8398-0203B73DB5B2}" type="presOf" srcId="{669F1FC1-8B65-4EC6-8ACC-57531ECB89F7}" destId="{E289CD72-27C6-4F8A-BEF4-95266CA98313}" srcOrd="0" destOrd="0" presId="urn:microsoft.com/office/officeart/2009/3/layout/DescendingProcess"/>
    <dgm:cxn modelId="{9383AA70-37C3-48C4-8358-8ABD6B712DE0}" srcId="{669F1FC1-8B65-4EC6-8ACC-57531ECB89F7}" destId="{3FBB2686-39C7-4351-B5EE-7334B212BD3E}" srcOrd="0" destOrd="0" parTransId="{0608DDB2-580B-47EC-98BE-CBA6446B1AD9}" sibTransId="{4029D3F7-2228-4F54-80EB-BBB53B86F10F}"/>
    <dgm:cxn modelId="{AE460928-C2CA-41A8-BA82-5286E56FCC0E}" type="presOf" srcId="{4F17F004-C413-435A-8DE2-F9B5123CF237}" destId="{0B0ADC84-2A5B-4D95-9CA6-AD41E6E7E002}" srcOrd="0" destOrd="0" presId="urn:microsoft.com/office/officeart/2009/3/layout/DescendingProcess"/>
    <dgm:cxn modelId="{A0BCF8C0-EF47-456E-96B0-FA9700EB1EC8}" type="presOf" srcId="{A31FC794-CA69-4DC3-8B78-A994734039A4}" destId="{6A2CA8D7-D78A-4D71-A688-9F72C054F16A}" srcOrd="0" destOrd="0" presId="urn:microsoft.com/office/officeart/2009/3/layout/DescendingProcess"/>
    <dgm:cxn modelId="{533409A0-288A-4BA1-9A6E-6CE05EAC7BA1}" srcId="{669F1FC1-8B65-4EC6-8ACC-57531ECB89F7}" destId="{B4074901-FA69-41AE-8498-5E86FE6DF221}" srcOrd="4" destOrd="0" parTransId="{993DA792-AFA5-4DB2-AFE1-8C0D7235CAC2}" sibTransId="{A31FC794-CA69-4DC3-8B78-A994734039A4}"/>
    <dgm:cxn modelId="{EB2332EC-3F61-4BAA-AAE0-42AD21A395FE}" type="presOf" srcId="{FECA1238-9C9A-4C29-84D8-902E624C8EEC}" destId="{811B8DA7-C5AC-461C-9FB6-B1FE92790422}" srcOrd="0" destOrd="0" presId="urn:microsoft.com/office/officeart/2009/3/layout/DescendingProcess"/>
    <dgm:cxn modelId="{F29D7C06-3AAB-4CC1-86CC-71BC7847EB82}" type="presOf" srcId="{59C54663-AB7A-4CB5-A52F-5A21EDE9AEE3}" destId="{CBB34935-D74A-4312-81D3-AC21A4300921}" srcOrd="0" destOrd="0" presId="urn:microsoft.com/office/officeart/2009/3/layout/DescendingProcess"/>
    <dgm:cxn modelId="{7431E539-2BEA-49AF-9CA3-DBE5E5027695}" type="presParOf" srcId="{E289CD72-27C6-4F8A-BEF4-95266CA98313}" destId="{69FF639E-3199-4E4A-8FE8-C4490C602457}" srcOrd="0" destOrd="0" presId="urn:microsoft.com/office/officeart/2009/3/layout/DescendingProcess"/>
    <dgm:cxn modelId="{AA707120-BCA0-4A0E-A9F6-FE1DD1370A5C}" type="presParOf" srcId="{E289CD72-27C6-4F8A-BEF4-95266CA98313}" destId="{0F3A4BED-5B3E-413F-AA0B-5C224444F515}" srcOrd="1" destOrd="0" presId="urn:microsoft.com/office/officeart/2009/3/layout/DescendingProcess"/>
    <dgm:cxn modelId="{A68E554D-0AC5-4422-91EB-B38E17059FAF}" type="presParOf" srcId="{E289CD72-27C6-4F8A-BEF4-95266CA98313}" destId="{94D19783-EEC1-4F22-B79D-401541D80C33}" srcOrd="2" destOrd="0" presId="urn:microsoft.com/office/officeart/2009/3/layout/DescendingProcess"/>
    <dgm:cxn modelId="{7A6E2269-E2B6-4060-8D9A-4F77EF45F846}" type="presParOf" srcId="{E289CD72-27C6-4F8A-BEF4-95266CA98313}" destId="{BDBE9A00-6AC5-430F-8EFC-E29A6A3D73B0}" srcOrd="3" destOrd="0" presId="urn:microsoft.com/office/officeart/2009/3/layout/DescendingProcess"/>
    <dgm:cxn modelId="{6A2DC26D-6BD1-4130-96E8-0083AEECB02B}" type="presParOf" srcId="{BDBE9A00-6AC5-430F-8EFC-E29A6A3D73B0}" destId="{0196104E-63F1-4364-A2F3-0BC2621CFF79}" srcOrd="0" destOrd="0" presId="urn:microsoft.com/office/officeart/2009/3/layout/DescendingProcess"/>
    <dgm:cxn modelId="{3AFDE6AC-EAFA-4A03-96B4-522F4F96D5EC}" type="presParOf" srcId="{E289CD72-27C6-4F8A-BEF4-95266CA98313}" destId="{0B0ADC84-2A5B-4D95-9CA6-AD41E6E7E002}" srcOrd="4" destOrd="0" presId="urn:microsoft.com/office/officeart/2009/3/layout/DescendingProcess"/>
    <dgm:cxn modelId="{6D9276EE-F590-46B1-A643-F5F034188454}" type="presParOf" srcId="{E289CD72-27C6-4F8A-BEF4-95266CA98313}" destId="{6E04E66D-E517-4C7F-AED4-01E2511118A3}" srcOrd="5" destOrd="0" presId="urn:microsoft.com/office/officeart/2009/3/layout/DescendingProcess"/>
    <dgm:cxn modelId="{C57B1E86-98AE-4D77-A504-584DE37D4525}" type="presParOf" srcId="{6E04E66D-E517-4C7F-AED4-01E2511118A3}" destId="{CBB34935-D74A-4312-81D3-AC21A4300921}" srcOrd="0" destOrd="0" presId="urn:microsoft.com/office/officeart/2009/3/layout/DescendingProcess"/>
    <dgm:cxn modelId="{4B23EC80-244D-437E-BF70-DFFAB92D0065}" type="presParOf" srcId="{E289CD72-27C6-4F8A-BEF4-95266CA98313}" destId="{811B8DA7-C5AC-461C-9FB6-B1FE92790422}" srcOrd="6" destOrd="0" presId="urn:microsoft.com/office/officeart/2009/3/layout/DescendingProcess"/>
    <dgm:cxn modelId="{29F64827-F336-447D-B8E6-819549A75EE7}" type="presParOf" srcId="{E289CD72-27C6-4F8A-BEF4-95266CA98313}" destId="{A69D5A6A-A24B-4454-BD9A-AAD4CC0A6AEA}" srcOrd="7" destOrd="0" presId="urn:microsoft.com/office/officeart/2009/3/layout/DescendingProcess"/>
    <dgm:cxn modelId="{9CDA76EB-4E5B-463A-8DA1-F0C19924D666}" type="presParOf" srcId="{A69D5A6A-A24B-4454-BD9A-AAD4CC0A6AEA}" destId="{D3985785-8E15-4437-97B7-06258A522613}" srcOrd="0" destOrd="0" presId="urn:microsoft.com/office/officeart/2009/3/layout/DescendingProcess"/>
    <dgm:cxn modelId="{4A47C16C-799C-4FA9-9A06-BFD9C2B510B9}" type="presParOf" srcId="{E289CD72-27C6-4F8A-BEF4-95266CA98313}" destId="{A8A752B4-EA9A-4EA7-9C52-328C5D70EA95}" srcOrd="8" destOrd="0" presId="urn:microsoft.com/office/officeart/2009/3/layout/DescendingProcess"/>
    <dgm:cxn modelId="{F36EA27C-D084-480C-884F-F11AFD604DEC}" type="presParOf" srcId="{E289CD72-27C6-4F8A-BEF4-95266CA98313}" destId="{3E3878F9-BF2A-48AC-B13D-9BD885E96604}" srcOrd="9" destOrd="0" presId="urn:microsoft.com/office/officeart/2009/3/layout/DescendingProcess"/>
    <dgm:cxn modelId="{E2A6455B-5951-4F8D-828A-6B0BA949EC3C}" type="presParOf" srcId="{3E3878F9-BF2A-48AC-B13D-9BD885E96604}" destId="{6A2CA8D7-D78A-4D71-A688-9F72C054F16A}" srcOrd="0" destOrd="0" presId="urn:microsoft.com/office/officeart/2009/3/layout/DescendingProcess"/>
    <dgm:cxn modelId="{072BF76B-3339-450F-B3AB-654BE33868D1}" type="presParOf" srcId="{E289CD72-27C6-4F8A-BEF4-95266CA98313}" destId="{85449C4D-743A-41A0-9D65-F3D23AB5064F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39E-3199-4E4A-8FE8-C4490C602457}">
      <dsp:nvSpPr>
        <dsp:cNvPr id="0" name=""/>
        <dsp:cNvSpPr/>
      </dsp:nvSpPr>
      <dsp:spPr>
        <a:xfrm rot="4396374">
          <a:off x="1929238" y="917057"/>
          <a:ext cx="3978340" cy="2774396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6104E-63F1-4364-A2F3-0BC2621CFF79}">
      <dsp:nvSpPr>
        <dsp:cNvPr id="0" name=""/>
        <dsp:cNvSpPr/>
      </dsp:nvSpPr>
      <dsp:spPr>
        <a:xfrm>
          <a:off x="3228435" y="1190839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B34935-D74A-4312-81D3-AC21A4300921}">
      <dsp:nvSpPr>
        <dsp:cNvPr id="0" name=""/>
        <dsp:cNvSpPr/>
      </dsp:nvSpPr>
      <dsp:spPr>
        <a:xfrm>
          <a:off x="3795697" y="1626343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3985785-8E15-4437-97B7-06258A522613}">
      <dsp:nvSpPr>
        <dsp:cNvPr id="0" name=""/>
        <dsp:cNvSpPr/>
      </dsp:nvSpPr>
      <dsp:spPr>
        <a:xfrm>
          <a:off x="4305675" y="2136045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F3A4BED-5B3E-413F-AA0B-5C224444F515}">
      <dsp:nvSpPr>
        <dsp:cNvPr id="0" name=""/>
        <dsp:cNvSpPr/>
      </dsp:nvSpPr>
      <dsp:spPr>
        <a:xfrm>
          <a:off x="504050" y="0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i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Base de données</a:t>
          </a:r>
          <a:endParaRPr lang="fr-FR" sz="1900" b="1" i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04050" y="0"/>
        <a:ext cx="1875664" cy="737361"/>
      </dsp:txXfrm>
    </dsp:sp>
    <dsp:sp modelId="{94D19783-EEC1-4F22-B79D-401541D80C33}">
      <dsp:nvSpPr>
        <dsp:cNvPr id="0" name=""/>
        <dsp:cNvSpPr/>
      </dsp:nvSpPr>
      <dsp:spPr>
        <a:xfrm>
          <a:off x="3888441" y="648071"/>
          <a:ext cx="149199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</a:t>
          </a: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engineering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3888441" y="648071"/>
        <a:ext cx="1491994" cy="737361"/>
      </dsp:txXfrm>
    </dsp:sp>
    <dsp:sp modelId="{0B0ADC84-2A5B-4D95-9CA6-AD41E6E7E002}">
      <dsp:nvSpPr>
        <dsp:cNvPr id="0" name=""/>
        <dsp:cNvSpPr/>
      </dsp:nvSpPr>
      <dsp:spPr>
        <a:xfrm>
          <a:off x="1728184" y="1512167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Sampling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728184" y="1512167"/>
        <a:ext cx="1875664" cy="737361"/>
      </dsp:txXfrm>
    </dsp:sp>
    <dsp:sp modelId="{6A2CA8D7-D78A-4D71-A688-9F72C054F16A}">
      <dsp:nvSpPr>
        <dsp:cNvPr id="0" name=""/>
        <dsp:cNvSpPr/>
      </dsp:nvSpPr>
      <dsp:spPr>
        <a:xfrm>
          <a:off x="4674724" y="2696901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1B8DA7-C5AC-461C-9FB6-B1FE92790422}">
      <dsp:nvSpPr>
        <dsp:cNvPr id="0" name=""/>
        <dsp:cNvSpPr/>
      </dsp:nvSpPr>
      <dsp:spPr>
        <a:xfrm>
          <a:off x="4896542" y="1728192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Indicateur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bancaire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896542" y="1728192"/>
        <a:ext cx="1875664" cy="737361"/>
      </dsp:txXfrm>
    </dsp:sp>
    <dsp:sp modelId="{A8A752B4-EA9A-4EA7-9C52-328C5D70EA95}">
      <dsp:nvSpPr>
        <dsp:cNvPr id="0" name=""/>
        <dsp:cNvSpPr/>
      </dsp:nvSpPr>
      <dsp:spPr>
        <a:xfrm>
          <a:off x="2664285" y="2575004"/>
          <a:ext cx="192117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Modélisation</a:t>
          </a:r>
          <a:endParaRPr lang="fr-FR" sz="19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664285" y="2575004"/>
        <a:ext cx="1921174" cy="737361"/>
      </dsp:txXfrm>
    </dsp:sp>
    <dsp:sp modelId="{85449C4D-743A-41A0-9D65-F3D23AB5064F}">
      <dsp:nvSpPr>
        <dsp:cNvPr id="0" name=""/>
        <dsp:cNvSpPr/>
      </dsp:nvSpPr>
      <dsp:spPr>
        <a:xfrm>
          <a:off x="4248462" y="3871150"/>
          <a:ext cx="2534681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cap="none" spc="0" dirty="0" smtClean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Application</a:t>
          </a:r>
          <a:endParaRPr lang="fr-FR" sz="20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248462" y="3871150"/>
        <a:ext cx="2534681" cy="737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3300-CA1B-4714-8BF7-149F58515593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508D-09E9-4504-BBBF-4036F5E1D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71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8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92D07B-D742-43B4-90D9-E7A900EE130D}" type="datetime1">
              <a:rPr lang="fr-FR" smtClean="0"/>
              <a:t>12/02/2021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4BB3-F714-4241-9AF3-6483E686A4EA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36A3-6138-493E-BBFE-406235496D66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953-EB89-445C-9ABF-CB18B904D9F7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C144-D381-4A3E-AA96-67A64E7EAB2D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A15-D87C-4CF4-9BC6-457519287714}" type="datetime1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C572-9CF3-41F2-A578-EA558574E384}" type="datetime1">
              <a:rPr lang="fr-FR" smtClean="0"/>
              <a:t>12/02/2021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92B-4E9E-431B-8ACC-0493843AA486}" type="datetime1">
              <a:rPr lang="fr-FR" smtClean="0"/>
              <a:t>12/02/2021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B84E-DCF5-4C99-A944-F6F5F9577CAF}" type="datetime1">
              <a:rPr lang="fr-FR" smtClean="0"/>
              <a:t>12/02/2021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109-1B06-4275-AD4B-9ABC0C9AA50A}" type="datetime1">
              <a:rPr lang="fr-FR" smtClean="0"/>
              <a:t>12/02/2021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2442-77D6-4A31-B5A6-17D093FCE660}" type="datetime1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DB1958-3B3E-4D02-B9F7-6F8648CBA7E3}" type="datetime1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ditscorep7.herokuapp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708476"/>
            <a:ext cx="3672408" cy="1702160"/>
          </a:xfrm>
        </p:spPr>
        <p:txBody>
          <a:bodyPr anchor="ctr">
            <a:normAutofit/>
          </a:bodyPr>
          <a:lstStyle/>
          <a:p>
            <a:pPr algn="ctr"/>
            <a:r>
              <a:rPr lang="fr-FR" sz="2800" b="1" dirty="0"/>
              <a:t>Implémentez un modèle de </a:t>
            </a:r>
            <a:r>
              <a:rPr lang="fr-FR" sz="2800" b="1" dirty="0" err="1"/>
              <a:t>scoring</a:t>
            </a:r>
            <a:endParaRPr lang="fr-FR" sz="2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49891" y="5661248"/>
            <a:ext cx="3309803" cy="1260629"/>
          </a:xfrm>
        </p:spPr>
        <p:txBody>
          <a:bodyPr/>
          <a:lstStyle/>
          <a:p>
            <a:pPr algn="r"/>
            <a:r>
              <a:rPr lang="fr-FR" dirty="0" smtClean="0"/>
              <a:t>Denis Jean-Benoît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08" y="6478300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Projet 7 - OPENCLASSROOMS</a:t>
            </a:r>
            <a:endParaRPr lang="fr-F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5065" y="116632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15/02/2021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261" y="413792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Comparaison des </a:t>
            </a:r>
            <a:r>
              <a:rPr lang="fr-FR" dirty="0" err="1" smtClean="0"/>
              <a:t>sampling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93706"/>
              </p:ext>
            </p:extLst>
          </p:nvPr>
        </p:nvGraphicFramePr>
        <p:xfrm>
          <a:off x="2267744" y="2265112"/>
          <a:ext cx="4266714" cy="1451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09585"/>
                <a:gridCol w="922663"/>
                <a:gridCol w="936104"/>
                <a:gridCol w="1098362"/>
              </a:tblGrid>
              <a:tr h="15759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/>
                          </a:solidFill>
                        </a:rPr>
                        <a:t>Méthode de </a:t>
                      </a:r>
                      <a:r>
                        <a:rPr lang="fr-FR" sz="1100" b="1" dirty="0" err="1" smtClean="0">
                          <a:solidFill>
                            <a:schemeClr val="bg1"/>
                          </a:solidFill>
                        </a:rPr>
                        <a:t>sampling</a:t>
                      </a:r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Score bancaire </a:t>
                      </a:r>
                      <a:r>
                        <a:rPr lang="fr-FR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Prédiction solvable (%)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Prédiction Non solvable (%)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err="1" smtClean="0">
                          <a:effectLst/>
                        </a:rPr>
                        <a:t>Class_weight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70,3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smtClean="0">
                          <a:effectLst/>
                        </a:rPr>
                        <a:t>Over </a:t>
                      </a:r>
                      <a:r>
                        <a:rPr lang="fr-FR" sz="1100" dirty="0" err="1" smtClean="0">
                          <a:effectLst/>
                        </a:rPr>
                        <a:t>sampling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67,0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58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smtClean="0">
                          <a:effectLst/>
                        </a:rPr>
                        <a:t>Under </a:t>
                      </a:r>
                      <a:r>
                        <a:rPr lang="fr-FR" sz="1100" dirty="0" err="1" smtClean="0">
                          <a:effectLst/>
                        </a:rPr>
                        <a:t>sampling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69,6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/>
                    </a:solidFill>
                  </a:tcPr>
                </a:tc>
              </a:tr>
              <a:tr h="1085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dirty="0" smtClean="0">
                          <a:effectLst/>
                        </a:rPr>
                        <a:t>Vrai Target</a:t>
                      </a:r>
                      <a:endParaRPr lang="fr-FR" sz="1100" b="1" dirty="0">
                        <a:effectLst/>
                      </a:endParaRPr>
                    </a:p>
                  </a:txBody>
                  <a:tcPr marL="55688" marR="55688" marT="27844" marB="278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92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b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  <a:endParaRPr lang="fr-FR" sz="1100" b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28575" marR="28575" marT="19050" marB="1905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10</a:t>
            </a:fld>
            <a:endParaRPr lang="fr-FR"/>
          </a:p>
        </p:txBody>
      </p:sp>
      <p:sp>
        <p:nvSpPr>
          <p:cNvPr id="4" name="Flèche droite 3"/>
          <p:cNvSpPr/>
          <p:nvPr/>
        </p:nvSpPr>
        <p:spPr>
          <a:xfrm rot="10800000">
            <a:off x="6588224" y="2764500"/>
            <a:ext cx="792088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99592" y="4312532"/>
            <a:ext cx="4199260" cy="1582062"/>
            <a:chOff x="1092820" y="4579620"/>
            <a:chExt cx="4199260" cy="1582062"/>
          </a:xfrm>
        </p:grpSpPr>
        <p:pic>
          <p:nvPicPr>
            <p:cNvPr id="3074" name="Picture 2" descr="F:\Google Drive\DATA SCIENTIST\P7\graph\validation comparaison samplin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9" t="26641"/>
            <a:stretch/>
          </p:blipFill>
          <p:spPr bwMode="auto">
            <a:xfrm>
              <a:off x="1092820" y="4579620"/>
              <a:ext cx="4199260" cy="15820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:\Google Drive\DATA SCIENTIST\P7\graph\validation comparaison samplin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32" t="4808" r="2431" b="74964"/>
            <a:stretch/>
          </p:blipFill>
          <p:spPr bwMode="auto">
            <a:xfrm>
              <a:off x="4523405" y="4579620"/>
              <a:ext cx="696667" cy="36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e 8"/>
          <p:cNvGrpSpPr/>
          <p:nvPr/>
        </p:nvGrpSpPr>
        <p:grpSpPr>
          <a:xfrm>
            <a:off x="5652554" y="4062845"/>
            <a:ext cx="2303388" cy="2390491"/>
            <a:chOff x="5652554" y="3745921"/>
            <a:chExt cx="2303388" cy="2390491"/>
          </a:xfrm>
        </p:grpSpPr>
        <p:pic>
          <p:nvPicPr>
            <p:cNvPr id="2052" name="Picture 4" descr="F:\Google Drive\DATA SCIENTIST\P7\graph\val ca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554" y="3745921"/>
              <a:ext cx="2303388" cy="239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5796136" y="4338253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fr-FR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633394" y="509569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fr-FR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187624" y="179430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ym typeface="Wingdings" pitchFamily="2" charset="2"/>
              </a:rPr>
              <a:t> Set de </a:t>
            </a:r>
            <a:r>
              <a:rPr lang="fr-FR" sz="1600" dirty="0" smtClean="0">
                <a:sym typeface="Wingdings" pitchFamily="2" charset="2"/>
              </a:rPr>
              <a:t>test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011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52968"/>
            <a:ext cx="7024744" cy="114300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 descr="Résultat de recherche d'images pour &quot;SHAP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29" y="1221650"/>
            <a:ext cx="2028627" cy="7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Flask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1030"/>
            <a:ext cx="1989443" cy="7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Streamlit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49" y="5147390"/>
            <a:ext cx="3196308" cy="10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github desktop logo&quot;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 t="8675" r="17059" b="19991"/>
          <a:stretch/>
        </p:blipFill>
        <p:spPr bwMode="auto">
          <a:xfrm>
            <a:off x="7306655" y="2594990"/>
            <a:ext cx="1193575" cy="14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heroku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13" y="5285470"/>
            <a:ext cx="2177629" cy="7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713498" y="1988840"/>
            <a:ext cx="1705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smtClean="0"/>
              <a:t>Interprétation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683110" y="3131676"/>
            <a:ext cx="545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smtClean="0"/>
              <a:t>API</a:t>
            </a:r>
            <a:endParaRPr lang="fr-FR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817005" y="3135964"/>
            <a:ext cx="1478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err="1" smtClean="0"/>
              <a:t>Versionning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683110" y="4771532"/>
            <a:ext cx="14366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smtClean="0"/>
              <a:t>Dashboard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998548" y="4771532"/>
            <a:ext cx="16450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smtClean="0"/>
              <a:t>Déploiement</a:t>
            </a:r>
            <a:endParaRPr lang="fr-FR" i="1" dirty="0"/>
          </a:p>
        </p:txBody>
      </p:sp>
      <p:sp>
        <p:nvSpPr>
          <p:cNvPr id="6" name="Pentagone régulier 5"/>
          <p:cNvSpPr/>
          <p:nvPr/>
        </p:nvSpPr>
        <p:spPr>
          <a:xfrm>
            <a:off x="3404217" y="2492896"/>
            <a:ext cx="2292052" cy="2065337"/>
          </a:xfrm>
          <a:prstGeom prst="pentagon">
            <a:avLst/>
          </a:prstGeom>
          <a:gradFill>
            <a:gsLst>
              <a:gs pos="45400">
                <a:srgbClr val="FAAB41">
                  <a:lumMod val="57000"/>
                  <a:lumOff val="43000"/>
                  <a:alpha val="87000"/>
                </a:srgbClr>
              </a:gs>
              <a:gs pos="0">
                <a:schemeClr val="accent6">
                  <a:alpha val="75000"/>
                  <a:lumMod val="49000"/>
                  <a:lumOff val="51000"/>
                </a:schemeClr>
              </a:gs>
              <a:gs pos="100000">
                <a:schemeClr val="accent6">
                  <a:shade val="75000"/>
                  <a:satMod val="120000"/>
                  <a:lumMod val="99000"/>
                  <a:lumOff val="1000"/>
                  <a:alpha val="82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438150" h="69850" prst="convex"/>
            <a:contourClr>
              <a:schemeClr val="bg1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52968"/>
            <a:ext cx="7024744" cy="1143000"/>
          </a:xfrm>
        </p:spPr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12</a:t>
            </a:fld>
            <a:endParaRPr lang="fr-FR"/>
          </a:p>
        </p:txBody>
      </p:sp>
      <p:pic>
        <p:nvPicPr>
          <p:cNvPr id="4098" name="Picture 2" descr="F:\Google Drive\DATA SCIENTIST\P7\graph\shap_glob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5704"/>
            <a:ext cx="4848325" cy="36704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4"/>
          <a:srcRect l="20019" t="60075" r="56701" b="26493"/>
          <a:stretch/>
        </p:blipFill>
        <p:spPr bwMode="auto">
          <a:xfrm>
            <a:off x="1259632" y="5301208"/>
            <a:ext cx="6525394" cy="1072852"/>
          </a:xfrm>
          <a:prstGeom prst="rect">
            <a:avLst/>
          </a:prstGeom>
          <a:ln>
            <a:solidFill>
              <a:schemeClr val="accent6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539552" y="1712167"/>
            <a:ext cx="2880320" cy="337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SHAP:</a:t>
            </a:r>
          </a:p>
          <a:p>
            <a:pPr marL="534988" lvl="1" indent="-268288">
              <a:buFont typeface="Wingdings" pitchFamily="2" charset="2"/>
              <a:buChar char="q"/>
            </a:pPr>
            <a:r>
              <a:rPr lang="fr-FR" sz="1800" dirty="0"/>
              <a:t>Importances des </a:t>
            </a:r>
            <a:r>
              <a:rPr lang="fr-FR" sz="1800" dirty="0" smtClean="0"/>
              <a:t>indicateurs dans le </a:t>
            </a:r>
            <a:r>
              <a:rPr lang="fr-FR" sz="1800" dirty="0" smtClean="0"/>
              <a:t>modèle</a:t>
            </a:r>
            <a:endParaRPr lang="fr-FR" sz="1800" dirty="0"/>
          </a:p>
          <a:p>
            <a:pPr marL="534988" lvl="1" indent="-268288">
              <a:buFont typeface="Wingdings" pitchFamily="2" charset="2"/>
              <a:buChar char="q"/>
            </a:pPr>
            <a:r>
              <a:rPr lang="fr-FR" sz="1800" dirty="0"/>
              <a:t>Indicateurs ayant eu le plus d’impact sur la prédiction pour un client donné</a:t>
            </a:r>
          </a:p>
          <a:p>
            <a:pPr marL="68580" indent="0" algn="ctr">
              <a:buFont typeface="Wingdings 2" pitchFamily="18" charset="2"/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024744" cy="1143000"/>
          </a:xfrm>
        </p:spPr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 rotWithShape="1">
          <a:blip r:embed="rId3"/>
          <a:srcRect l="19850" t="8430" r="55838" b="1339"/>
          <a:stretch/>
        </p:blipFill>
        <p:spPr bwMode="auto">
          <a:xfrm>
            <a:off x="1043608" y="2127409"/>
            <a:ext cx="3312368" cy="4037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4"/>
          <a:srcRect l="20207" t="45862" r="55839" b="16074"/>
          <a:stretch/>
        </p:blipFill>
        <p:spPr bwMode="auto">
          <a:xfrm>
            <a:off x="4716016" y="3284984"/>
            <a:ext cx="3600400" cy="1948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673678" y="1393612"/>
            <a:ext cx="205222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Comparaison avec tous les clients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5268656" y="2420888"/>
            <a:ext cx="249511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Comparaison avec </a:t>
            </a:r>
            <a:r>
              <a:rPr lang="fr-FR" dirty="0" smtClean="0"/>
              <a:t>les </a:t>
            </a:r>
            <a:r>
              <a:rPr lang="fr-FR" dirty="0"/>
              <a:t>clients de profils </a:t>
            </a:r>
            <a:r>
              <a:rPr lang="fr-FR" dirty="0" smtClean="0"/>
              <a:t>similaires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6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-27384"/>
            <a:ext cx="7024744" cy="1143000"/>
          </a:xfrm>
        </p:spPr>
        <p:txBody>
          <a:bodyPr/>
          <a:lstStyle/>
          <a:p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14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552728" cy="334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>
            <a:hlinkClick r:id="rId4"/>
          </p:cNvPr>
          <p:cNvSpPr txBox="1"/>
          <p:nvPr/>
        </p:nvSpPr>
        <p:spPr>
          <a:xfrm>
            <a:off x="5580112" y="1484784"/>
            <a:ext cx="182614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77320" y="1160748"/>
            <a:ext cx="5759185" cy="1836204"/>
          </a:xfrm>
        </p:spPr>
        <p:txBody>
          <a:bodyPr>
            <a:normAutofit fontScale="92500" lnSpcReduction="20000"/>
          </a:bodyPr>
          <a:lstStyle/>
          <a:p>
            <a:r>
              <a:rPr lang="fr-FR" sz="2200" b="1" dirty="0" smtClean="0"/>
              <a:t>Interactions:</a:t>
            </a:r>
            <a:endParaRPr lang="fr-FR" sz="2200" b="1" dirty="0"/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Prédiction et % de risque</a:t>
            </a:r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Information client</a:t>
            </a:r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Interprétation </a:t>
            </a:r>
          </a:p>
          <a:p>
            <a:pPr marL="1104583" lvl="2" indent="-285750">
              <a:buFont typeface="Wingdings" pitchFamily="2" charset="2"/>
              <a:buChar char="§"/>
            </a:pPr>
            <a:r>
              <a:rPr lang="fr-FR" sz="1600" dirty="0" smtClean="0"/>
              <a:t>Individuelle</a:t>
            </a:r>
          </a:p>
          <a:p>
            <a:pPr marL="1104583" lvl="2" indent="-285750">
              <a:buFont typeface="Wingdings" pitchFamily="2" charset="2"/>
              <a:buChar char="§"/>
            </a:pPr>
            <a:r>
              <a:rPr lang="fr-FR" sz="1600" dirty="0" smtClean="0"/>
              <a:t>Globale</a:t>
            </a:r>
          </a:p>
          <a:p>
            <a:pPr marL="1104583" lvl="2" indent="-285750">
              <a:buFont typeface="Wingdings" pitchFamily="2" charset="2"/>
              <a:buChar char="§"/>
            </a:pPr>
            <a:r>
              <a:rPr lang="fr-FR" sz="1600" dirty="0" smtClean="0"/>
              <a:t>Profils similaires</a:t>
            </a:r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5981" y="7461448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https://creditscorep7.herokuapp.com/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6553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600" y="485800"/>
            <a:ext cx="7024744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1952" y="278092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05773" y="1844824"/>
            <a:ext cx="706662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fr-FR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78266" y="4005064"/>
            <a:ext cx="6777317" cy="350897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Améliorer la modélisation avec d’autres sources d’informations</a:t>
            </a:r>
          </a:p>
          <a:p>
            <a:r>
              <a:rPr lang="fr-FR" sz="1800" dirty="0" smtClean="0"/>
              <a:t>Améliorer la métrique bancaire après retour métier</a:t>
            </a:r>
          </a:p>
          <a:p>
            <a:pPr lvl="1"/>
            <a:r>
              <a:rPr lang="fr-FR" sz="1600" dirty="0" smtClean="0"/>
              <a:t>Valeurs de pénalisation </a:t>
            </a:r>
          </a:p>
          <a:p>
            <a:pPr lvl="1"/>
            <a:r>
              <a:rPr lang="fr-FR" sz="1600" dirty="0" smtClean="0"/>
              <a:t>Pondération en fonction du montant du prêt </a:t>
            </a:r>
            <a:r>
              <a:rPr lang="fr-FR" sz="1600" dirty="0" smtClean="0"/>
              <a:t>demandé</a:t>
            </a:r>
            <a:endParaRPr lang="fr-FR" sz="1600" dirty="0" smtClean="0"/>
          </a:p>
          <a:p>
            <a:r>
              <a:rPr lang="fr-FR" sz="1800" dirty="0" smtClean="0"/>
              <a:t>Améliorer le </a:t>
            </a:r>
            <a:r>
              <a:rPr lang="fr-FR" sz="1800" dirty="0" err="1" smtClean="0"/>
              <a:t>dashboard</a:t>
            </a:r>
            <a:r>
              <a:rPr lang="fr-FR" sz="1800" dirty="0" smtClean="0"/>
              <a:t> selon les attentes des opérateurs</a:t>
            </a:r>
            <a:endParaRPr lang="fr-FR" sz="1800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05773" y="162880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Mise en </a:t>
            </a:r>
            <a:r>
              <a:rPr lang="fr-FR" sz="1800" dirty="0"/>
              <a:t>place d’une métrique bancaire </a:t>
            </a:r>
            <a:endParaRPr lang="fr-FR" sz="1800" dirty="0" smtClean="0"/>
          </a:p>
          <a:p>
            <a:r>
              <a:rPr lang="fr-FR" sz="1800" dirty="0" smtClean="0"/>
              <a:t>Modélisation de la probabilité de solvabilité d’un client à un prêt de consommation</a:t>
            </a:r>
          </a:p>
          <a:p>
            <a:r>
              <a:rPr lang="fr-FR" sz="1800" dirty="0" smtClean="0"/>
              <a:t>Dashboard d’interprétation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145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116632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424856"/>
            <a:ext cx="5328592" cy="2508200"/>
          </a:xfrm>
        </p:spPr>
        <p:txBody>
          <a:bodyPr>
            <a:normAutofit/>
          </a:bodyPr>
          <a:lstStyle/>
          <a:p>
            <a:r>
              <a:rPr lang="fr-FR" b="1" dirty="0" smtClean="0"/>
              <a:t>Contexte: </a:t>
            </a:r>
          </a:p>
          <a:p>
            <a:endParaRPr lang="fr-FR" sz="1600" b="1" dirty="0" smtClean="0"/>
          </a:p>
          <a:p>
            <a:pPr lvl="1"/>
            <a:r>
              <a:rPr lang="fr-FR" sz="1800" dirty="0" smtClean="0"/>
              <a:t>La société financière </a:t>
            </a:r>
            <a:r>
              <a:rPr lang="fr-FR" sz="1800" b="1" i="1" dirty="0" smtClean="0"/>
              <a:t>Prêt à dépenser </a:t>
            </a:r>
            <a:r>
              <a:rPr lang="fr-FR" sz="1800" i="1" dirty="0"/>
              <a:t>p</a:t>
            </a:r>
            <a:r>
              <a:rPr lang="fr-FR" sz="1800" i="1" dirty="0" smtClean="0"/>
              <a:t>ropose des </a:t>
            </a:r>
            <a:r>
              <a:rPr lang="fr-FR" sz="1800" b="1" i="1" dirty="0" smtClean="0"/>
              <a:t>crédits à la consommation </a:t>
            </a:r>
            <a:r>
              <a:rPr lang="fr-FR" sz="1800" i="1" dirty="0" smtClean="0"/>
              <a:t>pour des personnes ayant peu ou pas d’historique de prêt.</a:t>
            </a:r>
            <a:endParaRPr lang="fr-FR" sz="1800" i="1" dirty="0"/>
          </a:p>
          <a:p>
            <a:endParaRPr lang="fr-FR" sz="900" b="1" dirty="0"/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600" i="1" dirty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/>
          <a:srcRect l="15177" t="23564" r="63158" b="9468"/>
          <a:stretch/>
        </p:blipFill>
        <p:spPr bwMode="auto">
          <a:xfrm>
            <a:off x="6084168" y="1412775"/>
            <a:ext cx="2244234" cy="2166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2924944"/>
            <a:ext cx="7139136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900" b="1" dirty="0" smtClean="0"/>
          </a:p>
          <a:p>
            <a:pPr marL="68580" indent="0" algn="ctr">
              <a:buFont typeface="Wingdings 2" pitchFamily="18" charset="2"/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Font typeface="Wingdings 2" pitchFamily="18" charset="2"/>
              <a:buNone/>
            </a:pPr>
            <a:endParaRPr lang="fr-FR" sz="1600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Font typeface="Wingdings 2" pitchFamily="18" charset="2"/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Objectifs</a:t>
            </a:r>
            <a:r>
              <a:rPr lang="fr-FR" dirty="0" smtClean="0"/>
              <a:t> :</a:t>
            </a:r>
          </a:p>
          <a:p>
            <a:endParaRPr lang="fr-FR" sz="1600" dirty="0" smtClean="0"/>
          </a:p>
          <a:p>
            <a:pPr lvl="1"/>
            <a:r>
              <a:rPr lang="fr-FR" sz="1800" dirty="0" smtClean="0"/>
              <a:t>Développer un </a:t>
            </a:r>
            <a:r>
              <a:rPr lang="fr-FR" sz="1800" b="1" dirty="0" smtClean="0"/>
              <a:t>modèle de </a:t>
            </a:r>
            <a:r>
              <a:rPr lang="fr-FR" sz="1800" b="1" dirty="0" err="1" smtClean="0"/>
              <a:t>scoring</a:t>
            </a:r>
            <a:r>
              <a:rPr lang="fr-FR" sz="1800" b="1" dirty="0" smtClean="0"/>
              <a:t> </a:t>
            </a:r>
            <a:r>
              <a:rPr lang="fr-FR" sz="1800" dirty="0" smtClean="0"/>
              <a:t>pour prédire le risque de non remboursement d’un client.</a:t>
            </a:r>
          </a:p>
          <a:p>
            <a:pPr lvl="1"/>
            <a:endParaRPr lang="fr-FR" sz="1050" dirty="0" smtClean="0"/>
          </a:p>
          <a:p>
            <a:pPr lvl="1"/>
            <a:r>
              <a:rPr lang="fr-FR" sz="1800" dirty="0" smtClean="0"/>
              <a:t>Construire un </a:t>
            </a:r>
            <a:r>
              <a:rPr lang="fr-FR" sz="1800" b="1" dirty="0" err="1" smtClean="0"/>
              <a:t>dashboard</a:t>
            </a:r>
            <a:r>
              <a:rPr lang="fr-FR" sz="1800" b="1" dirty="0" smtClean="0"/>
              <a:t> interactif </a:t>
            </a:r>
            <a:r>
              <a:rPr lang="fr-FR" sz="1800" dirty="0" smtClean="0"/>
              <a:t>permettant l’interprétation des résultats.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341784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844824"/>
            <a:ext cx="4248471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Datas</a:t>
            </a:r>
            <a:r>
              <a:rPr lang="fr-FR" dirty="0"/>
              <a:t> </a:t>
            </a:r>
            <a:r>
              <a:rPr lang="fr-FR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Base de données </a:t>
            </a:r>
            <a:r>
              <a:rPr lang="fr-FR" sz="1800" i="1" dirty="0" smtClean="0"/>
              <a:t>« Home </a:t>
            </a:r>
            <a:r>
              <a:rPr lang="fr-FR" sz="1800" i="1" dirty="0" err="1" smtClean="0"/>
              <a:t>Credit</a:t>
            </a:r>
            <a:r>
              <a:rPr lang="fr-FR" sz="1800" i="1" dirty="0" smtClean="0"/>
              <a:t> Default </a:t>
            </a:r>
            <a:r>
              <a:rPr lang="fr-FR" sz="1800" i="1" dirty="0" err="1" smtClean="0"/>
              <a:t>Risk</a:t>
            </a:r>
            <a:r>
              <a:rPr lang="fr-FR" sz="1800" i="1" dirty="0" smtClean="0"/>
              <a:t> » </a:t>
            </a:r>
            <a:r>
              <a:rPr lang="fr-FR" sz="1800" dirty="0" smtClean="0"/>
              <a:t>(</a:t>
            </a:r>
            <a:r>
              <a:rPr lang="fr-FR" sz="1800" dirty="0" err="1" smtClean="0"/>
              <a:t>Kaggle</a:t>
            </a:r>
            <a:r>
              <a:rPr lang="fr-FR" sz="1800" dirty="0" smtClean="0"/>
              <a:t>)</a:t>
            </a:r>
            <a:endParaRPr lang="fr-FR" sz="1800" b="1" i="1" dirty="0" smtClean="0"/>
          </a:p>
          <a:p>
            <a:endParaRPr lang="fr-FR" sz="1200" dirty="0" smtClean="0"/>
          </a:p>
          <a:p>
            <a:r>
              <a:rPr lang="fr-FR" b="1" dirty="0"/>
              <a:t>Indicateurs :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ID client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Age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Sexe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Date de naissance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/>
              <a:t>Nombre </a:t>
            </a:r>
            <a:r>
              <a:rPr lang="fr-FR" sz="1800" dirty="0" smtClean="0"/>
              <a:t>d’enfant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Logement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Revenus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Notations extérieurs</a:t>
            </a:r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2080" y="1700808"/>
            <a:ext cx="280831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307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 511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clients</a:t>
            </a: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122 Indicateurs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t="12647" r="24010" b="22562"/>
          <a:stretch/>
        </p:blipFill>
        <p:spPr bwMode="auto">
          <a:xfrm>
            <a:off x="5065824" y="3696618"/>
            <a:ext cx="2890552" cy="22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6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F:\Google Drive\DATA SCIENTIST\P7\graph\pears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 r="14658"/>
          <a:stretch/>
        </p:blipFill>
        <p:spPr bwMode="auto">
          <a:xfrm>
            <a:off x="482912" y="1412775"/>
            <a:ext cx="5346399" cy="50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4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5148064" y="1276699"/>
            <a:ext cx="2947513" cy="2683719"/>
            <a:chOff x="5657850" y="3090151"/>
            <a:chExt cx="2614613" cy="2320653"/>
          </a:xfrm>
        </p:grpSpPr>
        <p:pic>
          <p:nvPicPr>
            <p:cNvPr id="1026" name="Picture 2" descr="F:\Google Drive\DATA SCIENTIST\P7\graph\age eda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78" r="1586"/>
            <a:stretch/>
          </p:blipFill>
          <p:spPr bwMode="auto">
            <a:xfrm>
              <a:off x="5657850" y="3090151"/>
              <a:ext cx="2614613" cy="23206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7546084" y="3284984"/>
              <a:ext cx="630211" cy="239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600" b="1" dirty="0" smtClean="0">
                  <a:solidFill>
                    <a:srgbClr val="0070C0"/>
                  </a:solidFill>
                </a:rPr>
                <a:t>Solvables</a:t>
              </a:r>
            </a:p>
            <a:p>
              <a:pPr algn="ctr"/>
              <a:r>
                <a:rPr lang="fr-FR" sz="600" b="1" dirty="0" smtClean="0">
                  <a:solidFill>
                    <a:srgbClr val="FF0000"/>
                  </a:solidFill>
                </a:rPr>
                <a:t>Non solvables</a:t>
              </a:r>
              <a:endParaRPr lang="fr-FR" sz="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2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616" y="404664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72128913"/>
              </p:ext>
            </p:extLst>
          </p:nvPr>
        </p:nvGraphicFramePr>
        <p:xfrm>
          <a:off x="683568" y="1700808"/>
          <a:ext cx="828092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2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024744" cy="1143000"/>
          </a:xfrm>
        </p:spPr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engineering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99592" y="1753071"/>
            <a:ext cx="736451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ym typeface="Wingdings" pitchFamily="2" charset="2"/>
              </a:rPr>
              <a:t> </a:t>
            </a:r>
            <a:r>
              <a:rPr lang="fr-FR" sz="1400" dirty="0" smtClean="0"/>
              <a:t>Basé </a:t>
            </a:r>
            <a:r>
              <a:rPr lang="fr-FR" sz="1400" dirty="0"/>
              <a:t>sur </a:t>
            </a:r>
            <a:r>
              <a:rPr lang="fr-FR" sz="1400" dirty="0">
                <a:solidFill>
                  <a:srgbClr val="0066CC"/>
                </a:solidFill>
              </a:rPr>
              <a:t>https://www.kaggle.com/willkoehrsen/start-here-a-gentle-introduction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99592" y="2420888"/>
            <a:ext cx="5184576" cy="3816424"/>
          </a:xfrm>
        </p:spPr>
        <p:txBody>
          <a:bodyPr>
            <a:normAutofit/>
          </a:bodyPr>
          <a:lstStyle/>
          <a:p>
            <a:r>
              <a:rPr lang="fr-FR" sz="1800" dirty="0" smtClean="0"/>
              <a:t>Nettoyage des données</a:t>
            </a:r>
            <a:r>
              <a:rPr lang="fr-FR" sz="1800" dirty="0"/>
              <a:t> </a:t>
            </a:r>
            <a:r>
              <a:rPr lang="fr-FR" sz="1800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 smtClean="0"/>
              <a:t>Valeurs aberrantes</a:t>
            </a:r>
          </a:p>
          <a:p>
            <a:endParaRPr lang="fr-FR" sz="1050" dirty="0" smtClean="0"/>
          </a:p>
          <a:p>
            <a:r>
              <a:rPr lang="fr-FR" sz="1800" dirty="0" smtClean="0"/>
              <a:t>Création de nouvelles </a:t>
            </a:r>
            <a:r>
              <a:rPr lang="fr-FR" sz="1800" dirty="0" err="1" smtClean="0"/>
              <a:t>features</a:t>
            </a:r>
            <a:r>
              <a:rPr lang="fr-FR" sz="1800" dirty="0" smtClean="0"/>
              <a:t>:</a:t>
            </a:r>
            <a:endParaRPr lang="fr-FR" sz="1800" dirty="0"/>
          </a:p>
          <a:p>
            <a:pPr lvl="1">
              <a:buFont typeface="Wingdings" pitchFamily="2" charset="2"/>
              <a:buChar char="q"/>
            </a:pPr>
            <a:r>
              <a:rPr lang="fr-FR" sz="1400" dirty="0" smtClean="0"/>
              <a:t>Ratio crédit sur revenu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/>
              <a:t>Ratio </a:t>
            </a:r>
            <a:r>
              <a:rPr lang="fr-FR" sz="1400" dirty="0" smtClean="0"/>
              <a:t>annuité sur </a:t>
            </a:r>
            <a:r>
              <a:rPr lang="fr-FR" sz="1400" dirty="0"/>
              <a:t>revenu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 smtClean="0"/>
              <a:t>Délais de fin de crédit</a:t>
            </a:r>
          </a:p>
          <a:p>
            <a:pPr lvl="1">
              <a:buFont typeface="Wingdings" pitchFamily="2" charset="2"/>
              <a:buChar char="q"/>
            </a:pPr>
            <a:r>
              <a:rPr lang="fr-FR" sz="1400" dirty="0" smtClean="0"/>
              <a:t>Durée de travail</a:t>
            </a:r>
          </a:p>
          <a:p>
            <a:pPr>
              <a:lnSpc>
                <a:spcPct val="150000"/>
              </a:lnSpc>
            </a:pPr>
            <a:r>
              <a:rPr lang="fr-FR" sz="1800" dirty="0" smtClean="0"/>
              <a:t>Encodage (One Hot Encoder)</a:t>
            </a:r>
          </a:p>
          <a:p>
            <a:pPr>
              <a:lnSpc>
                <a:spcPct val="150000"/>
              </a:lnSpc>
            </a:pPr>
            <a:r>
              <a:rPr lang="fr-FR" sz="1800" dirty="0" smtClean="0"/>
              <a:t>Imputation des valeurs manquantes</a:t>
            </a:r>
          </a:p>
          <a:p>
            <a:pPr>
              <a:lnSpc>
                <a:spcPct val="150000"/>
              </a:lnSpc>
            </a:pPr>
            <a:r>
              <a:rPr lang="fr-FR" sz="1800" dirty="0" smtClean="0"/>
              <a:t>Normalisation</a:t>
            </a:r>
            <a:endParaRPr lang="fr-FR" sz="1800" dirty="0"/>
          </a:p>
          <a:p>
            <a:pPr lvl="1">
              <a:buFont typeface="Wingdings" pitchFamily="2" charset="2"/>
              <a:buChar char="q"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82933" y="3513782"/>
            <a:ext cx="280831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307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 511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clients</a:t>
            </a: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248 Indicateurs</a:t>
            </a:r>
          </a:p>
        </p:txBody>
      </p:sp>
    </p:spTree>
    <p:extLst>
      <p:ext uri="{BB962C8B-B14F-4D97-AF65-F5344CB8AC3E}">
        <p14:creationId xmlns:p14="http://schemas.microsoft.com/office/powerpoint/2010/main" val="9846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0" y="3357948"/>
            <a:ext cx="2971802" cy="203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90" y="2348880"/>
            <a:ext cx="2986685" cy="201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31" y="4361708"/>
            <a:ext cx="2971802" cy="201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en angle 5"/>
          <p:cNvCxnSpPr>
            <a:endCxn id="1030" idx="1"/>
          </p:cNvCxnSpPr>
          <p:nvPr/>
        </p:nvCxnSpPr>
        <p:spPr>
          <a:xfrm>
            <a:off x="3326539" y="4374470"/>
            <a:ext cx="1032192" cy="9936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endCxn id="1027" idx="1"/>
          </p:cNvCxnSpPr>
          <p:nvPr/>
        </p:nvCxnSpPr>
        <p:spPr>
          <a:xfrm flipV="1">
            <a:off x="3326539" y="3355294"/>
            <a:ext cx="1024751" cy="10191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14190" y="2852936"/>
            <a:ext cx="1213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i="1" dirty="0" smtClean="0"/>
              <a:t>Over </a:t>
            </a:r>
            <a:r>
              <a:rPr lang="fr-FR" sz="1100" b="1" i="1" dirty="0" err="1" smtClean="0"/>
              <a:t>sampling</a:t>
            </a:r>
            <a:r>
              <a:rPr lang="fr-FR" sz="1100" b="1" i="1" dirty="0" smtClean="0"/>
              <a:t> </a:t>
            </a:r>
          </a:p>
          <a:p>
            <a:pPr algn="ctr"/>
            <a:r>
              <a:rPr lang="fr-FR" sz="1100" dirty="0" smtClean="0"/>
              <a:t>(SMOTE)</a:t>
            </a:r>
            <a:endParaRPr lang="fr-FR" sz="11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177321" y="5471646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i="1" dirty="0" smtClean="0"/>
              <a:t>Under </a:t>
            </a:r>
            <a:r>
              <a:rPr lang="fr-FR" sz="1100" b="1" i="1" dirty="0" err="1" smtClean="0"/>
              <a:t>sampling</a:t>
            </a:r>
            <a:endParaRPr lang="fr-FR" sz="1100" b="1" i="1" dirty="0"/>
          </a:p>
        </p:txBody>
      </p:sp>
      <p:sp>
        <p:nvSpPr>
          <p:cNvPr id="22" name="Espace réservé du contenu 2"/>
          <p:cNvSpPr>
            <a:spLocks noGrp="1"/>
          </p:cNvSpPr>
          <p:nvPr>
            <p:ph idx="1"/>
          </p:nvPr>
        </p:nvSpPr>
        <p:spPr>
          <a:xfrm>
            <a:off x="1043608" y="1196752"/>
            <a:ext cx="4248471" cy="1656184"/>
          </a:xfrm>
        </p:spPr>
        <p:txBody>
          <a:bodyPr>
            <a:normAutofit/>
          </a:bodyPr>
          <a:lstStyle/>
          <a:p>
            <a:r>
              <a:rPr lang="fr-FR" b="1" dirty="0" smtClean="0"/>
              <a:t>Equilibrage :</a:t>
            </a:r>
            <a:endParaRPr lang="fr-FR" b="1" dirty="0"/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‘’</a:t>
            </a:r>
            <a:r>
              <a:rPr lang="fr-FR" sz="1800" dirty="0" err="1" smtClean="0"/>
              <a:t>Class_weight</a:t>
            </a:r>
            <a:r>
              <a:rPr lang="fr-FR" sz="1800" dirty="0" smtClean="0"/>
              <a:t>’’</a:t>
            </a:r>
            <a:endParaRPr lang="fr-FR" sz="1800" dirty="0"/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/>
              <a:t>Over </a:t>
            </a:r>
            <a:r>
              <a:rPr lang="fr-FR" sz="1800" dirty="0" err="1"/>
              <a:t>sampling</a:t>
            </a:r>
            <a:endParaRPr lang="fr-FR" sz="1800" dirty="0"/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/>
              <a:t>Under </a:t>
            </a:r>
            <a:r>
              <a:rPr lang="fr-FR" sz="1800" dirty="0" err="1"/>
              <a:t>sampling</a:t>
            </a:r>
            <a:endParaRPr lang="fr-FR" sz="1800" dirty="0"/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41649" y="3066753"/>
            <a:ext cx="1328490" cy="577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Informations synthétiques erronées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7139255" y="5160373"/>
            <a:ext cx="1328490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Perte</a:t>
            </a:r>
            <a:endParaRPr lang="fr-FR" sz="1050" dirty="0"/>
          </a:p>
          <a:p>
            <a:pPr algn="ctr"/>
            <a:r>
              <a:rPr lang="fr-FR" sz="1050" dirty="0"/>
              <a:t>d</a:t>
            </a:r>
            <a:r>
              <a:rPr lang="fr-FR" sz="1050" dirty="0" smtClean="0"/>
              <a:t>’informations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0704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269776"/>
            <a:ext cx="7024744" cy="1143000"/>
          </a:xfrm>
        </p:spPr>
        <p:txBody>
          <a:bodyPr/>
          <a:lstStyle/>
          <a:p>
            <a:r>
              <a:rPr lang="fr-FR" dirty="0" smtClean="0"/>
              <a:t>Indicateur bancaire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8490" y="5322925"/>
                <a:ext cx="3368102" cy="66909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/>
                        </a:rPr>
                        <m:t> </m:t>
                      </m:r>
                      <m:r>
                        <a:rPr lang="fr-FR" b="1" i="1">
                          <a:latin typeface="Cambria Math"/>
                        </a:rPr>
                        <m:t>𝒈𝒂𝒊𝒏</m:t>
                      </m:r>
                      <m:r>
                        <a:rPr lang="fr-FR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/>
                            </a:rPr>
                            <m:t>(</m:t>
                          </m:r>
                          <m:r>
                            <a:rPr lang="fr-FR" b="1" i="1">
                              <a:latin typeface="Cambria Math"/>
                            </a:rPr>
                            <m:t>𝑻𝒐𝒕</m:t>
                          </m:r>
                          <m:r>
                            <a:rPr lang="fr-FR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/>
                                </a:rPr>
                                <m:t>𝒈𝒂𝒊𝒏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/>
                                </a:rPr>
                                <m:t>𝒎𝒊𝒏</m:t>
                              </m:r>
                            </m:sub>
                          </m:sSub>
                          <m:r>
                            <a:rPr lang="fr-FR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/>
                                </a:rPr>
                                <m:t>𝒈𝒂𝒊𝒏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/>
                                </a:rPr>
                                <m:t>𝑴𝒂𝒙</m:t>
                              </m:r>
                            </m:sub>
                          </m:sSub>
                          <m:r>
                            <a:rPr lang="fr-FR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/>
                                </a:rPr>
                                <m:t>𝒈𝒂𝒊𝒏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/>
                                </a:rPr>
                                <m:t>𝒎𝒊𝒏</m:t>
                              </m:r>
                            </m:sub>
                          </m:sSub>
                          <m:r>
                            <a:rPr lang="fr-FR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0" y="5322925"/>
                <a:ext cx="3368102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27984" y="5149641"/>
                <a:ext cx="3960440" cy="10156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𝑇𝑜𝑡</m:t>
                      </m:r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𝐹𝑁</m:t>
                      </m:r>
                      <m:r>
                        <a:rPr lang="fr-FR" sz="1200" i="1">
                          <a:latin typeface="Cambria Math"/>
                        </a:rPr>
                        <m:t>∗(−100)+</m:t>
                      </m:r>
                      <m:r>
                        <a:rPr lang="fr-FR" sz="1200" i="1">
                          <a:latin typeface="Cambria Math"/>
                        </a:rPr>
                        <m:t>𝑇𝑃</m:t>
                      </m:r>
                      <m:r>
                        <a:rPr lang="fr-FR" sz="1200" i="1">
                          <a:latin typeface="Cambria Math"/>
                        </a:rPr>
                        <m:t>∗(0)+</m:t>
                      </m:r>
                      <m:r>
                        <a:rPr lang="fr-FR" sz="1200" i="1">
                          <a:latin typeface="Cambria Math"/>
                        </a:rPr>
                        <m:t>𝑇𝑁</m:t>
                      </m:r>
                      <m:r>
                        <a:rPr lang="fr-FR" sz="1200" i="1">
                          <a:latin typeface="Cambria Math"/>
                        </a:rPr>
                        <m:t>∗(10)+</m:t>
                      </m:r>
                      <m:r>
                        <a:rPr lang="fr-FR" sz="1200" i="1">
                          <a:latin typeface="Cambria Math"/>
                        </a:rPr>
                        <m:t>𝐹𝑃</m:t>
                      </m:r>
                      <m:r>
                        <a:rPr lang="fr-FR" sz="1200" i="1">
                          <a:latin typeface="Cambria Math"/>
                        </a:rPr>
                        <m:t>∗(−1)</m:t>
                      </m:r>
                    </m:oMath>
                  </m:oMathPara>
                </a14:m>
                <a:endParaRPr lang="fr-FR" sz="1200" dirty="0" smtClean="0"/>
              </a:p>
              <a:p>
                <a:endParaRPr lang="fr-FR" sz="12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𝑔𝑎𝑖𝑛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𝑀𝑎𝑥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𝑇𝑁</m:t>
                          </m:r>
                          <m:r>
                            <a:rPr lang="fr-FR" sz="1200" i="1">
                              <a:latin typeface="Cambria Math"/>
                            </a:rPr>
                            <m:t>+</m:t>
                          </m:r>
                          <m:r>
                            <a:rPr lang="fr-FR" sz="1200" i="1">
                              <a:latin typeface="Cambria Math"/>
                            </a:rPr>
                            <m:t>𝐹𝑃</m:t>
                          </m:r>
                        </m:e>
                      </m:d>
                      <m:r>
                        <a:rPr lang="fr-FR" sz="1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fr-FR" sz="1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𝑇𝑃</m:t>
                          </m:r>
                          <m:r>
                            <a:rPr lang="fr-FR" sz="1200" i="1">
                              <a:latin typeface="Cambria Math"/>
                            </a:rPr>
                            <m:t>+</m:t>
                          </m:r>
                          <m:r>
                            <a:rPr lang="fr-FR" sz="1200" i="1">
                              <a:latin typeface="Cambria Math"/>
                            </a:rPr>
                            <m:t>𝐹𝑁</m:t>
                          </m:r>
                        </m:e>
                      </m:d>
                      <m:r>
                        <a:rPr lang="fr-FR" sz="1200" i="1">
                          <a:latin typeface="Cambria Math"/>
                        </a:rPr>
                        <m:t>∗(0)</m:t>
                      </m:r>
                    </m:oMath>
                  </m:oMathPara>
                </a14:m>
                <a:endParaRPr lang="fr-FR" sz="1200" dirty="0" smtClean="0"/>
              </a:p>
              <a:p>
                <a:endParaRPr lang="fr-F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𝑔𝑎𝑖𝑛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𝑇𝑁</m:t>
                          </m:r>
                          <m:r>
                            <a:rPr lang="fr-FR" sz="1200" i="1">
                              <a:latin typeface="Cambria Math"/>
                            </a:rPr>
                            <m:t>+</m:t>
                          </m:r>
                          <m:r>
                            <a:rPr lang="fr-FR" sz="1200" i="1">
                              <a:latin typeface="Cambria Math"/>
                            </a:rPr>
                            <m:t>𝐹𝑃</m:t>
                          </m:r>
                        </m:e>
                      </m:d>
                      <m:r>
                        <a:rPr lang="fr-FR" sz="1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fr-FR" sz="1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𝑇𝑃</m:t>
                          </m:r>
                          <m:r>
                            <a:rPr lang="fr-FR" sz="1200" i="1">
                              <a:latin typeface="Cambria Math"/>
                            </a:rPr>
                            <m:t>+</m:t>
                          </m:r>
                          <m:r>
                            <a:rPr lang="fr-FR" sz="1200" i="1">
                              <a:latin typeface="Cambria Math"/>
                            </a:rPr>
                            <m:t>𝐹𝑁</m:t>
                          </m:r>
                        </m:e>
                      </m:d>
                      <m:r>
                        <a:rPr lang="fr-FR" sz="1200" i="1">
                          <a:latin typeface="Cambria Math"/>
                        </a:rPr>
                        <m:t>∗(−100)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149641"/>
                <a:ext cx="3960440" cy="1015663"/>
              </a:xfrm>
              <a:prstGeom prst="rect">
                <a:avLst/>
              </a:prstGeom>
              <a:blipFill rotWithShape="1">
                <a:blip r:embed="rId4"/>
                <a:stretch>
                  <a:fillRect b="-1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1619592" y="2900407"/>
            <a:ext cx="5760720" cy="1896745"/>
            <a:chOff x="1475656" y="1340768"/>
            <a:chExt cx="5760720" cy="1896745"/>
          </a:xfrm>
        </p:grpSpPr>
        <p:pic>
          <p:nvPicPr>
            <p:cNvPr id="5" name="Image 4" descr="Matrice de confusion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340768"/>
              <a:ext cx="5760720" cy="1896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ZoneTexte 7"/>
            <p:cNvSpPr txBox="1"/>
            <p:nvPr/>
          </p:nvSpPr>
          <p:spPr>
            <a:xfrm>
              <a:off x="5148064" y="2401144"/>
              <a:ext cx="194421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i="1" dirty="0" smtClean="0"/>
                <a:t>-100</a:t>
              </a:r>
              <a:endParaRPr lang="fr-FR" sz="105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148064" y="2879358"/>
              <a:ext cx="194421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i="1" dirty="0" smtClean="0"/>
                <a:t>0</a:t>
              </a:r>
              <a:endParaRPr lang="fr-FR" sz="1050" b="1" i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75856" y="2401144"/>
              <a:ext cx="18002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i="1" dirty="0"/>
                <a:t>+</a:t>
              </a:r>
              <a:r>
                <a:rPr lang="fr-FR" sz="1050" b="1" i="1" dirty="0" smtClean="0"/>
                <a:t>10</a:t>
              </a:r>
              <a:endParaRPr lang="fr-FR" sz="1050" b="1" i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275856" y="2879358"/>
              <a:ext cx="18002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i="1" dirty="0" smtClean="0"/>
                <a:t>-1</a:t>
              </a:r>
              <a:endParaRPr lang="fr-FR" sz="1050" b="1" i="1" dirty="0"/>
            </a:p>
          </p:txBody>
        </p:sp>
      </p:grp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556792"/>
            <a:ext cx="5076564" cy="1656184"/>
          </a:xfrm>
        </p:spPr>
        <p:txBody>
          <a:bodyPr>
            <a:normAutofit/>
          </a:bodyPr>
          <a:lstStyle/>
          <a:p>
            <a:r>
              <a:rPr lang="fr-FR" b="1" dirty="0" smtClean="0"/>
              <a:t>Score :</a:t>
            </a:r>
            <a:endParaRPr lang="fr-FR" b="1" dirty="0"/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Pénaliser les mauvaises prédictions</a:t>
            </a:r>
            <a:endParaRPr lang="fr-FR" sz="1800" dirty="0"/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Gratifier les bonnes prédictions</a:t>
            </a:r>
            <a:endParaRPr lang="fr-FR" sz="1800" dirty="0"/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52968"/>
            <a:ext cx="7024744" cy="1143000"/>
          </a:xfrm>
        </p:spPr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 descr="3.1. Cross-validation: evaluating estimator performance — scikit-learn  0.24.1 document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4081"/>
            <a:ext cx="4032448" cy="3024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/>
          <p:cNvGrpSpPr/>
          <p:nvPr/>
        </p:nvGrpSpPr>
        <p:grpSpPr>
          <a:xfrm>
            <a:off x="5436096" y="3761202"/>
            <a:ext cx="2603724" cy="1827932"/>
            <a:chOff x="5281676" y="4221088"/>
            <a:chExt cx="3262200" cy="2187972"/>
          </a:xfrm>
        </p:grpSpPr>
        <p:pic>
          <p:nvPicPr>
            <p:cNvPr id="5122" name="Picture 2" descr="F:\Google Drive\DATA SCIENTIST\P7\graph\seuil proba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676" y="4221088"/>
              <a:ext cx="3262200" cy="218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/>
            <p:cNvCxnSpPr/>
            <p:nvPr/>
          </p:nvCxnSpPr>
          <p:spPr>
            <a:xfrm>
              <a:off x="7143333" y="4365104"/>
              <a:ext cx="20955" cy="171515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331640" y="1360542"/>
            <a:ext cx="5759185" cy="1656184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Méthodologie:</a:t>
            </a:r>
            <a:endParaRPr lang="fr-FR" b="1" dirty="0"/>
          </a:p>
          <a:p>
            <a:pPr marL="808038" lvl="1" indent="-273050">
              <a:buFont typeface="Wingdings" pitchFamily="2" charset="2"/>
              <a:buChar char="q"/>
            </a:pPr>
            <a:r>
              <a:rPr lang="fr-FR" sz="1800" i="1" dirty="0"/>
              <a:t>Light Gradient </a:t>
            </a:r>
            <a:r>
              <a:rPr lang="fr-FR" sz="1800" i="1" dirty="0" err="1"/>
              <a:t>Boosting</a:t>
            </a:r>
            <a:r>
              <a:rPr lang="fr-FR" sz="1800" i="1" dirty="0"/>
              <a:t> Machine </a:t>
            </a:r>
            <a:r>
              <a:rPr lang="fr-FR" sz="1400" dirty="0"/>
              <a:t>(Light-GBM)</a:t>
            </a:r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Optimisation Bayésienne</a:t>
            </a:r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smtClean="0"/>
              <a:t>Validation croisée </a:t>
            </a:r>
          </a:p>
          <a:p>
            <a:pPr marL="817563" lvl="1" indent="-273050">
              <a:buFont typeface="Wingdings" pitchFamily="2" charset="2"/>
              <a:buChar char="q"/>
            </a:pPr>
            <a:r>
              <a:rPr lang="fr-FR" sz="1800" dirty="0" err="1" smtClean="0"/>
              <a:t>Sampling</a:t>
            </a:r>
            <a:endParaRPr lang="fr-FR" sz="1800" dirty="0"/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24128" y="3356992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Seuil de prédiction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147112" y="5741397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 &lt; seuil </a:t>
            </a:r>
            <a:r>
              <a:rPr lang="fr-FR" dirty="0" smtClean="0">
                <a:sym typeface="Wingdings" pitchFamily="2" charset="2"/>
              </a:rPr>
              <a:t> 0</a:t>
            </a:r>
          </a:p>
          <a:p>
            <a:r>
              <a:rPr lang="fr-FR" dirty="0"/>
              <a:t>P </a:t>
            </a:r>
            <a:r>
              <a:rPr lang="fr-FR" dirty="0" smtClean="0"/>
              <a:t>&gt; </a:t>
            </a:r>
            <a:r>
              <a:rPr lang="fr-FR" dirty="0"/>
              <a:t>seuil </a:t>
            </a:r>
            <a:r>
              <a:rPr lang="fr-FR" dirty="0">
                <a:sym typeface="Wingdings" pitchFamily="2" charset="2"/>
              </a:rPr>
              <a:t> </a:t>
            </a:r>
            <a:r>
              <a:rPr lang="fr-FR" dirty="0" smtClean="0">
                <a:sym typeface="Wingdings" pitchFamily="2" charset="2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0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31402</TotalTime>
  <Words>415</Words>
  <Application>Microsoft Office PowerPoint</Application>
  <PresentationFormat>Affichage à l'écran (4:3)</PresentationFormat>
  <Paragraphs>185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Austin</vt:lpstr>
      <vt:lpstr>Implémentez un modèle de scoring</vt:lpstr>
      <vt:lpstr>Introduction </vt:lpstr>
      <vt:lpstr>Introduction </vt:lpstr>
      <vt:lpstr>Exploration</vt:lpstr>
      <vt:lpstr>Plan d’action</vt:lpstr>
      <vt:lpstr>Feature engineering</vt:lpstr>
      <vt:lpstr>Sampling</vt:lpstr>
      <vt:lpstr>Indicateur bancaire</vt:lpstr>
      <vt:lpstr>Modélisation</vt:lpstr>
      <vt:lpstr>Comparaison des sampling</vt:lpstr>
      <vt:lpstr>Outils</vt:lpstr>
      <vt:lpstr>Interprétation</vt:lpstr>
      <vt:lpstr>Interprétation</vt:lpstr>
      <vt:lpstr>DashBoard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JB</dc:creator>
  <cp:lastModifiedBy>JB</cp:lastModifiedBy>
  <cp:revision>378</cp:revision>
  <dcterms:created xsi:type="dcterms:W3CDTF">2020-06-29T09:29:46Z</dcterms:created>
  <dcterms:modified xsi:type="dcterms:W3CDTF">2021-02-12T10:07:04Z</dcterms:modified>
</cp:coreProperties>
</file>