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8" r:id="rId4"/>
    <p:sldId id="270" r:id="rId5"/>
    <p:sldId id="284" r:id="rId6"/>
    <p:sldId id="285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3" r:id="rId15"/>
    <p:sldId id="272" r:id="rId16"/>
    <p:sldId id="280" r:id="rId17"/>
    <p:sldId id="281" r:id="rId18"/>
    <p:sldId id="282" r:id="rId19"/>
    <p:sldId id="267" r:id="rId20"/>
    <p:sldId id="28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FF"/>
    <a:srgbClr val="CC0000"/>
    <a:srgbClr val="FF9900"/>
    <a:srgbClr val="0066CC"/>
    <a:srgbClr val="996633"/>
    <a:srgbClr val="FF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0628" autoAdjust="0"/>
  </p:normalViewPr>
  <p:slideViewPr>
    <p:cSldViewPr>
      <p:cViewPr varScale="1">
        <p:scale>
          <a:sx n="74" d="100"/>
          <a:sy n="74" d="100"/>
        </p:scale>
        <p:origin x="-14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1FC1-8B65-4EC6-8ACC-57531ECB89F7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1EAA02-54E3-442B-9837-63B6AA1E0CC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Nettoyage du jeu de donnée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879BB2C-CCE3-40C4-8BA0-CD6316A8937B}" type="par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874002E6-BFDD-4194-BFDB-E724D92C913F}" type="sib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4F17F004-C413-435A-8DE2-F9B5123CF23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Analyses statistiques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9ADC21E-F1D0-4EE5-A863-98E02C05E097}" type="par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59C54663-AB7A-4CB5-A52F-5A21EDE9AEE3}" type="sib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ECA1238-9C9A-4C29-84D8-902E624C8EEC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Réduction dimensionnelle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D78E863-FBFC-4F5D-9561-DB91F47F8CDA}" type="par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BED7789-1A5B-4227-B54C-FA2792363D58}" type="sib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4074901-FA69-41AE-8498-5E86FE6DF221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Modélisation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93DA792-AFA5-4DB2-AFE1-8C0D7235CAC2}" type="par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31FC794-CA69-4DC3-8B78-A994734039A4}" type="sib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E134589-5413-42B5-AF06-42506BCB91D2}">
      <dgm:prSet phldrT="[Texte]" custT="1"/>
      <dgm:spPr/>
      <dgm:t>
        <a:bodyPr/>
        <a:lstStyle/>
        <a:p>
          <a:endParaRPr lang="fr-FR" sz="1200" b="1" cap="none" spc="0" dirty="0" smtClean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r>
            <a:rPr lang="fr-FR" sz="2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Application</a:t>
          </a:r>
          <a:endParaRPr lang="fr-FR" sz="2000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0D1C124-00D4-4A87-B0AD-628A88553DF9}" type="par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870AD8C-299C-434A-9407-813840A5CE72}" type="sib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FBB2686-39C7-4351-B5EE-7334B212BD3E}">
      <dgm:prSet phldrT="[Texte]"/>
      <dgm:spPr/>
      <dgm:t>
        <a:bodyPr/>
        <a:lstStyle/>
        <a:p>
          <a:r>
            <a:rPr lang="fr-FR" b="1" i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Open Food </a:t>
          </a:r>
          <a:r>
            <a:rPr lang="fr-FR" b="1" i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Fact</a:t>
          </a:r>
          <a:endParaRPr lang="fr-FR" b="1" i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608DDB2-580B-47EC-98BE-CBA6446B1AD9}" type="parTrans" cxnId="{9383AA70-37C3-48C4-8358-8ABD6B712DE0}">
      <dgm:prSet/>
      <dgm:spPr/>
      <dgm:t>
        <a:bodyPr/>
        <a:lstStyle/>
        <a:p>
          <a:endParaRPr lang="fr-FR"/>
        </a:p>
      </dgm:t>
    </dgm:pt>
    <dgm:pt modelId="{4029D3F7-2228-4F54-80EB-BBB53B86F10F}" type="sibTrans" cxnId="{9383AA70-37C3-48C4-8358-8ABD6B712DE0}">
      <dgm:prSet/>
      <dgm:spPr/>
      <dgm:t>
        <a:bodyPr/>
        <a:lstStyle/>
        <a:p>
          <a:endParaRPr lang="fr-FR"/>
        </a:p>
      </dgm:t>
    </dgm:pt>
    <dgm:pt modelId="{E289CD72-27C6-4F8A-BEF4-95266CA98313}" type="pres">
      <dgm:prSet presAssocID="{669F1FC1-8B65-4EC6-8ACC-57531ECB89F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69FF639E-3199-4E4A-8FE8-C4490C602457}" type="pres">
      <dgm:prSet presAssocID="{669F1FC1-8B65-4EC6-8ACC-57531ECB89F7}" presName="arrowNode" presStyleLbl="node1" presStyleIdx="0" presStyleCnt="1" custLinFactNeighborX="1493" custLinFactNeighborY="18107"/>
      <dgm:spPr/>
    </dgm:pt>
    <dgm:pt modelId="{0F3A4BED-5B3E-413F-AA0B-5C224444F515}" type="pres">
      <dgm:prSet presAssocID="{3FBB2686-39C7-4351-B5EE-7334B212BD3E}" presName="txNode1" presStyleLbl="revTx" presStyleIdx="0" presStyleCnt="6" custLinFactNeighborX="-55083" custLinFactNeighborY="1953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19783-EEC1-4F22-B79D-401541D80C33}" type="pres">
      <dgm:prSet presAssocID="{741EAA02-54E3-442B-9837-63B6AA1E0CC7}" presName="txNode2" presStyleLbl="revTx" presStyleIdx="1" presStyleCnt="6" custLinFactNeighborX="-14721" custLinFactNeighborY="-23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BE9A00-6AC5-430F-8EFC-E29A6A3D73B0}" type="pres">
      <dgm:prSet presAssocID="{874002E6-BFDD-4194-BFDB-E724D92C913F}" presName="dotNode2" presStyleCnt="0"/>
      <dgm:spPr/>
    </dgm:pt>
    <dgm:pt modelId="{0196104E-63F1-4364-A2F3-0BC2621CFF79}" type="pres">
      <dgm:prSet presAssocID="{874002E6-BFDD-4194-BFDB-E724D92C913F}" presName="dotRepeatNode" presStyleLbl="fgShp" presStyleIdx="0" presStyleCnt="4"/>
      <dgm:spPr/>
      <dgm:t>
        <a:bodyPr/>
        <a:lstStyle/>
        <a:p>
          <a:endParaRPr lang="fr-FR"/>
        </a:p>
      </dgm:t>
    </dgm:pt>
    <dgm:pt modelId="{0B0ADC84-2A5B-4D95-9CA6-AD41E6E7E002}" type="pres">
      <dgm:prSet presAssocID="{4F17F004-C413-435A-8DE2-F9B5123CF237}" presName="txNode3" presStyleLbl="revTx" presStyleIdx="2" presStyleCnt="6" custLinFactNeighborX="6526" custLinFactNeighborY="277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04E66D-E517-4C7F-AED4-01E2511118A3}" type="pres">
      <dgm:prSet presAssocID="{59C54663-AB7A-4CB5-A52F-5A21EDE9AEE3}" presName="dotNode3" presStyleCnt="0"/>
      <dgm:spPr/>
    </dgm:pt>
    <dgm:pt modelId="{CBB34935-D74A-4312-81D3-AC21A4300921}" type="pres">
      <dgm:prSet presAssocID="{59C54663-AB7A-4CB5-A52F-5A21EDE9AEE3}" presName="dotRepeatNode" presStyleLbl="fgShp" presStyleIdx="1" presStyleCnt="4"/>
      <dgm:spPr/>
      <dgm:t>
        <a:bodyPr/>
        <a:lstStyle/>
        <a:p>
          <a:endParaRPr lang="fr-FR"/>
        </a:p>
      </dgm:t>
    </dgm:pt>
    <dgm:pt modelId="{811B8DA7-C5AC-461C-9FB6-B1FE92790422}" type="pres">
      <dgm:prSet presAssocID="{FECA1238-9C9A-4C29-84D8-902E624C8EEC}" presName="txNode4" presStyleLbl="revTx" presStyleIdx="3" presStyleCnt="6" custLinFactNeighborX="12669" custLinFactNeighborY="-23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D5A6A-A24B-4454-BD9A-AAD4CC0A6AEA}" type="pres">
      <dgm:prSet presAssocID="{EBED7789-1A5B-4227-B54C-FA2792363D58}" presName="dotNode4" presStyleCnt="0"/>
      <dgm:spPr/>
    </dgm:pt>
    <dgm:pt modelId="{D3985785-8E15-4437-97B7-06258A522613}" type="pres">
      <dgm:prSet presAssocID="{EBED7789-1A5B-4227-B54C-FA2792363D58}" presName="dotRepeatNode" presStyleLbl="fgShp" presStyleIdx="2" presStyleCnt="4"/>
      <dgm:spPr/>
      <dgm:t>
        <a:bodyPr/>
        <a:lstStyle/>
        <a:p>
          <a:endParaRPr lang="fr-FR"/>
        </a:p>
      </dgm:t>
    </dgm:pt>
    <dgm:pt modelId="{A8A752B4-EA9A-4EA7-9C52-328C5D70EA95}" type="pres">
      <dgm:prSet presAssocID="{B4074901-FA69-41AE-8498-5E86FE6DF221}" presName="txNode5" presStyleLbl="revTx" presStyleIdx="4" presStyleCnt="6" custScaleX="68905" custLinFactNeighborX="22417" custLinFactNeighborY="26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3878F9-BF2A-48AC-B13D-9BD885E96604}" type="pres">
      <dgm:prSet presAssocID="{A31FC794-CA69-4DC3-8B78-A994734039A4}" presName="dotNode5" presStyleCnt="0"/>
      <dgm:spPr/>
    </dgm:pt>
    <dgm:pt modelId="{6A2CA8D7-D78A-4D71-A688-9F72C054F16A}" type="pres">
      <dgm:prSet presAssocID="{A31FC794-CA69-4DC3-8B78-A994734039A4}" presName="dotRepeatNode" presStyleLbl="fgShp" presStyleIdx="3" presStyleCnt="4"/>
      <dgm:spPr/>
      <dgm:t>
        <a:bodyPr/>
        <a:lstStyle/>
        <a:p>
          <a:endParaRPr lang="fr-FR"/>
        </a:p>
      </dgm:t>
    </dgm:pt>
    <dgm:pt modelId="{85449C4D-743A-41A0-9D65-F3D23AB5064F}" type="pres">
      <dgm:prSet presAssocID="{2E134589-5413-42B5-AF06-42506BCB91D2}" presName="txNode6" presStyleLbl="revTx" presStyleIdx="5" presStyleCnt="6" custLinFactNeighborX="42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38D8F26-B8C9-4C38-B2B0-6BD3B15FD93C}" type="presOf" srcId="{669F1FC1-8B65-4EC6-8ACC-57531ECB89F7}" destId="{E289CD72-27C6-4F8A-BEF4-95266CA98313}" srcOrd="0" destOrd="0" presId="urn:microsoft.com/office/officeart/2009/3/layout/DescendingProcess"/>
    <dgm:cxn modelId="{FC254BB7-45D7-4CE2-9037-764C515D9029}" srcId="{669F1FC1-8B65-4EC6-8ACC-57531ECB89F7}" destId="{4F17F004-C413-435A-8DE2-F9B5123CF237}" srcOrd="2" destOrd="0" parTransId="{D9ADC21E-F1D0-4EE5-A863-98E02C05E097}" sibTransId="{59C54663-AB7A-4CB5-A52F-5A21EDE9AEE3}"/>
    <dgm:cxn modelId="{04F53668-68F5-49AC-9D50-27F6538A2439}" type="presOf" srcId="{A31FC794-CA69-4DC3-8B78-A994734039A4}" destId="{6A2CA8D7-D78A-4D71-A688-9F72C054F16A}" srcOrd="0" destOrd="0" presId="urn:microsoft.com/office/officeart/2009/3/layout/DescendingProcess"/>
    <dgm:cxn modelId="{BF676B08-C289-49AE-9E58-39E8EF127CFB}" type="presOf" srcId="{874002E6-BFDD-4194-BFDB-E724D92C913F}" destId="{0196104E-63F1-4364-A2F3-0BC2621CFF79}" srcOrd="0" destOrd="0" presId="urn:microsoft.com/office/officeart/2009/3/layout/DescendingProcess"/>
    <dgm:cxn modelId="{2BFBE0DC-F936-4750-8860-DA5F69128357}" srcId="{669F1FC1-8B65-4EC6-8ACC-57531ECB89F7}" destId="{741EAA02-54E3-442B-9837-63B6AA1E0CC7}" srcOrd="1" destOrd="0" parTransId="{C879BB2C-CCE3-40C4-8BA0-CD6316A8937B}" sibTransId="{874002E6-BFDD-4194-BFDB-E724D92C913F}"/>
    <dgm:cxn modelId="{795F36BD-1B54-40E9-AABB-E50151074579}" type="presOf" srcId="{4F17F004-C413-435A-8DE2-F9B5123CF237}" destId="{0B0ADC84-2A5B-4D95-9CA6-AD41E6E7E002}" srcOrd="0" destOrd="0" presId="urn:microsoft.com/office/officeart/2009/3/layout/DescendingProcess"/>
    <dgm:cxn modelId="{533409A0-288A-4BA1-9A6E-6CE05EAC7BA1}" srcId="{669F1FC1-8B65-4EC6-8ACC-57531ECB89F7}" destId="{B4074901-FA69-41AE-8498-5E86FE6DF221}" srcOrd="4" destOrd="0" parTransId="{993DA792-AFA5-4DB2-AFE1-8C0D7235CAC2}" sibTransId="{A31FC794-CA69-4DC3-8B78-A994734039A4}"/>
    <dgm:cxn modelId="{0453B46D-CFD1-485D-9AA1-5FA409BF681B}" type="presOf" srcId="{FECA1238-9C9A-4C29-84D8-902E624C8EEC}" destId="{811B8DA7-C5AC-461C-9FB6-B1FE92790422}" srcOrd="0" destOrd="0" presId="urn:microsoft.com/office/officeart/2009/3/layout/DescendingProcess"/>
    <dgm:cxn modelId="{5EFADFA5-42F1-4A0C-8AE8-98DAE18E55E5}" srcId="{669F1FC1-8B65-4EC6-8ACC-57531ECB89F7}" destId="{FECA1238-9C9A-4C29-84D8-902E624C8EEC}" srcOrd="3" destOrd="0" parTransId="{0D78E863-FBFC-4F5D-9561-DB91F47F8CDA}" sibTransId="{EBED7789-1A5B-4227-B54C-FA2792363D58}"/>
    <dgm:cxn modelId="{20649DB4-D2FC-434E-BE64-C728AB852B6F}" type="presOf" srcId="{2E134589-5413-42B5-AF06-42506BCB91D2}" destId="{85449C4D-743A-41A0-9D65-F3D23AB5064F}" srcOrd="0" destOrd="0" presId="urn:microsoft.com/office/officeart/2009/3/layout/DescendingProcess"/>
    <dgm:cxn modelId="{D805AE7D-9575-45A9-9E60-5C6AD1D689EB}" srcId="{669F1FC1-8B65-4EC6-8ACC-57531ECB89F7}" destId="{2E134589-5413-42B5-AF06-42506BCB91D2}" srcOrd="5" destOrd="0" parTransId="{C0D1C124-00D4-4A87-B0AD-628A88553DF9}" sibTransId="{0870AD8C-299C-434A-9407-813840A5CE72}"/>
    <dgm:cxn modelId="{535289A0-2253-4F27-B875-D5D1C921256F}" type="presOf" srcId="{B4074901-FA69-41AE-8498-5E86FE6DF221}" destId="{A8A752B4-EA9A-4EA7-9C52-328C5D70EA95}" srcOrd="0" destOrd="0" presId="urn:microsoft.com/office/officeart/2009/3/layout/DescendingProcess"/>
    <dgm:cxn modelId="{5160C724-6EB2-4AD3-86A9-852B0FDD1351}" type="presOf" srcId="{741EAA02-54E3-442B-9837-63B6AA1E0CC7}" destId="{94D19783-EEC1-4F22-B79D-401541D80C33}" srcOrd="0" destOrd="0" presId="urn:microsoft.com/office/officeart/2009/3/layout/DescendingProcess"/>
    <dgm:cxn modelId="{CF9FE806-4280-4E4B-A6DE-6A7DF279D504}" type="presOf" srcId="{3FBB2686-39C7-4351-B5EE-7334B212BD3E}" destId="{0F3A4BED-5B3E-413F-AA0B-5C224444F515}" srcOrd="0" destOrd="0" presId="urn:microsoft.com/office/officeart/2009/3/layout/DescendingProcess"/>
    <dgm:cxn modelId="{9383AA70-37C3-48C4-8358-8ABD6B712DE0}" srcId="{669F1FC1-8B65-4EC6-8ACC-57531ECB89F7}" destId="{3FBB2686-39C7-4351-B5EE-7334B212BD3E}" srcOrd="0" destOrd="0" parTransId="{0608DDB2-580B-47EC-98BE-CBA6446B1AD9}" sibTransId="{4029D3F7-2228-4F54-80EB-BBB53B86F10F}"/>
    <dgm:cxn modelId="{A05A7347-1147-48CE-AA87-51ED537CD1C7}" type="presOf" srcId="{59C54663-AB7A-4CB5-A52F-5A21EDE9AEE3}" destId="{CBB34935-D74A-4312-81D3-AC21A4300921}" srcOrd="0" destOrd="0" presId="urn:microsoft.com/office/officeart/2009/3/layout/DescendingProcess"/>
    <dgm:cxn modelId="{BDA5CCD0-1ED0-4C46-9F0C-75E9B40928BD}" type="presOf" srcId="{EBED7789-1A5B-4227-B54C-FA2792363D58}" destId="{D3985785-8E15-4437-97B7-06258A522613}" srcOrd="0" destOrd="0" presId="urn:microsoft.com/office/officeart/2009/3/layout/DescendingProcess"/>
    <dgm:cxn modelId="{79CCF43E-7243-4E6B-AD13-546C3ADAC581}" type="presParOf" srcId="{E289CD72-27C6-4F8A-BEF4-95266CA98313}" destId="{69FF639E-3199-4E4A-8FE8-C4490C602457}" srcOrd="0" destOrd="0" presId="urn:microsoft.com/office/officeart/2009/3/layout/DescendingProcess"/>
    <dgm:cxn modelId="{B784F099-D8C1-4969-9C10-3F6867AE65C8}" type="presParOf" srcId="{E289CD72-27C6-4F8A-BEF4-95266CA98313}" destId="{0F3A4BED-5B3E-413F-AA0B-5C224444F515}" srcOrd="1" destOrd="0" presId="urn:microsoft.com/office/officeart/2009/3/layout/DescendingProcess"/>
    <dgm:cxn modelId="{18F1EB3E-FA32-42BC-ACF2-889F81539C1A}" type="presParOf" srcId="{E289CD72-27C6-4F8A-BEF4-95266CA98313}" destId="{94D19783-EEC1-4F22-B79D-401541D80C33}" srcOrd="2" destOrd="0" presId="urn:microsoft.com/office/officeart/2009/3/layout/DescendingProcess"/>
    <dgm:cxn modelId="{E929D642-7F97-4832-AC24-232DA959039D}" type="presParOf" srcId="{E289CD72-27C6-4F8A-BEF4-95266CA98313}" destId="{BDBE9A00-6AC5-430F-8EFC-E29A6A3D73B0}" srcOrd="3" destOrd="0" presId="urn:microsoft.com/office/officeart/2009/3/layout/DescendingProcess"/>
    <dgm:cxn modelId="{0B166FC2-4E2E-4D5D-A46B-356C177C8892}" type="presParOf" srcId="{BDBE9A00-6AC5-430F-8EFC-E29A6A3D73B0}" destId="{0196104E-63F1-4364-A2F3-0BC2621CFF79}" srcOrd="0" destOrd="0" presId="urn:microsoft.com/office/officeart/2009/3/layout/DescendingProcess"/>
    <dgm:cxn modelId="{9506447A-C81B-446A-8ACC-4B66B4FE2924}" type="presParOf" srcId="{E289CD72-27C6-4F8A-BEF4-95266CA98313}" destId="{0B0ADC84-2A5B-4D95-9CA6-AD41E6E7E002}" srcOrd="4" destOrd="0" presId="urn:microsoft.com/office/officeart/2009/3/layout/DescendingProcess"/>
    <dgm:cxn modelId="{AE0D7B34-CF96-4568-B219-8E46EA9904FB}" type="presParOf" srcId="{E289CD72-27C6-4F8A-BEF4-95266CA98313}" destId="{6E04E66D-E517-4C7F-AED4-01E2511118A3}" srcOrd="5" destOrd="0" presId="urn:microsoft.com/office/officeart/2009/3/layout/DescendingProcess"/>
    <dgm:cxn modelId="{8F8278A4-D0F8-489A-9E05-1A2E8984F48E}" type="presParOf" srcId="{6E04E66D-E517-4C7F-AED4-01E2511118A3}" destId="{CBB34935-D74A-4312-81D3-AC21A4300921}" srcOrd="0" destOrd="0" presId="urn:microsoft.com/office/officeart/2009/3/layout/DescendingProcess"/>
    <dgm:cxn modelId="{EB87935C-B662-46BD-A961-356BC6648F12}" type="presParOf" srcId="{E289CD72-27C6-4F8A-BEF4-95266CA98313}" destId="{811B8DA7-C5AC-461C-9FB6-B1FE92790422}" srcOrd="6" destOrd="0" presId="urn:microsoft.com/office/officeart/2009/3/layout/DescendingProcess"/>
    <dgm:cxn modelId="{408E089B-3C78-49FA-BAEE-80507C2B4A7E}" type="presParOf" srcId="{E289CD72-27C6-4F8A-BEF4-95266CA98313}" destId="{A69D5A6A-A24B-4454-BD9A-AAD4CC0A6AEA}" srcOrd="7" destOrd="0" presId="urn:microsoft.com/office/officeart/2009/3/layout/DescendingProcess"/>
    <dgm:cxn modelId="{C6265540-E6CC-40B7-A297-F417BA4C0F42}" type="presParOf" srcId="{A69D5A6A-A24B-4454-BD9A-AAD4CC0A6AEA}" destId="{D3985785-8E15-4437-97B7-06258A522613}" srcOrd="0" destOrd="0" presId="urn:microsoft.com/office/officeart/2009/3/layout/DescendingProcess"/>
    <dgm:cxn modelId="{F6D9D04E-EB99-4037-A3E7-857F61F303CC}" type="presParOf" srcId="{E289CD72-27C6-4F8A-BEF4-95266CA98313}" destId="{A8A752B4-EA9A-4EA7-9C52-328C5D70EA95}" srcOrd="8" destOrd="0" presId="urn:microsoft.com/office/officeart/2009/3/layout/DescendingProcess"/>
    <dgm:cxn modelId="{F0DDE0E8-9B6F-407C-9608-8AACE074143C}" type="presParOf" srcId="{E289CD72-27C6-4F8A-BEF4-95266CA98313}" destId="{3E3878F9-BF2A-48AC-B13D-9BD885E96604}" srcOrd="9" destOrd="0" presId="urn:microsoft.com/office/officeart/2009/3/layout/DescendingProcess"/>
    <dgm:cxn modelId="{828D2564-0BD5-4D8B-84E6-94B95E7714E7}" type="presParOf" srcId="{3E3878F9-BF2A-48AC-B13D-9BD885E96604}" destId="{6A2CA8D7-D78A-4D71-A688-9F72C054F16A}" srcOrd="0" destOrd="0" presId="urn:microsoft.com/office/officeart/2009/3/layout/DescendingProcess"/>
    <dgm:cxn modelId="{7470FE24-00B5-4786-9578-B669B7FFB5B1}" type="presParOf" srcId="{E289CD72-27C6-4F8A-BEF4-95266CA98313}" destId="{85449C4D-743A-41A0-9D65-F3D23AB5064F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5B2179-9854-4EEE-8FFD-0314359E66E5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C0D5598-B64A-49ED-BFDD-B87FC1D14112}">
      <dgm:prSet phldrT="[Texte]" custT="1"/>
      <dgm:spPr/>
      <dgm:t>
        <a:bodyPr/>
        <a:lstStyle/>
        <a:p>
          <a:r>
            <a:rPr lang="fr-FR" sz="1600" b="1" i="1" dirty="0" smtClean="0">
              <a:effectLst/>
            </a:rPr>
            <a:t>Kolmogorov-Smirnov </a:t>
          </a:r>
          <a:endParaRPr lang="fr-FR" sz="1600" b="1" i="1" dirty="0">
            <a:effectLst/>
          </a:endParaRPr>
        </a:p>
      </dgm:t>
    </dgm:pt>
    <dgm:pt modelId="{FEA366D7-992E-4167-B099-3E7AD557A4BB}" type="parTrans" cxnId="{195E3581-8917-46FA-BB6E-6F090027CEF8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E0A1BC53-CC97-4735-9F0D-ADD60DBF16DE}" type="sibTrans" cxnId="{195E3581-8917-46FA-BB6E-6F090027CEF8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A187E9AB-F87D-4872-8A4A-97C326566EAC}">
      <dgm:prSet phldrT="[Texte]" custT="1"/>
      <dgm:spPr/>
      <dgm:t>
        <a:bodyPr/>
        <a:lstStyle/>
        <a:p>
          <a:r>
            <a:rPr lang="fr-FR" sz="1600" b="1" i="1" dirty="0" smtClean="0">
              <a:effectLst/>
            </a:rPr>
            <a:t>Corrélation de Pearson</a:t>
          </a:r>
          <a:endParaRPr lang="fr-FR" sz="1600" b="1" i="1" dirty="0">
            <a:effectLst/>
          </a:endParaRPr>
        </a:p>
      </dgm:t>
    </dgm:pt>
    <dgm:pt modelId="{D4ADFBD0-BFE2-417E-A8AB-F8B21E1EE4E4}" type="parTrans" cxnId="{344E9386-B66E-47D8-A430-FB4695764361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2B06EA6F-C03F-4DA7-90F5-75F24D1DE1BD}" type="sibTrans" cxnId="{344E9386-B66E-47D8-A430-FB4695764361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CCCB0B53-9641-441E-80AB-22AA18937B18}">
      <dgm:prSet phldrT="[Texte]" custT="1"/>
      <dgm:spPr/>
      <dgm:t>
        <a:bodyPr/>
        <a:lstStyle/>
        <a:p>
          <a:r>
            <a:rPr lang="fr-FR" sz="1600" b="1" i="1" dirty="0" smtClean="0">
              <a:effectLst/>
            </a:rPr>
            <a:t>A.N.O.V.A.</a:t>
          </a:r>
          <a:endParaRPr lang="fr-FR" sz="1600" b="1" i="1" dirty="0">
            <a:effectLst/>
          </a:endParaRPr>
        </a:p>
      </dgm:t>
    </dgm:pt>
    <dgm:pt modelId="{00776BC2-9805-4132-BCED-D27FDC2EC741}" type="parTrans" cxnId="{141E48A1-12D7-49D5-9AFD-05809511F5DC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65D125D5-8FFE-478B-B280-FB9002962154}" type="sibTrans" cxnId="{141E48A1-12D7-49D5-9AFD-05809511F5DC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259539BE-442D-4180-81DC-B8787EAFDBE9}">
      <dgm:prSet phldrT="[Texte]" custT="1"/>
      <dgm:spPr/>
      <dgm:t>
        <a:bodyPr/>
        <a:lstStyle/>
        <a:p>
          <a:r>
            <a:rPr lang="fr-FR" sz="1600" b="1" i="1" dirty="0" smtClean="0">
              <a:effectLst/>
            </a:rPr>
            <a:t>Chi </a:t>
          </a:r>
          <a:r>
            <a:rPr lang="fr-FR" sz="1600" b="1" i="1" baseline="30000" dirty="0" smtClean="0">
              <a:effectLst/>
            </a:rPr>
            <a:t>2</a:t>
          </a:r>
          <a:endParaRPr lang="fr-FR" sz="1600" b="1" i="1" baseline="30000" dirty="0">
            <a:effectLst/>
          </a:endParaRPr>
        </a:p>
      </dgm:t>
    </dgm:pt>
    <dgm:pt modelId="{D5A524DA-4CA7-4433-9A0F-0F3B258B2E9A}" type="parTrans" cxnId="{DD29EF8C-12FA-4000-941A-0EE6092507E9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1E6B3F0A-5317-407A-B171-99A5DAE7AFB3}" type="sibTrans" cxnId="{DD29EF8C-12FA-4000-941A-0EE6092507E9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623DFA62-055A-48A5-BDA2-5187D788C783}" type="pres">
      <dgm:prSet presAssocID="{075B2179-9854-4EEE-8FFD-0314359E66E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5BE0C4B-5C6A-41C1-A21B-A8F098830CB1}" type="pres">
      <dgm:prSet presAssocID="{075B2179-9854-4EEE-8FFD-0314359E66E5}" presName="diamond" presStyleLbl="bgShp" presStyleIdx="0" presStyleCnt="1"/>
      <dgm:spPr/>
    </dgm:pt>
    <dgm:pt modelId="{CCCFB191-2B31-45BD-A8B5-E43E9AC9E5CD}" type="pres">
      <dgm:prSet presAssocID="{075B2179-9854-4EEE-8FFD-0314359E66E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E360BB-A6FD-44D4-BEF6-913043F9A61D}" type="pres">
      <dgm:prSet presAssocID="{075B2179-9854-4EEE-8FFD-0314359E66E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B61DB6-4008-4C44-B3A4-14AAB10719DC}" type="pres">
      <dgm:prSet presAssocID="{075B2179-9854-4EEE-8FFD-0314359E66E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697FA6-2AA4-4073-B1B4-E1BE9046E2A4}" type="pres">
      <dgm:prSet presAssocID="{075B2179-9854-4EEE-8FFD-0314359E66E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FA4164-FEB2-4D12-95DB-41555F43B07F}" type="presOf" srcId="{075B2179-9854-4EEE-8FFD-0314359E66E5}" destId="{623DFA62-055A-48A5-BDA2-5187D788C783}" srcOrd="0" destOrd="0" presId="urn:microsoft.com/office/officeart/2005/8/layout/matrix3"/>
    <dgm:cxn modelId="{CB3B491A-EBD2-4AD4-88C7-8FE9F20C5101}" type="presOf" srcId="{2C0D5598-B64A-49ED-BFDD-B87FC1D14112}" destId="{CCCFB191-2B31-45BD-A8B5-E43E9AC9E5CD}" srcOrd="0" destOrd="0" presId="urn:microsoft.com/office/officeart/2005/8/layout/matrix3"/>
    <dgm:cxn modelId="{344E9386-B66E-47D8-A430-FB4695764361}" srcId="{075B2179-9854-4EEE-8FFD-0314359E66E5}" destId="{A187E9AB-F87D-4872-8A4A-97C326566EAC}" srcOrd="1" destOrd="0" parTransId="{D4ADFBD0-BFE2-417E-A8AB-F8B21E1EE4E4}" sibTransId="{2B06EA6F-C03F-4DA7-90F5-75F24D1DE1BD}"/>
    <dgm:cxn modelId="{DD29EF8C-12FA-4000-941A-0EE6092507E9}" srcId="{075B2179-9854-4EEE-8FFD-0314359E66E5}" destId="{259539BE-442D-4180-81DC-B8787EAFDBE9}" srcOrd="3" destOrd="0" parTransId="{D5A524DA-4CA7-4433-9A0F-0F3B258B2E9A}" sibTransId="{1E6B3F0A-5317-407A-B171-99A5DAE7AFB3}"/>
    <dgm:cxn modelId="{9D4749DB-DCB0-4155-8473-2A20F111F3A2}" type="presOf" srcId="{A187E9AB-F87D-4872-8A4A-97C326566EAC}" destId="{91E360BB-A6FD-44D4-BEF6-913043F9A61D}" srcOrd="0" destOrd="0" presId="urn:microsoft.com/office/officeart/2005/8/layout/matrix3"/>
    <dgm:cxn modelId="{F58200BD-8A8F-4DC0-BDFA-78D320C28956}" type="presOf" srcId="{259539BE-442D-4180-81DC-B8787EAFDBE9}" destId="{BA697FA6-2AA4-4073-B1B4-E1BE9046E2A4}" srcOrd="0" destOrd="0" presId="urn:microsoft.com/office/officeart/2005/8/layout/matrix3"/>
    <dgm:cxn modelId="{195E3581-8917-46FA-BB6E-6F090027CEF8}" srcId="{075B2179-9854-4EEE-8FFD-0314359E66E5}" destId="{2C0D5598-B64A-49ED-BFDD-B87FC1D14112}" srcOrd="0" destOrd="0" parTransId="{FEA366D7-992E-4167-B099-3E7AD557A4BB}" sibTransId="{E0A1BC53-CC97-4735-9F0D-ADD60DBF16DE}"/>
    <dgm:cxn modelId="{141E48A1-12D7-49D5-9AFD-05809511F5DC}" srcId="{075B2179-9854-4EEE-8FFD-0314359E66E5}" destId="{CCCB0B53-9641-441E-80AB-22AA18937B18}" srcOrd="2" destOrd="0" parTransId="{00776BC2-9805-4132-BCED-D27FDC2EC741}" sibTransId="{65D125D5-8FFE-478B-B280-FB9002962154}"/>
    <dgm:cxn modelId="{E0161389-87A3-4FDA-8623-A9C49967A6F5}" type="presOf" srcId="{CCCB0B53-9641-441E-80AB-22AA18937B18}" destId="{3DB61DB6-4008-4C44-B3A4-14AAB10719DC}" srcOrd="0" destOrd="0" presId="urn:microsoft.com/office/officeart/2005/8/layout/matrix3"/>
    <dgm:cxn modelId="{40399CA8-9ECF-4A3A-8978-0EBF8CCEBD3C}" type="presParOf" srcId="{623DFA62-055A-48A5-BDA2-5187D788C783}" destId="{35BE0C4B-5C6A-41C1-A21B-A8F098830CB1}" srcOrd="0" destOrd="0" presId="urn:microsoft.com/office/officeart/2005/8/layout/matrix3"/>
    <dgm:cxn modelId="{D7AB7A5F-70BC-43ED-8688-6232AA6E0CBE}" type="presParOf" srcId="{623DFA62-055A-48A5-BDA2-5187D788C783}" destId="{CCCFB191-2B31-45BD-A8B5-E43E9AC9E5CD}" srcOrd="1" destOrd="0" presId="urn:microsoft.com/office/officeart/2005/8/layout/matrix3"/>
    <dgm:cxn modelId="{3889A9AF-80AC-4ADA-8279-FB770AAA1E22}" type="presParOf" srcId="{623DFA62-055A-48A5-BDA2-5187D788C783}" destId="{91E360BB-A6FD-44D4-BEF6-913043F9A61D}" srcOrd="2" destOrd="0" presId="urn:microsoft.com/office/officeart/2005/8/layout/matrix3"/>
    <dgm:cxn modelId="{0AD06CFC-E21D-4F3D-A801-DA1D4A319515}" type="presParOf" srcId="{623DFA62-055A-48A5-BDA2-5187D788C783}" destId="{3DB61DB6-4008-4C44-B3A4-14AAB10719DC}" srcOrd="3" destOrd="0" presId="urn:microsoft.com/office/officeart/2005/8/layout/matrix3"/>
    <dgm:cxn modelId="{07B5F699-9278-4159-8E03-040C0A8A8E8E}" type="presParOf" srcId="{623DFA62-055A-48A5-BDA2-5187D788C783}" destId="{BA697FA6-2AA4-4073-B1B4-E1BE9046E2A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FF34E-3C93-4E21-A194-F6EAD3D18BDD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368A24-7FC9-4D61-B294-A2B2FC3257F9}">
      <dgm:prSet phldrT="[Texte]"/>
      <dgm:spPr/>
      <dgm:t>
        <a:bodyPr/>
        <a:lstStyle/>
        <a:p>
          <a:r>
            <a:rPr lang="fr-FR" b="1" dirty="0" smtClean="0"/>
            <a:t>Régression linéaire</a:t>
          </a:r>
          <a:endParaRPr lang="fr-FR" dirty="0"/>
        </a:p>
      </dgm:t>
    </dgm:pt>
    <dgm:pt modelId="{7CC803BE-6E19-4E83-98C4-32BA319951FB}" type="parTrans" cxnId="{68667474-F6ED-4C54-9536-198F8F45B5B3}">
      <dgm:prSet/>
      <dgm:spPr/>
      <dgm:t>
        <a:bodyPr/>
        <a:lstStyle/>
        <a:p>
          <a:endParaRPr lang="fr-FR"/>
        </a:p>
      </dgm:t>
    </dgm:pt>
    <dgm:pt modelId="{8C091CDB-5B33-432B-80C7-10F8A04A351F}" type="sibTrans" cxnId="{68667474-F6ED-4C54-9536-198F8F45B5B3}">
      <dgm:prSet/>
      <dgm:spPr/>
      <dgm:t>
        <a:bodyPr/>
        <a:lstStyle/>
        <a:p>
          <a:endParaRPr lang="fr-FR"/>
        </a:p>
      </dgm:t>
    </dgm:pt>
    <dgm:pt modelId="{315CAE76-316C-4BF9-8E8D-60ADD45D29DB}">
      <dgm:prSet phldrT="[Texte]"/>
      <dgm:spPr/>
      <dgm:t>
        <a:bodyPr/>
        <a:lstStyle/>
        <a:p>
          <a:r>
            <a:rPr lang="fr-FR" b="1" dirty="0" smtClean="0"/>
            <a:t>Plus proches voisins</a:t>
          </a:r>
          <a:endParaRPr lang="fr-FR" dirty="0"/>
        </a:p>
      </dgm:t>
    </dgm:pt>
    <dgm:pt modelId="{84A03DD8-9F1A-433D-B90D-2E8517DA5045}" type="parTrans" cxnId="{0F665A48-9923-450C-B6B0-6CA8DB3D4DC7}">
      <dgm:prSet/>
      <dgm:spPr/>
      <dgm:t>
        <a:bodyPr/>
        <a:lstStyle/>
        <a:p>
          <a:endParaRPr lang="fr-FR"/>
        </a:p>
      </dgm:t>
    </dgm:pt>
    <dgm:pt modelId="{DE1E2E72-BE7A-4C31-83AE-08EB2E3847C2}" type="sibTrans" cxnId="{0F665A48-9923-450C-B6B0-6CA8DB3D4DC7}">
      <dgm:prSet/>
      <dgm:spPr/>
      <dgm:t>
        <a:bodyPr/>
        <a:lstStyle/>
        <a:p>
          <a:endParaRPr lang="fr-FR"/>
        </a:p>
      </dgm:t>
    </dgm:pt>
    <dgm:pt modelId="{C0910ED9-CC5B-499B-8999-3C1C255A3B09}" type="pres">
      <dgm:prSet presAssocID="{E0CFF34E-3C93-4E21-A194-F6EAD3D18BD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7C1589D-8293-4557-AA87-6EF2934E28E0}" type="pres">
      <dgm:prSet presAssocID="{C1368A24-7FC9-4D61-B294-A2B2FC3257F9}" presName="arrow" presStyleLbl="node1" presStyleIdx="0" presStyleCnt="2" custAng="188898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EFDB8D-DB82-42EF-BADA-AF75959FD875}" type="pres">
      <dgm:prSet presAssocID="{315CAE76-316C-4BF9-8E8D-60ADD45D29DB}" presName="arrow" presStyleLbl="node1" presStyleIdx="1" presStyleCnt="2" custAng="2736256" custRadScaleRad="100048" custRadScaleInc="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665A48-9923-450C-B6B0-6CA8DB3D4DC7}" srcId="{E0CFF34E-3C93-4E21-A194-F6EAD3D18BDD}" destId="{315CAE76-316C-4BF9-8E8D-60ADD45D29DB}" srcOrd="1" destOrd="0" parTransId="{84A03DD8-9F1A-433D-B90D-2E8517DA5045}" sibTransId="{DE1E2E72-BE7A-4C31-83AE-08EB2E3847C2}"/>
    <dgm:cxn modelId="{75810558-3D31-4E79-820A-62073E5BF5EF}" type="presOf" srcId="{315CAE76-316C-4BF9-8E8D-60ADD45D29DB}" destId="{21EFDB8D-DB82-42EF-BADA-AF75959FD875}" srcOrd="0" destOrd="0" presId="urn:microsoft.com/office/officeart/2005/8/layout/arrow1"/>
    <dgm:cxn modelId="{41116E0A-4404-4F1D-8FC6-6EEFF9F7CCD3}" type="presOf" srcId="{C1368A24-7FC9-4D61-B294-A2B2FC3257F9}" destId="{97C1589D-8293-4557-AA87-6EF2934E28E0}" srcOrd="0" destOrd="0" presId="urn:microsoft.com/office/officeart/2005/8/layout/arrow1"/>
    <dgm:cxn modelId="{927760A8-E18B-4687-9C83-FF828CE693A3}" type="presOf" srcId="{E0CFF34E-3C93-4E21-A194-F6EAD3D18BDD}" destId="{C0910ED9-CC5B-499B-8999-3C1C255A3B09}" srcOrd="0" destOrd="0" presId="urn:microsoft.com/office/officeart/2005/8/layout/arrow1"/>
    <dgm:cxn modelId="{68667474-F6ED-4C54-9536-198F8F45B5B3}" srcId="{E0CFF34E-3C93-4E21-A194-F6EAD3D18BDD}" destId="{C1368A24-7FC9-4D61-B294-A2B2FC3257F9}" srcOrd="0" destOrd="0" parTransId="{7CC803BE-6E19-4E83-98C4-32BA319951FB}" sibTransId="{8C091CDB-5B33-432B-80C7-10F8A04A351F}"/>
    <dgm:cxn modelId="{6CB65395-A979-49B7-AAFB-8FDD3A81451C}" type="presParOf" srcId="{C0910ED9-CC5B-499B-8999-3C1C255A3B09}" destId="{97C1589D-8293-4557-AA87-6EF2934E28E0}" srcOrd="0" destOrd="0" presId="urn:microsoft.com/office/officeart/2005/8/layout/arrow1"/>
    <dgm:cxn modelId="{4BBE52F7-F0EE-4371-80E1-39725785BD58}" type="presParOf" srcId="{C0910ED9-CC5B-499B-8999-3C1C255A3B09}" destId="{21EFDB8D-DB82-42EF-BADA-AF75959FD875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39E-3199-4E4A-8FE8-C4490C602457}">
      <dsp:nvSpPr>
        <dsp:cNvPr id="0" name=""/>
        <dsp:cNvSpPr/>
      </dsp:nvSpPr>
      <dsp:spPr>
        <a:xfrm rot="4396374">
          <a:off x="1929238" y="917057"/>
          <a:ext cx="3978340" cy="2774396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6104E-63F1-4364-A2F3-0BC2621CFF79}">
      <dsp:nvSpPr>
        <dsp:cNvPr id="0" name=""/>
        <dsp:cNvSpPr/>
      </dsp:nvSpPr>
      <dsp:spPr>
        <a:xfrm>
          <a:off x="3228435" y="1190839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B34935-D74A-4312-81D3-AC21A4300921}">
      <dsp:nvSpPr>
        <dsp:cNvPr id="0" name=""/>
        <dsp:cNvSpPr/>
      </dsp:nvSpPr>
      <dsp:spPr>
        <a:xfrm>
          <a:off x="3795697" y="1626343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3985785-8E15-4437-97B7-06258A522613}">
      <dsp:nvSpPr>
        <dsp:cNvPr id="0" name=""/>
        <dsp:cNvSpPr/>
      </dsp:nvSpPr>
      <dsp:spPr>
        <a:xfrm>
          <a:off x="4305675" y="2136045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F3A4BED-5B3E-413F-AA0B-5C224444F515}">
      <dsp:nvSpPr>
        <dsp:cNvPr id="0" name=""/>
        <dsp:cNvSpPr/>
      </dsp:nvSpPr>
      <dsp:spPr>
        <a:xfrm>
          <a:off x="572606" y="144014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Open Food </a:t>
          </a:r>
          <a:r>
            <a:rPr lang="fr-FR" sz="1900" b="1" i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Fact</a:t>
          </a:r>
          <a:endParaRPr lang="fr-FR" sz="1900" b="1" i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72606" y="144014"/>
        <a:ext cx="1875664" cy="737361"/>
      </dsp:txXfrm>
    </dsp:sp>
    <dsp:sp modelId="{94D19783-EEC1-4F22-B79D-401541D80C33}">
      <dsp:nvSpPr>
        <dsp:cNvPr id="0" name=""/>
        <dsp:cNvSpPr/>
      </dsp:nvSpPr>
      <dsp:spPr>
        <a:xfrm>
          <a:off x="3476548" y="702798"/>
          <a:ext cx="2788149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Nettoyage du jeu de donnée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3476548" y="702798"/>
        <a:ext cx="2788149" cy="737361"/>
      </dsp:txXfrm>
    </dsp:sp>
    <dsp:sp modelId="{0B0ADC84-2A5B-4D95-9CA6-AD41E6E7E002}">
      <dsp:nvSpPr>
        <dsp:cNvPr id="0" name=""/>
        <dsp:cNvSpPr/>
      </dsp:nvSpPr>
      <dsp:spPr>
        <a:xfrm>
          <a:off x="1728184" y="1512167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Analyses statistiques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728184" y="1512167"/>
        <a:ext cx="1875664" cy="737361"/>
      </dsp:txXfrm>
    </dsp:sp>
    <dsp:sp modelId="{6A2CA8D7-D78A-4D71-A688-9F72C054F16A}">
      <dsp:nvSpPr>
        <dsp:cNvPr id="0" name=""/>
        <dsp:cNvSpPr/>
      </dsp:nvSpPr>
      <dsp:spPr>
        <a:xfrm>
          <a:off x="4674724" y="2696901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1B8DA7-C5AC-461C-9FB6-B1FE92790422}">
      <dsp:nvSpPr>
        <dsp:cNvPr id="0" name=""/>
        <dsp:cNvSpPr/>
      </dsp:nvSpPr>
      <dsp:spPr>
        <a:xfrm>
          <a:off x="5037105" y="1800202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Réduction dimensionnelle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037105" y="1800202"/>
        <a:ext cx="1875664" cy="737361"/>
      </dsp:txXfrm>
    </dsp:sp>
    <dsp:sp modelId="{A8A752B4-EA9A-4EA7-9C52-328C5D70EA95}">
      <dsp:nvSpPr>
        <dsp:cNvPr id="0" name=""/>
        <dsp:cNvSpPr/>
      </dsp:nvSpPr>
      <dsp:spPr>
        <a:xfrm>
          <a:off x="2664285" y="2575004"/>
          <a:ext cx="192117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Modélisation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664285" y="2575004"/>
        <a:ext cx="1921174" cy="737361"/>
      </dsp:txXfrm>
    </dsp:sp>
    <dsp:sp modelId="{85449C4D-743A-41A0-9D65-F3D23AB5064F}">
      <dsp:nvSpPr>
        <dsp:cNvPr id="0" name=""/>
        <dsp:cNvSpPr/>
      </dsp:nvSpPr>
      <dsp:spPr>
        <a:xfrm>
          <a:off x="4248462" y="3871150"/>
          <a:ext cx="2534681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cap="none" spc="0" dirty="0" smtClean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Application</a:t>
          </a:r>
          <a:endParaRPr lang="fr-FR" sz="20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248462" y="3871150"/>
        <a:ext cx="2534681" cy="737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0C4B-5C6A-41C1-A21B-A8F098830CB1}">
      <dsp:nvSpPr>
        <dsp:cNvPr id="0" name=""/>
        <dsp:cNvSpPr/>
      </dsp:nvSpPr>
      <dsp:spPr>
        <a:xfrm>
          <a:off x="2124236" y="0"/>
          <a:ext cx="4104456" cy="410445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CFB191-2B31-45BD-A8B5-E43E9AC9E5CD}">
      <dsp:nvSpPr>
        <dsp:cNvPr id="0" name=""/>
        <dsp:cNvSpPr/>
      </dsp:nvSpPr>
      <dsp:spPr>
        <a:xfrm>
          <a:off x="2514159" y="389923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smtClean="0">
              <a:effectLst/>
            </a:rPr>
            <a:t>Kolmogorov-Smirnov </a:t>
          </a:r>
          <a:endParaRPr lang="fr-FR" sz="1600" b="1" i="1" kern="1200" dirty="0">
            <a:effectLst/>
          </a:endParaRPr>
        </a:p>
      </dsp:txBody>
      <dsp:txXfrm>
        <a:off x="2592301" y="468065"/>
        <a:ext cx="1444453" cy="1444453"/>
      </dsp:txXfrm>
    </dsp:sp>
    <dsp:sp modelId="{91E360BB-A6FD-44D4-BEF6-913043F9A61D}">
      <dsp:nvSpPr>
        <dsp:cNvPr id="0" name=""/>
        <dsp:cNvSpPr/>
      </dsp:nvSpPr>
      <dsp:spPr>
        <a:xfrm>
          <a:off x="4238030" y="389923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smtClean="0">
              <a:effectLst/>
            </a:rPr>
            <a:t>Corrélation de Pearson</a:t>
          </a:r>
          <a:endParaRPr lang="fr-FR" sz="1600" b="1" i="1" kern="1200" dirty="0">
            <a:effectLst/>
          </a:endParaRPr>
        </a:p>
      </dsp:txBody>
      <dsp:txXfrm>
        <a:off x="4316172" y="468065"/>
        <a:ext cx="1444453" cy="1444453"/>
      </dsp:txXfrm>
    </dsp:sp>
    <dsp:sp modelId="{3DB61DB6-4008-4C44-B3A4-14AAB10719DC}">
      <dsp:nvSpPr>
        <dsp:cNvPr id="0" name=""/>
        <dsp:cNvSpPr/>
      </dsp:nvSpPr>
      <dsp:spPr>
        <a:xfrm>
          <a:off x="2514159" y="2113794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smtClean="0">
              <a:effectLst/>
            </a:rPr>
            <a:t>A.N.O.V.A.</a:t>
          </a:r>
          <a:endParaRPr lang="fr-FR" sz="1600" b="1" i="1" kern="1200" dirty="0">
            <a:effectLst/>
          </a:endParaRPr>
        </a:p>
      </dsp:txBody>
      <dsp:txXfrm>
        <a:off x="2592301" y="2191936"/>
        <a:ext cx="1444453" cy="1444453"/>
      </dsp:txXfrm>
    </dsp:sp>
    <dsp:sp modelId="{BA697FA6-2AA4-4073-B1B4-E1BE9046E2A4}">
      <dsp:nvSpPr>
        <dsp:cNvPr id="0" name=""/>
        <dsp:cNvSpPr/>
      </dsp:nvSpPr>
      <dsp:spPr>
        <a:xfrm>
          <a:off x="4238030" y="2113794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smtClean="0">
              <a:effectLst/>
            </a:rPr>
            <a:t>Chi </a:t>
          </a:r>
          <a:r>
            <a:rPr lang="fr-FR" sz="1600" b="1" i="1" kern="1200" baseline="30000" dirty="0" smtClean="0">
              <a:effectLst/>
            </a:rPr>
            <a:t>2</a:t>
          </a:r>
          <a:endParaRPr lang="fr-FR" sz="1600" b="1" i="1" kern="1200" baseline="30000" dirty="0">
            <a:effectLst/>
          </a:endParaRPr>
        </a:p>
      </dsp:txBody>
      <dsp:txXfrm>
        <a:off x="4316172" y="2191936"/>
        <a:ext cx="1444453" cy="1444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1589D-8293-4557-AA87-6EF2934E28E0}">
      <dsp:nvSpPr>
        <dsp:cNvPr id="0" name=""/>
        <dsp:cNvSpPr/>
      </dsp:nvSpPr>
      <dsp:spPr>
        <a:xfrm rot="13489852">
          <a:off x="88" y="443"/>
          <a:ext cx="1266160" cy="126616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Régression linéaire</a:t>
          </a:r>
          <a:endParaRPr lang="fr-FR" sz="1100" kern="1200" dirty="0"/>
        </a:p>
      </dsp:txBody>
      <dsp:txXfrm rot="5400000">
        <a:off x="188985" y="238412"/>
        <a:ext cx="1044582" cy="633080"/>
      </dsp:txXfrm>
    </dsp:sp>
    <dsp:sp modelId="{21EFDB8D-DB82-42EF-BADA-AF75959FD875}">
      <dsp:nvSpPr>
        <dsp:cNvPr id="0" name=""/>
        <dsp:cNvSpPr/>
      </dsp:nvSpPr>
      <dsp:spPr>
        <a:xfrm rot="8136256">
          <a:off x="1693905" y="26739"/>
          <a:ext cx="1266160" cy="126616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Plus proches voisins</a:t>
          </a:r>
          <a:endParaRPr lang="fr-FR" sz="1100" kern="1200" dirty="0"/>
        </a:p>
      </dsp:txBody>
      <dsp:txXfrm rot="-5400000">
        <a:off x="1727185" y="264118"/>
        <a:ext cx="1044582" cy="633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3300-CA1B-4714-8BF7-149F58515593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508D-09E9-4504-BBBF-4036F5E1D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71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3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9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54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15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15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2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76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2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0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0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BBDFCF0-CDB9-4A46-8D76-B562888D3D4B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708476"/>
            <a:ext cx="3672408" cy="1702160"/>
          </a:xfrm>
        </p:spPr>
        <p:txBody>
          <a:bodyPr anchor="ctr">
            <a:normAutofit/>
          </a:bodyPr>
          <a:lstStyle/>
          <a:p>
            <a:pPr algn="ctr"/>
            <a:r>
              <a:rPr lang="fr-FR" sz="2800" b="1" dirty="0"/>
              <a:t>A</a:t>
            </a:r>
            <a:r>
              <a:rPr lang="fr-FR" sz="2800" b="1" dirty="0" smtClean="0"/>
              <a:t>pplication </a:t>
            </a:r>
            <a:r>
              <a:rPr lang="fr-FR" sz="2800" b="1" dirty="0"/>
              <a:t>au service de la santé publique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49891" y="5661248"/>
            <a:ext cx="3309803" cy="1260629"/>
          </a:xfrm>
        </p:spPr>
        <p:txBody>
          <a:bodyPr/>
          <a:lstStyle/>
          <a:p>
            <a:pPr algn="r"/>
            <a:r>
              <a:rPr lang="fr-FR" dirty="0" smtClean="0"/>
              <a:t>Denis Jean-Benoît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08" y="6478300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Projet 3 - OPENCLASSROOMS</a:t>
            </a:r>
            <a:endParaRPr lang="fr-F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5065" y="116632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18/08/2020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9776"/>
            <a:ext cx="7024744" cy="1143000"/>
          </a:xfrm>
        </p:spPr>
        <p:txBody>
          <a:bodyPr/>
          <a:lstStyle/>
          <a:p>
            <a:r>
              <a:rPr lang="fr-FR" dirty="0" smtClean="0"/>
              <a:t>Analyse Statistique</a:t>
            </a:r>
            <a:endParaRPr lang="fr-FR" dirty="0"/>
          </a:p>
        </p:txBody>
      </p:sp>
      <p:pic>
        <p:nvPicPr>
          <p:cNvPr id="3075" name="Picture 3" descr="F:\Google Drive\DATA SCIENTIST\P 3 Concevez une application au service de la santé publique\graph\heatmap-pears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" r="16216"/>
          <a:stretch/>
        </p:blipFill>
        <p:spPr bwMode="auto">
          <a:xfrm>
            <a:off x="467545" y="1992630"/>
            <a:ext cx="4775650" cy="4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51493" y="1628800"/>
            <a:ext cx="6777317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Test de </a:t>
            </a:r>
            <a:r>
              <a:rPr lang="fr-FR" b="1" dirty="0" smtClean="0"/>
              <a:t>corrélation de Pearson</a:t>
            </a:r>
          </a:p>
          <a:p>
            <a:pPr lvl="1"/>
            <a:r>
              <a:rPr lang="fr-FR" sz="2000" i="1" dirty="0" smtClean="0"/>
              <a:t>H</a:t>
            </a:r>
            <a:r>
              <a:rPr lang="fr-FR" sz="2000" i="1" baseline="-25000" dirty="0" smtClean="0"/>
              <a:t>0</a:t>
            </a:r>
            <a:r>
              <a:rPr lang="fr-FR" sz="2000" i="1" dirty="0"/>
              <a:t> = </a:t>
            </a:r>
            <a:r>
              <a:rPr lang="fr-FR" sz="2000" i="1" dirty="0" smtClean="0"/>
              <a:t>Les variables ne sont pas corrélées</a:t>
            </a:r>
            <a:endParaRPr lang="fr-FR" sz="2000" b="1" i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292080" y="3933056"/>
            <a:ext cx="30523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Hypothèse H</a:t>
            </a:r>
            <a:r>
              <a:rPr lang="fr-FR" baseline="-25000" dirty="0" smtClean="0">
                <a:sym typeface="Wingdings" pitchFamily="2" charset="2"/>
              </a:rPr>
              <a:t>0 </a:t>
            </a:r>
            <a:r>
              <a:rPr lang="fr-FR" dirty="0" smtClean="0">
                <a:sym typeface="Wingdings" pitchFamily="2" charset="2"/>
              </a:rPr>
              <a:t> rejetée</a:t>
            </a:r>
          </a:p>
          <a:p>
            <a:pPr marL="285750" indent="-285750">
              <a:buFont typeface="Wingdings"/>
              <a:buChar char="è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Les indicateurs peuvent être corrélées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034944" y="3068960"/>
            <a:ext cx="141737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P-value ~ 0</a:t>
            </a:r>
            <a:endParaRPr lang="fr-FR" dirty="0"/>
          </a:p>
        </p:txBody>
      </p:sp>
      <p:pic>
        <p:nvPicPr>
          <p:cNvPr id="12" name="Picture 3" descr="F:\Google Drive\DATA SCIENTIST\P 3 Concevez une application au service de la santé publique\graph\heatmap-pears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8" t="17388" r="-793" b="34047"/>
          <a:stretch/>
        </p:blipFill>
        <p:spPr bwMode="auto">
          <a:xfrm rot="18943669">
            <a:off x="3710662" y="2338372"/>
            <a:ext cx="620047" cy="25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9776"/>
            <a:ext cx="7024744" cy="1143000"/>
          </a:xfrm>
        </p:spPr>
        <p:txBody>
          <a:bodyPr/>
          <a:lstStyle/>
          <a:p>
            <a:r>
              <a:rPr lang="fr-FR" dirty="0" smtClean="0"/>
              <a:t>Analyse Statistique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28800"/>
            <a:ext cx="8280920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Test A.N.O.V.A.</a:t>
            </a:r>
          </a:p>
          <a:p>
            <a:pPr lvl="1"/>
            <a:r>
              <a:rPr lang="fr-FR" sz="2000" i="1" dirty="0" smtClean="0"/>
              <a:t>H0 = Les différentes populations ont la même moyenne</a:t>
            </a:r>
            <a:endParaRPr lang="fr-FR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8557800" y="6525344"/>
            <a:ext cx="5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11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F:\Google Drive\DATA SCIENTIST\P 3 Concevez une application au service de la santé publique\graph\anova_prote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985800" cy="26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Google Drive\DATA SCIENTIST\P 3 Concevez une application au service de la santé publique\graph\anova_f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3985800" cy="26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75856" y="2852936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proteins_100g</a:t>
            </a:r>
            <a:endParaRPr lang="fr-FR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40352" y="285293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fat_100g</a:t>
            </a:r>
            <a:endParaRPr lang="fr-FR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71800" y="5723964"/>
            <a:ext cx="55899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 Hypothèse H</a:t>
            </a:r>
            <a:r>
              <a:rPr lang="fr-FR" baseline="-25000" dirty="0" smtClean="0">
                <a:sym typeface="Wingdings" pitchFamily="2" charset="2"/>
              </a:rPr>
              <a:t>0 </a:t>
            </a:r>
            <a:r>
              <a:rPr lang="fr-FR" dirty="0" smtClean="0">
                <a:sym typeface="Wingdings" pitchFamily="2" charset="2"/>
              </a:rPr>
              <a:t>rejetée pour tous les indicateurs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5723964"/>
            <a:ext cx="141737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P-value ~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9776"/>
            <a:ext cx="7024744" cy="1143000"/>
          </a:xfrm>
        </p:spPr>
        <p:txBody>
          <a:bodyPr/>
          <a:lstStyle/>
          <a:p>
            <a:r>
              <a:rPr lang="fr-FR" dirty="0" smtClean="0"/>
              <a:t>Analyse Statistique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556792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Test du Chi2</a:t>
            </a:r>
          </a:p>
          <a:p>
            <a:pPr lvl="1"/>
            <a:r>
              <a:rPr lang="fr-FR" sz="2000" i="1" dirty="0" smtClean="0"/>
              <a:t>H</a:t>
            </a:r>
            <a:r>
              <a:rPr lang="fr-FR" sz="2000" i="1" baseline="-25000" dirty="0" smtClean="0"/>
              <a:t>0 </a:t>
            </a:r>
            <a:r>
              <a:rPr lang="fr-FR" sz="2000" i="1" dirty="0" smtClean="0"/>
              <a:t>= </a:t>
            </a:r>
            <a:r>
              <a:rPr lang="fr-FR" sz="2000" i="1" dirty="0"/>
              <a:t>L</a:t>
            </a:r>
            <a:r>
              <a:rPr lang="fr-FR" sz="2000" i="1" dirty="0" smtClean="0"/>
              <a:t>es</a:t>
            </a:r>
            <a:r>
              <a:rPr lang="fr-FR" sz="2000" i="1" dirty="0"/>
              <a:t> variables sont indépendantes entre </a:t>
            </a:r>
            <a:r>
              <a:rPr lang="fr-FR" sz="2000" i="1" dirty="0" smtClean="0"/>
              <a:t>elles</a:t>
            </a:r>
            <a:endParaRPr lang="fr-FR" sz="2000" i="1" dirty="0"/>
          </a:p>
          <a:p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12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87385"/>
              </p:ext>
            </p:extLst>
          </p:nvPr>
        </p:nvGraphicFramePr>
        <p:xfrm>
          <a:off x="683568" y="2970358"/>
          <a:ext cx="4392487" cy="16687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3437"/>
                <a:gridCol w="743437"/>
                <a:gridCol w="1418739"/>
                <a:gridCol w="743437"/>
                <a:gridCol w="743437"/>
              </a:tblGrid>
              <a:tr h="34669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Nb individus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peu gras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moyennement gras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gras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très gras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</a:tr>
              <a:tr h="1981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dirty="0">
                          <a:effectLst/>
                        </a:rPr>
                        <a:t>A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40318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200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241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3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</a:tr>
              <a:tr h="1981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>
                          <a:effectLst/>
                        </a:rPr>
                        <a:t>B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35195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316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182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3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</a:tr>
              <a:tr h="1981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>
                          <a:effectLst/>
                        </a:rPr>
                        <a:t>C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54479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2401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506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1263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</a:tr>
              <a:tr h="1981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>
                          <a:effectLst/>
                        </a:rPr>
                        <a:t>D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64613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15964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1241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944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</a:tr>
              <a:tr h="1981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>
                          <a:effectLst/>
                        </a:rPr>
                        <a:t>E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>
                          <a:effectLst/>
                        </a:rPr>
                        <a:t>20736</a:t>
                      </a:r>
                      <a:endParaRPr lang="fr-FR" sz="105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19499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1338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effectLst/>
                        </a:rPr>
                        <a:t>1368</a:t>
                      </a:r>
                      <a:endParaRPr lang="fr-FR" sz="1050" b="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691680" y="2636912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Tableau de contingence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1475656" y="5805264"/>
            <a:ext cx="30523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Hypothèse H</a:t>
            </a:r>
            <a:r>
              <a:rPr lang="fr-FR" baseline="-25000" dirty="0" smtClean="0">
                <a:sym typeface="Wingdings" pitchFamily="2" charset="2"/>
              </a:rPr>
              <a:t>0 </a:t>
            </a:r>
            <a:r>
              <a:rPr lang="fr-FR" dirty="0" smtClean="0">
                <a:sym typeface="Wingdings" pitchFamily="2" charset="2"/>
              </a:rPr>
              <a:t> rejetée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93154" y="5085184"/>
            <a:ext cx="141737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P-value ~ 0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80112" y="2708920"/>
            <a:ext cx="28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% de différence avec les valeurs </a:t>
            </a:r>
          </a:p>
          <a:p>
            <a:pPr algn="ctr"/>
            <a:r>
              <a:rPr lang="fr-FR" sz="1200" dirty="0" smtClean="0"/>
              <a:t>attendues en cas d’indépendance</a:t>
            </a:r>
            <a:endParaRPr lang="fr-FR" sz="1200" dirty="0"/>
          </a:p>
        </p:txBody>
      </p:sp>
      <p:pic>
        <p:nvPicPr>
          <p:cNvPr id="5124" name="Picture 4" descr="F:\Google Drive\DATA SCIENTIST\P 3 Concevez une application au service de la santé publique\graph\heatmap_chi2-perc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19" y="3067348"/>
            <a:ext cx="2803674" cy="30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9624" y="404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 en </a:t>
            </a:r>
            <a:br>
              <a:rPr lang="fr-FR" dirty="0" smtClean="0"/>
            </a:br>
            <a:r>
              <a:rPr lang="fr-FR" dirty="0" smtClean="0"/>
              <a:t>composantes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3035" y="1700808"/>
            <a:ext cx="6777317" cy="4536504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Cercle de corrélation</a:t>
            </a:r>
          </a:p>
          <a:p>
            <a:r>
              <a:rPr lang="fr-FR" sz="2000" b="1" dirty="0" smtClean="0"/>
              <a:t>Projection sur plan factoriel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13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F:\Google Drive\DATA SCIENTIST\P 3 Concevez une application au service de la santé publique\graph\acp_cer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67930"/>
            <a:ext cx="4099447" cy="33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420288" y="4221088"/>
            <a:ext cx="3806480" cy="2175671"/>
            <a:chOff x="420288" y="4246534"/>
            <a:chExt cx="3806480" cy="2175671"/>
          </a:xfrm>
        </p:grpSpPr>
        <p:grpSp>
          <p:nvGrpSpPr>
            <p:cNvPr id="8" name="Groupe 7"/>
            <p:cNvGrpSpPr/>
            <p:nvPr/>
          </p:nvGrpSpPr>
          <p:grpSpPr>
            <a:xfrm>
              <a:off x="420288" y="4246534"/>
              <a:ext cx="3806480" cy="2175671"/>
              <a:chOff x="420288" y="4246534"/>
              <a:chExt cx="3806480" cy="217567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420288" y="4246534"/>
                <a:ext cx="3806480" cy="2123746"/>
                <a:chOff x="420288" y="4246534"/>
                <a:chExt cx="3806480" cy="2123746"/>
              </a:xfrm>
            </p:grpSpPr>
            <p:pic>
              <p:nvPicPr>
                <p:cNvPr id="6148" name="Picture 4" descr="F:\Google Drive\DATA SCIENTIST\P 3 Concevez une application au service de la santé publique\graph\acp_planfac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0288" y="4246534"/>
                  <a:ext cx="3791672" cy="21237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ZoneTexte 3"/>
                <p:cNvSpPr txBox="1"/>
                <p:nvPr/>
              </p:nvSpPr>
              <p:spPr>
                <a:xfrm rot="16200000">
                  <a:off x="3963715" y="5117406"/>
                  <a:ext cx="2952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b="1" dirty="0" smtClean="0">
                      <a:latin typeface="Calibri" pitchFamily="34" charset="0"/>
                      <a:cs typeface="Calibri" pitchFamily="34" charset="0"/>
                    </a:rPr>
                    <a:t>F2</a:t>
                  </a:r>
                  <a:endParaRPr lang="fr-FR" sz="9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6" name="Triangle isocèle 5"/>
              <p:cNvSpPr/>
              <p:nvPr/>
            </p:nvSpPr>
            <p:spPr>
              <a:xfrm rot="21426260">
                <a:off x="828896" y="5805231"/>
                <a:ext cx="2088232" cy="616974"/>
              </a:xfrm>
              <a:prstGeom prst="triangle">
                <a:avLst>
                  <a:gd name="adj" fmla="val 617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940440" y="5877272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fr-FR" sz="8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259632" y="594928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979712" y="609159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393424" y="6165304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fr-FR" sz="8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19672" y="602186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pic>
        <p:nvPicPr>
          <p:cNvPr id="20" name="Picture 5" descr="F:\Google Drive\DATA SCIENTIST\P 3 Concevez une application au service de la santé publique\graph\acp_fac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0" y="2492896"/>
            <a:ext cx="2751304" cy="19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e 18"/>
          <p:cNvSpPr/>
          <p:nvPr/>
        </p:nvSpPr>
        <p:spPr>
          <a:xfrm rot="2594812">
            <a:off x="3351871" y="2584576"/>
            <a:ext cx="324036" cy="43204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1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0648"/>
            <a:ext cx="7024744" cy="1143000"/>
          </a:xfrm>
        </p:spPr>
        <p:txBody>
          <a:bodyPr/>
          <a:lstStyle/>
          <a:p>
            <a:r>
              <a:rPr lang="fr-FR" dirty="0" smtClean="0"/>
              <a:t>Réduction dimensionnelle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484784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Eboulis des valeurs Propres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14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F:\Google Drive\DATA SCIENTIST\P 3 Concevez une application au service de la santé publique\graph\acp_eboul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941888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74943"/>
              </p:ext>
            </p:extLst>
          </p:nvPr>
        </p:nvGraphicFramePr>
        <p:xfrm>
          <a:off x="6156176" y="2239449"/>
          <a:ext cx="208823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INDICATEURS</a:t>
                      </a:r>
                      <a:endParaRPr lang="fr-F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Energie </a:t>
                      </a:r>
                    </a:p>
                    <a:p>
                      <a:pPr algn="ctr"/>
                      <a:r>
                        <a:rPr lang="fr-FR" sz="1200" dirty="0" smtClean="0"/>
                        <a:t>(Kcal pour 100g)</a:t>
                      </a:r>
                      <a:endParaRPr lang="fr-FR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Gras </a:t>
                      </a:r>
                    </a:p>
                    <a:p>
                      <a:pPr algn="ctr"/>
                      <a:r>
                        <a:rPr lang="fr-FR" sz="1200" dirty="0" smtClean="0"/>
                        <a:t>(pour 100g)</a:t>
                      </a:r>
                      <a:endParaRPr lang="fr-FR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Sucre </a:t>
                      </a:r>
                    </a:p>
                    <a:p>
                      <a:pPr algn="ctr"/>
                      <a:r>
                        <a:rPr lang="fr-FR" sz="1200" dirty="0" smtClean="0"/>
                        <a:t>(pour 100g)</a:t>
                      </a:r>
                      <a:endParaRPr lang="fr-FR" sz="12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Fibre </a:t>
                      </a:r>
                    </a:p>
                    <a:p>
                      <a:pPr algn="ctr"/>
                      <a:r>
                        <a:rPr lang="fr-FR" sz="1200" dirty="0" smtClean="0"/>
                        <a:t>(pour 100g)</a:t>
                      </a:r>
                      <a:endParaRPr lang="fr-FR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Protéines </a:t>
                      </a:r>
                    </a:p>
                    <a:p>
                      <a:pPr algn="ctr"/>
                      <a:r>
                        <a:rPr lang="fr-FR" sz="1200" dirty="0" smtClean="0"/>
                        <a:t>(pour 100g)</a:t>
                      </a:r>
                      <a:endParaRPr lang="fr-FR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Sel </a:t>
                      </a:r>
                    </a:p>
                    <a:p>
                      <a:pPr algn="ctr"/>
                      <a:r>
                        <a:rPr lang="fr-FR" sz="1200" dirty="0" smtClean="0"/>
                        <a:t>(pour 100g)</a:t>
                      </a:r>
                      <a:endParaRPr lang="fr-FR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1143000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15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074839228"/>
              </p:ext>
            </p:extLst>
          </p:nvPr>
        </p:nvGraphicFramePr>
        <p:xfrm>
          <a:off x="1115616" y="4754240"/>
          <a:ext cx="2960157" cy="126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3635896" y="1700808"/>
            <a:ext cx="187220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Base de donnée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691680" y="3026048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Set d’entrainement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724128" y="3026048"/>
            <a:ext cx="18722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Set de test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691680" y="3890144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Création du modèle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292080" y="4754240"/>
            <a:ext cx="1872208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Evaluation du modèle</a:t>
            </a:r>
            <a:endParaRPr lang="fr-FR" sz="1400" dirty="0"/>
          </a:p>
        </p:txBody>
      </p:sp>
      <p:cxnSp>
        <p:nvCxnSpPr>
          <p:cNvPr id="13" name="Connecteur en angle 12"/>
          <p:cNvCxnSpPr>
            <a:stCxn id="7" idx="2"/>
            <a:endCxn id="8" idx="0"/>
          </p:cNvCxnSpPr>
          <p:nvPr/>
        </p:nvCxnSpPr>
        <p:spPr>
          <a:xfrm rot="5400000">
            <a:off x="3225304" y="1679352"/>
            <a:ext cx="749176" cy="194421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2"/>
            <a:endCxn id="10" idx="0"/>
          </p:cNvCxnSpPr>
          <p:nvPr/>
        </p:nvCxnSpPr>
        <p:spPr>
          <a:xfrm>
            <a:off x="2627784" y="3602112"/>
            <a:ext cx="0" cy="28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7" idx="2"/>
            <a:endCxn id="9" idx="0"/>
          </p:cNvCxnSpPr>
          <p:nvPr/>
        </p:nvCxnSpPr>
        <p:spPr>
          <a:xfrm rot="16200000" flipH="1">
            <a:off x="5241528" y="1607344"/>
            <a:ext cx="749176" cy="2088232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9" idx="2"/>
            <a:endCxn id="11" idx="0"/>
          </p:cNvCxnSpPr>
          <p:nvPr/>
        </p:nvCxnSpPr>
        <p:spPr>
          <a:xfrm rot="5400000">
            <a:off x="5868144" y="3962152"/>
            <a:ext cx="1152128" cy="4320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0" idx="3"/>
            <a:endCxn id="11" idx="0"/>
          </p:cNvCxnSpPr>
          <p:nvPr/>
        </p:nvCxnSpPr>
        <p:spPr>
          <a:xfrm>
            <a:off x="3563888" y="4178176"/>
            <a:ext cx="2664296" cy="5760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197768"/>
            <a:ext cx="7024744" cy="1143000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412776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Régression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16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11206" y="1628800"/>
            <a:ext cx="123955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i="1" dirty="0"/>
              <a:t>R2</a:t>
            </a:r>
            <a:r>
              <a:rPr lang="pt-BR" sz="1400" dirty="0"/>
              <a:t> = </a:t>
            </a:r>
            <a:r>
              <a:rPr lang="pt-BR" sz="1400" dirty="0" smtClean="0"/>
              <a:t>0.51</a:t>
            </a:r>
          </a:p>
          <a:p>
            <a:r>
              <a:rPr lang="pt-BR" sz="1400" i="1" dirty="0" smtClean="0"/>
              <a:t>MAE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smtClean="0"/>
              <a:t>4.86</a:t>
            </a:r>
          </a:p>
          <a:p>
            <a:r>
              <a:rPr lang="pt-BR" sz="1400" i="1" dirty="0" smtClean="0"/>
              <a:t>MSE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smtClean="0"/>
              <a:t>38.42</a:t>
            </a:r>
          </a:p>
        </p:txBody>
      </p:sp>
      <p:pic>
        <p:nvPicPr>
          <p:cNvPr id="8194" name="Picture 2" descr="F:\Google Drive\DATA SCIENTIST\P 3 Concevez une application au service de la santé publique\graph\bar_er_r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07" y="3756473"/>
            <a:ext cx="3738417" cy="24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F:\Google Drive\DATA SCIENTIST\P 3 Concevez une application au service de la santé publique\graph\dia_er_r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0" y="3760117"/>
            <a:ext cx="3643981" cy="24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899592" y="2276872"/>
            <a:ext cx="11144094" cy="821705"/>
            <a:chOff x="916738" y="2319263"/>
            <a:chExt cx="11144094" cy="821705"/>
          </a:xfrm>
        </p:grpSpPr>
        <p:grpSp>
          <p:nvGrpSpPr>
            <p:cNvPr id="8" name="Groupe 7"/>
            <p:cNvGrpSpPr/>
            <p:nvPr/>
          </p:nvGrpSpPr>
          <p:grpSpPr>
            <a:xfrm>
              <a:off x="916738" y="2319263"/>
              <a:ext cx="9343894" cy="461665"/>
              <a:chOff x="772722" y="2276872"/>
              <a:chExt cx="9343894" cy="4616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72722" y="2337265"/>
                <a:ext cx="93438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i="1" dirty="0" smtClean="0"/>
                  <a:t>	 = 3.46 x 	              + 2.25 x             + 1.78 x</a:t>
                </a:r>
                <a:endParaRPr lang="fr-FR" sz="1400" i="1" dirty="0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848387" y="2276872"/>
                <a:ext cx="90024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 smtClean="0">
                    <a:solidFill>
                      <a:schemeClr val="accent5"/>
                    </a:solidFill>
                  </a:rPr>
                  <a:t>Nutrition score</a:t>
                </a:r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2543424" y="2384593"/>
                <a:ext cx="714424" cy="2462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chemeClr val="bg1"/>
                    </a:solidFill>
                  </a:rPr>
                  <a:t>Energie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090988" y="2384592"/>
                <a:ext cx="481012" cy="2462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chemeClr val="bg1"/>
                    </a:solidFill>
                  </a:rPr>
                  <a:t>Gras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346080" y="2382630"/>
                <a:ext cx="567680" cy="2462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chemeClr val="bg1"/>
                    </a:solidFill>
                  </a:rPr>
                  <a:t>Sucre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2716938" y="2833191"/>
              <a:ext cx="9343894" cy="307777"/>
              <a:chOff x="1780834" y="2708920"/>
              <a:chExt cx="9343894" cy="307777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3491880" y="2750731"/>
                <a:ext cx="567680" cy="2462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chemeClr val="bg1"/>
                    </a:solidFill>
                  </a:rPr>
                  <a:t>Fibre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860032" y="2750731"/>
                <a:ext cx="820612" cy="2462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chemeClr val="bg1"/>
                    </a:solidFill>
                  </a:rPr>
                  <a:t>Protéine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6516216" y="2739697"/>
                <a:ext cx="423664" cy="2462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chemeClr val="bg1"/>
                    </a:solidFill>
                  </a:rPr>
                  <a:t>Sel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80834" y="2708920"/>
                <a:ext cx="93438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i="1" dirty="0" smtClean="0"/>
                  <a:t>	 - 2.89 x               + 0.12 x                    + 1.18 x</a:t>
                </a:r>
                <a:endParaRPr lang="fr-FR" sz="1400" i="1" dirty="0"/>
              </a:p>
            </p:txBody>
          </p:sp>
        </p:grpSp>
      </p:grpSp>
      <p:cxnSp>
        <p:nvCxnSpPr>
          <p:cNvPr id="21" name="Connecteur droit avec flèche 20"/>
          <p:cNvCxnSpPr/>
          <p:nvPr/>
        </p:nvCxnSpPr>
        <p:spPr>
          <a:xfrm flipV="1">
            <a:off x="3131840" y="4437112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1907704" y="4949552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197768"/>
            <a:ext cx="7024744" cy="1143000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1538" y="1340768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Méthode des plus proches voisins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F:\Google Drive\DATA SCIENTIST\P 3 Concevez une application au service de la santé publique\graph\erreur_k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93" y="2564903"/>
            <a:ext cx="2987062" cy="22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Google Drive\DATA SCIENTIST\P 3 Concevez une application au service de la santé publique\graph\bar_er_k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40223"/>
            <a:ext cx="3371608" cy="207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0807" y="5184167"/>
            <a:ext cx="176107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i="1" dirty="0" smtClean="0"/>
              <a:t>R2</a:t>
            </a:r>
            <a:r>
              <a:rPr lang="fr-FR" sz="1600" dirty="0" smtClean="0"/>
              <a:t> </a:t>
            </a:r>
            <a:r>
              <a:rPr lang="fr-FR" sz="1600" dirty="0"/>
              <a:t>= </a:t>
            </a:r>
            <a:r>
              <a:rPr lang="fr-FR" sz="1600" dirty="0" smtClean="0"/>
              <a:t>0.88</a:t>
            </a:r>
          </a:p>
          <a:p>
            <a:r>
              <a:rPr lang="fr-FR" sz="1600" i="1" dirty="0" smtClean="0"/>
              <a:t>MAE</a:t>
            </a:r>
            <a:r>
              <a:rPr lang="fr-FR" sz="1600" dirty="0" smtClean="0"/>
              <a:t> </a:t>
            </a:r>
            <a:r>
              <a:rPr lang="fr-FR" sz="1600" dirty="0"/>
              <a:t>= </a:t>
            </a:r>
            <a:r>
              <a:rPr lang="fr-FR" sz="1600" dirty="0" smtClean="0"/>
              <a:t>1.86</a:t>
            </a:r>
          </a:p>
          <a:p>
            <a:r>
              <a:rPr lang="fr-FR" sz="1600" i="1" dirty="0" smtClean="0"/>
              <a:t>MSE</a:t>
            </a:r>
            <a:r>
              <a:rPr lang="fr-FR" sz="1600" dirty="0" smtClean="0"/>
              <a:t> </a:t>
            </a:r>
            <a:r>
              <a:rPr lang="fr-FR" sz="1600" dirty="0"/>
              <a:t>= </a:t>
            </a:r>
            <a:r>
              <a:rPr lang="fr-FR" sz="1600" dirty="0" smtClean="0"/>
              <a:t>9.25</a:t>
            </a:r>
            <a:endParaRPr lang="fr-FR" sz="1600" dirty="0"/>
          </a:p>
        </p:txBody>
      </p:sp>
      <p:pic>
        <p:nvPicPr>
          <p:cNvPr id="9" name="Picture 4" descr="F:\Google Drive\DATA SCIENTIST\P 3 Concevez une application au service de la santé publique\graph\dia_er_k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61064"/>
            <a:ext cx="3299600" cy="23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403648" y="2234136"/>
            <a:ext cx="2454518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Optimisation de l’hyper-paramètre</a:t>
            </a:r>
            <a:endParaRPr lang="fr-FR" sz="1050" dirty="0"/>
          </a:p>
        </p:txBody>
      </p:sp>
      <p:sp>
        <p:nvSpPr>
          <p:cNvPr id="7" name="Ellipse 6"/>
          <p:cNvSpPr/>
          <p:nvPr/>
        </p:nvSpPr>
        <p:spPr>
          <a:xfrm>
            <a:off x="1835696" y="4293096"/>
            <a:ext cx="288032" cy="190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081547" y="3789040"/>
            <a:ext cx="25820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39752" y="3573017"/>
            <a:ext cx="57606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Calibri" pitchFamily="34" charset="0"/>
                <a:cs typeface="Calibri" pitchFamily="34" charset="0"/>
              </a:rPr>
              <a:t>n</a:t>
            </a:r>
            <a:r>
              <a:rPr lang="fr-FR" sz="1000" dirty="0" smtClean="0">
                <a:latin typeface="Calibri" pitchFamily="34" charset="0"/>
                <a:cs typeface="Calibri" pitchFamily="34" charset="0"/>
              </a:rPr>
              <a:t> = 9</a:t>
            </a:r>
            <a:endParaRPr lang="fr-FR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7380312" y="256490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156176" y="3065637"/>
            <a:ext cx="0" cy="287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024744" cy="1143000"/>
          </a:xfrm>
        </p:spPr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Prédiction du </a:t>
            </a:r>
            <a:r>
              <a:rPr lang="fr-FR" b="1" dirty="0" err="1" smtClean="0"/>
              <a:t>Nutri</a:t>
            </a:r>
            <a:r>
              <a:rPr lang="fr-FR" b="1" dirty="0" smtClean="0"/>
              <a:t>-score :</a:t>
            </a:r>
          </a:p>
          <a:p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18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274" y="2204864"/>
            <a:ext cx="4312142" cy="4086971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 descr="Pavé saumon fumé à froid Ecosse • Fumaison Occita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t="8448" r="20397" b="4384"/>
          <a:stretch/>
        </p:blipFill>
        <p:spPr bwMode="auto">
          <a:xfrm rot="16200000">
            <a:off x="1144547" y="2433310"/>
            <a:ext cx="926681" cy="1272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1009388" cy="10093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 descr="F:\Google Drive\DATA SCIENTIST\P 3 Concevez une application au service de la santé publique\graph\qualite_mo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071474" cy="23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11738" y="4725144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Valeur réelle</a:t>
            </a:r>
            <a:endParaRPr lang="fr-FR" sz="1000" dirty="0">
              <a:solidFill>
                <a:srgbClr val="0099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5224"/>
            <a:ext cx="426542" cy="51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6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485800"/>
            <a:ext cx="7024744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3082" y="4581128"/>
            <a:ext cx="6583613" cy="4536504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Considérer plus d’indicateurs pour améliorer la précision (ACP)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Compléter la base de donnée de </a:t>
            </a:r>
            <a:r>
              <a:rPr lang="fr-FR" sz="1800" i="1" dirty="0" smtClean="0">
                <a:latin typeface="Calibri" pitchFamily="34" charset="0"/>
                <a:cs typeface="Calibri" pitchFamily="34" charset="0"/>
              </a:rPr>
              <a:t>Open Food </a:t>
            </a:r>
            <a:r>
              <a:rPr lang="fr-FR" sz="1800" i="1" dirty="0" err="1" smtClean="0">
                <a:latin typeface="Calibri" pitchFamily="34" charset="0"/>
                <a:cs typeface="Calibri" pitchFamily="34" charset="0"/>
              </a:rPr>
              <a:t>Fact</a:t>
            </a:r>
            <a:endParaRPr lang="fr-FR" sz="18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Intégrer au site web l’application pour une prédiction rapide d’un nouveau produit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19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1952" y="321297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05773" y="1916832"/>
            <a:ext cx="67773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Utilisation du jeu de donnée Open Food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Fact</a:t>
            </a:r>
            <a:endParaRPr lang="fr-FR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Analyse du data set et modélisation du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Nutri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-score</a:t>
            </a:r>
          </a:p>
          <a:p>
            <a:r>
              <a:rPr lang="fr-FR" sz="1800" dirty="0">
                <a:latin typeface="Calibri" pitchFamily="34" charset="0"/>
                <a:cs typeface="Calibri" pitchFamily="34" charset="0"/>
              </a:rPr>
              <a:t>Erreur du modèle correcte 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Réalisation de l’Application</a:t>
            </a:r>
          </a:p>
          <a:p>
            <a:pPr marL="68580" indent="0">
              <a:buNone/>
            </a:pPr>
            <a:endParaRPr lang="fr-FR" sz="16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116632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412776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Appel à projet :</a:t>
            </a:r>
          </a:p>
          <a:p>
            <a:endParaRPr lang="fr-FR" sz="900" b="1" dirty="0"/>
          </a:p>
          <a:p>
            <a:pPr marL="68580" indent="0" algn="ctr">
              <a:buNone/>
            </a:pPr>
            <a:r>
              <a:rPr lang="fr-FR" i="1" dirty="0" smtClean="0">
                <a:latin typeface="Calibri" pitchFamily="34" charset="0"/>
                <a:cs typeface="Calibri" pitchFamily="34" charset="0"/>
              </a:rPr>
              <a:t>« Idées </a:t>
            </a:r>
            <a:r>
              <a:rPr lang="fr-FR" i="1" dirty="0">
                <a:latin typeface="Calibri" pitchFamily="34" charset="0"/>
                <a:cs typeface="Calibri" pitchFamily="34" charset="0"/>
              </a:rPr>
              <a:t>innovantes d’applications en lien </a:t>
            </a:r>
            <a:endParaRPr lang="fr-FR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r>
              <a:rPr lang="fr-FR" i="1" dirty="0" smtClean="0">
                <a:latin typeface="Calibri" pitchFamily="34" charset="0"/>
                <a:cs typeface="Calibri" pitchFamily="34" charset="0"/>
              </a:rPr>
              <a:t>avec l'alimentation »</a:t>
            </a:r>
          </a:p>
          <a:p>
            <a:pPr marL="68580" indent="0" algn="ctr">
              <a:buNone/>
            </a:pPr>
            <a:endParaRPr lang="fr-FR" sz="1100" i="1" dirty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Data </a:t>
            </a:r>
            <a:r>
              <a:rPr lang="fr-FR" b="1" dirty="0"/>
              <a:t>set </a:t>
            </a:r>
            <a:r>
              <a:rPr lang="fr-FR" i="1" dirty="0"/>
              <a:t>Open Food </a:t>
            </a:r>
            <a:r>
              <a:rPr lang="fr-FR" i="1" dirty="0" err="1"/>
              <a:t>Fact</a:t>
            </a:r>
            <a:r>
              <a:rPr lang="fr-FR" dirty="0"/>
              <a:t> </a:t>
            </a:r>
            <a:r>
              <a:rPr lang="fr-FR" dirty="0" smtClean="0"/>
              <a:t>:</a:t>
            </a:r>
            <a:endParaRPr lang="fr-FR" b="1" dirty="0"/>
          </a:p>
          <a:p>
            <a:pPr marL="68580" indent="0" algn="ctr">
              <a:buNone/>
            </a:pPr>
            <a:endParaRPr lang="fr-F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2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36712"/>
            <a:ext cx="2304256" cy="125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/>
        </p:blipFill>
        <p:spPr bwMode="auto">
          <a:xfrm>
            <a:off x="971600" y="3717032"/>
            <a:ext cx="4780565" cy="265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034222" y="4383107"/>
            <a:ext cx="239152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dirty="0" smtClean="0">
                <a:latin typeface="Calibri" pitchFamily="34" charset="0"/>
                <a:cs typeface="Calibri" pitchFamily="34" charset="0"/>
              </a:rPr>
              <a:t>Nombre d’entrées :</a:t>
            </a:r>
          </a:p>
          <a:p>
            <a:pPr algn="ctr"/>
            <a:r>
              <a:rPr lang="fr-FR" sz="1600" dirty="0" smtClean="0">
                <a:latin typeface="Calibri" pitchFamily="34" charset="0"/>
                <a:cs typeface="Calibri" pitchFamily="34" charset="0"/>
              </a:rPr>
              <a:t> 1 405 001</a:t>
            </a:r>
          </a:p>
          <a:p>
            <a:pPr algn="ctr"/>
            <a:endParaRPr lang="fr-FR" sz="1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600" dirty="0" smtClean="0">
                <a:latin typeface="Calibri" pitchFamily="34" charset="0"/>
                <a:cs typeface="Calibri" pitchFamily="34" charset="0"/>
              </a:rPr>
              <a:t>Nombre d’indicateurs : </a:t>
            </a:r>
          </a:p>
          <a:p>
            <a:pPr algn="ctr"/>
            <a:r>
              <a:rPr lang="fr-FR" sz="1600" dirty="0" smtClean="0">
                <a:latin typeface="Calibri" pitchFamily="34" charset="0"/>
                <a:cs typeface="Calibri" pitchFamily="34" charset="0"/>
              </a:rPr>
              <a:t>181</a:t>
            </a:r>
            <a:endParaRPr lang="fr-FR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024744" cy="1143000"/>
          </a:xfrm>
        </p:spPr>
        <p:txBody>
          <a:bodyPr/>
          <a:lstStyle/>
          <a:p>
            <a:r>
              <a:rPr lang="fr-FR" dirty="0" smtClean="0"/>
              <a:t>BOXPLOT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604448" y="65253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20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88734" y="1412776"/>
            <a:ext cx="67773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Représentation graphique d’une distribution</a:t>
            </a:r>
          </a:p>
          <a:p>
            <a:pPr lvl="1"/>
            <a:r>
              <a:rPr lang="fr-FR" sz="1400" dirty="0" smtClean="0">
                <a:latin typeface="Calibri" pitchFamily="34" charset="0"/>
                <a:cs typeface="Calibri" pitchFamily="34" charset="0"/>
              </a:rPr>
              <a:t>La médiane</a:t>
            </a:r>
          </a:p>
          <a:p>
            <a:pPr lvl="1"/>
            <a:r>
              <a:rPr lang="fr-FR" sz="1400" dirty="0">
                <a:latin typeface="Calibri" pitchFamily="34" charset="0"/>
                <a:cs typeface="Calibri" pitchFamily="34" charset="0"/>
              </a:rPr>
              <a:t>Les quartiles</a:t>
            </a:r>
          </a:p>
          <a:p>
            <a:pPr lvl="1"/>
            <a:r>
              <a:rPr lang="fr-FR" sz="1400" dirty="0" smtClean="0">
                <a:latin typeface="Calibri" pitchFamily="34" charset="0"/>
                <a:cs typeface="Calibri" pitchFamily="34" charset="0"/>
              </a:rPr>
              <a:t>Les bornes min et Max (calculés à partir de la distance entr</a:t>
            </a:r>
            <a:r>
              <a:rPr lang="fr-FR" sz="1400" dirty="0" smtClean="0">
                <a:latin typeface="Calibri" pitchFamily="34" charset="0"/>
                <a:cs typeface="Calibri" pitchFamily="34" charset="0"/>
              </a:rPr>
              <a:t>e le 1</a:t>
            </a:r>
            <a:r>
              <a:rPr lang="fr-FR" sz="1400" baseline="30000" dirty="0" smtClean="0">
                <a:latin typeface="Calibri" pitchFamily="34" charset="0"/>
                <a:cs typeface="Calibri" pitchFamily="34" charset="0"/>
              </a:rPr>
              <a:t>er</a:t>
            </a:r>
            <a:r>
              <a:rPr lang="fr-FR" sz="1400" dirty="0" smtClean="0">
                <a:latin typeface="Calibri" pitchFamily="34" charset="0"/>
                <a:cs typeface="Calibri" pitchFamily="34" charset="0"/>
              </a:rPr>
              <a:t> et le 3</a:t>
            </a:r>
            <a:r>
              <a:rPr lang="fr-FR" sz="1400" baseline="30000" dirty="0" smtClean="0">
                <a:latin typeface="Calibri" pitchFamily="34" charset="0"/>
                <a:cs typeface="Calibri" pitchFamily="34" charset="0"/>
              </a:rPr>
              <a:t>eme </a:t>
            </a:r>
            <a:r>
              <a:rPr lang="fr-FR" sz="1400" dirty="0" smtClean="0">
                <a:latin typeface="Calibri" pitchFamily="34" charset="0"/>
                <a:cs typeface="Calibri" pitchFamily="34" charset="0"/>
              </a:rPr>
              <a:t>quartile)</a:t>
            </a:r>
            <a:endParaRPr lang="fr-FR" sz="1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sz="1400" dirty="0" smtClean="0">
                <a:latin typeface="Calibri" pitchFamily="34" charset="0"/>
                <a:cs typeface="Calibri" pitchFamily="34" charset="0"/>
              </a:rPr>
              <a:t>Les </a:t>
            </a:r>
            <a:r>
              <a:rPr lang="fr-FR" sz="1400" dirty="0" err="1" smtClean="0">
                <a:latin typeface="Calibri" pitchFamily="34" charset="0"/>
                <a:cs typeface="Calibri" pitchFamily="34" charset="0"/>
              </a:rPr>
              <a:t>outliers</a:t>
            </a:r>
            <a:endParaRPr lang="fr-FR" sz="14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546125" y="3284984"/>
            <a:ext cx="5538043" cy="3149600"/>
            <a:chOff x="1331640" y="3284984"/>
            <a:chExt cx="5538043" cy="3149600"/>
          </a:xfrm>
        </p:grpSpPr>
        <p:pic>
          <p:nvPicPr>
            <p:cNvPr id="1026" name="Picture 2" descr="F:\Google Drive\DATA SCIENTIST\P 3 Concevez une application au service de la santé publique\graph\Boxplot suc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284984"/>
              <a:ext cx="5322887" cy="314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341987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023828" y="3558411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Médiane</a:t>
              </a:r>
              <a:endParaRPr lang="fr-FR" sz="10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6408204" y="4329100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56176" y="3897052"/>
              <a:ext cx="5040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Max</a:t>
              </a:r>
              <a:endParaRPr lang="fr-FR" sz="10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2519772" y="4329100"/>
              <a:ext cx="0" cy="2752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267744" y="3897052"/>
              <a:ext cx="5040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min</a:t>
              </a:r>
              <a:endParaRPr lang="fr-FR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47764" y="5445224"/>
              <a:ext cx="7920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1</a:t>
              </a:r>
              <a:r>
                <a:rPr lang="fr-FR" sz="1000" baseline="30000" dirty="0" smtClean="0"/>
                <a:t>er</a:t>
              </a:r>
              <a:r>
                <a:rPr lang="fr-FR" sz="1000" dirty="0" smtClean="0"/>
                <a:t> Quartile</a:t>
              </a:r>
              <a:endParaRPr lang="fr-FR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9506" y="5445224"/>
              <a:ext cx="7920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3</a:t>
              </a:r>
              <a:r>
                <a:rPr lang="fr-FR" sz="1000" baseline="30000" dirty="0" smtClean="0"/>
                <a:t>eme</a:t>
              </a:r>
              <a:r>
                <a:rPr lang="fr-FR" sz="1000" dirty="0" smtClean="0"/>
                <a:t> Quartile</a:t>
              </a:r>
              <a:endParaRPr lang="fr-FR" sz="1000" dirty="0"/>
            </a:p>
          </p:txBody>
        </p:sp>
        <p:sp>
          <p:nvSpPr>
            <p:cNvPr id="25" name="Accolade ouvrante 24"/>
            <p:cNvSpPr/>
            <p:nvPr/>
          </p:nvSpPr>
          <p:spPr>
            <a:xfrm rot="16200000">
              <a:off x="3348665" y="4312647"/>
              <a:ext cx="339689" cy="1493415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V="1">
              <a:off x="4225550" y="4941168"/>
              <a:ext cx="0" cy="38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2842816" y="4941168"/>
              <a:ext cx="0" cy="3624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025845" y="5702729"/>
              <a:ext cx="997158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50% des observations</a:t>
              </a:r>
              <a:endParaRPr lang="fr-FR" sz="1000" dirty="0"/>
            </a:p>
          </p:txBody>
        </p:sp>
        <p:sp>
          <p:nvSpPr>
            <p:cNvPr id="28" name="Organigramme : Connecteur 27"/>
            <p:cNvSpPr/>
            <p:nvPr/>
          </p:nvSpPr>
          <p:spPr>
            <a:xfrm>
              <a:off x="6516216" y="4720456"/>
              <a:ext cx="45719" cy="67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08466" y="5330282"/>
              <a:ext cx="661217" cy="258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/>
                <a:t>Outlier</a:t>
              </a:r>
              <a:endParaRPr lang="fr-FR" sz="10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6539075" y="4826226"/>
              <a:ext cx="0" cy="38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6171380" y="3507621"/>
            <a:ext cx="2297683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>
                <a:latin typeface="Calibri" pitchFamily="34" charset="0"/>
                <a:cs typeface="Calibri" pitchFamily="34" charset="0"/>
              </a:rPr>
              <a:t>50% des informations sont situées entre 1g et 5g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>
                <a:latin typeface="Calibri" pitchFamily="34" charset="0"/>
                <a:cs typeface="Calibri" pitchFamily="34" charset="0"/>
              </a:rPr>
              <a:t>25% des informations sont inférieurs à 1g, bornée à 0g. (1</a:t>
            </a:r>
            <a:r>
              <a:rPr lang="fr-FR" sz="1200" baseline="30000" dirty="0">
                <a:latin typeface="Calibri" pitchFamily="34" charset="0"/>
                <a:cs typeface="Calibri" pitchFamily="34" charset="0"/>
              </a:rPr>
              <a:t>er</a:t>
            </a:r>
            <a:r>
              <a:rPr lang="fr-FR" sz="1200" dirty="0">
                <a:latin typeface="Calibri" pitchFamily="34" charset="0"/>
                <a:cs typeface="Calibri" pitchFamily="34" charset="0"/>
              </a:rPr>
              <a:t> quartile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>
                <a:latin typeface="Calibri" pitchFamily="34" charset="0"/>
                <a:cs typeface="Calibri" pitchFamily="34" charset="0"/>
              </a:rPr>
              <a:t>25% des informations sont supérieurs à 5g, bornée à 11g. (3eme quartile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>
                <a:latin typeface="Calibri" pitchFamily="34" charset="0"/>
                <a:cs typeface="Calibri" pitchFamily="34" charset="0"/>
              </a:rPr>
              <a:t>La distribution tend plus vers les faibles valeurs (asymétrie) 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5724128" y="6021288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alibri" pitchFamily="34" charset="0"/>
                <a:cs typeface="Calibri" pitchFamily="34" charset="0"/>
              </a:rPr>
              <a:t>g</a:t>
            </a:r>
            <a:endParaRPr lang="fr-FR" sz="1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701824"/>
            <a:ext cx="7024744" cy="1143000"/>
          </a:xfrm>
        </p:spPr>
        <p:txBody>
          <a:bodyPr/>
          <a:lstStyle/>
          <a:p>
            <a:r>
              <a:rPr lang="fr-FR" dirty="0" smtClean="0"/>
              <a:t>Pitch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492896"/>
            <a:ext cx="7560840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Constat : </a:t>
            </a:r>
            <a:r>
              <a:rPr lang="fr-FR" dirty="0" err="1" smtClean="0"/>
              <a:t>Nutri</a:t>
            </a:r>
            <a:r>
              <a:rPr lang="fr-FR" dirty="0" smtClean="0"/>
              <a:t>-score non renseigné / complexe</a:t>
            </a:r>
          </a:p>
          <a:p>
            <a:endParaRPr lang="fr-FR" b="1" dirty="0" smtClean="0"/>
          </a:p>
          <a:p>
            <a:r>
              <a:rPr lang="fr-FR" b="1" dirty="0" smtClean="0"/>
              <a:t>Cible : </a:t>
            </a:r>
            <a:r>
              <a:rPr lang="fr-FR" dirty="0" smtClean="0"/>
              <a:t>Consommateur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Acteur : </a:t>
            </a:r>
            <a:r>
              <a:rPr lang="fr-FR" dirty="0" smtClean="0"/>
              <a:t>Collaboratif / Contributeur</a:t>
            </a:r>
          </a:p>
          <a:p>
            <a:endParaRPr lang="fr-FR" b="1" dirty="0"/>
          </a:p>
          <a:p>
            <a:r>
              <a:rPr lang="fr-FR" b="1" dirty="0" smtClean="0"/>
              <a:t>Application : </a:t>
            </a:r>
            <a:r>
              <a:rPr lang="fr-FR" dirty="0" smtClean="0"/>
              <a:t>Prédiction du </a:t>
            </a:r>
            <a:r>
              <a:rPr lang="fr-FR" dirty="0" err="1" smtClean="0"/>
              <a:t>Nutri</a:t>
            </a:r>
            <a:r>
              <a:rPr lang="fr-FR" dirty="0" smtClean="0"/>
              <a:t>-score                                                                   		      instantanément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3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79314"/>
            <a:ext cx="232886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616" y="404664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4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289806966"/>
              </p:ext>
            </p:extLst>
          </p:nvPr>
        </p:nvGraphicFramePr>
        <p:xfrm>
          <a:off x="683568" y="1700808"/>
          <a:ext cx="828092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34178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Nettoyage du jeu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5043" y="1700808"/>
            <a:ext cx="6777317" cy="4536504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Suppression des entrées :</a:t>
            </a:r>
          </a:p>
          <a:p>
            <a:pPr lvl="1"/>
            <a:r>
              <a:rPr lang="fr-FR" sz="1600" dirty="0" smtClean="0"/>
              <a:t>Sans </a:t>
            </a:r>
            <a:r>
              <a:rPr lang="fr-FR" sz="1600" dirty="0" err="1" smtClean="0"/>
              <a:t>Nutri</a:t>
            </a:r>
            <a:r>
              <a:rPr lang="fr-FR" sz="1600" dirty="0" smtClean="0"/>
              <a:t>-score</a:t>
            </a:r>
          </a:p>
          <a:p>
            <a:pPr lvl="1"/>
            <a:r>
              <a:rPr lang="fr-FR" sz="1600" dirty="0" smtClean="0"/>
              <a:t>N’ayant que des </a:t>
            </a:r>
            <a:r>
              <a:rPr lang="fr-FR" sz="1600" dirty="0" err="1" smtClean="0"/>
              <a:t>NaNs</a:t>
            </a:r>
            <a:r>
              <a:rPr lang="fr-FR" sz="1600" dirty="0" smtClean="0"/>
              <a:t> / 0</a:t>
            </a:r>
          </a:p>
          <a:p>
            <a:pPr lvl="1"/>
            <a:r>
              <a:rPr lang="fr-FR" sz="1600" dirty="0" smtClean="0"/>
              <a:t>Doublons</a:t>
            </a:r>
          </a:p>
          <a:p>
            <a:pPr lvl="1"/>
            <a:r>
              <a:rPr lang="fr-FR" sz="1600" dirty="0" smtClean="0"/>
              <a:t>Somme des valeurs &gt; 100g</a:t>
            </a:r>
          </a:p>
          <a:p>
            <a:pPr lvl="1"/>
            <a:endParaRPr lang="fr-FR" sz="1600" dirty="0" smtClean="0"/>
          </a:p>
          <a:p>
            <a:r>
              <a:rPr lang="fr-FR" sz="1800" b="1" dirty="0" smtClean="0"/>
              <a:t>Conversion Energie kcal / kJ</a:t>
            </a:r>
          </a:p>
          <a:p>
            <a:pPr lvl="1"/>
            <a:r>
              <a:rPr lang="fr-FR" sz="1600" dirty="0" smtClean="0"/>
              <a:t>E(kcal) = E(kJ)* </a:t>
            </a:r>
            <a:r>
              <a:rPr lang="fr-FR" sz="1600" dirty="0"/>
              <a:t>0.2388</a:t>
            </a:r>
          </a:p>
          <a:p>
            <a:pPr marL="365760" lvl="1" indent="0"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83776"/>
              </p:ext>
            </p:extLst>
          </p:nvPr>
        </p:nvGraphicFramePr>
        <p:xfrm>
          <a:off x="5796136" y="1988840"/>
          <a:ext cx="237626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INDICATEURS SELECTIONNES</a:t>
                      </a:r>
                      <a:endParaRPr lang="fr-FR" sz="14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energy-kcal_100g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fat_100g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saturated-fat_100g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carbohydrates_100g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sugars_100g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fiber_100g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proteins_100g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salt_100g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sodium_100g</a:t>
                      </a: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nutrition-score-fr_100g</a:t>
                      </a:r>
                      <a:endParaRPr lang="fr-FR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1733"/>
              </p:ext>
            </p:extLst>
          </p:nvPr>
        </p:nvGraphicFramePr>
        <p:xfrm>
          <a:off x="971600" y="4365104"/>
          <a:ext cx="4392489" cy="1893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4163"/>
                <a:gridCol w="1464163"/>
                <a:gridCol w="1464163"/>
              </a:tblGrid>
              <a:tr h="313697"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Ordres de grandeur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1369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Indicateur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min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Max</a:t>
                      </a:r>
                      <a:endParaRPr lang="fr-FR" sz="1600" b="1" dirty="0"/>
                    </a:p>
                  </a:txBody>
                  <a:tcPr anchor="ctr"/>
                </a:tc>
              </a:tr>
              <a:tr h="6132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Energie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 kcal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884 kcal (huile)</a:t>
                      </a:r>
                      <a:endParaRPr lang="fr-FR" sz="1400" dirty="0"/>
                    </a:p>
                  </a:txBody>
                  <a:tcPr anchor="ctr"/>
                </a:tc>
              </a:tr>
              <a:tr h="28517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Constituants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 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100 g</a:t>
                      </a:r>
                      <a:endParaRPr lang="fr-FR" sz="1400" dirty="0"/>
                    </a:p>
                  </a:txBody>
                  <a:tcPr anchor="ctr"/>
                </a:tc>
              </a:tr>
              <a:tr h="28517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Nutri</a:t>
                      </a:r>
                      <a:r>
                        <a:rPr lang="fr-FR" sz="1400" dirty="0" smtClean="0"/>
                        <a:t>-score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-14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37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34178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Nettoyage du jeu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988840"/>
            <a:ext cx="6777317" cy="4536504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Traitement des valeurs aberrantes :</a:t>
            </a:r>
          </a:p>
          <a:p>
            <a:pPr lvl="1"/>
            <a:r>
              <a:rPr lang="fr-FR" sz="1600" dirty="0" smtClean="0"/>
              <a:t>Valeur négative</a:t>
            </a:r>
          </a:p>
          <a:p>
            <a:pPr lvl="1"/>
            <a:r>
              <a:rPr lang="fr-FR" sz="1600" dirty="0" smtClean="0"/>
              <a:t>Valeur &gt; 100 g</a:t>
            </a:r>
          </a:p>
          <a:p>
            <a:pPr lvl="1"/>
            <a:r>
              <a:rPr lang="fr-FR" sz="1600" dirty="0" smtClean="0"/>
              <a:t>Energie &gt; 99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percentile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sz="1800" b="1" dirty="0" smtClean="0"/>
              <a:t>Imputation des valeurs manquantes</a:t>
            </a:r>
          </a:p>
          <a:p>
            <a:pPr lvl="1"/>
            <a:r>
              <a:rPr lang="fr-FR" sz="1600" dirty="0" smtClean="0"/>
              <a:t>Méthode des plus proches voisins</a:t>
            </a:r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6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75656" y="5085184"/>
            <a:ext cx="403244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dirty="0" smtClean="0">
                <a:latin typeface="Calibri" pitchFamily="34" charset="0"/>
                <a:cs typeface="Calibri" pitchFamily="34" charset="0"/>
              </a:rPr>
              <a:t>Nombre d’entrées après nettoyage : 385 397</a:t>
            </a:r>
            <a:endParaRPr lang="fr-FR" sz="16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1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600" dirty="0" smtClean="0">
                <a:latin typeface="Calibri" pitchFamily="34" charset="0"/>
                <a:cs typeface="Calibri" pitchFamily="34" charset="0"/>
              </a:rPr>
              <a:t>Nombre d’indicateurs sélectionnés : 10</a:t>
            </a:r>
            <a:endParaRPr lang="fr-FR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435" name="Picture 3" descr="F:\Google Drive\DATA SCIENTIST\P 3 Concevez une application au service de la santé publique\graph\outli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88" y="1772816"/>
            <a:ext cx="3163044" cy="34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0648"/>
            <a:ext cx="7024744" cy="1143000"/>
          </a:xfrm>
        </p:spPr>
        <p:txBody>
          <a:bodyPr/>
          <a:lstStyle/>
          <a:p>
            <a:r>
              <a:rPr lang="fr-FR" dirty="0" smtClean="0"/>
              <a:t>Analyse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7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F:\Google Drive\DATA SCIENTIST\P 3 Concevez une application au service de la santé publique\graph\uni_violon_NR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12607"/>
            <a:ext cx="3717751" cy="25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5292080" y="1640159"/>
            <a:ext cx="1409701" cy="1390802"/>
            <a:chOff x="5319835" y="658811"/>
            <a:chExt cx="1409701" cy="1390802"/>
          </a:xfrm>
        </p:grpSpPr>
        <p:pic>
          <p:nvPicPr>
            <p:cNvPr id="10243" name="Picture 3" descr="F:\Google Drive\DATA SCIENTIST\P 3 Concevez une application au service de la santé publique\graph\uni_pi_A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6" t="8026" r="20535" b="10273"/>
            <a:stretch/>
          </p:blipFill>
          <p:spPr bwMode="auto">
            <a:xfrm>
              <a:off x="5319835" y="658811"/>
              <a:ext cx="1409701" cy="139080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5772992" y="1268760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fr-FR" sz="7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921152" y="2744922"/>
            <a:ext cx="1347788" cy="1337232"/>
            <a:chOff x="6919913" y="1896507"/>
            <a:chExt cx="1347788" cy="1337232"/>
          </a:xfrm>
        </p:grpSpPr>
        <p:pic>
          <p:nvPicPr>
            <p:cNvPr id="10244" name="Picture 4" descr="F:\Google Drive\DATA SCIENTIST\P 3 Concevez une application au service de la santé publique\graph\uni_pi_B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3" t="11496" r="19204" b="9950"/>
            <a:stretch/>
          </p:blipFill>
          <p:spPr bwMode="auto">
            <a:xfrm>
              <a:off x="6919913" y="1896507"/>
              <a:ext cx="1347788" cy="133723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ZoneTexte 24"/>
            <p:cNvSpPr txBox="1"/>
            <p:nvPr/>
          </p:nvSpPr>
          <p:spPr>
            <a:xfrm>
              <a:off x="7361976" y="2436857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318274" y="3296343"/>
            <a:ext cx="1357314" cy="1323974"/>
            <a:chOff x="5000625" y="3024189"/>
            <a:chExt cx="1357314" cy="1323974"/>
          </a:xfrm>
        </p:grpSpPr>
        <p:pic>
          <p:nvPicPr>
            <p:cNvPr id="10245" name="Picture 5" descr="F:\Google Drive\DATA SCIENTIST\P 3 Concevez une application au service de la santé publique\graph\uni_pi_C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2" t="10368" r="17895" b="11857"/>
            <a:stretch/>
          </p:blipFill>
          <p:spPr bwMode="auto">
            <a:xfrm>
              <a:off x="5000625" y="3024189"/>
              <a:ext cx="1357314" cy="1323974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ZoneTexte 25"/>
            <p:cNvSpPr txBox="1"/>
            <p:nvPr/>
          </p:nvSpPr>
          <p:spPr>
            <a:xfrm>
              <a:off x="5436096" y="3588985"/>
              <a:ext cx="2327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fr-FR" sz="7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935440" y="4349749"/>
            <a:ext cx="1319212" cy="1323975"/>
            <a:chOff x="7072313" y="4157663"/>
            <a:chExt cx="1319212" cy="1323975"/>
          </a:xfrm>
        </p:grpSpPr>
        <p:pic>
          <p:nvPicPr>
            <p:cNvPr id="10246" name="Picture 6" descr="F:\Google Drive\DATA SCIENTIST\P 3 Concevez une application au service de la santé publique\graph\uni_pi_D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4" t="10914" r="18706" b="11311"/>
            <a:stretch/>
          </p:blipFill>
          <p:spPr bwMode="auto">
            <a:xfrm>
              <a:off x="7072313" y="4157663"/>
              <a:ext cx="1319212" cy="132397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/>
            <p:cNvSpPr txBox="1"/>
            <p:nvPr/>
          </p:nvSpPr>
          <p:spPr>
            <a:xfrm>
              <a:off x="7499580" y="4725144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fr-FR" sz="7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5332562" y="4903812"/>
            <a:ext cx="1343026" cy="1333500"/>
            <a:chOff x="4957763" y="5005389"/>
            <a:chExt cx="1343026" cy="1333500"/>
          </a:xfrm>
        </p:grpSpPr>
        <p:pic>
          <p:nvPicPr>
            <p:cNvPr id="10247" name="Picture 7" descr="F:\Google Drive\DATA SCIENTIST\P 3 Concevez une application au service de la santé publique\graph\uni_pi_E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00" t="10713" r="18221" b="10953"/>
            <a:stretch/>
          </p:blipFill>
          <p:spPr bwMode="auto">
            <a:xfrm>
              <a:off x="4957763" y="5005389"/>
              <a:ext cx="1343026" cy="13335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ZoneTexte 27"/>
            <p:cNvSpPr txBox="1"/>
            <p:nvPr/>
          </p:nvSpPr>
          <p:spPr>
            <a:xfrm>
              <a:off x="5424172" y="5589240"/>
              <a:ext cx="2279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fr-FR" sz="7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980728"/>
            <a:ext cx="936426" cy="140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592601"/>
            <a:ext cx="3789758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fr-FR" dirty="0" smtClean="0"/>
              <a:t>Analyse statistique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8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824378736"/>
              </p:ext>
            </p:extLst>
          </p:nvPr>
        </p:nvGraphicFramePr>
        <p:xfrm>
          <a:off x="395536" y="1988840"/>
          <a:ext cx="835292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0648"/>
            <a:ext cx="7024744" cy="1143000"/>
          </a:xfrm>
        </p:spPr>
        <p:txBody>
          <a:bodyPr/>
          <a:lstStyle/>
          <a:p>
            <a:r>
              <a:rPr lang="fr-FR" dirty="0" smtClean="0"/>
              <a:t>Analyse Statistique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175" y="1484784"/>
            <a:ext cx="7767265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Test de Kolmogorov-Smirnov </a:t>
            </a:r>
          </a:p>
          <a:p>
            <a:pPr lvl="1"/>
            <a:r>
              <a:rPr lang="fr-FR" sz="2000" i="1" dirty="0" smtClean="0"/>
              <a:t>H</a:t>
            </a:r>
            <a:r>
              <a:rPr lang="fr-FR" sz="2000" i="1" baseline="-25000" dirty="0" smtClean="0"/>
              <a:t>0</a:t>
            </a:r>
            <a:r>
              <a:rPr lang="fr-FR" sz="2000" i="1" dirty="0"/>
              <a:t> </a:t>
            </a:r>
            <a:r>
              <a:rPr lang="fr-FR" sz="2000" i="1" dirty="0" smtClean="0"/>
              <a:t>= La distribution de l’échantillon suit une loi normale</a:t>
            </a:r>
            <a:endParaRPr lang="fr-FR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8748464" y="652534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9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AutoShape 4" descr="data:image/png;base64,iVBORw0KGgoAAAANSUhEUgAAAYYAAAEHCAYAAACqbOGYAAAABHNCSVQICAgIfAhkiAAAAAlwSFlzAAALEgAACxIB0t1+/AAAADh0RVh0U29mdHdhcmUAbWF0cGxvdGxpYiB2ZXJzaW9uMy4yLjIsIGh0dHA6Ly9tYXRwbG90bGliLm9yZy+WH4yJAAAgAElEQVR4nOzdeXhU1fnA8e9LgJAEwhoQWQTZJKiAsomgIqC4ouACbkhVat1rW4XaX7VuFW2larEVRcUVFbUsohQBKyAgQQHZdzCsAcK+hIT398e5aIgJmWTuzJ0k7+d55iFz59xzzxCYd+5Z3iOqijHGGHNMuaAbYIwxJrZYYDDGGHMcCwzGGGOOY4HBGGPMcSwwGGOMOU75oBvgh1q1ammjRo2CboYxxpQo8+bN266qKXmPl4rA0KhRI9LS0oJuhjHGlCgisj6/49aVZIwx5jgWGIwxxhzHAoMxxpjjhBQYRKSXiCwXkVUiMjif1+NF5APv9Tki0ijXa0O848tF5GLvWCUR+VZEFojIYhH5S67yb4rIWhGZ7z3ahP82jTHGhKrQwWcRiQOGAz2BdGCuiIxT1SW5it0GZKpqUxHpBwwFrheRVKAf0Ao4GfhSRJoDh4ELVXWfiFQAZojI56o626vvD6o6xq83aYwxJnSh3DF0AFap6hpVzQJGA73zlOkNjPJ+HgN0FxHxjo9W1cOquhZYBXRQZ59XvoL3sGx+xhgTA0IJDPWAH3M9T/eO5VtGVbOB3UDNE50rInEiMh/YBkxW1Tm5yj0lIgtFZJiIxOfXKBEZJCJpIpKWkZERwtswxhgTisAGn1U1R1XbAPWBDiJyuvfSEOA0oD1QA3i4gPNHqGo7VW2XkvKL9RnGGGOKKZQFbhuBBrme1/eO5VcmXUTKA1WBHaGcq6q7RGQa0AtYpKqbvZcOi8gbwO9DfC/GRNy+ffDKKzB9OpQrB8nJ8NBDkJoadMuM8U8odwxzgWYi0lhEKuIGk8flKTMOGOD9fA0wVd0OQOOAft6spcZAM+BbEUkRkWoAIpKAG9he5j2v6/0pwFXAonDeoDF+UIUXXoAmTWDOHLjpJrjxRhcQzj8ffv972L8/6FYa449C7xhUNVtE7gEmAXHA66q6WEQeB9JUdRwwEnhbRFYBO3HBA6/ch8ASIBu4W1VzvA//Ud6Mp3LAh6o6wbvkuyKSAggwH7jTzzdsTFFlZ8NvfgPffQdffQUtWx7/+oAB7vWbboKPP3Z3EsaUZFIatvZs166dWq4kEwmHDkHfvpCTAx99BFWq5F8uKwu6dYNeveD//i+6bTSmuERknqq2y3vcvtsYUwBVuP12SEiA8eMLDgoAFSvCmDFu/GHChILLGVMSlIrsqrFuxLwR+R4fdPagKLfEFMUzz8Dy5fC//0GFCoWXr1sXRo+G66+HlSshMTHybTQmEuyOwZh8jB8PL78MY8cW7QO+Sxfo2NGda0xJZYHBmDy2boU77oAPPoCTTy76+U88Ac8+C3v2+N82Y6LBAoMxuai6oHDbbdC5c/HqaNXKDUIPG+Zv24yJFgsMxuTy5puwYQM8+mh49Tz2GLz0Euza5UerjIkuCwzGeLZudauY337bzTIKx6mnwoUXwnvv+dM2Y6LJAoMxniFD3GK1M87wp7477oDXXvOnLmOiyaarGoNLczFpEixd6l+d3btDZibMmwdnn+1fvcZEmt0xmDIvJwfuvhuGDnVJ8fxSrpwbxLa7BlPSWGAwZd5777kxhRtv9L/uW291014twZ4pSSwwmDItK8vNQHrmGRDxv/769eHcc126DGNKCgsMpkwbORKaN4fzzovcNW64AT78MHL1G+M3CwymzDpwAJ58Ep56KrLXuewyt7HP7t2RvY4xfrHAYMqsl1+Gc86J/Iyh5GS3mY9lXTUlhQUGUyYdOgTPPx+9vRP69nWb+BhTElhgMGXSW29BmzbQunV0rnfllTBlitsz2phYZ4HBlDk5OfDcc/Dww9G7Zo0a0KkTfP559K5pTHFZYDBlzqefQs2akZ2JlB/rTjIlhQUGU6aour0SHn44MusWTuTKK13ajSNHontdY4rKAoMpU2bPhh07oHfv6F/7pJNc1tVZs6J/bWOKIqTAICK9RGS5iKwSkcH5vB4vIh94r88RkUa5XhviHV8uIhd7xyqJyLciskBEFovIX3KVb+zVscqrM8wEyMb8bPhwuOsul8coCJdeChMnBnNtY0JV6H8PEYkDhgOXAKlAfxFJzVPsNiBTVZsCw4Ch3rmpQD+gFdALeNmr7zBwoaq2BtoAvUSkk1fXUGCYV1emV7cxYdu2DT77DAYODK4Nl1xiA9Am9oXyvakDsEpV16hqFjAayHsj3hsY5f08BuguIuIdH62qh1V1LbAK6KDOsYl7FbyHeudc6NWBV+dVxXxvxhzntdegTx83QygoHTtCerp7GBOrQgkM9YAfcz1P947lW0ZVs4HdQM0TnSsicSIyH9gGTFbVOd45u7w6CroW3vmDRCRNRNIyMjJCeBumLMvOhn//26XXDlJcHFx0EXzxRbDtMOZEAht8VtUcVW0D1Ac6iMjpRTx/hKq2U9V2KSkpkWmkKTU+/xxOPhnOOivoltg4g4l9oQSGjUCDXM/re8fyLSMi5YGqwI5QzlXVXcA03BjEDqCaV0dB1zKmyF5/3W21GQsuvhimTnUpv42JRaEEhrlAM2+2UEXcYPK4PGXGAQO8n68Bpqqqesf7ebOWGgPNgG9FJEVEqgGISALQE1jmnTPNqwOvzrHFf3vGuEHnadPguuuCbolTuzY0a2bTVk3sKjQweP399wCTgKXAh6q6WEQeF5ErvWIjgZoisgp4EBjsnbsY+BBYAnwB3K2qOUBdYJqILMQFnsmqeiz35MPAg15dNb26jSm2d95x6xaqVAm6JT/r2RMmTw66FcbkT9yX9JKtXbt2mpaWFnQzCjRi3oh8jw86e1CUW1L2qMIZZ8A//wkXXBB0a342bZpbff3tt0G3xJRlIjJPVdvlPW4rn02plpYGBw9GPy9SYTp3hqVLYefOoFtizC9ZYDCl2ptvwq23BrfSuSDx8dClixuENibWxNh/F2P8c+SI22v5ppuCbkn+bJzBxCoLDKbUmjzZzf5p3DjoluTvoossMJjYZIEhys58axKnfTo96GaUCe+9BzfcEHQrCtaqldtidPXqoFtizPHKF17E+CXu8BHajJoEQEZqI4jwJvRl2YEDMGEC/P3vQbekYCLQo4e7a2jSJOjWGPMzu2OIokbTvmd7i4Z887vruPBPI92nl4mI8ePdVpp16gTdkhOzcQYTiywwRNFp/5nBsqu7sOqSjuxoXj+6mw6XMe+9B/37B92KwvXo4dY0ZGcXXtaYaLHAECXJP26jxupNrDu/NYjwze+vh1GjLGFOBOza5T5sr7466JYUrm5dqFfPrbcwJlZYYIiS0/4zgxWXdeJoxQoAHKpeBZo2hblzA25Z6TNhglvlnJwcdEtCY91JJtZYYIgGVZpPmMWyq7ocf/zCC2HKlGDaVIp98gn07Rt0K0Jn01ZNrLHAEAWJ23cjR5XdjU46/oXu3W3pq8/273ex9oorgm5J6M47D77/HvbuDbolxjgWGKKg6vqt7GqUz/SYrl1d57LNTvLNpEnQoUOw23cWVWIitG8P//tf0C0xxrHAEAXV1m1h1ykn/fKFypWhTRuYOTP6jSqlPv7Y7etc0tg4g4klFhiioNr6Lew+pYAJ9TbO4JvDh92WmVddFXRLis4Cg4kltvI5Cqqt28LGDi3zf7F7d/jDH6LboFJq6lSXZqJuXfe8JO2D0bat22kuPR3q1w+6NaasszuGKKi6fiu7Crpj6NTJJebftSu6jSqFPvmkZHYjAcTFuZvHL78MuiXGWGCIvIMHSdy+m70n18r/9fh46NgRpltivXDk5MDYsSVjUVtBevaE//436FYYY4Eh8lauZG+9FLR8XMFlunaFGTOi16ZSaPp01wUTqym2Q9Gzp7tjOHo06JaYss4CQ6QtX57/VNXcunSxwBCmktyNdEyjRlCtGixcGHRLTFlngSHSli3Lf6pqbp06wfz5bnNiU2RHj5a81c4FsdlJJhaEFBhEpJeILBeRVSIyOJ/X40XkA+/1OSLSKNdrQ7zjy0XkYu9YAxGZJiJLRGSxiNyfq/xjIrJRROZ7j0vDf5sBWr684KmqxyQluek0lkmtWNLSoEoVaFnAxK+SxAKDiQWFBgYRiQOGA5cAqUB/EUnNU+w2IFNVmwLDgKHeualAP6AV0At42asvG/idqqYCnYC789Q5TFXbeI+JYb3DoC1bxq68qTDyY91JxVZSF7Xlp1s3mDXL7exmTFBCuWPoAKxS1TWqmgWMBnrnKdMbGOX9PAboLiLiHR+tqodVdS2wCuigqptV9TsAVd0LLAXqhf92YowqrFhR4FTVEfNG/PT4b90DbPjsvQLn3puCjR1bMhe15adqVTjjDPuOYIIVSmCoB/yY63k6v/wQ/6mMqmYDu4GaoZzrdTu1BebkOnyPiCwUkddFpHp+jRKRQSKSJiJpGRkZIbyNAGzeDAkJZCUnFVp0a+um1Fm4xqakFNHKlbBnD5xdirZJte4kE7RAB59FpDLwMfCAqu7xDv8LaAK0ATYD+e7aq6ojVLWdqrZLSUmJSnuLbNkyaNEipKIHayZzsHplqq/ZHOFGlS7jx8Pll0O5UjSNwtYzmKCF8t9pI9Ag1/P63rF8y4hIeaAqsONE54pIBVxQeFdVPzlWQFW3qmqOqh4FXsV1ZZVMq1ZBs2YhF9/auil1v18ZwQaVPscCQ2nSsSOsXetSZBgThFACw1ygmYg0FpGKuMHkcXnKjAMGeD9fA0xVVfWO9/NmLTUGmgHfeuMPI4Glqvp87opEpG6up1cDi4r6pmJGejo0aFB4Oc+ms5tz8tzlEWxQ6ZKZCfPmuX2TS5MKFeD88y23oglOoUn0VDVbRO4BJgFxwOuqulhEHgfSVHUc7kP+bRFZBezEBQ+8ch8CS3Azke5W1RwR6QLcDPwgIvO9S/3Rm4H0rIi0ARRYB/zax/cbcbkHj8+fP4UtrZsAJ4d07o/nnk7nv33gpqRUqhShFpYekya5TW4SE4Nuif+OjTP07x90S0xZFFJ2Ve8De2KeY3/O9fMh4NoCzn0KeCrPsRmAFFD+5lDaVBIkZuxif+1qIZc/VL0KO5vVo+7UqXBpyV6+EQ3jx5esndqKomdPGDrUTWyTfP+nGBM5pWjILvYkbctkf+18J1UVaN35beA//4lQi0qP7Gz44ovSN75wTPPmLiAst55FEwALDBFUeWtmke4YANZd0AbGjXPpQk2BZs6EU06BeqVv9QvggoJNWzVBscAQIRX2HURyjpJVpWgd4Hvrp0Dt2jBnTuGFy7CwupFUYcwY+Ne/fG2T3ywwmKDYDm4RkpSxy3UjFaeD+KqrXHdS587+N6yUmDAB3nmn6OdVX70JHrzAbYy0cyc0bAiXXeZ7+/zQowf8+tdw5IibqWRMtFhgiJCkrZnsr1O0bqSfXHUVXH+9G330AktJ2qYy0o6tdj7rrKKfe+Ejr8GvH4Df/tYlJbrmGpeFLwb306xVC5o2hdmz3ZYdxkSLdSVFSHEGnn/Stq3LuPrxx/42qpQo7mrn5A1bScjcy4jzKzNi/khGJCzh276d2Hxlt5gd07HuJBMECwwRkrRtV/EDgwg8/zw89JCl2cxHcVc7N5423w3u54oo82/tRdzhIy4TXwyywGCCYIEhQipvzWRfnWIGBnA7w59xBrz4on+NKgXCWe3caNr3rO3W9viD5cqx4JaL4W9/86eBPjv3XFi0yA2JGBMtFhgixHUlFXOM4ZjnnoNnn7WkObkUd7Vz4rZMqm7YyqZ2v0xquK5bW9iyBb75xqdW+qdSJTcHYdq0oFtiyhILDBGSmBFGV9IxzZvDnXdCr14kbc30p2ElXHGnqTb6aj4bupyJlo/7xWsaVw4efDBm7xqsO8lEmwWGCCnO4rZ8PfEE9OtH74HPkLJ4Xfj1lWDhrHZuPO171l7YtuACAwfC9OkuI26MsTTcJtosMERA3KEsKhw4zKFqlcOvTAQeeoiZD/Wn1/0v0WLszPDrLKGKu9q54p79pCxZT3qnvDvS5pKUBLffDsOHh9fICDjzTDh4EFasCLolpqywdQwRkHQseZ6Pu8esv6AN40+pQ8+HXqHOwtXMGHwDRyuUrV9fcbuRUpasZ3uLBuRUqnjiggMHugGM556D8u7vNr/1I9FeOyLi3vf48fC730X10qaMsjuGCEjyqxspj12N6/LpqMEkZuyi44tlb43DhAnFDAxL17O95SmFF2zeHBo3jsl+myuucCm0jImGsvWVM0rCWtxWiOzESkx98jb63vgUm9qdBjG617HfK7XDWe1ca+mGE48v5HbLLfDWWzGX9vzCC+GGG2DHDqhZM+jWmNLO7hgiIKzFbSHISk5i6pO30fWpt+HHHyN2nVgSzt7OtZatZ/tpDUMrfP318PnnMbdwICHBBYfPPw+6JaYssDuGCKi8NZNdp9Qp9vkFfdvObWvrJiy+rhvt7723TOzfMH68S29UVPG79lFp9352N6wd2gk1arjVc2PGuMHoGHKsO+mmm4JuiSnt7I4hAnxZ3BaChTf1dOm5Fy6M+LWCFM5q51rLNrC9RYOi3Woc606KMZdd5tYzZGUF3RJT2llgiIDEjF0cSIl8YMipVNEtzHr66YhfK0jh7O1ca9mG0LuRjunVC+bPdx36MaROHWjZEr76KuiWmNLOAkMEJG7fzf4oBAbArYyeMqVUT3IPZ1OekGck5RYfD+efD19+WbyLRtBVV8GnnwbdClPaWWDw29GjJOzcy8GayVG53IgV75PW9xyW/34gI+aNCGl8oiQJd2/nWss2kFHUwADuruGLL4p30Qjq08cFhhjNEm5KiZACg4j0EpHlIrJKRAbn83q8iHzgvT5HRBrlem2Id3y5iFzsHWsgItNEZImILBaR+3OVryEik0Vkpfdn5Kb3REBC5j6OJFWK6uKzRdd345T/zSdh++6oXTNawtnbOX73firt2hf6wHNuxwKDatHPjaCmTV2XUgzm+zOlSKGBQUTigOHAJUAq0F9E8uYWuA3IVNWmwDBgqHduKtAPaAX0Al726ssGfqeqqUAn4O5cdQ4GpqhqM2CK97zESNy+mwO1qkb1mlnJSaztfhYtxpe+T4twupFqLdvAjub1izfHtUkTSEqixsr04l08gvr2hU8+CboVpjQL5X9MB2CVqq5R1SxgNNA7T5newCjv5zFAdxER7/hoVT2sqmuBVUAHVd2sqt8BqOpeYClQL5+6RgFXFe+tBSOq4wu5LL26K6f9ZwYcPRr1a0dScVc7A9Raup7tpxWjG+mYXr1oMGtJ8c+PkD59XGCIsZsZU4qEEhjqAblXUaXz84f4L8qoajawG6gZyrlet1NbYI53qI6qbvZ+3gLkuyBARAaJSJqIpGVkZITwNqIjiDsGgO0tTyGrcgL1vl0W9WtHSjirnQFqrkh3U1WLq1cv6s9aXPzzI6RVK7dPQ1pa0C0xpVWgg88iUhn4GHhAVffkfV1VFcj3e5GqjlDVdqraLiUlJcItDV1QgQERlvY5j5afTI/+tSNk3Dh3t1DcXIQ1V6azs1n94jfgggtIWbKO8gdia3tVEdedZFuCm0gJ5b/cRiD316763rF8y4hIeaAqsONE54pIBVxQeFdVc/eYbhWRul6ZukCJ2r4scfuuYAIDsOri9tSbu8ztRlYKjBsHV15ZzJMPHqTKpu1kNj6p+A2oXJmM1EbU/W5l8euIkGuugY8+su4kExmhBIa5QDMRaSwiFXGDyXnzPI4DBng/XwNM9b7tjwP6ebOWGgPNgG+98YeRwFJVff4EdQ0AYnOX9gIEdscAHKmcwJruZ8EbbwRyfT9t3+7WmHXvXswKFi9md4PaHK1YIax2bGnblJMWrA6rjkho2xbi4mDu3KBbYkqjQgODN2ZwDzAJN0j8oaouFpHHReTY97mRQE0RWQU8iDeTSFUXAx8CS4AvgLtVNQc4F7gZuFBE5nuPY+ksnwF6ishKoIf3vMQIMjAALLu6K7z6aokfhJ440QWFSpWKWcHCheF1I3m2ntmEOgtjLzCIQP/+MHp00C0xpVFIk+1VdSIwMc+xP+f6+RBwbQHnPgU8lefYDEAKKL8DKO73xMAlbt8TaGDISD0FqlVzq6F79gysHeEKqxsJYMECN1U1TNtOb0ytpeuR7Jx894sOUr9+Ln/Uc8+5uwdj/GIrn/2kSsKOYO8YEIFBg+CVV4JrQ5gOHXLJ4i67LIxKFixghw93DFlVEtlXtyY1V8ReevOWLSElBWbMCLolprSxwOCnzExyKlYofAvJSLvhBnfHUEIHoadNc/scF3uymapvdwxwrDtpjS91+a1fP3j//aBbYUobCwx+2rQp2LuFY5KT3bSVN98MuiXFEnY30o8/QqVKHKrhT76qLa2bxOQANLjA8PHHcORI0C0xpYkFBj9t3hwbgQFcd1KMDEInbN9N4y/n0Wjqd4WWPXrUBYbeedfWF8WCBdC6dRgVHG9r69gcgAZo1AhatLCd3Yy/bAc3P23ezIGUGAkM7dq5O4cAB6ElO4eeD71C3e9XsqV1E6pu2AYZyfDMMwWuWvvuO6hSBZo3D+PCPgeGPfVTiMvKJmnLTvafVMO3ev0yYACMGhXmXZYxudgdg59i6Y5BBH79axgRUBpuVc59djTlcnJ4a/LfmPSPexj7+kMuXepNN7l82vkIuxsJfA8MiLD1zFNj9q7huutc/I+xfYVMCWaBwU+bN3OgZowEBnCD0F9+CVu3Rv3SZ7z7JXUWrmbK03f8NM3zcLXKrj2bNsGLL+Z73tixYXYjgf+BgdgegK5aFS691AahjX8sMPgpVgafj0lOdkl1or0SesYMWr/9X774xz0cScqzQi0hwY19PP20GyTOZd062LwZOnUK49qZma6SFi3CqOSXtsTwOAP83J1kjB8sMPgplrqSjon2IPSBAzBwIDMG31Bwf3yzZnDffe6Ry/jxbu1CWIu10tJcOtby/g6fbW95CtXXbKb8wcO+1uuXHj3cjdiS2MsSbkogG3z20+bNHAhgL4YTat/erYQePz7sPpqCtg0ddPagn5888gi0b8+6bm1PXNnDD7vFCrl24hk7Fu65J6wmwpw50LFjmJX8Uk58BXY2q0fKkvXQxffqwxYXB7fcAiNHwt//HnRrTElndwx+UY3NOwYReOwx+NOfIn/XMH06fPABvPRS4WXj4125Bx+ErCx27nQJ4cKeQDVnDnToEGYl+YvVvEnH3H47vP22WzluTDgsMPhl714Q+WWfeiy4/HKoXDmyGde2bnWD3a++CjVrhnbORRe5eanDhzNunOsOSUoKow2qEbtjAC8wxOhCN3C7kbZubdt+mvBZYPDL5s1Qt27QrcifiBvs/fOfI7NENjsbrr8eBg4seoKjv/0Nnn6aMe9lcc01YbZj3To3tlDfn1QYeW0981Tq/LAmJhYNFiTIGcqm9LDA4JdNm2I3MAB06waNG7tOaD+pwkMPufzYjz5a9PNbtmT3VQP4+quj4SXNA/j2W3e3IPkm7g3bgZRqZCVVghUrIlK/H668EpYtcw9jissGn/0Sy3cMx/z9766/5uKLXZAIlyodX/wYvt8MX31V7OlEE85+lAve+orkDfXh9NOL354wupEKGljPa+uZTUj+5hs47bRiXSfSKlZ0N24jRsDzebfAMiZEFhj8snkznHxy0K0ACpk9NHgw3HgjfP11WFM6JecoXf76LjVWbYT/pUGN4qeKGDOpCtdcX95NSZo27adv/Pm9j+NmQOU1Zw488USx2xGKra2b0Oybb+BXv4rodcIxaJCbjPbEE2GO2Zgyy7qS/FIS7hgAHnjADUQ/+WSxq4jftY9L7n2RKpt2MHH4A2EFhX37XDqHK57vBrt3F3+A/MgRtxdou3bFbksotp7ZxKX1iGGNG8O558I77wTdElNSWWDwS0kJDOXKuSWyr71WrLTcKYvW0uemp9jesiGfv3hv2LOwJk50H2LVa8XB8OHwhz+4GV5FtXCh+0RM9ifVdkF2NjnZjSdlZET0OuG6/36XdUQ16JaYksi6kvzy0+BzbObTOU7duu5reo8ebkbR7bcXfo4qp33yNe3/NY7pf7yx8AVsBcjbPTTi1e78pl8T96RzZ9emxx93+1UWxeTJcP75xWpTUWj5OLjwQpg0ySUDjFHdurnvAMd+zcYUhQUGvxy7YzgUu4Eh74dy8ku/pt99j8P69fB//+dGLvOzZw/cfz+nfz2Nca/9gd2n1PGlPVmH4lg8qwG9cyd/GzrUDUAPHFi0ysaNcwv5ouHSS92tTgwHBhGXceTFFy0wmKKzriS/xNDgc6j2NKgNs2fD99+70cpvvjm+70HV9fm3bAnly/OfNx/2LSgALJ7VgEattlGrVq6Ddeq4IHXvvaH3g2zd6pIEReGOAXCBYdKkAlOHx4obb4RZs2DlyqBbYkqakO4YRKQX8AIQB7ymqs/keT0eeAs4G9gBXK+q67zXhgC3ATnAfao6yTv+OnA5sE1VT89V12PAHcCxTtw/qurEYr6/6DhwALKyXE6iEmbE5gnw2BU0mziHs6/rTbnsHDZ2OI0WWtPtmlOrFnz0EXTuTHYBs51CneqZ13dTGnPWhWuBPAvS7roLRo7k1C/nsaZnCIPJ48ezukNTpiyKUnrRevWgQQM3C+rcc6NzzWJITITf/Mb1ytmiN1MUhd4xiEgcMBy4BEgF+otIap5itwGZqtoUGAYM9c5NBfoBrYBewMtefQBvesfyM0xV23iP2A4K4O4WTjopYgurIk6ElZd1YvR/nuSz4Q+QkdrIdeXMnOlm+nTu7Pslj2SVY9HMhrTttu6XL5YvD//8J53+MYbyB0JI/DN2LOvOb+N7G0/oWHdSjLvvPhgzxg2BGROqULqSOgCrVHWNqmYBo4G8aTp7A8e+ro0BuouIeMdHq+phVV0LrPLqQ1W/Bnb68B6CF+urnkMlwu5GJ7Hk2gugTx+3oXCEgt3SOfWp12wHyTUP5l+ga1c2n9Wcs0YW8uG7fz/873/82LmV/+6eCwUAACAASURBVI08kRISGGrVcllXbbGbKYpQAkM9IPeOKunesXzLqGo2sBuoGeK5+blHRBaKyOsiUj2/AiIySETSRCQtI+ipgyVlqmoMmfflqV43UsFm39+XFmNnUnXdloILTZ4M7duTlRzllVydOsGGDbBxY3SvWwwPPgivvw47S8fXMBMFsTj4/C+gCdAG2Azkm11eVUeoajtVbZeSkhLN9v1SKQwMI+aN+MXDL1mH4lj49Smc3ePEM7gO1qrK/IGXcO5zowseiP7oIx82iS6G8uVddtgJE6J/7SJq2NBtxTF8eNAtMSVFKIPPG4EGuZ7X947lVyZdRMoDVXGD0KGcexxV/WmDYhF5FYjJ/3m5Pyg7fP85WUmVmO/jh2dptuDrU2jUahtVa7lupBMFnUXXd6PZZ7Np9cE0Fve78PgXp093OZr++U9Y81EEW1yAm292M6gGDYr58aWHHnKTth580NJkmMKFcscwF2gmIo1FpCJuMHlcnjLjgAHez9cAU1VVveP9RCReRBoDzYBvT3QxEcn91ftqYFEIbQxU4vbdsbdBTwyb+0VTOvRaFVJZLR/H5Gd/TdvXJ3LSd7mymh465BbmvfQSVM+3tzHyevVyazxmzQrm+kXQsiV06eJ/cl1TOhV6x6Cq2SJyDzAJN131dVVdLCKPA2mqOg4YCbwtIqtwA8r9vHMXi8iHwBIgG7hbVXMAROR94AKgloikA4+q6kjgWRFpAyiwDvi1n284EiwwhG7/7niWzzuZgY9PC/mcvfVTmPb4r+gx5FVofZ3b3Oe559xCuD59ItjaQpQr5xL/vfgidO5c9KR/UTZkCPTtC3feWfBaRmMgxHUM3pTRiXmO/TnXz4eAaws49yngqXyO9y+g/M2htCmWJGZYYAjVvC9PpdU5P5JQuWgbBm3slMp3t19GlwED3IBvQoKbShu0W2+Fv/wF0tODbkmh2rd3MfX992HAgMLLm7IrFgefS5zEHRYYQjWnCN1IeS259gJYutR138TKgH/Vqm6J8b//HXRLQjJ4MDzzTExvQmdigOVKClO5rCNU2H+IQ9UqB92UmLd9YxU2r6lOq84/Fl64MOVi6DvNvfdCly7EdxvM4TD+HZxwHw2fdO/uEtB+8gnhb6VqSq0Y+t9VMiXu2MPBmsmx9UEVo2ZNaE77i1dRoWIp+7ravDn070/Hlz4JuiWFEoE//cltx2EpuU1B7NMsTInbd3OgpnUjFeboURcYzr1yedBNiYzHH6fBzEXUXrg66JYU6vLL3Z+ffRZsO0zsssAQpsSMXTa+EILlaSeTUOUwDU/bEXRTIqNqVebc35cuz7yP5MT2HZEIPPKI3TWYgllgCJNNVQ3NN+Nb0PmKFYUXLMFW9erAoWpJnPVa7H8V79PH7aQ6ZUrQLTGxyAJDmFxgiOx2kiXdwX0V+GF6QzpeUso3BhBh2uO/osXYGTSY8UPQrTmhuDj44x/D2vrblGI2KylMSRm72XrmqUE3I6Z9+0VTWnbYSOVqh8Ouy8+cTZFwsFZVpvx1ED3/8C/Gvv6w26EkRvXvD48+CjNmuFXRxhxjdwxhSszYxf7aAaVkKAFU4euPUzmv79KgmxI1W1s34bs7LufSe16AFbHbfVa+vFsN/dQvlp+ass4CQ5iStmWyv3bJ27ktWlYvqEPW4ThatI/99NR+WnLtBcy/tRecd57b8ChG3XILLFoEaWlBt8TEEutKClPStl3sT7HAUJD/fZzKeX2WlsllHsuv6sL+OtXpdnkvVl/UjvkDL+GA928lVnIoxce7zKtPPQWffhp0a0ysKIP/Xf1T/uBh4o5kc7iq5THOz97MSvwwvWGpn410IunntOKjDx/laIXyXHP9Xzh36Psk/7gt6GYd5/bbYfZs+CG2x8tNFNkdQxh+uluI8Vz8QZk5tgVtuq0jqWr4g86xpKgD4IdqJDP7t9ey4OaLOP2DqVx16zPQcwH87W9wyikRamXoEhLcPg1PP+0S7BljdwxhcAPP1o2Un5xs4X9jUrng2sVBNyVmHKxVlbl3X817E/4KZ54JZ5/t0ocfKVqm2Ui48063pmF5KV2YborGAkMYkrZl/tRnbI733dTG1Ki7j0ap24NuSszJTohnxKV1GP3aA6R//AY7Uhu7qa0BqlLF5QJ85plAm2FihAWGMCRtszuG/KjCl++cSc8bFwbdlJi2p0FtJv7zfuYPvIQeD79C16feIX73/sDac++9MHYs/OhD8ltTsllgCEPStkybkZSP1QvqcGBvPGd23RB0U2KfCKsvbs9HHz3G0fLluPa6x2g6cXYgSYyqVXPTV//5z6hf2sQYCwxhSLLFbfma/M6ZdL/hB8rFWYa2UGVVSWTmwzcw6e930WbUJLr/8TUq7DsY9Xbcd5/bF3rfvqhf2sQQCwxhsK6kX9qyriqrF5zEOZeX3Smq4cg4vTGfjhrC4eRE+tz0FNVXRXdh4Kmnwvnnw5tvRvWyJsZYYAiDpcP4pc/faEu36xcRn5AddFNKrJxKFZkx5Ea+u/0yLrn/pajvJ/3gg/DCC5CTE9XLmhhigaGYJDuHhJ17LeV2LhnpVfhhRkMu7Lco6KaUCisvP4fF114AV1wBe/dG7bqdO0P16jBhQtQuaWJMSIFBRHqJyHIRWSUig/N5PV5EPvBenyMijXK9NsQ7vlxELs51/HUR2SYii/LUVUNEJovISu/PmPxKnrBzD4erJqHl44JuSsz4/I22XHDtYhIqBz8vv7RYMOBiaNcObrwxagPSIu6uYdiwqFzOxKBCA4OIxAHDgUuAVKC/iKTmKXYbkKmqTYFhwFDv3FSgH9AK6AW87NUH8KZ3LK/BwBRVbQZM8Z7HHBtfON6OzZWZ/1Ujuve3uwVficDLL8O2bfDSS1G7bN++sHo1fPdd1C5pYkgodwwdgFWqukZVs4DRQO88ZXoDo7yfxwDdRUS846NV9bCqrgVWefWhql8DO/O5Xu66RgFXFeH9RE1Sxi72p8TkzUwgJr7elq5XLy116S9iQoUK8O678MQTUUtoVKGCm6Fkdw1lUyiBoR6Qe8lLuncs3zKqmg3sBmqGeG5edVR1s/fzFqBOfoVEZJCIpIlIWkZGRghvw192x/CzreurMn9aIy66ZUHQTSm9mjRx6TNuuAEORmca6x13wGefwcaylTHdEOODz6qqQL4dq6o6QlXbqWq7lJSUKLfMzUiydBjO2H+3o8eNP5CUnBV0U0q3AQOgdWv359GjEb9ctWpw00224K0sCiUwbAQa5Hpe3zuWbxkRKQ9UBXaEeG5eW0WkrldXXSC2chR7krbtYl8d60rasKwmq74/yWYiRYMIvPYabN4MD0cnt9J997lLRukmxcSIUALDXKCZiDQWkYq4weRxecqMAwZ4P18DTPW+7Y8D+nmzlhoDzYBvC7le7roGAGNDaGPUWQI9N0nmk5c6cult39u6hWipVMklNBo/Hv7614jPVGraFNq3h9GjI3oZE2MK3Y9BVbNF5B5gEhAHvK6qi0XkcSBNVccBI4G3RWQVbkC5n3fuYhH5EFgCZAN3q2oOgIi8D1wA1BKRdOBRVR0JPAN8KCK3AeuB63x9xz6xMQZYOL0hmVuT6Hp12dnPOSbUqAGTJsG118L06fDGG1DHDcXlt1dEuLvF3XsvPPII3HqrbT1SVoQ0xqCqE1W1uao2UdWnvGN/9oICqnpIVa9V1aaq2kFV1+Q69ynvvBaq+nmu4/1Vta6qVlDV+l5QQFV3qGp3VW2mqj1UNb+ZS8FS9WYlld3AcCSrHGOGncN1v5tFXHnLiRR1p5zi9pI+6yxo0wY++CBidw8XX+zW133zTUSqNzEopgefY9bOnRwtH8eRyglBtyQwU98/gzqNdtHqnOimazC5VKgATz7pNmt+/HHo3ZuE7bt9v0y5cnD33TYIXZZYYCiO9evZW7dG0K0IzO7tCUx6qzXX/nZW0E0xAJ06uZVoLVty+W+GUSnT//QZAwe63qtNm3yv2sQgCwzFsX49++uU3cDw6fAOnHvlcuo03BN0U8wx8fEwdChru7Xh0rtfoOIefzf8qVoV+vWDV17xtVoTowodfDb5KMN3DGsXpbBkVn3+MubDoJtSpuU3yAzAb3pT4WAWF//uZSb8+3donH/f/e6+G3r0cAPRFSv6Vq2JQXbHUBzr17Ovbs2gWxF1R4/CB3/rzFV3z7VEebFKhFm/vQYVIfWjr3ytulUrSE2FMWN8rdbEIAsMxbF+PXvLYGCYM7EZelTodJltwhPTypVj+iM3c/arE6i8abuvVd97b1Rz+ZmAWGAojg0b2HdS2epK2r87nk9e6ki/h2ZSzv7VxLzdp9Rh4U096fr0u75OY73iCjcAnZbmW5UmBtl/8eIog11Jn7zUgbMuXEvj06OfsNAUz4KbLyJxxx74+GPf6oyLg7vusruG0s4CQ1Ht3w/79nGwRpWgWxI1q+bXYdHMhlx1d2HZTEws0fJxzLmvjxstzvYvZcntt8O4cRBAUmMTJRYYimrDBmjYsMzkBsg+Uo53n+7KtQ/OsgHnEii9UyqcfDK8+aZvddasCX36wKuv+laliTE2XbWo1q936QjKiMnvnEmNk/Zxdo81hRc2EVHg1NRQiPCfAR3p8fAf+KDlIXIq/TzPNJwcSvfcA1deCQ89BOXtU6TUsTuGoipDgSEjvQqT3zmT/g/PLCs3SKXStjNOJSO1Ea18nL7atq37bzA2JnMfm3BZYCiqMhIYVOG9oV246OYF1Krnf4oFE11pd17Jme9MJu6Qf5sp3XsvvPCCb9WZGGKBoajKSGBI+28Tdm1NoudNC4NuivFBZtN6ZKQ2osW4mb7V2aeP++8wd65vVZoYYYGhqMpAYNi3K54Pnz+Hm//va0upXYp8/6tLaP3Wf5HsHF/qq1AB7r8f/v53X6ozMcQCQ1GVgcAw5oVOnN1jDaeeEZO7qppi2nbGqexpkELTL/ybdnz77TB5Mqxb51uVJgZYYCiKI0dg61Y3/a+UWjqnHsu+rcdVd1n/QGn0/cBLaPvG5y7xlQ+Sk+G222ysobSxwFAU6elw0knuHroUyjoUxztPd+WGwTOolGRrFkqjTe1P40hiPA1nLvKtzvvug1GjIDPTtypNwCwwFMWGDaW6G2n8iLNplJrBmV03BN0UEyki/NC/O6e/P8W3KuvXh9694cUXfavSBMwCQ1GsXQuNGgXdiojYsKwms8a34Prf28a+pd2anu2ovmYz/PCDb3X+8Y9u6889tndTqWCBoSiWL4cWLYJuhe9ysoW3nzyPq++dQ3LNg0E3x0TY0QrlWXLN+b4ODDRrBhddBMOH+1alCVBIgUFEeonIchFZJSKD83k9XkQ+8F6fIyKNcr02xDu+XEQuLqxOEXlTRNaKyHzv0Sa8t+ijUhoYpo4+nYQqWXS+wvZZKCuW9j3PZV31MRPeI4/AP/7h8kyakq3QwCAiccBw4BIgFegvIql5it0GZKpqU2AYMNQ7NxXoB7QCegEvi0hcCHX+QVXbeI/5Yb1DPy1bBqedFnQrfJWRXoXP32jLTX+cbmkvypBD1atA376+buKcmgrnnw8vv+xblSYgodwxdABWqeoaVc0CRgO985TpDYzyfh4DdBcR8Y6PVtXDqroWWOXVF0qdsSU7240xNG0adEt8owrv/rUrF9+ygNoNrHO4zLn/fvcpnuVfmoy//AWeew527fKtShOAUAJDPeDHXM/TvWP5llHVbGA3UPME5xZW51MislBEholIfH6NEpFBIpImImkZ0UgMv3atm6qakBD5a0XJrAnN2ZdZiR43WtqLMumMM9zX/A8/9K3Kli1d1tWhQ32r0gQgFgefhwCnAe2BGsDD+RVS1RGq2k5V26WkpES+VcuXl6pupMytSXz8QkcGPPo/S3tRlj3wAAwb5uv2n489BiNGwMaNvlVpoiyUwLARaJDreX3vWL5lRKQ8UBXYcYJzC6xTVTercxh4A9ftFLxSNPCsCm89cR4X9ltEgxY7gm6OCdKll8LevTDTv+R69evDHXfAo4/6VqWJslACw1ygmYg0FpGKuMHkcXnKjAMGeD9fA0xVVfWO9/NmLTUGmgHfnqhOEanr/SnAVYB/SzTDsWxZqQkMM/5zGvt2V6LXrbEzrm8CUq6cG2t4/nlfqx08GCZMgLQ0X6s1UVJoYPDGDO4BJgFLgQ9VdbGIPC4iV3rFRgI1RWQV8CAw2Dt3MfAhsAT4ArhbVXMKqtOr610R+QH4AagFPOnPWw1TKelK2r6pMv8Z3p6Bj31lXUjGufVWd8eweHGhRUNVrRr89a9w112+pWUyUSTqY99iUNq1a6dpkf5qUrs2zJ//UwK9sLZbDMjRo/CPuy4jtVM6vW5dEHRzTMCO29pz6FBYsADee8+3+o8eha5dYcAAGFT8XURNBInIPFVtl/d4LA4+x57MTDh0COrWDbolYfnfmFSyDpfnopttFpLJ46674MsvXZepT8qVc7Nh//QnX9fRmSiwwBCK5cuheXNK8gqwLeuqMv6Vdtz66FeUiyv5d4nGZ1WquDSpTz/ta7WtW7s7hrvu8nXik4mw8kE3oEQo4SuejxyO49U/duequ+ZyUqPdQTfHxIi83aEVulZh4D8mwtKlbkGCT554As4+G95/H264wbdqTQTZHUMoSvhU1TEvdKR2gz107bM06KaYGHakcgL8+c9w552+jhhXqgRvveWWTNjahpLBAkMoSnBg+G5qI36Y0ZCb//R1Se4JM9Fy991w8CC88Yav1Z59NtxzD9x8M+T4s+W0iSALDKFIS4M2sZPkNVSb1lTj3ae7MuivU0is4l8+HFOKxcW5ZctDhsA2f/f8fuQRNyD95z/7Wq2JAAsMhdmwwc1IatYs6JYUyYG9FfnX7y/imgdm06iVTQkxRdCmDQwcCL/6la9f7+Pi3DjD22/D+PG+VWsiwAJDYWbOhC5dStSMpJxs4dU/duf0c3/knMtXBt0cUxI98YT7QvTAA75OJ0pJcTn7brvN1/V0xmc2K6kwM2a4wFBCuDxI5xMXd5Rr7p8ddHNMCZN7plLFP13Olbc9x/IKWznnef8ysHbq5PL2XXYZfPPNT2tGTQyxO4bClLDA8MlLHdi6oSqDnvnSUl6YsGRVSeSLF+7h9PenuPUNPt453HijWw19+eUuh5+JLRYYTmT3blizBtq2DbolhVKFsf9qxw8zGnLPsC+oWMmmfpjw7atbk7FvPOy2Ab3tNl839RkyBDp2dHcOth1obLHAcCKzZkG7dlChQtAtOSFV+GhYJxZOb8jvXplA5WqHg26SKUUOpFSDr792qWE6d3YL4HwgAsOHQ5MmcMUVcOCAL9UaH1hgOJES0I105HAcbz52AasXnMSD/55AleqHgm6SKY2SkuCTT9xGC127wt//DkeOhF1tuXLw2mtuD4fLLnM36SZ4FhhO5NiMpBiVuTWJv91xBUey4njw3xNISra1CiYyRswbwYjvXmVEO2H0aw+Q/tFIMps3hEmTwq47Ls6tp0tNhfPPh82bfWiwCYsFhoIcOeIWtnXqFHRL8jXvy8Y8fcvVtL1wLXc8PYX4hOygm2TKiD0NajPxn/cz574+bjnzFVfAihVh1RkXB//8J1x7LZx7Liy0BMCBssBQkEmToFUrqFo16JYcJ3NbIiMGd2fsv9pz57OT6XXrgpK0xMKUFiJsOK81LFoE553nxh4eeAC2bAmnSh55xC2h6N4dPvjAx/aaIrF1DAUZNgzuvTfoVvxk/56K/Pet1kz/tCVd+yzl1se+splHJnjx8fCHP8Att7gt21JT3Yrphx5ym1sVw403uu9kffrA9Onw7LOQmOhzu4upoA26jtv0qBSwwJCfBQtc4rxrrw26JWxdX5WpH7Ti2y+a0rbbOv7vvY+pXsfm9pnYcNwH5c2pJF78MDdNTHdpu2+7DX7722JtcNWmDcyb576btW0Lo0Zm0yl5iVsuvXq1m4oXFweNGkH79m5qU7kIdoCowq5dVF23hX11a5ITX4yZitnZkJnJ29+9ycFax/dExFpgscCQn2HDXJbJihUDufyujES+n9aIb79oSkZ6Ml2uWsafR4+hem2bz2di24Ha1Rlxa3WSev2BNqMm0bRFU7a0acqKy8+h56+Hhtw1O2LeCKqkZ3Bn/cWc8109+pz3IN2SFnNfmzeo2CwOLVeOctk5JE/5mJTfrycu6wgrL+nIisvPIbNpPX8+aHNy4IsvXFLBL7+EChXoVaUiSRm72FM/hU1nN2dNz3Zsad0k39NHfjOcut+toOGMH2gwcxFVNu/gcJVErlXlcHISGzucxtI+57GjRYPw2+oz2/M5ry1b3Led1auhRo0Ci/m553P2kXKsXlCHRTMbsnhWfXZlJNHqnB/p0GsVqZ3SbQWzKbHKHzhEk8nzOHVyGg0WbYAzz4SzznJdTqecAsnJrp9o3z43V3XFCpg/n91fTaLCwcOkd0rlx3Naser01nz88Xl8M64FXa9eSvf+i0iuefCn61Rdt4Xmn82m2cTZ7D25JnX/NBR693Z3FUWVng4jR7pH3bpuiXbfvlCtGiPmjaBc1hFqrNpIg1lLOPXLeSTs2E1il27uzqViRdi5E5YsIWvqZHY2rceGLmew4dzT2dm0nrurUaX66k00nPEDZ7w/hU3tWtB0+PvurifKCtrz2QJDbkePwu23u37Tf/3rhEXDCQz7dsWz5oc6rFlYhzU/1Gb90hTqNs6k1TnptOr8I41SM2z7TVPqxB3Kos7C1dRYtZHqazaTtC2ThlR1y54rV3Z3E02aQJs2jElc5z5I88ys2L6xCv9950zmTmpC2wvW0enyFTRts+WnXiTJzqHxtO/pMfYH9yXvvvtcl1Zy8okbl539893BjBnQv79bs5En3X5+/+8rb97BDQebulmMqu4LZePGjErZxOGqSSe8bPkDhzjjvSm0/2im2yBpyBC3ZiRKwgoMItILeAGIA15T1WfyvB4PvAWcDewArlfVdd5rQ4DbgBzgPlWddKI6RaQxMBqoCcwDblbVE07Q9yUwZGe7fwgrVsBnn0G1aicsHkpgUIUdmyuTvqImG1fVIH1FTdJX1mTPzgQat9rGqWdu5dQzttH4jK22BsGYItizI4FZnzVj9oTmHNxfkdRO6bTsmE6j1AxqnryXO9sPgtmz4R//gM8/d4vyLrnE3anUru2yGaSnw+rVrP5oBLXnrGRN3dOYe15PlrRox679yezZmcDenQnszazEnp0JHNgbj4giAAIiSsWEbCpXO8Q5zZtRqxbUquVuMurVg2k73qZKjYMhDX0MOukyN4g/YwY8/LAbwE9IiPRfY/EDg4jEASuAnkA6MBfor6pLcpW5CzhTVe8UkX7A1ap6vYikAu8DHYCTgS+B5t5p+dYpIh8Cn6jqaBH5N7BAVU/49T2swHDkiJv68PzzLg/Mp5+GFLFfSRvBof0V2Jv58z+eXRlJZKQn//TYvrEKCZWzqN98B/Wb7aR+sx3Ub76Dk07ZbXcExvhAFbasq8bSOfVY9m09NiyvxcF9FWnZvCJ167oYkFjuEPFb1nNk7Y/s35nFvgPC/uxK7K1YgwxS2JSVzP6sBJKqHSa5xkGqHHtUP/jT8+QaB0monIWIu6aqoApZByuwb3c8+3ZVco/MBHZtT2TXtiR2bUviwN6KVK11gGq191O99n6qpRygep19x/2ZmHyY+8671QWQ2bPhmWfcnzfcABdf7IJahKZlhRMYzgEeU9WLvedDAFT1r7nKTPLKzBKR8sAWIAUYnLvssXLeab+oE3gGyABOUtXsvNcuSLEDw+TJcN110KwZf63+LAuqdiX7aBzZ2fz0yMlxfx486LpBjz1278khrvzRn/4RJVc/SNVaB6hVby8p9feQUn8PtertIaFy+GkDjDGh27+nIts3JrMrI5G9OxM4khVHdlYcceWPEp+QTcWEI1RKPEJ8QjaVvQ//xOTDEZnUdCSrHLszktiVkUjm1srH/7ktid0ZSezfE0/WwYo/9aZVqQLxeoiKe7dTcc8OKu7dQXxFpWJieSpUdMMU5crBo6ljaFEjw22oXcyJMgUFhlBmJdUDfsz1PB3oWFAZ7wN9N64rqB4wO8+59byf86uzJrBLVbPzKZ/3DQ0Cjk092Cciy0N4L/mbOxfoVtSzamUfYfvhjbC9bG1wXgvYHnQjAmDvu2yJ+vves8c98nXYe+Ty/rHPnfBWAp6S38ESO11VVUcA/k0NKiIRScsv0pZ29r7LFnvfZVMoN08bgdwTbet7x/It43UlVcUNQhd0bkHHdwDVvDoKupYxxpgICiUwzAWaiUhjEakI9APG5SkzDhjg/XwNMFXd4MU4oJ+IxHuzjZoB3xZUp3fONK8OvDrHFv/tGWOMKapCu5K8MYN7gEm4qaWvq+piEXkcSFPVccBI4G0RWQXsxH3Q45X7EFgCZAN3q2oOQH51epd8GBgtIk8C33t1x6LAurECZu+7bLH3XQaVigVuxhhj/GNpt40xxhzHAoMxxpjjWGAoBhHpJSLLRWSViAwOuj1+EpEGIjJNRJaIyGIRud87XkNEJovISu/P6t5xEZEXvb+LhSJyVrDvoPhEJE5EvheRCd7zxiIyx3tvH3gTJfAmU3zgHZ8jIo2CbHc4RKSaiIwRkWUislREzikjv+vfev++F4nI+yJSqSz8vkNlgaGIvBQhw4FLgFSgv5f6o7TIBn6nqqlAJ+Bu7/0NBqaoajNgivcc3N9DM+8xCDhx9sHYdj+wNNfzocAwVW0KZOJyfuH9mekdH+aVK6leAL5Q1dOA1rj3X6p/1yJSD7gPaKeqp+MmwPSjbPy+Q6Oq9ijCAzgHmJTr+RBgSNDtiuD7HYvLabUcqOsdqwss935+BZfn6lj5n8qVpAduzcwU4EJgAiC4la/l8/7ecbPpzvF+Lu+Vk6DfQzHec1Vgbd62l4Hf9bFMDTW8398E4OLS/vsuysPux86D5wAABdNJREFUGIouvxQh+abtKOm8W+a2wBygjqpu9l7aAtTxfi4tfx//AB4CjnrPT5Se5bgUMMCxFDAlTWNcbrI3vC6010QkiVL+u1bVjcDfgA3AZtzvbx6l//cdMgsMJl8iUhn4GHhAVY/L4KLuq1OpmecsIpcD21R1XtBtibLywFnAv1S1LbCfn7uNgNL3uwbwxkx64wLjyUAS0CvQRsUYCwxFF0qKkBJNRCrggsK7qvqJd3iriNT1Xq8LbPOOl4a/j3OBK0VkHW4vkAtxfe8FpWcpKAVMSZMOpKvqHO/5GFygKM2/a4AewFpVzVDVI8AnuH8Dpf33HTILDEUXSoqQEktEBLfafKmqPp/rpdxpT3KnKhkH3OLNWOkE7M7VDVEiqOoQVa2vqo1wv8+pqnojBadnKSgFTImiqluAH0WkhXeoOy5LQan9XXs2AJ1EJNH7937sfZfq33eRBD3IURIfwKW4jYZWA48E3R6f31sXXNfBQmC+97gU16c6BViJ23CphldecLO0VgM/4GZ6BP4+wnj/FwATvJ9PxeX2WgV8BMR7xyt5z1d5r58adLvDeL9tgDTv9/0foHpZ+F0DfwGWAYuAt4H4svD7DvVhKTGMMcYcx7qSjDHGHMcCgzHGmONYYDDGGHMcCwzGGGOOY4HBGGPMcSwwGGOMOY4FBmN8ICJfiUi7MOu44FjK7wJeP01EZonIYRH5fZ7X8k0FX1AqaWNOxAKDKfNypUGIdTtx6aL/lvtgIangC0olbUyBLDCYEkdEbhKRb0Vkvoi84m2ws09EnhKRBSIyW0TqeGVTRORjEZnrPc71jj8mIm+LyEzgba/cZG/zltdEZL2I1BKRx0XkgVzXfkq8zYsKaFs5EXlTRJ70nvcSke+8dk3xjnXwvvl/LyLf5EpJcUKquk1V5wJH8rzUAVilqmtUNQuX76m3l+7hQlwOJIBRwFVeG5p4f08/iMiTIrIvlDaYssECgylRRKQlcD1wrqq2AXKAG3EZMmeramvga+AO75QXcN+Y2wN9gddyVZcK9FDV/sCjuBw4rXAfpA29Mq8Dt3jXLofLpfROAc0rD7wLrFTVP4lICvAq0Ndr17VeuWVAV3UZTf8MPF3cvw9PQemwT5Q6/AXgBVU9wztuzE9Kyi20Mcd0B84G5rovxCTgsn9m4TZcAZdbv6f3cw8g1SsLkOylFAcYp6oHvZ+7AFcDqOoXIpLp/bxORHaISFvcvgTfq2pBmTVfAT5U1ae8552Ar1V1rVfXTu94VWCUiDTD5aWqUPS/hrCdg3f3ALxHnu4pU7ZZYDAljQCjVHXIcQdFfq8/J/7K4ed/2+WATqp6KE95cPsPhOI14FbgJNwdBCLyBm4To02qeqlX7hugm4j8Pe/18ngCmKaqV3ubIX0VYjsKUlA67B14qaS9u4aSmibbRJl1JZmSZgpwjYjUBhC3cf0pJyj/X+DeY09EpE0B5WYC13llLsJlGT3mU9xGLu1x2zyiqgNVtU2uoAAuXflE4ENvQHs2cJ6IND7WVq9cVX7+gL71hO82NPmmgvcCZUGppGfjutbwyhvzEwsMpkRR1SXAn4D/ishCYDJuX+KC3Ae0E5GFIrIEuLOAcn8BLhKRRbixgC3AXu+aWbgP2A9VNaeQ9j0PfI9L5bwDGAR8IiILgA+8Ys8CfxWR7ynCXbuInCQi6cCD/9/eHeJEFENRGP7PmEkQLAHFAkhQrAJFAhISFAiCwbAMLGvAsAUsgoQgQLIA3JiZXERriiZ5L/B/ss1Lrjtp72sL3Cb5TLLdVwOXtNB663W+9s9ugOskH7Sew30fv+rjL8Au7blKCcBrtyWAJEtgU1XrJAe05y73+twCeAaOqup9yjp/S5ItYFVVleQYOKmqw6nr0jzYY5CaHdoW0ILWyD4H6OcBHoGHvxIK3T5w139p/QLOJq5HM+KKQZqZJKfAz7MST1V1MUU9+n8MBknSwOazJGlgMEiSBgaDJGlgMEiSBt+JLuk+l/NT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data:image/png;base64,iVBORw0KGgoAAAANSUhEUgAAAYYAAAEHCAYAAACqbOGYAAAABHNCSVQICAgIfAhkiAAAAAlwSFlzAAALEgAACxIB0t1+/AAAADh0RVh0U29mdHdhcmUAbWF0cGxvdGxpYiB2ZXJzaW9uMy4yLjIsIGh0dHA6Ly9tYXRwbG90bGliLm9yZy+WH4yJAAAgAElEQVR4nOzdeXhU1fnA8e9LgJAEwhoQWQTZJKiAsomgIqC4ouACbkhVat1rW4XaX7VuFW2larEVRcUVFbUsohQBKyAgQQHZdzCsAcK+hIT398e5aIgJmWTuzJ0k7+d55iFz59xzzxCYd+5Z3iOqijHGGHNMuaAbYIwxJrZYYDDGGHMcCwzGGGOOY4HBGGPMcSwwGGOMOU75oBvgh1q1ammjRo2CboYxxpQo8+bN266qKXmPl4rA0KhRI9LS0oJuhjHGlCgisj6/49aVZIwx5jgWGIwxxhzHAoMxxpjjhBQYRKSXiCwXkVUiMjif1+NF5APv9Tki0ijXa0O848tF5GLvWCUR+VZEFojIYhH5S67yb4rIWhGZ7z3ahP82jTHGhKrQwWcRiQOGAz2BdGCuiIxT1SW5it0GZKpqUxHpBwwFrheRVKAf0Ao4GfhSRJoDh4ELVXWfiFQAZojI56o626vvD6o6xq83aYwxJnSh3DF0AFap6hpVzQJGA73zlOkNjPJ+HgN0FxHxjo9W1cOquhZYBXRQZ59XvoL3sGx+xhgTA0IJDPWAH3M9T/eO5VtGVbOB3UDNE50rInEiMh/YBkxW1Tm5yj0lIgtFZJiIxOfXKBEZJCJpIpKWkZERwtswxhgTisAGn1U1R1XbAPWBDiJyuvfSEOA0oD1QA3i4gPNHqGo7VW2XkvKL9RnGGGOKKZQFbhuBBrme1/eO5VcmXUTKA1WBHaGcq6q7RGQa0AtYpKqbvZcOi8gbwO9DfC/GRNy+ffDKKzB9OpQrB8nJ8NBDkJoadMuM8U8odwxzgWYi0lhEKuIGk8flKTMOGOD9fA0wVd0OQOOAft6spcZAM+BbEUkRkWoAIpKAG9he5j2v6/0pwFXAonDeoDF+UIUXXoAmTWDOHLjpJrjxRhcQzj8ffv972L8/6FYa449C7xhUNVtE7gEmAXHA66q6WEQeB9JUdRwwEnhbRFYBO3HBA6/ch8ASIBu4W1VzvA//Ud6Mp3LAh6o6wbvkuyKSAggwH7jTzzdsTFFlZ8NvfgPffQdffQUtWx7/+oAB7vWbboKPP3Z3EsaUZFIatvZs166dWq4kEwmHDkHfvpCTAx99BFWq5F8uKwu6dYNeveD//i+6bTSmuERknqq2y3vcvtsYUwBVuP12SEiA8eMLDgoAFSvCmDFu/GHChILLGVMSlIrsqrFuxLwR+R4fdPagKLfEFMUzz8Dy5fC//0GFCoWXr1sXRo+G66+HlSshMTHybTQmEuyOwZh8jB8PL78MY8cW7QO+Sxfo2NGda0xJZYHBmDy2boU77oAPPoCTTy76+U88Ac8+C3v2+N82Y6LBAoMxuai6oHDbbdC5c/HqaNXKDUIPG+Zv24yJFgsMxuTy5puwYQM8+mh49Tz2GLz0Euza5UerjIkuCwzGeLZudauY337bzTIKx6mnwoUXwnvv+dM2Y6LJAoMxniFD3GK1M87wp7477oDXXvOnLmOiyaarGoNLczFpEixd6l+d3btDZibMmwdnn+1fvcZEmt0xmDIvJwfuvhuGDnVJ8fxSrpwbxLa7BlPSWGAwZd5777kxhRtv9L/uW291014twZ4pSSwwmDItK8vNQHrmGRDxv/769eHcc126DGNKCgsMpkwbORKaN4fzzovcNW64AT78MHL1G+M3CwymzDpwAJ58Ep56KrLXuewyt7HP7t2RvY4xfrHAYMqsl1+Gc86J/Iyh5GS3mY9lXTUlhQUGUyYdOgTPPx+9vRP69nWb+BhTElhgMGXSW29BmzbQunV0rnfllTBlitsz2phYZ4HBlDk5OfDcc/Dww9G7Zo0a0KkTfP559K5pTHFZYDBlzqefQs2akZ2JlB/rTjIlhQUGU6aour0SHn44MusWTuTKK13ajSNHontdY4rKAoMpU2bPhh07oHfv6F/7pJNc1tVZs6J/bWOKIqTAICK9RGS5iKwSkcH5vB4vIh94r88RkUa5XhviHV8uIhd7xyqJyLciskBEFovIX3KVb+zVscqrM8wEyMb8bPhwuOsul8coCJdeChMnBnNtY0JV6H8PEYkDhgOXAKlAfxFJzVPsNiBTVZsCw4Ch3rmpQD+gFdALeNmr7zBwoaq2BtoAvUSkk1fXUGCYV1emV7cxYdu2DT77DAYODK4Nl1xiA9Am9oXyvakDsEpV16hqFjAayHsj3hsY5f08BuguIuIdH62qh1V1LbAK6KDOsYl7FbyHeudc6NWBV+dVxXxvxhzntdegTx83QygoHTtCerp7GBOrQgkM9YAfcz1P947lW0ZVs4HdQM0TnSsicSIyH9gGTFbVOd45u7w6CroW3vmDRCRNRNIyMjJCeBumLMvOhn//26XXDlJcHFx0EXzxRbDtMOZEAht8VtUcVW0D1Ac6iMjpRTx/hKq2U9V2KSkpkWmkKTU+/xxOPhnOOivoltg4g4l9oQSGjUCDXM/re8fyLSMi5YGqwI5QzlXVXcA03BjEDqCaV0dB1zKmyF5/3W21GQsuvhimTnUpv42JRaEEhrlAM2+2UEXcYPK4PGXGAQO8n68Bpqqqesf7ebOWGgPNgG9FJEVEqgGISALQE1jmnTPNqwOvzrHFf3vGuEHnadPguuuCbolTuzY0a2bTVk3sKjQweP399wCTgKXAh6q6WEQeF5ErvWIjgZoisgp4EBjsnbsY+BBYAnwB3K2qOUBdYJqILMQFnsmqeiz35MPAg15dNb26jSm2d95x6xaqVAm6JT/r2RMmTw66FcbkT9yX9JKtXbt2mpaWFnQzCjRi3oh8jw86e1CUW1L2qMIZZ8A//wkXXBB0a342bZpbff3tt0G3xJRlIjJPVdvlPW4rn02plpYGBw9GPy9SYTp3hqVLYefOoFtizC9ZYDCl2ptvwq23BrfSuSDx8dClixuENibWxNh/F2P8c+SI22v5ppuCbkn+bJzBxCoLDKbUmjzZzf5p3DjoluTvoossMJjYZIEhys58axKnfTo96GaUCe+9BzfcEHQrCtaqldtidPXqoFtizPHKF17E+CXu8BHajJoEQEZqI4jwJvRl2YEDMGEC/P3vQbekYCLQo4e7a2jSJOjWGPMzu2OIokbTvmd7i4Z887vruPBPI92nl4mI8ePdVpp16gTdkhOzcQYTiywwRNFp/5nBsqu7sOqSjuxoXj+6mw6XMe+9B/37B92KwvXo4dY0ZGcXXtaYaLHAECXJP26jxupNrDu/NYjwze+vh1GjLGFOBOza5T5sr7466JYUrm5dqFfPrbcwJlZYYIiS0/4zgxWXdeJoxQoAHKpeBZo2hblzA25Z6TNhglvlnJwcdEtCY91JJtZYYIgGVZpPmMWyq7ocf/zCC2HKlGDaVIp98gn07Rt0K0Jn01ZNrLHAEAWJ23cjR5XdjU46/oXu3W3pq8/273ex9oorgm5J6M47D77/HvbuDbolxjgWGKKg6vqt7GqUz/SYrl1d57LNTvLNpEnQoUOw23cWVWIitG8P//tf0C0xxrHAEAXV1m1h1ykn/fKFypWhTRuYOTP6jSqlPv7Y7etc0tg4g4klFhiioNr6Lew+pYAJ9TbO4JvDh92WmVddFXRLis4Cg4kltvI5Cqqt28LGDi3zf7F7d/jDH6LboFJq6lSXZqJuXfe8JO2D0bat22kuPR3q1w+6NaasszuGKKi6fiu7Crpj6NTJJebftSu6jSqFPvmkZHYjAcTFuZvHL78MuiXGWGCIvIMHSdy+m70n18r/9fh46NgRpltivXDk5MDYsSVjUVtBevaE//436FYYY4Eh8lauZG+9FLR8XMFlunaFGTOi16ZSaPp01wUTqym2Q9Gzp7tjOHo06JaYss4CQ6QtX57/VNXcunSxwBCmktyNdEyjRlCtGixcGHRLTFlngSHSli3Lf6pqbp06wfz5bnNiU2RHj5a81c4FsdlJJhaEFBhEpJeILBeRVSIyOJ/X40XkA+/1OSLSKNdrQ7zjy0XkYu9YAxGZJiJLRGSxiNyfq/xjIrJRROZ7j0vDf5sBWr684KmqxyQluek0lkmtWNLSoEoVaFnAxK+SxAKDiQWFBgYRiQOGA5cAqUB/EUnNU+w2IFNVmwLDgKHeualAP6AV0At42asvG/idqqYCnYC789Q5TFXbeI+JYb3DoC1bxq68qTDyY91JxVZSF7Xlp1s3mDXL7exmTFBCuWPoAKxS1TWqmgWMBnrnKdMbGOX9PAboLiLiHR+tqodVdS2wCuigqptV9TsAVd0LLAXqhf92YowqrFhR4FTVEfNG/PT4b90DbPjsvQLn3puCjR1bMhe15adqVTjjDPuOYIIVSmCoB/yY63k6v/wQ/6mMqmYDu4GaoZzrdTu1BebkOnyPiCwUkddFpHp+jRKRQSKSJiJpGRkZIbyNAGzeDAkJZCUnFVp0a+um1Fm4xqakFNHKlbBnD5xdirZJte4kE7RAB59FpDLwMfCAqu7xDv8LaAK0ATYD+e7aq6ojVLWdqrZLSUmJSnuLbNkyaNEipKIHayZzsHplqq/ZHOFGlS7jx8Pll0O5UjSNwtYzmKCF8t9pI9Ag1/P63rF8y4hIeaAqsONE54pIBVxQeFdVPzlWQFW3qmqOqh4FXsV1ZZVMq1ZBs2YhF9/auil1v18ZwQaVPscCQ2nSsSOsXetSZBgThFACw1ygmYg0FpGKuMHkcXnKjAMGeD9fA0xVVfWO9/NmLTUGmgHfeuMPI4Glqvp87opEpG6up1cDi4r6pmJGejo0aFB4Oc+ms5tz8tzlEWxQ6ZKZCfPmuX2TS5MKFeD88y23oglOoUn0VDVbRO4BJgFxwOuqulhEHgfSVHUc7kP+bRFZBezEBQ+8ch8CS3Azke5W1RwR6QLcDPwgIvO9S/3Rm4H0rIi0ARRYB/zax/cbcbkHj8+fP4UtrZsAJ4d07o/nnk7nv33gpqRUqhShFpYekya5TW4SE4Nuif+OjTP07x90S0xZFFJ2Ve8De2KeY3/O9fMh4NoCzn0KeCrPsRmAFFD+5lDaVBIkZuxif+1qIZc/VL0KO5vVo+7UqXBpyV6+EQ3jx5esndqKomdPGDrUTWyTfP+nGBM5pWjILvYkbctkf+18J1UVaN35beA//4lQi0qP7Gz44ovSN75wTPPmLiAst55FEwALDBFUeWtmke4YANZd0AbGjXPpQk2BZs6EU06BeqVv9QvggoJNWzVBscAQIRX2HURyjpJVpWgd4Hvrp0Dt2jBnTuGFy7CwupFUYcwY+Ne/fG2T3ywwmKDYDm4RkpSxy3UjFaeD+KqrXHdS587+N6yUmDAB3nmn6OdVX70JHrzAbYy0cyc0bAiXXeZ7+/zQowf8+tdw5IibqWRMtFhgiJCkrZnsr1O0bqSfXHUVXH+9G330AktJ2qYy0o6tdj7rrKKfe+Ejr8GvH4Df/tYlJbrmGpeFLwb306xVC5o2hdmz3ZYdxkSLdSVFSHEGnn/Stq3LuPrxx/42qpQo7mrn5A1bScjcy4jzKzNi/khGJCzh276d2Hxlt5gd07HuJBMECwwRkrRtV/EDgwg8/zw89JCl2cxHcVc7N5423w3u54oo82/tRdzhIy4TXwyywGCCYIEhQipvzWRfnWIGBnA7w59xBrz4on+NKgXCWe3caNr3rO3W9viD5cqx4JaL4W9/86eBPjv3XFi0yA2JGBMtFhgixHUlFXOM4ZjnnoNnn7WkObkUd7Vz4rZMqm7YyqZ2v0xquK5bW9iyBb75xqdW+qdSJTcHYdq0oFtiyhILDBGSmBFGV9IxzZvDnXdCr14kbc30p2ElXHGnqTb6aj4bupyJlo/7xWsaVw4efDBm7xqsO8lEmwWGCCnO4rZ8PfEE9OtH74HPkLJ4Xfj1lWDhrHZuPO171l7YtuACAwfC9OkuI26MsTTcJtosMERA3KEsKhw4zKFqlcOvTAQeeoiZD/Wn1/0v0WLszPDrLKGKu9q54p79pCxZT3qnvDvS5pKUBLffDsOHh9fICDjzTDh4EFasCLolpqywdQwRkHQseZ6Pu8esv6AN40+pQ8+HXqHOwtXMGHwDRyuUrV9fcbuRUpasZ3uLBuRUqnjiggMHugGM556D8u7vNr/1I9FeOyLi3vf48fC730X10qaMsjuGCEjyqxspj12N6/LpqMEkZuyi44tlb43DhAnFDAxL17O95SmFF2zeHBo3jsl+myuucCm0jImGsvWVM0rCWtxWiOzESkx98jb63vgUm9qdBjG617HfK7XDWe1ca+mGE48v5HbLLfDWWzGX9vzCC+GGG2DHDqhZM+jWmNLO7hgiIKzFbSHISk5i6pO30fWpt+HHHyN2nVgSzt7OtZatZ/tpDUMrfP318PnnMbdwICHBBYfPPw+6JaYssDuGCKi8NZNdp9Qp9vkFfdvObWvrJiy+rhvt7723TOzfMH68S29UVPG79lFp9352N6wd2gk1arjVc2PGuMHoGHKsO+mmm4JuiSnt7I4hAnxZ3BaChTf1dOm5Fy6M+LWCFM5q51rLNrC9RYOi3Woc606KMZdd5tYzZGUF3RJT2llgiIDEjF0cSIl8YMipVNEtzHr66YhfK0jh7O1ca9mG0LuRjunVC+bPdx36MaROHWjZEr76KuiWmNLOAkMEJG7fzf4oBAbArYyeMqVUT3IPZ1OekGck5RYfD+efD19+WbyLRtBVV8GnnwbdClPaWWDw29GjJOzcy8GayVG53IgV75PW9xyW/34gI+aNCGl8oiQJd2/nWss2kFHUwADuruGLL4p30Qjq08cFhhjNEm5KiZACg4j0EpHlIrJKRAbn83q8iHzgvT5HRBrlem2Id3y5iFzsHWsgItNEZImILBaR+3OVryEik0Vkpfdn5Kb3REBC5j6OJFWK6uKzRdd345T/zSdh++6oXTNawtnbOX73firt2hf6wHNuxwKDatHPjaCmTV2XUgzm+zOlSKGBQUTigOHAJUAq0F9E8uYWuA3IVNWmwDBgqHduKtAPaAX0Al726ssGfqeqqUAn4O5cdQ4GpqhqM2CK97zESNy+mwO1qkb1mlnJSaztfhYtxpe+T4twupFqLdvAjub1izfHtUkTSEqixsr04l08gvr2hU8+CboVpjQL5X9MB2CVqq5R1SxgNNA7T5newCjv5zFAdxER7/hoVT2sqmuBVUAHVd2sqt8BqOpeYClQL5+6RgFXFe+tBSOq4wu5LL26K6f9ZwYcPRr1a0dScVc7A9Raup7tpxWjG+mYXr1oMGtJ8c+PkD59XGCIsZsZU4qEEhjqAblXUaXz84f4L8qoajawG6gZyrlet1NbYI53qI6qbvZ+3gLkuyBARAaJSJqIpGVkZITwNqIjiDsGgO0tTyGrcgL1vl0W9WtHSjirnQFqrkh3U1WLq1cv6s9aXPzzI6RVK7dPQ1pa0C0xpVWgg88iUhn4GHhAVffkfV1VFcj3e5GqjlDVdqraLiUlJcItDV1QgQERlvY5j5afTI/+tSNk3Dh3t1DcXIQ1V6azs1n94jfgggtIWbKO8gdia3tVEdedZFuCm0gJ5b/cRiD316763rF8y4hIeaAqsONE54pIBVxQeFdVc/eYbhWRul6ZukCJ2r4scfuuYAIDsOri9tSbu8ztRlYKjBsHV15ZzJMPHqTKpu1kNj6p+A2oXJmM1EbU/W5l8euIkGuugY8+su4kExmhBIa5QDMRaSwiFXGDyXnzPI4DBng/XwNM9b7tjwP6ebOWGgPNgG+98YeRwFJVff4EdQ0AYnOX9gIEdscAHKmcwJruZ8EbbwRyfT9t3+7WmHXvXswKFi9md4PaHK1YIax2bGnblJMWrA6rjkho2xbi4mDu3KBbYkqjQgODN2ZwDzAJN0j8oaouFpHHReTY97mRQE0RWQU8iDeTSFUXAx8CS4AvgLtVNQc4F7gZuFBE5nuPY+ksnwF6ishKoIf3vMQIMjAALLu6K7z6aokfhJ440QWFSpWKWcHCheF1I3m2ntmEOgtjLzCIQP/+MHp00C0xpVFIk+1VdSIwMc+xP+f6+RBwbQHnPgU8lefYDEAKKL8DKO73xMAlbt8TaGDISD0FqlVzq6F79gysHeEKqxsJYMECN1U1TNtOb0ytpeuR7Jx894sOUr9+Ln/Uc8+5uwdj/GIrn/2kSsKOYO8YEIFBg+CVV4JrQ5gOHXLJ4i67LIxKFixghw93DFlVEtlXtyY1V8ReevOWLSElBWbMCLolprSxwOCnzExyKlYofAvJSLvhBnfHUEIHoadNc/scF3uymapvdwxwrDtpjS91+a1fP3j//aBbYUobCwx+2rQp2LuFY5KT3bSVN98MuiXFEnY30o8/QqVKHKrhT76qLa2bxOQANLjA8PHHcORI0C0xpYkFBj9t3hwbgQFcd1KMDEInbN9N4y/n0Wjqd4WWPXrUBYbeedfWF8WCBdC6dRgVHG9r69gcgAZo1AhatLCd3Yy/bAc3P23ezIGUGAkM7dq5O4cAB6ElO4eeD71C3e9XsqV1E6pu2AYZyfDMMwWuWvvuO6hSBZo3D+PCPgeGPfVTiMvKJmnLTvafVMO3ev0yYACMGhXmXZYxudgdg59i6Y5BBH79axgRUBpuVc59djTlcnJ4a/LfmPSPexj7+kMuXepNN7l82vkIuxsJfA8MiLD1zFNj9q7huutc/I+xfYVMCWaBwU+bN3OgZowEBnCD0F9+CVu3Rv3SZ7z7JXUWrmbK03f8NM3zcLXKrj2bNsGLL+Z73tixYXYjgf+BgdgegK5aFS691AahjX8sMPgpVgafj0lOdkl1or0SesYMWr/9X774xz0cScqzQi0hwY19PP20GyTOZd062LwZOnUK49qZma6SFi3CqOSXtsTwOAP83J1kjB8sMPgplrqSjon2IPSBAzBwIDMG31Bwf3yzZnDffe6Ry/jxbu1CWIu10tJcOtby/g6fbW95CtXXbKb8wcO+1uuXHj3cjdiS2MsSbkogG3z20+bNHAhgL4YTat/erYQePz7sPpqCtg0ddPagn5888gi0b8+6bm1PXNnDD7vFCrl24hk7Fu65J6wmwpw50LFjmJX8Uk58BXY2q0fKkvXQxffqwxYXB7fcAiNHwt//HnRrTElndwx+UY3NOwYReOwx+NOfIn/XMH06fPABvPRS4WXj4125Bx+ErCx27nQJ4cKeQDVnDnToEGYl+YvVvEnH3H47vP22WzluTDgsMPhl714Q+WWfeiy4/HKoXDmyGde2bnWD3a++CjVrhnbORRe5eanDhzNunOsOSUoKow2qEbtjAC8wxOhCN3C7kbZubdt+mvBZYPDL5s1Qt27QrcifiBvs/fOfI7NENjsbrr8eBg4seoKjv/0Nnn6aMe9lcc01YbZj3To3tlDfn1QYeW0981Tq/LAmJhYNFiTIGcqm9LDA4JdNm2I3MAB06waNG7tOaD+pwkMPufzYjz5a9PNbtmT3VQP4+quj4SXNA/j2W3e3IPkm7g3bgZRqZCVVghUrIlK/H668EpYtcw9jissGn/0Sy3cMx/z9766/5uKLXZAIlyodX/wYvt8MX31V7OlEE85+lAve+orkDfXh9NOL354wupEKGljPa+uZTUj+5hs47bRiXSfSKlZ0N24jRsDzebfAMiZEFhj8snkznHxy0K0ACpk9NHgw3HgjfP11WFM6JecoXf76LjVWbYT/pUGN4qeKGDOpCtdcX95NSZo27adv/Pm9j+NmQOU1Zw488USx2xGKra2b0Oybb+BXv4rodcIxaJCbjPbEE2GO2Zgyy7qS/FIS7hgAHnjADUQ/+WSxq4jftY9L7n2RKpt2MHH4A2EFhX37XDqHK57vBrt3F3+A/MgRtxdou3bFbksotp7ZxKX1iGGNG8O558I77wTdElNSWWDwS0kJDOXKuSWyr71WrLTcKYvW0uemp9jesiGfv3hv2LOwJk50H2LVa8XB8OHwhz+4GV5FtXCh+0RM9ifVdkF2NjnZjSdlZET0OuG6/36XdUQ16JaYksi6kvzy0+BzbObTOU7duu5reo8ebkbR7bcXfo4qp33yNe3/NY7pf7yx8AVsBcjbPTTi1e78pl8T96RzZ9emxx93+1UWxeTJcP75xWpTUWj5OLjwQpg0ySUDjFHdurnvAMd+zcYUhQUGvxy7YzgUu4Eh74dy8ku/pt99j8P69fB//+dGLvOzZw/cfz+nfz2Nca/9gd2n1PGlPVmH4lg8qwG9cyd/GzrUDUAPHFi0ysaNcwv5ouHSS92tTgwHBhGXceTFFy0wmKKzriS/xNDgc6j2NKgNs2fD99+70cpvvjm+70HV9fm3bAnly/OfNx/2LSgALJ7VgEattlGrVq6Ddeq4IHXvvaH3g2zd6pIEReGOAXCBYdKkAlOHx4obb4RZs2DlyqBbYkqakO4YRKQX8AIQB7ymqs/keT0eeAs4G9gBXK+q67zXhgC3ATnAfao6yTv+OnA5sE1VT89V12PAHcCxTtw/qurEYr6/6DhwALKyXE6iEmbE5gnw2BU0mziHs6/rTbnsHDZ2OI0WWtPtmlOrFnz0EXTuTHYBs51CneqZ13dTGnPWhWuBPAvS7roLRo7k1C/nsaZnCIPJ48ezukNTpiyKUnrRevWgQQM3C+rcc6NzzWJITITf/Mb1ytmiN1MUhd4xiEgcMBy4BEgF+otIap5itwGZqtoUGAYM9c5NBfoBrYBewMtefQBvesfyM0xV23iP2A4K4O4WTjopYgurIk6ElZd1YvR/nuSz4Q+QkdrIdeXMnOlm+nTu7Pslj2SVY9HMhrTttu6XL5YvD//8J53+MYbyB0JI/DN2LOvOb+N7G0/oWHdSjLvvPhgzxg2BGROqULqSOgCrVHWNqmYBo4G8aTp7A8e+ro0BuouIeMdHq+phVV0LrPLqQ1W/Bnb68B6CF+urnkMlwu5GJ7Hk2gugTx+3oXCEgt3SOfWp12wHyTUP5l+ga1c2n9Wcs0YW8uG7fz/873/82LmV/+6eCwUAACAASURBVI08kRISGGrVcllXbbGbKYpQAkM9IPeOKunesXzLqGo2sBuoGeK5+blHRBaKyOsiUj2/AiIySETSRCQtI+ipgyVlqmoMmfflqV43UsFm39+XFmNnUnXdloILTZ4M7duTlRzllVydOsGGDbBxY3SvWwwPPgivvw47S8fXMBMFsTj4/C+gCdAG2Azkm11eVUeoajtVbZeSkhLN9v1SKQwMI+aN+MXDL1mH4lj49Smc3ePEM7gO1qrK/IGXcO5zowseiP7oIx82iS6G8uVddtgJE6J/7SJq2NBtxTF8eNAtMSVFKIPPG4EGuZ7X947lVyZdRMoDVXGD0KGcexxV/WmDYhF5FYjJ/3m5Pyg7fP85WUmVmO/jh2dptuDrU2jUahtVa7lupBMFnUXXd6PZZ7Np9cE0Fve78PgXp093OZr++U9Y81EEW1yAm292M6gGDYr58aWHHnKTth580NJkmMKFcscwF2gmIo1FpCJuMHlcnjLjgAHez9cAU1VVveP9RCReRBoDzYBvT3QxEcn91ftqYFEIbQxU4vbdsbdBTwyb+0VTOvRaFVJZLR/H5Gd/TdvXJ3LSd7mymh465BbmvfQSVM+3tzHyevVyazxmzQrm+kXQsiV06eJ/cl1TOhV6x6Cq2SJyDzAJN131dVVdLCKPA2mqOg4YCbwtIqtwA8r9vHMXi8iHwBIgG7hbVXMAROR94AKgloikA4+q6kjgWRFpAyiwDvi1n284EiwwhG7/7niWzzuZgY9PC/mcvfVTmPb4r+gx5FVofZ3b3Oe559xCuD59ItjaQpQr5xL/vfgidO5c9KR/UTZkCPTtC3feWfBaRmMgxHUM3pTRiXmO/TnXz4eAaws49yngqXyO9y+g/M2htCmWJGZYYAjVvC9PpdU5P5JQuWgbBm3slMp3t19GlwED3IBvQoKbShu0W2+Fv/wF0tODbkmh2rd3MfX992HAgMLLm7IrFgefS5zEHRYYQjWnCN1IeS259gJYutR138TKgH/Vqm6J8b//HXRLQjJ4MDzzTExvQmdigOVKClO5rCNU2H+IQ9UqB92UmLd9YxU2r6lOq84/Fl64MOVi6DvNvfdCly7EdxvM4TD+HZxwHw2fdO/uEtB+8gnhb6VqSq0Y+t9VMiXu2MPBmsmx9UEVo2ZNaE77i1dRoWIp+7ravDn070/Hlz4JuiWFEoE//cltx2EpuU1B7NMsTInbd3OgpnUjFeboURcYzr1yedBNiYzHH6fBzEXUXrg66JYU6vLL3Z+ffRZsO0zsssAQpsSMXTa+EILlaSeTUOUwDU/bEXRTIqNqVebc35cuz7yP5MT2HZEIPPKI3TWYgllgCJNNVQ3NN+Nb0PmKFYUXLMFW9erAoWpJnPVa7H8V79PH7aQ6ZUrQLTGxyAJDmFxgiOx2kiXdwX0V+GF6QzpeUso3BhBh2uO/osXYGTSY8UPQrTmhuDj44x/D2vrblGI2KylMSRm72XrmqUE3I6Z9+0VTWnbYSOVqh8Ouy8+cTZFwsFZVpvx1ED3/8C/Gvv6w26EkRvXvD48+CjNmuFXRxhxjdwxhSszYxf7aAaVkKAFU4euPUzmv79KgmxI1W1s34bs7LufSe16AFbHbfVa+vFsN/dQvlp+ass4CQ5iStmWyv3bJ27ktWlYvqEPW4ThatI/99NR+WnLtBcy/tRecd57b8ChG3XILLFoEaWlBt8TEEutKClPStl3sT7HAUJD/fZzKeX2WlsllHsuv6sL+OtXpdnkvVl/UjvkDL+GA928lVnIoxce7zKtPPQWffhp0a0ysKIP/Xf1T/uBh4o5kc7iq5THOz97MSvwwvWGpn410IunntOKjDx/laIXyXHP9Xzh36Psk/7gt6GYd5/bbYfZs+CG2x8tNFNkdQxh+uluI8Vz8QZk5tgVtuq0jqWr4g86xpKgD4IdqJDP7t9ey4OaLOP2DqVx16zPQcwH87W9wyikRamXoEhLcPg1PP+0S7BljdwxhcAPP1o2Un5xs4X9jUrng2sVBNyVmHKxVlbl3X817E/4KZ54JZ5/t0ocfKVqm2Ui48063pmF5KV2YborGAkMYkrZl/tRnbI733dTG1Ki7j0ap24NuSszJTohnxKV1GP3aA6R//AY7Uhu7qa0BqlLF5QJ85plAm2FihAWGMCRtszuG/KjCl++cSc8bFwbdlJi2p0FtJv7zfuYPvIQeD79C16feIX73/sDac++9MHYs/OhD8ltTsllgCEPStkybkZSP1QvqcGBvPGd23RB0U2KfCKsvbs9HHz3G0fLluPa6x2g6cXYgSYyqVXPTV//5z6hf2sQYCwxhSLLFbfma/M6ZdL/hB8rFWYa2UGVVSWTmwzcw6e930WbUJLr/8TUq7DsY9Xbcd5/bF3rfvqhf2sQQCwxhsK6kX9qyriqrF5zEOZeX3Smq4cg4vTGfjhrC4eRE+tz0FNVXRXdh4Kmnwvnnw5tvRvWyJsZYYAiDpcP4pc/faEu36xcRn5AddFNKrJxKFZkx5Ea+u/0yLrn/pajvJ/3gg/DCC5CTE9XLmhhigaGYJDuHhJ17LeV2LhnpVfhhRkMu7Lco6KaUCisvP4fF114AV1wBe/dG7bqdO0P16jBhQtQuaWJMSIFBRHqJyHIRWSUig/N5PV5EPvBenyMijXK9NsQ7vlxELs51/HUR2SYii/LUVUNEJovISu/PmPxKnrBzD4erJqHl44JuSsz4/I22XHDtYhIqBz8vv7RYMOBiaNcObrwxagPSIu6uYdiwqFzOxKBCA4OIxAHDgUuAVKC/iKTmKXYbkKmqTYFhwFDv3FSgH9AK6AW87NUH8KZ3LK/BwBRVbQZM8Z7HHBtfON6OzZWZ/1Ujuve3uwVficDLL8O2bfDSS1G7bN++sHo1fPdd1C5pYkgodwwdgFWqukZVs4DRQO88ZXoDo7yfxwDdRUS846NV9bCqrgVWefWhql8DO/O5Xu66RgFXFeH9RE1Sxi72p8TkzUwgJr7elq5XLy116S9iQoUK8O678MQTUUtoVKGCm6Fkdw1lUyiBoR6Qe8lLuncs3zKqmg3sBmqGeG5edVR1s/fzFqBOfoVEZJCIpIlIWkZGRghvw192x/CzreurMn9aIy66ZUHQTSm9mjRx6TNuuAEORmca6x13wGefwcaylTHdEOODz6qqQL4dq6o6QlXbqWq7lJSUKLfMzUiydBjO2H+3o8eNP5CUnBV0U0q3AQOgdWv359GjEb9ctWpw00224K0sCiUwbAQa5Hpe3zuWbxkRKQ9UBXaEeG5eW0WkrldXXSC2chR7krbtYl8d60rasKwmq74/yWYiRYMIvPYabN4MD0cnt9J997lLRukmxcSIUALDXKCZiDQWkYq4weRxecqMAwZ4P18DTPW+7Y8D+nmzlhoDzYBvC7le7roGAGNDaGPUWQI9N0nmk5c6cult39u6hWipVMklNBo/Hv7614jPVGraFNq3h9GjI3oZE2MK3Y9BVbNF5B5gEhAHvK6qi0XkcSBNVccBI4G3RWQVbkC5n3fuYhH5EFgCZAN3q2oOgIi8D1wA1BKRdOBRVR0JPAN8KCK3AeuB63x9xz6xMQZYOL0hmVuT6Hp12dnPOSbUqAGTJsG118L06fDGG1DHDcXlt1dEuLvF3XsvPPII3HqrbT1SVoQ0xqCqE1W1uao2UdWnvGN/9oICqnpIVa9V1aaq2kFV1+Q69ynvvBaq+nmu4/1Vta6qVlDV+l5QQFV3qGp3VW2mqj1UNb+ZS8FS9WYlld3AcCSrHGOGncN1v5tFXHnLiRR1p5zi9pI+6yxo0wY++CBidw8XX+zW133zTUSqNzEopgefY9bOnRwtH8eRyglBtyQwU98/gzqNdtHqnOimazC5VKgATz7pNmt+/HHo3ZuE7bt9v0y5cnD33TYIXZZYYCiO9evZW7dG0K0IzO7tCUx6qzXX/nZW0E0xAJ06uZVoLVty+W+GUSnT//QZAwe63qtNm3yv2sQgCwzFsX49++uU3cDw6fAOnHvlcuo03BN0U8wx8fEwdChru7Xh0rtfoOIefzf8qVoV+vWDV17xtVoTowodfDb5KMN3DGsXpbBkVn3+MubDoJtSpuU3yAzAb3pT4WAWF//uZSb8+3donH/f/e6+G3r0cAPRFSv6Vq2JQXbHUBzr17Ovbs2gWxF1R4/CB3/rzFV3z7VEebFKhFm/vQYVIfWjr3ytulUrSE2FMWN8rdbEIAsMxbF+PXvLYGCYM7EZelTodJltwhPTypVj+iM3c/arE6i8abuvVd97b1Rz+ZmAWGAojg0b2HdS2epK2r87nk9e6ki/h2ZSzv7VxLzdp9Rh4U096fr0u75OY73iCjcAnZbmW5UmBtl/8eIog11Jn7zUgbMuXEvj06OfsNAUz4KbLyJxxx74+GPf6oyLg7vusruG0s4CQ1Ht3w/79nGwRpWgWxI1q+bXYdHMhlx1d2HZTEws0fJxzLmvjxstzvYvZcntt8O4cRBAUmMTJRYYimrDBmjYsMzkBsg+Uo53n+7KtQ/OsgHnEii9UyqcfDK8+aZvddasCX36wKuv+laliTE2XbWo1q936QjKiMnvnEmNk/Zxdo81hRc2EVHg1NRQiPCfAR3p8fAf+KDlIXIq/TzPNJwcSvfcA1deCQ89BOXtU6TUsTuGoipDgSEjvQqT3zmT/g/PLCs3SKXStjNOJSO1Ea18nL7atq37bzA2JnMfm3BZYCiqMhIYVOG9oV246OYF1Krnf4oFE11pd17Jme9MJu6Qf5sp3XsvvPCCb9WZGGKBoajKSGBI+28Tdm1NoudNC4NuivFBZtN6ZKQ2osW4mb7V2aeP++8wd65vVZoYYYGhqMpAYNi3K54Pnz+Hm//va0upXYp8/6tLaP3Wf5HsHF/qq1AB7r8f/v53X6ozMcQCQ1GVgcAw5oVOnN1jDaeeEZO7qppi2nbGqexpkELTL/ybdnz77TB5Mqxb51uVJgZYYCiKI0dg61Y3/a+UWjqnHsu+rcdVd1n/QGn0/cBLaPvG5y7xlQ+Sk+G222ysobSxwFAU6elw0knuHroUyjoUxztPd+WGwTOolGRrFkqjTe1P40hiPA1nLvKtzvvug1GjIDPTtypNwCwwFMWGDaW6G2n8iLNplJrBmV03BN0UEyki/NC/O6e/P8W3KuvXh9694cUXfavSBMwCQ1GsXQuNGgXdiojYsKwms8a34Prf28a+pd2anu2ovmYz/PCDb3X+8Y9u6889tndTqWCBoSiWL4cWLYJuhe9ysoW3nzyPq++dQ3LNg0E3x0TY0QrlWXLN+b4ODDRrBhddBMOH+1alCVBIgUFEeonIchFZJSKD83k9XkQ+8F6fIyKNcr02xDu+XEQuLqxOEXlTRNaKyHzv0Sa8t+ijUhoYpo4+nYQqWXS+wvZZKCuW9j3PZV31MRPeI4/AP/7h8kyakq3QwCAiccBw4BIgFegvIql5it0GZKpqU2AYMNQ7NxXoB7QCegEvi0hcCHX+QVXbeI/5Yb1DPy1bBqedFnQrfJWRXoXP32jLTX+cbmkvypBD1atA376+buKcmgrnnw8vv+xblSYgodwxdABWqeoaVc0CRgO985TpDYzyfh4DdBcR8Y6PVtXDqroWWOXVF0qdsSU7240xNG0adEt8owrv/rUrF9+ygNoNrHO4zLn/fvcpnuVfmoy//AWeew527fKtShOAUAJDPeDHXM/TvWP5llHVbGA3UPME5xZW51MislBEholIfH6NEpFBIpImImkZ0UgMv3atm6qakBD5a0XJrAnN2ZdZiR43WtqLMumMM9zX/A8/9K3Kli1d1tWhQ32r0gQgFgefhwCnAe2BGsDD+RVS1RGq2k5V26WkpES+VcuXl6pupMytSXz8QkcGPPo/S3tRlj3wAAwb5uv2n489BiNGwMaNvlVpoiyUwLARaJDreX3vWL5lRKQ8UBXYcYJzC6xTVTercxh4A9ftFLxSNPCsCm89cR4X9ltEgxY7gm6OCdKll8LevTDTv+R69evDHXfAo4/6VqWJslACw1ygmYg0FpGKuMHkcXnKjAMGeD9fA0xVVfWO9/NmLTUGmgHfnqhOEanr/SnAVYB/SzTDsWxZqQkMM/5zGvt2V6LXrbEzrm8CUq6cG2t4/nlfqx08GCZMgLQ0X6s1UVJoYPDGDO4BJgFLgQ9VdbGIPC4iV3rFRgI1RWQV8CAw2Dt3MfAhsAT4ArhbVXMKqtOr610R+QH4AagFPOnPWw1TKelK2r6pMv8Z3p6Bj31lXUjGufVWd8eweHGhRUNVrRr89a9w112+pWUyUSTqY99iUNq1a6dpkf5qUrs2zJ//UwK9sLZbDMjRo/CPuy4jtVM6vW5dEHRzTMCO29pz6FBYsADee8+3+o8eha5dYcAAGFT8XURNBInIPFVtl/d4LA4+x57MTDh0COrWDbolYfnfmFSyDpfnopttFpLJ46674MsvXZepT8qVc7Nh//QnX9fRmSiwwBCK5cuheXNK8gqwLeuqMv6Vdtz66FeUiyv5d4nGZ1WquDSpTz/ta7WtW7s7hrvu8nXik4mw8kE3oEQo4SuejxyO49U/duequ+ZyUqPdQTfHxIi83aEVulZh4D8mwtKlbkGCT554As4+G95/H264wbdqTQTZHUMoSvhU1TEvdKR2gz107bM06KaYGHakcgL8+c9w552+jhhXqgRvveWWTNjahpLBAkMoSnBg+G5qI36Y0ZCb//R1Se4JM9Fy991w8CC88Yav1Z59NtxzD9x8M+T4s+W0iSALDKFIS4M2sZPkNVSb1lTj3ae7MuivU0is4l8+HFOKxcW5ZctDhsA2f/f8fuQRNyD95z/7Wq2JAAsMhdmwwc1IatYs6JYUyYG9FfnX7y/imgdm06iVTQkxRdCmDQwcCL/6la9f7+Pi3DjD22/D+PG+VWsiwAJDYWbOhC5dStSMpJxs4dU/duf0c3/knMtXBt0cUxI98YT7QvTAA75OJ0pJcTn7brvN1/V0xmc2K6kwM2a4wFBCuDxI5xMXd5Rr7p8ddHNMCZN7plLFP13Olbc9x/IKWznnef8ysHbq5PL2XXYZfPPNT2tGTQyxO4bClLDA8MlLHdi6oSqDnvnSUl6YsGRVSeSLF+7h9PenuPUNPt453HijWw19+eUuh5+JLRYYTmT3blizBtq2DbolhVKFsf9qxw8zGnLPsC+oWMmmfpjw7atbk7FvPOy2Ab3tNl839RkyBDp2dHcOth1obLHAcCKzZkG7dlChQtAtOSFV+GhYJxZOb8jvXplA5WqHg26SKUUOpFSDr792qWE6d3YL4HwgAsOHQ5MmcMUVcOCAL9UaH1hgOJES0I105HAcbz52AasXnMSD/55AleqHgm6SKY2SkuCTT9xGC127wt//DkeOhF1tuXLw2mtuD4fLLnM36SZ4FhhO5NiMpBiVuTWJv91xBUey4njw3xNISra1CiYyRswbwYjvXmVEO2H0aw+Q/tFIMps3hEmTwq47Ls6tp0tNhfPPh82bfWiwCYsFhoIcOeIWtnXqFHRL8jXvy8Y8fcvVtL1wLXc8PYX4hOygm2TKiD0NajPxn/cz574+bjnzFVfAihVh1RkXB//8J1x7LZx7Liy0BMCBssBQkEmToFUrqFo16JYcJ3NbIiMGd2fsv9pz57OT6XXrgpK0xMKUFiJsOK81LFoE553nxh4eeAC2bAmnSh55xC2h6N4dPvjAx/aaIrF1DAUZNgzuvTfoVvxk/56K/Pet1kz/tCVd+yzl1se+splHJnjx8fCHP8Att7gt21JT3Yrphx5ym1sVw403uu9kffrA9Onw7LOQmOhzu4upoA26jtv0qBSwwJCfBQtc4rxrrw26JWxdX5WpH7Ti2y+a0rbbOv7vvY+pXsfm9pnYcNwH5c2pJF78MDdNTHdpu2+7DX7722JtcNWmDcyb576btW0Lo0Zm0yl5iVsuvXq1m4oXFweNGkH79m5qU7kIdoCowq5dVF23hX11a5ITX4yZitnZkJnJ29+9ycFax/dExFpgscCQn2HDXJbJihUDufyujES+n9aIb79oSkZ6Ml2uWsafR4+hem2bz2di24Ha1Rlxa3WSev2BNqMm0bRFU7a0acqKy8+h56+Hhtw1O2LeCKqkZ3Bn/cWc8109+pz3IN2SFnNfmzeo2CwOLVeOctk5JE/5mJTfrycu6wgrL+nIisvPIbNpPX8+aHNy4IsvXFLBL7+EChXoVaUiSRm72FM/hU1nN2dNz3Zsad0k39NHfjOcut+toOGMH2gwcxFVNu/gcJVErlXlcHISGzucxtI+57GjRYPw2+oz2/M5ry1b3Led1auhRo0Ci/m553P2kXKsXlCHRTMbsnhWfXZlJNHqnB/p0GsVqZ3SbQWzKbHKHzhEk8nzOHVyGg0WbYAzz4SzznJdTqecAsnJrp9o3z43V3XFCpg/n91fTaLCwcOkd0rlx3Naser01nz88Xl8M64FXa9eSvf+i0iuefCn61Rdt4Xmn82m2cTZ7D25JnX/NBR693Z3FUWVng4jR7pH3bpuiXbfvlCtGiPmjaBc1hFqrNpIg1lLOPXLeSTs2E1il27uzqViRdi5E5YsIWvqZHY2rceGLmew4dzT2dm0nrurUaX66k00nPEDZ7w/hU3tWtB0+PvurifKCtrz2QJDbkePwu23u37Tf/3rhEXDCQz7dsWz5oc6rFlYhzU/1Gb90hTqNs6k1TnptOr8I41SM2z7TVPqxB3Kos7C1dRYtZHqazaTtC2ThlR1y54rV3Z3E02aQJs2jElc5z5I88ys2L6xCv9950zmTmpC2wvW0enyFTRts+WnXiTJzqHxtO/pMfYH9yXvvvtcl1Zy8okbl539893BjBnQv79bs5En3X5+/+8rb97BDQebulmMqu4LZePGjErZxOGqSSe8bPkDhzjjvSm0/2im2yBpyBC3ZiRKwgoMItILeAGIA15T1WfyvB4PvAWcDewArlfVdd5rQ4DbgBzgPlWddKI6RaQxMBqoCcwDblbVE07Q9yUwZGe7fwgrVsBnn0G1aicsHkpgUIUdmyuTvqImG1fVIH1FTdJX1mTPzgQat9rGqWdu5dQzttH4jK22BsGYItizI4FZnzVj9oTmHNxfkdRO6bTsmE6j1AxqnryXO9sPgtmz4R//gM8/d4vyLrnE3anUru2yGaSnw+rVrP5oBLXnrGRN3dOYe15PlrRox679yezZmcDenQnszazEnp0JHNgbj4giAAIiSsWEbCpXO8Q5zZtRqxbUquVuMurVg2k73qZKjYMhDX0MOukyN4g/YwY8/LAbwE9IiPRfY/EDg4jEASuAnkA6MBfor6pLcpW5CzhTVe8UkX7A1ap6vYikAu8DHYCTgS+B5t5p+dYpIh8Cn6jqaBH5N7BAVU/49T2swHDkiJv68PzzLg/Mp5+GFLFfSRvBof0V2Jv58z+eXRlJZKQn//TYvrEKCZWzqN98B/Wb7aR+sx3Ub76Dk07ZbXcExvhAFbasq8bSOfVY9m09NiyvxcF9FWnZvCJ167oYkFjuEPFb1nNk7Y/s35nFvgPC/uxK7K1YgwxS2JSVzP6sBJKqHSa5xkGqHHtUP/jT8+QaB0monIWIu6aqoApZByuwb3c8+3ZVco/MBHZtT2TXtiR2bUviwN6KVK11gGq191O99n6qpRygep19x/2ZmHyY+8671QWQ2bPhmWfcnzfcABdf7IJahKZlhRMYzgEeU9WLvedDAFT1r7nKTPLKzBKR8sAWIAUYnLvssXLeab+oE3gGyABOUtXsvNcuSLEDw+TJcN110KwZf63+LAuqdiX7aBzZ2fz0yMlxfx486LpBjz1278khrvzRn/4RJVc/SNVaB6hVby8p9feQUn8PtertIaFy+GkDjDGh27+nIts3JrMrI5G9OxM4khVHdlYcceWPEp+QTcWEI1RKPEJ8QjaVvQ//xOTDEZnUdCSrHLszktiVkUjm1srH/7ktid0ZSezfE0/WwYo/9aZVqQLxeoiKe7dTcc8OKu7dQXxFpWJieSpUdMMU5crBo6ljaFEjw22oXcyJMgUFhlBmJdUDfsz1PB3oWFAZ7wN9N64rqB4wO8+59byf86uzJrBLVbPzKZ/3DQ0Cjk092Cciy0N4L/mbOxfoVtSzamUfYfvhjbC9bG1wXgvYHnQjAmDvu2yJ+vves8c98nXYe+Ty/rHPnfBWAp6S38ESO11VVUcA/k0NKiIRScsv0pZ29r7LFnvfZVMoN08bgdwTbet7x/It43UlVcUNQhd0bkHHdwDVvDoKupYxxpgICiUwzAWaiUhjEakI9APG5SkzDhjg/XwNMFXd4MU4oJ+IxHuzjZoB3xZUp3fONK8OvDrHFv/tGWOMKapCu5K8MYN7gEm4qaWvq+piEXkcSFPVccBI4G0RWQXsxH3Q45X7EFgCZAN3q2oOQH51epd8GBgtIk8C33t1x6LAurECZu+7bLH3XQaVigVuxhhj/GNpt40xxhzHAoMxxpjjWGAoBhHpJSLLRWSViAwOuj1+EpEGIjJNRJaIyGIRud87XkNEJovISu/P6t5xEZEXvb+LhSJyVrDvoPhEJE5EvheRCd7zxiIyx3tvH3gTJfAmU3zgHZ8jIo2CbHc4RKSaiIwRkWUislREzikjv+vfev++F4nI+yJSqSz8vkNlgaGIvBQhw4FLgFSgv5f6o7TIBn6nqqlAJ+Bu7/0NBqaoajNgivcc3N9DM+8xCDhx9sHYdj+wNNfzocAwVW0KZOJyfuH9mekdH+aVK6leAL5Q1dOA1rj3X6p/1yJSD7gPaKeqp+MmwPSjbPy+Q6Oq9ijCAzgHmJTr+RBgSNDtiuD7HYvLabUcqOsdqwss935+BZfn6lj5n8qVpAduzcwU4EJgAiC4la/l8/7ecbPpzvF+Lu+Vk6DfQzHec1Vgbd62l4Hf9bFMDTW8398E4OLS/vsuysPux86D5wAABdNJREFUGIouvxQh+abtKOm8W+a2wBygjqpu9l7aAtTxfi4tfx//AB4CjnrPT5Se5bgUMMCxFDAlTWNcbrI3vC6010QkiVL+u1bVjcDfgA3AZtzvbx6l//cdMgsMJl8iUhn4GHhAVY/L4KLuq1OpmecsIpcD21R1XtBtibLywFnAv1S1LbCfn7uNgNL3uwbwxkx64wLjyUAS0CvQRsUYCwxFF0qKkBJNRCrggsK7qvqJd3iriNT1Xq8LbPOOl4a/j3OBK0VkHW4vkAtxfe8FpWcpKAVMSZMOpKvqHO/5GFygKM2/a4AewFpVzVDVI8AnuH8Dpf33HTILDEUXSoqQEktEBLfafKmqPp/rpdxpT3KnKhkH3OLNWOkE7M7VDVEiqOoQVa2vqo1wv8+pqnojBadnKSgFTImiqluAH0WkhXeoOy5LQan9XXs2AJ1EJNH7937sfZfq33eRBD3IURIfwKW4jYZWA48E3R6f31sXXNfBQmC+97gU16c6BViJ23CphldecLO0VgM/4GZ6BP4+wnj/FwATvJ9PxeX2WgV8BMR7xyt5z1d5r58adLvDeL9tgDTv9/0foHpZ+F0DfwGWAYuAt4H4svD7DvVhKTGMMcYcx7qSjDHGHMcCgzHGmONYYDDGGHMcCwzGGGOOY4HBGGPMcSwwGGOMOY4FBmN8ICJfiUi7MOu44FjK7wJeP01EZonIYRH5fZ7X8k0FX1AqaWNOxAKDKfNypUGIdTtx6aL/lvtgIangC0olbUyBLDCYEkdEbhKRb0Vkvoi84m2ws09EnhKRBSIyW0TqeGVTRORjEZnrPc71jj8mIm+LyEzgba/cZG/zltdEZL2I1BKRx0XkgVzXfkq8zYsKaFs5EXlTRJ70nvcSke+8dk3xjnXwvvl/LyLf5EpJcUKquk1V5wJH8rzUAVilqmtUNQuX76m3l+7hQlwOJIBRwFVeG5p4f08/iMiTIrIvlDaYssECgylRRKQlcD1wrqq2AXKAG3EZMmeramvga+AO75QXcN+Y2wN9gddyVZcK9FDV/sCjuBw4rXAfpA29Mq8Dt3jXLofLpfROAc0rD7wLrFTVP4lICvAq0Ndr17VeuWVAV3UZTf8MPF3cvw9PQemwT5Q6/AXgBVU9wztuzE9Kyi20Mcd0B84G5rovxCTgsn9m4TZcAZdbv6f3cw8g1SsLkOylFAcYp6oHvZ+7AFcDqOoXIpLp/bxORHaISFvcvgTfq2pBmTVfAT5U1ae8552Ar1V1rVfXTu94VWCUiDTD5aWqUPS/hrCdg3f3ALxHnu4pU7ZZYDAljQCjVHXIcQdFfq8/J/7K4ed/2+WATqp6KE95cPsPhOI14FbgJNwdBCLyBm4To02qeqlX7hugm4j8Pe/18ngCmKaqV3ubIX0VYjsKUlA67B14qaS9u4aSmibbRJl1JZmSZgpwjYjUBhC3cf0pJyj/X+DeY09EpE0B5WYC13llLsJlGT3mU9xGLu1x2zyiqgNVtU2uoAAuXflE4ENvQHs2cJ6IND7WVq9cVX7+gL71hO82NPmmgvcCZUGppGfjutbwyhvzEwsMpkRR1SXAn4D/ishCYDJuX+KC3Ae0E5GFIrIEuLOAcn8BLhKRRbixgC3AXu+aWbgP2A9VNaeQ9j0PfI9L5bwDGAR8IiILgA+8Ys8CfxWR7ynCXbuInCQi6cCD/9/eHeJEFENRGP7PmEkQLAHFAkhQrAJFAhISFAiCwbAMLGvAsAUsgoQgQLIA3JiZXERriiZ5L/B/ss1Lrjtp72sL3Cb5TLLdVwOXtNB663W+9s9ugOskH7Sew30fv+rjL8Au7blKCcBrtyWAJEtgU1XrJAe05y73+twCeAaOqup9yjp/S5ItYFVVleQYOKmqw6nr0jzYY5CaHdoW0ILWyD4H6OcBHoGHvxIK3T5w139p/QLOJq5HM+KKQZqZJKfAz7MST1V1MUU9+n8MBknSwOazJGlgMEiSBgaDJGlgMEiSBt+JLuk+l/NT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data:image/png;base64,iVBORw0KGgoAAAANSUhEUgAAAYYAAAEHCAYAAACqbOGYAAAABHNCSVQICAgIfAhkiAAAAAlwSFlzAAALEgAACxIB0t1+/AAAADh0RVh0U29mdHdhcmUAbWF0cGxvdGxpYiB2ZXJzaW9uMy4yLjIsIGh0dHA6Ly9tYXRwbG90bGliLm9yZy+WH4yJAAAgAElEQVR4nOzdeXhU1fnA8e9LgJAEwhoQWQTZJKiAsomgIqC4ouACbkhVat1rW4XaX7VuFW2larEVRcUVFbUsohQBKyAgQQHZdzCsAcK+hIT398e5aIgJmWTuzJ0k7+d55iFz59xzzxCYd+5Z3iOqijHGGHNMuaAbYIwxJrZYYDDGGHMcCwzGGGOOY4HBGGPMcSwwGGOMOU75oBvgh1q1ammjRo2CboYxxpQo8+bN266qKXmPl4rA0KhRI9LS0oJuhjHGlCgisj6/49aVZIwx5jgWGIwxxhzHAoMxxpjjhBQYRKSXiCwXkVUiMjif1+NF5APv9Tki0ijXa0O848tF5GLvWCUR+VZEFojIYhH5S67yb4rIWhGZ7z3ahP82jTHGhKrQwWcRiQOGAz2BdGCuiIxT1SW5it0GZKpqUxHpBwwFrheRVKAf0Ao4GfhSRJoDh4ELVXWfiFQAZojI56o626vvD6o6xq83aYwxJnSh3DF0AFap6hpVzQJGA73zlOkNjPJ+HgN0FxHxjo9W1cOquhZYBXRQZ59XvoL3sGx+xhgTA0IJDPWAH3M9T/eO5VtGVbOB3UDNE50rInEiMh/YBkxW1Tm5yj0lIgtFZJiIxOfXKBEZJCJpIpKWkZERwtswxhgTisAGn1U1R1XbAPWBDiJyuvfSEOA0oD1QA3i4gPNHqGo7VW2XkvKL9RnGGGOKKZQFbhuBBrme1/eO5VcmXUTKA1WBHaGcq6q7RGQa0AtYpKqbvZcOi8gbwO9DfC/GRNy+ffDKKzB9OpQrB8nJ8NBDkJoadMuM8U8odwxzgWYi0lhEKuIGk8flKTMOGOD9fA0wVd0OQOOAft6spcZAM+BbEUkRkWoAIpKAG9he5j2v6/0pwFXAonDeoDF+UIUXXoAmTWDOHLjpJrjxRhcQzj8ffv972L8/6FYa449C7xhUNVtE7gEmAXHA66q6WEQeB9JUdRwwEnhbRFYBO3HBA6/ch8ASIBu4W1VzvA//Ud6Mp3LAh6o6wbvkuyKSAggwH7jTzzdsTFFlZ8NvfgPffQdffQUtWx7/+oAB7vWbboKPP3Z3EsaUZFIatvZs166dWq4kEwmHDkHfvpCTAx99BFWq5F8uKwu6dYNeveD//i+6bTSmuERknqq2y3vcvtsYUwBVuP12SEiA8eMLDgoAFSvCmDFu/GHChILLGVMSlIrsqrFuxLwR+R4fdPagKLfEFMUzz8Dy5fC//0GFCoWXr1sXRo+G66+HlSshMTHybTQmEuyOwZh8jB8PL78MY8cW7QO+Sxfo2NGda0xJZYHBmDy2boU77oAPPoCTTy76+U88Ac8+C3v2+N82Y6LBAoMxuai6oHDbbdC5c/HqaNXKDUIPG+Zv24yJFgsMxuTy5puwYQM8+mh49Tz2GLz0Euza5UerjIkuCwzGeLZudauY337bzTIKx6mnwoUXwnvv+dM2Y6LJAoMxniFD3GK1M87wp7477oDXXvOnLmOiyaarGoNLczFpEixd6l+d3btDZibMmwdnn+1fvcZEmt0xmDIvJwfuvhuGDnVJ8fxSrpwbxLa7BlPSWGAwZd5777kxhRtv9L/uW291014twZ4pSSwwmDItK8vNQHrmGRDxv/769eHcc126DGNKCgsMpkwbORKaN4fzzovcNW64AT78MHL1G+M3CwymzDpwAJ58Ep56KrLXuewyt7HP7t2RvY4xfrHAYMqsl1+Gc86J/Iyh5GS3mY9lXTUlhQUGUyYdOgTPPx+9vRP69nWb+BhTElhgMGXSW29BmzbQunV0rnfllTBlitsz2phYZ4HBlDk5OfDcc/Dww9G7Zo0a0KkTfP559K5pTHFZYDBlzqefQs2akZ2JlB/rTjIlhQUGU6aour0SHn44MusWTuTKK13ajSNHontdY4rKAoMpU2bPhh07oHfv6F/7pJNc1tVZs6J/bWOKIqTAICK9RGS5iKwSkcH5vB4vIh94r88RkUa5XhviHV8uIhd7xyqJyLciskBEFovIX3KVb+zVscqrM8wEyMb8bPhwuOsul8coCJdeChMnBnNtY0JV6H8PEYkDhgOXAKlAfxFJzVPsNiBTVZsCw4Ch3rmpQD+gFdALeNmr7zBwoaq2BtoAvUSkk1fXUGCYV1emV7cxYdu2DT77DAYODK4Nl1xiA9Am9oXyvakDsEpV16hqFjAayHsj3hsY5f08BuguIuIdH62qh1V1LbAK6KDOsYl7FbyHeudc6NWBV+dVxXxvxhzntdegTx83QygoHTtCerp7GBOrQgkM9YAfcz1P947lW0ZVs4HdQM0TnSsicSIyH9gGTFbVOd45u7w6CroW3vmDRCRNRNIyMjJCeBumLMvOhn//26XXDlJcHFx0EXzxRbDtMOZEAht8VtUcVW0D1Ac6iMjpRTx/hKq2U9V2KSkpkWmkKTU+/xxOPhnOOivoltg4g4l9oQSGjUCDXM/re8fyLSMi5YGqwI5QzlXVXcA03BjEDqCaV0dB1zKmyF5/3W21GQsuvhimTnUpv42JRaEEhrlAM2+2UEXcYPK4PGXGAQO8n68Bpqqqesf7ebOWGgPNgG9FJEVEqgGISALQE1jmnTPNqwOvzrHFf3vGuEHnadPguuuCbolTuzY0a2bTVk3sKjQweP399wCTgKXAh6q6WEQeF5ErvWIjgZoisgp4EBjsnbsY+BBYAnwB3K2qOUBdYJqILMQFnsmqeiz35MPAg15dNb26jSm2d95x6xaqVAm6JT/r2RMmTw66FcbkT9yX9JKtXbt2mpaWFnQzCjRi3oh8jw86e1CUW1L2qMIZZ8A//wkXXBB0a342bZpbff3tt0G3xJRlIjJPVdvlPW4rn02plpYGBw9GPy9SYTp3hqVLYefOoFtizC9ZYDCl2ptvwq23BrfSuSDx8dClixuENibWxNh/F2P8c+SI22v5ppuCbkn+bJzBxCoLDKbUmjzZzf5p3DjoluTvoossMJjYZIEhys58axKnfTo96GaUCe+9BzfcEHQrCtaqldtidPXqoFtizPHKF17E+CXu8BHajJoEQEZqI4jwJvRl2YEDMGEC/P3vQbekYCLQo4e7a2jSJOjWGPMzu2OIokbTvmd7i4Z887vruPBPI92nl4mI8ePdVpp16gTdkhOzcQYTiywwRNFp/5nBsqu7sOqSjuxoXj+6mw6XMe+9B/37B92KwvXo4dY0ZGcXXtaYaLHAECXJP26jxupNrDu/NYjwze+vh1GjLGFOBOza5T5sr7466JYUrm5dqFfPrbcwJlZYYIiS0/4zgxWXdeJoxQoAHKpeBZo2hblzA25Z6TNhglvlnJwcdEtCY91JJtZYYIgGVZpPmMWyq7ocf/zCC2HKlGDaVIp98gn07Rt0K0Jn01ZNrLHAEAWJ23cjR5XdjU46/oXu3W3pq8/273ex9oorgm5J6M47D77/HvbuDbolxjgWGKKg6vqt7GqUz/SYrl1d57LNTvLNpEnQoUOw23cWVWIitG8P//tf0C0xxrHAEAXV1m1h1ykn/fKFypWhTRuYOTP6jSqlPv7Y7etc0tg4g4klFhiioNr6Lew+pYAJ9TbO4JvDh92WmVddFXRLis4Cg4kltvI5Cqqt28LGDi3zf7F7d/jDH6LboFJq6lSXZqJuXfe8JO2D0bat22kuPR3q1w+6NaasszuGKKi6fiu7Crpj6NTJJebftSu6jSqFPvmkZHYjAcTFuZvHL78MuiXGWGCIvIMHSdy+m70n18r/9fh46NgRpltivXDk5MDYsSVjUVtBevaE//436FYYY4Eh8lauZG+9FLR8XMFlunaFGTOi16ZSaPp01wUTqym2Q9Gzp7tjOHo06JaYss4CQ6QtX57/VNXcunSxwBCmktyNdEyjRlCtGixcGHRLTFlngSHSli3Lf6pqbp06wfz5bnNiU2RHj5a81c4FsdlJJhaEFBhEpJeILBeRVSIyOJ/X40XkA+/1OSLSKNdrQ7zjy0XkYu9YAxGZJiJLRGSxiNyfq/xjIrJRROZ7j0vDf5sBWr684KmqxyQluek0lkmtWNLSoEoVaFnAxK+SxAKDiQWFBgYRiQOGA5cAqUB/EUnNU+w2IFNVmwLDgKHeualAP6AV0At42asvG/idqqYCnYC789Q5TFXbeI+JYb3DoC1bxq68qTDyY91JxVZSF7Xlp1s3mDXL7exmTFBCuWPoAKxS1TWqmgWMBnrnKdMbGOX9PAboLiLiHR+tqodVdS2wCuigqptV9TsAVd0LLAXqhf92YowqrFhR4FTVEfNG/PT4b90DbPjsvQLn3puCjR1bMhe15adqVTjjDPuOYIIVSmCoB/yY63k6v/wQ/6mMqmYDu4GaoZzrdTu1BebkOnyPiCwUkddFpHp+jRKRQSKSJiJpGRkZIbyNAGzeDAkJZCUnFVp0a+um1Fm4xqakFNHKlbBnD5xdirZJte4kE7RAB59FpDLwMfCAqu7xDv8LaAK0ATYD+e7aq6ojVLWdqrZLSUmJSnuLbNkyaNEipKIHayZzsHplqq/ZHOFGlS7jx8Pll0O5UjSNwtYzmKCF8t9pI9Ag1/P63rF8y4hIeaAqsONE54pIBVxQeFdVPzlWQFW3qmqOqh4FXsV1ZZVMq1ZBs2YhF9/auil1v18ZwQaVPscCQ2nSsSOsXetSZBgThFACw1ygmYg0FpGKuMHkcXnKjAMGeD9fA0xVVfWO9/NmLTUGmgHfeuMPI4Glqvp87opEpG6up1cDi4r6pmJGejo0aFB4Oc+ms5tz8tzlEWxQ6ZKZCfPmuX2TS5MKFeD88y23oglOoUn0VDVbRO4BJgFxwOuqulhEHgfSVHUc7kP+bRFZBezEBQ+8ch8CS3Azke5W1RwR6QLcDPwgIvO9S/3Rm4H0rIi0ARRYB/zax/cbcbkHj8+fP4UtrZsAJ4d07o/nnk7nv33gpqRUqhShFpYekya5TW4SE4Nuif+OjTP07x90S0xZFFJ2Ve8De2KeY3/O9fMh4NoCzn0KeCrPsRmAFFD+5lDaVBIkZuxif+1qIZc/VL0KO5vVo+7UqXBpyV6+EQ3jx5esndqKomdPGDrUTWyTfP+nGBM5pWjILvYkbctkf+18J1UVaN35beA//4lQi0qP7Gz44ovSN75wTPPmLiAst55FEwALDBFUeWtmke4YANZd0AbGjXPpQk2BZs6EU06BeqVv9QvggoJNWzVBscAQIRX2HURyjpJVpWgd4Hvrp0Dt2jBnTuGFy7CwupFUYcwY+Ne/fG2T3ywwmKDYDm4RkpSxy3UjFaeD+KqrXHdS587+N6yUmDAB3nmn6OdVX70JHrzAbYy0cyc0bAiXXeZ7+/zQowf8+tdw5IibqWRMtFhgiJCkrZnsr1O0bqSfXHUVXH+9G330AktJ2qYy0o6tdj7rrKKfe+Ejr8GvH4Df/tYlJbrmGpeFLwb306xVC5o2hdmz3ZYdxkSLdSVFSHEGnn/Stq3LuPrxx/42qpQo7mrn5A1bScjcy4jzKzNi/khGJCzh276d2Hxlt5gd07HuJBMECwwRkrRtV/EDgwg8/zw89JCl2cxHcVc7N5423w3u54oo82/tRdzhIy4TXwyywGCCYIEhQipvzWRfnWIGBnA7w59xBrz4on+NKgXCWe3caNr3rO3W9viD5cqx4JaL4W9/86eBPjv3XFi0yA2JGBMtFhgixHUlFXOM4ZjnnoNnn7WkObkUd7Vz4rZMqm7YyqZ2v0xquK5bW9iyBb75xqdW+qdSJTcHYdq0oFtiyhILDBGSmBFGV9IxzZvDnXdCr14kbc30p2ElXHGnqTb6aj4bupyJlo/7xWsaVw4efDBm7xqsO8lEmwWGCCnO4rZ8PfEE9OtH74HPkLJ4Xfj1lWDhrHZuPO171l7YtuACAwfC9OkuI26MsTTcJtosMERA3KEsKhw4zKFqlcOvTAQeeoiZD/Wn1/0v0WLszPDrLKGKu9q54p79pCxZT3qnvDvS5pKUBLffDsOHh9fICDjzTDh4EFasCLolpqywdQwRkHQseZ6Pu8esv6AN40+pQ8+HXqHOwtXMGHwDRyuUrV9fcbuRUpasZ3uLBuRUqnjiggMHugGM556D8u7vNr/1I9FeOyLi3vf48fC730X10qaMsjuGCEjyqxspj12N6/LpqMEkZuyi44tlb43DhAnFDAxL17O95SmFF2zeHBo3jsl+myuucCm0jImGsvWVM0rCWtxWiOzESkx98jb63vgUm9qdBjG617HfK7XDWe1ca+mGE48v5HbLLfDWWzGX9vzCC+GGG2DHDqhZM+jWmNLO7hgiIKzFbSHISk5i6pO30fWpt+HHHyN2nVgSzt7OtZatZ/tpDUMrfP318PnnMbdwICHBBYfPPw+6JaYssDuGCKi8NZNdp9Qp9vkFfdvObWvrJiy+rhvt7723TOzfMH68S29UVPG79lFp9352N6wd2gk1arjVc2PGuMHoGHKsO+mmm4JuiSnt7I4hAnxZ3BaChTf1dOm5Fy6M+LWCFM5q51rLNrC9RYOi3Woc606KMZdd5tYzZGUF3RJT2llgiIDEjF0cSIl8YMipVNEtzHr66YhfK0jh7O1ca9mG0LuRjunVC+bPdx36MaROHWjZEr76KuiWmNLOAkMEJG7fzf4oBAbArYyeMqVUT3IPZ1OekGck5RYfD+efD19+WbyLRtBVV8GnnwbdClPaWWDw29GjJOzcy8GayVG53IgV75PW9xyW/34gI+aNCGl8oiQJd2/nWss2kFHUwADuruGLL4p30Qjq08cFhhjNEm5KiZACg4j0EpHlIrJKRAbn83q8iHzgvT5HRBrlem2Id3y5iFzsHWsgItNEZImILBaR+3OVryEik0Vkpfdn5Kb3REBC5j6OJFWK6uKzRdd345T/zSdh++6oXTNawtnbOX73firt2hf6wHNuxwKDatHPjaCmTV2XUgzm+zOlSKGBQUTigOHAJUAq0F9E8uYWuA3IVNWmwDBgqHduKtAPaAX0Al726ssGfqeqqUAn4O5cdQ4GpqhqM2CK97zESNy+mwO1qkb1mlnJSaztfhYtxpe+T4twupFqLdvAjub1izfHtUkTSEqixsr04l08gvr2hU8+CboVpjQL5X9MB2CVqq5R1SxgNNA7T5newCjv5zFAdxER7/hoVT2sqmuBVUAHVd2sqt8BqOpeYClQL5+6RgFXFe+tBSOq4wu5LL26K6f9ZwYcPRr1a0dScVc7A9Raup7tpxWjG+mYXr1oMGtJ8c+PkD59XGCIsZsZU4qEEhjqAblXUaXz84f4L8qoajawG6gZyrlet1NbYI53qI6qbvZ+3gLkuyBARAaJSJqIpGVkZITwNqIjiDsGgO0tTyGrcgL1vl0W9WtHSjirnQFqrkh3U1WLq1cv6s9aXPzzI6RVK7dPQ1pa0C0xpVWgg88iUhn4GHhAVffkfV1VFcj3e5GqjlDVdqraLiUlJcItDV1QgQERlvY5j5afTI/+tSNk3Dh3t1DcXIQ1V6azs1n94jfgggtIWbKO8gdia3tVEdedZFuCm0gJ5b/cRiD316763rF8y4hIeaAqsONE54pIBVxQeFdVc/eYbhWRul6ZukCJ2r4scfuuYAIDsOri9tSbu8ztRlYKjBsHV15ZzJMPHqTKpu1kNj6p+A2oXJmM1EbU/W5l8euIkGuugY8+su4kExmhBIa5QDMRaSwiFXGDyXnzPI4DBng/XwNM9b7tjwP6ebOWGgPNgG+98YeRwFJVff4EdQ0AYnOX9gIEdscAHKmcwJruZ8EbbwRyfT9t3+7WmHXvXswKFi9md4PaHK1YIax2bGnblJMWrA6rjkho2xbi4mDu3KBbYkqjQgODN2ZwDzAJN0j8oaouFpHHReTY97mRQE0RWQU8iDeTSFUXAx8CS4AvgLtVNQc4F7gZuFBE5nuPY+ksnwF6ishKoIf3vMQIMjAALLu6K7z6aokfhJ440QWFSpWKWcHCheF1I3m2ntmEOgtjLzCIQP/+MHp00C0xpVFIk+1VdSIwMc+xP+f6+RBwbQHnPgU8lefYDEAKKL8DKO73xMAlbt8TaGDISD0FqlVzq6F79gysHeEKqxsJYMECN1U1TNtOb0ytpeuR7Jx894sOUr9+Ln/Uc8+5uwdj/GIrn/2kSsKOYO8YEIFBg+CVV4JrQ5gOHXLJ4i67LIxKFixghw93DFlVEtlXtyY1V8ReevOWLSElBWbMCLolprSxwOCnzExyKlYofAvJSLvhBnfHUEIHoadNc/scF3uymapvdwxwrDtpjS91+a1fP3j//aBbYUobCwx+2rQp2LuFY5KT3bSVN98MuiXFEnY30o8/QqVKHKrhT76qLa2bxOQANLjA8PHHcORI0C0xpYkFBj9t3hwbgQFcd1KMDEInbN9N4y/n0Wjqd4WWPXrUBYbeedfWF8WCBdC6dRgVHG9r69gcgAZo1AhatLCd3Yy/bAc3P23ezIGUGAkM7dq5O4cAB6ElO4eeD71C3e9XsqV1E6pu2AYZyfDMMwWuWvvuO6hSBZo3D+PCPgeGPfVTiMvKJmnLTvafVMO3ev0yYACMGhXmXZYxudgdg59i6Y5BBH79axgRUBpuVc59djTlcnJ4a/LfmPSPexj7+kMuXepNN7l82vkIuxsJfA8MiLD1zFNj9q7huutc/I+xfYVMCWaBwU+bN3OgZowEBnCD0F9+CVu3Rv3SZ7z7JXUWrmbK03f8NM3zcLXKrj2bNsGLL+Z73tixYXYjgf+BgdgegK5aFS691AahjX8sMPgpVgafj0lOdkl1or0SesYMWr/9X774xz0cScqzQi0hwY19PP20GyTOZd062LwZOnUK49qZma6SFi3CqOSXtsTwOAP83J1kjB8sMPgplrqSjon2IPSBAzBwIDMG31Bwf3yzZnDffe6Ry/jxbu1CWIu10tJcOtby/g6fbW95CtXXbKb8wcO+1uuXHj3cjdiS2MsSbkogG3z20+bNHAhgL4YTat/erYQePz7sPpqCtg0ddPagn5888gi0b8+6bm1PXNnDD7vFCrl24hk7Fu65J6wmwpw50LFjmJX8Uk58BXY2q0fKkvXQxffqwxYXB7fcAiNHwt//HnRrTElndwx+UY3NOwYReOwx+NOfIn/XMH06fPABvPRS4WXj4125Bx+ErCx27nQJ4cKeQDVnDnToEGYl+YvVvEnH3H47vP22WzluTDgsMPhl714Q+WWfeiy4/HKoXDmyGde2bnWD3a++CjVrhnbORRe5eanDhzNunOsOSUoKow2qEbtjAC8wxOhCN3C7kbZubdt+mvBZYPDL5s1Qt27QrcifiBvs/fOfI7NENjsbrr8eBg4seoKjv/0Nnn6aMe9lcc01YbZj3To3tlDfn1QYeW0981Tq/LAmJhYNFiTIGcqm9LDA4JdNm2I3MAB06waNG7tOaD+pwkMPufzYjz5a9PNbtmT3VQP4+quj4SXNA/j2W3e3IPkm7g3bgZRqZCVVghUrIlK/H668EpYtcw9jissGn/0Sy3cMx/z9766/5uKLXZAIlyodX/wYvt8MX31V7OlEE85+lAve+orkDfXh9NOL354wupEKGljPa+uZTUj+5hs47bRiXSfSKlZ0N24jRsDzebfAMiZEFhj8snkznHxy0K0ACpk9NHgw3HgjfP11WFM6JecoXf76LjVWbYT/pUGN4qeKGDOpCtdcX95NSZo27adv/Pm9j+NmQOU1Zw488USx2xGKra2b0Oybb+BXv4rodcIxaJCbjPbEE2GO2Zgyy7qS/FIS7hgAHnjADUQ/+WSxq4jftY9L7n2RKpt2MHH4A2EFhX37XDqHK57vBrt3F3+A/MgRtxdou3bFbksotp7ZxKX1iGGNG8O558I77wTdElNSWWDwS0kJDOXKuSWyr71WrLTcKYvW0uemp9jesiGfv3hv2LOwJk50H2LVa8XB8OHwhz+4GV5FtXCh+0RM9ifVdkF2NjnZjSdlZET0OuG6/36XdUQ16JaYksi6kvzy0+BzbObTOU7duu5reo8ebkbR7bcXfo4qp33yNe3/NY7pf7yx8AVsBcjbPTTi1e78pl8T96RzZ9emxx93+1UWxeTJcP75xWpTUWj5OLjwQpg0ySUDjFHdurnvAMd+zcYUhQUGvxy7YzgUu4Eh74dy8ku/pt99j8P69fB//+dGLvOzZw/cfz+nfz2Nca/9gd2n1PGlPVmH4lg8qwG9cyd/GzrUDUAPHFi0ysaNcwv5ouHSS92tTgwHBhGXceTFFy0wmKKzriS/xNDgc6j2NKgNs2fD99+70cpvvjm+70HV9fm3bAnly/OfNx/2LSgALJ7VgEattlGrVq6Ddeq4IHXvvaH3g2zd6pIEReGOAXCBYdKkAlOHx4obb4RZs2DlyqBbYkqakO4YRKQX8AIQB7ymqs/keT0eeAs4G9gBXK+q67zXhgC3ATnAfao6yTv+OnA5sE1VT89V12PAHcCxTtw/qurEYr6/6DhwALKyXE6iEmbE5gnw2BU0mziHs6/rTbnsHDZ2OI0WWtPtmlOrFnz0EXTuTHYBs51CneqZ13dTGnPWhWuBPAvS7roLRo7k1C/nsaZnCIPJ48ezukNTpiyKUnrRevWgQQM3C+rcc6NzzWJITITf/Mb1ytmiN1MUhd4xiEgcMBy4BEgF+otIap5itwGZqtoUGAYM9c5NBfoBrYBewMtefQBvesfyM0xV23iP2A4K4O4WTjopYgurIk6ElZd1YvR/nuSz4Q+QkdrIdeXMnOlm+nTu7Pslj2SVY9HMhrTttu6XL5YvD//8J53+MYbyB0JI/DN2LOvOb+N7G0/oWHdSjLvvPhgzxg2BGROqULqSOgCrVHWNqmYBo4G8aTp7A8e+ro0BuouIeMdHq+phVV0LrPLqQ1W/Bnb68B6CF+urnkMlwu5GJ7Hk2gugTx+3oXCEgt3SOfWp12wHyTUP5l+ga1c2n9Wcs0YW8uG7fz/873/82LmV/+6eCwUAACAASURBVI08kRISGGrVcllXbbGbKYpQAkM9IPeOKunesXzLqGo2sBuoGeK5+blHRBaKyOsiUj2/AiIySETSRCQtI+ipgyVlqmoMmfflqV43UsFm39+XFmNnUnXdloILTZ4M7duTlRzllVydOsGGDbBxY3SvWwwPPgivvw47S8fXMBMFsTj4/C+gCdAG2Azkm11eVUeoajtVbZeSkhLN9v1SKQwMI+aN+MXDL1mH4lj49Smc3ePEM7gO1qrK/IGXcO5zowseiP7oIx82iS6G8uVddtgJE6J/7SJq2NBtxTF8eNAtMSVFKIPPG4EGuZ7X947lVyZdRMoDVXGD0KGcexxV/WmDYhF5FYjJ/3m5Pyg7fP85WUmVmO/jh2dptuDrU2jUahtVa7lupBMFnUXXd6PZZ7Np9cE0Fve78PgXp093OZr++U9Y81EEW1yAm292M6gGDYr58aWHHnKTth580NJkmMKFcscwF2gmIo1FpCJuMHlcnjLjgAHez9cAU1VVveP9RCReRBoDzYBvT3QxEcn91ftqYFEIbQxU4vbdsbdBTwyb+0VTOvRaFVJZLR/H5Gd/TdvXJ3LSd7mymh465BbmvfQSVM+3tzHyevVyazxmzQrm+kXQsiV06eJ/cl1TOhV6x6Cq2SJyDzAJN131dVVdLCKPA2mqOg4YCbwtIqtwA8r9vHMXi8iHwBIgG7hbVXMAROR94AKgloikA4+q6kjgWRFpAyiwDvi1n284EiwwhG7/7niWzzuZgY9PC/mcvfVTmPb4r+gx5FVofZ3b3Oe559xCuD59ItjaQpQr5xL/vfgidO5c9KR/UTZkCPTtC3feWfBaRmMgxHUM3pTRiXmO/TnXz4eAaws49yngqXyO9y+g/M2htCmWJGZYYAjVvC9PpdU5P5JQuWgbBm3slMp3t19GlwED3IBvQoKbShu0W2+Fv/wF0tODbkmh2rd3MfX992HAgMLLm7IrFgefS5zEHRYYQjWnCN1IeS259gJYutR138TKgH/Vqm6J8b//HXRLQjJ4MDzzTExvQmdigOVKClO5rCNU2H+IQ9UqB92UmLd9YxU2r6lOq84/Fl64MOVi6DvNvfdCly7EdxvM4TD+HZxwHw2fdO/uEtB+8gnhb6VqSq0Y+t9VMiXu2MPBmsmx9UEVo2ZNaE77i1dRoWIp+7ravDn070/Hlz4JuiWFEoE//cltx2EpuU1B7NMsTInbd3OgpnUjFeboURcYzr1yedBNiYzHH6fBzEXUXrg66JYU6vLL3Z+ffRZsO0zsssAQpsSMXTa+EILlaSeTUOUwDU/bEXRTIqNqVebc35cuz7yP5MT2HZEIPPKI3TWYgllgCJNNVQ3NN+Nb0PmKFYUXLMFW9erAoWpJnPVa7H8V79PH7aQ6ZUrQLTGxyAJDmFxgiOx2kiXdwX0V+GF6QzpeUso3BhBh2uO/osXYGTSY8UPQrTmhuDj44x/D2vrblGI2KylMSRm72XrmqUE3I6Z9+0VTWnbYSOVqh8Ouy8+cTZFwsFZVpvx1ED3/8C/Gvv6w26EkRvXvD48+CjNmuFXRxhxjdwxhSszYxf7aAaVkKAFU4euPUzmv79KgmxI1W1s34bs7LufSe16AFbHbfVa+vFsN/dQvlp+ass4CQ5iStmWyv3bJ27ktWlYvqEPW4ThatI/99NR+WnLtBcy/tRecd57b8ChG3XILLFoEaWlBt8TEEutKClPStl3sT7HAUJD/fZzKeX2WlsllHsuv6sL+OtXpdnkvVl/UjvkDL+GA928lVnIoxce7zKtPPQWffhp0a0ysKIP/Xf1T/uBh4o5kc7iq5THOz97MSvwwvWGpn410IunntOKjDx/laIXyXHP9Xzh36Psk/7gt6GYd5/bbYfZs+CG2x8tNFNkdQxh+uluI8Vz8QZk5tgVtuq0jqWr4g86xpKgD4IdqJDP7t9ey4OaLOP2DqVx16zPQcwH87W9wyikRamXoEhLcPg1PP+0S7BljdwxhcAPP1o2Un5xs4X9jUrng2sVBNyVmHKxVlbl3X817E/4KZ54JZ5/t0ocfKVqm2Ui48063pmF5KV2YborGAkMYkrZl/tRnbI733dTG1Ki7j0ap24NuSszJTohnxKV1GP3aA6R//AY7Uhu7qa0BqlLF5QJ85plAm2FihAWGMCRtszuG/KjCl++cSc8bFwbdlJi2p0FtJv7zfuYPvIQeD79C16feIX73/sDac++9MHYs/OhD8ltTsllgCEPStkybkZSP1QvqcGBvPGd23RB0U2KfCKsvbs9HHz3G0fLluPa6x2g6cXYgSYyqVXPTV//5z6hf2sQYCwxhSLLFbfma/M6ZdL/hB8rFWYa2UGVVSWTmwzcw6e930WbUJLr/8TUq7DsY9Xbcd5/bF3rfvqhf2sQQCwxhsK6kX9qyriqrF5zEOZeX3Smq4cg4vTGfjhrC4eRE+tz0FNVXRXdh4Kmnwvnnw5tvRvWyJsZYYAiDpcP4pc/faEu36xcRn5AddFNKrJxKFZkx5Ea+u/0yLrn/pajvJ/3gg/DCC5CTE9XLmhhigaGYJDuHhJ17LeV2LhnpVfhhRkMu7Lco6KaUCisvP4fF114AV1wBe/dG7bqdO0P16jBhQtQuaWJMSIFBRHqJyHIRWSUig/N5PV5EPvBenyMijXK9NsQ7vlxELs51/HUR2SYii/LUVUNEJovISu/PmPxKnrBzD4erJqHl44JuSsz4/I22XHDtYhIqBz8vv7RYMOBiaNcObrwxagPSIu6uYdiwqFzOxKBCA4OIxAHDgUuAVKC/iKTmKXYbkKmqTYFhwFDv3FSgH9AK6AW87NUH8KZ3LK/BwBRVbQZM8Z7HHBtfON6OzZWZ/1Ujuve3uwVficDLL8O2bfDSS1G7bN++sHo1fPdd1C5pYkgodwwdgFWqukZVs4DRQO88ZXoDo7yfxwDdRUS846NV9bCqrgVWefWhql8DO/O5Xu66RgFXFeH9RE1Sxi72p8TkzUwgJr7elq5XLy116S9iQoUK8O678MQTUUtoVKGCm6Fkdw1lUyiBoR6Qe8lLuncs3zKqmg3sBmqGeG5edVR1s/fzFqBOfoVEZJCIpIlIWkZGRghvw192x/CzreurMn9aIy66ZUHQTSm9mjRx6TNuuAEORmca6x13wGefwcaylTHdEOODz6qqQL4dq6o6QlXbqWq7lJSUKLfMzUiydBjO2H+3o8eNP5CUnBV0U0q3AQOgdWv359GjEb9ctWpw00224K0sCiUwbAQa5Hpe3zuWbxkRKQ9UBXaEeG5eW0WkrldXXSC2chR7krbtYl8d60rasKwmq74/yWYiRYMIvPYabN4MD0cnt9J997lLRukmxcSIUALDXKCZiDQWkYq4weRxecqMAwZ4P18DTPW+7Y8D+nmzlhoDzYBvC7le7roGAGNDaGPUWQI9N0nmk5c6cult39u6hWipVMklNBo/Hv7614jPVGraFNq3h9GjI3oZE2MK3Y9BVbNF5B5gEhAHvK6qi0XkcSBNVccBI4G3RWQVbkC5n3fuYhH5EFgCZAN3q2oOgIi8D1wA1BKRdOBRVR0JPAN8KCK3AeuB63x9xz6xMQZYOL0hmVuT6Hp12dnPOSbUqAGTJsG118L06fDGG1DHDcXlt1dEuLvF3XsvPPII3HqrbT1SVoQ0xqCqE1W1uao2UdWnvGN/9oICqnpIVa9V1aaq2kFV1+Q69ynvvBaq+nmu4/1Vta6qVlDV+l5QQFV3qGp3VW2mqj1UNb+ZS8FS9WYlld3AcCSrHGOGncN1v5tFXHnLiRR1p5zi9pI+6yxo0wY++CBidw8XX+zW133zTUSqNzEopgefY9bOnRwtH8eRyglBtyQwU98/gzqNdtHqnOimazC5VKgATz7pNmt+/HHo3ZuE7bt9v0y5cnD33TYIXZZYYCiO9evZW7dG0K0IzO7tCUx6qzXX/nZW0E0xAJ06uZVoLVty+W+GUSnT//QZAwe63qtNm3yv2sQgCwzFsX49++uU3cDw6fAOnHvlcuo03BN0U8wx8fEwdChru7Xh0rtfoOIefzf8qVoV+vWDV17xtVoTowodfDb5KMN3DGsXpbBkVn3+MubDoJtSpuU3yAzAb3pT4WAWF//uZSb8+3donH/f/e6+G3r0cAPRFSv6Vq2JQXbHUBzr17Ovbs2gWxF1R4/CB3/rzFV3z7VEebFKhFm/vQYVIfWjr3ytulUrSE2FMWN8rdbEIAsMxbF+PXvLYGCYM7EZelTodJltwhPTypVj+iM3c/arE6i8abuvVd97b1Rz+ZmAWGAojg0b2HdS2epK2r87nk9e6ki/h2ZSzv7VxLzdp9Rh4U096fr0u75OY73iCjcAnZbmW5UmBtl/8eIog11Jn7zUgbMuXEvj06OfsNAUz4KbLyJxxx74+GPf6oyLg7vusruG0s4CQ1Ht3w/79nGwRpWgWxI1q+bXYdHMhlx1d2HZTEws0fJxzLmvjxstzvYvZcntt8O4cRBAUmMTJRYYimrDBmjYsMzkBsg+Uo53n+7KtQ/OsgHnEii9UyqcfDK8+aZvddasCX36wKuv+laliTE2XbWo1q936QjKiMnvnEmNk/Zxdo81hRc2EVHg1NRQiPCfAR3p8fAf+KDlIXIq/TzPNJwcSvfcA1deCQ89BOXtU6TUsTuGoipDgSEjvQqT3zmT/g/PLCs3SKXStjNOJSO1Ea18nL7atq37bzA2JnMfm3BZYCiqMhIYVOG9oV246OYF1Krnf4oFE11pd17Jme9MJu6Qf5sp3XsvvPCCb9WZGGKBoajKSGBI+28Tdm1NoudNC4NuivFBZtN6ZKQ2osW4mb7V2aeP++8wd65vVZoYYYGhqMpAYNi3K54Pnz+Hm//va0upXYp8/6tLaP3Wf5HsHF/qq1AB7r8f/v53X6ozMcQCQ1GVgcAw5oVOnN1jDaeeEZO7qppi2nbGqexpkELTL/ybdnz77TB5Mqxb51uVJgZYYCiKI0dg61Y3/a+UWjqnHsu+rcdVd1n/QGn0/cBLaPvG5y7xlQ+Sk+G222ysobSxwFAU6elw0knuHroUyjoUxztPd+WGwTOolGRrFkqjTe1P40hiPA1nLvKtzvvug1GjIDPTtypNwCwwFMWGDaW6G2n8iLNplJrBmV03BN0UEyki/NC/O6e/P8W3KuvXh9694cUXfavSBMwCQ1GsXQuNGgXdiojYsKwms8a34Prf28a+pd2anu2ovmYz/PCDb3X+8Y9u6889tndTqWCBoSiWL4cWLYJuhe9ysoW3nzyPq++dQ3LNg0E3x0TY0QrlWXLN+b4ODDRrBhddBMOH+1alCVBIgUFEeonIchFZJSKD83k9XkQ+8F6fIyKNcr02xDu+XEQuLqxOEXlTRNaKyHzv0Sa8t+ijUhoYpo4+nYQqWXS+wvZZKCuW9j3PZV31MRPeI4/AP/7h8kyakq3QwCAiccBw4BIgFegvIql5it0GZKpqU2AYMNQ7NxXoB7QCegEvi0hcCHX+QVXbeI/5Yb1DPy1bBqedFnQrfJWRXoXP32jLTX+cbmkvypBD1atA376+buKcmgrnnw8vv+xblSYgodwxdABWqeoaVc0CRgO985TpDYzyfh4DdBcR8Y6PVtXDqroWWOXVF0qdsSU7240xNG0adEt8owrv/rUrF9+ygNoNrHO4zLn/fvcpnuVfmoy//AWeew527fKtShOAUAJDPeDHXM/TvWP5llHVbGA3UPME5xZW51MislBEholIfH6NEpFBIpImImkZ0UgMv3atm6qakBD5a0XJrAnN2ZdZiR43WtqLMumMM9zX/A8/9K3Kli1d1tWhQ32r0gQgFgefhwCnAe2BGsDD+RVS1RGq2k5V26WkpES+VcuXl6pupMytSXz8QkcGPPo/S3tRlj3wAAwb5uv2n489BiNGwMaNvlVpoiyUwLARaJDreX3vWL5lRKQ8UBXYcYJzC6xTVTercxh4A9ftFLxSNPCsCm89cR4X9ltEgxY7gm6OCdKll8LevTDTv+R69evDHXfAo4/6VqWJslACw1ygmYg0FpGKuMHkcXnKjAMGeD9fA0xVVfWO9/NmLTUGmgHfnqhOEanr/SnAVYB/SzTDsWxZqQkMM/5zGvt2V6LXrbEzrm8CUq6cG2t4/nlfqx08GCZMgLQ0X6s1UVJoYPDGDO4BJgFLgQ9VdbGIPC4iV3rFRgI1RWQV8CAw2Dt3MfAhsAT4ArhbVXMKqtOr610R+QH4AagFPOnPWw1TKelK2r6pMv8Z3p6Bj31lXUjGufVWd8eweHGhRUNVrRr89a9w112+pWUyUSTqY99iUNq1a6dpkf5qUrs2zJ//UwK9sLZbDMjRo/CPuy4jtVM6vW5dEHRzTMCO29pz6FBYsADee8+3+o8eha5dYcAAGFT8XURNBInIPFVtl/d4LA4+x57MTDh0COrWDbolYfnfmFSyDpfnopttFpLJ46674MsvXZepT8qVc7Nh//QnX9fRmSiwwBCK5cuheXNK8gqwLeuqMv6Vdtz66FeUiyv5d4nGZ1WquDSpTz/ta7WtW7s7hrvu8nXik4mw8kE3oEQo4SuejxyO49U/duequ+ZyUqPdQTfHxIi83aEVulZh4D8mwtKlbkGCT554As4+G95/H264wbdqTQTZHUMoSvhU1TEvdKR2gz107bM06KaYGHakcgL8+c9w552+jhhXqgRvveWWTNjahpLBAkMoSnBg+G5qI36Y0ZCb//R1Se4JM9Fy991w8CC88Yav1Z59NtxzD9x8M+T4s+W0iSALDKFIS4M2sZPkNVSb1lTj3ae7MuivU0is4l8+HFOKxcW5ZctDhsA2f/f8fuQRNyD95z/7Wq2JAAsMhdmwwc1IatYs6JYUyYG9FfnX7y/imgdm06iVTQkxRdCmDQwcCL/6la9f7+Pi3DjD22/D+PG+VWsiwAJDYWbOhC5dStSMpJxs4dU/duf0c3/knMtXBt0cUxI98YT7QvTAA75OJ0pJcTn7brvN1/V0xmc2K6kwM2a4wFBCuDxI5xMXd5Rr7p8ddHNMCZN7plLFP13Olbc9x/IKWznnef8ysHbq5PL2XXYZfPPNT2tGTQyxO4bClLDA8MlLHdi6oSqDnvnSUl6YsGRVSeSLF+7h9PenuPUNPt453HijWw19+eUuh5+JLRYYTmT3blizBtq2DbolhVKFsf9qxw8zGnLPsC+oWMmmfpjw7atbk7FvPOy2Ab3tNl839RkyBDp2dHcOth1obLHAcCKzZkG7dlChQtAtOSFV+GhYJxZOb8jvXplA5WqHg26SKUUOpFSDr792qWE6d3YL4HwgAsOHQ5MmcMUVcOCAL9UaH1hgOJES0I105HAcbz52AasXnMSD/55AleqHgm6SKY2SkuCTT9xGC127wt//DkeOhF1tuXLw2mtuD4fLLnM36SZ4FhhO5NiMpBiVuTWJv91xBUey4njw3xNISra1CiYyRswbwYjvXmVEO2H0aw+Q/tFIMps3hEmTwq47Ls6tp0tNhfPPh82bfWiwCYsFhoIcOeIWtnXqFHRL8jXvy8Y8fcvVtL1wLXc8PYX4hOygm2TKiD0NajPxn/cz574+bjnzFVfAihVh1RkXB//8J1x7LZx7Liy0BMCBssBQkEmToFUrqFo16JYcJ3NbIiMGd2fsv9pz57OT6XXrgpK0xMKUFiJsOK81LFoE553nxh4eeAC2bAmnSh55xC2h6N4dPvjAx/aaIrF1DAUZNgzuvTfoVvxk/56K/Pet1kz/tCVd+yzl1se+splHJnjx8fCHP8Att7gt21JT3Yrphx5ym1sVw403uu9kffrA9Onw7LOQmOhzu4upoA26jtv0qBSwwJCfBQtc4rxrrw26JWxdX5WpH7Ti2y+a0rbbOv7vvY+pXsfm9pnYcNwH5c2pJF78MDdNTHdpu2+7DX7722JtcNWmDcyb576btW0Lo0Zm0yl5iVsuvXq1m4oXFweNGkH79m5qU7kIdoCowq5dVF23hX11a5ITX4yZitnZkJnJ29+9ycFax/dExFpgscCQn2HDXJbJihUDufyujES+n9aIb79oSkZ6Ml2uWsafR4+hem2bz2di24Ha1Rlxa3WSev2BNqMm0bRFU7a0acqKy8+h56+Hhtw1O2LeCKqkZ3Bn/cWc8109+pz3IN2SFnNfmzeo2CwOLVeOctk5JE/5mJTfrycu6wgrL+nIisvPIbNpPX8+aHNy4IsvXFLBL7+EChXoVaUiSRm72FM/hU1nN2dNz3Zsad0k39NHfjOcut+toOGMH2gwcxFVNu/gcJVErlXlcHISGzucxtI+57GjRYPw2+oz2/M5ry1b3Led1auhRo0Ci/m553P2kXKsXlCHRTMbsnhWfXZlJNHqnB/p0GsVqZ3SbQWzKbHKHzhEk8nzOHVyGg0WbYAzz4SzznJdTqecAsnJrp9o3z43V3XFCpg/n91fTaLCwcOkd0rlx3Naser01nz88Xl8M64FXa9eSvf+i0iuefCn61Rdt4Xmn82m2cTZ7D25JnX/NBR693Z3FUWVng4jR7pH3bpuiXbfvlCtGiPmjaBc1hFqrNpIg1lLOPXLeSTs2E1il27uzqViRdi5E5YsIWvqZHY2rceGLmew4dzT2dm0nrurUaX66k00nPEDZ7w/hU3tWtB0+PvurifKCtrz2QJDbkePwu23u37Tf/3rhEXDCQz7dsWz5oc6rFlYhzU/1Gb90hTqNs6k1TnptOr8I41SM2z7TVPqxB3Kos7C1dRYtZHqazaTtC2ThlR1y54rV3Z3E02aQJs2jElc5z5I88ys2L6xCv9950zmTmpC2wvW0enyFTRts+WnXiTJzqHxtO/pMfYH9yXvvvtcl1Zy8okbl539893BjBnQv79bs5En3X5+/+8rb97BDQebulmMqu4LZePGjErZxOGqSSe8bPkDhzjjvSm0/2im2yBpyBC3ZiRKwgoMItILeAGIA15T1WfyvB4PvAWcDewArlfVdd5rQ4DbgBzgPlWddKI6RaQxMBqoCcwDblbVE07Q9yUwZGe7fwgrVsBnn0G1aicsHkpgUIUdmyuTvqImG1fVIH1FTdJX1mTPzgQat9rGqWdu5dQzttH4jK22BsGYItizI4FZnzVj9oTmHNxfkdRO6bTsmE6j1AxqnryXO9sPgtmz4R//gM8/d4vyLrnE3anUru2yGaSnw+rVrP5oBLXnrGRN3dOYe15PlrRox679yezZmcDenQnszazEnp0JHNgbj4giAAIiSsWEbCpXO8Q5zZtRqxbUquVuMurVg2k73qZKjYMhDX0MOukyN4g/YwY8/LAbwE9IiPRfY/EDg4jEASuAnkA6MBfor6pLcpW5CzhTVe8UkX7A1ap6vYikAu8DHYCTgS+B5t5p+dYpIh8Cn6jqaBH5N7BAVU/49T2swHDkiJv68PzzLg/Mp5+GFLFfSRvBof0V2Jv58z+eXRlJZKQn//TYvrEKCZWzqN98B/Wb7aR+sx3Ub76Dk07ZbXcExvhAFbasq8bSOfVY9m09NiyvxcF9FWnZvCJ167oYkFjuEPFb1nNk7Y/s35nFvgPC/uxK7K1YgwxS2JSVzP6sBJKqHSa5xkGqHHtUP/jT8+QaB0monIWIu6aqoApZByuwb3c8+3ZVco/MBHZtT2TXtiR2bUviwN6KVK11gGq191O99n6qpRygep19x/2ZmHyY+8671QWQ2bPhmWfcnzfcABdf7IJahKZlhRMYzgEeU9WLvedDAFT1r7nKTPLKzBKR8sAWIAUYnLvssXLeab+oE3gGyABOUtXsvNcuSLEDw+TJcN110KwZf63+LAuqdiX7aBzZ2fz0yMlxfx486LpBjz1278khrvzRn/4RJVc/SNVaB6hVby8p9feQUn8PtertIaFy+GkDjDGh27+nIts3JrMrI5G9OxM4khVHdlYcceWPEp+QTcWEI1RKPEJ8QjaVvQ//xOTDEZnUdCSrHLszktiVkUjm1srH/7ktid0ZSezfE0/WwYo/9aZVqQLxeoiKe7dTcc8OKu7dQXxFpWJieSpUdMMU5crBo6ljaFEjw22oXcyJMgUFhlBmJdUDfsz1PB3oWFAZ7wN9N64rqB4wO8+59byf86uzJrBLVbPzKZ/3DQ0Cjk092Cciy0N4L/mbOxfoVtSzamUfYfvhjbC9bG1wXgvYHnQjAmDvu2yJ+vves8c98nXYe+Ty/rHPnfBWAp6S38ESO11VVUcA/k0NKiIRScsv0pZ29r7LFnvfZVMoN08bgdwTbet7x/It43UlVcUNQhd0bkHHdwDVvDoKupYxxpgICiUwzAWaiUhjEakI9APG5SkzDhjg/XwNMFXd4MU4oJ+IxHuzjZoB3xZUp3fONK8OvDrHFv/tGWOMKapCu5K8MYN7gEm4qaWvq+piEXkcSFPVccBI4G0RWQXsxH3Q45X7EFgCZAN3q2oOQH51epd8GBgtIk8C33t1x6LAurECZu+7bLH3XQaVigVuxhhj/GNpt40xxhzHAoMxxpjjWGAoBhHpJSLLRWSViAwOuj1+EpEGIjJNRJaIyGIRud87XkNEJovISu/P6t5xEZEXvb+LhSJyVrDvoPhEJE5EvheRCd7zxiIyx3tvH3gTJfAmU3zgHZ8jIo2CbHc4RKSaiIwRkWUislREzikjv+vfev++F4nI+yJSqSz8vkNlgaGIvBQhw4FLgFSgv5f6o7TIBn6nqqlAJ+Bu7/0NBqaoajNgivcc3N9DM+8xCDhx9sHYdj+wNNfzocAwVW0KZOJyfuH9mekdH+aVK6leAL5Q1dOA1rj3X6p/1yJSD7gPaKeqp+MmwPSjbPy+Q6Oq9ijCAzgHmJTr+RBgSNDtiuD7HYvLabUcqOsdqwss935+BZfn6lj5n8qVpAduzcwU4EJgAiC4la/l8/7ecbPpzvF+Lu+Vk6DfQzHec1Vgbd62l4Hf9bFMDTW8398E4OLS/vsuysPux86D5wAABdNJREFUGIouvxQh+abtKOm8W+a2wBygjqpu9l7aAtTxfi4tfx//AB4CjnrPT5Se5bgUMMCxFDAlTWNcbrI3vC6010QkiVL+u1bVjcDfgA3AZtzvbx6l//cdMgsMJl8iUhn4GHhAVY/L4KLuq1OpmecsIpcD21R1XtBtibLywFnAv1S1LbCfn7uNgNL3uwbwxkx64wLjyUAS0CvQRsUYCwxFF0qKkBJNRCrggsK7qvqJd3iriNT1Xq8LbPOOl4a/j3OBK0VkHW4vkAtxfe8FpWcpKAVMSZMOpKvqHO/5GFygKM2/a4AewFpVzVDVI8AnuH8Dpf33HTILDEUXSoqQEktEBLfafKmqPp/rpdxpT3KnKhkH3OLNWOkE7M7VDVEiqOoQVa2vqo1wv8+pqnojBadnKSgFTImiqluAH0WkhXeoOy5LQan9XXs2AJ1EJNH7937sfZfq33eRBD3IURIfwKW4jYZWA48E3R6f31sXXNfBQmC+97gU16c6BViJ23CphldecLO0VgM/4GZ6BP4+wnj/FwATvJ9PxeX2WgV8BMR7xyt5z1d5r58adLvDeL9tgDTv9/0foHpZ+F0DfwGWAYuAt4H4svD7DvVhKTGMMcYcx7qSjDHGHMcCgzHGmONYYDDGGHMcCwzGGGOOY4HBGGPMcSwwGGOMOY4FBmN8ICJfiUi7MOu44FjK7wJeP01EZonIYRH5fZ7X8k0FX1AqaWNOxAKDKfNypUGIdTtx6aL/lvtgIangC0olbUyBLDCYEkdEbhKRb0Vkvoi84m2ws09EnhKRBSIyW0TqeGVTRORjEZnrPc71jj8mIm+LyEzgba/cZG/zltdEZL2I1BKRx0XkgVzXfkq8zYsKaFs5EXlTRJ70nvcSke+8dk3xjnXwvvl/LyLf5EpJcUKquk1V5wJH8rzUAVilqmtUNQuX76m3l+7hQlwOJIBRwFVeG5p4f08/iMiTIrIvlDaYssECgylRRKQlcD1wrqq2AXKAG3EZMmeramvga+AO75QXcN+Y2wN9gddyVZcK9FDV/sCjuBw4rXAfpA29Mq8Dt3jXLofLpfROAc0rD7wLrFTVP4lICvAq0Ndr17VeuWVAV3UZTf8MPF3cvw9PQemwT5Q6/AXgBVU9wztuzE9Kyi20Mcd0B84G5rovxCTgsn9m4TZcAZdbv6f3cw8g1SsLkOylFAcYp6oHvZ+7AFcDqOoXIpLp/bxORHaISFvcvgTfq2pBmTVfAT5U1ae8552Ar1V1rVfXTu94VWCUiDTD5aWqUPS/hrCdg3f3ALxHnu4pU7ZZYDAljQCjVHXIcQdFfq8/J/7K4ed/2+WATqp6KE95cPsPhOI14FbgJNwdBCLyBm4To02qeqlX7hugm4j8Pe/18ngCmKaqV3ubIX0VYjsKUlA67B14qaS9u4aSmibbRJl1JZmSZgpwjYjUBhC3cf0pJyj/X+DeY09EpE0B5WYC13llLsJlGT3mU9xGLu1x2zyiqgNVtU2uoAAuXflE4ENvQHs2cJ6IND7WVq9cVX7+gL71hO82NPmmgvcCZUGppGfjutbwyhvzEwsMpkRR1SXAn4D/ishCYDJuX+KC3Ae0E5GFIrIEuLOAcn8BLhKRRbixgC3AXu+aWbgP2A9VNaeQ9j0PfI9L5bwDGAR8IiILgA+8Ys8CfxWR7ynCXbuInCQi6cCD/9/eHeJEFENRGP7PmEkQLAHFAkhQrAJFAhISFAiCwbAMLGvAsAUsgoQgQLIA3JiZXERriiZ5L/B/ss1Lrjtp72sL3Cb5TLLdVwOXtNB663W+9s9ugOskH7Sew30fv+rjL8Au7blKCcBrtyWAJEtgU1XrJAe05y73+twCeAaOqup9yjp/S5ItYFVVleQYOKmqw6nr0jzYY5CaHdoW0ILWyD4H6OcBHoGHvxIK3T5w139p/QLOJq5HM+KKQZqZJKfAz7MST1V1MUU9+n8MBknSwOazJGlgMEiSBgaDJGlgMEiSBt+JLuk+l/NTa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99792" y="5723964"/>
            <a:ext cx="55899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 Hypothèse H</a:t>
            </a:r>
            <a:r>
              <a:rPr lang="fr-FR" baseline="-25000" dirty="0" smtClean="0">
                <a:sym typeface="Wingdings" pitchFamily="2" charset="2"/>
              </a:rPr>
              <a:t>0 </a:t>
            </a:r>
            <a:r>
              <a:rPr lang="fr-FR" dirty="0" smtClean="0">
                <a:sym typeface="Wingdings" pitchFamily="2" charset="2"/>
              </a:rPr>
              <a:t>rejetée pour tous les indicateurs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2376" y="5723964"/>
            <a:ext cx="141737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P-value ~ 0</a:t>
            </a:r>
            <a:endParaRPr lang="fr-FR" dirty="0"/>
          </a:p>
        </p:txBody>
      </p:sp>
      <p:pic>
        <p:nvPicPr>
          <p:cNvPr id="2060" name="Picture 12" descr="F:\Google Drive\DATA SCIENTIST\P 3 Concevez une application au service de la santé publique\graph\ks_f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742331" cy="26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:\Google Drive\DATA SCIENTIST\P 3 Concevez une application au service de la santé publique\graph\ks_nr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3861095" cy="26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19582</TotalTime>
  <Words>634</Words>
  <Application>Microsoft Office PowerPoint</Application>
  <PresentationFormat>Affichage à l'écran (4:3)</PresentationFormat>
  <Paragraphs>269</Paragraphs>
  <Slides>20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Austin</vt:lpstr>
      <vt:lpstr>Application au service de la santé publique</vt:lpstr>
      <vt:lpstr>Introduction </vt:lpstr>
      <vt:lpstr>Pitch Application</vt:lpstr>
      <vt:lpstr>Plan d’action</vt:lpstr>
      <vt:lpstr>Nettoyage du jeu de donnée</vt:lpstr>
      <vt:lpstr>Nettoyage du jeu de donnée</vt:lpstr>
      <vt:lpstr>Analyse des données</vt:lpstr>
      <vt:lpstr>Analyse statistique</vt:lpstr>
      <vt:lpstr>Analyse Statistique</vt:lpstr>
      <vt:lpstr>Analyse Statistique</vt:lpstr>
      <vt:lpstr>Analyse Statistique</vt:lpstr>
      <vt:lpstr>Analyse Statistique</vt:lpstr>
      <vt:lpstr>Analyse en  composantes principales</vt:lpstr>
      <vt:lpstr>Réduction dimensionnelle</vt:lpstr>
      <vt:lpstr>Modélisation</vt:lpstr>
      <vt:lpstr>Modélisation</vt:lpstr>
      <vt:lpstr>Modélisation</vt:lpstr>
      <vt:lpstr>Application</vt:lpstr>
      <vt:lpstr>Conclusions</vt:lpstr>
      <vt:lpstr>BOXPLOT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JB</dc:creator>
  <cp:lastModifiedBy>JB</cp:lastModifiedBy>
  <cp:revision>195</cp:revision>
  <dcterms:created xsi:type="dcterms:W3CDTF">2020-06-29T09:29:46Z</dcterms:created>
  <dcterms:modified xsi:type="dcterms:W3CDTF">2020-08-18T10:06:49Z</dcterms:modified>
</cp:coreProperties>
</file>