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0" r:id="rId4"/>
    <p:sldId id="286" r:id="rId5"/>
    <p:sldId id="291" r:id="rId6"/>
    <p:sldId id="287" r:id="rId7"/>
    <p:sldId id="302" r:id="rId8"/>
    <p:sldId id="298" r:id="rId9"/>
    <p:sldId id="299" r:id="rId10"/>
    <p:sldId id="300" r:id="rId11"/>
    <p:sldId id="272" r:id="rId12"/>
    <p:sldId id="289" r:id="rId13"/>
    <p:sldId id="292" r:id="rId14"/>
    <p:sldId id="294" r:id="rId15"/>
    <p:sldId id="303" r:id="rId16"/>
    <p:sldId id="304" r:id="rId17"/>
    <p:sldId id="293" r:id="rId18"/>
    <p:sldId id="305" r:id="rId19"/>
    <p:sldId id="301" r:id="rId20"/>
    <p:sldId id="306" r:id="rId21"/>
    <p:sldId id="26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66FF"/>
    <a:srgbClr val="CC0000"/>
    <a:srgbClr val="FF9900"/>
    <a:srgbClr val="0066CC"/>
    <a:srgbClr val="996633"/>
    <a:srgbClr val="FF99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8540" autoAdjust="0"/>
  </p:normalViewPr>
  <p:slideViewPr>
    <p:cSldViewPr>
      <p:cViewPr>
        <p:scale>
          <a:sx n="75" d="100"/>
          <a:sy n="75" d="100"/>
        </p:scale>
        <p:origin x="-138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F1FC1-8B65-4EC6-8ACC-57531ECB89F7}" type="doc">
      <dgm:prSet loTypeId="urn:microsoft.com/office/officeart/2009/3/layout/Descending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1EAA02-54E3-442B-9837-63B6AA1E0CC7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Analyse exploratoire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C879BB2C-CCE3-40C4-8BA0-CD6316A8937B}" type="parTrans" cxnId="{2BFBE0DC-F936-4750-8860-DA5F69128357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874002E6-BFDD-4194-BFDB-E724D92C913F}" type="sibTrans" cxnId="{2BFBE0DC-F936-4750-8860-DA5F69128357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4F17F004-C413-435A-8DE2-F9B5123CF237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Nettoyage du jeu de donnée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D9ADC21E-F1D0-4EE5-A863-98E02C05E097}" type="parTrans" cxnId="{FC254BB7-45D7-4CE2-9037-764C515D9029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59C54663-AB7A-4CB5-A52F-5A21EDE9AEE3}" type="sibTrans" cxnId="{FC254BB7-45D7-4CE2-9037-764C515D9029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FECA1238-9C9A-4C29-84D8-902E624C8EEC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Optimisation des hyper-paramètres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D78E863-FBFC-4F5D-9561-DB91F47F8CDA}" type="parTrans" cxnId="{5EFADFA5-42F1-4A0C-8AE8-98DAE18E55E5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EBED7789-1A5B-4227-B54C-FA2792363D58}" type="sibTrans" cxnId="{5EFADFA5-42F1-4A0C-8AE8-98DAE18E55E5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B4074901-FA69-41AE-8498-5E86FE6DF221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Modèle final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993DA792-AFA5-4DB2-AFE1-8C0D7235CAC2}" type="parTrans" cxnId="{533409A0-288A-4BA1-9A6E-6CE05EAC7BA1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A31FC794-CA69-4DC3-8B78-A994734039A4}" type="sibTrans" cxnId="{533409A0-288A-4BA1-9A6E-6CE05EAC7BA1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2E134589-5413-42B5-AF06-42506BCB91D2}">
      <dgm:prSet phldrT="[Texte]" custT="1"/>
      <dgm:spPr/>
      <dgm:t>
        <a:bodyPr/>
        <a:lstStyle/>
        <a:p>
          <a:endParaRPr lang="fr-FR"/>
        </a:p>
      </dgm:t>
    </dgm:pt>
    <dgm:pt modelId="{C0D1C124-00D4-4A87-B0AD-628A88553DF9}" type="parTrans" cxnId="{D805AE7D-9575-45A9-9E60-5C6AD1D689EB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870AD8C-299C-434A-9407-813840A5CE72}" type="sibTrans" cxnId="{D805AE7D-9575-45A9-9E60-5C6AD1D689EB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3FBB2686-39C7-4351-B5EE-7334B212BD3E}">
      <dgm:prSet phldrT="[Texte]"/>
      <dgm:spPr/>
      <dgm:t>
        <a:bodyPr/>
        <a:lstStyle/>
        <a:p>
          <a:r>
            <a:rPr lang="fr-FR" b="1" i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Relevés de consommation</a:t>
          </a:r>
          <a:endParaRPr lang="fr-FR" b="1" i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608DDB2-580B-47EC-98BE-CBA6446B1AD9}" type="parTrans" cxnId="{9383AA70-37C3-48C4-8358-8ABD6B712DE0}">
      <dgm:prSet/>
      <dgm:spPr/>
      <dgm:t>
        <a:bodyPr/>
        <a:lstStyle/>
        <a:p>
          <a:endParaRPr lang="fr-FR"/>
        </a:p>
      </dgm:t>
    </dgm:pt>
    <dgm:pt modelId="{4029D3F7-2228-4F54-80EB-BBB53B86F10F}" type="sibTrans" cxnId="{9383AA70-37C3-48C4-8358-8ABD6B712DE0}">
      <dgm:prSet/>
      <dgm:spPr/>
      <dgm:t>
        <a:bodyPr/>
        <a:lstStyle/>
        <a:p>
          <a:endParaRPr lang="fr-FR"/>
        </a:p>
      </dgm:t>
    </dgm:pt>
    <dgm:pt modelId="{8F8FC5DB-3AA3-4095-8CBE-403F9636755A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Test de différents modèles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E69C19FA-2A3E-4AD0-B6EB-F8D4CE85C6E1}" type="parTrans" cxnId="{C5D350ED-7010-4CEF-9AD9-C9984C1F88D2}">
      <dgm:prSet/>
      <dgm:spPr/>
      <dgm:t>
        <a:bodyPr/>
        <a:lstStyle/>
        <a:p>
          <a:endParaRPr lang="fr-FR"/>
        </a:p>
      </dgm:t>
    </dgm:pt>
    <dgm:pt modelId="{FE05F867-1F16-433F-A8AA-4A5E34176A54}" type="sibTrans" cxnId="{C5D350ED-7010-4CEF-9AD9-C9984C1F88D2}">
      <dgm:prSet/>
      <dgm:spPr/>
      <dgm:t>
        <a:bodyPr/>
        <a:lstStyle/>
        <a:p>
          <a:endParaRPr lang="fr-FR"/>
        </a:p>
      </dgm:t>
    </dgm:pt>
    <dgm:pt modelId="{E380E99F-08F6-4E7F-A438-02992074B468}">
      <dgm:prSet phldrT="[Texte]"/>
      <dgm:spPr/>
      <dgm:t>
        <a:bodyPr/>
        <a:lstStyle/>
        <a:p>
          <a:pPr algn="ctr"/>
          <a:r>
            <a:rPr lang="fr-FR" b="1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Feature</a:t>
          </a:r>
          <a:r>
            <a:rPr lang="fr-FR" dirty="0" smtClean="0"/>
            <a:t> </a:t>
          </a:r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engineering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DCED3FF4-2220-4DFC-9AAE-BCB3D0FCDFC4}" type="parTrans" cxnId="{7D2AC7F5-2A72-4482-A7F7-7738A2B6F1B9}">
      <dgm:prSet/>
      <dgm:spPr/>
      <dgm:t>
        <a:bodyPr/>
        <a:lstStyle/>
        <a:p>
          <a:endParaRPr lang="fr-FR"/>
        </a:p>
      </dgm:t>
    </dgm:pt>
    <dgm:pt modelId="{4B150734-0EA9-40B0-AA4D-1E060771E3CA}" type="sibTrans" cxnId="{7D2AC7F5-2A72-4482-A7F7-7738A2B6F1B9}">
      <dgm:prSet/>
      <dgm:spPr/>
      <dgm:t>
        <a:bodyPr/>
        <a:lstStyle/>
        <a:p>
          <a:endParaRPr lang="fr-FR"/>
        </a:p>
      </dgm:t>
    </dgm:pt>
    <dgm:pt modelId="{8C6DB1F8-D558-4B00-8C71-1B4DA8D88C95}">
      <dgm:prSet phldrT="[Texte]" custLinFactY="-24192" custLinFactNeighborX="-87795" custLinFactNeighborY="-100000"/>
      <dgm:spPr/>
      <dgm:t>
        <a:bodyPr/>
        <a:lstStyle/>
        <a:p>
          <a:endParaRPr lang="fr-FR"/>
        </a:p>
      </dgm:t>
    </dgm:pt>
    <dgm:pt modelId="{DC283AD2-F552-4372-A444-08687BE86F89}" type="parTrans" cxnId="{3B39B90C-CB4E-4914-83D3-B693EE02ED20}">
      <dgm:prSet/>
      <dgm:spPr/>
      <dgm:t>
        <a:bodyPr/>
        <a:lstStyle/>
        <a:p>
          <a:endParaRPr lang="fr-FR"/>
        </a:p>
      </dgm:t>
    </dgm:pt>
    <dgm:pt modelId="{09663718-BA9D-4EBD-B8C1-2E620FED31DC}" type="sibTrans" cxnId="{3B39B90C-CB4E-4914-83D3-B693EE02ED20}">
      <dgm:prSet/>
      <dgm:spPr/>
      <dgm:t>
        <a:bodyPr/>
        <a:lstStyle/>
        <a:p>
          <a:endParaRPr lang="fr-FR"/>
        </a:p>
      </dgm:t>
    </dgm:pt>
    <dgm:pt modelId="{2E1A568A-EFFB-4F8A-AF0D-B2A11BF794A5}">
      <dgm:prSet phldrT="[Texte]" custLinFactY="-24192" custLinFactNeighborX="-87795" custLinFactNeighborY="-100000"/>
      <dgm:spPr/>
      <dgm:t>
        <a:bodyPr/>
        <a:lstStyle/>
        <a:p>
          <a:endParaRPr lang="fr-FR"/>
        </a:p>
      </dgm:t>
    </dgm:pt>
    <dgm:pt modelId="{110D6A52-968D-451C-A6F3-A3AE0410C718}" type="parTrans" cxnId="{161FB187-BE9C-4A88-A933-6412A1B12F3E}">
      <dgm:prSet/>
      <dgm:spPr/>
      <dgm:t>
        <a:bodyPr/>
        <a:lstStyle/>
        <a:p>
          <a:endParaRPr lang="fr-FR"/>
        </a:p>
      </dgm:t>
    </dgm:pt>
    <dgm:pt modelId="{6BA65D7F-E9DA-4C04-95C3-4D5C577AAB5E}" type="sibTrans" cxnId="{161FB187-BE9C-4A88-A933-6412A1B12F3E}">
      <dgm:prSet/>
      <dgm:spPr/>
      <dgm:t>
        <a:bodyPr/>
        <a:lstStyle/>
        <a:p>
          <a:endParaRPr lang="fr-FR"/>
        </a:p>
      </dgm:t>
    </dgm:pt>
    <dgm:pt modelId="{E289CD72-27C6-4F8A-BEF4-95266CA98313}" type="pres">
      <dgm:prSet presAssocID="{669F1FC1-8B65-4EC6-8ACC-57531ECB89F7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69FF639E-3199-4E4A-8FE8-C4490C602457}" type="pres">
      <dgm:prSet presAssocID="{669F1FC1-8B65-4EC6-8ACC-57531ECB89F7}" presName="arrowNode" presStyleLbl="node1" presStyleIdx="0" presStyleCnt="1" custLinFactNeighborX="1493" custLinFactNeighborY="18107"/>
      <dgm:spPr/>
    </dgm:pt>
    <dgm:pt modelId="{0F3A4BED-5B3E-413F-AA0B-5C224444F515}" type="pres">
      <dgm:prSet presAssocID="{3FBB2686-39C7-4351-B5EE-7334B212BD3E}" presName="txNode1" presStyleLbl="revTx" presStyleIdx="0" presStyleCnt="7" custScaleY="70974" custLinFactNeighborX="-53044" custLinFactNeighborY="155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D19783-EEC1-4F22-B79D-401541D80C33}" type="pres">
      <dgm:prSet presAssocID="{741EAA02-54E3-442B-9837-63B6AA1E0CC7}" presName="txNode2" presStyleLbl="revTx" presStyleIdx="1" presStyleCnt="7" custLinFactNeighborX="-40013" custLinFactNeighborY="-5379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BE9A00-6AC5-430F-8EFC-E29A6A3D73B0}" type="pres">
      <dgm:prSet presAssocID="{874002E6-BFDD-4194-BFDB-E724D92C913F}" presName="dotNode2" presStyleCnt="0"/>
      <dgm:spPr/>
    </dgm:pt>
    <dgm:pt modelId="{0196104E-63F1-4364-A2F3-0BC2621CFF79}" type="pres">
      <dgm:prSet presAssocID="{874002E6-BFDD-4194-BFDB-E724D92C913F}" presName="dotRepeatNode" presStyleLbl="fgShp" presStyleIdx="0" presStyleCnt="5"/>
      <dgm:spPr/>
      <dgm:t>
        <a:bodyPr/>
        <a:lstStyle/>
        <a:p>
          <a:endParaRPr lang="fr-FR"/>
        </a:p>
      </dgm:t>
    </dgm:pt>
    <dgm:pt modelId="{0B0ADC84-2A5B-4D95-9CA6-AD41E6E7E002}" type="pres">
      <dgm:prSet presAssocID="{4F17F004-C413-435A-8DE2-F9B5123CF237}" presName="txNode3" presStyleLbl="revTx" presStyleIdx="2" presStyleCnt="7" custLinFactNeighborX="-19515" custLinFactNeighborY="-2187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04E66D-E517-4C7F-AED4-01E2511118A3}" type="pres">
      <dgm:prSet presAssocID="{59C54663-AB7A-4CB5-A52F-5A21EDE9AEE3}" presName="dotNode3" presStyleCnt="0"/>
      <dgm:spPr/>
    </dgm:pt>
    <dgm:pt modelId="{CBB34935-D74A-4312-81D3-AC21A4300921}" type="pres">
      <dgm:prSet presAssocID="{59C54663-AB7A-4CB5-A52F-5A21EDE9AEE3}" presName="dotRepeatNode" presStyleLbl="fgShp" presStyleIdx="1" presStyleCnt="5"/>
      <dgm:spPr/>
      <dgm:t>
        <a:bodyPr/>
        <a:lstStyle/>
        <a:p>
          <a:endParaRPr lang="fr-FR"/>
        </a:p>
      </dgm:t>
    </dgm:pt>
    <dgm:pt modelId="{67A944C5-7785-48BF-9461-E04F916873BC}" type="pres">
      <dgm:prSet presAssocID="{E380E99F-08F6-4E7F-A438-02992074B468}" presName="txNode4" presStyleLbl="revTx" presStyleIdx="3" presStyleCnt="7" custLinFactNeighborX="-41374" custLinFactNeighborY="-6650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85AB0-C9FA-474E-AE63-691D6F11A779}" type="pres">
      <dgm:prSet presAssocID="{4B150734-0EA9-40B0-AA4D-1E060771E3CA}" presName="dotNode4" presStyleCnt="0"/>
      <dgm:spPr/>
    </dgm:pt>
    <dgm:pt modelId="{2E626D2B-8696-4E80-81B0-C32D2AF39B5F}" type="pres">
      <dgm:prSet presAssocID="{4B150734-0EA9-40B0-AA4D-1E060771E3CA}" presName="dotRepeatNode" presStyleLbl="fgShp" presStyleIdx="2" presStyleCnt="5"/>
      <dgm:spPr/>
      <dgm:t>
        <a:bodyPr/>
        <a:lstStyle/>
        <a:p>
          <a:endParaRPr lang="fr-FR"/>
        </a:p>
      </dgm:t>
    </dgm:pt>
    <dgm:pt modelId="{743343AF-D12B-4A68-AB43-73AF1A38F56F}" type="pres">
      <dgm:prSet presAssocID="{FECA1238-9C9A-4C29-84D8-902E624C8EEC}" presName="txNode5" presStyleLbl="revTx" presStyleIdx="4" presStyleCnt="7" custScaleX="88423" custLinFactX="18668" custLinFactNeighborX="100000" custLinFactNeighborY="-2190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37FDF1-2587-4B22-8574-A571C4D8EA8F}" type="pres">
      <dgm:prSet presAssocID="{EBED7789-1A5B-4227-B54C-FA2792363D58}" presName="dotNode5" presStyleCnt="0"/>
      <dgm:spPr/>
    </dgm:pt>
    <dgm:pt modelId="{D3985785-8E15-4437-97B7-06258A522613}" type="pres">
      <dgm:prSet presAssocID="{EBED7789-1A5B-4227-B54C-FA2792363D58}" presName="dotRepeatNode" presStyleLbl="fgShp" presStyleIdx="3" presStyleCnt="5"/>
      <dgm:spPr/>
      <dgm:t>
        <a:bodyPr/>
        <a:lstStyle/>
        <a:p>
          <a:endParaRPr lang="fr-FR"/>
        </a:p>
      </dgm:t>
    </dgm:pt>
    <dgm:pt modelId="{3755E6E5-59B6-4047-993A-720524BD1F16}" type="pres">
      <dgm:prSet presAssocID="{8F8FC5DB-3AA3-4095-8CBE-403F9636755A}" presName="txNode6" presStyleLbl="revTx" presStyleIdx="5" presStyleCnt="7" custScaleX="143249" custLinFactX="-100000" custLinFactNeighborX="-102161" custLinFactNeighborY="-871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2218A4-1F00-4ED8-BBE2-CB0829544207}" type="pres">
      <dgm:prSet presAssocID="{FE05F867-1F16-433F-A8AA-4A5E34176A54}" presName="dotNode6" presStyleCnt="0"/>
      <dgm:spPr/>
    </dgm:pt>
    <dgm:pt modelId="{B8706EA4-DA18-40CA-9EF6-6641ED2A3547}" type="pres">
      <dgm:prSet presAssocID="{FE05F867-1F16-433F-A8AA-4A5E34176A54}" presName="dotRepeatNode" presStyleLbl="fgShp" presStyleIdx="4" presStyleCnt="5"/>
      <dgm:spPr/>
      <dgm:t>
        <a:bodyPr/>
        <a:lstStyle/>
        <a:p>
          <a:endParaRPr lang="fr-FR"/>
        </a:p>
      </dgm:t>
    </dgm:pt>
    <dgm:pt modelId="{0A179695-ED62-40E2-8F31-E1993D81E488}" type="pres">
      <dgm:prSet presAssocID="{B4074901-FA69-41AE-8498-5E86FE6DF221}" presName="txNode7" presStyleLbl="revTx" presStyleIdx="6" presStyleCnt="7" custLinFactY="-46587" custLinFactNeighborX="-67390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05AE7D-9575-45A9-9E60-5C6AD1D689EB}" srcId="{669F1FC1-8B65-4EC6-8ACC-57531ECB89F7}" destId="{2E134589-5413-42B5-AF06-42506BCB91D2}" srcOrd="9" destOrd="0" parTransId="{C0D1C124-00D4-4A87-B0AD-628A88553DF9}" sibTransId="{0870AD8C-299C-434A-9407-813840A5CE72}"/>
    <dgm:cxn modelId="{2BFBE0DC-F936-4750-8860-DA5F69128357}" srcId="{669F1FC1-8B65-4EC6-8ACC-57531ECB89F7}" destId="{741EAA02-54E3-442B-9837-63B6AA1E0CC7}" srcOrd="1" destOrd="0" parTransId="{C879BB2C-CCE3-40C4-8BA0-CD6316A8937B}" sibTransId="{874002E6-BFDD-4194-BFDB-E724D92C913F}"/>
    <dgm:cxn modelId="{161FB187-BE9C-4A88-A933-6412A1B12F3E}" srcId="{669F1FC1-8B65-4EC6-8ACC-57531ECB89F7}" destId="{2E1A568A-EFFB-4F8A-AF0D-B2A11BF794A5}" srcOrd="7" destOrd="0" parTransId="{110D6A52-968D-451C-A6F3-A3AE0410C718}" sibTransId="{6BA65D7F-E9DA-4C04-95C3-4D5C577AAB5E}"/>
    <dgm:cxn modelId="{795F36BD-1B54-40E9-AABB-E50151074579}" type="presOf" srcId="{4F17F004-C413-435A-8DE2-F9B5123CF237}" destId="{0B0ADC84-2A5B-4D95-9CA6-AD41E6E7E002}" srcOrd="0" destOrd="0" presId="urn:microsoft.com/office/officeart/2009/3/layout/DescendingProcess"/>
    <dgm:cxn modelId="{533409A0-288A-4BA1-9A6E-6CE05EAC7BA1}" srcId="{669F1FC1-8B65-4EC6-8ACC-57531ECB89F7}" destId="{B4074901-FA69-41AE-8498-5E86FE6DF221}" srcOrd="6" destOrd="0" parTransId="{993DA792-AFA5-4DB2-AFE1-8C0D7235CAC2}" sibTransId="{A31FC794-CA69-4DC3-8B78-A994734039A4}"/>
    <dgm:cxn modelId="{4D90E8A2-C546-49E1-B16F-D336C44C7530}" type="presOf" srcId="{FE05F867-1F16-433F-A8AA-4A5E34176A54}" destId="{B8706EA4-DA18-40CA-9EF6-6641ED2A3547}" srcOrd="0" destOrd="0" presId="urn:microsoft.com/office/officeart/2009/3/layout/DescendingProcess"/>
    <dgm:cxn modelId="{185148AC-7C47-4644-87DA-3A0AF7F437F2}" type="presOf" srcId="{8F8FC5DB-3AA3-4095-8CBE-403F9636755A}" destId="{3755E6E5-59B6-4047-993A-720524BD1F16}" srcOrd="0" destOrd="0" presId="urn:microsoft.com/office/officeart/2009/3/layout/DescendingProcess"/>
    <dgm:cxn modelId="{9E049114-C413-44A5-A88F-3FC325085201}" type="presOf" srcId="{E380E99F-08F6-4E7F-A438-02992074B468}" destId="{67A944C5-7785-48BF-9461-E04F916873BC}" srcOrd="0" destOrd="0" presId="urn:microsoft.com/office/officeart/2009/3/layout/DescendingProcess"/>
    <dgm:cxn modelId="{5EFADFA5-42F1-4A0C-8AE8-98DAE18E55E5}" srcId="{669F1FC1-8B65-4EC6-8ACC-57531ECB89F7}" destId="{FECA1238-9C9A-4C29-84D8-902E624C8EEC}" srcOrd="4" destOrd="0" parTransId="{0D78E863-FBFC-4F5D-9561-DB91F47F8CDA}" sibTransId="{EBED7789-1A5B-4227-B54C-FA2792363D58}"/>
    <dgm:cxn modelId="{A05A7347-1147-48CE-AA87-51ED537CD1C7}" type="presOf" srcId="{59C54663-AB7A-4CB5-A52F-5A21EDE9AEE3}" destId="{CBB34935-D74A-4312-81D3-AC21A4300921}" srcOrd="0" destOrd="0" presId="urn:microsoft.com/office/officeart/2009/3/layout/DescendingProcess"/>
    <dgm:cxn modelId="{C5D350ED-7010-4CEF-9AD9-C9984C1F88D2}" srcId="{669F1FC1-8B65-4EC6-8ACC-57531ECB89F7}" destId="{8F8FC5DB-3AA3-4095-8CBE-403F9636755A}" srcOrd="5" destOrd="0" parTransId="{E69C19FA-2A3E-4AD0-B6EB-F8D4CE85C6E1}" sibTransId="{FE05F867-1F16-433F-A8AA-4A5E34176A54}"/>
    <dgm:cxn modelId="{5160C724-6EB2-4AD3-86A9-852B0FDD1351}" type="presOf" srcId="{741EAA02-54E3-442B-9837-63B6AA1E0CC7}" destId="{94D19783-EEC1-4F22-B79D-401541D80C33}" srcOrd="0" destOrd="0" presId="urn:microsoft.com/office/officeart/2009/3/layout/DescendingProcess"/>
    <dgm:cxn modelId="{BF676B08-C289-49AE-9E58-39E8EF127CFB}" type="presOf" srcId="{874002E6-BFDD-4194-BFDB-E724D92C913F}" destId="{0196104E-63F1-4364-A2F3-0BC2621CFF79}" srcOrd="0" destOrd="0" presId="urn:microsoft.com/office/officeart/2009/3/layout/DescendingProcess"/>
    <dgm:cxn modelId="{3B39B90C-CB4E-4914-83D3-B693EE02ED20}" srcId="{669F1FC1-8B65-4EC6-8ACC-57531ECB89F7}" destId="{8C6DB1F8-D558-4B00-8C71-1B4DA8D88C95}" srcOrd="8" destOrd="0" parTransId="{DC283AD2-F552-4372-A444-08687BE86F89}" sibTransId="{09663718-BA9D-4EBD-B8C1-2E620FED31DC}"/>
    <dgm:cxn modelId="{DD6C6DA6-4257-4182-9B04-031551EFBFC0}" type="presOf" srcId="{4B150734-0EA9-40B0-AA4D-1E060771E3CA}" destId="{2E626D2B-8696-4E80-81B0-C32D2AF39B5F}" srcOrd="0" destOrd="0" presId="urn:microsoft.com/office/officeart/2009/3/layout/DescendingProcess"/>
    <dgm:cxn modelId="{7D2AC7F5-2A72-4482-A7F7-7738A2B6F1B9}" srcId="{669F1FC1-8B65-4EC6-8ACC-57531ECB89F7}" destId="{E380E99F-08F6-4E7F-A438-02992074B468}" srcOrd="3" destOrd="0" parTransId="{DCED3FF4-2220-4DFC-9AAE-BCB3D0FCDFC4}" sibTransId="{4B150734-0EA9-40B0-AA4D-1E060771E3CA}"/>
    <dgm:cxn modelId="{CF9FE806-4280-4E4B-A6DE-6A7DF279D504}" type="presOf" srcId="{3FBB2686-39C7-4351-B5EE-7334B212BD3E}" destId="{0F3A4BED-5B3E-413F-AA0B-5C224444F515}" srcOrd="0" destOrd="0" presId="urn:microsoft.com/office/officeart/2009/3/layout/DescendingProcess"/>
    <dgm:cxn modelId="{FC254BB7-45D7-4CE2-9037-764C515D9029}" srcId="{669F1FC1-8B65-4EC6-8ACC-57531ECB89F7}" destId="{4F17F004-C413-435A-8DE2-F9B5123CF237}" srcOrd="2" destOrd="0" parTransId="{D9ADC21E-F1D0-4EE5-A863-98E02C05E097}" sibTransId="{59C54663-AB7A-4CB5-A52F-5A21EDE9AEE3}"/>
    <dgm:cxn modelId="{EF3D2039-4097-41A4-B534-D96AA987908A}" type="presOf" srcId="{FECA1238-9C9A-4C29-84D8-902E624C8EEC}" destId="{743343AF-D12B-4A68-AB43-73AF1A38F56F}" srcOrd="0" destOrd="0" presId="urn:microsoft.com/office/officeart/2009/3/layout/DescendingProcess"/>
    <dgm:cxn modelId="{6B5A16B2-951C-4208-B8F3-9C81C721D424}" type="presOf" srcId="{EBED7789-1A5B-4227-B54C-FA2792363D58}" destId="{D3985785-8E15-4437-97B7-06258A522613}" srcOrd="0" destOrd="0" presId="urn:microsoft.com/office/officeart/2009/3/layout/DescendingProcess"/>
    <dgm:cxn modelId="{CFFC0A7E-1B75-498F-A2A5-5004DB30EF21}" type="presOf" srcId="{B4074901-FA69-41AE-8498-5E86FE6DF221}" destId="{0A179695-ED62-40E2-8F31-E1993D81E488}" srcOrd="0" destOrd="0" presId="urn:microsoft.com/office/officeart/2009/3/layout/DescendingProcess"/>
    <dgm:cxn modelId="{9383AA70-37C3-48C4-8358-8ABD6B712DE0}" srcId="{669F1FC1-8B65-4EC6-8ACC-57531ECB89F7}" destId="{3FBB2686-39C7-4351-B5EE-7334B212BD3E}" srcOrd="0" destOrd="0" parTransId="{0608DDB2-580B-47EC-98BE-CBA6446B1AD9}" sibTransId="{4029D3F7-2228-4F54-80EB-BBB53B86F10F}"/>
    <dgm:cxn modelId="{838D8F26-B8C9-4C38-B2B0-6BD3B15FD93C}" type="presOf" srcId="{669F1FC1-8B65-4EC6-8ACC-57531ECB89F7}" destId="{E289CD72-27C6-4F8A-BEF4-95266CA98313}" srcOrd="0" destOrd="0" presId="urn:microsoft.com/office/officeart/2009/3/layout/DescendingProcess"/>
    <dgm:cxn modelId="{79CCF43E-7243-4E6B-AD13-546C3ADAC581}" type="presParOf" srcId="{E289CD72-27C6-4F8A-BEF4-95266CA98313}" destId="{69FF639E-3199-4E4A-8FE8-C4490C602457}" srcOrd="0" destOrd="0" presId="urn:microsoft.com/office/officeart/2009/3/layout/DescendingProcess"/>
    <dgm:cxn modelId="{B784F099-D8C1-4969-9C10-3F6867AE65C8}" type="presParOf" srcId="{E289CD72-27C6-4F8A-BEF4-95266CA98313}" destId="{0F3A4BED-5B3E-413F-AA0B-5C224444F515}" srcOrd="1" destOrd="0" presId="urn:microsoft.com/office/officeart/2009/3/layout/DescendingProcess"/>
    <dgm:cxn modelId="{18F1EB3E-FA32-42BC-ACF2-889F81539C1A}" type="presParOf" srcId="{E289CD72-27C6-4F8A-BEF4-95266CA98313}" destId="{94D19783-EEC1-4F22-B79D-401541D80C33}" srcOrd="2" destOrd="0" presId="urn:microsoft.com/office/officeart/2009/3/layout/DescendingProcess"/>
    <dgm:cxn modelId="{E929D642-7F97-4832-AC24-232DA959039D}" type="presParOf" srcId="{E289CD72-27C6-4F8A-BEF4-95266CA98313}" destId="{BDBE9A00-6AC5-430F-8EFC-E29A6A3D73B0}" srcOrd="3" destOrd="0" presId="urn:microsoft.com/office/officeart/2009/3/layout/DescendingProcess"/>
    <dgm:cxn modelId="{0B166FC2-4E2E-4D5D-A46B-356C177C8892}" type="presParOf" srcId="{BDBE9A00-6AC5-430F-8EFC-E29A6A3D73B0}" destId="{0196104E-63F1-4364-A2F3-0BC2621CFF79}" srcOrd="0" destOrd="0" presId="urn:microsoft.com/office/officeart/2009/3/layout/DescendingProcess"/>
    <dgm:cxn modelId="{9506447A-C81B-446A-8ACC-4B66B4FE2924}" type="presParOf" srcId="{E289CD72-27C6-4F8A-BEF4-95266CA98313}" destId="{0B0ADC84-2A5B-4D95-9CA6-AD41E6E7E002}" srcOrd="4" destOrd="0" presId="urn:microsoft.com/office/officeart/2009/3/layout/DescendingProcess"/>
    <dgm:cxn modelId="{AE0D7B34-CF96-4568-B219-8E46EA9904FB}" type="presParOf" srcId="{E289CD72-27C6-4F8A-BEF4-95266CA98313}" destId="{6E04E66D-E517-4C7F-AED4-01E2511118A3}" srcOrd="5" destOrd="0" presId="urn:microsoft.com/office/officeart/2009/3/layout/DescendingProcess"/>
    <dgm:cxn modelId="{8F8278A4-D0F8-489A-9E05-1A2E8984F48E}" type="presParOf" srcId="{6E04E66D-E517-4C7F-AED4-01E2511118A3}" destId="{CBB34935-D74A-4312-81D3-AC21A4300921}" srcOrd="0" destOrd="0" presId="urn:microsoft.com/office/officeart/2009/3/layout/DescendingProcess"/>
    <dgm:cxn modelId="{3C18D238-E313-49C3-AC72-066A1B142B37}" type="presParOf" srcId="{E289CD72-27C6-4F8A-BEF4-95266CA98313}" destId="{67A944C5-7785-48BF-9461-E04F916873BC}" srcOrd="6" destOrd="0" presId="urn:microsoft.com/office/officeart/2009/3/layout/DescendingProcess"/>
    <dgm:cxn modelId="{A677A28E-A927-4DAF-912A-15F03815C533}" type="presParOf" srcId="{E289CD72-27C6-4F8A-BEF4-95266CA98313}" destId="{FBB85AB0-C9FA-474E-AE63-691D6F11A779}" srcOrd="7" destOrd="0" presId="urn:microsoft.com/office/officeart/2009/3/layout/DescendingProcess"/>
    <dgm:cxn modelId="{E8BB4E1F-CB53-4D03-B17B-07D2C52FF78D}" type="presParOf" srcId="{FBB85AB0-C9FA-474E-AE63-691D6F11A779}" destId="{2E626D2B-8696-4E80-81B0-C32D2AF39B5F}" srcOrd="0" destOrd="0" presId="urn:microsoft.com/office/officeart/2009/3/layout/DescendingProcess"/>
    <dgm:cxn modelId="{586498CB-AC18-40BF-AA76-E15D9DE61AF1}" type="presParOf" srcId="{E289CD72-27C6-4F8A-BEF4-95266CA98313}" destId="{743343AF-D12B-4A68-AB43-73AF1A38F56F}" srcOrd="8" destOrd="0" presId="urn:microsoft.com/office/officeart/2009/3/layout/DescendingProcess"/>
    <dgm:cxn modelId="{6E01C09E-52F4-44E4-9DDE-6893ECE236B8}" type="presParOf" srcId="{E289CD72-27C6-4F8A-BEF4-95266CA98313}" destId="{9437FDF1-2587-4B22-8574-A571C4D8EA8F}" srcOrd="9" destOrd="0" presId="urn:microsoft.com/office/officeart/2009/3/layout/DescendingProcess"/>
    <dgm:cxn modelId="{5AFE1364-645C-4352-B6E8-18625C551118}" type="presParOf" srcId="{9437FDF1-2587-4B22-8574-A571C4D8EA8F}" destId="{D3985785-8E15-4437-97B7-06258A522613}" srcOrd="0" destOrd="0" presId="urn:microsoft.com/office/officeart/2009/3/layout/DescendingProcess"/>
    <dgm:cxn modelId="{539F0ED4-0900-4BD6-9DE3-D8317A6F860B}" type="presParOf" srcId="{E289CD72-27C6-4F8A-BEF4-95266CA98313}" destId="{3755E6E5-59B6-4047-993A-720524BD1F16}" srcOrd="10" destOrd="0" presId="urn:microsoft.com/office/officeart/2009/3/layout/DescendingProcess"/>
    <dgm:cxn modelId="{7437B731-7901-4DCC-AA9D-920640BE2305}" type="presParOf" srcId="{E289CD72-27C6-4F8A-BEF4-95266CA98313}" destId="{E52218A4-1F00-4ED8-BBE2-CB0829544207}" srcOrd="11" destOrd="0" presId="urn:microsoft.com/office/officeart/2009/3/layout/DescendingProcess"/>
    <dgm:cxn modelId="{23242669-D930-4CFE-B4F7-D9A7FA58A944}" type="presParOf" srcId="{E52218A4-1F00-4ED8-BBE2-CB0829544207}" destId="{B8706EA4-DA18-40CA-9EF6-6641ED2A3547}" srcOrd="0" destOrd="0" presId="urn:microsoft.com/office/officeart/2009/3/layout/DescendingProcess"/>
    <dgm:cxn modelId="{74A35196-2B23-411E-9CE3-7F126028E661}" type="presParOf" srcId="{E289CD72-27C6-4F8A-BEF4-95266CA98313}" destId="{0A179695-ED62-40E2-8F31-E1993D81E488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639E-3199-4E4A-8FE8-C4490C602457}">
      <dsp:nvSpPr>
        <dsp:cNvPr id="0" name=""/>
        <dsp:cNvSpPr/>
      </dsp:nvSpPr>
      <dsp:spPr>
        <a:xfrm rot="4396374">
          <a:off x="1456145" y="1038603"/>
          <a:ext cx="4505626" cy="314211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6104E-63F1-4364-A2F3-0BC2621CFF79}">
      <dsp:nvSpPr>
        <dsp:cNvPr id="0" name=""/>
        <dsp:cNvSpPr/>
      </dsp:nvSpPr>
      <dsp:spPr>
        <a:xfrm>
          <a:off x="2927536" y="1348672"/>
          <a:ext cx="113781" cy="113781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BB34935-D74A-4312-81D3-AC21A4300921}">
      <dsp:nvSpPr>
        <dsp:cNvPr id="0" name=""/>
        <dsp:cNvSpPr/>
      </dsp:nvSpPr>
      <dsp:spPr>
        <a:xfrm>
          <a:off x="3472955" y="1730204"/>
          <a:ext cx="113781" cy="113781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E626D2B-8696-4E80-81B0-C32D2AF39B5F}">
      <dsp:nvSpPr>
        <dsp:cNvPr id="0" name=""/>
        <dsp:cNvSpPr/>
      </dsp:nvSpPr>
      <dsp:spPr>
        <a:xfrm>
          <a:off x="3932255" y="2174890"/>
          <a:ext cx="113781" cy="113781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F3A4BED-5B3E-413F-AA0B-5C224444F515}">
      <dsp:nvSpPr>
        <dsp:cNvPr id="0" name=""/>
        <dsp:cNvSpPr/>
      </dsp:nvSpPr>
      <dsp:spPr>
        <a:xfrm>
          <a:off x="0" y="250769"/>
          <a:ext cx="2124263" cy="5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i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Relevés de consommation</a:t>
          </a:r>
          <a:endParaRPr lang="fr-FR" sz="1800" b="1" i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0" y="250769"/>
        <a:ext cx="2124263" cy="592697"/>
      </dsp:txXfrm>
    </dsp:sp>
    <dsp:sp modelId="{94D19783-EEC1-4F22-B79D-401541D80C33}">
      <dsp:nvSpPr>
        <dsp:cNvPr id="0" name=""/>
        <dsp:cNvSpPr/>
      </dsp:nvSpPr>
      <dsp:spPr>
        <a:xfrm>
          <a:off x="2329506" y="538796"/>
          <a:ext cx="3215101" cy="8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Analyse exploratoire</a:t>
          </a:r>
          <a:endParaRPr lang="fr-FR" sz="18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2329506" y="538796"/>
        <a:ext cx="3215101" cy="835091"/>
      </dsp:txXfrm>
    </dsp:sp>
    <dsp:sp modelId="{0B0ADC84-2A5B-4D95-9CA6-AD41E6E7E002}">
      <dsp:nvSpPr>
        <dsp:cNvPr id="0" name=""/>
        <dsp:cNvSpPr/>
      </dsp:nvSpPr>
      <dsp:spPr>
        <a:xfrm>
          <a:off x="720080" y="1186873"/>
          <a:ext cx="1894613" cy="8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Nettoyage du jeu de donnée</a:t>
          </a:r>
          <a:endParaRPr lang="fr-FR" sz="18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720080" y="1186873"/>
        <a:ext cx="1894613" cy="835091"/>
      </dsp:txXfrm>
    </dsp:sp>
    <dsp:sp modelId="{D3985785-8E15-4437-97B7-06258A522613}">
      <dsp:nvSpPr>
        <dsp:cNvPr id="0" name=""/>
        <dsp:cNvSpPr/>
      </dsp:nvSpPr>
      <dsp:spPr>
        <a:xfrm>
          <a:off x="4329550" y="2666550"/>
          <a:ext cx="113781" cy="113781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7A944C5-7785-48BF-9461-E04F916873BC}">
      <dsp:nvSpPr>
        <dsp:cNvPr id="0" name=""/>
        <dsp:cNvSpPr/>
      </dsp:nvSpPr>
      <dsp:spPr>
        <a:xfrm>
          <a:off x="3665577" y="1258883"/>
          <a:ext cx="2239088" cy="8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Feature</a:t>
          </a:r>
          <a:r>
            <a:rPr lang="fr-FR" sz="1800" kern="1200" dirty="0" smtClean="0"/>
            <a:t> </a:t>
          </a:r>
          <a:r>
            <a:rPr lang="fr-FR" sz="18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engineering</a:t>
          </a:r>
          <a:endParaRPr lang="fr-FR" sz="18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3665577" y="1258883"/>
        <a:ext cx="2239088" cy="835091"/>
      </dsp:txXfrm>
    </dsp:sp>
    <dsp:sp modelId="{743343AF-D12B-4A68-AB43-73AF1A38F56F}">
      <dsp:nvSpPr>
        <dsp:cNvPr id="0" name=""/>
        <dsp:cNvSpPr/>
      </dsp:nvSpPr>
      <dsp:spPr>
        <a:xfrm>
          <a:off x="4662494" y="2122977"/>
          <a:ext cx="2538293" cy="8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Optimisation des hyper-paramètres</a:t>
          </a:r>
          <a:endParaRPr lang="fr-FR" sz="18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4662494" y="2122977"/>
        <a:ext cx="2538293" cy="835091"/>
      </dsp:txXfrm>
    </dsp:sp>
    <dsp:sp modelId="{B8706EA4-DA18-40CA-9EF6-6641ED2A3547}">
      <dsp:nvSpPr>
        <dsp:cNvPr id="0" name=""/>
        <dsp:cNvSpPr/>
      </dsp:nvSpPr>
      <dsp:spPr>
        <a:xfrm>
          <a:off x="4649912" y="3168127"/>
          <a:ext cx="113781" cy="113781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755E6E5-59B6-4047-993A-720524BD1F16}">
      <dsp:nvSpPr>
        <dsp:cNvPr id="0" name=""/>
        <dsp:cNvSpPr/>
      </dsp:nvSpPr>
      <dsp:spPr>
        <a:xfrm>
          <a:off x="1440156" y="2079974"/>
          <a:ext cx="2385042" cy="8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Test de différents modèles</a:t>
          </a:r>
          <a:endParaRPr lang="fr-FR" sz="18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1440156" y="2079974"/>
        <a:ext cx="2385042" cy="835091"/>
      </dsp:txXfrm>
    </dsp:sp>
    <dsp:sp modelId="{0A179695-ED62-40E2-8F31-E1993D81E488}">
      <dsp:nvSpPr>
        <dsp:cNvPr id="0" name=""/>
        <dsp:cNvSpPr/>
      </dsp:nvSpPr>
      <dsp:spPr>
        <a:xfrm>
          <a:off x="2025925" y="3160093"/>
          <a:ext cx="2870626" cy="835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Modèle final</a:t>
          </a:r>
          <a:endParaRPr lang="fr-FR" sz="18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2025925" y="3160093"/>
        <a:ext cx="2870626" cy="835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83300-CA1B-4714-8BF7-149F58515593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8508D-09E9-4504-BBBF-4036F5E1D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22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71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52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921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032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325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56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17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56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27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725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9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98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99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73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07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42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73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27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8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65A7367-A4CC-4709-B214-7E14A835DD16}" type="datetime1">
              <a:rPr lang="fr-FR" smtClean="0"/>
              <a:t>23/09/2020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6DB-0483-4E95-A9B9-B2CC4FBA0C7E}" type="datetime1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F471-1FEB-45EE-8643-6CB007ADD3B6}" type="datetime1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195-C8D3-4009-AF64-E3A0BB487C95}" type="datetime1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8FED-55BD-411D-8A06-DBF57F36C4DD}" type="datetime1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55A9-E48B-4EEB-9C22-0E459BA8D2C9}" type="datetime1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DE-6658-4667-BAD0-E0A910D03070}" type="datetime1">
              <a:rPr lang="fr-FR" smtClean="0"/>
              <a:t>23/09/2020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53D8-2506-4941-BE7C-27FCE889AD4B}" type="datetime1">
              <a:rPr lang="fr-FR" smtClean="0"/>
              <a:t>23/09/2020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DDDF-2310-4574-80B5-A9D6F48F2DA2}" type="datetime1">
              <a:rPr lang="fr-FR" smtClean="0"/>
              <a:t>23/09/2020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E87-D284-469F-BB7E-3B8FA0214095}" type="datetime1">
              <a:rPr lang="fr-FR" smtClean="0"/>
              <a:t>23/09/2020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2EC5-3CC5-416B-9C09-182220DB379F}" type="datetime1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363E51F-CE7B-491C-8144-05708F5876C9}" type="datetime1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0" y="2708476"/>
            <a:ext cx="3672408" cy="17021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2800" b="1" dirty="0" smtClean="0"/>
              <a:t>Anticiper </a:t>
            </a:r>
            <a:r>
              <a:rPr lang="fr-FR" sz="2800" b="1" dirty="0"/>
              <a:t>les besoins en consommation </a:t>
            </a:r>
            <a:r>
              <a:rPr lang="fr-FR" sz="2800" b="1" dirty="0" smtClean="0"/>
              <a:t>de </a:t>
            </a:r>
            <a:r>
              <a:rPr lang="fr-FR" sz="2800" b="1" dirty="0"/>
              <a:t>bâtiments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49891" y="5661248"/>
            <a:ext cx="3309803" cy="1260629"/>
          </a:xfrm>
        </p:spPr>
        <p:txBody>
          <a:bodyPr/>
          <a:lstStyle/>
          <a:p>
            <a:pPr algn="r"/>
            <a:r>
              <a:rPr lang="fr-FR" dirty="0" smtClean="0"/>
              <a:t>Denis Jean-Benoît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608" y="6478300"/>
            <a:ext cx="298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Projet 4 - OPENCLASSROOMS</a:t>
            </a:r>
            <a:endParaRPr lang="fr-F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5065" y="116632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23/09/2020</a:t>
            </a:r>
            <a:endParaRPr lang="fr-FR" b="1" i="1" dirty="0">
              <a:solidFill>
                <a:schemeClr val="bg1"/>
              </a:solidFill>
            </a:endParaRPr>
          </a:p>
          <a:p>
            <a:endParaRPr lang="fr-F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1333" y="1484784"/>
            <a:ext cx="6777317" cy="1008111"/>
          </a:xfrm>
        </p:spPr>
        <p:txBody>
          <a:bodyPr>
            <a:normAutofit/>
          </a:bodyPr>
          <a:lstStyle/>
          <a:p>
            <a:r>
              <a:rPr lang="fr-FR" dirty="0" smtClean="0"/>
              <a:t>Passage au log </a:t>
            </a:r>
          </a:p>
          <a:p>
            <a:pPr marL="68580" indent="0">
              <a:buNone/>
            </a:pPr>
            <a:r>
              <a:rPr lang="fr-FR" dirty="0" smtClean="0"/>
              <a:t>	</a:t>
            </a:r>
            <a:r>
              <a:rPr lang="fr-FR" sz="1800" dirty="0" smtClean="0">
                <a:sym typeface="Wingdings" pitchFamily="2" charset="2"/>
              </a:rPr>
              <a:t> </a:t>
            </a:r>
            <a:r>
              <a:rPr lang="fr-FR" sz="1800" dirty="0" smtClean="0"/>
              <a:t>mesure d’asymétrie (</a:t>
            </a:r>
            <a:r>
              <a:rPr lang="fr-FR" sz="1800" dirty="0" err="1" smtClean="0"/>
              <a:t>skw</a:t>
            </a:r>
            <a:r>
              <a:rPr lang="fr-FR" sz="1800" dirty="0" smtClean="0"/>
              <a:t>)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8" t="32946" r="74401" b="36832"/>
          <a:stretch/>
        </p:blipFill>
        <p:spPr bwMode="auto">
          <a:xfrm>
            <a:off x="594358" y="3793701"/>
            <a:ext cx="35242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5" t="43265" r="73824" b="27869"/>
          <a:stretch/>
        </p:blipFill>
        <p:spPr bwMode="auto">
          <a:xfrm>
            <a:off x="4932040" y="3906738"/>
            <a:ext cx="3700611" cy="247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571592" y="260648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mtClean="0"/>
              <a:t>Feature engineering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4283968" y="4945829"/>
            <a:ext cx="432048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310864" y="2467573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err="1" smtClean="0"/>
              <a:t>SKW</a:t>
            </a:r>
            <a:r>
              <a:rPr lang="fr-FR" baseline="-25000" dirty="0" err="1" smtClean="0"/>
              <a:t>SiteEnergyUseWN</a:t>
            </a:r>
            <a:r>
              <a:rPr lang="fr-FR" baseline="-25000" dirty="0" smtClean="0"/>
              <a:t> </a:t>
            </a:r>
            <a:r>
              <a:rPr lang="fr-FR" dirty="0" smtClean="0"/>
              <a:t>=  5,28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788024" y="2467573"/>
            <a:ext cx="28838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err="1" smtClean="0"/>
              <a:t>SKW</a:t>
            </a:r>
            <a:r>
              <a:rPr lang="fr-FR" baseline="-25000" dirty="0" err="1" smtClean="0"/>
              <a:t>TotalGHGEmissions</a:t>
            </a:r>
            <a:r>
              <a:rPr lang="fr-FR" dirty="0" smtClean="0"/>
              <a:t>=  8,11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523475" y="3429000"/>
            <a:ext cx="212269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err="1"/>
              <a:t>SiteEnergyUseWN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4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3059832" y="2023148"/>
            <a:ext cx="4205077" cy="1733289"/>
          </a:xfrm>
          <a:prstGeom prst="rect">
            <a:avLst/>
          </a:prstGeom>
          <a:solidFill>
            <a:schemeClr val="accent6">
              <a:tint val="20000"/>
              <a:satMod val="180000"/>
              <a:lumMod val="98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755576" y="4720047"/>
            <a:ext cx="4205077" cy="1733289"/>
          </a:xfrm>
          <a:prstGeom prst="rect">
            <a:avLst/>
          </a:prstGeom>
          <a:solidFill>
            <a:schemeClr val="accent1">
              <a:tint val="20000"/>
              <a:satMod val="180000"/>
              <a:lumMod val="9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-18256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634916" y="1340768"/>
            <a:ext cx="187220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Data non numérique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29925" y="3952669"/>
            <a:ext cx="1872208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Set d’entrainement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062860" y="3952669"/>
            <a:ext cx="1872208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Set de test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429925" y="5733256"/>
            <a:ext cx="1872208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Optimisation </a:t>
            </a:r>
          </a:p>
          <a:p>
            <a:pPr algn="ctr"/>
            <a:r>
              <a:rPr lang="fr-FR" sz="1400" dirty="0" smtClean="0"/>
              <a:t>hyper paramètres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507124" y="5609319"/>
            <a:ext cx="1872208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Evaluation du modèle</a:t>
            </a:r>
            <a:endParaRPr lang="fr-FR" sz="1400" dirty="0"/>
          </a:p>
        </p:txBody>
      </p:sp>
      <p:cxnSp>
        <p:nvCxnSpPr>
          <p:cNvPr id="13" name="Connecteur en angle 12"/>
          <p:cNvCxnSpPr>
            <a:stCxn id="7" idx="2"/>
            <a:endCxn id="31" idx="3"/>
          </p:cNvCxnSpPr>
          <p:nvPr/>
        </p:nvCxnSpPr>
        <p:spPr>
          <a:xfrm rot="5400000">
            <a:off x="3969878" y="1761676"/>
            <a:ext cx="445987" cy="75629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7" idx="2"/>
            <a:endCxn id="33" idx="3"/>
          </p:cNvCxnSpPr>
          <p:nvPr/>
        </p:nvCxnSpPr>
        <p:spPr>
          <a:xfrm rot="16200000" flipH="1">
            <a:off x="4737659" y="1750192"/>
            <a:ext cx="445986" cy="77926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1187624" y="1340767"/>
            <a:ext cx="187220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Data set</a:t>
            </a:r>
            <a:endParaRPr lang="fr-FR" sz="1400" dirty="0"/>
          </a:p>
        </p:txBody>
      </p:sp>
      <p:sp>
        <p:nvSpPr>
          <p:cNvPr id="31" name="Hexagone 30"/>
          <p:cNvSpPr/>
          <p:nvPr/>
        </p:nvSpPr>
        <p:spPr>
          <a:xfrm rot="5400000">
            <a:off x="3287746" y="2349733"/>
            <a:ext cx="1053949" cy="1080120"/>
          </a:xfrm>
          <a:prstGeom prst="hexagon">
            <a:avLst>
              <a:gd name="adj" fmla="val 18081"/>
              <a:gd name="vf" fmla="val 1154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200" dirty="0"/>
              <a:t>One Hot Encoder</a:t>
            </a:r>
          </a:p>
        </p:txBody>
      </p:sp>
      <p:sp>
        <p:nvSpPr>
          <p:cNvPr id="33" name="Hexagone 32"/>
          <p:cNvSpPr/>
          <p:nvPr/>
        </p:nvSpPr>
        <p:spPr>
          <a:xfrm rot="5400000">
            <a:off x="4823310" y="2349732"/>
            <a:ext cx="1053949" cy="1080120"/>
          </a:xfrm>
          <a:prstGeom prst="hexagon">
            <a:avLst>
              <a:gd name="adj" fmla="val 18081"/>
              <a:gd name="vf" fmla="val 1154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200" dirty="0" smtClean="0"/>
              <a:t>Label </a:t>
            </a:r>
            <a:r>
              <a:rPr lang="fr-FR" sz="1200" dirty="0"/>
              <a:t>Encoder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1429925" y="4911361"/>
            <a:ext cx="1872208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Modélisations</a:t>
            </a:r>
            <a:endParaRPr lang="fr-FR" sz="1400" dirty="0"/>
          </a:p>
        </p:txBody>
      </p:sp>
      <p:cxnSp>
        <p:nvCxnSpPr>
          <p:cNvPr id="46" name="Connecteur en angle 45"/>
          <p:cNvCxnSpPr>
            <a:stCxn id="33" idx="0"/>
          </p:cNvCxnSpPr>
          <p:nvPr/>
        </p:nvCxnSpPr>
        <p:spPr>
          <a:xfrm rot="5400000">
            <a:off x="4849971" y="3137817"/>
            <a:ext cx="221365" cy="77926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31" idx="0"/>
          </p:cNvCxnSpPr>
          <p:nvPr/>
        </p:nvCxnSpPr>
        <p:spPr>
          <a:xfrm rot="16200000" flipH="1">
            <a:off x="4082187" y="3149302"/>
            <a:ext cx="221366" cy="756298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9" idx="1"/>
          </p:cNvCxnSpPr>
          <p:nvPr/>
        </p:nvCxnSpPr>
        <p:spPr>
          <a:xfrm>
            <a:off x="4571021" y="3638134"/>
            <a:ext cx="1491839" cy="602567"/>
          </a:xfrm>
          <a:prstGeom prst="bentConnector3">
            <a:avLst>
              <a:gd name="adj1" fmla="val 62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endCxn id="8" idx="3"/>
          </p:cNvCxnSpPr>
          <p:nvPr/>
        </p:nvCxnSpPr>
        <p:spPr>
          <a:xfrm rot="10800000" flipV="1">
            <a:off x="3302133" y="3638133"/>
            <a:ext cx="1268888" cy="602567"/>
          </a:xfrm>
          <a:prstGeom prst="bentConnector3">
            <a:avLst>
              <a:gd name="adj1" fmla="val -104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8" idx="2"/>
            <a:endCxn id="40" idx="0"/>
          </p:cNvCxnSpPr>
          <p:nvPr/>
        </p:nvCxnSpPr>
        <p:spPr>
          <a:xfrm>
            <a:off x="2366029" y="4528733"/>
            <a:ext cx="0" cy="3826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40" idx="2"/>
            <a:endCxn id="10" idx="0"/>
          </p:cNvCxnSpPr>
          <p:nvPr/>
        </p:nvCxnSpPr>
        <p:spPr>
          <a:xfrm>
            <a:off x="2366029" y="5487425"/>
            <a:ext cx="0" cy="245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>
            <a:stCxn id="40" idx="3"/>
            <a:endCxn id="9" idx="2"/>
          </p:cNvCxnSpPr>
          <p:nvPr/>
        </p:nvCxnSpPr>
        <p:spPr>
          <a:xfrm flipV="1">
            <a:off x="3302133" y="4528733"/>
            <a:ext cx="3696831" cy="670660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11" idx="0"/>
          </p:cNvCxnSpPr>
          <p:nvPr/>
        </p:nvCxnSpPr>
        <p:spPr>
          <a:xfrm flipV="1">
            <a:off x="6443228" y="5199394"/>
            <a:ext cx="0" cy="4099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" idx="1"/>
            <a:endCxn id="16" idx="3"/>
          </p:cNvCxnSpPr>
          <p:nvPr/>
        </p:nvCxnSpPr>
        <p:spPr>
          <a:xfrm flipH="1" flipV="1">
            <a:off x="3059832" y="1628799"/>
            <a:ext cx="575084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en angle 89"/>
          <p:cNvCxnSpPr>
            <a:stCxn id="10" idx="1"/>
            <a:endCxn id="40" idx="1"/>
          </p:cNvCxnSpPr>
          <p:nvPr/>
        </p:nvCxnSpPr>
        <p:spPr>
          <a:xfrm rot="10800000">
            <a:off x="1429925" y="5199394"/>
            <a:ext cx="12700" cy="821895"/>
          </a:xfrm>
          <a:prstGeom prst="bentConnector3">
            <a:avLst>
              <a:gd name="adj1" fmla="val 3514283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>
            <a:off x="3665646" y="5884164"/>
            <a:ext cx="1249182" cy="49716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Sélection du modèle</a:t>
            </a:r>
            <a:endParaRPr lang="fr-FR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6015727" y="3186768"/>
            <a:ext cx="1249182" cy="49716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Encodage</a:t>
            </a:r>
            <a:endParaRPr lang="fr-FR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1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55780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Optimisation </a:t>
            </a:r>
            <a:br>
              <a:rPr lang="fr-FR" dirty="0" smtClean="0"/>
            </a:br>
            <a:r>
              <a:rPr lang="fr-FR" dirty="0" smtClean="0"/>
              <a:t>des hyper paramètres</a:t>
            </a:r>
            <a:endParaRPr lang="fr-FR" dirty="0"/>
          </a:p>
        </p:txBody>
      </p:sp>
      <p:sp>
        <p:nvSpPr>
          <p:cNvPr id="4" name="Hexagone 3"/>
          <p:cNvSpPr/>
          <p:nvPr/>
        </p:nvSpPr>
        <p:spPr>
          <a:xfrm rot="5400000">
            <a:off x="1282327" y="2128382"/>
            <a:ext cx="1412687" cy="2088232"/>
          </a:xfrm>
          <a:prstGeom prst="hexagon">
            <a:avLst>
              <a:gd name="adj" fmla="val 18081"/>
              <a:gd name="vf" fmla="val 115470"/>
            </a:avLst>
          </a:prstGeom>
          <a:gradFill>
            <a:gsLst>
              <a:gs pos="0">
                <a:schemeClr val="accent1">
                  <a:alpha val="41000"/>
                  <a:lumMod val="57000"/>
                  <a:lumOff val="43000"/>
                </a:schemeClr>
              </a:gs>
              <a:gs pos="100000">
                <a:schemeClr val="accent1">
                  <a:shade val="75000"/>
                  <a:satMod val="120000"/>
                  <a:alpha val="65000"/>
                  <a:lumMod val="91000"/>
                  <a:lumOff val="9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fr-F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Elasticnet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1886992" y="2132856"/>
            <a:ext cx="1656184" cy="905607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400" i="1" dirty="0" smtClean="0"/>
              <a:t>Alpha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400" i="1" dirty="0" smtClean="0"/>
              <a:t>L1_Ratio</a:t>
            </a:r>
            <a:endParaRPr lang="fr-FR" sz="1400" i="1" dirty="0"/>
          </a:p>
        </p:txBody>
      </p:sp>
      <p:sp>
        <p:nvSpPr>
          <p:cNvPr id="11" name="Hexagone 10"/>
          <p:cNvSpPr/>
          <p:nvPr/>
        </p:nvSpPr>
        <p:spPr>
          <a:xfrm rot="5400000">
            <a:off x="1283818" y="3827608"/>
            <a:ext cx="1409706" cy="2088232"/>
          </a:xfrm>
          <a:prstGeom prst="hexagon">
            <a:avLst>
              <a:gd name="adj" fmla="val 18081"/>
              <a:gd name="vf" fmla="val 115470"/>
            </a:avLst>
          </a:prstGeom>
          <a:gradFill>
            <a:gsLst>
              <a:gs pos="0">
                <a:schemeClr val="accent1">
                  <a:alpha val="41000"/>
                  <a:lumMod val="57000"/>
                  <a:lumOff val="43000"/>
                </a:schemeClr>
              </a:gs>
              <a:gs pos="100000">
                <a:schemeClr val="accent1">
                  <a:shade val="75000"/>
                  <a:satMod val="120000"/>
                  <a:alpha val="65000"/>
                  <a:lumMod val="91000"/>
                  <a:lumOff val="9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SVR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1892491" y="4941168"/>
            <a:ext cx="1656184" cy="1025905"/>
          </a:xfrm>
          <a:prstGeom prst="round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i="1" dirty="0" smtClean="0"/>
              <a:t>Gamma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400" i="1" dirty="0" smtClean="0"/>
              <a:t>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i="1" dirty="0" smtClean="0"/>
              <a:t>Epsilon</a:t>
            </a:r>
            <a:endParaRPr lang="fr-FR" sz="1600" i="1" dirty="0"/>
          </a:p>
        </p:txBody>
      </p:sp>
      <p:sp>
        <p:nvSpPr>
          <p:cNvPr id="13" name="Hexagone 12"/>
          <p:cNvSpPr/>
          <p:nvPr/>
        </p:nvSpPr>
        <p:spPr>
          <a:xfrm rot="5400000">
            <a:off x="6493948" y="2128382"/>
            <a:ext cx="1412688" cy="2088232"/>
          </a:xfrm>
          <a:prstGeom prst="hexagon">
            <a:avLst>
              <a:gd name="adj" fmla="val 18081"/>
              <a:gd name="vf" fmla="val 115470"/>
            </a:avLst>
          </a:prstGeom>
          <a:gradFill>
            <a:gsLst>
              <a:gs pos="0">
                <a:schemeClr val="accent1">
                  <a:alpha val="41000"/>
                  <a:lumMod val="57000"/>
                  <a:lumOff val="43000"/>
                </a:schemeClr>
              </a:gs>
              <a:gs pos="100000">
                <a:schemeClr val="accent1">
                  <a:shade val="75000"/>
                  <a:satMod val="120000"/>
                  <a:alpha val="65000"/>
                  <a:lumMod val="91000"/>
                  <a:lumOff val="9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RFR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 flipH="1">
            <a:off x="5370012" y="2132856"/>
            <a:ext cx="2370339" cy="905607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400" i="1" dirty="0" err="1" smtClean="0"/>
              <a:t>Max_depth</a:t>
            </a:r>
            <a:endParaRPr lang="fr-FR" sz="14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1400" i="1" dirty="0" err="1" smtClean="0"/>
              <a:t>Min_samples_leaf</a:t>
            </a:r>
            <a:endParaRPr lang="fr-FR" sz="14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1400" i="1" dirty="0" err="1" smtClean="0"/>
              <a:t>Max_features</a:t>
            </a:r>
            <a:endParaRPr lang="fr-FR" sz="1400" i="1" dirty="0"/>
          </a:p>
        </p:txBody>
      </p:sp>
      <p:sp>
        <p:nvSpPr>
          <p:cNvPr id="15" name="Hexagone 14"/>
          <p:cNvSpPr/>
          <p:nvPr/>
        </p:nvSpPr>
        <p:spPr>
          <a:xfrm rot="5400000">
            <a:off x="6495440" y="3827609"/>
            <a:ext cx="1409704" cy="2088232"/>
          </a:xfrm>
          <a:prstGeom prst="hexagon">
            <a:avLst>
              <a:gd name="adj" fmla="val 18081"/>
              <a:gd name="vf" fmla="val 115470"/>
            </a:avLst>
          </a:prstGeom>
          <a:gradFill>
            <a:gsLst>
              <a:gs pos="0">
                <a:schemeClr val="accent1">
                  <a:alpha val="41000"/>
                  <a:lumMod val="57000"/>
                  <a:lumOff val="43000"/>
                </a:schemeClr>
              </a:gs>
              <a:gs pos="100000">
                <a:schemeClr val="accent1">
                  <a:shade val="75000"/>
                  <a:satMod val="120000"/>
                  <a:alpha val="65000"/>
                  <a:lumMod val="91000"/>
                  <a:lumOff val="9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fr-F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XGBoost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 flipH="1">
            <a:off x="5361565" y="4941168"/>
            <a:ext cx="2378785" cy="1025905"/>
          </a:xfrm>
          <a:prstGeom prst="round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400" i="1" dirty="0" err="1" smtClean="0"/>
              <a:t>Learning_rate</a:t>
            </a:r>
            <a:endParaRPr lang="fr-FR" sz="14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1400" i="1" dirty="0" err="1" smtClean="0"/>
              <a:t>n_estimators</a:t>
            </a:r>
            <a:endParaRPr lang="fr-FR" sz="1400" i="1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548675" y="3446793"/>
            <a:ext cx="2160240" cy="108012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Validation croisée</a:t>
            </a:r>
            <a:endParaRPr lang="fr-FR" sz="2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Consommation d’énergie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556792"/>
            <a:ext cx="4684195" cy="1544889"/>
          </a:xfrm>
        </p:spPr>
        <p:txBody>
          <a:bodyPr>
            <a:normAutofit/>
          </a:bodyPr>
          <a:lstStyle/>
          <a:p>
            <a:r>
              <a:rPr lang="fr-FR" sz="2200" b="1" dirty="0" smtClean="0"/>
              <a:t>One Hot Encoder</a:t>
            </a:r>
          </a:p>
          <a:p>
            <a:r>
              <a:rPr lang="fr-FR" sz="2200" dirty="0" smtClean="0"/>
              <a:t>Comparaison des validations croisées</a:t>
            </a:r>
            <a:endParaRPr lang="fr-FR" sz="22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09222"/>
              </p:ext>
            </p:extLst>
          </p:nvPr>
        </p:nvGraphicFramePr>
        <p:xfrm>
          <a:off x="5583505" y="1954912"/>
          <a:ext cx="2588895" cy="1402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2655"/>
                <a:gridCol w="614680"/>
                <a:gridCol w="492443"/>
                <a:gridCol w="5591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Modèle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i="1" dirty="0">
                          <a:effectLst/>
                        </a:rPr>
                        <a:t>RMSE</a:t>
                      </a:r>
                      <a:endParaRPr lang="fr-FR" sz="1200" b="1" i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i="1" dirty="0">
                          <a:effectLst/>
                        </a:rPr>
                        <a:t>R2</a:t>
                      </a:r>
                      <a:endParaRPr lang="fr-FR" sz="1200" b="1" i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i="1" dirty="0">
                          <a:effectLst/>
                        </a:rPr>
                        <a:t>MAE</a:t>
                      </a:r>
                      <a:endParaRPr lang="fr-FR" sz="1200" b="1" i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err="1" smtClean="0">
                          <a:effectLst/>
                        </a:rPr>
                        <a:t>Elasticnet</a:t>
                      </a:r>
                      <a:endParaRPr lang="fr-FR" sz="1200" b="1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1.28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0.34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0.56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>
                          <a:effectLst/>
                        </a:rPr>
                        <a:t>SVR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1.18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0.44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0.27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RFR</a:t>
                      </a:r>
                      <a:endParaRPr lang="fr-FR" sz="1200" b="1" dirty="0"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0.43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0.91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0.14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err="1">
                          <a:effectLst/>
                        </a:rPr>
                        <a:t>XGBoost</a:t>
                      </a:r>
                      <a:endParaRPr lang="fr-FR" sz="1200" b="1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0.72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0.79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0.13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467544" y="2945449"/>
            <a:ext cx="4388813" cy="3003831"/>
            <a:chOff x="467544" y="2924944"/>
            <a:chExt cx="4388813" cy="3003831"/>
          </a:xfrm>
        </p:grpSpPr>
        <p:pic>
          <p:nvPicPr>
            <p:cNvPr id="7172" name="Picture 4" descr="F:\Google Drive\DATA SCIENTIST\P4\qualité NRJ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01"/>
            <a:stretch/>
          </p:blipFill>
          <p:spPr bwMode="auto">
            <a:xfrm>
              <a:off x="509588" y="2924944"/>
              <a:ext cx="4346769" cy="300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467544" y="4036283"/>
              <a:ext cx="64439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RFR</a:t>
              </a:r>
              <a:endParaRPr lang="fr-FR" sz="1100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856357" y="3725648"/>
            <a:ext cx="3658903" cy="2367648"/>
            <a:chOff x="4856357" y="3725648"/>
            <a:chExt cx="3658903" cy="2367648"/>
          </a:xfrm>
        </p:grpSpPr>
        <p:pic>
          <p:nvPicPr>
            <p:cNvPr id="7173" name="Picture 5" descr="F:\Google Drive\DATA SCIENTIST\P4\time NRJ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295"/>
            <a:stretch/>
          </p:blipFill>
          <p:spPr bwMode="auto">
            <a:xfrm>
              <a:off x="4856357" y="3725648"/>
              <a:ext cx="3658903" cy="21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>
              <a:off x="5282600" y="5872968"/>
              <a:ext cx="6575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/>
                <a:t>Elasticnet</a:t>
              </a:r>
              <a:endParaRPr lang="fr-FR" sz="8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228184" y="5877852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smtClean="0"/>
                <a:t>SVR</a:t>
              </a:r>
              <a:endParaRPr lang="fr-FR" sz="8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092926" y="5872968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smtClean="0"/>
                <a:t>RFR</a:t>
              </a:r>
              <a:endParaRPr lang="fr-FR" sz="8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753002" y="5877852"/>
              <a:ext cx="606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/>
                <a:t>XGBoost</a:t>
              </a:r>
              <a:endParaRPr lang="fr-FR" sz="800" dirty="0"/>
            </a:p>
          </p:txBody>
        </p: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4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7618" y="1412776"/>
            <a:ext cx="6777317" cy="3600399"/>
          </a:xfrm>
        </p:spPr>
        <p:txBody>
          <a:bodyPr>
            <a:normAutofit/>
          </a:bodyPr>
          <a:lstStyle/>
          <a:p>
            <a:r>
              <a:rPr lang="fr-FR" sz="2000" dirty="0" smtClean="0"/>
              <a:t>Modèle retenu :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3600" dirty="0" smtClean="0"/>
          </a:p>
          <a:p>
            <a:r>
              <a:rPr lang="fr-FR" sz="2000" dirty="0" smtClean="0"/>
              <a:t>Set de test :</a:t>
            </a:r>
          </a:p>
          <a:p>
            <a:endParaRPr lang="fr-FR" sz="2000" dirty="0" smtClean="0"/>
          </a:p>
        </p:txBody>
      </p:sp>
      <p:pic>
        <p:nvPicPr>
          <p:cNvPr id="9218" name="Picture 2" descr="F:\Google Drive\DATA SCIENTIST\P4\ytru exp NR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4001268"/>
            <a:ext cx="3321387" cy="23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F:\Google Drive\DATA SCIENTIST\P4\ytruelog_NRJ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1268"/>
            <a:ext cx="3509652" cy="23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Consommation d’énergie</a:t>
            </a:r>
            <a:endParaRPr lang="fr-FR" dirty="0"/>
          </a:p>
        </p:txBody>
      </p:sp>
      <p:sp>
        <p:nvSpPr>
          <p:cNvPr id="8" name="Hexagone 7"/>
          <p:cNvSpPr/>
          <p:nvPr/>
        </p:nvSpPr>
        <p:spPr>
          <a:xfrm rot="5400000">
            <a:off x="2643533" y="820964"/>
            <a:ext cx="1192638" cy="3672408"/>
          </a:xfrm>
          <a:prstGeom prst="hexagon">
            <a:avLst>
              <a:gd name="adj" fmla="val 18081"/>
              <a:gd name="vf" fmla="val 115470"/>
            </a:avLst>
          </a:prstGeom>
          <a:gradFill>
            <a:gsLst>
              <a:gs pos="0">
                <a:schemeClr val="accent1">
                  <a:alpha val="41000"/>
                  <a:lumMod val="57000"/>
                  <a:lumOff val="43000"/>
                </a:schemeClr>
              </a:gs>
              <a:gs pos="100000">
                <a:schemeClr val="accent1">
                  <a:shade val="75000"/>
                  <a:satMod val="120000"/>
                  <a:alpha val="65000"/>
                  <a:lumMod val="91000"/>
                  <a:lumOff val="9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Forest </a:t>
            </a:r>
            <a:r>
              <a:rPr lang="fr-F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Regressor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 flipH="1">
            <a:off x="4644008" y="2060848"/>
            <a:ext cx="3312370" cy="1192639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400" i="1" dirty="0" err="1" smtClean="0"/>
              <a:t>Max_depth</a:t>
            </a:r>
            <a:r>
              <a:rPr lang="fr-FR" sz="1400" i="1" dirty="0" smtClean="0"/>
              <a:t> = 50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400" i="1" dirty="0" err="1" smtClean="0"/>
              <a:t>Min_samples_leaf</a:t>
            </a:r>
            <a:r>
              <a:rPr lang="fr-FR" sz="1400" i="1" dirty="0" smtClean="0"/>
              <a:t> =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400" i="1" dirty="0" err="1" smtClean="0"/>
              <a:t>Max_features</a:t>
            </a:r>
            <a:r>
              <a:rPr lang="fr-FR" sz="1400" i="1" dirty="0" smtClean="0"/>
              <a:t> = </a:t>
            </a:r>
            <a:r>
              <a:rPr lang="fr-FR" sz="1400" i="1" dirty="0" err="1" smtClean="0"/>
              <a:t>sqrt</a:t>
            </a:r>
            <a:endParaRPr lang="fr-FR" sz="1400" i="1" dirty="0"/>
          </a:p>
        </p:txBody>
      </p:sp>
      <p:sp>
        <p:nvSpPr>
          <p:cNvPr id="5" name="Flèche droite 4"/>
          <p:cNvSpPr/>
          <p:nvPr/>
        </p:nvSpPr>
        <p:spPr>
          <a:xfrm>
            <a:off x="4323209" y="5047282"/>
            <a:ext cx="504056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355465" y="4797152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exp</a:t>
            </a:r>
            <a:endParaRPr lang="fr-FR" sz="1100" dirty="0"/>
          </a:p>
        </p:txBody>
      </p:sp>
      <p:sp>
        <p:nvSpPr>
          <p:cNvPr id="10" name="Ellipse 9"/>
          <p:cNvSpPr/>
          <p:nvPr/>
        </p:nvSpPr>
        <p:spPr>
          <a:xfrm rot="2144262">
            <a:off x="5819328" y="4078092"/>
            <a:ext cx="764730" cy="1264626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5" t="43265" r="73824" b="27869"/>
          <a:stretch/>
        </p:blipFill>
        <p:spPr bwMode="auto">
          <a:xfrm>
            <a:off x="4292958" y="4001268"/>
            <a:ext cx="4143697" cy="243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lèche droite 10"/>
          <p:cNvSpPr/>
          <p:nvPr/>
        </p:nvSpPr>
        <p:spPr>
          <a:xfrm rot="5400000">
            <a:off x="4785291" y="5538699"/>
            <a:ext cx="432048" cy="282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F:\Google Drive\DATA SCIENTIST\P4\time CO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08"/>
          <a:stretch/>
        </p:blipFill>
        <p:spPr bwMode="auto">
          <a:xfrm>
            <a:off x="4856357" y="3642388"/>
            <a:ext cx="3695011" cy="23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" descr="F:\Google Drive\DATA SCIENTIST\P4\qualité CO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/>
          <a:stretch/>
        </p:blipFill>
        <p:spPr bwMode="auto">
          <a:xfrm>
            <a:off x="509587" y="2945448"/>
            <a:ext cx="4356889" cy="30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272808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Emission gaz à effet de serre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556792"/>
            <a:ext cx="4684195" cy="1544889"/>
          </a:xfrm>
        </p:spPr>
        <p:txBody>
          <a:bodyPr>
            <a:normAutofit/>
          </a:bodyPr>
          <a:lstStyle/>
          <a:p>
            <a:r>
              <a:rPr lang="fr-FR" sz="2200" b="1" dirty="0" smtClean="0"/>
              <a:t>Label Encoder</a:t>
            </a:r>
          </a:p>
          <a:p>
            <a:r>
              <a:rPr lang="fr-FR" sz="2200" dirty="0" smtClean="0"/>
              <a:t>Comparaison des validations croisées</a:t>
            </a:r>
            <a:endParaRPr lang="fr-FR" sz="2200" dirty="0"/>
          </a:p>
        </p:txBody>
      </p:sp>
      <p:sp>
        <p:nvSpPr>
          <p:cNvPr id="6" name="ZoneTexte 5"/>
          <p:cNvSpPr txBox="1"/>
          <p:nvPr/>
        </p:nvSpPr>
        <p:spPr>
          <a:xfrm>
            <a:off x="5282600" y="5872968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Elasticnet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228184" y="5877852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SVR</a:t>
            </a:r>
            <a:endParaRPr lang="fr-FR" sz="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092926" y="5872968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RFR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753002" y="5877852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XGBoost</a:t>
            </a:r>
            <a:endParaRPr lang="fr-FR" sz="800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99766"/>
              </p:ext>
            </p:extLst>
          </p:nvPr>
        </p:nvGraphicFramePr>
        <p:xfrm>
          <a:off x="5756447" y="1772816"/>
          <a:ext cx="2588895" cy="1402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2655"/>
                <a:gridCol w="614680"/>
                <a:gridCol w="492443"/>
                <a:gridCol w="5591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Modèle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i="1" dirty="0">
                          <a:effectLst/>
                        </a:rPr>
                        <a:t>RMSE</a:t>
                      </a:r>
                      <a:endParaRPr lang="fr-FR" sz="1200" b="1" i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i="1" dirty="0">
                          <a:effectLst/>
                        </a:rPr>
                        <a:t>R2</a:t>
                      </a:r>
                      <a:endParaRPr lang="fr-FR" sz="1200" b="1" i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i="1" dirty="0">
                          <a:effectLst/>
                        </a:rPr>
                        <a:t>MAE</a:t>
                      </a:r>
                      <a:endParaRPr lang="fr-FR" sz="1200" b="1" i="1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err="1" smtClean="0">
                          <a:effectLst/>
                        </a:rPr>
                        <a:t>Elasticnet</a:t>
                      </a:r>
                      <a:endParaRPr lang="fr-FR" sz="1200" b="1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1,01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0,47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0,83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>
                          <a:effectLst/>
                        </a:rPr>
                        <a:t>SVR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0,76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0,69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0,13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RFR</a:t>
                      </a:r>
                      <a:endParaRPr lang="fr-FR" sz="1200" b="1" dirty="0"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0,25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0,97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0,17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err="1">
                          <a:effectLst/>
                        </a:rPr>
                        <a:t>XGBoost</a:t>
                      </a:r>
                      <a:endParaRPr lang="fr-FR" sz="1200" b="1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0,25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0,96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effectLst/>
                        </a:rPr>
                        <a:t>0,18</a:t>
                      </a:r>
                      <a:endParaRPr lang="fr-FR" sz="11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467544" y="4005064"/>
            <a:ext cx="64439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RFR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F:\Google Drive\DATA SCIENTIST\P4\ytru exp C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73826"/>
            <a:ext cx="3510112" cy="24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F:\Google Drive\DATA SCIENTIST\P4\ytruelog_C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1268"/>
            <a:ext cx="3495624" cy="23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7618" y="1412776"/>
            <a:ext cx="6777317" cy="3600399"/>
          </a:xfrm>
        </p:spPr>
        <p:txBody>
          <a:bodyPr>
            <a:normAutofit/>
          </a:bodyPr>
          <a:lstStyle/>
          <a:p>
            <a:r>
              <a:rPr lang="fr-FR" sz="2000" dirty="0" smtClean="0"/>
              <a:t>Modèle retenu :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3600" dirty="0" smtClean="0"/>
          </a:p>
          <a:p>
            <a:r>
              <a:rPr lang="fr-FR" sz="2000" dirty="0" smtClean="0"/>
              <a:t>Set de test :</a:t>
            </a:r>
          </a:p>
          <a:p>
            <a:endParaRPr lang="fr-FR" sz="2000" dirty="0" smtClean="0"/>
          </a:p>
        </p:txBody>
      </p:sp>
      <p:sp>
        <p:nvSpPr>
          <p:cNvPr id="8" name="Hexagone 7"/>
          <p:cNvSpPr/>
          <p:nvPr/>
        </p:nvSpPr>
        <p:spPr>
          <a:xfrm rot="5400000">
            <a:off x="2643533" y="820964"/>
            <a:ext cx="1192638" cy="3672408"/>
          </a:xfrm>
          <a:prstGeom prst="hexagon">
            <a:avLst>
              <a:gd name="adj" fmla="val 18081"/>
              <a:gd name="vf" fmla="val 115470"/>
            </a:avLst>
          </a:prstGeom>
          <a:gradFill>
            <a:gsLst>
              <a:gs pos="0">
                <a:schemeClr val="accent1">
                  <a:alpha val="41000"/>
                  <a:lumMod val="57000"/>
                  <a:lumOff val="43000"/>
                </a:schemeClr>
              </a:gs>
              <a:gs pos="100000">
                <a:schemeClr val="accent1">
                  <a:shade val="75000"/>
                  <a:satMod val="120000"/>
                  <a:alpha val="65000"/>
                  <a:lumMod val="91000"/>
                  <a:lumOff val="9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Forest </a:t>
            </a:r>
            <a:r>
              <a:rPr lang="fr-F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Regressor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 flipH="1">
            <a:off x="4644008" y="2060848"/>
            <a:ext cx="3312370" cy="1192639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400" i="1" dirty="0" err="1" smtClean="0"/>
              <a:t>Max_depth</a:t>
            </a:r>
            <a:r>
              <a:rPr lang="fr-FR" sz="1400" i="1" dirty="0" smtClean="0"/>
              <a:t> = 20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400" i="1" dirty="0" err="1" smtClean="0"/>
              <a:t>Min_samples_leaf</a:t>
            </a:r>
            <a:r>
              <a:rPr lang="fr-FR" sz="1400" i="1" dirty="0" smtClean="0"/>
              <a:t> =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400" i="1" dirty="0" err="1" smtClean="0"/>
              <a:t>Max_features</a:t>
            </a:r>
            <a:r>
              <a:rPr lang="fr-FR" sz="1400" i="1" dirty="0" smtClean="0"/>
              <a:t> = </a:t>
            </a:r>
            <a:r>
              <a:rPr lang="fr-FR" sz="1400" i="1" dirty="0" err="1" smtClean="0"/>
              <a:t>sqrt</a:t>
            </a:r>
            <a:endParaRPr lang="fr-FR" sz="1400" i="1" dirty="0"/>
          </a:p>
        </p:txBody>
      </p:sp>
      <p:sp>
        <p:nvSpPr>
          <p:cNvPr id="5" name="Flèche droite 4"/>
          <p:cNvSpPr/>
          <p:nvPr/>
        </p:nvSpPr>
        <p:spPr>
          <a:xfrm>
            <a:off x="4323209" y="5047282"/>
            <a:ext cx="504056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355465" y="4797152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exp</a:t>
            </a:r>
            <a:endParaRPr lang="fr-FR" sz="1100" dirty="0"/>
          </a:p>
        </p:txBody>
      </p:sp>
      <p:sp>
        <p:nvSpPr>
          <p:cNvPr id="10" name="Ellipse 9"/>
          <p:cNvSpPr/>
          <p:nvPr/>
        </p:nvSpPr>
        <p:spPr>
          <a:xfrm rot="21365329">
            <a:off x="5664760" y="4152392"/>
            <a:ext cx="634991" cy="129828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272808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Emission gaz à effet de serre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98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024744" cy="1143000"/>
          </a:xfrm>
        </p:spPr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star Score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8892" y="1556792"/>
            <a:ext cx="5305052" cy="2548540"/>
          </a:xfrm>
        </p:spPr>
        <p:txBody>
          <a:bodyPr>
            <a:normAutofit/>
          </a:bodyPr>
          <a:lstStyle/>
          <a:p>
            <a:r>
              <a:rPr lang="fr-FR" sz="1800" dirty="0" smtClean="0">
                <a:sym typeface="Wingdings" pitchFamily="2" charset="2"/>
              </a:rPr>
              <a:t>Promouvoir les économies d’énergie</a:t>
            </a:r>
          </a:p>
          <a:p>
            <a:r>
              <a:rPr lang="fr-FR" sz="1800" dirty="0" smtClean="0">
                <a:sym typeface="Wingdings" pitchFamily="2" charset="2"/>
              </a:rPr>
              <a:t>Réduire les émissions de gaz a effet de serre</a:t>
            </a:r>
          </a:p>
          <a:p>
            <a:r>
              <a:rPr lang="fr-FR" sz="1800" dirty="0" smtClean="0">
                <a:sym typeface="Wingdings" pitchFamily="2" charset="2"/>
              </a:rPr>
              <a:t>Sous forme de Label</a:t>
            </a:r>
          </a:p>
          <a:p>
            <a:endParaRPr lang="fr-FR" sz="1200" dirty="0" smtClean="0">
              <a:sym typeface="Wingdings" pitchFamily="2" charset="2"/>
            </a:endParaRPr>
          </a:p>
          <a:p>
            <a:r>
              <a:rPr lang="fr-FR" sz="1800" dirty="0" smtClean="0">
                <a:sym typeface="Wingdings" pitchFamily="2" charset="2"/>
              </a:rPr>
              <a:t>Difficile à obtenir</a:t>
            </a:r>
          </a:p>
          <a:p>
            <a:r>
              <a:rPr lang="fr-FR" sz="1800" dirty="0" smtClean="0">
                <a:sym typeface="Wingdings" pitchFamily="2" charset="2"/>
              </a:rPr>
              <a:t>Moyenne fiabilité </a:t>
            </a:r>
            <a:endParaRPr lang="fr-FR" sz="18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0" y="4005064"/>
            <a:ext cx="4172609" cy="243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55137"/>
            <a:ext cx="1738149" cy="192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F:\Google Drive\DATA SCIENTIST\P4\enrgystarscorboxpl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65536"/>
            <a:ext cx="3521937" cy="191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61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-18256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634916" y="1654971"/>
            <a:ext cx="187220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Data non numérique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29925" y="3448613"/>
            <a:ext cx="1872208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Set d’entrainement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062860" y="3448613"/>
            <a:ext cx="1872208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Set de test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429925" y="5229200"/>
            <a:ext cx="1872208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Optimisation </a:t>
            </a:r>
          </a:p>
          <a:p>
            <a:pPr algn="ctr"/>
            <a:r>
              <a:rPr lang="fr-FR" sz="1400" dirty="0" smtClean="0"/>
              <a:t>hyper paramètres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507124" y="5105263"/>
            <a:ext cx="187220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Evaluation du modèle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259632" y="1654969"/>
            <a:ext cx="1800200" cy="9819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Data set</a:t>
            </a:r>
          </a:p>
          <a:p>
            <a:pPr algn="ctr"/>
            <a:r>
              <a:rPr lang="fr-FR" sz="1400" dirty="0" smtClean="0"/>
              <a:t>Sans </a:t>
            </a:r>
            <a:r>
              <a:rPr lang="fr-FR" sz="1400" dirty="0" err="1" smtClean="0"/>
              <a:t>EnergyStar_Score</a:t>
            </a:r>
            <a:endParaRPr lang="fr-FR" sz="1400" dirty="0"/>
          </a:p>
        </p:txBody>
      </p:sp>
      <p:sp>
        <p:nvSpPr>
          <p:cNvPr id="31" name="Hexagone 30"/>
          <p:cNvSpPr/>
          <p:nvPr/>
        </p:nvSpPr>
        <p:spPr>
          <a:xfrm rot="5400000">
            <a:off x="6756833" y="1929917"/>
            <a:ext cx="1053949" cy="1080120"/>
          </a:xfrm>
          <a:prstGeom prst="hexagon">
            <a:avLst>
              <a:gd name="adj" fmla="val 18081"/>
              <a:gd name="vf" fmla="val 1154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200" dirty="0" smtClean="0"/>
              <a:t>Encoder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1429925" y="4407305"/>
            <a:ext cx="1872208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RFR</a:t>
            </a:r>
            <a:endParaRPr lang="fr-FR" sz="1400" dirty="0"/>
          </a:p>
        </p:txBody>
      </p:sp>
      <p:cxnSp>
        <p:nvCxnSpPr>
          <p:cNvPr id="59" name="Connecteur en angle 58"/>
          <p:cNvCxnSpPr>
            <a:endCxn id="9" idx="1"/>
          </p:cNvCxnSpPr>
          <p:nvPr/>
        </p:nvCxnSpPr>
        <p:spPr>
          <a:xfrm>
            <a:off x="4571021" y="3134078"/>
            <a:ext cx="1491839" cy="602567"/>
          </a:xfrm>
          <a:prstGeom prst="bentConnector3">
            <a:avLst>
              <a:gd name="adj1" fmla="val 62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8" idx="2"/>
            <a:endCxn id="40" idx="0"/>
          </p:cNvCxnSpPr>
          <p:nvPr/>
        </p:nvCxnSpPr>
        <p:spPr>
          <a:xfrm>
            <a:off x="2366029" y="4024677"/>
            <a:ext cx="0" cy="3826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40" idx="2"/>
            <a:endCxn id="10" idx="0"/>
          </p:cNvCxnSpPr>
          <p:nvPr/>
        </p:nvCxnSpPr>
        <p:spPr>
          <a:xfrm>
            <a:off x="2366029" y="4983369"/>
            <a:ext cx="0" cy="245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>
            <a:stCxn id="40" idx="3"/>
            <a:endCxn id="9" idx="2"/>
          </p:cNvCxnSpPr>
          <p:nvPr/>
        </p:nvCxnSpPr>
        <p:spPr>
          <a:xfrm flipV="1">
            <a:off x="3302133" y="4024677"/>
            <a:ext cx="3696831" cy="670660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11" idx="0"/>
          </p:cNvCxnSpPr>
          <p:nvPr/>
        </p:nvCxnSpPr>
        <p:spPr>
          <a:xfrm flipV="1">
            <a:off x="6443228" y="4695338"/>
            <a:ext cx="0" cy="4099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" idx="1"/>
            <a:endCxn id="16" idx="3"/>
          </p:cNvCxnSpPr>
          <p:nvPr/>
        </p:nvCxnSpPr>
        <p:spPr>
          <a:xfrm flipH="1">
            <a:off x="3059832" y="1943003"/>
            <a:ext cx="575084" cy="2029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en angle 89"/>
          <p:cNvCxnSpPr>
            <a:stCxn id="10" idx="1"/>
            <a:endCxn id="40" idx="1"/>
          </p:cNvCxnSpPr>
          <p:nvPr/>
        </p:nvCxnSpPr>
        <p:spPr>
          <a:xfrm rot="10800000">
            <a:off x="1429925" y="4695338"/>
            <a:ext cx="12700" cy="821895"/>
          </a:xfrm>
          <a:prstGeom prst="bentConnector3">
            <a:avLst>
              <a:gd name="adj1" fmla="val 3514283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3"/>
            <a:endCxn id="31" idx="2"/>
          </p:cNvCxnSpPr>
          <p:nvPr/>
        </p:nvCxnSpPr>
        <p:spPr>
          <a:xfrm>
            <a:off x="5507124" y="1943003"/>
            <a:ext cx="1236624" cy="1905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8" idx="3"/>
            <a:endCxn id="31" idx="1"/>
          </p:cNvCxnSpPr>
          <p:nvPr/>
        </p:nvCxnSpPr>
        <p:spPr>
          <a:xfrm flipV="1">
            <a:off x="3302133" y="2806387"/>
            <a:ext cx="3441615" cy="930258"/>
          </a:xfrm>
          <a:prstGeom prst="bentConnector3">
            <a:avLst>
              <a:gd name="adj1" fmla="val 3692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42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024744" cy="1143000"/>
          </a:xfrm>
        </p:spPr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star Score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5096" y="1216167"/>
            <a:ext cx="6777317" cy="3508977"/>
          </a:xfrm>
        </p:spPr>
        <p:txBody>
          <a:bodyPr/>
          <a:lstStyle/>
          <a:p>
            <a:r>
              <a:rPr lang="fr-FR" dirty="0" smtClean="0"/>
              <a:t>Consommation d’énergie</a:t>
            </a:r>
          </a:p>
          <a:p>
            <a:pPr lvl="1"/>
            <a:endParaRPr lang="fr-FR" dirty="0" smtClean="0"/>
          </a:p>
        </p:txBody>
      </p:sp>
      <p:pic>
        <p:nvPicPr>
          <p:cNvPr id="8194" name="Picture 2" descr="F:\Google Drive\DATA SCIENTIST\P4\importance NRJ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"/>
          <a:stretch/>
        </p:blipFill>
        <p:spPr bwMode="auto">
          <a:xfrm>
            <a:off x="4012823" y="1855224"/>
            <a:ext cx="4609480" cy="20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Google Drive\DATA SCIENTIST\P4\RFE_NRJ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19" y="3934905"/>
            <a:ext cx="3456384" cy="253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:\Google Drive\DATA SCIENTIST\P4\sansScore NR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4" y="1863856"/>
            <a:ext cx="344140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5378" y="5847075"/>
            <a:ext cx="16770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Optimal nb </a:t>
            </a:r>
            <a:r>
              <a:rPr lang="fr-FR" sz="1000" dirty="0" err="1"/>
              <a:t>features</a:t>
            </a:r>
            <a:r>
              <a:rPr lang="fr-FR" sz="1000" dirty="0"/>
              <a:t> : </a:t>
            </a:r>
            <a:r>
              <a:rPr lang="fr-FR" sz="1000" dirty="0" smtClean="0"/>
              <a:t>36</a:t>
            </a:r>
            <a:endParaRPr lang="fr-FR" sz="1000" dirty="0"/>
          </a:p>
        </p:txBody>
      </p:sp>
      <p:sp>
        <p:nvSpPr>
          <p:cNvPr id="8" name="ZoneTexte 7"/>
          <p:cNvSpPr txBox="1"/>
          <p:nvPr/>
        </p:nvSpPr>
        <p:spPr>
          <a:xfrm>
            <a:off x="1228317" y="5013176"/>
            <a:ext cx="3140047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400" dirty="0" smtClean="0"/>
              <a:t>Poids assez important dans la modélisation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400" dirty="0" smtClean="0"/>
              <a:t>Gain de précision faible</a:t>
            </a:r>
            <a:endParaRPr lang="fr-FR" sz="1400" dirty="0"/>
          </a:p>
        </p:txBody>
      </p:sp>
      <p:sp>
        <p:nvSpPr>
          <p:cNvPr id="12" name="Ellipse 11"/>
          <p:cNvSpPr/>
          <p:nvPr/>
        </p:nvSpPr>
        <p:spPr>
          <a:xfrm>
            <a:off x="4661863" y="3241935"/>
            <a:ext cx="1008112" cy="2160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7450"/>
            <a:ext cx="7024744" cy="1143000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12776"/>
            <a:ext cx="4570586" cy="4896544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smtClean="0"/>
              <a:t>Contexte :</a:t>
            </a:r>
          </a:p>
          <a:p>
            <a:endParaRPr lang="fr-FR" sz="900" b="1" dirty="0"/>
          </a:p>
          <a:p>
            <a:pPr marL="68580" indent="0" algn="ctr">
              <a:buNone/>
            </a:pPr>
            <a:r>
              <a:rPr lang="fr-FR" sz="2000" i="1" dirty="0" smtClean="0"/>
              <a:t>Aider la ville de </a:t>
            </a:r>
            <a:r>
              <a:rPr lang="fr-FR" sz="2000" b="1" i="1" dirty="0" smtClean="0"/>
              <a:t>Seattle</a:t>
            </a:r>
            <a:r>
              <a:rPr lang="fr-FR" sz="2000" i="1" dirty="0" smtClean="0"/>
              <a:t> à atteindre son objectif de ville </a:t>
            </a:r>
            <a:r>
              <a:rPr lang="fr-FR" sz="2000" i="1" dirty="0"/>
              <a:t>neutre en émissions de carbone en </a:t>
            </a:r>
            <a:r>
              <a:rPr lang="fr-FR" sz="2000" i="1" dirty="0" smtClean="0"/>
              <a:t>2050</a:t>
            </a:r>
          </a:p>
          <a:p>
            <a:pPr marL="68580" indent="0" algn="ctr">
              <a:buNone/>
            </a:pPr>
            <a:endParaRPr lang="fr-FR" sz="3300" i="1" dirty="0">
              <a:latin typeface="Calibri" pitchFamily="34" charset="0"/>
              <a:cs typeface="Calibri" pitchFamily="34" charset="0"/>
            </a:endParaRPr>
          </a:p>
          <a:p>
            <a:r>
              <a:rPr lang="fr-FR" b="1" dirty="0" smtClean="0"/>
              <a:t>Mission :</a:t>
            </a:r>
          </a:p>
          <a:p>
            <a:endParaRPr lang="fr-FR" sz="1100" b="1" dirty="0" smtClean="0"/>
          </a:p>
          <a:p>
            <a:pPr lvl="1"/>
            <a:r>
              <a:rPr lang="fr-FR" dirty="0" smtClean="0"/>
              <a:t>Prédire les </a:t>
            </a:r>
            <a:r>
              <a:rPr lang="fr-FR" b="1" dirty="0" smtClean="0"/>
              <a:t>émissions de gaz à effets de serres </a:t>
            </a:r>
            <a:r>
              <a:rPr lang="fr-FR" dirty="0" smtClean="0"/>
              <a:t>et de la </a:t>
            </a:r>
            <a:r>
              <a:rPr lang="fr-FR" b="1" dirty="0" smtClean="0"/>
              <a:t>consommation totale d’énergies </a:t>
            </a:r>
            <a:r>
              <a:rPr lang="fr-FR" dirty="0" smtClean="0"/>
              <a:t>pour les bâtiments non </a:t>
            </a:r>
            <a:r>
              <a:rPr lang="fr-FR" dirty="0"/>
              <a:t>destinés à </a:t>
            </a:r>
            <a:r>
              <a:rPr lang="fr-FR" dirty="0" smtClean="0"/>
              <a:t>l’habitations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</a:t>
            </a:r>
            <a:r>
              <a:rPr lang="fr-FR" dirty="0" smtClean="0"/>
              <a:t>valuer </a:t>
            </a:r>
            <a:r>
              <a:rPr lang="fr-FR" b="1" dirty="0"/>
              <a:t>l’intérêt de  </a:t>
            </a:r>
            <a:r>
              <a:rPr lang="fr-FR" b="1" dirty="0" smtClean="0"/>
              <a:t>                 l’</a:t>
            </a:r>
            <a:r>
              <a:rPr lang="fr-FR" b="1" dirty="0" err="1" smtClean="0"/>
              <a:t>EnergyStar</a:t>
            </a:r>
            <a:r>
              <a:rPr lang="fr-FR" b="1" dirty="0" smtClean="0"/>
              <a:t> Score</a:t>
            </a:r>
            <a:endParaRPr lang="fr-FR" b="1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83" y="738573"/>
            <a:ext cx="2804468" cy="109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F:\Google Drive\DATA SCIENTIST\P4\seattle-funky-portrai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8487" r="9535" b="6647"/>
          <a:stretch/>
        </p:blipFill>
        <p:spPr bwMode="auto">
          <a:xfrm>
            <a:off x="5508103" y="1916832"/>
            <a:ext cx="2784429" cy="395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9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:\Google Drive\DATA SCIENTIST\P4\importance CO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/>
          <a:stretch/>
        </p:blipFill>
        <p:spPr bwMode="auto">
          <a:xfrm>
            <a:off x="4012824" y="1732384"/>
            <a:ext cx="4609479" cy="218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F:\Google Drive\DATA SCIENTIST\P4\RFE_C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19" y="3918024"/>
            <a:ext cx="3456384" cy="25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:\Google Drive\DATA SCIENTIST\P4\sansScore C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8" y="1999240"/>
            <a:ext cx="3427880" cy="27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024744" cy="1143000"/>
          </a:xfrm>
        </p:spPr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star Score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5096" y="1216167"/>
            <a:ext cx="6777317" cy="3508977"/>
          </a:xfrm>
        </p:spPr>
        <p:txBody>
          <a:bodyPr/>
          <a:lstStyle/>
          <a:p>
            <a:r>
              <a:rPr lang="fr-FR" dirty="0" smtClean="0"/>
              <a:t>Emission gaz à effet de serre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5378" y="5847075"/>
            <a:ext cx="16770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Optimal nb </a:t>
            </a:r>
            <a:r>
              <a:rPr lang="fr-FR" sz="1000" dirty="0" err="1"/>
              <a:t>features</a:t>
            </a:r>
            <a:r>
              <a:rPr lang="fr-FR" sz="1000" dirty="0"/>
              <a:t> : </a:t>
            </a:r>
            <a:r>
              <a:rPr lang="fr-FR" sz="1000" dirty="0" smtClean="0"/>
              <a:t>18</a:t>
            </a:r>
            <a:endParaRPr lang="fr-FR" sz="1000" dirty="0"/>
          </a:p>
        </p:txBody>
      </p:sp>
      <p:sp>
        <p:nvSpPr>
          <p:cNvPr id="8" name="ZoneTexte 7"/>
          <p:cNvSpPr txBox="1"/>
          <p:nvPr/>
        </p:nvSpPr>
        <p:spPr>
          <a:xfrm>
            <a:off x="1228318" y="5229200"/>
            <a:ext cx="3140047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400" dirty="0" smtClean="0"/>
              <a:t>Poids assez important dans la modélisation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400" dirty="0" smtClean="0"/>
              <a:t>Gain de précision faible</a:t>
            </a:r>
            <a:endParaRPr lang="fr-FR" sz="1400" dirty="0"/>
          </a:p>
        </p:txBody>
      </p:sp>
      <p:sp>
        <p:nvSpPr>
          <p:cNvPr id="4" name="Ellipse 3"/>
          <p:cNvSpPr/>
          <p:nvPr/>
        </p:nvSpPr>
        <p:spPr>
          <a:xfrm>
            <a:off x="4644008" y="3133923"/>
            <a:ext cx="1008112" cy="2160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332656"/>
            <a:ext cx="7024744" cy="1143000"/>
          </a:xfrm>
        </p:spPr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33083" y="1516224"/>
            <a:ext cx="6583613" cy="3064904"/>
          </a:xfrm>
        </p:spPr>
        <p:txBody>
          <a:bodyPr>
            <a:normAutofit/>
          </a:bodyPr>
          <a:lstStyle/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Recherche du meilleur modèle</a:t>
            </a:r>
          </a:p>
          <a:p>
            <a:pPr lvl="1"/>
            <a:r>
              <a:rPr lang="fr-FR" sz="1600" dirty="0" smtClean="0">
                <a:latin typeface="Calibri" pitchFamily="34" charset="0"/>
                <a:cs typeface="Calibri" pitchFamily="34" charset="0"/>
              </a:rPr>
              <a:t>Optimisation des paramètres par validation croisée</a:t>
            </a:r>
          </a:p>
          <a:p>
            <a:pPr lvl="1"/>
            <a:r>
              <a:rPr lang="fr-FR" sz="1600" dirty="0" smtClean="0">
                <a:latin typeface="Calibri" pitchFamily="34" charset="0"/>
                <a:cs typeface="Calibri" pitchFamily="34" charset="0"/>
              </a:rPr>
              <a:t>Consommation d’énergie</a:t>
            </a:r>
          </a:p>
          <a:p>
            <a:pPr lvl="1"/>
            <a:r>
              <a:rPr lang="fr-FR" sz="1600" dirty="0" smtClean="0">
                <a:latin typeface="Calibri" pitchFamily="34" charset="0"/>
                <a:cs typeface="Calibri" pitchFamily="34" charset="0"/>
              </a:rPr>
              <a:t>Emission gaz à effet de serre</a:t>
            </a:r>
          </a:p>
          <a:p>
            <a:pPr lvl="1"/>
            <a:endParaRPr lang="fr-FR" sz="1600" dirty="0">
              <a:latin typeface="Calibri" pitchFamily="34" charset="0"/>
              <a:cs typeface="Calibri" pitchFamily="34" charset="0"/>
            </a:endParaRP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Pertinence de l’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</a:rPr>
              <a:t>Energy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 Star Score</a:t>
            </a:r>
          </a:p>
          <a:p>
            <a:pPr lvl="1"/>
            <a:r>
              <a:rPr lang="fr-FR" sz="1600" dirty="0" smtClean="0">
                <a:latin typeface="Calibri" pitchFamily="34" charset="0"/>
                <a:cs typeface="Calibri" pitchFamily="34" charset="0"/>
              </a:rPr>
              <a:t>Gain faible en précision</a:t>
            </a:r>
          </a:p>
          <a:p>
            <a:pPr lvl="1"/>
            <a:r>
              <a:rPr lang="fr-FR" sz="1600" dirty="0" smtClean="0">
                <a:latin typeface="Calibri" pitchFamily="34" charset="0"/>
                <a:cs typeface="Calibri" pitchFamily="34" charset="0"/>
              </a:rPr>
              <a:t>Compromis entre gain en précision et coût d’obtention du Score</a:t>
            </a:r>
          </a:p>
          <a:p>
            <a:endParaRPr lang="fr-FR" sz="1800" dirty="0" smtClean="0">
              <a:latin typeface="Calibri" pitchFamily="34" charset="0"/>
              <a:cs typeface="Calibri" pitchFamily="34" charset="0"/>
            </a:endParaRPr>
          </a:p>
          <a:p>
            <a:endParaRPr lang="fr-FR" sz="1800" dirty="0">
              <a:latin typeface="Calibri" pitchFamily="34" charset="0"/>
              <a:cs typeface="Calibri" pitchFamily="34" charset="0"/>
            </a:endParaRPr>
          </a:p>
          <a:p>
            <a:endParaRPr lang="fr-FR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83568" y="3654152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05773" y="1916832"/>
            <a:ext cx="677731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endParaRPr lang="fr-FR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4694249" y="2276872"/>
            <a:ext cx="50961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700472" y="2186862"/>
            <a:ext cx="2016224" cy="4680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/>
              <a:t>Random</a:t>
            </a:r>
            <a:r>
              <a:rPr lang="fr-FR" sz="1400" b="1" dirty="0" smtClean="0"/>
              <a:t> Forest </a:t>
            </a:r>
            <a:r>
              <a:rPr lang="fr-FR" sz="1400" b="1" dirty="0" err="1" smtClean="0"/>
              <a:t>Regressor</a:t>
            </a:r>
            <a:endParaRPr lang="fr-FR" sz="1400" b="1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05772" y="4905164"/>
            <a:ext cx="6583613" cy="226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Amélioration du modèle</a:t>
            </a:r>
          </a:p>
          <a:p>
            <a:pPr lvl="1"/>
            <a:r>
              <a:rPr lang="fr-FR" sz="1600" dirty="0" smtClean="0">
                <a:latin typeface="Calibri" pitchFamily="34" charset="0"/>
                <a:cs typeface="Calibri" pitchFamily="34" charset="0"/>
              </a:rPr>
              <a:t>Utiliser le premier modèle comme </a:t>
            </a:r>
            <a:r>
              <a:rPr lang="fr-FR" sz="1600" dirty="0" err="1" smtClean="0">
                <a:latin typeface="Calibri" pitchFamily="34" charset="0"/>
                <a:cs typeface="Calibri" pitchFamily="34" charset="0"/>
              </a:rPr>
              <a:t>feature</a:t>
            </a:r>
            <a:r>
              <a:rPr lang="fr-FR" sz="1600" dirty="0" smtClean="0">
                <a:latin typeface="Calibri" pitchFamily="34" charset="0"/>
                <a:cs typeface="Calibri" pitchFamily="34" charset="0"/>
              </a:rPr>
              <a:t> pour le second</a:t>
            </a:r>
          </a:p>
          <a:p>
            <a:pPr lvl="1"/>
            <a:r>
              <a:rPr lang="fr-FR" sz="1600" dirty="0" smtClean="0">
                <a:latin typeface="Calibri" pitchFamily="34" charset="0"/>
                <a:cs typeface="Calibri" pitchFamily="34" charset="0"/>
              </a:rPr>
              <a:t>Combinaison des différents modèles</a:t>
            </a:r>
          </a:p>
          <a:p>
            <a:endParaRPr lang="fr-FR" sz="1800" dirty="0" smtClean="0">
              <a:latin typeface="Calibri" pitchFamily="34" charset="0"/>
              <a:cs typeface="Calibri" pitchFamily="34" charset="0"/>
            </a:endParaRPr>
          </a:p>
          <a:p>
            <a:endParaRPr lang="fr-FR" sz="1800" dirty="0" smtClean="0">
              <a:latin typeface="Calibri" pitchFamily="34" charset="0"/>
              <a:cs typeface="Calibri" pitchFamily="34" charset="0"/>
            </a:endParaRPr>
          </a:p>
          <a:p>
            <a:endParaRPr lang="fr-FR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0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Plan d’action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480844466"/>
              </p:ext>
            </p:extLst>
          </p:nvPr>
        </p:nvGraphicFramePr>
        <p:xfrm>
          <a:off x="899592" y="1162008"/>
          <a:ext cx="8280920" cy="521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5243990" y="5674022"/>
            <a:ext cx="2282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Evaluation de </a:t>
            </a:r>
          </a:p>
          <a:p>
            <a:pPr lvl="0" algn="ctr"/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l’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Energy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-Star </a:t>
            </a:r>
            <a:r>
              <a:rPr lang="fr-F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Score</a:t>
            </a:r>
          </a:p>
          <a:p>
            <a:pPr algn="ctr"/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04864"/>
            <a:ext cx="21602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1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024744" cy="1143000"/>
          </a:xfrm>
        </p:spPr>
        <p:txBody>
          <a:bodyPr/>
          <a:lstStyle/>
          <a:p>
            <a:r>
              <a:rPr lang="fr-FR" dirty="0" smtClean="0"/>
              <a:t>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1454931"/>
            <a:ext cx="5688631" cy="4926397"/>
          </a:xfrm>
        </p:spPr>
        <p:txBody>
          <a:bodyPr>
            <a:normAutofit fontScale="92500" lnSpcReduction="10000"/>
          </a:bodyPr>
          <a:lstStyle/>
          <a:p>
            <a:r>
              <a:rPr lang="fr-FR" sz="1800" dirty="0" smtClean="0"/>
              <a:t>Data </a:t>
            </a:r>
            <a:r>
              <a:rPr lang="fr-FR" sz="1800" dirty="0" smtClean="0">
                <a:sym typeface="Wingdings" pitchFamily="2" charset="2"/>
              </a:rPr>
              <a:t> </a:t>
            </a:r>
            <a:r>
              <a:rPr lang="fr-FR" sz="1800" b="1" i="1" dirty="0" smtClean="0">
                <a:sym typeface="Wingdings" pitchFamily="2" charset="2"/>
              </a:rPr>
              <a:t>Open Data Program of Seattle</a:t>
            </a:r>
          </a:p>
          <a:p>
            <a:r>
              <a:rPr lang="fr-FR" sz="1800" dirty="0" smtClean="0">
                <a:sym typeface="Wingdings" pitchFamily="2" charset="2"/>
              </a:rPr>
              <a:t>Data de localisation, de surface, d’énergie, d’émission, de police, etc.</a:t>
            </a:r>
            <a:endParaRPr lang="fr-FR" sz="1800" dirty="0" smtClean="0"/>
          </a:p>
          <a:p>
            <a:r>
              <a:rPr lang="fr-FR" sz="1800" dirty="0" smtClean="0"/>
              <a:t>Relevés </a:t>
            </a:r>
            <a:r>
              <a:rPr lang="fr-FR" sz="1800" dirty="0"/>
              <a:t>de consommation des années </a:t>
            </a:r>
            <a:r>
              <a:rPr lang="fr-FR" sz="1800" dirty="0" smtClean="0"/>
              <a:t>          </a:t>
            </a:r>
            <a:r>
              <a:rPr lang="fr-FR" sz="1800" b="1" dirty="0" smtClean="0"/>
              <a:t>2015</a:t>
            </a:r>
            <a:r>
              <a:rPr lang="fr-FR" sz="1800" dirty="0" smtClean="0"/>
              <a:t> </a:t>
            </a:r>
            <a:r>
              <a:rPr lang="fr-FR" sz="1800" dirty="0"/>
              <a:t>et </a:t>
            </a:r>
            <a:r>
              <a:rPr lang="fr-FR" sz="1800" b="1" dirty="0"/>
              <a:t>2016</a:t>
            </a:r>
            <a:endParaRPr lang="fr-FR" sz="1800" b="1" dirty="0" smtClean="0"/>
          </a:p>
          <a:p>
            <a:endParaRPr lang="fr-FR" sz="2600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68580" indent="0">
              <a:buNone/>
            </a:pPr>
            <a:r>
              <a:rPr lang="fr-FR" dirty="0" smtClean="0">
                <a:sym typeface="Wingdings" pitchFamily="2" charset="2"/>
              </a:rPr>
              <a:t>	        </a:t>
            </a:r>
          </a:p>
          <a:p>
            <a:pPr marL="68580" indent="0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         </a:t>
            </a:r>
            <a:r>
              <a:rPr lang="fr-FR" sz="2200" dirty="0" smtClean="0">
                <a:sym typeface="Wingdings" pitchFamily="2" charset="2"/>
              </a:rPr>
              <a:t>Data sets n</a:t>
            </a:r>
            <a:r>
              <a:rPr lang="fr-FR" sz="2200" dirty="0" smtClean="0"/>
              <a:t>on alignés</a:t>
            </a:r>
            <a:endParaRPr lang="fr-F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89760"/>
            <a:ext cx="4106975" cy="258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69752" y="3168304"/>
            <a:ext cx="2270968" cy="892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2015</a:t>
            </a:r>
          </a:p>
          <a:p>
            <a:pPr algn="ctr"/>
            <a:r>
              <a:rPr lang="fr-FR" sz="1600" dirty="0" smtClean="0"/>
              <a:t>Nb indicateur : 47</a:t>
            </a:r>
          </a:p>
          <a:p>
            <a:pPr algn="ctr"/>
            <a:r>
              <a:rPr lang="fr-FR" sz="1600" dirty="0" smtClean="0"/>
              <a:t>Nb entrée: 3340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1043608" y="4408656"/>
            <a:ext cx="2297112" cy="8925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2016</a:t>
            </a:r>
          </a:p>
          <a:p>
            <a:pPr algn="ctr"/>
            <a:r>
              <a:rPr lang="fr-FR" sz="1600" dirty="0" smtClean="0"/>
              <a:t>Nb indicateur : 46</a:t>
            </a:r>
          </a:p>
          <a:p>
            <a:pPr algn="ctr"/>
            <a:r>
              <a:rPr lang="fr-FR" sz="1600" dirty="0" smtClean="0"/>
              <a:t>Nb entrée: 3376</a:t>
            </a:r>
            <a:endParaRPr lang="fr-FR" sz="1600" dirty="0"/>
          </a:p>
        </p:txBody>
      </p:sp>
      <p:sp>
        <p:nvSpPr>
          <p:cNvPr id="5" name="Flèche à angle droit 4"/>
          <p:cNvSpPr/>
          <p:nvPr/>
        </p:nvSpPr>
        <p:spPr>
          <a:xfrm rot="5400000">
            <a:off x="2089758" y="5627030"/>
            <a:ext cx="500484" cy="4320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024744" cy="1143000"/>
          </a:xfrm>
        </p:spPr>
        <p:txBody>
          <a:bodyPr/>
          <a:lstStyle/>
          <a:p>
            <a:r>
              <a:rPr lang="fr-FR" dirty="0" smtClean="0"/>
              <a:t>Analyse 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2772" y="1484784"/>
            <a:ext cx="6861596" cy="3508977"/>
          </a:xfrm>
        </p:spPr>
        <p:txBody>
          <a:bodyPr/>
          <a:lstStyle/>
          <a:p>
            <a:r>
              <a:rPr lang="fr-FR" sz="1800" dirty="0" smtClean="0"/>
              <a:t>Plusieurs indicateurs représentants la </a:t>
            </a:r>
            <a:r>
              <a:rPr lang="fr-FR" sz="1800" dirty="0"/>
              <a:t>consommation d’énergie et </a:t>
            </a:r>
            <a:r>
              <a:rPr lang="fr-FR" sz="1800" dirty="0" smtClean="0"/>
              <a:t>les émissions </a:t>
            </a:r>
            <a:r>
              <a:rPr lang="fr-FR" sz="1800" dirty="0"/>
              <a:t>de gaz à effet de </a:t>
            </a:r>
            <a:r>
              <a:rPr lang="fr-FR" sz="1800" dirty="0" smtClean="0"/>
              <a:t>serres</a:t>
            </a:r>
          </a:p>
          <a:p>
            <a:pPr marL="68580" indent="0">
              <a:buNone/>
            </a:pPr>
            <a:endParaRPr lang="fr-FR" sz="1100" dirty="0" smtClean="0">
              <a:sym typeface="Wingdings" pitchFamily="2" charset="2"/>
            </a:endParaRPr>
          </a:p>
          <a:p>
            <a:pPr marL="68580" indent="0">
              <a:buNone/>
            </a:pPr>
            <a:r>
              <a:rPr lang="fr-FR" sz="1800" dirty="0" smtClean="0">
                <a:sym typeface="Wingdings" pitchFamily="2" charset="2"/>
              </a:rPr>
              <a:t>	</a:t>
            </a:r>
            <a:r>
              <a:rPr lang="fr-FR" sz="1600" dirty="0" smtClean="0">
                <a:sym typeface="Wingdings" pitchFamily="2" charset="2"/>
              </a:rPr>
              <a:t> </a:t>
            </a:r>
            <a:r>
              <a:rPr lang="fr-FR" sz="1600" i="1" dirty="0" smtClean="0">
                <a:sym typeface="Wingdings" pitchFamily="2" charset="2"/>
              </a:rPr>
              <a:t>« </a:t>
            </a:r>
            <a:r>
              <a:rPr lang="fr-FR" sz="1600" i="1" dirty="0" err="1" smtClean="0">
                <a:sym typeface="Wingdings" pitchFamily="2" charset="2"/>
              </a:rPr>
              <a:t>SiteEnergyUseWN</a:t>
            </a:r>
            <a:r>
              <a:rPr lang="fr-FR" sz="1600" i="1" dirty="0" smtClean="0">
                <a:sym typeface="Wingdings" pitchFamily="2" charset="2"/>
              </a:rPr>
              <a:t>(</a:t>
            </a:r>
            <a:r>
              <a:rPr lang="fr-FR" sz="1600" i="1" dirty="0" err="1" smtClean="0">
                <a:sym typeface="Wingdings" pitchFamily="2" charset="2"/>
              </a:rPr>
              <a:t>kBtu</a:t>
            </a:r>
            <a:r>
              <a:rPr lang="fr-FR" sz="1600" i="1" dirty="0" smtClean="0">
                <a:sym typeface="Wingdings" pitchFamily="2" charset="2"/>
              </a:rPr>
              <a:t>) »</a:t>
            </a:r>
          </a:p>
          <a:p>
            <a:pPr marL="68580" indent="0">
              <a:buNone/>
            </a:pPr>
            <a:r>
              <a:rPr lang="fr-FR" sz="1600" dirty="0" smtClean="0">
                <a:sym typeface="Wingdings" pitchFamily="2" charset="2"/>
              </a:rPr>
              <a:t>	</a:t>
            </a:r>
            <a:r>
              <a:rPr lang="fr-FR" sz="1600" i="1" dirty="0" smtClean="0">
                <a:sym typeface="Wingdings" pitchFamily="2" charset="2"/>
              </a:rPr>
              <a:t> « </a:t>
            </a:r>
            <a:r>
              <a:rPr lang="fr-FR" sz="1600" i="1" dirty="0" err="1" smtClean="0">
                <a:sym typeface="Wingdings" pitchFamily="2" charset="2"/>
              </a:rPr>
              <a:t>TotalGHGEmissions</a:t>
            </a:r>
            <a:r>
              <a:rPr lang="fr-FR" sz="1600" i="1" dirty="0" smtClean="0">
                <a:sym typeface="Wingdings" pitchFamily="2" charset="2"/>
              </a:rPr>
              <a:t> »</a:t>
            </a:r>
          </a:p>
          <a:p>
            <a:pPr marL="68580" indent="0">
              <a:buNone/>
            </a:pPr>
            <a:endParaRPr lang="fr-FR" sz="1600" i="1" dirty="0" smtClean="0">
              <a:sym typeface="Wingdings" pitchFamily="2" charset="2"/>
            </a:endParaRPr>
          </a:p>
          <a:p>
            <a:r>
              <a:rPr lang="fr-FR" sz="1800" dirty="0">
                <a:sym typeface="Wingdings" pitchFamily="2" charset="2"/>
              </a:rPr>
              <a:t>Suppression des autres indicateurs de consommation et d’émission.</a:t>
            </a:r>
            <a:endParaRPr lang="fr-FR" sz="18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/>
          <a:stretch/>
        </p:blipFill>
        <p:spPr bwMode="auto">
          <a:xfrm>
            <a:off x="611560" y="4096792"/>
            <a:ext cx="4039741" cy="228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372200" y="6237312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/>
              <a:t>(Ton </a:t>
            </a:r>
            <a:r>
              <a:rPr lang="fr-FR" sz="700" baseline="-25000" dirty="0" smtClean="0"/>
              <a:t>Co2 </a:t>
            </a:r>
            <a:r>
              <a:rPr lang="fr-FR" sz="700" dirty="0" smtClean="0"/>
              <a:t>)</a:t>
            </a:r>
            <a:endParaRPr lang="fr-FR" sz="70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" t="2192" b="2885"/>
          <a:stretch/>
        </p:blipFill>
        <p:spPr bwMode="auto">
          <a:xfrm>
            <a:off x="4610100" y="4077072"/>
            <a:ext cx="4066356" cy="223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1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024744" cy="1143000"/>
          </a:xfrm>
        </p:spPr>
        <p:txBody>
          <a:bodyPr>
            <a:noAutofit/>
          </a:bodyPr>
          <a:lstStyle/>
          <a:p>
            <a:pPr lvl="0"/>
            <a:r>
              <a:rPr lang="fr-FR" dirty="0"/>
              <a:t>Nettoyage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du </a:t>
            </a:r>
            <a:r>
              <a:rPr lang="fr-FR" dirty="0"/>
              <a:t>jeu de donnée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844824"/>
            <a:ext cx="6777317" cy="350897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Alignement des data sets</a:t>
            </a:r>
          </a:p>
          <a:p>
            <a:r>
              <a:rPr lang="fr-FR" sz="2000" dirty="0" smtClean="0"/>
              <a:t>Nettoyage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3779912" y="4221088"/>
            <a:ext cx="1584176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Data set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20072" y="5189905"/>
            <a:ext cx="2852192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Valeurs 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outliers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KDTree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1" name="Ellipse 10"/>
          <p:cNvSpPr/>
          <p:nvPr/>
        </p:nvSpPr>
        <p:spPr>
          <a:xfrm>
            <a:off x="1403648" y="5189905"/>
            <a:ext cx="2852192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Valeurs doublons 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0" lvl="1"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ID Bâtiments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680113" y="3823173"/>
            <a:ext cx="2852192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Valeurs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nulles </a:t>
            </a:r>
          </a:p>
          <a:p>
            <a:pPr marL="6350" lvl="1"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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Nan</a:t>
            </a:r>
          </a:p>
        </p:txBody>
      </p:sp>
      <p:sp>
        <p:nvSpPr>
          <p:cNvPr id="13" name="Ellipse 12"/>
          <p:cNvSpPr/>
          <p:nvPr/>
        </p:nvSpPr>
        <p:spPr>
          <a:xfrm>
            <a:off x="3145904" y="2780928"/>
            <a:ext cx="2852192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Valeurs négatives</a:t>
            </a:r>
          </a:p>
          <a:p>
            <a:pPr marL="6350" lvl="1"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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Nan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82329" y="3823173"/>
            <a:ext cx="2852192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Correction des erreurs de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saisie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024744" cy="1143000"/>
          </a:xfrm>
        </p:spPr>
        <p:txBody>
          <a:bodyPr>
            <a:noAutofit/>
          </a:bodyPr>
          <a:lstStyle/>
          <a:p>
            <a:pPr lvl="0"/>
            <a:r>
              <a:rPr lang="fr-FR" dirty="0"/>
              <a:t>Nettoyage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du </a:t>
            </a:r>
            <a:r>
              <a:rPr lang="fr-FR" dirty="0"/>
              <a:t>jeu de donnée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4737" y="1844824"/>
            <a:ext cx="7241679" cy="446449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Valeurs manquantes</a:t>
            </a:r>
            <a:endParaRPr lang="fr-FR" sz="2800" dirty="0" smtClean="0"/>
          </a:p>
          <a:p>
            <a:pPr marL="365760" lvl="1" indent="0">
              <a:buNone/>
            </a:pPr>
            <a:r>
              <a:rPr lang="fr-FR" sz="2000" dirty="0" smtClean="0">
                <a:sym typeface="Wingdings" pitchFamily="2" charset="2"/>
              </a:rPr>
              <a:t>	</a:t>
            </a:r>
          </a:p>
          <a:p>
            <a:pPr marL="365760" lvl="1" indent="0">
              <a:buNone/>
            </a:pPr>
            <a:endParaRPr lang="fr-FR" sz="2000" dirty="0">
              <a:sym typeface="Wingdings" pitchFamily="2" charset="2"/>
            </a:endParaRPr>
          </a:p>
          <a:p>
            <a:pPr marL="365760" lvl="1" indent="0">
              <a:buNone/>
            </a:pPr>
            <a:endParaRPr lang="fr-FR" sz="2000" dirty="0" smtClean="0">
              <a:sym typeface="Wingdings" pitchFamily="2" charset="2"/>
            </a:endParaRPr>
          </a:p>
          <a:p>
            <a:pPr marL="365760" lvl="1" indent="0">
              <a:buNone/>
            </a:pPr>
            <a:endParaRPr lang="fr-FR" sz="2000" dirty="0">
              <a:sym typeface="Wingdings" pitchFamily="2" charset="2"/>
            </a:endParaRPr>
          </a:p>
          <a:p>
            <a:pPr marL="365760" lvl="1" indent="0">
              <a:buNone/>
            </a:pPr>
            <a:endParaRPr lang="fr-FR" sz="2000" dirty="0" smtClean="0">
              <a:sym typeface="Wingdings" pitchFamily="2" charset="2"/>
            </a:endParaRPr>
          </a:p>
          <a:p>
            <a:pPr marL="365760" lvl="1" indent="0">
              <a:buNone/>
            </a:pPr>
            <a:endParaRPr lang="fr-FR" sz="2000" dirty="0">
              <a:sym typeface="Wingdings" pitchFamily="2" charset="2"/>
            </a:endParaRPr>
          </a:p>
          <a:p>
            <a:pPr marL="365760" lvl="1" indent="0">
              <a:buNone/>
            </a:pPr>
            <a:endParaRPr lang="fr-FR" sz="2000" dirty="0" smtClean="0">
              <a:sym typeface="Wingdings" pitchFamily="2" charset="2"/>
            </a:endParaRPr>
          </a:p>
          <a:p>
            <a:pPr marL="365760" lvl="1" indent="0">
              <a:buNone/>
            </a:pPr>
            <a:endParaRPr lang="fr-FR" sz="2000" dirty="0">
              <a:sym typeface="Wingdings" pitchFamily="2" charset="2"/>
            </a:endParaRPr>
          </a:p>
          <a:p>
            <a:pPr marL="365760" lvl="1" indent="0">
              <a:buNone/>
            </a:pPr>
            <a:endParaRPr lang="fr-FR" sz="2000" dirty="0" smtClean="0">
              <a:sym typeface="Wingdings" pitchFamily="2" charset="2"/>
            </a:endParaRPr>
          </a:p>
          <a:p>
            <a:pPr marL="365760" lvl="1" indent="0">
              <a:buNone/>
            </a:pPr>
            <a:r>
              <a:rPr lang="fr-FR" sz="2000" dirty="0">
                <a:sym typeface="Wingdings" pitchFamily="2" charset="2"/>
              </a:rPr>
              <a:t>	</a:t>
            </a:r>
            <a:r>
              <a:rPr lang="fr-FR" sz="2000" dirty="0" smtClean="0">
                <a:sym typeface="Wingdings" pitchFamily="2" charset="2"/>
              </a:rPr>
              <a:t>	</a:t>
            </a:r>
            <a:endParaRPr lang="fr-FR" sz="2800" dirty="0" smtClean="0">
              <a:sym typeface="Wingdings" pitchFamily="2" charset="2"/>
            </a:endParaRPr>
          </a:p>
          <a:p>
            <a:pPr marL="365760" lvl="1" indent="0">
              <a:buNone/>
            </a:pPr>
            <a:endParaRPr lang="fr-FR" sz="2000" dirty="0" smtClean="0">
              <a:sym typeface="Wingdings" pitchFamily="2" charset="2"/>
            </a:endParaRPr>
          </a:p>
          <a:p>
            <a:pPr marL="365760" lvl="1" indent="0">
              <a:buNone/>
            </a:pPr>
            <a:r>
              <a:rPr lang="fr-FR" sz="2000" dirty="0">
                <a:sym typeface="Wingdings" pitchFamily="2" charset="2"/>
              </a:rPr>
              <a:t>	</a:t>
            </a:r>
          </a:p>
          <a:p>
            <a:pPr marL="365760" lvl="1" indent="0">
              <a:buNone/>
            </a:pPr>
            <a:r>
              <a:rPr lang="fr-FR" sz="2000" dirty="0" smtClean="0">
                <a:sym typeface="Wingdings" pitchFamily="2" charset="2"/>
              </a:rPr>
              <a:t>	    </a:t>
            </a:r>
            <a:r>
              <a:rPr lang="fr-FR" sz="2000" dirty="0" smtClean="0"/>
              <a:t>Imputation des Nan par méthode </a:t>
            </a:r>
          </a:p>
          <a:p>
            <a:pPr marL="365760" lvl="1" indent="0">
              <a:buNone/>
            </a:pPr>
            <a:r>
              <a:rPr lang="fr-FR" sz="2000" dirty="0" smtClean="0"/>
              <a:t>		   des plus proche voisin</a:t>
            </a:r>
            <a:endParaRPr lang="fr-FR" sz="2000" dirty="0"/>
          </a:p>
        </p:txBody>
      </p:sp>
      <p:pic>
        <p:nvPicPr>
          <p:cNvPr id="2052" name="Picture 4" descr="F:\Google Drive\DATA SCIENTIST\P4\nan_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25" y="2697887"/>
            <a:ext cx="4032448" cy="262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Google Drive\DATA SCIENTIST\P4\nan_i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97887"/>
            <a:ext cx="3894903" cy="262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472997" y="2483229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Taux de Nan par Indicateur</a:t>
            </a:r>
            <a:endParaRPr lang="fr-FR" sz="1200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776353" y="2420888"/>
            <a:ext cx="1963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Taux de Nan par entrée</a:t>
            </a:r>
            <a:endParaRPr lang="fr-FR" sz="12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6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92" y="269776"/>
            <a:ext cx="7024744" cy="1143000"/>
          </a:xfrm>
        </p:spPr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engineering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700808"/>
            <a:ext cx="6777317" cy="1728192"/>
          </a:xfrm>
        </p:spPr>
        <p:txBody>
          <a:bodyPr>
            <a:normAutofit/>
          </a:bodyPr>
          <a:lstStyle/>
          <a:p>
            <a:r>
              <a:rPr lang="fr-FR" dirty="0" smtClean="0"/>
              <a:t>Suppression des indicateurs non pertinents </a:t>
            </a:r>
            <a:r>
              <a:rPr lang="fr-FR" sz="1600" dirty="0" smtClean="0"/>
              <a:t>(‘City’, ‘State’, </a:t>
            </a:r>
            <a:r>
              <a:rPr lang="fr-FR" sz="1600" dirty="0" err="1" smtClean="0"/>
              <a:t>Tax</a:t>
            </a:r>
            <a:r>
              <a:rPr lang="fr-FR" sz="1600" dirty="0" smtClean="0"/>
              <a:t>’, ‘</a:t>
            </a:r>
            <a:r>
              <a:rPr lang="fr-FR" sz="1600" dirty="0" err="1" smtClean="0"/>
              <a:t>Comments</a:t>
            </a:r>
            <a:r>
              <a:rPr lang="fr-FR" sz="1600" dirty="0" smtClean="0"/>
              <a:t>’ , ‘</a:t>
            </a:r>
            <a:r>
              <a:rPr lang="fr-FR" sz="1600" dirty="0" err="1" smtClean="0"/>
              <a:t>Address</a:t>
            </a:r>
            <a:r>
              <a:rPr lang="fr-FR" sz="1600" dirty="0" smtClean="0"/>
              <a:t>’, ‘</a:t>
            </a:r>
            <a:r>
              <a:rPr lang="fr-FR" sz="1600" dirty="0" err="1" smtClean="0"/>
              <a:t>Zipcode</a:t>
            </a:r>
            <a:r>
              <a:rPr lang="fr-FR" sz="1600" dirty="0" smtClean="0"/>
              <a:t>’, etc. )</a:t>
            </a:r>
          </a:p>
          <a:p>
            <a:endParaRPr lang="fr-FR" dirty="0" smtClean="0"/>
          </a:p>
          <a:p>
            <a:r>
              <a:rPr lang="fr-FR" dirty="0" smtClean="0"/>
              <a:t>Calcul du volume des bâtiments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31640" y="4679848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NumberofFloors</a:t>
            </a:r>
            <a:endParaRPr lang="fr-FR" i="1" dirty="0"/>
          </a:p>
        </p:txBody>
      </p:sp>
      <p:grpSp>
        <p:nvGrpSpPr>
          <p:cNvPr id="26" name="Groupe 25"/>
          <p:cNvGrpSpPr/>
          <p:nvPr/>
        </p:nvGrpSpPr>
        <p:grpSpPr>
          <a:xfrm>
            <a:off x="4211960" y="3532366"/>
            <a:ext cx="4170169" cy="2232248"/>
            <a:chOff x="3719698" y="3501008"/>
            <a:chExt cx="4170169" cy="2232248"/>
          </a:xfrm>
        </p:grpSpPr>
        <p:sp>
          <p:nvSpPr>
            <p:cNvPr id="4" name="Rectangle 3"/>
            <p:cNvSpPr/>
            <p:nvPr/>
          </p:nvSpPr>
          <p:spPr>
            <a:xfrm>
              <a:off x="4505491" y="3501008"/>
              <a:ext cx="3384376" cy="1224136"/>
            </a:xfrm>
            <a:prstGeom prst="rect">
              <a:avLst/>
            </a:prstGeom>
            <a:scene3d>
              <a:camera prst="isometricOffAxis1Top">
                <a:rot lat="20099067" lon="17501974" rev="4800000"/>
              </a:camera>
              <a:lightRig rig="soft" dir="t"/>
            </a:scene3d>
            <a:sp3d prstMaterial="clear">
              <a:bevelT w="139700" h="8001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4644008" y="4509120"/>
              <a:ext cx="0" cy="64807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3719698" y="4648490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2,7 m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 rot="19487915">
              <a:off x="5689535" y="5391455"/>
              <a:ext cx="21595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 err="1"/>
                <a:t>PropertyGFABuilding</a:t>
              </a:r>
              <a:r>
                <a:rPr lang="fr-FR" sz="1400" i="1" dirty="0"/>
                <a:t>(s)</a:t>
              </a: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flipV="1">
              <a:off x="5965631" y="4545256"/>
              <a:ext cx="1745597" cy="1188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H="1" flipV="1">
              <a:off x="4858233" y="5517256"/>
              <a:ext cx="1116000" cy="216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ZoneTexte 26"/>
          <p:cNvSpPr txBox="1"/>
          <p:nvPr/>
        </p:nvSpPr>
        <p:spPr>
          <a:xfrm>
            <a:off x="2136535" y="3748537"/>
            <a:ext cx="265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 smtClean="0"/>
              <a:t>Volume Total   = </a:t>
            </a:r>
            <a:endParaRPr lang="fr-FR" sz="2400" b="1" i="1" dirty="0"/>
          </a:p>
        </p:txBody>
      </p:sp>
      <p:sp>
        <p:nvSpPr>
          <p:cNvPr id="28" name="Multiplier 27"/>
          <p:cNvSpPr/>
          <p:nvPr/>
        </p:nvSpPr>
        <p:spPr>
          <a:xfrm>
            <a:off x="3419872" y="4619360"/>
            <a:ext cx="576064" cy="569190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Multiplier 28"/>
          <p:cNvSpPr/>
          <p:nvPr/>
        </p:nvSpPr>
        <p:spPr>
          <a:xfrm>
            <a:off x="5076056" y="5373216"/>
            <a:ext cx="144016" cy="175398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3568" y="6063283"/>
            <a:ext cx="3336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Hauteur standard d’un étages aux USA = 2,7m</a:t>
            </a:r>
            <a:endParaRPr lang="fr-FR" sz="1100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5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92" y="260648"/>
            <a:ext cx="7024744" cy="1143000"/>
          </a:xfrm>
        </p:spPr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engineering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556792"/>
            <a:ext cx="6120680" cy="648072"/>
          </a:xfrm>
        </p:spPr>
        <p:txBody>
          <a:bodyPr>
            <a:noAutofit/>
          </a:bodyPr>
          <a:lstStyle/>
          <a:p>
            <a:r>
              <a:rPr lang="fr-FR" sz="2000" dirty="0" smtClean="0"/>
              <a:t>Catégorisation des valeurs non numérique pour encodage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23" y="2499196"/>
            <a:ext cx="2954486" cy="294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31206" y="5493712"/>
            <a:ext cx="288032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 err="1"/>
              <a:t>LargestPropertyUseType</a:t>
            </a:r>
            <a:r>
              <a:rPr lang="fr-FR" i="1" dirty="0"/>
              <a:t> </a:t>
            </a:r>
            <a:endParaRPr lang="fr-FR" i="1" dirty="0" smtClean="0"/>
          </a:p>
          <a:p>
            <a:pPr algn="ctr"/>
            <a:endParaRPr lang="fr-FR" sz="1000" i="1" dirty="0" smtClean="0"/>
          </a:p>
          <a:p>
            <a:pPr algn="ctr"/>
            <a:r>
              <a:rPr lang="fr-FR" dirty="0" smtClean="0"/>
              <a:t>Nb </a:t>
            </a:r>
            <a:r>
              <a:rPr lang="fr-FR" dirty="0"/>
              <a:t>de </a:t>
            </a:r>
            <a:r>
              <a:rPr lang="fr-FR" dirty="0" smtClean="0"/>
              <a:t>catégorie : </a:t>
            </a:r>
            <a:r>
              <a:rPr lang="fr-FR" dirty="0"/>
              <a:t>57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39118"/>
              </p:ext>
            </p:extLst>
          </p:nvPr>
        </p:nvGraphicFramePr>
        <p:xfrm>
          <a:off x="5844480" y="2544504"/>
          <a:ext cx="1895872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958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Hotel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Shop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Activity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Office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Education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Health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Facilities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lèche droite 11"/>
          <p:cNvSpPr/>
          <p:nvPr/>
        </p:nvSpPr>
        <p:spPr>
          <a:xfrm>
            <a:off x="4788024" y="3666522"/>
            <a:ext cx="504056" cy="3693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436096" y="5716850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Nb </a:t>
            </a:r>
            <a:r>
              <a:rPr lang="fr-FR" dirty="0"/>
              <a:t>de </a:t>
            </a:r>
            <a:r>
              <a:rPr lang="fr-FR" dirty="0" smtClean="0"/>
              <a:t>catégorie : 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41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27105</TotalTime>
  <Words>646</Words>
  <Application>Microsoft Office PowerPoint</Application>
  <PresentationFormat>Affichage à l'écran (4:3)</PresentationFormat>
  <Paragraphs>303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Austin</vt:lpstr>
      <vt:lpstr>Anticiper les besoins en consommation de bâtiments</vt:lpstr>
      <vt:lpstr>Introduction </vt:lpstr>
      <vt:lpstr>Plan d’action</vt:lpstr>
      <vt:lpstr>Analyse exploratoire</vt:lpstr>
      <vt:lpstr>Analyse exploratoire</vt:lpstr>
      <vt:lpstr>Nettoyage  du jeu de donnée</vt:lpstr>
      <vt:lpstr>Nettoyage  du jeu de donnée</vt:lpstr>
      <vt:lpstr>Feature engineering</vt:lpstr>
      <vt:lpstr>Feature engineering</vt:lpstr>
      <vt:lpstr>Présentation PowerPoint</vt:lpstr>
      <vt:lpstr>Modélisation</vt:lpstr>
      <vt:lpstr>Optimisation  des hyper paramètres</vt:lpstr>
      <vt:lpstr>Consommation d’énergie</vt:lpstr>
      <vt:lpstr>Consommation d’énergie</vt:lpstr>
      <vt:lpstr>Emission gaz à effet de serre</vt:lpstr>
      <vt:lpstr>Emission gaz à effet de serre</vt:lpstr>
      <vt:lpstr>Energy star Score</vt:lpstr>
      <vt:lpstr>Modélisation</vt:lpstr>
      <vt:lpstr>Energy star Score</vt:lpstr>
      <vt:lpstr>Energy star Score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exploratoire</dc:title>
  <dc:creator>JB</dc:creator>
  <cp:lastModifiedBy>JB</cp:lastModifiedBy>
  <cp:revision>280</cp:revision>
  <dcterms:created xsi:type="dcterms:W3CDTF">2020-06-29T09:29:46Z</dcterms:created>
  <dcterms:modified xsi:type="dcterms:W3CDTF">2020-09-23T08:44:16Z</dcterms:modified>
</cp:coreProperties>
</file>