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90" r:id="rId4"/>
    <p:sldId id="291" r:id="rId5"/>
    <p:sldId id="292" r:id="rId6"/>
    <p:sldId id="270" r:id="rId7"/>
    <p:sldId id="284" r:id="rId8"/>
    <p:sldId id="288" r:id="rId9"/>
    <p:sldId id="293" r:id="rId10"/>
    <p:sldId id="273" r:id="rId11"/>
    <p:sldId id="294" r:id="rId12"/>
    <p:sldId id="27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267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9966FF"/>
    <a:srgbClr val="CC0000"/>
    <a:srgbClr val="FF9900"/>
    <a:srgbClr val="0066CC"/>
    <a:srgbClr val="996633"/>
    <a:srgbClr val="FF99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5498" autoAdjust="0"/>
  </p:normalViewPr>
  <p:slideViewPr>
    <p:cSldViewPr>
      <p:cViewPr>
        <p:scale>
          <a:sx n="75" d="100"/>
          <a:sy n="75" d="100"/>
        </p:scale>
        <p:origin x="-1800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9F1FC1-8B65-4EC6-8ACC-57531ECB89F7}" type="doc">
      <dgm:prSet loTypeId="urn:microsoft.com/office/officeart/2009/3/layout/Descending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41EAA02-54E3-442B-9837-63B6AA1E0CC7}">
      <dgm:prSet phldrT="[Texte]"/>
      <dgm:spPr/>
      <dgm:t>
        <a:bodyPr/>
        <a:lstStyle/>
        <a:p>
          <a:pPr algn="ctr"/>
          <a:r>
            <a:rPr lang="fr-FR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Nettoyage du jeu de donnée</a:t>
          </a:r>
          <a:endParaRPr lang="fr-FR" b="1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C879BB2C-CCE3-40C4-8BA0-CD6316A8937B}" type="parTrans" cxnId="{2BFBE0DC-F936-4750-8860-DA5F69128357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874002E6-BFDD-4194-BFDB-E724D92C913F}" type="sibTrans" cxnId="{2BFBE0DC-F936-4750-8860-DA5F69128357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4F17F004-C413-435A-8DE2-F9B5123CF237}">
      <dgm:prSet phldrT="[Texte]"/>
      <dgm:spPr/>
      <dgm:t>
        <a:bodyPr/>
        <a:lstStyle/>
        <a:p>
          <a:pPr algn="ctr"/>
          <a:r>
            <a:rPr lang="fr-FR" b="1" cap="none" spc="0" dirty="0" err="1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Feature</a:t>
          </a:r>
          <a:r>
            <a:rPr lang="fr-FR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 Engineering</a:t>
          </a:r>
          <a:endParaRPr lang="fr-FR" b="1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D9ADC21E-F1D0-4EE5-A863-98E02C05E097}" type="parTrans" cxnId="{FC254BB7-45D7-4CE2-9037-764C515D9029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59C54663-AB7A-4CB5-A52F-5A21EDE9AEE3}" type="sibTrans" cxnId="{FC254BB7-45D7-4CE2-9037-764C515D9029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FECA1238-9C9A-4C29-84D8-902E624C8EEC}">
      <dgm:prSet phldrT="[Texte]"/>
      <dgm:spPr/>
      <dgm:t>
        <a:bodyPr/>
        <a:lstStyle/>
        <a:p>
          <a:pPr algn="ctr"/>
          <a:r>
            <a:rPr lang="fr-FR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Modélisation </a:t>
          </a:r>
          <a:endParaRPr lang="fr-FR" b="1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0D78E863-FBFC-4F5D-9561-DB91F47F8CDA}" type="parTrans" cxnId="{5EFADFA5-42F1-4A0C-8AE8-98DAE18E55E5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EBED7789-1A5B-4227-B54C-FA2792363D58}" type="sibTrans" cxnId="{5EFADFA5-42F1-4A0C-8AE8-98DAE18E55E5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B4074901-FA69-41AE-8498-5E86FE6DF221}">
      <dgm:prSet phldrT="[Texte]"/>
      <dgm:spPr/>
      <dgm:t>
        <a:bodyPr/>
        <a:lstStyle/>
        <a:p>
          <a:pPr algn="ctr"/>
          <a:r>
            <a:rPr lang="fr-FR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Analyse temporelle</a:t>
          </a:r>
          <a:endParaRPr lang="fr-FR" b="1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993DA792-AFA5-4DB2-AFE1-8C0D7235CAC2}" type="parTrans" cxnId="{533409A0-288A-4BA1-9A6E-6CE05EAC7BA1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A31FC794-CA69-4DC3-8B78-A994734039A4}" type="sibTrans" cxnId="{533409A0-288A-4BA1-9A6E-6CE05EAC7BA1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2E134589-5413-42B5-AF06-42506BCB91D2}">
      <dgm:prSet phldrT="[Texte]" custT="1"/>
      <dgm:spPr/>
      <dgm:t>
        <a:bodyPr/>
        <a:lstStyle/>
        <a:p>
          <a:r>
            <a:rPr lang="fr-FR" sz="2300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Segmentation des profils clients</a:t>
          </a:r>
          <a:endParaRPr lang="fr-FR" sz="2300" b="1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C0D1C124-00D4-4A87-B0AD-628A88553DF9}" type="parTrans" cxnId="{D805AE7D-9575-45A9-9E60-5C6AD1D689EB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0870AD8C-299C-434A-9407-813840A5CE72}" type="sibTrans" cxnId="{D805AE7D-9575-45A9-9E60-5C6AD1D689EB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3FBB2686-39C7-4351-B5EE-7334B212BD3E}">
      <dgm:prSet phldrT="[Texte]"/>
      <dgm:spPr/>
      <dgm:t>
        <a:bodyPr/>
        <a:lstStyle/>
        <a:p>
          <a:r>
            <a:rPr lang="fr-FR" b="1" i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Datas </a:t>
          </a:r>
          <a:r>
            <a:rPr lang="fr-FR" b="1" i="1" cap="none" spc="0" dirty="0" err="1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Olist</a:t>
          </a:r>
          <a:endParaRPr lang="fr-FR" b="1" i="1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0608DDB2-580B-47EC-98BE-CBA6446B1AD9}" type="parTrans" cxnId="{9383AA70-37C3-48C4-8358-8ABD6B712DE0}">
      <dgm:prSet/>
      <dgm:spPr/>
      <dgm:t>
        <a:bodyPr/>
        <a:lstStyle/>
        <a:p>
          <a:endParaRPr lang="fr-FR"/>
        </a:p>
      </dgm:t>
    </dgm:pt>
    <dgm:pt modelId="{4029D3F7-2228-4F54-80EB-BBB53B86F10F}" type="sibTrans" cxnId="{9383AA70-37C3-48C4-8358-8ABD6B712DE0}">
      <dgm:prSet/>
      <dgm:spPr/>
      <dgm:t>
        <a:bodyPr/>
        <a:lstStyle/>
        <a:p>
          <a:endParaRPr lang="fr-FR"/>
        </a:p>
      </dgm:t>
    </dgm:pt>
    <dgm:pt modelId="{E289CD72-27C6-4F8A-BEF4-95266CA98313}" type="pres">
      <dgm:prSet presAssocID="{669F1FC1-8B65-4EC6-8ACC-57531ECB89F7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fr-FR"/>
        </a:p>
      </dgm:t>
    </dgm:pt>
    <dgm:pt modelId="{69FF639E-3199-4E4A-8FE8-C4490C602457}" type="pres">
      <dgm:prSet presAssocID="{669F1FC1-8B65-4EC6-8ACC-57531ECB89F7}" presName="arrowNode" presStyleLbl="node1" presStyleIdx="0" presStyleCnt="1" custLinFactNeighborX="1493" custLinFactNeighborY="18107"/>
      <dgm:spPr/>
    </dgm:pt>
    <dgm:pt modelId="{0F3A4BED-5B3E-413F-AA0B-5C224444F515}" type="pres">
      <dgm:prSet presAssocID="{3FBB2686-39C7-4351-B5EE-7334B212BD3E}" presName="txNode1" presStyleLbl="revTx" presStyleIdx="0" presStyleCnt="6" custLinFactNeighborX="-474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D19783-EEC1-4F22-B79D-401541D80C33}" type="pres">
      <dgm:prSet presAssocID="{741EAA02-54E3-442B-9837-63B6AA1E0CC7}" presName="txNode2" presStyleLbl="revTx" presStyleIdx="1" presStyleCnt="6" custLinFactNeighborX="-14721" custLinFactNeighborY="-23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BE9A00-6AC5-430F-8EFC-E29A6A3D73B0}" type="pres">
      <dgm:prSet presAssocID="{874002E6-BFDD-4194-BFDB-E724D92C913F}" presName="dotNode2" presStyleCnt="0"/>
      <dgm:spPr/>
    </dgm:pt>
    <dgm:pt modelId="{0196104E-63F1-4364-A2F3-0BC2621CFF79}" type="pres">
      <dgm:prSet presAssocID="{874002E6-BFDD-4194-BFDB-E724D92C913F}" presName="dotRepeatNode" presStyleLbl="fgShp" presStyleIdx="0" presStyleCnt="4"/>
      <dgm:spPr/>
      <dgm:t>
        <a:bodyPr/>
        <a:lstStyle/>
        <a:p>
          <a:endParaRPr lang="fr-FR"/>
        </a:p>
      </dgm:t>
    </dgm:pt>
    <dgm:pt modelId="{0B0ADC84-2A5B-4D95-9CA6-AD41E6E7E002}" type="pres">
      <dgm:prSet presAssocID="{4F17F004-C413-435A-8DE2-F9B5123CF237}" presName="txNode3" presStyleLbl="revTx" presStyleIdx="2" presStyleCnt="6" custLinFactNeighborX="6526" custLinFactNeighborY="2770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04E66D-E517-4C7F-AED4-01E2511118A3}" type="pres">
      <dgm:prSet presAssocID="{59C54663-AB7A-4CB5-A52F-5A21EDE9AEE3}" presName="dotNode3" presStyleCnt="0"/>
      <dgm:spPr/>
    </dgm:pt>
    <dgm:pt modelId="{CBB34935-D74A-4312-81D3-AC21A4300921}" type="pres">
      <dgm:prSet presAssocID="{59C54663-AB7A-4CB5-A52F-5A21EDE9AEE3}" presName="dotRepeatNode" presStyleLbl="fgShp" presStyleIdx="1" presStyleCnt="4"/>
      <dgm:spPr/>
      <dgm:t>
        <a:bodyPr/>
        <a:lstStyle/>
        <a:p>
          <a:endParaRPr lang="fr-FR"/>
        </a:p>
      </dgm:t>
    </dgm:pt>
    <dgm:pt modelId="{811B8DA7-C5AC-461C-9FB6-B1FE92790422}" type="pres">
      <dgm:prSet presAssocID="{FECA1238-9C9A-4C29-84D8-902E624C8EEC}" presName="txNode4" presStyleLbl="revTx" presStyleIdx="3" presStyleCnt="6" custLinFactNeighborX="12669" custLinFactNeighborY="-235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9D5A6A-A24B-4454-BD9A-AAD4CC0A6AEA}" type="pres">
      <dgm:prSet presAssocID="{EBED7789-1A5B-4227-B54C-FA2792363D58}" presName="dotNode4" presStyleCnt="0"/>
      <dgm:spPr/>
    </dgm:pt>
    <dgm:pt modelId="{D3985785-8E15-4437-97B7-06258A522613}" type="pres">
      <dgm:prSet presAssocID="{EBED7789-1A5B-4227-B54C-FA2792363D58}" presName="dotRepeatNode" presStyleLbl="fgShp" presStyleIdx="2" presStyleCnt="4"/>
      <dgm:spPr/>
      <dgm:t>
        <a:bodyPr/>
        <a:lstStyle/>
        <a:p>
          <a:endParaRPr lang="fr-FR"/>
        </a:p>
      </dgm:t>
    </dgm:pt>
    <dgm:pt modelId="{A8A752B4-EA9A-4EA7-9C52-328C5D70EA95}" type="pres">
      <dgm:prSet presAssocID="{B4074901-FA69-41AE-8498-5E86FE6DF221}" presName="txNode5" presStyleLbl="revTx" presStyleIdx="4" presStyleCnt="6" custScaleX="68905" custLinFactNeighborX="22417" custLinFactNeighborY="2665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E3878F9-BF2A-48AC-B13D-9BD885E96604}" type="pres">
      <dgm:prSet presAssocID="{A31FC794-CA69-4DC3-8B78-A994734039A4}" presName="dotNode5" presStyleCnt="0"/>
      <dgm:spPr/>
    </dgm:pt>
    <dgm:pt modelId="{6A2CA8D7-D78A-4D71-A688-9F72C054F16A}" type="pres">
      <dgm:prSet presAssocID="{A31FC794-CA69-4DC3-8B78-A994734039A4}" presName="dotRepeatNode" presStyleLbl="fgShp" presStyleIdx="3" presStyleCnt="4"/>
      <dgm:spPr/>
      <dgm:t>
        <a:bodyPr/>
        <a:lstStyle/>
        <a:p>
          <a:endParaRPr lang="fr-FR"/>
        </a:p>
      </dgm:t>
    </dgm:pt>
    <dgm:pt modelId="{85449C4D-743A-41A0-9D65-F3D23AB5064F}" type="pres">
      <dgm:prSet presAssocID="{2E134589-5413-42B5-AF06-42506BCB91D2}" presName="txNode6" presStyleLbl="revTx" presStyleIdx="5" presStyleCnt="6" custLinFactNeighborX="426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38D8F26-B8C9-4C38-B2B0-6BD3B15FD93C}" type="presOf" srcId="{669F1FC1-8B65-4EC6-8ACC-57531ECB89F7}" destId="{E289CD72-27C6-4F8A-BEF4-95266CA98313}" srcOrd="0" destOrd="0" presId="urn:microsoft.com/office/officeart/2009/3/layout/DescendingProcess"/>
    <dgm:cxn modelId="{FC254BB7-45D7-4CE2-9037-764C515D9029}" srcId="{669F1FC1-8B65-4EC6-8ACC-57531ECB89F7}" destId="{4F17F004-C413-435A-8DE2-F9B5123CF237}" srcOrd="2" destOrd="0" parTransId="{D9ADC21E-F1D0-4EE5-A863-98E02C05E097}" sibTransId="{59C54663-AB7A-4CB5-A52F-5A21EDE9AEE3}"/>
    <dgm:cxn modelId="{04F53668-68F5-49AC-9D50-27F6538A2439}" type="presOf" srcId="{A31FC794-CA69-4DC3-8B78-A994734039A4}" destId="{6A2CA8D7-D78A-4D71-A688-9F72C054F16A}" srcOrd="0" destOrd="0" presId="urn:microsoft.com/office/officeart/2009/3/layout/DescendingProcess"/>
    <dgm:cxn modelId="{BF676B08-C289-49AE-9E58-39E8EF127CFB}" type="presOf" srcId="{874002E6-BFDD-4194-BFDB-E724D92C913F}" destId="{0196104E-63F1-4364-A2F3-0BC2621CFF79}" srcOrd="0" destOrd="0" presId="urn:microsoft.com/office/officeart/2009/3/layout/DescendingProcess"/>
    <dgm:cxn modelId="{2BFBE0DC-F936-4750-8860-DA5F69128357}" srcId="{669F1FC1-8B65-4EC6-8ACC-57531ECB89F7}" destId="{741EAA02-54E3-442B-9837-63B6AA1E0CC7}" srcOrd="1" destOrd="0" parTransId="{C879BB2C-CCE3-40C4-8BA0-CD6316A8937B}" sibTransId="{874002E6-BFDD-4194-BFDB-E724D92C913F}"/>
    <dgm:cxn modelId="{795F36BD-1B54-40E9-AABB-E50151074579}" type="presOf" srcId="{4F17F004-C413-435A-8DE2-F9B5123CF237}" destId="{0B0ADC84-2A5B-4D95-9CA6-AD41E6E7E002}" srcOrd="0" destOrd="0" presId="urn:microsoft.com/office/officeart/2009/3/layout/DescendingProcess"/>
    <dgm:cxn modelId="{533409A0-288A-4BA1-9A6E-6CE05EAC7BA1}" srcId="{669F1FC1-8B65-4EC6-8ACC-57531ECB89F7}" destId="{B4074901-FA69-41AE-8498-5E86FE6DF221}" srcOrd="4" destOrd="0" parTransId="{993DA792-AFA5-4DB2-AFE1-8C0D7235CAC2}" sibTransId="{A31FC794-CA69-4DC3-8B78-A994734039A4}"/>
    <dgm:cxn modelId="{0453B46D-CFD1-485D-9AA1-5FA409BF681B}" type="presOf" srcId="{FECA1238-9C9A-4C29-84D8-902E624C8EEC}" destId="{811B8DA7-C5AC-461C-9FB6-B1FE92790422}" srcOrd="0" destOrd="0" presId="urn:microsoft.com/office/officeart/2009/3/layout/DescendingProcess"/>
    <dgm:cxn modelId="{5EFADFA5-42F1-4A0C-8AE8-98DAE18E55E5}" srcId="{669F1FC1-8B65-4EC6-8ACC-57531ECB89F7}" destId="{FECA1238-9C9A-4C29-84D8-902E624C8EEC}" srcOrd="3" destOrd="0" parTransId="{0D78E863-FBFC-4F5D-9561-DB91F47F8CDA}" sibTransId="{EBED7789-1A5B-4227-B54C-FA2792363D58}"/>
    <dgm:cxn modelId="{20649DB4-D2FC-434E-BE64-C728AB852B6F}" type="presOf" srcId="{2E134589-5413-42B5-AF06-42506BCB91D2}" destId="{85449C4D-743A-41A0-9D65-F3D23AB5064F}" srcOrd="0" destOrd="0" presId="urn:microsoft.com/office/officeart/2009/3/layout/DescendingProcess"/>
    <dgm:cxn modelId="{D805AE7D-9575-45A9-9E60-5C6AD1D689EB}" srcId="{669F1FC1-8B65-4EC6-8ACC-57531ECB89F7}" destId="{2E134589-5413-42B5-AF06-42506BCB91D2}" srcOrd="5" destOrd="0" parTransId="{C0D1C124-00D4-4A87-B0AD-628A88553DF9}" sibTransId="{0870AD8C-299C-434A-9407-813840A5CE72}"/>
    <dgm:cxn modelId="{535289A0-2253-4F27-B875-D5D1C921256F}" type="presOf" srcId="{B4074901-FA69-41AE-8498-5E86FE6DF221}" destId="{A8A752B4-EA9A-4EA7-9C52-328C5D70EA95}" srcOrd="0" destOrd="0" presId="urn:microsoft.com/office/officeart/2009/3/layout/DescendingProcess"/>
    <dgm:cxn modelId="{5160C724-6EB2-4AD3-86A9-852B0FDD1351}" type="presOf" srcId="{741EAA02-54E3-442B-9837-63B6AA1E0CC7}" destId="{94D19783-EEC1-4F22-B79D-401541D80C33}" srcOrd="0" destOrd="0" presId="urn:microsoft.com/office/officeart/2009/3/layout/DescendingProcess"/>
    <dgm:cxn modelId="{CF9FE806-4280-4E4B-A6DE-6A7DF279D504}" type="presOf" srcId="{3FBB2686-39C7-4351-B5EE-7334B212BD3E}" destId="{0F3A4BED-5B3E-413F-AA0B-5C224444F515}" srcOrd="0" destOrd="0" presId="urn:microsoft.com/office/officeart/2009/3/layout/DescendingProcess"/>
    <dgm:cxn modelId="{9383AA70-37C3-48C4-8358-8ABD6B712DE0}" srcId="{669F1FC1-8B65-4EC6-8ACC-57531ECB89F7}" destId="{3FBB2686-39C7-4351-B5EE-7334B212BD3E}" srcOrd="0" destOrd="0" parTransId="{0608DDB2-580B-47EC-98BE-CBA6446B1AD9}" sibTransId="{4029D3F7-2228-4F54-80EB-BBB53B86F10F}"/>
    <dgm:cxn modelId="{A05A7347-1147-48CE-AA87-51ED537CD1C7}" type="presOf" srcId="{59C54663-AB7A-4CB5-A52F-5A21EDE9AEE3}" destId="{CBB34935-D74A-4312-81D3-AC21A4300921}" srcOrd="0" destOrd="0" presId="urn:microsoft.com/office/officeart/2009/3/layout/DescendingProcess"/>
    <dgm:cxn modelId="{BDA5CCD0-1ED0-4C46-9F0C-75E9B40928BD}" type="presOf" srcId="{EBED7789-1A5B-4227-B54C-FA2792363D58}" destId="{D3985785-8E15-4437-97B7-06258A522613}" srcOrd="0" destOrd="0" presId="urn:microsoft.com/office/officeart/2009/3/layout/DescendingProcess"/>
    <dgm:cxn modelId="{79CCF43E-7243-4E6B-AD13-546C3ADAC581}" type="presParOf" srcId="{E289CD72-27C6-4F8A-BEF4-95266CA98313}" destId="{69FF639E-3199-4E4A-8FE8-C4490C602457}" srcOrd="0" destOrd="0" presId="urn:microsoft.com/office/officeart/2009/3/layout/DescendingProcess"/>
    <dgm:cxn modelId="{B784F099-D8C1-4969-9C10-3F6867AE65C8}" type="presParOf" srcId="{E289CD72-27C6-4F8A-BEF4-95266CA98313}" destId="{0F3A4BED-5B3E-413F-AA0B-5C224444F515}" srcOrd="1" destOrd="0" presId="urn:microsoft.com/office/officeart/2009/3/layout/DescendingProcess"/>
    <dgm:cxn modelId="{18F1EB3E-FA32-42BC-ACF2-889F81539C1A}" type="presParOf" srcId="{E289CD72-27C6-4F8A-BEF4-95266CA98313}" destId="{94D19783-EEC1-4F22-B79D-401541D80C33}" srcOrd="2" destOrd="0" presId="urn:microsoft.com/office/officeart/2009/3/layout/DescendingProcess"/>
    <dgm:cxn modelId="{E929D642-7F97-4832-AC24-232DA959039D}" type="presParOf" srcId="{E289CD72-27C6-4F8A-BEF4-95266CA98313}" destId="{BDBE9A00-6AC5-430F-8EFC-E29A6A3D73B0}" srcOrd="3" destOrd="0" presId="urn:microsoft.com/office/officeart/2009/3/layout/DescendingProcess"/>
    <dgm:cxn modelId="{0B166FC2-4E2E-4D5D-A46B-356C177C8892}" type="presParOf" srcId="{BDBE9A00-6AC5-430F-8EFC-E29A6A3D73B0}" destId="{0196104E-63F1-4364-A2F3-0BC2621CFF79}" srcOrd="0" destOrd="0" presId="urn:microsoft.com/office/officeart/2009/3/layout/DescendingProcess"/>
    <dgm:cxn modelId="{9506447A-C81B-446A-8ACC-4B66B4FE2924}" type="presParOf" srcId="{E289CD72-27C6-4F8A-BEF4-95266CA98313}" destId="{0B0ADC84-2A5B-4D95-9CA6-AD41E6E7E002}" srcOrd="4" destOrd="0" presId="urn:microsoft.com/office/officeart/2009/3/layout/DescendingProcess"/>
    <dgm:cxn modelId="{AE0D7B34-CF96-4568-B219-8E46EA9904FB}" type="presParOf" srcId="{E289CD72-27C6-4F8A-BEF4-95266CA98313}" destId="{6E04E66D-E517-4C7F-AED4-01E2511118A3}" srcOrd="5" destOrd="0" presId="urn:microsoft.com/office/officeart/2009/3/layout/DescendingProcess"/>
    <dgm:cxn modelId="{8F8278A4-D0F8-489A-9E05-1A2E8984F48E}" type="presParOf" srcId="{6E04E66D-E517-4C7F-AED4-01E2511118A3}" destId="{CBB34935-D74A-4312-81D3-AC21A4300921}" srcOrd="0" destOrd="0" presId="urn:microsoft.com/office/officeart/2009/3/layout/DescendingProcess"/>
    <dgm:cxn modelId="{EB87935C-B662-46BD-A961-356BC6648F12}" type="presParOf" srcId="{E289CD72-27C6-4F8A-BEF4-95266CA98313}" destId="{811B8DA7-C5AC-461C-9FB6-B1FE92790422}" srcOrd="6" destOrd="0" presId="urn:microsoft.com/office/officeart/2009/3/layout/DescendingProcess"/>
    <dgm:cxn modelId="{408E089B-3C78-49FA-BAEE-80507C2B4A7E}" type="presParOf" srcId="{E289CD72-27C6-4F8A-BEF4-95266CA98313}" destId="{A69D5A6A-A24B-4454-BD9A-AAD4CC0A6AEA}" srcOrd="7" destOrd="0" presId="urn:microsoft.com/office/officeart/2009/3/layout/DescendingProcess"/>
    <dgm:cxn modelId="{C6265540-E6CC-40B7-A297-F417BA4C0F42}" type="presParOf" srcId="{A69D5A6A-A24B-4454-BD9A-AAD4CC0A6AEA}" destId="{D3985785-8E15-4437-97B7-06258A522613}" srcOrd="0" destOrd="0" presId="urn:microsoft.com/office/officeart/2009/3/layout/DescendingProcess"/>
    <dgm:cxn modelId="{F6D9D04E-EB99-4037-A3E7-857F61F303CC}" type="presParOf" srcId="{E289CD72-27C6-4F8A-BEF4-95266CA98313}" destId="{A8A752B4-EA9A-4EA7-9C52-328C5D70EA95}" srcOrd="8" destOrd="0" presId="urn:microsoft.com/office/officeart/2009/3/layout/DescendingProcess"/>
    <dgm:cxn modelId="{F0DDE0E8-9B6F-407C-9608-8AACE074143C}" type="presParOf" srcId="{E289CD72-27C6-4F8A-BEF4-95266CA98313}" destId="{3E3878F9-BF2A-48AC-B13D-9BD885E96604}" srcOrd="9" destOrd="0" presId="urn:microsoft.com/office/officeart/2009/3/layout/DescendingProcess"/>
    <dgm:cxn modelId="{828D2564-0BD5-4D8B-84E6-94B95E7714E7}" type="presParOf" srcId="{3E3878F9-BF2A-48AC-B13D-9BD885E96604}" destId="{6A2CA8D7-D78A-4D71-A688-9F72C054F16A}" srcOrd="0" destOrd="0" presId="urn:microsoft.com/office/officeart/2009/3/layout/DescendingProcess"/>
    <dgm:cxn modelId="{7470FE24-00B5-4786-9578-B669B7FFB5B1}" type="presParOf" srcId="{E289CD72-27C6-4F8A-BEF4-95266CA98313}" destId="{85449C4D-743A-41A0-9D65-F3D23AB5064F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5B2179-9854-4EEE-8FFD-0314359E66E5}" type="doc">
      <dgm:prSet loTypeId="urn:microsoft.com/office/officeart/2005/8/layout/matrix3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C0D5598-B64A-49ED-BFDD-B87FC1D14112}">
      <dgm:prSet phldrT="[Texte]" custT="1"/>
      <dgm:spPr/>
      <dgm:t>
        <a:bodyPr/>
        <a:lstStyle/>
        <a:p>
          <a:r>
            <a:rPr lang="fr-FR" sz="1600" b="1" i="1" dirty="0" err="1" smtClean="0">
              <a:effectLst/>
            </a:rPr>
            <a:t>Kmeans</a:t>
          </a:r>
          <a:endParaRPr lang="fr-FR" sz="1600" b="1" i="1" dirty="0">
            <a:effectLst/>
          </a:endParaRPr>
        </a:p>
      </dgm:t>
    </dgm:pt>
    <dgm:pt modelId="{FEA366D7-992E-4167-B099-3E7AD557A4BB}" type="parTrans" cxnId="{195E3581-8917-46FA-BB6E-6F090027CEF8}">
      <dgm:prSet/>
      <dgm:spPr/>
      <dgm:t>
        <a:bodyPr/>
        <a:lstStyle/>
        <a:p>
          <a:endParaRPr lang="fr-FR" sz="1800" b="1" i="1">
            <a:effectLst/>
          </a:endParaRPr>
        </a:p>
      </dgm:t>
    </dgm:pt>
    <dgm:pt modelId="{E0A1BC53-CC97-4735-9F0D-ADD60DBF16DE}" type="sibTrans" cxnId="{195E3581-8917-46FA-BB6E-6F090027CEF8}">
      <dgm:prSet/>
      <dgm:spPr/>
      <dgm:t>
        <a:bodyPr/>
        <a:lstStyle/>
        <a:p>
          <a:endParaRPr lang="fr-FR" sz="1800" b="1" i="1">
            <a:effectLst/>
          </a:endParaRPr>
        </a:p>
      </dgm:t>
    </dgm:pt>
    <dgm:pt modelId="{A187E9AB-F87D-4872-8A4A-97C326566EAC}">
      <dgm:prSet phldrT="[Texte]" custT="1"/>
      <dgm:spPr/>
      <dgm:t>
        <a:bodyPr/>
        <a:lstStyle/>
        <a:p>
          <a:r>
            <a:rPr lang="fr-FR" sz="1600" b="1" i="1" dirty="0" smtClean="0">
              <a:effectLst/>
            </a:rPr>
            <a:t>HAC</a:t>
          </a:r>
          <a:endParaRPr lang="fr-FR" sz="1600" b="1" i="1" dirty="0">
            <a:effectLst/>
          </a:endParaRPr>
        </a:p>
      </dgm:t>
    </dgm:pt>
    <dgm:pt modelId="{D4ADFBD0-BFE2-417E-A8AB-F8B21E1EE4E4}" type="parTrans" cxnId="{344E9386-B66E-47D8-A430-FB4695764361}">
      <dgm:prSet/>
      <dgm:spPr/>
      <dgm:t>
        <a:bodyPr/>
        <a:lstStyle/>
        <a:p>
          <a:endParaRPr lang="fr-FR" sz="1800" b="1" i="1">
            <a:effectLst/>
          </a:endParaRPr>
        </a:p>
      </dgm:t>
    </dgm:pt>
    <dgm:pt modelId="{2B06EA6F-C03F-4DA7-90F5-75F24D1DE1BD}" type="sibTrans" cxnId="{344E9386-B66E-47D8-A430-FB4695764361}">
      <dgm:prSet/>
      <dgm:spPr/>
      <dgm:t>
        <a:bodyPr/>
        <a:lstStyle/>
        <a:p>
          <a:endParaRPr lang="fr-FR" sz="1800" b="1" i="1">
            <a:effectLst/>
          </a:endParaRPr>
        </a:p>
      </dgm:t>
    </dgm:pt>
    <dgm:pt modelId="{CCCB0B53-9641-441E-80AB-22AA18937B18}">
      <dgm:prSet phldrT="[Texte]" custT="1"/>
      <dgm:spPr/>
      <dgm:t>
        <a:bodyPr/>
        <a:lstStyle/>
        <a:p>
          <a:r>
            <a:rPr lang="fr-FR" sz="1600" b="1" i="1" dirty="0" err="1" smtClean="0">
              <a:effectLst/>
            </a:rPr>
            <a:t>DBScan</a:t>
          </a:r>
          <a:endParaRPr lang="fr-FR" sz="1600" b="1" i="1" dirty="0">
            <a:effectLst/>
          </a:endParaRPr>
        </a:p>
      </dgm:t>
    </dgm:pt>
    <dgm:pt modelId="{00776BC2-9805-4132-BCED-D27FDC2EC741}" type="parTrans" cxnId="{141E48A1-12D7-49D5-9AFD-05809511F5DC}">
      <dgm:prSet/>
      <dgm:spPr/>
      <dgm:t>
        <a:bodyPr/>
        <a:lstStyle/>
        <a:p>
          <a:endParaRPr lang="fr-FR" sz="1800" b="1" i="1">
            <a:effectLst/>
          </a:endParaRPr>
        </a:p>
      </dgm:t>
    </dgm:pt>
    <dgm:pt modelId="{65D125D5-8FFE-478B-B280-FB9002962154}" type="sibTrans" cxnId="{141E48A1-12D7-49D5-9AFD-05809511F5DC}">
      <dgm:prSet/>
      <dgm:spPr/>
      <dgm:t>
        <a:bodyPr/>
        <a:lstStyle/>
        <a:p>
          <a:endParaRPr lang="fr-FR" sz="1800" b="1" i="1">
            <a:effectLst/>
          </a:endParaRPr>
        </a:p>
      </dgm:t>
    </dgm:pt>
    <dgm:pt modelId="{259539BE-442D-4180-81DC-B8787EAFDBE9}">
      <dgm:prSet phldrT="[Texte]" custT="1"/>
      <dgm:spPr/>
      <dgm:t>
        <a:bodyPr/>
        <a:lstStyle/>
        <a:p>
          <a:r>
            <a:rPr lang="fr-FR" sz="1600" b="1" i="1" dirty="0" smtClean="0">
              <a:effectLst/>
            </a:rPr>
            <a:t>GMM</a:t>
          </a:r>
          <a:endParaRPr lang="fr-FR" sz="1600" b="1" i="1" baseline="30000" dirty="0">
            <a:effectLst/>
          </a:endParaRPr>
        </a:p>
      </dgm:t>
    </dgm:pt>
    <dgm:pt modelId="{D5A524DA-4CA7-4433-9A0F-0F3B258B2E9A}" type="parTrans" cxnId="{DD29EF8C-12FA-4000-941A-0EE6092507E9}">
      <dgm:prSet/>
      <dgm:spPr/>
      <dgm:t>
        <a:bodyPr/>
        <a:lstStyle/>
        <a:p>
          <a:endParaRPr lang="fr-FR" sz="1800" b="1" i="1">
            <a:effectLst/>
          </a:endParaRPr>
        </a:p>
      </dgm:t>
    </dgm:pt>
    <dgm:pt modelId="{1E6B3F0A-5317-407A-B171-99A5DAE7AFB3}" type="sibTrans" cxnId="{DD29EF8C-12FA-4000-941A-0EE6092507E9}">
      <dgm:prSet/>
      <dgm:spPr/>
      <dgm:t>
        <a:bodyPr/>
        <a:lstStyle/>
        <a:p>
          <a:endParaRPr lang="fr-FR" sz="1800" b="1" i="1">
            <a:effectLst/>
          </a:endParaRPr>
        </a:p>
      </dgm:t>
    </dgm:pt>
    <dgm:pt modelId="{623DFA62-055A-48A5-BDA2-5187D788C783}" type="pres">
      <dgm:prSet presAssocID="{075B2179-9854-4EEE-8FFD-0314359E66E5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5BE0C4B-5C6A-41C1-A21B-A8F098830CB1}" type="pres">
      <dgm:prSet presAssocID="{075B2179-9854-4EEE-8FFD-0314359E66E5}" presName="diamond" presStyleLbl="bgShp" presStyleIdx="0" presStyleCnt="1"/>
      <dgm:spPr/>
    </dgm:pt>
    <dgm:pt modelId="{CCCFB191-2B31-45BD-A8B5-E43E9AC9E5CD}" type="pres">
      <dgm:prSet presAssocID="{075B2179-9854-4EEE-8FFD-0314359E66E5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1E360BB-A6FD-44D4-BEF6-913043F9A61D}" type="pres">
      <dgm:prSet presAssocID="{075B2179-9854-4EEE-8FFD-0314359E66E5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DB61DB6-4008-4C44-B3A4-14AAB10719DC}" type="pres">
      <dgm:prSet presAssocID="{075B2179-9854-4EEE-8FFD-0314359E66E5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A697FA6-2AA4-4073-B1B4-E1BE9046E2A4}" type="pres">
      <dgm:prSet presAssocID="{075B2179-9854-4EEE-8FFD-0314359E66E5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AFA4164-FEB2-4D12-95DB-41555F43B07F}" type="presOf" srcId="{075B2179-9854-4EEE-8FFD-0314359E66E5}" destId="{623DFA62-055A-48A5-BDA2-5187D788C783}" srcOrd="0" destOrd="0" presId="urn:microsoft.com/office/officeart/2005/8/layout/matrix3"/>
    <dgm:cxn modelId="{CB3B491A-EBD2-4AD4-88C7-8FE9F20C5101}" type="presOf" srcId="{2C0D5598-B64A-49ED-BFDD-B87FC1D14112}" destId="{CCCFB191-2B31-45BD-A8B5-E43E9AC9E5CD}" srcOrd="0" destOrd="0" presId="urn:microsoft.com/office/officeart/2005/8/layout/matrix3"/>
    <dgm:cxn modelId="{344E9386-B66E-47D8-A430-FB4695764361}" srcId="{075B2179-9854-4EEE-8FFD-0314359E66E5}" destId="{A187E9AB-F87D-4872-8A4A-97C326566EAC}" srcOrd="1" destOrd="0" parTransId="{D4ADFBD0-BFE2-417E-A8AB-F8B21E1EE4E4}" sibTransId="{2B06EA6F-C03F-4DA7-90F5-75F24D1DE1BD}"/>
    <dgm:cxn modelId="{DD29EF8C-12FA-4000-941A-0EE6092507E9}" srcId="{075B2179-9854-4EEE-8FFD-0314359E66E5}" destId="{259539BE-442D-4180-81DC-B8787EAFDBE9}" srcOrd="3" destOrd="0" parTransId="{D5A524DA-4CA7-4433-9A0F-0F3B258B2E9A}" sibTransId="{1E6B3F0A-5317-407A-B171-99A5DAE7AFB3}"/>
    <dgm:cxn modelId="{9D4749DB-DCB0-4155-8473-2A20F111F3A2}" type="presOf" srcId="{A187E9AB-F87D-4872-8A4A-97C326566EAC}" destId="{91E360BB-A6FD-44D4-BEF6-913043F9A61D}" srcOrd="0" destOrd="0" presId="urn:microsoft.com/office/officeart/2005/8/layout/matrix3"/>
    <dgm:cxn modelId="{F58200BD-8A8F-4DC0-BDFA-78D320C28956}" type="presOf" srcId="{259539BE-442D-4180-81DC-B8787EAFDBE9}" destId="{BA697FA6-2AA4-4073-B1B4-E1BE9046E2A4}" srcOrd="0" destOrd="0" presId="urn:microsoft.com/office/officeart/2005/8/layout/matrix3"/>
    <dgm:cxn modelId="{195E3581-8917-46FA-BB6E-6F090027CEF8}" srcId="{075B2179-9854-4EEE-8FFD-0314359E66E5}" destId="{2C0D5598-B64A-49ED-BFDD-B87FC1D14112}" srcOrd="0" destOrd="0" parTransId="{FEA366D7-992E-4167-B099-3E7AD557A4BB}" sibTransId="{E0A1BC53-CC97-4735-9F0D-ADD60DBF16DE}"/>
    <dgm:cxn modelId="{141E48A1-12D7-49D5-9AFD-05809511F5DC}" srcId="{075B2179-9854-4EEE-8FFD-0314359E66E5}" destId="{CCCB0B53-9641-441E-80AB-22AA18937B18}" srcOrd="2" destOrd="0" parTransId="{00776BC2-9805-4132-BCED-D27FDC2EC741}" sibTransId="{65D125D5-8FFE-478B-B280-FB9002962154}"/>
    <dgm:cxn modelId="{E0161389-87A3-4FDA-8623-A9C49967A6F5}" type="presOf" srcId="{CCCB0B53-9641-441E-80AB-22AA18937B18}" destId="{3DB61DB6-4008-4C44-B3A4-14AAB10719DC}" srcOrd="0" destOrd="0" presId="urn:microsoft.com/office/officeart/2005/8/layout/matrix3"/>
    <dgm:cxn modelId="{40399CA8-9ECF-4A3A-8978-0EBF8CCEBD3C}" type="presParOf" srcId="{623DFA62-055A-48A5-BDA2-5187D788C783}" destId="{35BE0C4B-5C6A-41C1-A21B-A8F098830CB1}" srcOrd="0" destOrd="0" presId="urn:microsoft.com/office/officeart/2005/8/layout/matrix3"/>
    <dgm:cxn modelId="{D7AB7A5F-70BC-43ED-8688-6232AA6E0CBE}" type="presParOf" srcId="{623DFA62-055A-48A5-BDA2-5187D788C783}" destId="{CCCFB191-2B31-45BD-A8B5-E43E9AC9E5CD}" srcOrd="1" destOrd="0" presId="urn:microsoft.com/office/officeart/2005/8/layout/matrix3"/>
    <dgm:cxn modelId="{3889A9AF-80AC-4ADA-8279-FB770AAA1E22}" type="presParOf" srcId="{623DFA62-055A-48A5-BDA2-5187D788C783}" destId="{91E360BB-A6FD-44D4-BEF6-913043F9A61D}" srcOrd="2" destOrd="0" presId="urn:microsoft.com/office/officeart/2005/8/layout/matrix3"/>
    <dgm:cxn modelId="{0AD06CFC-E21D-4F3D-A801-DA1D4A319515}" type="presParOf" srcId="{623DFA62-055A-48A5-BDA2-5187D788C783}" destId="{3DB61DB6-4008-4C44-B3A4-14AAB10719DC}" srcOrd="3" destOrd="0" presId="urn:microsoft.com/office/officeart/2005/8/layout/matrix3"/>
    <dgm:cxn modelId="{07B5F699-9278-4159-8E03-040C0A8A8E8E}" type="presParOf" srcId="{623DFA62-055A-48A5-BDA2-5187D788C783}" destId="{BA697FA6-2AA4-4073-B1B4-E1BE9046E2A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F639E-3199-4E4A-8FE8-C4490C602457}">
      <dsp:nvSpPr>
        <dsp:cNvPr id="0" name=""/>
        <dsp:cNvSpPr/>
      </dsp:nvSpPr>
      <dsp:spPr>
        <a:xfrm rot="4396374">
          <a:off x="1929238" y="917057"/>
          <a:ext cx="3978340" cy="2774396"/>
        </a:xfrm>
        <a:prstGeom prst="swooshArrow">
          <a:avLst>
            <a:gd name="adj1" fmla="val 16310"/>
            <a:gd name="adj2" fmla="val 313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96104E-63F1-4364-A2F3-0BC2621CFF79}">
      <dsp:nvSpPr>
        <dsp:cNvPr id="0" name=""/>
        <dsp:cNvSpPr/>
      </dsp:nvSpPr>
      <dsp:spPr>
        <a:xfrm>
          <a:off x="3228435" y="1190839"/>
          <a:ext cx="100465" cy="100465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BB34935-D74A-4312-81D3-AC21A4300921}">
      <dsp:nvSpPr>
        <dsp:cNvPr id="0" name=""/>
        <dsp:cNvSpPr/>
      </dsp:nvSpPr>
      <dsp:spPr>
        <a:xfrm>
          <a:off x="3795697" y="1626343"/>
          <a:ext cx="100465" cy="100465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D3985785-8E15-4437-97B7-06258A522613}">
      <dsp:nvSpPr>
        <dsp:cNvPr id="0" name=""/>
        <dsp:cNvSpPr/>
      </dsp:nvSpPr>
      <dsp:spPr>
        <a:xfrm>
          <a:off x="4305675" y="2136045"/>
          <a:ext cx="100465" cy="100465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F3A4BED-5B3E-413F-AA0B-5C224444F515}">
      <dsp:nvSpPr>
        <dsp:cNvPr id="0" name=""/>
        <dsp:cNvSpPr/>
      </dsp:nvSpPr>
      <dsp:spPr>
        <a:xfrm>
          <a:off x="716619" y="0"/>
          <a:ext cx="1875664" cy="737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b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b="1" i="1" kern="1200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Datas </a:t>
          </a:r>
          <a:r>
            <a:rPr lang="fr-FR" sz="2300" b="1" i="1" kern="1200" cap="none" spc="0" dirty="0" err="1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Olist</a:t>
          </a:r>
          <a:endParaRPr lang="fr-FR" sz="2300" b="1" i="1" kern="1200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sp:txBody>
      <dsp:txXfrm>
        <a:off x="716619" y="0"/>
        <a:ext cx="1875664" cy="737361"/>
      </dsp:txXfrm>
    </dsp:sp>
    <dsp:sp modelId="{94D19783-EEC1-4F22-B79D-401541D80C33}">
      <dsp:nvSpPr>
        <dsp:cNvPr id="0" name=""/>
        <dsp:cNvSpPr/>
      </dsp:nvSpPr>
      <dsp:spPr>
        <a:xfrm>
          <a:off x="3476548" y="702798"/>
          <a:ext cx="2788149" cy="737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b="1" kern="1200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Nettoyage du jeu de donnée</a:t>
          </a:r>
          <a:endParaRPr lang="fr-FR" sz="2300" b="1" kern="1200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sp:txBody>
      <dsp:txXfrm>
        <a:off x="3476548" y="702798"/>
        <a:ext cx="2788149" cy="737361"/>
      </dsp:txXfrm>
    </dsp:sp>
    <dsp:sp modelId="{0B0ADC84-2A5B-4D95-9CA6-AD41E6E7E002}">
      <dsp:nvSpPr>
        <dsp:cNvPr id="0" name=""/>
        <dsp:cNvSpPr/>
      </dsp:nvSpPr>
      <dsp:spPr>
        <a:xfrm>
          <a:off x="1728184" y="1512167"/>
          <a:ext cx="1875664" cy="737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b="1" kern="1200" cap="none" spc="0" dirty="0" err="1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Feature</a:t>
          </a:r>
          <a:r>
            <a:rPr lang="fr-FR" sz="2300" b="1" kern="1200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 Engineering</a:t>
          </a:r>
          <a:endParaRPr lang="fr-FR" sz="2300" b="1" kern="1200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sp:txBody>
      <dsp:txXfrm>
        <a:off x="1728184" y="1512167"/>
        <a:ext cx="1875664" cy="737361"/>
      </dsp:txXfrm>
    </dsp:sp>
    <dsp:sp modelId="{6A2CA8D7-D78A-4D71-A688-9F72C054F16A}">
      <dsp:nvSpPr>
        <dsp:cNvPr id="0" name=""/>
        <dsp:cNvSpPr/>
      </dsp:nvSpPr>
      <dsp:spPr>
        <a:xfrm>
          <a:off x="4674724" y="2696901"/>
          <a:ext cx="100465" cy="100465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11B8DA7-C5AC-461C-9FB6-B1FE92790422}">
      <dsp:nvSpPr>
        <dsp:cNvPr id="0" name=""/>
        <dsp:cNvSpPr/>
      </dsp:nvSpPr>
      <dsp:spPr>
        <a:xfrm>
          <a:off x="5037105" y="1800202"/>
          <a:ext cx="1875664" cy="737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b="1" kern="1200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Modélisation </a:t>
          </a:r>
          <a:endParaRPr lang="fr-FR" sz="2300" b="1" kern="1200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sp:txBody>
      <dsp:txXfrm>
        <a:off x="5037105" y="1800202"/>
        <a:ext cx="1875664" cy="737361"/>
      </dsp:txXfrm>
    </dsp:sp>
    <dsp:sp modelId="{A8A752B4-EA9A-4EA7-9C52-328C5D70EA95}">
      <dsp:nvSpPr>
        <dsp:cNvPr id="0" name=""/>
        <dsp:cNvSpPr/>
      </dsp:nvSpPr>
      <dsp:spPr>
        <a:xfrm>
          <a:off x="2664285" y="2575004"/>
          <a:ext cx="1921174" cy="737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b="1" kern="1200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Analyse temporelle</a:t>
          </a:r>
          <a:endParaRPr lang="fr-FR" sz="2300" b="1" kern="1200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sp:txBody>
      <dsp:txXfrm>
        <a:off x="2664285" y="2575004"/>
        <a:ext cx="1921174" cy="737361"/>
      </dsp:txXfrm>
    </dsp:sp>
    <dsp:sp modelId="{85449C4D-743A-41A0-9D65-F3D23AB5064F}">
      <dsp:nvSpPr>
        <dsp:cNvPr id="0" name=""/>
        <dsp:cNvSpPr/>
      </dsp:nvSpPr>
      <dsp:spPr>
        <a:xfrm>
          <a:off x="4248462" y="3871150"/>
          <a:ext cx="2534681" cy="737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b="1" kern="1200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Segmentation des profils clients</a:t>
          </a:r>
          <a:endParaRPr lang="fr-FR" sz="2300" b="1" kern="1200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sp:txBody>
      <dsp:txXfrm>
        <a:off x="4248462" y="3871150"/>
        <a:ext cx="2534681" cy="7373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E0C4B-5C6A-41C1-A21B-A8F098830CB1}">
      <dsp:nvSpPr>
        <dsp:cNvPr id="0" name=""/>
        <dsp:cNvSpPr/>
      </dsp:nvSpPr>
      <dsp:spPr>
        <a:xfrm>
          <a:off x="2124236" y="0"/>
          <a:ext cx="4104456" cy="4104456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CFB191-2B31-45BD-A8B5-E43E9AC9E5CD}">
      <dsp:nvSpPr>
        <dsp:cNvPr id="0" name=""/>
        <dsp:cNvSpPr/>
      </dsp:nvSpPr>
      <dsp:spPr>
        <a:xfrm>
          <a:off x="2514159" y="389923"/>
          <a:ext cx="1600737" cy="160073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i="1" kern="1200" dirty="0" err="1" smtClean="0">
              <a:effectLst/>
            </a:rPr>
            <a:t>Kmeans</a:t>
          </a:r>
          <a:endParaRPr lang="fr-FR" sz="1600" b="1" i="1" kern="1200" dirty="0">
            <a:effectLst/>
          </a:endParaRPr>
        </a:p>
      </dsp:txBody>
      <dsp:txXfrm>
        <a:off x="2592301" y="468065"/>
        <a:ext cx="1444453" cy="1444453"/>
      </dsp:txXfrm>
    </dsp:sp>
    <dsp:sp modelId="{91E360BB-A6FD-44D4-BEF6-913043F9A61D}">
      <dsp:nvSpPr>
        <dsp:cNvPr id="0" name=""/>
        <dsp:cNvSpPr/>
      </dsp:nvSpPr>
      <dsp:spPr>
        <a:xfrm>
          <a:off x="4238030" y="389923"/>
          <a:ext cx="1600737" cy="160073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i="1" kern="1200" dirty="0" smtClean="0">
              <a:effectLst/>
            </a:rPr>
            <a:t>HAC</a:t>
          </a:r>
          <a:endParaRPr lang="fr-FR" sz="1600" b="1" i="1" kern="1200" dirty="0">
            <a:effectLst/>
          </a:endParaRPr>
        </a:p>
      </dsp:txBody>
      <dsp:txXfrm>
        <a:off x="4316172" y="468065"/>
        <a:ext cx="1444453" cy="1444453"/>
      </dsp:txXfrm>
    </dsp:sp>
    <dsp:sp modelId="{3DB61DB6-4008-4C44-B3A4-14AAB10719DC}">
      <dsp:nvSpPr>
        <dsp:cNvPr id="0" name=""/>
        <dsp:cNvSpPr/>
      </dsp:nvSpPr>
      <dsp:spPr>
        <a:xfrm>
          <a:off x="2514159" y="2113794"/>
          <a:ext cx="1600737" cy="160073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i="1" kern="1200" dirty="0" err="1" smtClean="0">
              <a:effectLst/>
            </a:rPr>
            <a:t>DBScan</a:t>
          </a:r>
          <a:endParaRPr lang="fr-FR" sz="1600" b="1" i="1" kern="1200" dirty="0">
            <a:effectLst/>
          </a:endParaRPr>
        </a:p>
      </dsp:txBody>
      <dsp:txXfrm>
        <a:off x="2592301" y="2191936"/>
        <a:ext cx="1444453" cy="1444453"/>
      </dsp:txXfrm>
    </dsp:sp>
    <dsp:sp modelId="{BA697FA6-2AA4-4073-B1B4-E1BE9046E2A4}">
      <dsp:nvSpPr>
        <dsp:cNvPr id="0" name=""/>
        <dsp:cNvSpPr/>
      </dsp:nvSpPr>
      <dsp:spPr>
        <a:xfrm>
          <a:off x="4238030" y="2113794"/>
          <a:ext cx="1600737" cy="160073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i="1" kern="1200" dirty="0" smtClean="0">
              <a:effectLst/>
            </a:rPr>
            <a:t>GMM</a:t>
          </a:r>
          <a:endParaRPr lang="fr-FR" sz="1600" b="1" i="1" kern="1200" baseline="30000" dirty="0">
            <a:effectLst/>
          </a:endParaRPr>
        </a:p>
      </dsp:txBody>
      <dsp:txXfrm>
        <a:off x="4316172" y="2191936"/>
        <a:ext cx="1444453" cy="1444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83300-CA1B-4714-8BF7-149F58515593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8508D-09E9-4504-BBBF-4036F5E1D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225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271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145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921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609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145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145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145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145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145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145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145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91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1459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052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91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91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91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217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141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986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52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34F2B0B-4AF8-466D-A683-D2CDF3B0B347}" type="datetime1">
              <a:rPr lang="fr-FR" smtClean="0"/>
              <a:t>22/10/2020</a:t>
            </a:fld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5683-9EF6-451F-8869-A5F07127D3E2}" type="datetime1">
              <a:rPr lang="fr-FR" smtClean="0"/>
              <a:t>22/10/2020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4F83-5EA0-43DA-89EC-5C4FC44E8451}" type="datetime1">
              <a:rPr lang="fr-FR" smtClean="0"/>
              <a:t>22/10/2020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F47D-5393-4FAB-8CCB-9C8D244522BD}" type="datetime1">
              <a:rPr lang="fr-FR" smtClean="0"/>
              <a:t>22/10/2020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06F0-1FCE-4702-956C-9DD4DC3EB14B}" type="datetime1">
              <a:rPr lang="fr-FR" smtClean="0"/>
              <a:t>22/10/2020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2F1F-81A6-41B1-BC16-B6EA0FBC5802}" type="datetime1">
              <a:rPr lang="fr-FR" smtClean="0"/>
              <a:t>22/10/2020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412B-57D7-4D1D-ACE2-5EADB821F2DC}" type="datetime1">
              <a:rPr lang="fr-FR" smtClean="0"/>
              <a:t>22/10/2020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E838-3AC5-4906-A9F7-624C59293C6A}" type="datetime1">
              <a:rPr lang="fr-FR" smtClean="0"/>
              <a:t>22/10/2020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2C37-634F-4CF1-961E-48B0F76C94E5}" type="datetime1">
              <a:rPr lang="fr-FR" smtClean="0"/>
              <a:t>22/10/2020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D6A4-46CD-4E38-8C7F-6E3902EB22EF}" type="datetime1">
              <a:rPr lang="fr-FR" smtClean="0"/>
              <a:t>22/10/2020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4935-7F17-44B5-A474-57A34CD6200C}" type="datetime1">
              <a:rPr lang="fr-FR" smtClean="0"/>
              <a:t>22/10/2020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B94129C-414A-465D-AB84-38EAD1AE2FAB}" type="datetime1">
              <a:rPr lang="fr-FR" smtClean="0"/>
              <a:t>22/10/2020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72000" y="2708476"/>
            <a:ext cx="3672408" cy="1702160"/>
          </a:xfrm>
        </p:spPr>
        <p:txBody>
          <a:bodyPr anchor="ctr">
            <a:normAutofit/>
          </a:bodyPr>
          <a:lstStyle/>
          <a:p>
            <a:pPr algn="ctr"/>
            <a:r>
              <a:rPr lang="fr-FR" sz="2800" b="1" dirty="0"/>
              <a:t>Segmentez des clients d'un site </a:t>
            </a:r>
            <a:r>
              <a:rPr lang="fr-FR" sz="2800" b="1" dirty="0" smtClean="0"/>
              <a:t/>
            </a:r>
            <a:br>
              <a:rPr lang="fr-FR" sz="2800" b="1" dirty="0" smtClean="0"/>
            </a:br>
            <a:r>
              <a:rPr lang="fr-FR" sz="2800" b="1" dirty="0" smtClean="0"/>
              <a:t>e-commerce</a:t>
            </a:r>
            <a:endParaRPr lang="fr-FR" sz="2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749891" y="5661248"/>
            <a:ext cx="3309803" cy="1260629"/>
          </a:xfrm>
        </p:spPr>
        <p:txBody>
          <a:bodyPr/>
          <a:lstStyle/>
          <a:p>
            <a:pPr algn="r"/>
            <a:r>
              <a:rPr lang="fr-FR" dirty="0" smtClean="0"/>
              <a:t>Denis Jean-Benoît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7608" y="6478300"/>
            <a:ext cx="298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Projet </a:t>
            </a:r>
            <a:r>
              <a:rPr lang="fr-F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5</a:t>
            </a:r>
            <a:r>
              <a:rPr lang="fr-FR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- OPENCLASSROOMS</a:t>
            </a:r>
            <a:endParaRPr lang="fr-FR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05065" y="116632"/>
            <a:ext cx="143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 smtClean="0">
                <a:solidFill>
                  <a:schemeClr val="bg1"/>
                </a:solidFill>
              </a:rPr>
              <a:t>26/10/2020</a:t>
            </a:r>
            <a:endParaRPr lang="fr-FR" b="1" i="1" dirty="0">
              <a:solidFill>
                <a:schemeClr val="bg1"/>
              </a:solidFill>
            </a:endParaRPr>
          </a:p>
          <a:p>
            <a:endParaRPr lang="fr-FR" b="1" i="1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12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600" y="269776"/>
            <a:ext cx="7024744" cy="1143000"/>
          </a:xfrm>
        </p:spPr>
        <p:txBody>
          <a:bodyPr/>
          <a:lstStyle/>
          <a:p>
            <a:r>
              <a:rPr lang="fr-FR" dirty="0" smtClean="0"/>
              <a:t>Analyse des données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15616" y="5589240"/>
            <a:ext cx="323240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sym typeface="Wingdings" pitchFamily="2" charset="2"/>
              </a:rPr>
              <a:t>  </a:t>
            </a:r>
            <a:r>
              <a:rPr lang="fr-FR" dirty="0" smtClean="0">
                <a:sym typeface="Wingdings" pitchFamily="2" charset="2"/>
              </a:rPr>
              <a:t>Suppression des </a:t>
            </a:r>
            <a:r>
              <a:rPr lang="fr-FR" dirty="0" err="1" smtClean="0"/>
              <a:t>Features</a:t>
            </a:r>
            <a:r>
              <a:rPr lang="fr-FR" dirty="0" smtClean="0"/>
              <a:t> très corrélées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49766" y="1609055"/>
            <a:ext cx="3562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u="sng" dirty="0" smtClean="0"/>
              <a:t>Test de corrélation de Pearson tronqué</a:t>
            </a:r>
            <a:endParaRPr lang="fr-FR" sz="1400" i="1" u="sng" dirty="0"/>
          </a:p>
        </p:txBody>
      </p:sp>
      <p:grpSp>
        <p:nvGrpSpPr>
          <p:cNvPr id="9" name="Groupe 8"/>
          <p:cNvGrpSpPr/>
          <p:nvPr/>
        </p:nvGrpSpPr>
        <p:grpSpPr>
          <a:xfrm>
            <a:off x="467544" y="2002971"/>
            <a:ext cx="4464496" cy="3298237"/>
            <a:chOff x="566267" y="1446992"/>
            <a:chExt cx="2633878" cy="1945473"/>
          </a:xfrm>
        </p:grpSpPr>
        <p:pic>
          <p:nvPicPr>
            <p:cNvPr id="5122" name="Picture 2" descr="F:\Google Drive\DATA SCIENTIST\P5\pearson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83" r="64494" b="68727"/>
            <a:stretch/>
          </p:blipFill>
          <p:spPr bwMode="auto">
            <a:xfrm>
              <a:off x="566267" y="1446992"/>
              <a:ext cx="2403046" cy="1478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Flèche vers le bas 3"/>
            <p:cNvSpPr/>
            <p:nvPr/>
          </p:nvSpPr>
          <p:spPr>
            <a:xfrm rot="3620321">
              <a:off x="2002941" y="1522729"/>
              <a:ext cx="278597" cy="4616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Flèche vers le bas 29"/>
            <p:cNvSpPr/>
            <p:nvPr/>
          </p:nvSpPr>
          <p:spPr>
            <a:xfrm rot="3620321">
              <a:off x="2506997" y="1954777"/>
              <a:ext cx="278597" cy="4616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Flèche vers le bas 30"/>
            <p:cNvSpPr/>
            <p:nvPr/>
          </p:nvSpPr>
          <p:spPr>
            <a:xfrm rot="3620321">
              <a:off x="2830014" y="2242809"/>
              <a:ext cx="278597" cy="4616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2" name="Picture 2" descr="F:\Google Drive\DATA SCIENTIST\P5\pearson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135" r="64639" b="-1"/>
            <a:stretch/>
          </p:blipFill>
          <p:spPr bwMode="auto">
            <a:xfrm>
              <a:off x="576004" y="2925251"/>
              <a:ext cx="2393309" cy="467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24" name="Picture 4" descr="F:\Google Drive\DATA SCIENTIST\P5\hist dist vendeu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4"/>
          <a:stretch/>
        </p:blipFill>
        <p:spPr bwMode="auto">
          <a:xfrm>
            <a:off x="5447111" y="1477298"/>
            <a:ext cx="2625497" cy="214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e 9"/>
          <p:cNvGrpSpPr/>
          <p:nvPr/>
        </p:nvGrpSpPr>
        <p:grpSpPr>
          <a:xfrm>
            <a:off x="5364088" y="3918093"/>
            <a:ext cx="2791544" cy="2142616"/>
            <a:chOff x="4723633" y="4293096"/>
            <a:chExt cx="2791544" cy="2142616"/>
          </a:xfrm>
        </p:grpSpPr>
        <p:pic>
          <p:nvPicPr>
            <p:cNvPr id="5123" name="Picture 3" descr="F:\Google Drive\DATA SCIENTIST\P5\hist delai livraison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4723633" y="4293096"/>
              <a:ext cx="2791544" cy="2142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" descr="F:\Google Drive\DATA SCIENTIST\P5\hist delai livraison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20" t="858" b="93251"/>
            <a:stretch/>
          </p:blipFill>
          <p:spPr bwMode="auto">
            <a:xfrm>
              <a:off x="5500789" y="4293485"/>
              <a:ext cx="2014388" cy="126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89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/>
          <p:cNvSpPr/>
          <p:nvPr/>
        </p:nvSpPr>
        <p:spPr>
          <a:xfrm>
            <a:off x="4355976" y="2199767"/>
            <a:ext cx="4205077" cy="1733289"/>
          </a:xfrm>
          <a:prstGeom prst="rect">
            <a:avLst/>
          </a:prstGeom>
          <a:solidFill>
            <a:schemeClr val="accent6">
              <a:tint val="20000"/>
              <a:satMod val="180000"/>
              <a:lumMod val="98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/>
          <p:cNvSpPr/>
          <p:nvPr/>
        </p:nvSpPr>
        <p:spPr>
          <a:xfrm>
            <a:off x="755576" y="4215991"/>
            <a:ext cx="4205077" cy="1733289"/>
          </a:xfrm>
          <a:prstGeom prst="rect">
            <a:avLst/>
          </a:prstGeom>
          <a:solidFill>
            <a:schemeClr val="accent1">
              <a:tint val="20000"/>
              <a:satMod val="180000"/>
              <a:lumMod val="98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-18256"/>
            <a:ext cx="7024744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442626" y="3284984"/>
            <a:ext cx="1872208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Sous partie du data set </a:t>
            </a:r>
            <a:endParaRPr lang="fr-FR" sz="1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429925" y="5229200"/>
            <a:ext cx="1872208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Optimisation </a:t>
            </a:r>
          </a:p>
          <a:p>
            <a:pPr algn="ctr"/>
            <a:r>
              <a:rPr lang="fr-FR" sz="1400" dirty="0" smtClean="0"/>
              <a:t>hyper paramètres</a:t>
            </a:r>
            <a:endParaRPr lang="fr-FR" sz="1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015727" y="4797152"/>
            <a:ext cx="1872208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Evaluation du modèle</a:t>
            </a:r>
            <a:endParaRPr lang="fr-FR" sz="1400" dirty="0"/>
          </a:p>
        </p:txBody>
      </p:sp>
      <p:cxnSp>
        <p:nvCxnSpPr>
          <p:cNvPr id="13" name="Connecteur en angle 12"/>
          <p:cNvCxnSpPr>
            <a:stCxn id="16" idx="3"/>
            <a:endCxn id="33" idx="3"/>
          </p:cNvCxnSpPr>
          <p:nvPr/>
        </p:nvCxnSpPr>
        <p:spPr>
          <a:xfrm>
            <a:off x="4238237" y="1628800"/>
            <a:ext cx="2470883" cy="910638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à coins arrondis 15"/>
          <p:cNvSpPr/>
          <p:nvPr/>
        </p:nvSpPr>
        <p:spPr>
          <a:xfrm>
            <a:off x="2366029" y="1340768"/>
            <a:ext cx="1872208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Data set</a:t>
            </a:r>
            <a:endParaRPr lang="fr-FR" sz="1400" dirty="0"/>
          </a:p>
        </p:txBody>
      </p:sp>
      <p:sp>
        <p:nvSpPr>
          <p:cNvPr id="31" name="Hexagone 30"/>
          <p:cNvSpPr/>
          <p:nvPr/>
        </p:nvSpPr>
        <p:spPr>
          <a:xfrm rot="5400000">
            <a:off x="4620491" y="2489751"/>
            <a:ext cx="1053949" cy="1153323"/>
          </a:xfrm>
          <a:prstGeom prst="hexagon">
            <a:avLst>
              <a:gd name="adj" fmla="val 18081"/>
              <a:gd name="vf" fmla="val 11547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sz="1200" dirty="0"/>
              <a:t>One Hot </a:t>
            </a:r>
            <a:r>
              <a:rPr lang="fr-FR" sz="1200" dirty="0" smtClean="0"/>
              <a:t>Encoder</a:t>
            </a:r>
            <a:endParaRPr lang="fr-FR" sz="1200" dirty="0"/>
          </a:p>
        </p:txBody>
      </p:sp>
      <p:sp>
        <p:nvSpPr>
          <p:cNvPr id="33" name="Hexagone 32"/>
          <p:cNvSpPr/>
          <p:nvPr/>
        </p:nvSpPr>
        <p:spPr>
          <a:xfrm rot="5400000">
            <a:off x="6182145" y="2463661"/>
            <a:ext cx="1053949" cy="1205502"/>
          </a:xfrm>
          <a:prstGeom prst="hexagon">
            <a:avLst>
              <a:gd name="adj" fmla="val 18081"/>
              <a:gd name="vf" fmla="val 11547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sz="1200" dirty="0" smtClean="0"/>
              <a:t>Standard </a:t>
            </a:r>
            <a:r>
              <a:rPr lang="fr-FR" sz="1200" dirty="0" err="1" smtClean="0"/>
              <a:t>Scaler</a:t>
            </a:r>
            <a:endParaRPr lang="fr-FR" sz="1200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1429925" y="4407305"/>
            <a:ext cx="1872208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Modélisations</a:t>
            </a:r>
            <a:endParaRPr lang="fr-FR" sz="1400" dirty="0"/>
          </a:p>
        </p:txBody>
      </p:sp>
      <p:cxnSp>
        <p:nvCxnSpPr>
          <p:cNvPr id="46" name="Connecteur en angle 45"/>
          <p:cNvCxnSpPr>
            <a:endCxn id="8" idx="0"/>
          </p:cNvCxnSpPr>
          <p:nvPr/>
        </p:nvCxnSpPr>
        <p:spPr>
          <a:xfrm rot="10800000" flipV="1">
            <a:off x="2378731" y="3112710"/>
            <a:ext cx="2192295" cy="172274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stCxn id="8" idx="2"/>
            <a:endCxn id="40" idx="0"/>
          </p:cNvCxnSpPr>
          <p:nvPr/>
        </p:nvCxnSpPr>
        <p:spPr>
          <a:xfrm flipH="1">
            <a:off x="2366029" y="3861048"/>
            <a:ext cx="12701" cy="5462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stCxn id="40" idx="2"/>
            <a:endCxn id="10" idx="0"/>
          </p:cNvCxnSpPr>
          <p:nvPr/>
        </p:nvCxnSpPr>
        <p:spPr>
          <a:xfrm>
            <a:off x="2366029" y="4983369"/>
            <a:ext cx="0" cy="2458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en angle 74"/>
          <p:cNvCxnSpPr>
            <a:stCxn id="40" idx="3"/>
            <a:endCxn id="11" idx="1"/>
          </p:cNvCxnSpPr>
          <p:nvPr/>
        </p:nvCxnSpPr>
        <p:spPr>
          <a:xfrm>
            <a:off x="3302133" y="4695337"/>
            <a:ext cx="2713594" cy="389847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Connecteur en angle 89"/>
          <p:cNvCxnSpPr>
            <a:stCxn id="10" idx="1"/>
            <a:endCxn id="40" idx="1"/>
          </p:cNvCxnSpPr>
          <p:nvPr/>
        </p:nvCxnSpPr>
        <p:spPr>
          <a:xfrm rot="10800000">
            <a:off x="1429925" y="4695338"/>
            <a:ext cx="12700" cy="821895"/>
          </a:xfrm>
          <a:prstGeom prst="bentConnector3">
            <a:avLst>
              <a:gd name="adj1" fmla="val 3514283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2" name="Rectangle à coins arrondis 91"/>
          <p:cNvSpPr/>
          <p:nvPr/>
        </p:nvSpPr>
        <p:spPr>
          <a:xfrm>
            <a:off x="3665646" y="5380108"/>
            <a:ext cx="1249182" cy="497164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Sélection du modèle</a:t>
            </a:r>
            <a:endParaRPr lang="fr-FR" sz="1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5" name="Rectangle à coins arrondis 94"/>
          <p:cNvSpPr/>
          <p:nvPr/>
        </p:nvSpPr>
        <p:spPr>
          <a:xfrm>
            <a:off x="7311871" y="3363387"/>
            <a:ext cx="1249182" cy="497164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Encodage</a:t>
            </a:r>
            <a:endParaRPr lang="fr-FR" sz="1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11</a:t>
            </a:fld>
            <a:endParaRPr lang="fr-FR"/>
          </a:p>
        </p:txBody>
      </p:sp>
      <p:cxnSp>
        <p:nvCxnSpPr>
          <p:cNvPr id="42" name="Connecteur droit 41"/>
          <p:cNvCxnSpPr/>
          <p:nvPr/>
        </p:nvCxnSpPr>
        <p:spPr>
          <a:xfrm flipH="1">
            <a:off x="5724128" y="3082314"/>
            <a:ext cx="3839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60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Modélisation non supervisée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881838073"/>
              </p:ext>
            </p:extLst>
          </p:nvPr>
        </p:nvGraphicFramePr>
        <p:xfrm>
          <a:off x="395536" y="1988840"/>
          <a:ext cx="8352928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à coins arrondis 2"/>
          <p:cNvSpPr/>
          <p:nvPr/>
        </p:nvSpPr>
        <p:spPr>
          <a:xfrm>
            <a:off x="611560" y="1988840"/>
            <a:ext cx="2088232" cy="1296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Calcul de distance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611560" y="4725144"/>
            <a:ext cx="2088232" cy="1296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Propagation </a:t>
            </a:r>
            <a:endParaRPr lang="fr-FR" sz="14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6444208" y="1988840"/>
            <a:ext cx="2088232" cy="1296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Minimum indice d’agrégation</a:t>
            </a:r>
            <a:endParaRPr lang="fr-FR" sz="14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444208" y="4725144"/>
            <a:ext cx="2088232" cy="1296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Distribution gaussienne</a:t>
            </a:r>
            <a:endParaRPr lang="fr-FR" sz="1050" dirty="0" smtClean="0"/>
          </a:p>
          <a:p>
            <a:pPr algn="ctr"/>
            <a:endParaRPr lang="fr-FR" sz="700" dirty="0" smtClean="0"/>
          </a:p>
          <a:p>
            <a:pPr algn="ctr"/>
            <a:r>
              <a:rPr lang="fr-FR" sz="1400" dirty="0" smtClean="0"/>
              <a:t>Maximum de vraisemblance</a:t>
            </a:r>
            <a:endParaRPr lang="fr-FR" sz="140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82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600" y="-27384"/>
            <a:ext cx="7024744" cy="1143000"/>
          </a:xfrm>
        </p:spPr>
        <p:txBody>
          <a:bodyPr/>
          <a:lstStyle/>
          <a:p>
            <a:r>
              <a:rPr lang="fr-FR" dirty="0" err="1" smtClean="0"/>
              <a:t>Kmeans</a:t>
            </a:r>
            <a:endParaRPr lang="fr-FR" dirty="0"/>
          </a:p>
        </p:txBody>
      </p:sp>
      <p:pic>
        <p:nvPicPr>
          <p:cNvPr id="7170" name="Picture 2" descr="F:\Google Drive\DATA SCIENTIST\P5\kmean sb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3"/>
          <a:stretch/>
        </p:blipFill>
        <p:spPr bwMode="auto">
          <a:xfrm>
            <a:off x="1547664" y="1247802"/>
            <a:ext cx="2506473" cy="196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F:\Google Drive\DATA SCIENTIST\P5\kmean sil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38"/>
          <a:stretch/>
        </p:blipFill>
        <p:spPr bwMode="auto">
          <a:xfrm>
            <a:off x="4892180" y="1261879"/>
            <a:ext cx="2488132" cy="193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573016"/>
            <a:ext cx="6419226" cy="29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llipse 9"/>
          <p:cNvSpPr/>
          <p:nvPr/>
        </p:nvSpPr>
        <p:spPr>
          <a:xfrm>
            <a:off x="3311860" y="2745861"/>
            <a:ext cx="180020" cy="2611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6372200" y="2008800"/>
            <a:ext cx="864096" cy="2611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13</a:t>
            </a:fld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6103669" y="3212976"/>
            <a:ext cx="5565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 smtClean="0"/>
              <a:t>Nb cluster</a:t>
            </a:r>
            <a:endParaRPr lang="fr-FR" sz="600" dirty="0"/>
          </a:p>
        </p:txBody>
      </p:sp>
      <p:sp>
        <p:nvSpPr>
          <p:cNvPr id="34" name="ZoneTexte 33"/>
          <p:cNvSpPr txBox="1"/>
          <p:nvPr/>
        </p:nvSpPr>
        <p:spPr>
          <a:xfrm>
            <a:off x="2627784" y="3212976"/>
            <a:ext cx="5565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 smtClean="0"/>
              <a:t>Nb cluster</a:t>
            </a:r>
            <a:endParaRPr lang="fr-FR" sz="600" dirty="0"/>
          </a:p>
        </p:txBody>
      </p:sp>
      <p:sp>
        <p:nvSpPr>
          <p:cNvPr id="35" name="ZoneTexte 34"/>
          <p:cNvSpPr txBox="1"/>
          <p:nvPr/>
        </p:nvSpPr>
        <p:spPr>
          <a:xfrm rot="16200000">
            <a:off x="871578" y="2088862"/>
            <a:ext cx="1104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 smtClean="0"/>
              <a:t>Indice de Davies </a:t>
            </a:r>
            <a:r>
              <a:rPr lang="fr-FR" sz="600" dirty="0" err="1" smtClean="0"/>
              <a:t>Bouldin</a:t>
            </a:r>
            <a:endParaRPr lang="fr-FR" sz="600" dirty="0"/>
          </a:p>
        </p:txBody>
      </p:sp>
      <p:sp>
        <p:nvSpPr>
          <p:cNvPr id="36" name="ZoneTexte 35"/>
          <p:cNvSpPr txBox="1"/>
          <p:nvPr/>
        </p:nvSpPr>
        <p:spPr>
          <a:xfrm rot="16200000">
            <a:off x="4346524" y="2070301"/>
            <a:ext cx="92365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 smtClean="0"/>
              <a:t>Score de Silhouette </a:t>
            </a:r>
            <a:endParaRPr lang="fr-FR" sz="600" dirty="0"/>
          </a:p>
        </p:txBody>
      </p:sp>
    </p:spTree>
    <p:extLst>
      <p:ext uri="{BB962C8B-B14F-4D97-AF65-F5344CB8AC3E}">
        <p14:creationId xmlns:p14="http://schemas.microsoft.com/office/powerpoint/2010/main" val="100739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600" y="-27384"/>
            <a:ext cx="7024744" cy="1143000"/>
          </a:xfrm>
        </p:spPr>
        <p:txBody>
          <a:bodyPr/>
          <a:lstStyle/>
          <a:p>
            <a:r>
              <a:rPr lang="fr-FR" dirty="0" err="1" smtClean="0"/>
              <a:t>Kmeans</a:t>
            </a:r>
            <a:endParaRPr lang="fr-FR" dirty="0"/>
          </a:p>
        </p:txBody>
      </p:sp>
      <p:pic>
        <p:nvPicPr>
          <p:cNvPr id="3" name="Picture 10" descr="F:\Google Drive\DATA SCIENTIST\P5\acp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373581"/>
            <a:ext cx="3816424" cy="379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F:\Google Drive\DATA SCIENTIST\P5\kmean tsne 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3844471" cy="379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2789332" y="1124744"/>
            <a:ext cx="3744416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Trop de clusters pour une analyse marketing </a:t>
            </a:r>
          </a:p>
          <a:p>
            <a:pPr algn="ctr"/>
            <a:endParaRPr lang="fr-FR" sz="1400" dirty="0" smtClean="0"/>
          </a:p>
          <a:p>
            <a:pPr algn="ctr"/>
            <a:r>
              <a:rPr lang="fr-FR" sz="1400" dirty="0" smtClean="0">
                <a:sym typeface="Wingdings" pitchFamily="2" charset="2"/>
              </a:rPr>
              <a:t></a:t>
            </a:r>
            <a:r>
              <a:rPr lang="fr-FR" sz="1400" dirty="0" smtClean="0"/>
              <a:t> Nombre de cluster = 4</a:t>
            </a:r>
            <a:endParaRPr lang="fr-FR" sz="140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99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600" y="197768"/>
            <a:ext cx="7024744" cy="1143000"/>
          </a:xfrm>
        </p:spPr>
        <p:txBody>
          <a:bodyPr/>
          <a:lstStyle/>
          <a:p>
            <a:r>
              <a:rPr lang="fr-FR" dirty="0" smtClean="0"/>
              <a:t>DB Scan</a:t>
            </a:r>
            <a:endParaRPr lang="fr-FR" dirty="0"/>
          </a:p>
        </p:txBody>
      </p:sp>
      <p:pic>
        <p:nvPicPr>
          <p:cNvPr id="8194" name="Picture 2" descr="F:\Google Drive\DATA SCIENTIST\P5\db scan ts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186356"/>
            <a:ext cx="3816424" cy="269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F:\Google Drive\DATA SCIENTIST\P5\db scan cl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869" y="951869"/>
            <a:ext cx="2357459" cy="210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F:\Google Drive\DATA SCIENTIST\P5\db scan d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381" y="4015383"/>
            <a:ext cx="2440038" cy="207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F:\Google Drive\DATA SCIENTIST\P5\db scan si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2440038" cy="207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971453" y="1428745"/>
            <a:ext cx="8723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 smtClean="0"/>
              <a:t>Silhouette score</a:t>
            </a:r>
            <a:endParaRPr lang="fr-FR" sz="700" dirty="0"/>
          </a:p>
        </p:txBody>
      </p:sp>
      <p:sp>
        <p:nvSpPr>
          <p:cNvPr id="8" name="ZoneTexte 7"/>
          <p:cNvSpPr txBox="1"/>
          <p:nvPr/>
        </p:nvSpPr>
        <p:spPr>
          <a:xfrm>
            <a:off x="1838277" y="3877017"/>
            <a:ext cx="10775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 smtClean="0"/>
              <a:t>Davies </a:t>
            </a:r>
            <a:r>
              <a:rPr lang="fr-FR" sz="700" dirty="0" err="1" smtClean="0"/>
              <a:t>Bouldin</a:t>
            </a:r>
            <a:r>
              <a:rPr lang="fr-FR" sz="700" dirty="0" smtClean="0"/>
              <a:t> score</a:t>
            </a:r>
            <a:endParaRPr lang="fr-FR" sz="700" dirty="0"/>
          </a:p>
        </p:txBody>
      </p:sp>
      <p:sp>
        <p:nvSpPr>
          <p:cNvPr id="9" name="ZoneTexte 8"/>
          <p:cNvSpPr txBox="1"/>
          <p:nvPr/>
        </p:nvSpPr>
        <p:spPr>
          <a:xfrm>
            <a:off x="6036859" y="836712"/>
            <a:ext cx="6174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 smtClean="0"/>
              <a:t>Nb cluster</a:t>
            </a:r>
            <a:endParaRPr lang="fr-FR" sz="700" dirty="0"/>
          </a:p>
        </p:txBody>
      </p:sp>
      <p:sp>
        <p:nvSpPr>
          <p:cNvPr id="4" name="ZoneTexte 3"/>
          <p:cNvSpPr txBox="1"/>
          <p:nvPr/>
        </p:nvSpPr>
        <p:spPr>
          <a:xfrm>
            <a:off x="4813915" y="6021288"/>
            <a:ext cx="328647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>
                <a:sym typeface="Wingdings" pitchFamily="2" charset="2"/>
              </a:rPr>
              <a:t></a:t>
            </a:r>
            <a:r>
              <a:rPr lang="fr-FR" dirty="0" smtClean="0"/>
              <a:t>Trop de cluster « unitaire »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15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145214" y="3588985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 err="1" smtClean="0"/>
              <a:t>eps</a:t>
            </a:r>
            <a:endParaRPr lang="fr-FR" sz="7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145214" y="6037257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 err="1" smtClean="0"/>
              <a:t>eps</a:t>
            </a:r>
            <a:endParaRPr lang="fr-FR" sz="700" dirty="0"/>
          </a:p>
        </p:txBody>
      </p:sp>
      <p:sp>
        <p:nvSpPr>
          <p:cNvPr id="14" name="ZoneTexte 13"/>
          <p:cNvSpPr txBox="1"/>
          <p:nvPr/>
        </p:nvSpPr>
        <p:spPr>
          <a:xfrm>
            <a:off x="6156176" y="2996952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 err="1" smtClean="0"/>
              <a:t>eps</a:t>
            </a:r>
            <a:endParaRPr lang="fr-FR" sz="700" dirty="0"/>
          </a:p>
        </p:txBody>
      </p:sp>
    </p:spTree>
    <p:extLst>
      <p:ext uri="{BB962C8B-B14F-4D97-AF65-F5344CB8AC3E}">
        <p14:creationId xmlns:p14="http://schemas.microsoft.com/office/powerpoint/2010/main" val="345899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600" y="44624"/>
            <a:ext cx="7024744" cy="1143000"/>
          </a:xfrm>
        </p:spPr>
        <p:txBody>
          <a:bodyPr/>
          <a:lstStyle/>
          <a:p>
            <a:r>
              <a:rPr lang="fr-FR" dirty="0" smtClean="0"/>
              <a:t>HAC</a:t>
            </a:r>
            <a:endParaRPr lang="fr-FR" dirty="0"/>
          </a:p>
        </p:txBody>
      </p:sp>
      <p:pic>
        <p:nvPicPr>
          <p:cNvPr id="9218" name="Picture 2" descr="F:\Google Drive\DATA SCIENTIST\P5\HAC d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180" y="4004344"/>
            <a:ext cx="2975764" cy="23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F:\Google Drive\DATA SCIENTIST\P5\HAC si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356" y="1484784"/>
            <a:ext cx="3024336" cy="23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F:\Google Drive\DATA SCIENTIST\P5\HAC dend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04205"/>
            <a:ext cx="3284708" cy="382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5175724" y="5733256"/>
            <a:ext cx="213258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>
                <a:sym typeface="Wingdings" pitchFamily="2" charset="2"/>
              </a:rPr>
              <a:t> </a:t>
            </a:r>
            <a:r>
              <a:rPr lang="fr-FR" sz="1200" dirty="0" smtClean="0"/>
              <a:t>Nombre de cluster = 4</a:t>
            </a:r>
            <a:endParaRPr lang="fr-FR" sz="1200" dirty="0"/>
          </a:p>
        </p:txBody>
      </p:sp>
      <p:sp>
        <p:nvSpPr>
          <p:cNvPr id="8" name="Ellipse 7"/>
          <p:cNvSpPr/>
          <p:nvPr/>
        </p:nvSpPr>
        <p:spPr>
          <a:xfrm>
            <a:off x="1677278" y="1844824"/>
            <a:ext cx="302434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1691680" y="5805264"/>
            <a:ext cx="302434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5004048" y="2628341"/>
            <a:ext cx="302433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2051720" y="3356992"/>
            <a:ext cx="302434" cy="2880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2051720" y="5949280"/>
            <a:ext cx="302434" cy="2880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99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600" y="197768"/>
            <a:ext cx="7024744" cy="1143000"/>
          </a:xfrm>
        </p:spPr>
        <p:txBody>
          <a:bodyPr/>
          <a:lstStyle/>
          <a:p>
            <a:r>
              <a:rPr lang="fr-FR" dirty="0" smtClean="0"/>
              <a:t>GMM</a:t>
            </a:r>
            <a:endParaRPr lang="fr-FR" dirty="0"/>
          </a:p>
        </p:txBody>
      </p:sp>
      <p:pic>
        <p:nvPicPr>
          <p:cNvPr id="10242" name="Picture 2" descr="F:\Google Drive\DATA SCIENTIST\P5\gmm d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005671"/>
            <a:ext cx="2592287" cy="211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F:\Google Drive\DATA SCIENTIST\P5\gmm si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5670"/>
            <a:ext cx="2435739" cy="211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F:\Google Drive\DATA SCIENTIST\P5\GMM tsn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243165"/>
            <a:ext cx="3776742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F:\Google Drive\DATA SCIENTIST\P5\GMM BIC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28" y="1461487"/>
            <a:ext cx="2853656" cy="208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èche vers le bas 2"/>
          <p:cNvSpPr/>
          <p:nvPr/>
        </p:nvSpPr>
        <p:spPr>
          <a:xfrm>
            <a:off x="3059832" y="2180885"/>
            <a:ext cx="14401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6012160" y="4603152"/>
            <a:ext cx="2304256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Trop de clusters pour une analyse marketing </a:t>
            </a:r>
          </a:p>
          <a:p>
            <a:r>
              <a:rPr lang="fr-FR" sz="1200" dirty="0" smtClean="0">
                <a:sym typeface="Wingdings" pitchFamily="2" charset="2"/>
              </a:rPr>
              <a:t>	</a:t>
            </a:r>
          </a:p>
          <a:p>
            <a:r>
              <a:rPr lang="fr-FR" sz="1200" dirty="0" smtClean="0">
                <a:sym typeface="Wingdings" pitchFamily="2" charset="2"/>
              </a:rPr>
              <a:t></a:t>
            </a:r>
            <a:r>
              <a:rPr lang="fr-FR" sz="1200" dirty="0" smtClean="0"/>
              <a:t> Nombre de cluster = 6</a:t>
            </a:r>
            <a:endParaRPr lang="fr-FR" sz="1200" dirty="0"/>
          </a:p>
        </p:txBody>
      </p:sp>
      <p:sp>
        <p:nvSpPr>
          <p:cNvPr id="4" name="ZoneTexte 3"/>
          <p:cNvSpPr txBox="1"/>
          <p:nvPr/>
        </p:nvSpPr>
        <p:spPr>
          <a:xfrm>
            <a:off x="7668344" y="1340768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n=15</a:t>
            </a:r>
            <a:endParaRPr lang="fr-FR" sz="1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17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4375477" y="6093296"/>
            <a:ext cx="5565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 smtClean="0"/>
              <a:t>Nb cluster</a:t>
            </a:r>
            <a:endParaRPr lang="fr-FR" sz="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691680" y="6093296"/>
            <a:ext cx="5565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 smtClean="0"/>
              <a:t>Nb cluster</a:t>
            </a:r>
            <a:endParaRPr lang="fr-FR" sz="600" dirty="0"/>
          </a:p>
        </p:txBody>
      </p:sp>
    </p:spTree>
    <p:extLst>
      <p:ext uri="{BB962C8B-B14F-4D97-AF65-F5344CB8AC3E}">
        <p14:creationId xmlns:p14="http://schemas.microsoft.com/office/powerpoint/2010/main" val="345899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600" y="269776"/>
            <a:ext cx="7024744" cy="1143000"/>
          </a:xfrm>
        </p:spPr>
        <p:txBody>
          <a:bodyPr/>
          <a:lstStyle/>
          <a:p>
            <a:r>
              <a:rPr lang="fr-FR" dirty="0" smtClean="0"/>
              <a:t>Sélection du modèle</a:t>
            </a: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141750"/>
              </p:ext>
            </p:extLst>
          </p:nvPr>
        </p:nvGraphicFramePr>
        <p:xfrm>
          <a:off x="683568" y="1625381"/>
          <a:ext cx="4892357" cy="1515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305"/>
                <a:gridCol w="1121092"/>
                <a:gridCol w="1303655"/>
                <a:gridCol w="1678305"/>
              </a:tblGrid>
              <a:tr h="363575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Model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Nb de cluster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Silhouette Score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Davies </a:t>
                      </a:r>
                      <a:r>
                        <a:rPr lang="fr-FR" sz="1100" dirty="0" err="1" smtClean="0"/>
                        <a:t>Bouldin</a:t>
                      </a:r>
                      <a:r>
                        <a:rPr lang="fr-FR" sz="1100" dirty="0" smtClean="0"/>
                        <a:t> Indice</a:t>
                      </a:r>
                      <a:endParaRPr lang="fr-FR" sz="1100" dirty="0"/>
                    </a:p>
                  </a:txBody>
                  <a:tcPr anchor="ctr"/>
                </a:tc>
              </a:tr>
              <a:tr h="288003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err="1" smtClean="0"/>
                        <a:t>Kmean</a:t>
                      </a:r>
                      <a:endParaRPr lang="fr-FR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4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0,092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2,74</a:t>
                      </a:r>
                      <a:endParaRPr lang="fr-FR" sz="1100" dirty="0"/>
                    </a:p>
                  </a:txBody>
                  <a:tcPr/>
                </a:tc>
              </a:tr>
              <a:tr h="288003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err="1" smtClean="0"/>
                        <a:t>DBScan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4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0,480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2,32</a:t>
                      </a:r>
                      <a:endParaRPr lang="fr-FR" sz="1100" dirty="0"/>
                    </a:p>
                  </a:txBody>
                  <a:tcPr/>
                </a:tc>
              </a:tr>
              <a:tr h="288003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HAC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4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0,125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1,35</a:t>
                      </a:r>
                      <a:endParaRPr lang="fr-FR" sz="1100" dirty="0"/>
                    </a:p>
                  </a:txBody>
                  <a:tcPr/>
                </a:tc>
              </a:tr>
              <a:tr h="288003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GMM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6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0,082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3,49</a:t>
                      </a:r>
                      <a:endParaRPr lang="fr-FR" sz="11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6" name="Picture 2" descr="F:\Google Drive\DATA SCIENTIST\P5\compa mod 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73174"/>
            <a:ext cx="4344368" cy="274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5796136" y="4523064"/>
            <a:ext cx="230425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ctr">
              <a:buFont typeface="Wingdings"/>
              <a:buChar char="è"/>
            </a:pPr>
            <a:r>
              <a:rPr lang="fr-FR" sz="1600" dirty="0" err="1" smtClean="0"/>
              <a:t>Kmeans</a:t>
            </a:r>
            <a:r>
              <a:rPr lang="fr-FR" sz="1600" dirty="0" smtClean="0"/>
              <a:t> </a:t>
            </a:r>
          </a:p>
          <a:p>
            <a:pPr algn="ctr"/>
            <a:r>
              <a:rPr lang="fr-FR" sz="1600" dirty="0" smtClean="0"/>
              <a:t>avec 4 clusters</a:t>
            </a:r>
            <a:endParaRPr lang="fr-FR" sz="1600" dirty="0"/>
          </a:p>
        </p:txBody>
      </p:sp>
      <p:sp>
        <p:nvSpPr>
          <p:cNvPr id="5" name="Flèche droite 4"/>
          <p:cNvSpPr/>
          <p:nvPr/>
        </p:nvSpPr>
        <p:spPr>
          <a:xfrm rot="10800000">
            <a:off x="5652120" y="2625717"/>
            <a:ext cx="432048" cy="144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281802" y="2570766"/>
            <a:ext cx="1973617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050" dirty="0" smtClean="0"/>
              <a:t>Trop gourmant en mémoire</a:t>
            </a:r>
            <a:endParaRPr lang="fr-FR" sz="1050" dirty="0"/>
          </a:p>
        </p:txBody>
      </p:sp>
      <p:sp>
        <p:nvSpPr>
          <p:cNvPr id="9" name="Flèche droite 8"/>
          <p:cNvSpPr/>
          <p:nvPr/>
        </p:nvSpPr>
        <p:spPr>
          <a:xfrm rot="10800000">
            <a:off x="5652120" y="2328404"/>
            <a:ext cx="432048" cy="144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6281802" y="2273453"/>
            <a:ext cx="1763624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050" dirty="0" smtClean="0"/>
              <a:t>Trop de clusters unitaires</a:t>
            </a:r>
            <a:endParaRPr lang="fr-FR" sz="105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99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600" y="413792"/>
            <a:ext cx="7024744" cy="1143000"/>
          </a:xfrm>
        </p:spPr>
        <p:txBody>
          <a:bodyPr/>
          <a:lstStyle/>
          <a:p>
            <a:r>
              <a:rPr lang="fr-FR" dirty="0" smtClean="0"/>
              <a:t>Analyse temporelle</a:t>
            </a: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192996"/>
              </p:ext>
            </p:extLst>
          </p:nvPr>
        </p:nvGraphicFramePr>
        <p:xfrm>
          <a:off x="666923" y="2482516"/>
          <a:ext cx="3833069" cy="3322748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024757"/>
                <a:gridCol w="1080120"/>
                <a:gridCol w="648072"/>
                <a:gridCol w="1080120"/>
              </a:tblGrid>
              <a:tr h="529698"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 smtClean="0">
                          <a:effectLst/>
                        </a:rPr>
                        <a:t>Tranche</a:t>
                      </a:r>
                      <a:r>
                        <a:rPr lang="fr-FR" sz="1050" b="1" baseline="0" dirty="0" smtClean="0">
                          <a:effectLst/>
                        </a:rPr>
                        <a:t> modélisée 1</a:t>
                      </a:r>
                      <a:endParaRPr lang="fr-FR" sz="1050" b="1" dirty="0">
                        <a:effectLst/>
                      </a:endParaRPr>
                    </a:p>
                  </a:txBody>
                  <a:tcPr marL="59464" marR="59464" marT="29732" marB="29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 smtClean="0">
                          <a:effectLst/>
                        </a:rPr>
                        <a:t>Tranche</a:t>
                      </a:r>
                      <a:r>
                        <a:rPr lang="fr-FR" sz="1050" b="1" baseline="0" dirty="0" smtClean="0">
                          <a:effectLst/>
                        </a:rPr>
                        <a:t> modélisée 2</a:t>
                      </a:r>
                      <a:endParaRPr lang="fr-FR" sz="1050" b="1" dirty="0">
                        <a:effectLst/>
                      </a:endParaRPr>
                    </a:p>
                  </a:txBody>
                  <a:tcPr marL="59464" marR="59464" marT="29732" marB="29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 smtClean="0">
                          <a:effectLst/>
                        </a:rPr>
                        <a:t>Tranche</a:t>
                      </a:r>
                      <a:r>
                        <a:rPr lang="fr-FR" sz="1050" b="1" baseline="0" dirty="0" smtClean="0">
                          <a:effectLst/>
                        </a:rPr>
                        <a:t> prédite</a:t>
                      </a:r>
                      <a:endParaRPr lang="fr-FR" sz="1050" b="1" dirty="0">
                        <a:effectLst/>
                      </a:endParaRPr>
                    </a:p>
                  </a:txBody>
                  <a:tcPr marL="59464" marR="59464" marT="29732" marB="29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 smtClean="0">
                          <a:effectLst/>
                        </a:rPr>
                        <a:t>Indice de Rand</a:t>
                      </a:r>
                      <a:endParaRPr lang="fr-FR" sz="1050" b="1" dirty="0">
                        <a:effectLst/>
                      </a:endParaRPr>
                    </a:p>
                  </a:txBody>
                  <a:tcPr marL="59464" marR="59464" marT="29732" marB="29732" anchor="ctr"/>
                </a:tc>
              </a:tr>
              <a:tr h="279305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>
                          <a:effectLst/>
                        </a:rPr>
                        <a:t>1/5</a:t>
                      </a:r>
                      <a:endParaRPr lang="fr-FR" sz="1050" dirty="0">
                        <a:effectLst/>
                      </a:endParaRPr>
                    </a:p>
                  </a:txBody>
                  <a:tcPr marL="59464" marR="59464" marT="29732" marB="297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>
                          <a:effectLst/>
                        </a:rPr>
                        <a:t>1+2/5</a:t>
                      </a:r>
                      <a:endParaRPr lang="fr-FR" sz="1050" dirty="0">
                        <a:effectLst/>
                      </a:endParaRPr>
                    </a:p>
                  </a:txBody>
                  <a:tcPr marL="59464" marR="59464" marT="29732" marB="297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>
                          <a:effectLst/>
                        </a:rPr>
                        <a:t>2/5</a:t>
                      </a:r>
                      <a:endParaRPr lang="fr-FR" sz="1050" dirty="0">
                        <a:effectLst/>
                      </a:endParaRPr>
                    </a:p>
                  </a:txBody>
                  <a:tcPr marL="59464" marR="59464" marT="29732" marB="297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>
                          <a:effectLst/>
                        </a:rPr>
                        <a:t>1.000000</a:t>
                      </a:r>
                      <a:endParaRPr lang="fr-FR" sz="1050" dirty="0">
                        <a:effectLst/>
                      </a:endParaRPr>
                    </a:p>
                  </a:txBody>
                  <a:tcPr marL="59464" marR="59464" marT="29732" marB="29732" anchor="ctr">
                    <a:solidFill>
                      <a:schemeClr val="bg2"/>
                    </a:solidFill>
                  </a:tcPr>
                </a:tc>
              </a:tr>
              <a:tr h="279305">
                <a:tc>
                  <a:txBody>
                    <a:bodyPr/>
                    <a:lstStyle/>
                    <a:p>
                      <a:pPr algn="ctr"/>
                      <a:r>
                        <a:rPr lang="fr-FR" sz="1050" smtClean="0">
                          <a:effectLst/>
                        </a:rPr>
                        <a:t>1/5</a:t>
                      </a:r>
                      <a:endParaRPr lang="fr-FR" sz="1050">
                        <a:effectLst/>
                      </a:endParaRPr>
                    </a:p>
                  </a:txBody>
                  <a:tcPr marL="59464" marR="59464" marT="29732" marB="29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smtClean="0">
                          <a:effectLst/>
                        </a:rPr>
                        <a:t>1+2+3/5</a:t>
                      </a:r>
                      <a:endParaRPr lang="fr-FR" sz="1050">
                        <a:effectLst/>
                      </a:endParaRPr>
                    </a:p>
                  </a:txBody>
                  <a:tcPr marL="59464" marR="59464" marT="29732" marB="29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smtClean="0">
                          <a:effectLst/>
                        </a:rPr>
                        <a:t>3/5</a:t>
                      </a:r>
                      <a:endParaRPr lang="fr-FR" sz="1050">
                        <a:effectLst/>
                      </a:endParaRPr>
                    </a:p>
                  </a:txBody>
                  <a:tcPr marL="59464" marR="59464" marT="29732" marB="29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smtClean="0">
                          <a:effectLst/>
                        </a:rPr>
                        <a:t>0.514756</a:t>
                      </a:r>
                      <a:endParaRPr lang="fr-FR" sz="1050" dirty="0">
                        <a:effectLst/>
                      </a:endParaRPr>
                    </a:p>
                  </a:txBody>
                  <a:tcPr marL="59464" marR="59464" marT="29732" marB="29732" anchor="ctr"/>
                </a:tc>
              </a:tr>
              <a:tr h="279305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>
                          <a:effectLst/>
                        </a:rPr>
                        <a:t>1/5</a:t>
                      </a:r>
                      <a:endParaRPr lang="fr-FR" sz="1050" dirty="0">
                        <a:effectLst/>
                      </a:endParaRPr>
                    </a:p>
                  </a:txBody>
                  <a:tcPr marL="59464" marR="59464" marT="29732" marB="297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>
                          <a:effectLst/>
                        </a:rPr>
                        <a:t>1+2+3+4/5</a:t>
                      </a:r>
                      <a:endParaRPr lang="fr-FR" sz="1050" dirty="0">
                        <a:effectLst/>
                      </a:endParaRPr>
                    </a:p>
                  </a:txBody>
                  <a:tcPr marL="59464" marR="59464" marT="29732" marB="297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>
                          <a:effectLst/>
                        </a:rPr>
                        <a:t>4/5</a:t>
                      </a:r>
                      <a:endParaRPr lang="fr-FR" sz="1050" dirty="0">
                        <a:effectLst/>
                      </a:endParaRPr>
                    </a:p>
                  </a:txBody>
                  <a:tcPr marL="59464" marR="59464" marT="29732" marB="297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>
                          <a:effectLst/>
                        </a:rPr>
                        <a:t>0.530999</a:t>
                      </a:r>
                      <a:endParaRPr lang="fr-FR" sz="1050" dirty="0">
                        <a:effectLst/>
                      </a:endParaRPr>
                    </a:p>
                  </a:txBody>
                  <a:tcPr marL="59464" marR="59464" marT="29732" marB="29732" anchor="ctr">
                    <a:solidFill>
                      <a:schemeClr val="bg2"/>
                    </a:solidFill>
                  </a:tcPr>
                </a:tc>
              </a:tr>
              <a:tr h="279305">
                <a:tc>
                  <a:txBody>
                    <a:bodyPr/>
                    <a:lstStyle/>
                    <a:p>
                      <a:pPr algn="ctr"/>
                      <a:r>
                        <a:rPr lang="fr-FR" sz="1050" smtClean="0">
                          <a:effectLst/>
                        </a:rPr>
                        <a:t>1/5</a:t>
                      </a:r>
                      <a:endParaRPr lang="fr-FR" sz="1050">
                        <a:effectLst/>
                      </a:endParaRPr>
                    </a:p>
                  </a:txBody>
                  <a:tcPr marL="59464" marR="59464" marT="29732" marB="29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smtClean="0">
                          <a:effectLst/>
                        </a:rPr>
                        <a:t>1+2+3+4+5/5</a:t>
                      </a:r>
                      <a:endParaRPr lang="fr-FR" sz="1050">
                        <a:effectLst/>
                      </a:endParaRPr>
                    </a:p>
                  </a:txBody>
                  <a:tcPr marL="59464" marR="59464" marT="29732" marB="29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smtClean="0">
                          <a:effectLst/>
                        </a:rPr>
                        <a:t>5/5</a:t>
                      </a:r>
                      <a:endParaRPr lang="fr-FR" sz="1050">
                        <a:effectLst/>
                      </a:endParaRPr>
                    </a:p>
                  </a:txBody>
                  <a:tcPr marL="59464" marR="59464" marT="29732" marB="29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>
                          <a:effectLst/>
                        </a:rPr>
                        <a:t>0.473470</a:t>
                      </a:r>
                      <a:endParaRPr lang="fr-FR" sz="1050" dirty="0">
                        <a:effectLst/>
                      </a:endParaRPr>
                    </a:p>
                  </a:txBody>
                  <a:tcPr marL="59464" marR="59464" marT="29732" marB="29732" anchor="ctr"/>
                </a:tc>
              </a:tr>
              <a:tr h="279305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>
                          <a:effectLst/>
                        </a:rPr>
                        <a:t>1+2/5</a:t>
                      </a:r>
                      <a:endParaRPr lang="fr-FR" sz="1050" dirty="0">
                        <a:effectLst/>
                      </a:endParaRPr>
                    </a:p>
                  </a:txBody>
                  <a:tcPr marL="59464" marR="59464" marT="29732" marB="297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>
                          <a:effectLst/>
                        </a:rPr>
                        <a:t>1+2+3/5</a:t>
                      </a:r>
                      <a:endParaRPr lang="fr-FR" sz="1050" dirty="0">
                        <a:effectLst/>
                      </a:endParaRPr>
                    </a:p>
                  </a:txBody>
                  <a:tcPr marL="59464" marR="59464" marT="29732" marB="297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>
                          <a:effectLst/>
                        </a:rPr>
                        <a:t>3/5</a:t>
                      </a:r>
                      <a:endParaRPr lang="fr-FR" sz="1050" dirty="0">
                        <a:effectLst/>
                      </a:endParaRPr>
                    </a:p>
                  </a:txBody>
                  <a:tcPr marL="59464" marR="59464" marT="29732" marB="297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>
                          <a:effectLst/>
                        </a:rPr>
                        <a:t>0.514756</a:t>
                      </a:r>
                      <a:endParaRPr lang="fr-FR" sz="1050" dirty="0">
                        <a:effectLst/>
                      </a:endParaRPr>
                    </a:p>
                  </a:txBody>
                  <a:tcPr marL="59464" marR="59464" marT="29732" marB="29732" anchor="ctr">
                    <a:solidFill>
                      <a:schemeClr val="bg2"/>
                    </a:solidFill>
                  </a:tcPr>
                </a:tc>
              </a:tr>
              <a:tr h="279305">
                <a:tc>
                  <a:txBody>
                    <a:bodyPr/>
                    <a:lstStyle/>
                    <a:p>
                      <a:pPr algn="ctr"/>
                      <a:r>
                        <a:rPr lang="fr-FR" sz="1050" smtClean="0">
                          <a:effectLst/>
                        </a:rPr>
                        <a:t>1+2/5</a:t>
                      </a:r>
                      <a:endParaRPr lang="fr-FR" sz="1050" dirty="0">
                        <a:effectLst/>
                      </a:endParaRPr>
                    </a:p>
                  </a:txBody>
                  <a:tcPr marL="59464" marR="59464" marT="29732" marB="29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smtClean="0">
                          <a:effectLst/>
                        </a:rPr>
                        <a:t>1+2+3+4/5</a:t>
                      </a:r>
                      <a:endParaRPr lang="fr-FR" sz="1050">
                        <a:effectLst/>
                      </a:endParaRPr>
                    </a:p>
                  </a:txBody>
                  <a:tcPr marL="59464" marR="59464" marT="29732" marB="29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smtClean="0">
                          <a:effectLst/>
                        </a:rPr>
                        <a:t>4/5</a:t>
                      </a:r>
                      <a:endParaRPr lang="fr-FR" sz="1050" dirty="0">
                        <a:effectLst/>
                      </a:endParaRPr>
                    </a:p>
                  </a:txBody>
                  <a:tcPr marL="59464" marR="59464" marT="29732" marB="29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smtClean="0">
                          <a:effectLst/>
                        </a:rPr>
                        <a:t>0.530999</a:t>
                      </a:r>
                      <a:endParaRPr lang="fr-FR" sz="1050" dirty="0">
                        <a:effectLst/>
                      </a:endParaRPr>
                    </a:p>
                  </a:txBody>
                  <a:tcPr marL="59464" marR="59464" marT="29732" marB="29732" anchor="ctr"/>
                </a:tc>
              </a:tr>
              <a:tr h="279305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>
                          <a:effectLst/>
                        </a:rPr>
                        <a:t>1+2/5</a:t>
                      </a:r>
                      <a:endParaRPr lang="fr-FR" sz="1050" dirty="0">
                        <a:effectLst/>
                      </a:endParaRPr>
                    </a:p>
                  </a:txBody>
                  <a:tcPr marL="59464" marR="59464" marT="29732" marB="297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>
                          <a:effectLst/>
                        </a:rPr>
                        <a:t>1+2+3+4+5/5</a:t>
                      </a:r>
                      <a:endParaRPr lang="fr-FR" sz="1050" dirty="0">
                        <a:effectLst/>
                      </a:endParaRPr>
                    </a:p>
                  </a:txBody>
                  <a:tcPr marL="59464" marR="59464" marT="29732" marB="297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>
                          <a:effectLst/>
                        </a:rPr>
                        <a:t>5/5</a:t>
                      </a:r>
                      <a:endParaRPr lang="fr-FR" sz="1050" dirty="0">
                        <a:effectLst/>
                      </a:endParaRPr>
                    </a:p>
                  </a:txBody>
                  <a:tcPr marL="59464" marR="59464" marT="29732" marB="297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>
                          <a:effectLst/>
                        </a:rPr>
                        <a:t>0.473470</a:t>
                      </a:r>
                      <a:endParaRPr lang="fr-FR" sz="1050" dirty="0">
                        <a:effectLst/>
                      </a:endParaRPr>
                    </a:p>
                  </a:txBody>
                  <a:tcPr marL="59464" marR="59464" marT="29732" marB="29732" anchor="ctr">
                    <a:solidFill>
                      <a:schemeClr val="bg2"/>
                    </a:solidFill>
                  </a:tcPr>
                </a:tc>
              </a:tr>
              <a:tr h="279305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>
                          <a:effectLst/>
                        </a:rPr>
                        <a:t>1+2+3/5</a:t>
                      </a:r>
                      <a:endParaRPr lang="fr-FR" sz="1050" dirty="0">
                        <a:effectLst/>
                      </a:endParaRPr>
                    </a:p>
                  </a:txBody>
                  <a:tcPr marL="59464" marR="59464" marT="29732" marB="29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smtClean="0">
                          <a:effectLst/>
                        </a:rPr>
                        <a:t>1+2+3+4/5</a:t>
                      </a:r>
                      <a:endParaRPr lang="fr-FR" sz="1050">
                        <a:effectLst/>
                      </a:endParaRPr>
                    </a:p>
                  </a:txBody>
                  <a:tcPr marL="59464" marR="59464" marT="29732" marB="29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smtClean="0">
                          <a:effectLst/>
                        </a:rPr>
                        <a:t>4/5</a:t>
                      </a:r>
                      <a:endParaRPr lang="fr-FR" sz="1050">
                        <a:effectLst/>
                      </a:endParaRPr>
                    </a:p>
                  </a:txBody>
                  <a:tcPr marL="59464" marR="59464" marT="29732" marB="29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>
                          <a:effectLst/>
                        </a:rPr>
                        <a:t>0.609104</a:t>
                      </a:r>
                      <a:endParaRPr lang="fr-FR" sz="1050" dirty="0">
                        <a:effectLst/>
                      </a:endParaRPr>
                    </a:p>
                  </a:txBody>
                  <a:tcPr marL="59464" marR="59464" marT="29732" marB="29732" anchor="ctr"/>
                </a:tc>
              </a:tr>
              <a:tr h="279305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>
                          <a:effectLst/>
                        </a:rPr>
                        <a:t>1+2+3/5</a:t>
                      </a:r>
                      <a:endParaRPr lang="fr-FR" sz="1050" dirty="0">
                        <a:effectLst/>
                      </a:endParaRPr>
                    </a:p>
                  </a:txBody>
                  <a:tcPr marL="59464" marR="59464" marT="29732" marB="297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>
                          <a:effectLst/>
                        </a:rPr>
                        <a:t>1+2+3+4+5/5</a:t>
                      </a:r>
                      <a:endParaRPr lang="fr-FR" sz="1050" dirty="0">
                        <a:effectLst/>
                      </a:endParaRPr>
                    </a:p>
                  </a:txBody>
                  <a:tcPr marL="59464" marR="59464" marT="29732" marB="297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>
                          <a:effectLst/>
                        </a:rPr>
                        <a:t>5/5</a:t>
                      </a:r>
                      <a:endParaRPr lang="fr-FR" sz="1050" dirty="0">
                        <a:effectLst/>
                      </a:endParaRPr>
                    </a:p>
                  </a:txBody>
                  <a:tcPr marL="59464" marR="59464" marT="29732" marB="297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>
                          <a:effectLst/>
                        </a:rPr>
                        <a:t>0.440976</a:t>
                      </a:r>
                      <a:endParaRPr lang="fr-FR" sz="1050" dirty="0">
                        <a:effectLst/>
                      </a:endParaRPr>
                    </a:p>
                  </a:txBody>
                  <a:tcPr marL="59464" marR="59464" marT="29732" marB="29732" anchor="ctr">
                    <a:solidFill>
                      <a:schemeClr val="bg2"/>
                    </a:solidFill>
                  </a:tcPr>
                </a:tc>
              </a:tr>
              <a:tr h="279305">
                <a:tc>
                  <a:txBody>
                    <a:bodyPr/>
                    <a:lstStyle/>
                    <a:p>
                      <a:pPr algn="ctr"/>
                      <a:r>
                        <a:rPr lang="fr-FR" sz="1050" smtClean="0">
                          <a:effectLst/>
                        </a:rPr>
                        <a:t>1+2+3+4/5</a:t>
                      </a:r>
                      <a:endParaRPr lang="fr-FR" sz="1050">
                        <a:effectLst/>
                      </a:endParaRPr>
                    </a:p>
                  </a:txBody>
                  <a:tcPr marL="59464" marR="59464" marT="29732" marB="29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smtClean="0">
                          <a:effectLst/>
                        </a:rPr>
                        <a:t>1+2+3+4+5/5</a:t>
                      </a:r>
                      <a:endParaRPr lang="fr-FR" sz="1050">
                        <a:effectLst/>
                      </a:endParaRPr>
                    </a:p>
                  </a:txBody>
                  <a:tcPr marL="59464" marR="59464" marT="29732" marB="29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smtClean="0">
                          <a:effectLst/>
                        </a:rPr>
                        <a:t>5/5</a:t>
                      </a:r>
                      <a:endParaRPr lang="fr-FR" sz="1050">
                        <a:effectLst/>
                      </a:endParaRPr>
                    </a:p>
                  </a:txBody>
                  <a:tcPr marL="59464" marR="59464" marT="29732" marB="29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>
                          <a:effectLst/>
                        </a:rPr>
                        <a:t>0.469919</a:t>
                      </a:r>
                      <a:endParaRPr lang="fr-FR" sz="1050" dirty="0">
                        <a:effectLst/>
                      </a:endParaRPr>
                    </a:p>
                  </a:txBody>
                  <a:tcPr marL="59464" marR="59464" marT="29732" marB="29732" anchor="ctr"/>
                </a:tc>
              </a:tr>
            </a:tbl>
          </a:graphicData>
        </a:graphic>
      </p:graphicFrame>
      <p:grpSp>
        <p:nvGrpSpPr>
          <p:cNvPr id="5" name="Groupe 4"/>
          <p:cNvGrpSpPr/>
          <p:nvPr/>
        </p:nvGrpSpPr>
        <p:grpSpPr>
          <a:xfrm>
            <a:off x="4681445" y="2390691"/>
            <a:ext cx="3658973" cy="2550477"/>
            <a:chOff x="4783285" y="1844824"/>
            <a:chExt cx="3658973" cy="2550477"/>
          </a:xfrm>
        </p:grpSpPr>
        <p:pic>
          <p:nvPicPr>
            <p:cNvPr id="11267" name="Picture 3" descr="F:\Google Drive\DATA SCIENTIST\P5\evol tps 5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1844824"/>
              <a:ext cx="3438210" cy="2344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ZoneTexte 3"/>
            <p:cNvSpPr txBox="1"/>
            <p:nvPr/>
          </p:nvSpPr>
          <p:spPr>
            <a:xfrm rot="16200000">
              <a:off x="4535140" y="2894057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/>
                <a:t>Nb client</a:t>
              </a:r>
              <a:endParaRPr lang="fr-FR" sz="1000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6491927" y="4149080"/>
              <a:ext cx="8883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/>
                <a:t>Nb de mois</a:t>
              </a:r>
              <a:endParaRPr lang="fr-FR" sz="1000" dirty="0"/>
            </a:p>
          </p:txBody>
        </p:sp>
      </p:grpSp>
      <p:sp>
        <p:nvSpPr>
          <p:cNvPr id="6" name="ZoneTexte 5"/>
          <p:cNvSpPr txBox="1"/>
          <p:nvPr/>
        </p:nvSpPr>
        <p:spPr>
          <a:xfrm>
            <a:off x="5148064" y="5502900"/>
            <a:ext cx="278153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>
                <a:sym typeface="Wingdings" pitchFamily="2" charset="2"/>
              </a:rPr>
              <a:t> Révision sur </a:t>
            </a:r>
            <a:r>
              <a:rPr lang="fr-FR" dirty="0" smtClean="0">
                <a:sym typeface="Wingdings" pitchFamily="2" charset="2"/>
              </a:rPr>
              <a:t>4-5 mois 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187624" y="1798657"/>
            <a:ext cx="4546437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600" dirty="0" smtClean="0"/>
              <a:t>Division des datas en 5 tranches de 4-5 mois</a:t>
            </a:r>
            <a:endParaRPr lang="fr-FR" sz="160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42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30144" y="116632"/>
            <a:ext cx="7024744" cy="1143000"/>
          </a:xfrm>
        </p:spPr>
        <p:txBody>
          <a:bodyPr/>
          <a:lstStyle/>
          <a:p>
            <a:r>
              <a:rPr lang="fr-FR" dirty="0" smtClean="0"/>
              <a:t>Introduction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576" y="1424856"/>
            <a:ext cx="7632848" cy="4968552"/>
          </a:xfrm>
        </p:spPr>
        <p:txBody>
          <a:bodyPr>
            <a:normAutofit/>
          </a:bodyPr>
          <a:lstStyle/>
          <a:p>
            <a:r>
              <a:rPr lang="fr-FR" b="1" dirty="0" smtClean="0"/>
              <a:t>Mission: </a:t>
            </a:r>
          </a:p>
          <a:p>
            <a:endParaRPr lang="fr-FR" sz="1600" b="1" dirty="0" smtClean="0"/>
          </a:p>
          <a:p>
            <a:pPr lvl="1"/>
            <a:r>
              <a:rPr lang="fr-FR" sz="1800" dirty="0" smtClean="0"/>
              <a:t>Création de profils clients </a:t>
            </a:r>
          </a:p>
          <a:p>
            <a:pPr marL="365760" lvl="1" indent="0">
              <a:buNone/>
            </a:pPr>
            <a:r>
              <a:rPr lang="fr-FR" sz="1800" dirty="0"/>
              <a:t>	</a:t>
            </a:r>
            <a:r>
              <a:rPr lang="fr-FR" sz="1800" dirty="0" smtClean="0"/>
              <a:t>pour le site internet </a:t>
            </a:r>
          </a:p>
          <a:p>
            <a:pPr marL="365760" lvl="1" indent="0">
              <a:buNone/>
            </a:pPr>
            <a:r>
              <a:rPr lang="fr-FR" sz="1800" dirty="0"/>
              <a:t>	</a:t>
            </a:r>
            <a:r>
              <a:rPr lang="fr-FR" sz="1800" dirty="0" smtClean="0"/>
              <a:t>d’e-commerce </a:t>
            </a:r>
            <a:r>
              <a:rPr lang="fr-FR" sz="1800" b="1" i="1" dirty="0" err="1" smtClean="0"/>
              <a:t>Olist</a:t>
            </a:r>
            <a:endParaRPr lang="fr-FR" sz="1800" b="1" i="1" dirty="0" smtClean="0"/>
          </a:p>
          <a:p>
            <a:endParaRPr lang="fr-FR" sz="900" b="1" dirty="0"/>
          </a:p>
          <a:p>
            <a:pPr marL="68580" indent="0" algn="ctr">
              <a:buNone/>
            </a:pPr>
            <a:endParaRPr lang="fr-FR" sz="1100" i="1" dirty="0" smtClean="0">
              <a:latin typeface="Calibri" pitchFamily="34" charset="0"/>
              <a:cs typeface="Calibri" pitchFamily="34" charset="0"/>
            </a:endParaRPr>
          </a:p>
          <a:p>
            <a:pPr marL="68580" indent="0" algn="ctr">
              <a:buNone/>
            </a:pPr>
            <a:endParaRPr lang="fr-FR" sz="1600" i="1" dirty="0">
              <a:latin typeface="Calibri" pitchFamily="34" charset="0"/>
              <a:cs typeface="Calibri" pitchFamily="34" charset="0"/>
            </a:endParaRPr>
          </a:p>
          <a:p>
            <a:pPr marL="68580" indent="0" algn="ctr">
              <a:buNone/>
            </a:pPr>
            <a:endParaRPr lang="fr-FR" sz="1100" i="1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b="1" dirty="0" smtClean="0"/>
              <a:t>Objectifs</a:t>
            </a:r>
            <a:r>
              <a:rPr lang="fr-FR" dirty="0"/>
              <a:t> </a:t>
            </a:r>
            <a:r>
              <a:rPr lang="fr-FR" dirty="0" smtClean="0"/>
              <a:t>:</a:t>
            </a:r>
          </a:p>
          <a:p>
            <a:endParaRPr lang="fr-FR" sz="1600" dirty="0" smtClean="0"/>
          </a:p>
          <a:p>
            <a:pPr lvl="1"/>
            <a:r>
              <a:rPr lang="fr-FR" sz="1800" dirty="0" smtClean="0"/>
              <a:t>Segmentation des clients pour les équipes marketing de </a:t>
            </a:r>
            <a:r>
              <a:rPr lang="fr-FR" sz="1800" i="1" dirty="0" err="1" smtClean="0"/>
              <a:t>Olist</a:t>
            </a:r>
            <a:endParaRPr lang="fr-FR" sz="1800" i="1" dirty="0" smtClean="0"/>
          </a:p>
          <a:p>
            <a:pPr lvl="1"/>
            <a:r>
              <a:rPr lang="fr-FR" sz="1800" dirty="0" smtClean="0"/>
              <a:t>Analyser les différents types d’utilisateurs</a:t>
            </a:r>
          </a:p>
          <a:p>
            <a:pPr lvl="1"/>
            <a:r>
              <a:rPr lang="fr-FR" sz="1800" dirty="0" smtClean="0"/>
              <a:t>Proposition d’actions possibles par profils</a:t>
            </a:r>
          </a:p>
          <a:p>
            <a:pPr lvl="1"/>
            <a:r>
              <a:rPr lang="fr-FR" sz="1800" dirty="0" smtClean="0"/>
              <a:t>Devis de contrat de maintenance</a:t>
            </a:r>
            <a:endParaRPr lang="fr-FR" sz="1800" dirty="0"/>
          </a:p>
          <a:p>
            <a:pPr marL="68580" indent="0" algn="ctr">
              <a:buNone/>
            </a:pPr>
            <a:endParaRPr lang="fr-FR" i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188" y="1844824"/>
            <a:ext cx="3888432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95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600" y="125760"/>
            <a:ext cx="7024744" cy="1143000"/>
          </a:xfrm>
        </p:spPr>
        <p:txBody>
          <a:bodyPr/>
          <a:lstStyle/>
          <a:p>
            <a:r>
              <a:rPr lang="fr-FR" dirty="0" smtClean="0"/>
              <a:t>Marketing</a:t>
            </a:r>
            <a:endParaRPr lang="fr-FR" dirty="0"/>
          </a:p>
        </p:txBody>
      </p:sp>
      <p:pic>
        <p:nvPicPr>
          <p:cNvPr id="13313" name="Picture 1" descr="F:\Google Drive\DATA SCIENTIST\P5\debit c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663" y="3419111"/>
            <a:ext cx="2123861" cy="184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F:\Google Drive\DATA SCIENTIST\P5\cat ho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336" y="3419113"/>
            <a:ext cx="2055104" cy="184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F:\Google Drive\DATA SCIENTIST\P5\delais livrais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425" y="1484783"/>
            <a:ext cx="2038926" cy="184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F:\Google Drive\DATA SCIENTIST\P5\distance client vendeu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274" y="1484784"/>
            <a:ext cx="2038926" cy="184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Picture 5" descr="F:\Google Drive\DATA SCIENTIST\P5\nb client clu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05064"/>
            <a:ext cx="280831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4572000" y="5581987"/>
            <a:ext cx="3858749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400" dirty="0" smtClean="0">
                <a:sym typeface="Wingdings" pitchFamily="2" charset="2"/>
              </a:rPr>
              <a:t> Accès aux catégories les plus achetées</a:t>
            </a:r>
            <a:endParaRPr lang="fr-FR" sz="1400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02128"/>
              </p:ext>
            </p:extLst>
          </p:nvPr>
        </p:nvGraphicFramePr>
        <p:xfrm>
          <a:off x="683568" y="1509192"/>
          <a:ext cx="3295708" cy="221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177"/>
                <a:gridCol w="644307"/>
                <a:gridCol w="504056"/>
                <a:gridCol w="792088"/>
                <a:gridCol w="7200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>
                          <a:solidFill>
                            <a:schemeClr val="accent5"/>
                          </a:solidFill>
                        </a:rPr>
                        <a:t>Nb clients</a:t>
                      </a:r>
                      <a:endParaRPr lang="fr-FR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>
                          <a:solidFill>
                            <a:schemeClr val="accent5"/>
                          </a:solidFill>
                        </a:rPr>
                        <a:t>Note</a:t>
                      </a:r>
                      <a:r>
                        <a:rPr lang="fr-FR" sz="1050" baseline="0" dirty="0" smtClean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fr-FR" sz="1050" baseline="0" dirty="0" err="1" smtClean="0">
                          <a:solidFill>
                            <a:schemeClr val="accent5"/>
                          </a:solidFill>
                        </a:rPr>
                        <a:t>moy</a:t>
                      </a:r>
                      <a:endParaRPr lang="fr-FR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>
                          <a:solidFill>
                            <a:schemeClr val="accent5"/>
                          </a:solidFill>
                        </a:rPr>
                        <a:t>Distance vendeur (</a:t>
                      </a:r>
                      <a:r>
                        <a:rPr lang="fr-FR" sz="1050" dirty="0" err="1" smtClean="0">
                          <a:solidFill>
                            <a:schemeClr val="accent5"/>
                          </a:solidFill>
                        </a:rPr>
                        <a:t>norm</a:t>
                      </a:r>
                      <a:r>
                        <a:rPr lang="fr-FR" sz="1050" dirty="0" smtClean="0">
                          <a:solidFill>
                            <a:schemeClr val="accent5"/>
                          </a:solidFill>
                        </a:rPr>
                        <a:t>)</a:t>
                      </a:r>
                      <a:endParaRPr lang="fr-FR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>
                          <a:solidFill>
                            <a:schemeClr val="accent5"/>
                          </a:solidFill>
                        </a:rPr>
                        <a:t>Délais livraison (jours)</a:t>
                      </a:r>
                      <a:endParaRPr lang="fr-FR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 smtClean="0"/>
                        <a:t>Cluster 0</a:t>
                      </a:r>
                      <a:endParaRPr lang="fr-FR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3 850</a:t>
                      </a:r>
                      <a:endParaRPr lang="fr-F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3,9</a:t>
                      </a:r>
                      <a:endParaRPr lang="fr-F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4,65</a:t>
                      </a:r>
                      <a:endParaRPr lang="fr-F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11</a:t>
                      </a:r>
                      <a:endParaRPr lang="fr-FR" sz="105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dirty="0" smtClean="0"/>
                        <a:t>Cluster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18 277</a:t>
                      </a:r>
                      <a:endParaRPr lang="fr-F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4,1</a:t>
                      </a:r>
                      <a:endParaRPr lang="fr-F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6,97</a:t>
                      </a:r>
                      <a:endParaRPr lang="fr-F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14</a:t>
                      </a:r>
                      <a:endParaRPr lang="fr-FR" sz="105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dirty="0" smtClean="0"/>
                        <a:t>Cluster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60 678</a:t>
                      </a:r>
                      <a:endParaRPr lang="fr-F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4,2</a:t>
                      </a:r>
                      <a:endParaRPr lang="fr-F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3,30</a:t>
                      </a:r>
                      <a:endParaRPr lang="fr-F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10</a:t>
                      </a:r>
                      <a:endParaRPr lang="fr-FR" sz="105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dirty="0" smtClean="0"/>
                        <a:t>Cluster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10 513</a:t>
                      </a:r>
                      <a:endParaRPr lang="fr-F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3,8</a:t>
                      </a:r>
                      <a:endParaRPr lang="fr-F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16,58</a:t>
                      </a:r>
                      <a:endParaRPr lang="fr-F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22</a:t>
                      </a:r>
                      <a:endParaRPr lang="fr-FR" sz="105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30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600" y="485800"/>
            <a:ext cx="7024744" cy="1143000"/>
          </a:xfrm>
        </p:spPr>
        <p:txBody>
          <a:bodyPr/>
          <a:lstStyle/>
          <a:p>
            <a:r>
              <a:rPr lang="fr-FR" dirty="0" smtClean="0"/>
              <a:t>Conclusions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33082" y="4581128"/>
            <a:ext cx="6583613" cy="1872208"/>
          </a:xfrm>
        </p:spPr>
        <p:txBody>
          <a:bodyPr>
            <a:normAutofit/>
          </a:bodyPr>
          <a:lstStyle/>
          <a:p>
            <a:r>
              <a:rPr lang="fr-FR" sz="1800" dirty="0" smtClean="0">
                <a:latin typeface="Calibri" pitchFamily="34" charset="0"/>
                <a:cs typeface="Calibri" pitchFamily="34" charset="0"/>
              </a:rPr>
              <a:t>Proposer un ciblage par groupe de catégories achetées (publicités, réductions)</a:t>
            </a:r>
          </a:p>
          <a:p>
            <a:r>
              <a:rPr lang="fr-FR" sz="1800" dirty="0" smtClean="0">
                <a:latin typeface="Calibri" pitchFamily="34" charset="0"/>
                <a:cs typeface="Calibri" pitchFamily="34" charset="0"/>
              </a:rPr>
              <a:t>Proposer des Livraisons « expresses »</a:t>
            </a:r>
          </a:p>
          <a:p>
            <a:r>
              <a:rPr lang="fr-FR" sz="1800" dirty="0" smtClean="0">
                <a:latin typeface="Calibri" pitchFamily="34" charset="0"/>
                <a:cs typeface="Calibri" pitchFamily="34" charset="0"/>
              </a:rPr>
              <a:t>Proposer des facilités de paiements</a:t>
            </a:r>
          </a:p>
          <a:p>
            <a:r>
              <a:rPr lang="fr-FR" sz="1800" dirty="0" smtClean="0">
                <a:latin typeface="Calibri" pitchFamily="34" charset="0"/>
                <a:cs typeface="Calibri" pitchFamily="34" charset="0"/>
              </a:rPr>
              <a:t>Ajout de nouvelles </a:t>
            </a:r>
            <a:r>
              <a:rPr lang="fr-FR" sz="1800" dirty="0" err="1" smtClean="0">
                <a:latin typeface="Calibri" pitchFamily="34" charset="0"/>
                <a:cs typeface="Calibri" pitchFamily="34" charset="0"/>
              </a:rPr>
              <a:t>features</a:t>
            </a:r>
            <a:r>
              <a:rPr lang="fr-FR" sz="1800" dirty="0" smtClean="0">
                <a:latin typeface="Calibri" pitchFamily="34" charset="0"/>
                <a:cs typeface="Calibri" pitchFamily="34" charset="0"/>
              </a:rPr>
              <a:t> (</a:t>
            </a:r>
            <a:r>
              <a:rPr lang="fr-FR" sz="1800" dirty="0" err="1" smtClean="0">
                <a:latin typeface="Calibri" pitchFamily="34" charset="0"/>
                <a:cs typeface="Calibri" pitchFamily="34" charset="0"/>
              </a:rPr>
              <a:t>genrée</a:t>
            </a:r>
            <a:r>
              <a:rPr lang="fr-FR" sz="1800" dirty="0" smtClean="0">
                <a:latin typeface="Calibri" pitchFamily="34" charset="0"/>
                <a:cs typeface="Calibri" pitchFamily="34" charset="0"/>
              </a:rPr>
              <a:t>, âge)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91952" y="3212976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Perspectives</a:t>
            </a:r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105773" y="1844824"/>
            <a:ext cx="5914499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smtClean="0">
                <a:latin typeface="Calibri" pitchFamily="34" charset="0"/>
                <a:cs typeface="Calibri" pitchFamily="34" charset="0"/>
              </a:rPr>
              <a:t>Recherche du meilleur algorithme non supervisé</a:t>
            </a:r>
          </a:p>
          <a:p>
            <a:r>
              <a:rPr lang="fr-FR" sz="1800" dirty="0" smtClean="0">
                <a:latin typeface="Calibri" pitchFamily="34" charset="0"/>
                <a:cs typeface="Calibri" pitchFamily="34" charset="0"/>
              </a:rPr>
              <a:t>Création de 4 profils clients </a:t>
            </a:r>
          </a:p>
          <a:p>
            <a:r>
              <a:rPr lang="fr-FR" sz="1800" dirty="0" smtClean="0">
                <a:latin typeface="Calibri" pitchFamily="34" charset="0"/>
                <a:cs typeface="Calibri" pitchFamily="34" charset="0"/>
              </a:rPr>
              <a:t>Amélioration possible (plus de 50% des clients dans un même cluster, non discriminer sur </a:t>
            </a:r>
            <a:r>
              <a:rPr lang="fr-FR" sz="1800" i="1" dirty="0" err="1">
                <a:latin typeface="Calibri" pitchFamily="34" charset="0"/>
                <a:cs typeface="Calibri" pitchFamily="34" charset="0"/>
              </a:rPr>
              <a:t>N</a:t>
            </a:r>
            <a:r>
              <a:rPr lang="fr-FR" sz="1800" i="1" dirty="0" err="1" smtClean="0">
                <a:latin typeface="Calibri" pitchFamily="34" charset="0"/>
                <a:cs typeface="Calibri" pitchFamily="34" charset="0"/>
              </a:rPr>
              <a:t>ote_review</a:t>
            </a:r>
            <a:r>
              <a:rPr lang="fr-FR" sz="18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r>
              <a:rPr lang="fr-FR" sz="1800" dirty="0" smtClean="0">
                <a:latin typeface="Calibri" pitchFamily="34" charset="0"/>
                <a:cs typeface="Calibri" pitchFamily="34" charset="0"/>
              </a:rPr>
              <a:t>Révision </a:t>
            </a:r>
            <a:r>
              <a:rPr lang="fr-FR" sz="1800" dirty="0" smtClean="0">
                <a:latin typeface="Calibri" pitchFamily="34" charset="0"/>
                <a:cs typeface="Calibri" pitchFamily="34" charset="0"/>
              </a:rPr>
              <a:t>du modèle sur 4-5 mois (Maintenance)</a:t>
            </a:r>
            <a:endParaRPr lang="fr-FR" sz="18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endParaRPr lang="fr-FR" sz="16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51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30144" y="341784"/>
            <a:ext cx="7024744" cy="1143000"/>
          </a:xfrm>
        </p:spPr>
        <p:txBody>
          <a:bodyPr/>
          <a:lstStyle/>
          <a:p>
            <a:r>
              <a:rPr lang="fr-FR" dirty="0" smtClean="0"/>
              <a:t>Introduction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71600" y="1844824"/>
            <a:ext cx="6777317" cy="4536504"/>
          </a:xfrm>
        </p:spPr>
        <p:txBody>
          <a:bodyPr>
            <a:normAutofit/>
          </a:bodyPr>
          <a:lstStyle/>
          <a:p>
            <a:r>
              <a:rPr lang="fr-FR" b="1" dirty="0" smtClean="0"/>
              <a:t>Datas</a:t>
            </a:r>
            <a:r>
              <a:rPr lang="fr-FR" dirty="0"/>
              <a:t> </a:t>
            </a:r>
            <a:r>
              <a:rPr lang="fr-FR" dirty="0" smtClean="0"/>
              <a:t>:</a:t>
            </a:r>
          </a:p>
          <a:p>
            <a:endParaRPr lang="fr-FR" sz="1200" dirty="0" smtClean="0"/>
          </a:p>
          <a:p>
            <a:pPr lvl="1"/>
            <a:r>
              <a:rPr lang="fr-FR" sz="1800" dirty="0" smtClean="0"/>
              <a:t>Clients</a:t>
            </a:r>
          </a:p>
          <a:p>
            <a:pPr lvl="1"/>
            <a:r>
              <a:rPr lang="fr-FR" sz="1800" dirty="0" smtClean="0"/>
              <a:t>Géolocalisation</a:t>
            </a:r>
          </a:p>
          <a:p>
            <a:pPr lvl="1"/>
            <a:r>
              <a:rPr lang="fr-FR" sz="1800" dirty="0" smtClean="0"/>
              <a:t>Commandes</a:t>
            </a:r>
          </a:p>
          <a:p>
            <a:pPr lvl="1"/>
            <a:r>
              <a:rPr lang="fr-FR" sz="1800" dirty="0" smtClean="0"/>
              <a:t>Paiements</a:t>
            </a:r>
          </a:p>
          <a:p>
            <a:pPr lvl="1"/>
            <a:r>
              <a:rPr lang="fr-FR" sz="1800" dirty="0" smtClean="0"/>
              <a:t>Produits</a:t>
            </a:r>
          </a:p>
          <a:p>
            <a:pPr lvl="1"/>
            <a:r>
              <a:rPr lang="fr-FR" sz="1800" dirty="0" smtClean="0"/>
              <a:t>Vendeurs</a:t>
            </a:r>
          </a:p>
          <a:p>
            <a:pPr lvl="1"/>
            <a:r>
              <a:rPr lang="fr-FR" sz="1800" dirty="0" smtClean="0"/>
              <a:t>Traductions catégories</a:t>
            </a:r>
            <a:endParaRPr lang="fr-FR" sz="1800" dirty="0"/>
          </a:p>
          <a:p>
            <a:pPr marL="68580" indent="0" algn="ctr">
              <a:buNone/>
            </a:pPr>
            <a:endParaRPr lang="fr-FR" sz="1800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076056" y="4725144"/>
            <a:ext cx="280831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b="1" dirty="0" smtClean="0">
                <a:latin typeface="Calibri" pitchFamily="34" charset="0"/>
                <a:cs typeface="Calibri" pitchFamily="34" charset="0"/>
              </a:rPr>
              <a:t>99 441 Commandes</a:t>
            </a:r>
          </a:p>
          <a:p>
            <a:pPr algn="ctr"/>
            <a:endParaRPr lang="fr-FR" b="1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fr-FR" b="1" dirty="0" smtClean="0">
                <a:latin typeface="Calibri" pitchFamily="34" charset="0"/>
                <a:cs typeface="Calibri" pitchFamily="34" charset="0"/>
              </a:rPr>
              <a:t>96 096 Clients</a:t>
            </a:r>
          </a:p>
          <a:p>
            <a:pPr algn="ctr"/>
            <a:endParaRPr lang="fr-FR" b="1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fr-FR" b="1" dirty="0" smtClean="0">
                <a:latin typeface="Calibri" pitchFamily="34" charset="0"/>
                <a:cs typeface="Calibri" pitchFamily="34" charset="0"/>
              </a:rPr>
              <a:t>3 095 Vendeurs</a:t>
            </a:r>
            <a:endParaRPr lang="fr-F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336106" y="5301208"/>
            <a:ext cx="2731838" cy="7848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Période de temps</a:t>
            </a:r>
            <a:r>
              <a:rPr lang="fr-FR" dirty="0" smtClean="0"/>
              <a:t>:</a:t>
            </a:r>
          </a:p>
          <a:p>
            <a:pPr algn="ctr"/>
            <a:endParaRPr lang="fr-FR" sz="1100" dirty="0" smtClean="0"/>
          </a:p>
          <a:p>
            <a:pPr algn="ctr"/>
            <a:r>
              <a:rPr lang="fr-FR" sz="1600" i="1" dirty="0" smtClean="0"/>
              <a:t>2016-09-15   -  2018-08-29</a:t>
            </a:r>
            <a:endParaRPr lang="fr-FR" sz="1600" i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3</a:t>
            </a:fld>
            <a:endParaRPr lang="fr-FR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639827"/>
            <a:ext cx="4850506" cy="2567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666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30144" y="-18256"/>
            <a:ext cx="7024744" cy="1143000"/>
          </a:xfrm>
        </p:spPr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24" y="1295347"/>
            <a:ext cx="3032288" cy="250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 descr="F:\Google Drive\DATA SCIENTIST\P5\dist_pric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9"/>
          <a:stretch/>
        </p:blipFill>
        <p:spPr bwMode="auto">
          <a:xfrm>
            <a:off x="4927272" y="3553469"/>
            <a:ext cx="3121808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:\Google Drive\DATA SCIENTIST\P5\cam_moy_paieme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737" y="3899916"/>
            <a:ext cx="2955896" cy="233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718" y="1177650"/>
            <a:ext cx="3262313" cy="217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ZoneTexte 19"/>
          <p:cNvSpPr txBox="1"/>
          <p:nvPr/>
        </p:nvSpPr>
        <p:spPr>
          <a:xfrm>
            <a:off x="1763688" y="1694815"/>
            <a:ext cx="1867441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 Très peu de clients ont acheté plusieurs produits</a:t>
            </a:r>
            <a:endParaRPr lang="fr-FR" sz="11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27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30144" y="-18256"/>
            <a:ext cx="7024744" cy="1143000"/>
          </a:xfrm>
        </p:spPr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pic>
        <p:nvPicPr>
          <p:cNvPr id="3074" name="Picture 2" descr="F:\Google Drive\DATA SCIENTIST\P5\hist_note_moy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26"/>
          <a:stretch/>
        </p:blipFill>
        <p:spPr bwMode="auto">
          <a:xfrm>
            <a:off x="1331640" y="1159058"/>
            <a:ext cx="2880320" cy="234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323302"/>
            <a:ext cx="3194952" cy="201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2157249" y="3654130"/>
            <a:ext cx="4824536" cy="2727198"/>
            <a:chOff x="2195736" y="3689303"/>
            <a:chExt cx="4176464" cy="2394887"/>
          </a:xfrm>
        </p:grpSpPr>
        <p:pic>
          <p:nvPicPr>
            <p:cNvPr id="3078" name="Picture 6" descr="F:\Google Drive\DATA SCIENTIST\P5\hist_nb_achat_tps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3689303"/>
              <a:ext cx="4176464" cy="2394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Connecteur droit avec flèche 6"/>
            <p:cNvCxnSpPr/>
            <p:nvPr/>
          </p:nvCxnSpPr>
          <p:spPr>
            <a:xfrm flipV="1">
              <a:off x="2768000" y="5085184"/>
              <a:ext cx="1080120" cy="55847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Ellipse 8"/>
            <p:cNvSpPr/>
            <p:nvPr/>
          </p:nvSpPr>
          <p:spPr>
            <a:xfrm>
              <a:off x="4499992" y="3789040"/>
              <a:ext cx="576064" cy="89182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71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7616" y="404664"/>
            <a:ext cx="7024744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Plan d’action</a:t>
            </a:r>
            <a:endParaRPr lang="fr-FR" dirty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708809449"/>
              </p:ext>
            </p:extLst>
          </p:nvPr>
        </p:nvGraphicFramePr>
        <p:xfrm>
          <a:off x="683568" y="1700808"/>
          <a:ext cx="8280920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10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600" y="34178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Nettoyage des </a:t>
            </a:r>
            <a:br>
              <a:rPr lang="fr-FR" dirty="0" smtClean="0"/>
            </a:br>
            <a:r>
              <a:rPr lang="fr-FR" dirty="0" smtClean="0"/>
              <a:t>jeux de donnée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3568" y="2173506"/>
            <a:ext cx="6777317" cy="4536504"/>
          </a:xfrm>
        </p:spPr>
        <p:txBody>
          <a:bodyPr>
            <a:normAutofit/>
          </a:bodyPr>
          <a:lstStyle/>
          <a:p>
            <a:endParaRPr lang="fr-FR" sz="1800" b="1" dirty="0"/>
          </a:p>
          <a:p>
            <a:r>
              <a:rPr lang="fr-FR" sz="1800" b="1" dirty="0" smtClean="0"/>
              <a:t>Fusion des </a:t>
            </a:r>
          </a:p>
          <a:p>
            <a:pPr marL="68580" indent="0">
              <a:buNone/>
            </a:pPr>
            <a:r>
              <a:rPr lang="fr-FR" sz="1800" b="1" dirty="0" smtClean="0"/>
              <a:t>    différents data set</a:t>
            </a:r>
          </a:p>
          <a:p>
            <a:endParaRPr lang="fr-FR" sz="1800" b="1" dirty="0" smtClean="0"/>
          </a:p>
          <a:p>
            <a:endParaRPr lang="fr-FR" sz="1800" b="1" dirty="0" smtClean="0"/>
          </a:p>
          <a:p>
            <a:endParaRPr lang="fr-FR" sz="1800" b="1" dirty="0" smtClean="0"/>
          </a:p>
          <a:p>
            <a:endParaRPr lang="fr-FR" sz="1800" b="1" dirty="0"/>
          </a:p>
          <a:p>
            <a:endParaRPr lang="fr-FR" sz="1800" b="1" dirty="0" smtClean="0"/>
          </a:p>
          <a:p>
            <a:r>
              <a:rPr lang="fr-FR" sz="1800" b="1" dirty="0" smtClean="0"/>
              <a:t>Traitements :</a:t>
            </a:r>
          </a:p>
          <a:p>
            <a:pPr lvl="1"/>
            <a:r>
              <a:rPr lang="fr-FR" sz="1600" dirty="0"/>
              <a:t>Commandes vides</a:t>
            </a:r>
          </a:p>
          <a:p>
            <a:pPr lvl="1"/>
            <a:r>
              <a:rPr lang="fr-FR" sz="1600" dirty="0"/>
              <a:t>Commandes annulées</a:t>
            </a:r>
          </a:p>
          <a:p>
            <a:pPr lvl="1"/>
            <a:r>
              <a:rPr lang="fr-FR" sz="1600" dirty="0" smtClean="0"/>
              <a:t>N’ayant que des </a:t>
            </a:r>
            <a:r>
              <a:rPr lang="fr-FR" sz="1600" dirty="0" err="1" smtClean="0"/>
              <a:t>NaNs</a:t>
            </a:r>
            <a:r>
              <a:rPr lang="fr-FR" sz="1600" dirty="0" smtClean="0"/>
              <a:t> / 0</a:t>
            </a:r>
          </a:p>
          <a:p>
            <a:pPr lvl="1"/>
            <a:endParaRPr lang="fr-FR" sz="1600" dirty="0" smtClean="0"/>
          </a:p>
          <a:p>
            <a:pPr marL="365760" lvl="1" indent="0">
              <a:buNone/>
            </a:pPr>
            <a:endParaRPr lang="fr-FR" sz="1600" b="1" dirty="0" smtClean="0"/>
          </a:p>
          <a:p>
            <a:pPr lvl="1"/>
            <a:endParaRPr lang="fr-FR" b="1" dirty="0" smtClean="0"/>
          </a:p>
          <a:p>
            <a:pPr lvl="1"/>
            <a:endParaRPr lang="fr-FR" b="1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700808"/>
            <a:ext cx="5112568" cy="3098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space réservé du contenu 2"/>
          <p:cNvSpPr txBox="1">
            <a:spLocks/>
          </p:cNvSpPr>
          <p:nvPr/>
        </p:nvSpPr>
        <p:spPr>
          <a:xfrm>
            <a:off x="3919645" y="5125834"/>
            <a:ext cx="4684803" cy="132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1600" dirty="0" smtClean="0"/>
              <a:t>Uniformisation des </a:t>
            </a:r>
            <a:r>
              <a:rPr lang="fr-FR" sz="1600" dirty="0" err="1" smtClean="0"/>
              <a:t>NaNs</a:t>
            </a:r>
            <a:endParaRPr lang="fr-FR" sz="1600" dirty="0" smtClean="0"/>
          </a:p>
          <a:p>
            <a:pPr lvl="1"/>
            <a:r>
              <a:rPr lang="fr-FR" sz="1600" dirty="0" smtClean="0"/>
              <a:t>Doublons</a:t>
            </a:r>
          </a:p>
          <a:p>
            <a:pPr lvl="1"/>
            <a:r>
              <a:rPr lang="fr-FR" sz="1600" dirty="0" smtClean="0"/>
              <a:t>Dates de commandes aberrantes</a:t>
            </a:r>
          </a:p>
          <a:p>
            <a:pPr lvl="1"/>
            <a:endParaRPr lang="fr-FR" sz="1600" dirty="0" smtClean="0"/>
          </a:p>
          <a:p>
            <a:pPr marL="365760" lvl="1" indent="0">
              <a:buFont typeface="Wingdings 2" pitchFamily="18" charset="2"/>
              <a:buNone/>
            </a:pPr>
            <a:endParaRPr lang="fr-FR" sz="1600" b="1" dirty="0" smtClean="0"/>
          </a:p>
          <a:p>
            <a:pPr lvl="1"/>
            <a:endParaRPr lang="fr-FR" b="1" dirty="0" smtClean="0"/>
          </a:p>
          <a:p>
            <a:pPr lvl="1"/>
            <a:endParaRPr lang="fr-FR" b="1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91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1592" y="269776"/>
            <a:ext cx="7024744" cy="1143000"/>
          </a:xfrm>
        </p:spPr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engineering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35896" y="1844824"/>
            <a:ext cx="4562916" cy="648072"/>
          </a:xfrm>
        </p:spPr>
        <p:txBody>
          <a:bodyPr>
            <a:noAutofit/>
          </a:bodyPr>
          <a:lstStyle/>
          <a:p>
            <a:r>
              <a:rPr lang="fr-FR" sz="2000" dirty="0" smtClean="0"/>
              <a:t>Catégorisation des valeurs non numérique pour encodage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554" y="3861048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 err="1" smtClean="0"/>
              <a:t>product_category</a:t>
            </a:r>
            <a:endParaRPr lang="fr-FR" sz="1400" b="1" i="1" dirty="0" smtClean="0"/>
          </a:p>
          <a:p>
            <a:pPr algn="ctr"/>
            <a:endParaRPr lang="fr-FR" sz="800" i="1" dirty="0" smtClean="0"/>
          </a:p>
          <a:p>
            <a:pPr algn="ctr"/>
            <a:r>
              <a:rPr lang="fr-FR" sz="1400" dirty="0" smtClean="0"/>
              <a:t>Nb </a:t>
            </a:r>
            <a:r>
              <a:rPr lang="fr-FR" sz="1400" dirty="0"/>
              <a:t>de </a:t>
            </a:r>
            <a:r>
              <a:rPr lang="fr-FR" sz="1400" dirty="0" smtClean="0"/>
              <a:t>catégorie : 73</a:t>
            </a:r>
            <a:endParaRPr lang="fr-FR" sz="1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486658"/>
              </p:ext>
            </p:extLst>
          </p:nvPr>
        </p:nvGraphicFramePr>
        <p:xfrm>
          <a:off x="7020272" y="3312398"/>
          <a:ext cx="1391816" cy="3017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91816"/>
              </a:tblGrid>
              <a:tr h="157346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Home</a:t>
                      </a:r>
                      <a:endParaRPr lang="fr-FR" sz="1200" b="0" dirty="0"/>
                    </a:p>
                  </a:txBody>
                  <a:tcPr/>
                </a:tc>
              </a:tr>
              <a:tr h="15734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Electronics</a:t>
                      </a:r>
                      <a:endParaRPr lang="fr-FR" sz="1200" dirty="0" smtClean="0"/>
                    </a:p>
                  </a:txBody>
                  <a:tcPr/>
                </a:tc>
              </a:tr>
              <a:tr h="15734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Health_Beaty</a:t>
                      </a:r>
                      <a:endParaRPr lang="fr-FR" sz="1200" dirty="0"/>
                    </a:p>
                  </a:txBody>
                  <a:tcPr/>
                </a:tc>
              </a:tr>
              <a:tr h="15734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Fashion</a:t>
                      </a:r>
                      <a:endParaRPr lang="fr-FR" sz="1200" dirty="0"/>
                    </a:p>
                  </a:txBody>
                  <a:tcPr/>
                </a:tc>
              </a:tr>
              <a:tr h="15734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Activities</a:t>
                      </a:r>
                      <a:endParaRPr lang="fr-FR" sz="1200" dirty="0"/>
                    </a:p>
                  </a:txBody>
                  <a:tcPr/>
                </a:tc>
              </a:tr>
              <a:tr h="15734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Appliances</a:t>
                      </a:r>
                      <a:endParaRPr lang="fr-FR" sz="1200" dirty="0"/>
                    </a:p>
                  </a:txBody>
                  <a:tcPr/>
                </a:tc>
              </a:tr>
              <a:tr h="15734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Construction</a:t>
                      </a:r>
                      <a:endParaRPr lang="fr-FR" sz="1200" dirty="0"/>
                    </a:p>
                  </a:txBody>
                  <a:tcPr/>
                </a:tc>
              </a:tr>
              <a:tr h="15734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Office</a:t>
                      </a:r>
                      <a:endParaRPr lang="fr-FR" sz="1200" dirty="0"/>
                    </a:p>
                  </a:txBody>
                  <a:tcPr/>
                </a:tc>
              </a:tr>
              <a:tr h="15734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Garden_Pets</a:t>
                      </a:r>
                      <a:endParaRPr lang="fr-FR" sz="1200" dirty="0"/>
                    </a:p>
                  </a:txBody>
                  <a:tcPr/>
                </a:tc>
              </a:tr>
              <a:tr h="15734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Food</a:t>
                      </a:r>
                      <a:endParaRPr lang="fr-FR" sz="1200" dirty="0"/>
                    </a:p>
                  </a:txBody>
                  <a:tcPr/>
                </a:tc>
              </a:tr>
              <a:tr h="15734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Other</a:t>
                      </a:r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Flèche droite 11"/>
          <p:cNvSpPr/>
          <p:nvPr/>
        </p:nvSpPr>
        <p:spPr>
          <a:xfrm rot="2262132">
            <a:off x="3016369" y="3434832"/>
            <a:ext cx="830107" cy="369332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991099" y="3219561"/>
            <a:ext cx="2880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 smtClean="0"/>
              <a:t>Nb </a:t>
            </a:r>
            <a:r>
              <a:rPr lang="fr-FR" sz="1400" dirty="0"/>
              <a:t>de </a:t>
            </a:r>
            <a:r>
              <a:rPr lang="fr-FR" sz="1400" dirty="0" smtClean="0"/>
              <a:t>catégorie : 11</a:t>
            </a:r>
            <a:endParaRPr lang="fr-FR" sz="1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8</a:t>
            </a:fld>
            <a:endParaRPr lang="fr-F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79149"/>
            <a:ext cx="1996245" cy="198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F:\Google Drive\DATA SCIENTIST\P5\cam_catego_redui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574375"/>
            <a:ext cx="3811587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990098" y="4184213"/>
            <a:ext cx="1001001" cy="16210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987824" y="4293096"/>
            <a:ext cx="10903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Calibri" pitchFamily="34" charset="0"/>
                <a:cs typeface="Calibri" pitchFamily="34" charset="0"/>
              </a:rPr>
              <a:t>h</a:t>
            </a:r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ealth_beauty</a:t>
            </a:r>
            <a:endParaRPr lang="fr-FR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328639" y="5312241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activities</a:t>
            </a:r>
            <a:endParaRPr lang="fr-FR" sz="1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94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560" y="1484784"/>
            <a:ext cx="6777317" cy="5229200"/>
          </a:xfrm>
        </p:spPr>
        <p:txBody>
          <a:bodyPr>
            <a:normAutofit fontScale="77500" lnSpcReduction="20000"/>
          </a:bodyPr>
          <a:lstStyle/>
          <a:p>
            <a:r>
              <a:rPr lang="fr-FR" sz="2800" b="1" dirty="0" smtClean="0"/>
              <a:t>Nouveau data set pour chaque client: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Création de </a:t>
            </a:r>
            <a:r>
              <a:rPr lang="fr-FR" dirty="0" err="1" smtClean="0"/>
              <a:t>Features</a:t>
            </a:r>
            <a:r>
              <a:rPr lang="fr-FR" dirty="0" smtClean="0"/>
              <a:t> :</a:t>
            </a:r>
          </a:p>
          <a:p>
            <a:pPr lvl="1"/>
            <a:endParaRPr lang="fr-FR" dirty="0" smtClean="0"/>
          </a:p>
          <a:p>
            <a:pPr lvl="2"/>
            <a:r>
              <a:rPr lang="fr-FR" sz="1900" dirty="0" smtClean="0"/>
              <a:t>Distance moyenne client-vendeur</a:t>
            </a:r>
          </a:p>
          <a:p>
            <a:pPr lvl="2"/>
            <a:r>
              <a:rPr lang="fr-FR" sz="1900" dirty="0" smtClean="0"/>
              <a:t>Nombre de commande</a:t>
            </a:r>
          </a:p>
          <a:p>
            <a:pPr lvl="2"/>
            <a:r>
              <a:rPr lang="fr-FR" sz="1900" dirty="0" smtClean="0"/>
              <a:t>Nombre de produit moyen par commande</a:t>
            </a:r>
          </a:p>
          <a:p>
            <a:pPr lvl="2"/>
            <a:r>
              <a:rPr lang="fr-FR" sz="1900" dirty="0" smtClean="0"/>
              <a:t>Montant moyen</a:t>
            </a:r>
          </a:p>
          <a:p>
            <a:pPr lvl="2"/>
            <a:r>
              <a:rPr lang="fr-FR" sz="1900" dirty="0" smtClean="0"/>
              <a:t>Montant maximum</a:t>
            </a:r>
          </a:p>
          <a:p>
            <a:pPr lvl="2"/>
            <a:r>
              <a:rPr lang="fr-FR" sz="1900" dirty="0" smtClean="0"/>
              <a:t>Note moyenne</a:t>
            </a:r>
          </a:p>
          <a:p>
            <a:pPr lvl="2"/>
            <a:r>
              <a:rPr lang="fr-FR" sz="1900" dirty="0" smtClean="0"/>
              <a:t>Délais entre deux achats</a:t>
            </a:r>
          </a:p>
          <a:p>
            <a:pPr lvl="2"/>
            <a:r>
              <a:rPr lang="fr-FR" sz="1900" dirty="0" smtClean="0"/>
              <a:t>Délais depuis inscription sur </a:t>
            </a:r>
            <a:r>
              <a:rPr lang="fr-FR" sz="1900" i="1" dirty="0" err="1" smtClean="0"/>
              <a:t>Olist</a:t>
            </a:r>
            <a:endParaRPr lang="fr-FR" sz="1900" i="1" dirty="0" smtClean="0"/>
          </a:p>
          <a:p>
            <a:pPr lvl="2"/>
            <a:r>
              <a:rPr lang="fr-FR" sz="1900" dirty="0" smtClean="0"/>
              <a:t>Délais moyen de livraison</a:t>
            </a:r>
          </a:p>
          <a:p>
            <a:pPr lvl="2"/>
            <a:r>
              <a:rPr lang="fr-FR" sz="1900" dirty="0" smtClean="0"/>
              <a:t>Nombre d’achat par catégorie</a:t>
            </a:r>
          </a:p>
          <a:p>
            <a:pPr lvl="2"/>
            <a:r>
              <a:rPr lang="fr-FR" sz="1900" dirty="0" smtClean="0"/>
              <a:t>Catégorie la plus achetée</a:t>
            </a:r>
          </a:p>
          <a:p>
            <a:pPr lvl="2"/>
            <a:r>
              <a:rPr lang="fr-FR" sz="1900" dirty="0" smtClean="0"/>
              <a:t>Moyen de paiement le plus utilisé</a:t>
            </a:r>
          </a:p>
          <a:p>
            <a:pPr lvl="2"/>
            <a:r>
              <a:rPr lang="fr-FR" sz="1900" dirty="0" smtClean="0"/>
              <a:t>Etc.</a:t>
            </a:r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Data de localisation (Zip code, lat., Long.)</a:t>
            </a:r>
          </a:p>
          <a:p>
            <a:pPr lvl="1"/>
            <a:r>
              <a:rPr lang="fr-FR" dirty="0" smtClean="0"/>
              <a:t>Passage au log (montant)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571592" y="188640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err="1" smtClean="0"/>
              <a:t>Feature</a:t>
            </a:r>
            <a:r>
              <a:rPr lang="fr-FR" dirty="0" smtClean="0"/>
              <a:t> engineering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9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868144" y="3657798"/>
            <a:ext cx="237626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b="1" dirty="0" smtClean="0">
                <a:latin typeface="Calibri" pitchFamily="34" charset="0"/>
                <a:cs typeface="Calibri" pitchFamily="34" charset="0"/>
              </a:rPr>
              <a:t>93 318 Clients</a:t>
            </a:r>
          </a:p>
          <a:p>
            <a:pPr algn="ctr"/>
            <a:endParaRPr lang="fr-FR" b="1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fr-FR" b="1" dirty="0" smtClean="0">
                <a:latin typeface="Calibri" pitchFamily="34" charset="0"/>
                <a:cs typeface="Calibri" pitchFamily="34" charset="0"/>
              </a:rPr>
              <a:t>34 </a:t>
            </a:r>
            <a:r>
              <a:rPr lang="fr-FR" b="1" dirty="0" err="1" smtClean="0">
                <a:latin typeface="Calibri" pitchFamily="34" charset="0"/>
                <a:cs typeface="Calibri" pitchFamily="34" charset="0"/>
              </a:rPr>
              <a:t>features</a:t>
            </a:r>
            <a:endParaRPr lang="fr-FR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97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22714</TotalTime>
  <Words>593</Words>
  <Application>Microsoft Office PowerPoint</Application>
  <PresentationFormat>Affichage à l'écran (4:3)</PresentationFormat>
  <Paragraphs>314</Paragraphs>
  <Slides>21</Slides>
  <Notes>21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Austin</vt:lpstr>
      <vt:lpstr>Segmentez des clients d'un site  e-commerce</vt:lpstr>
      <vt:lpstr>Introduction </vt:lpstr>
      <vt:lpstr>Introduction </vt:lpstr>
      <vt:lpstr>Exploration</vt:lpstr>
      <vt:lpstr>Exploration</vt:lpstr>
      <vt:lpstr>Plan d’action</vt:lpstr>
      <vt:lpstr>Nettoyage des  jeux de donnée</vt:lpstr>
      <vt:lpstr>Feature engineering</vt:lpstr>
      <vt:lpstr>Présentation PowerPoint</vt:lpstr>
      <vt:lpstr>Analyse des données</vt:lpstr>
      <vt:lpstr>Modélisation</vt:lpstr>
      <vt:lpstr>Modélisation non supervisée</vt:lpstr>
      <vt:lpstr>Kmeans</vt:lpstr>
      <vt:lpstr>Kmeans</vt:lpstr>
      <vt:lpstr>DB Scan</vt:lpstr>
      <vt:lpstr>HAC</vt:lpstr>
      <vt:lpstr>GMM</vt:lpstr>
      <vt:lpstr>Sélection du modèle</vt:lpstr>
      <vt:lpstr>Analyse temporelle</vt:lpstr>
      <vt:lpstr>Marketing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exploratoire</dc:title>
  <dc:creator>JB</dc:creator>
  <cp:lastModifiedBy>JB</cp:lastModifiedBy>
  <cp:revision>257</cp:revision>
  <dcterms:created xsi:type="dcterms:W3CDTF">2020-06-29T09:29:46Z</dcterms:created>
  <dcterms:modified xsi:type="dcterms:W3CDTF">2020-10-23T13:16:07Z</dcterms:modified>
</cp:coreProperties>
</file>