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1" r:id="rId4"/>
    <p:sldId id="287" r:id="rId5"/>
    <p:sldId id="296" r:id="rId6"/>
    <p:sldId id="288" r:id="rId7"/>
    <p:sldId id="264" r:id="rId8"/>
    <p:sldId id="267" r:id="rId9"/>
    <p:sldId id="297" r:id="rId10"/>
    <p:sldId id="298" r:id="rId11"/>
    <p:sldId id="299" r:id="rId12"/>
    <p:sldId id="300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6" r:id="rId21"/>
    <p:sldId id="307" r:id="rId22"/>
    <p:sldId id="304" r:id="rId23"/>
    <p:sldId id="305" r:id="rId24"/>
    <p:sldId id="308" r:id="rId25"/>
    <p:sldId id="301" r:id="rId2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69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BDAACC-EE54-48C0-92FC-61DB384E2706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B5EDB-61D4-446D-B1C2-DFD9E258A11A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FD706A6C-A749-434E-9E08-4A4FDAFB4679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5530" y="457200"/>
            <a:ext cx="357739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E3B8E0-84BB-43A6-BBCA-00C54D522C41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55530" y="2057400"/>
            <a:ext cx="3577934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Clique para editar os Estilos de título do modelo global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Segundo nível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B0626C17-FF92-43FD-923A-2FCE9463FAB3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9226" y="4262316"/>
            <a:ext cx="9391524" cy="98833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854CE65-D76E-4369-9D99-4FB2AC6C35AF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8863" y="5303610"/>
            <a:ext cx="9391888" cy="6143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EC7BC7-14C4-4C57-B837-EBA7D39351BB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05EFB6-C9EA-4847-B5A6-D5FE542E7B1B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o Rodapé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4C72A2CC-B616-45CE-823F-39416A6F9339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 rtlCol="0"/>
          <a:lstStyle/>
          <a:p>
            <a:pPr rtl="0"/>
            <a:fld id="{310989F7-539A-4CF1-9535-C9128EAC816F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Marcador de Posição do Rodapé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F42CA73-1415-4E9B-86EC-E98A21CBE999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2" name="Marcador de Posição do Tex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0563587E-C1D0-4121-A7B1-1DF7DEAB86CA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29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529" y="2057400"/>
            <a:ext cx="3790884" cy="3811588"/>
          </a:xfrm>
        </p:spPr>
        <p:txBody>
          <a:bodyPr rtlCol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A169654B-8B51-485C-802A-C79F6ACCD3E8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4457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5E084554-5108-487E-944F-F827B50618D8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144457" y="2057400"/>
            <a:ext cx="3791456" cy="38623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Rodapé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39F7AB8-AC99-414F-8745-6123495EECAC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ao.Brazuna@tecnico.ulisboa.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k-means-cluster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-Findmore/Training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installation-guide.html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ny meme about machine learning - DEV Community">
            <a:extLst>
              <a:ext uri="{FF2B5EF4-FFF2-40B4-BE49-F238E27FC236}">
                <a16:creationId xmlns:a16="http://schemas.microsoft.com/office/drawing/2014/main" id="{5ACC0318-2459-A6EB-128D-6202A6C9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6" y="453642"/>
            <a:ext cx="7639444" cy="59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Abril 2023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MACHINE LEARNING DEVELOPMENT IN python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F3EB757-E7A8-C662-044F-9074BD5D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DCAFAD-90FF-6861-EF8F-C13D16B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521013" cy="3811588"/>
          </a:xfrm>
        </p:spPr>
        <p:txBody>
          <a:bodyPr/>
          <a:lstStyle/>
          <a:p>
            <a:r>
              <a:rPr lang="pt-PT" dirty="0"/>
              <a:t>Gerir versões de código é algo fundamental, especialmente quando se trabalha em equipa.</a:t>
            </a:r>
          </a:p>
          <a:p>
            <a:r>
              <a:rPr lang="pt-PT" dirty="0" err="1"/>
              <a:t>Git</a:t>
            </a:r>
            <a:r>
              <a:rPr lang="pt-PT" dirty="0"/>
              <a:t> é a linguagem mais comum para controlo de versões, sendo GitHub a plataforma mais usada.</a:t>
            </a:r>
          </a:p>
          <a:p>
            <a:r>
              <a:rPr lang="pt-PT" dirty="0"/>
              <a:t>Permite ver, em formato de árvore, as alterações feitas nos diversos ramos (</a:t>
            </a:r>
            <a:r>
              <a:rPr lang="pt-PT" dirty="0" err="1"/>
              <a:t>branches</a:t>
            </a:r>
            <a:r>
              <a:rPr lang="pt-PT" dirty="0"/>
              <a:t>) por diferentes utilizadores no mesmo projecto.</a:t>
            </a:r>
          </a:p>
          <a:p>
            <a:r>
              <a:rPr lang="pt-PT" dirty="0"/>
              <a:t>Guia de Instalação: </a:t>
            </a:r>
          </a:p>
          <a:p>
            <a:pPr marL="241200" lvl="1"/>
            <a:r>
              <a:rPr lang="pt-PT" dirty="0">
                <a:hlinkClick r:id="rId2"/>
              </a:rPr>
              <a:t>https://github.com/git-guides/install-git</a:t>
            </a:r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10</a:t>
            </a:fld>
            <a:endParaRPr lang="pt-PT" noProof="0" dirty="0"/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5CCC76E5-A63D-10A0-39E4-323A3019F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3548" y="1074198"/>
          <a:ext cx="4049923" cy="523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663344" imgH="6034785" progId="Acrobat.Document.DC">
                  <p:embed/>
                </p:oleObj>
              </mc:Choice>
              <mc:Fallback>
                <p:oleObj name="Acrobat Document" r:id="rId3" imgW="4663344" imgH="6034785" progId="Acrobat.Document.DC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5CCC76E5-A63D-10A0-39E4-323A3019F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3548" y="1074198"/>
                        <a:ext cx="4049923" cy="523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AD12D31C-C6FC-F5E2-EA64-561FFC638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iagram of a git commit tree">
            <a:extLst>
              <a:ext uri="{FF2B5EF4-FFF2-40B4-BE49-F238E27FC236}">
                <a16:creationId xmlns:a16="http://schemas.microsoft.com/office/drawing/2014/main" id="{62A45169-679E-37B0-C1B2-9724DCEB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2" y="2760957"/>
            <a:ext cx="3944660" cy="11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D0FF19E4-9F05-E69B-C10C-4F4604D7B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7" t="18386" r="10829" b="26249"/>
          <a:stretch/>
        </p:blipFill>
        <p:spPr bwMode="auto">
          <a:xfrm>
            <a:off x="4877283" y="960838"/>
            <a:ext cx="1431298" cy="13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Locais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Workspace</a:t>
            </a:r>
            <a:r>
              <a:rPr lang="pt-PT" dirty="0"/>
              <a:t>)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44408A6-E7E5-F955-5CE6-6DA0562FC4FF}"/>
              </a:ext>
            </a:extLst>
          </p:cNvPr>
          <p:cNvSpPr/>
          <p:nvPr/>
        </p:nvSpPr>
        <p:spPr>
          <a:xfrm>
            <a:off x="4289394" y="523811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58A18E5-6C9D-05F3-6062-6E8DEC11BC8C}"/>
              </a:ext>
            </a:extLst>
          </p:cNvPr>
          <p:cNvSpPr/>
          <p:nvPr/>
        </p:nvSpPr>
        <p:spPr>
          <a:xfrm>
            <a:off x="4296792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my_file.py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89394" y="3528665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r>
              <a:rPr lang="pt-PT" dirty="0"/>
              <a:t> my_file.py –m “</a:t>
            </a:r>
            <a:r>
              <a:rPr lang="pt-PT" dirty="0" err="1"/>
              <a:t>Message</a:t>
            </a:r>
            <a:r>
              <a:rPr lang="pt-PT" dirty="0"/>
              <a:t>”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4403758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936BFE-56BF-0895-5720-93064C2A98EA}"/>
              </a:ext>
            </a:extLst>
          </p:cNvPr>
          <p:cNvSpPr/>
          <p:nvPr/>
        </p:nvSpPr>
        <p:spPr>
          <a:xfrm>
            <a:off x="8057383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708D95F-4E10-40E8-486F-643258D0601C}"/>
              </a:ext>
            </a:extLst>
          </p:cNvPr>
          <p:cNvSpPr/>
          <p:nvPr/>
        </p:nvSpPr>
        <p:spPr>
          <a:xfrm>
            <a:off x="8057383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D595571-A182-0CBC-C4EA-0DF1F5BF3445}"/>
              </a:ext>
            </a:extLst>
          </p:cNvPr>
          <p:cNvSpPr/>
          <p:nvPr/>
        </p:nvSpPr>
        <p:spPr>
          <a:xfrm>
            <a:off x="8057383" y="2645201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8" name="Seta: Curvada Para a Direita 7">
            <a:extLst>
              <a:ext uri="{FF2B5EF4-FFF2-40B4-BE49-F238E27FC236}">
                <a16:creationId xmlns:a16="http://schemas.microsoft.com/office/drawing/2014/main" id="{23F55D7F-3152-1448-6534-BBB37622F4E1}"/>
              </a:ext>
            </a:extLst>
          </p:cNvPr>
          <p:cNvSpPr/>
          <p:nvPr/>
        </p:nvSpPr>
        <p:spPr>
          <a:xfrm>
            <a:off x="3849369" y="1180730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Seta: Curvada Para a Direita 21">
            <a:extLst>
              <a:ext uri="{FF2B5EF4-FFF2-40B4-BE49-F238E27FC236}">
                <a16:creationId xmlns:a16="http://schemas.microsoft.com/office/drawing/2014/main" id="{0E9DA146-2A95-CABB-C5D6-47EBB1FAA031}"/>
              </a:ext>
            </a:extLst>
          </p:cNvPr>
          <p:cNvSpPr/>
          <p:nvPr/>
        </p:nvSpPr>
        <p:spPr>
          <a:xfrm flipH="1">
            <a:off x="11670594" y="1180730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" name="Seta: Curvada Para a Direita 22">
            <a:extLst>
              <a:ext uri="{FF2B5EF4-FFF2-40B4-BE49-F238E27FC236}">
                <a16:creationId xmlns:a16="http://schemas.microsoft.com/office/drawing/2014/main" id="{E29CE759-0062-F724-A07C-EC75D80EA2B8}"/>
              </a:ext>
            </a:extLst>
          </p:cNvPr>
          <p:cNvSpPr/>
          <p:nvPr/>
        </p:nvSpPr>
        <p:spPr>
          <a:xfrm flipH="1">
            <a:off x="11670593" y="2195327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25" name="Seta: Curvada Para a Direita 24">
            <a:extLst>
              <a:ext uri="{FF2B5EF4-FFF2-40B4-BE49-F238E27FC236}">
                <a16:creationId xmlns:a16="http://schemas.microsoft.com/office/drawing/2014/main" id="{B66DE901-7DCC-DB41-8CBB-D8F7A4B76606}"/>
              </a:ext>
            </a:extLst>
          </p:cNvPr>
          <p:cNvSpPr/>
          <p:nvPr/>
        </p:nvSpPr>
        <p:spPr>
          <a:xfrm>
            <a:off x="3849369" y="217028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a Direita 25">
            <a:extLst>
              <a:ext uri="{FF2B5EF4-FFF2-40B4-BE49-F238E27FC236}">
                <a16:creationId xmlns:a16="http://schemas.microsoft.com/office/drawing/2014/main" id="{B2ABEC25-63C7-B163-900D-0B9D49BBB33C}"/>
              </a:ext>
            </a:extLst>
          </p:cNvPr>
          <p:cNvSpPr/>
          <p:nvPr/>
        </p:nvSpPr>
        <p:spPr>
          <a:xfrm>
            <a:off x="3849369" y="308891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" name="Seta: Curvada Para a Direita 26">
            <a:extLst>
              <a:ext uri="{FF2B5EF4-FFF2-40B4-BE49-F238E27FC236}">
                <a16:creationId xmlns:a16="http://schemas.microsoft.com/office/drawing/2014/main" id="{467026E6-3CA1-571E-2CA7-1E7E36E3EE16}"/>
              </a:ext>
            </a:extLst>
          </p:cNvPr>
          <p:cNvSpPr/>
          <p:nvPr/>
        </p:nvSpPr>
        <p:spPr>
          <a:xfrm>
            <a:off x="3849369" y="3967718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" name="Seta: Curvada Para a Direita 27">
            <a:extLst>
              <a:ext uri="{FF2B5EF4-FFF2-40B4-BE49-F238E27FC236}">
                <a16:creationId xmlns:a16="http://schemas.microsoft.com/office/drawing/2014/main" id="{CD87C0ED-11D7-7E1F-C2EF-3C886E8A06E5}"/>
              </a:ext>
            </a:extLst>
          </p:cNvPr>
          <p:cNvSpPr/>
          <p:nvPr/>
        </p:nvSpPr>
        <p:spPr>
          <a:xfrm>
            <a:off x="3850653" y="4875153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" grpId="0" animBg="1"/>
      <p:bldP spid="3" grpId="0" animBg="1"/>
      <p:bldP spid="8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4A504AE-9466-7519-67C5-567D49D3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19" y="1700499"/>
            <a:ext cx="7732770" cy="3457003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 dos dados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Variáveis Explicativas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Matriz de delineamento (</a:t>
                </a:r>
                <a:r>
                  <a:rPr lang="pt-PT" i="1" dirty="0"/>
                  <a:t>design </a:t>
                </a:r>
                <a:r>
                  <a:rPr lang="pt-PT" i="1" dirty="0" err="1"/>
                  <a:t>matrix</a:t>
                </a:r>
                <a:r>
                  <a:rPr lang="pt-PT" dirty="0"/>
                  <a:t>) contém </a:t>
                </a:r>
                <a:r>
                  <a:rPr lang="pt-PT" i="1" dirty="0"/>
                  <a:t>n </a:t>
                </a:r>
                <a:r>
                  <a:rPr lang="pt-PT" dirty="0"/>
                  <a:t>linhas correspondentes a </a:t>
                </a:r>
                <a:r>
                  <a:rPr lang="pt-PT" i="1" dirty="0"/>
                  <a:t>n </a:t>
                </a:r>
                <a:r>
                  <a:rPr lang="pt-PT" dirty="0"/>
                  <a:t>observações de cada uma das </a:t>
                </a:r>
                <a:r>
                  <a:rPr lang="pt-PT" i="1" dirty="0"/>
                  <a:t>p </a:t>
                </a:r>
                <a:r>
                  <a:rPr lang="pt-PT" dirty="0"/>
                  <a:t>variáveis explicativas.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Representa-se por letra maiúscula uma vez que representa uma matriz, i.e., contém mais que uma variável.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  <a:blipFill>
                <a:blip r:embed="rId2"/>
                <a:stretch>
                  <a:fillRect l="-904" t="-1045" r="-21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Variável 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Vector contendo </a:t>
                </a:r>
                <a:r>
                  <a:rPr lang="pt-PT" i="1" dirty="0"/>
                  <a:t>n </a:t>
                </a:r>
                <a:r>
                  <a:rPr lang="pt-PT" dirty="0"/>
                  <a:t>observações da variável resposta associadas às </a:t>
                </a:r>
                <a:r>
                  <a:rPr lang="pt-PT" i="1" dirty="0"/>
                  <a:t>n </a:t>
                </a:r>
                <a:r>
                  <a:rPr lang="pt-PT" dirty="0"/>
                  <a:t>observações das variáveis explicativas, i.e., na mesma ordem.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r>
                  <a:rPr lang="pt-PT" dirty="0"/>
                  <a:t>Representa-se por letra minúscula uma vez que representa um vector, i.e., contém apenas uma variável.</a:t>
                </a:r>
              </a:p>
            </p:txBody>
          </p:sp>
        </mc:Choice>
        <mc:Fallback xmlns="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017" t="-1247" r="-5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6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Linear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90334"/>
          </a:xfrm>
        </p:spPr>
        <p:txBody>
          <a:bodyPr>
            <a:normAutofit/>
          </a:bodyPr>
          <a:lstStyle/>
          <a:p>
            <a:r>
              <a:rPr lang="pt-PT" dirty="0"/>
              <a:t>Dada uma nuvem de pontos, queremos encontrar a recta que melhor se ajusta aos dados.</a:t>
            </a:r>
          </a:p>
          <a:p>
            <a:r>
              <a:rPr lang="pt-PT" dirty="0"/>
              <a:t>Por outras palavras, queremos encontrar a recta que minimiza (os quadrados d’) as distâncias entre os valores estimados e os valores observados.</a:t>
            </a:r>
          </a:p>
          <a:p>
            <a:r>
              <a:rPr lang="pt-PT" dirty="0"/>
              <a:t>Requer que a variável resposta seja </a:t>
            </a:r>
            <a:r>
              <a:rPr lang="pt-PT" b="1" dirty="0"/>
              <a:t>contínua</a:t>
            </a:r>
            <a:r>
              <a:rPr lang="pt-PT" dirty="0"/>
              <a:t>.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151503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15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Suposições de Gauss-Markov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orr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Adicionalmente, para fazer inferências, supomos ainda que os dados vêm de uma distribuição normal.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42788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Estimação dos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6A80EE6-8BC2-9734-37B4-4365C8B7AB51}"/>
              </a:ext>
            </a:extLst>
          </p:cNvPr>
          <p:cNvSpPr txBox="1">
            <a:spLocks/>
          </p:cNvSpPr>
          <p:nvPr/>
        </p:nvSpPr>
        <p:spPr>
          <a:xfrm>
            <a:off x="892660" y="3600722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Medidas de Desempenho mais Comuns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5173C07A-2B4D-4DB9-1AD3-8ED47759B6C5}"/>
              </a:ext>
            </a:extLst>
          </p:cNvPr>
          <p:cNvSpPr txBox="1">
            <a:spLocks/>
          </p:cNvSpPr>
          <p:nvPr/>
        </p:nvSpPr>
        <p:spPr>
          <a:xfrm>
            <a:off x="586634" y="4275882"/>
            <a:ext cx="5786951" cy="2217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Coeficiente de Determinação </a:t>
            </a:r>
            <a:r>
              <a:rPr lang="pt-PT" i="1" dirty="0"/>
              <a:t>R</a:t>
            </a:r>
            <a:r>
              <a:rPr lang="pt-PT" i="1" baseline="30000" dirty="0"/>
              <a:t>2</a:t>
            </a:r>
            <a:r>
              <a:rPr lang="pt-PT" dirty="0"/>
              <a:t> está no intervalo [0, 1] e indica a percentagem de variância da variável resposta que é explicada pelo modelo de regressão. Quanto mais próximo de 1, melhor o ajuste do modelo aos dados.</a:t>
            </a:r>
          </a:p>
          <a:p>
            <a:r>
              <a:rPr lang="pt-PT" dirty="0"/>
              <a:t>MSE (</a:t>
            </a:r>
            <a:r>
              <a:rPr lang="pt-PT" i="1" dirty="0"/>
              <a:t>Mean </a:t>
            </a:r>
            <a:r>
              <a:rPr lang="pt-PT" i="1" dirty="0" err="1"/>
              <a:t>Squared</a:t>
            </a:r>
            <a:r>
              <a:rPr lang="pt-PT" i="1" dirty="0"/>
              <a:t> Error</a:t>
            </a:r>
            <a:r>
              <a:rPr lang="pt-PT" dirty="0"/>
              <a:t>) é a soma dos quadrados das diferenças entre os valores estimados e observados. Quanto mais próximo de 0, menor será o erro e melhor será o modelo.</a:t>
            </a:r>
          </a:p>
        </p:txBody>
      </p:sp>
    </p:spTree>
    <p:extLst>
      <p:ext uri="{BB962C8B-B14F-4D97-AF65-F5344CB8AC3E}">
        <p14:creationId xmlns:p14="http://schemas.microsoft.com/office/powerpoint/2010/main" val="327946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17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Exemplo: Regressão Linear Simples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3C96-8BF9-178A-C6DC-E0E9BDA7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87338"/>
            <a:ext cx="6152710" cy="171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8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56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b="1" dirty="0"/>
                  <a:t>	</a:t>
                </a: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262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298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199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59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305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b="1" dirty="0"/>
              </a:p>
              <a:p>
                <a:pPr marL="0" indent="0">
                  <a:buNone/>
                </a:pPr>
                <a:endParaRPr lang="pt-PT" b="1" dirty="0"/>
              </a:p>
            </p:txBody>
          </p:sp>
        </mc:Choice>
        <mc:Fallback xmlns=""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  <a:blipFill>
                <a:blip r:embed="rId4"/>
                <a:stretch>
                  <a:fillRect t="-129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/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53.901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2.417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6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18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/>
                  <a:t>Requer que a variável resposta seja </a:t>
                </a:r>
                <a:r>
                  <a:rPr lang="pt-PT" b="1" dirty="0"/>
                  <a:t>categórica</a:t>
                </a:r>
                <a:r>
                  <a:rPr lang="pt-PT" dirty="0"/>
                  <a:t>.</a:t>
                </a:r>
              </a:p>
              <a:p>
                <a:r>
                  <a:rPr lang="pt-PT" dirty="0"/>
                  <a:t>Na sua versão original, a variável resposta só pode tomar um de dois valores: 0 ou 1.</a:t>
                </a:r>
              </a:p>
              <a:p>
                <a:r>
                  <a:rPr lang="pt-PT" dirty="0"/>
                  <a:t>O que queremos modelar é a probabilidade </a:t>
                </a:r>
                <a:r>
                  <a:rPr lang="pt-PT" i="1" dirty="0"/>
                  <a:t>p</a:t>
                </a:r>
                <a:r>
                  <a:rPr lang="pt-PT" dirty="0"/>
                  <a:t> de a variável resposta tomar o valor 1.</a:t>
                </a:r>
              </a:p>
              <a:p>
                <a:r>
                  <a:rPr lang="pt-PT" dirty="0"/>
                  <a:t>Para isso, usamos 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para mapear o intervalo [0, 1] em </a:t>
                </a:r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ℝ, </a:t>
                </a:r>
                <a:r>
                  <a:rPr lang="pt-PT" dirty="0"/>
                  <a:t>de modo a podermos aplicar os conhecimentos de regressão linear.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  <a:blipFill>
                <a:blip r:embed="rId3"/>
                <a:stretch>
                  <a:fillRect l="-339" t="-14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1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19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panose="02040503050406030204" pitchFamily="18" charset="0"/>
                          </a:rPr>
                          <m:t>logit</m:t>
                        </m:r>
                      </m:fName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:r>
                  <a:rPr lang="pt-PT" dirty="0"/>
                  <a:t>No final, revertemos a transformação usando a sigmóide ao lado: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 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Quando o valor estimado da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é 0, o valor estimado da probabilidade é 0.5.</a:t>
                </a:r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  <a:blipFill>
                <a:blip r:embed="rId3"/>
                <a:stretch>
                  <a:fillRect l="-835" r="-2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Apresentações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Formador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2934999"/>
          </a:xfrm>
        </p:spPr>
        <p:txBody>
          <a:bodyPr/>
          <a:lstStyle/>
          <a:p>
            <a:r>
              <a:rPr lang="pt-PT" dirty="0"/>
              <a:t>João Brazuna</a:t>
            </a:r>
          </a:p>
          <a:p>
            <a:r>
              <a:rPr lang="pt-PT" dirty="0"/>
              <a:t>Data </a:t>
            </a:r>
            <a:r>
              <a:rPr lang="pt-PT" dirty="0" err="1"/>
              <a:t>Scientist</a:t>
            </a:r>
            <a:r>
              <a:rPr lang="pt-PT" dirty="0"/>
              <a:t> @ </a:t>
            </a:r>
            <a:r>
              <a:rPr lang="pt-PT" dirty="0" err="1"/>
              <a:t>Liberty</a:t>
            </a:r>
            <a:r>
              <a:rPr lang="pt-PT" dirty="0"/>
              <a:t> Seguros</a:t>
            </a:r>
          </a:p>
          <a:p>
            <a:r>
              <a:rPr lang="pt-PT" dirty="0"/>
              <a:t>Matemático via Instituto Superior Técnico</a:t>
            </a:r>
          </a:p>
          <a:p>
            <a:r>
              <a:rPr lang="pt-PT" dirty="0">
                <a:hlinkClick r:id="rId2"/>
              </a:rPr>
              <a:t>joao.brazuna@tecnico.ulisboa.pt</a:t>
            </a:r>
            <a:endParaRPr lang="pt-PT" dirty="0"/>
          </a:p>
          <a:p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pt-PT" dirty="0"/>
              <a:t>Formandos</a:t>
            </a:r>
          </a:p>
        </p:txBody>
      </p:sp>
      <p:pic>
        <p:nvPicPr>
          <p:cNvPr id="7" name="Marcador de Posição de Conteúdo 6" descr="Crítica de cliente com preenchimento sólido">
            <a:extLst>
              <a:ext uri="{FF2B5EF4-FFF2-40B4-BE49-F238E27FC236}">
                <a16:creationId xmlns:a16="http://schemas.microsoft.com/office/drawing/2014/main" id="{AF8E4F32-F323-EAF8-2D42-57A739990C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8271" y="4345484"/>
            <a:ext cx="1197999" cy="1197999"/>
          </a:xfrm>
        </p:spPr>
      </p:pic>
      <p:sp>
        <p:nvSpPr>
          <p:cNvPr id="2" name="Marcador de Posição de Conteúdo 10">
            <a:extLst>
              <a:ext uri="{FF2B5EF4-FFF2-40B4-BE49-F238E27FC236}">
                <a16:creationId xmlns:a16="http://schemas.microsoft.com/office/drawing/2014/main" id="{77A351C4-C7C0-3A33-D628-C2EE4CC013B5}"/>
              </a:ext>
            </a:extLst>
          </p:cNvPr>
          <p:cNvSpPr txBox="1">
            <a:spLocks/>
          </p:cNvSpPr>
          <p:nvPr/>
        </p:nvSpPr>
        <p:spPr>
          <a:xfrm>
            <a:off x="6096000" y="2926051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Formação base</a:t>
            </a:r>
          </a:p>
          <a:p>
            <a:r>
              <a:rPr lang="pt-PT" dirty="0"/>
              <a:t>Cargo/projecto/experiência</a:t>
            </a:r>
          </a:p>
          <a:p>
            <a:r>
              <a:rPr lang="pt-PT" dirty="0"/>
              <a:t>Motivação para esta formação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68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20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Avaliação dos modelos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Classificação</a:t>
            </a:r>
          </a:p>
        </p:txBody>
      </p:sp>
      <p:pic>
        <p:nvPicPr>
          <p:cNvPr id="9" name="Picture 2" descr="Understanding Confusion Matrix | by Sarang Narkhede | Towards Data Science">
            <a:extLst>
              <a:ext uri="{FF2B5EF4-FFF2-40B4-BE49-F238E27FC236}">
                <a16:creationId xmlns:a16="http://schemas.microsoft.com/office/drawing/2014/main" id="{EFCB820A-FAA7-460B-4784-2FA88F01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881313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onfusion Matrix? - Unite.AI">
            <a:extLst>
              <a:ext uri="{FF2B5EF4-FFF2-40B4-BE49-F238E27FC236}">
                <a16:creationId xmlns:a16="http://schemas.microsoft.com/office/drawing/2014/main" id="{07AEDEDC-1FA8-4475-49EC-7DD2D648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56" y="2499466"/>
            <a:ext cx="6960843" cy="34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21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Como Descobrir </a:t>
            </a:r>
            <a:r>
              <a:rPr lang="pt-PT" i="1" dirty="0" err="1"/>
              <a:t>Hiperparâmetros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Validation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/>
          </a:bodyPr>
          <a:lstStyle/>
          <a:p>
            <a:r>
              <a:rPr lang="pt-PT" dirty="0"/>
              <a:t>Dividimos o conjunto de treino em </a:t>
            </a:r>
            <a:r>
              <a:rPr lang="pt-PT" i="1" dirty="0"/>
              <a:t>n </a:t>
            </a:r>
            <a:r>
              <a:rPr lang="pt-PT" dirty="0"/>
              <a:t>partes iguais.</a:t>
            </a:r>
          </a:p>
          <a:p>
            <a:r>
              <a:rPr lang="pt-PT" dirty="0"/>
              <a:t>Treinamos </a:t>
            </a:r>
            <a:r>
              <a:rPr lang="pt-PT" i="1" dirty="0"/>
              <a:t>n </a:t>
            </a:r>
            <a:r>
              <a:rPr lang="pt-PT" dirty="0"/>
              <a:t>modelos, onde, no 1º, deixamos a 1ª parte fora, no 2º deixamos a 2ª,…</a:t>
            </a:r>
          </a:p>
          <a:p>
            <a:r>
              <a:rPr lang="pt-PT" dirty="0"/>
              <a:t>Avaliamos o desempenho de cada modelo na parte deixada de fora e calculamos a média da medida de desempenho.</a:t>
            </a:r>
          </a:p>
        </p:txBody>
      </p:sp>
      <p:pic>
        <p:nvPicPr>
          <p:cNvPr id="2050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286164FE-74F0-2A0A-CC2A-BDFE8EB7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98" y="2988128"/>
            <a:ext cx="5435775" cy="24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2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63DF4119-CDA4-D1D7-0C30-38F574C6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90" y="2690112"/>
            <a:ext cx="5674816" cy="32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Ensemble learning: </a:t>
            </a:r>
            <a:r>
              <a:rPr lang="pt-PT" i="1" dirty="0" err="1"/>
              <a:t>bagging</a:t>
            </a:r>
            <a:r>
              <a:rPr lang="pt-PT" i="1" dirty="0"/>
              <a:t> &amp; boosting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Bagging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/>
          </a:bodyPr>
          <a:lstStyle/>
          <a:p>
            <a:r>
              <a:rPr lang="pt-PT" dirty="0"/>
              <a:t>Treinamos o mesmo tipo de modelo em diferentes subconjuntos de treino (</a:t>
            </a:r>
            <a:r>
              <a:rPr lang="pt-PT" i="1" dirty="0" err="1"/>
              <a:t>bootstrap</a:t>
            </a:r>
            <a:r>
              <a:rPr lang="pt-PT" dirty="0"/>
              <a:t>).</a:t>
            </a:r>
          </a:p>
          <a:p>
            <a:r>
              <a:rPr lang="pt-PT" dirty="0"/>
              <a:t>A previsão final será:</a:t>
            </a:r>
          </a:p>
          <a:p>
            <a:pPr lvl="1"/>
            <a:r>
              <a:rPr lang="pt-PT" dirty="0"/>
              <a:t>A média das previsões de cada modelo no caso de uma regressão;</a:t>
            </a:r>
          </a:p>
          <a:p>
            <a:pPr lvl="1"/>
            <a:r>
              <a:rPr lang="pt-PT" dirty="0"/>
              <a:t>A classe com maioria de votos no caso da classificação.</a:t>
            </a:r>
          </a:p>
          <a:p>
            <a:r>
              <a:rPr lang="pt-PT" dirty="0"/>
              <a:t>Exemplo: Florestas Aleatórias (</a:t>
            </a:r>
            <a:r>
              <a:rPr lang="pt-PT" i="1" dirty="0"/>
              <a:t>Random </a:t>
            </a:r>
            <a:r>
              <a:rPr lang="pt-PT" i="1" dirty="0" err="1"/>
              <a:t>Forests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78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63DF4119-CDA4-D1D7-0C30-38F574C6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90" y="2690112"/>
            <a:ext cx="5674816" cy="32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Ensemble learning: </a:t>
            </a:r>
            <a:r>
              <a:rPr lang="pt-PT" i="1" dirty="0" err="1"/>
              <a:t>bagging</a:t>
            </a:r>
            <a:r>
              <a:rPr lang="pt-PT" i="1" dirty="0"/>
              <a:t> &amp; boosting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Boosting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/>
          </a:bodyPr>
          <a:lstStyle/>
          <a:p>
            <a:r>
              <a:rPr lang="pt-PT" dirty="0"/>
              <a:t>Treinamos um modelo no conjunto de treino e calculamos o seu resíduo (valor real – estimado). Em seguida, no mesmo conjunto, treinamos um novo modelo que vai prever o resíduo do modelo anterior.</a:t>
            </a:r>
          </a:p>
          <a:p>
            <a:r>
              <a:rPr lang="pt-PT" dirty="0"/>
              <a:t>A previsão final será a soma das previsões dos modelos.</a:t>
            </a:r>
          </a:p>
          <a:p>
            <a:r>
              <a:rPr lang="pt-PT" dirty="0"/>
              <a:t>Exemplo: </a:t>
            </a:r>
            <a:r>
              <a:rPr lang="pt-PT" dirty="0" err="1"/>
              <a:t>GBMs</a:t>
            </a:r>
            <a:r>
              <a:rPr lang="pt-PT" dirty="0"/>
              <a:t> (</a:t>
            </a:r>
            <a:r>
              <a:rPr lang="pt-PT" i="1" dirty="0" err="1"/>
              <a:t>Gradient</a:t>
            </a:r>
            <a:r>
              <a:rPr lang="pt-PT" i="1" dirty="0"/>
              <a:t> Boosting </a:t>
            </a:r>
            <a:r>
              <a:rPr lang="pt-PT" i="1" dirty="0" err="1"/>
              <a:t>Machines</a:t>
            </a:r>
            <a:r>
              <a:rPr lang="pt-PT" dirty="0"/>
              <a:t>), como </a:t>
            </a:r>
            <a:r>
              <a:rPr lang="pt-PT" i="1" dirty="0" err="1"/>
              <a:t>LightGBM</a:t>
            </a:r>
            <a:r>
              <a:rPr lang="pt-PT" i="1" dirty="0"/>
              <a:t> </a:t>
            </a:r>
            <a:r>
              <a:rPr lang="pt-PT" dirty="0"/>
              <a:t>ou </a:t>
            </a:r>
            <a:r>
              <a:rPr lang="pt-PT" i="1" dirty="0" err="1"/>
              <a:t>XGBoost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87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164493" cy="988332"/>
          </a:xfrm>
        </p:spPr>
        <p:txBody>
          <a:bodyPr>
            <a:normAutofit/>
          </a:bodyPr>
          <a:lstStyle/>
          <a:p>
            <a:r>
              <a:rPr lang="pt-PT" sz="2700" dirty="0"/>
              <a:t>APRENDIZAGEM NÃO SUPERVISIONADA: Clustering com K-means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K-Means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Começamos por definir uma distância.</a:t>
            </a:r>
          </a:p>
          <a:p>
            <a:r>
              <a:rPr lang="pt-PT" dirty="0"/>
              <a:t>Definimos quantos clusters queremos obter.</a:t>
            </a:r>
          </a:p>
          <a:p>
            <a:r>
              <a:rPr lang="pt-PT" dirty="0"/>
              <a:t>Definimos ou escolhemos aleatoriamente 1 ponto por cada cluster para ser o seu centroide inicial.</a:t>
            </a:r>
          </a:p>
          <a:p>
            <a:r>
              <a:rPr lang="pt-PT" dirty="0"/>
              <a:t>Atribuímos a cada observação o cluster cujo centroide está mais próximo.</a:t>
            </a:r>
          </a:p>
          <a:p>
            <a:r>
              <a:rPr lang="pt-PT" dirty="0"/>
              <a:t>Para cada cluster, calculamos a média das distâncias dos pontos ao seu centroide.</a:t>
            </a:r>
          </a:p>
          <a:p>
            <a:r>
              <a:rPr lang="pt-PT" dirty="0"/>
              <a:t>Recalculamos o centroide como a média das coordenadas dos pontos do cluster.</a:t>
            </a:r>
          </a:p>
        </p:txBody>
      </p:sp>
      <p:pic>
        <p:nvPicPr>
          <p:cNvPr id="1026" name="Picture 2" descr="K-Means Clustering Algorithm - Javatpoint">
            <a:extLst>
              <a:ext uri="{FF2B5EF4-FFF2-40B4-BE49-F238E27FC236}">
                <a16:creationId xmlns:a16="http://schemas.microsoft.com/office/drawing/2014/main" id="{A8E91B27-5BB3-08C8-AA11-2A3EE81D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722" y="2592841"/>
            <a:ext cx="5779152" cy="291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Curvada Para a Direita 7">
            <a:extLst>
              <a:ext uri="{FF2B5EF4-FFF2-40B4-BE49-F238E27FC236}">
                <a16:creationId xmlns:a16="http://schemas.microsoft.com/office/drawing/2014/main" id="{97A46C45-DB3C-D93A-6882-176BAE96F8F1}"/>
              </a:ext>
            </a:extLst>
          </p:cNvPr>
          <p:cNvSpPr/>
          <p:nvPr/>
        </p:nvSpPr>
        <p:spPr>
          <a:xfrm flipV="1">
            <a:off x="141514" y="4479471"/>
            <a:ext cx="439679" cy="12409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88622B-0290-6A4C-D390-ED755A189C8F}"/>
              </a:ext>
            </a:extLst>
          </p:cNvPr>
          <p:cNvSpPr txBox="1"/>
          <p:nvPr/>
        </p:nvSpPr>
        <p:spPr>
          <a:xfrm>
            <a:off x="7788729" y="5803148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Visualizing K-Means Clustering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964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25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Repositório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Machine Learning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Link para o repositório: </a:t>
            </a:r>
          </a:p>
          <a:p>
            <a:pPr marL="324000" lvl="1" indent="0">
              <a:buNone/>
            </a:pPr>
            <a:r>
              <a:rPr lang="pt-PT" dirty="0">
                <a:hlinkClick r:id="rId2"/>
              </a:rPr>
              <a:t>https://github.com/JB-Findmore/Training2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38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Objectivos e plano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Objectivos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Saber extrair, transformar e gravar conjuntos de dados utilizando Pandas;</a:t>
            </a:r>
          </a:p>
          <a:p>
            <a:r>
              <a:rPr lang="pt-PT" dirty="0"/>
              <a:t>Saber analisar a adequabilidade dos modelos aos dados;</a:t>
            </a:r>
          </a:p>
          <a:p>
            <a:r>
              <a:rPr lang="pt-PT" dirty="0"/>
              <a:t>Gerir as versões do projecto via </a:t>
            </a:r>
            <a:r>
              <a:rPr lang="pt-PT" dirty="0" err="1"/>
              <a:t>Git</a:t>
            </a:r>
            <a:r>
              <a:rPr lang="pt-PT" dirty="0"/>
              <a:t>, com ambiente gerido via Conda.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4CE70D93-ED5F-BFD9-EE39-4951F9D1AA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Sessão I – Introdução e Gestão de um Projecto de Data Science</a:t>
            </a:r>
          </a:p>
          <a:p>
            <a:r>
              <a:rPr lang="pt-PT" dirty="0"/>
              <a:t>Sessão II – Aprendizagem Supervisionada: Regressão Linear e Regressão Logística</a:t>
            </a:r>
          </a:p>
          <a:p>
            <a:r>
              <a:rPr lang="pt-PT" dirty="0"/>
              <a:t>Sessão III – Aprendizagem Supervisionada: Métodos Avançados</a:t>
            </a:r>
          </a:p>
          <a:p>
            <a:r>
              <a:rPr lang="pt-PT" dirty="0"/>
              <a:t>Sessão IV – Aprendizagem Não Supervisionada: Clustering</a:t>
            </a:r>
          </a:p>
        </p:txBody>
      </p:sp>
    </p:spTree>
    <p:extLst>
      <p:ext uri="{BB962C8B-B14F-4D97-AF65-F5344CB8AC3E}">
        <p14:creationId xmlns:p14="http://schemas.microsoft.com/office/powerpoint/2010/main" val="21623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ta: Curvada para Baixo 31">
            <a:extLst>
              <a:ext uri="{FF2B5EF4-FFF2-40B4-BE49-F238E27FC236}">
                <a16:creationId xmlns:a16="http://schemas.microsoft.com/office/drawing/2014/main" id="{E440ED78-811E-65DE-7BC2-8098A906F196}"/>
              </a:ext>
            </a:extLst>
          </p:cNvPr>
          <p:cNvSpPr/>
          <p:nvPr/>
        </p:nvSpPr>
        <p:spPr>
          <a:xfrm rot="16200000">
            <a:off x="107462" y="3903673"/>
            <a:ext cx="1979999" cy="59835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" name="Seta: Curvada para Baixo 30">
            <a:extLst>
              <a:ext uri="{FF2B5EF4-FFF2-40B4-BE49-F238E27FC236}">
                <a16:creationId xmlns:a16="http://schemas.microsoft.com/office/drawing/2014/main" id="{2637BD73-13D1-D2D0-0590-33D80112B7C6}"/>
              </a:ext>
            </a:extLst>
          </p:cNvPr>
          <p:cNvSpPr/>
          <p:nvPr/>
        </p:nvSpPr>
        <p:spPr>
          <a:xfrm rot="8100000">
            <a:off x="8261098" y="498357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0" name="Seta: Curvada para Baixo 29">
            <a:extLst>
              <a:ext uri="{FF2B5EF4-FFF2-40B4-BE49-F238E27FC236}">
                <a16:creationId xmlns:a16="http://schemas.microsoft.com/office/drawing/2014/main" id="{71B83030-5652-7C9E-2B8B-62DC7F37F237}"/>
              </a:ext>
            </a:extLst>
          </p:cNvPr>
          <p:cNvSpPr/>
          <p:nvPr/>
        </p:nvSpPr>
        <p:spPr>
          <a:xfrm rot="2700000">
            <a:off x="8311899" y="288414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7" name="Seta: Curvada para Baixo 26">
            <a:extLst>
              <a:ext uri="{FF2B5EF4-FFF2-40B4-BE49-F238E27FC236}">
                <a16:creationId xmlns:a16="http://schemas.microsoft.com/office/drawing/2014/main" id="{A113664B-C835-9F69-DAF7-71EAADF6CA55}"/>
              </a:ext>
            </a:extLst>
          </p:cNvPr>
          <p:cNvSpPr/>
          <p:nvPr/>
        </p:nvSpPr>
        <p:spPr>
          <a:xfrm>
            <a:off x="5592536" y="203538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Seta: Curvada para Baixo 27">
            <a:extLst>
              <a:ext uri="{FF2B5EF4-FFF2-40B4-BE49-F238E27FC236}">
                <a16:creationId xmlns:a16="http://schemas.microsoft.com/office/drawing/2014/main" id="{E279A423-5653-B591-4E47-50F3C2EAAD35}"/>
              </a:ext>
            </a:extLst>
          </p:cNvPr>
          <p:cNvSpPr/>
          <p:nvPr/>
        </p:nvSpPr>
        <p:spPr>
          <a:xfrm rot="10800000">
            <a:off x="3058886" y="6008674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Seta: Curvada para Baixo 28">
            <a:extLst>
              <a:ext uri="{FF2B5EF4-FFF2-40B4-BE49-F238E27FC236}">
                <a16:creationId xmlns:a16="http://schemas.microsoft.com/office/drawing/2014/main" id="{74DFCCA8-A762-1F33-2CB6-233A0C7A4824}"/>
              </a:ext>
            </a:extLst>
          </p:cNvPr>
          <p:cNvSpPr/>
          <p:nvPr/>
        </p:nvSpPr>
        <p:spPr>
          <a:xfrm rot="10800000">
            <a:off x="5592536" y="6008673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Baixo 25">
            <a:extLst>
              <a:ext uri="{FF2B5EF4-FFF2-40B4-BE49-F238E27FC236}">
                <a16:creationId xmlns:a16="http://schemas.microsoft.com/office/drawing/2014/main" id="{DBE1CC80-FE7D-E973-C7E1-AC9906348E32}"/>
              </a:ext>
            </a:extLst>
          </p:cNvPr>
          <p:cNvSpPr/>
          <p:nvPr/>
        </p:nvSpPr>
        <p:spPr>
          <a:xfrm>
            <a:off x="3058886" y="203538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3FBF26F-57CB-EBA9-D4FE-585B8CC7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4D03F9-0A28-29A3-49D5-4149C046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9A6C3D1-5F44-2851-16AD-0A2B09BA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um projecto de machine learning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21D342-475F-7216-0AC1-6E97B8BCE8E9}"/>
              </a:ext>
            </a:extLst>
          </p:cNvPr>
          <p:cNvSpPr/>
          <p:nvPr/>
        </p:nvSpPr>
        <p:spPr>
          <a:xfrm>
            <a:off x="6370370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3.</a:t>
            </a:r>
          </a:p>
          <a:p>
            <a:pPr algn="ctr"/>
            <a:r>
              <a:rPr lang="pt-PT" dirty="0"/>
              <a:t>Análise Exploratória de Dados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4B720D-D40D-F37C-324A-95CD6BB014DF}"/>
              </a:ext>
            </a:extLst>
          </p:cNvPr>
          <p:cNvSpPr/>
          <p:nvPr/>
        </p:nvSpPr>
        <p:spPr>
          <a:xfrm>
            <a:off x="1305261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1.</a:t>
            </a:r>
          </a:p>
          <a:p>
            <a:pPr algn="ctr"/>
            <a:r>
              <a:rPr lang="pt-PT" dirty="0"/>
              <a:t>Recolha de Dados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2A8B0-479A-9426-CE7C-A1D8046FD0DC}"/>
              </a:ext>
            </a:extLst>
          </p:cNvPr>
          <p:cNvSpPr/>
          <p:nvPr/>
        </p:nvSpPr>
        <p:spPr>
          <a:xfrm>
            <a:off x="3837815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2.</a:t>
            </a:r>
          </a:p>
          <a:p>
            <a:pPr algn="ctr"/>
            <a:r>
              <a:rPr lang="pt-PT" dirty="0"/>
              <a:t>Leitura, Filtros e Limpeza Inicial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B8213C-A3CE-7B23-4442-96CB5162B6C9}"/>
              </a:ext>
            </a:extLst>
          </p:cNvPr>
          <p:cNvSpPr/>
          <p:nvPr/>
        </p:nvSpPr>
        <p:spPr>
          <a:xfrm>
            <a:off x="8815363" y="3149125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4.</a:t>
            </a:r>
          </a:p>
          <a:p>
            <a:pPr algn="ctr"/>
            <a:r>
              <a:rPr lang="pt-PT" dirty="0"/>
              <a:t>Modelação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D91403-76E8-3101-5C5A-0D65AA69F3CD}"/>
              </a:ext>
            </a:extLst>
          </p:cNvPr>
          <p:cNvSpPr/>
          <p:nvPr/>
        </p:nvSpPr>
        <p:spPr>
          <a:xfrm>
            <a:off x="6370370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5.</a:t>
            </a:r>
          </a:p>
          <a:p>
            <a:pPr algn="ctr"/>
            <a:r>
              <a:rPr lang="pt-PT" dirty="0"/>
              <a:t>Análise de Impacto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EC4B19-568A-F690-17F0-5FE785F10C9C}"/>
              </a:ext>
            </a:extLst>
          </p:cNvPr>
          <p:cNvSpPr/>
          <p:nvPr/>
        </p:nvSpPr>
        <p:spPr>
          <a:xfrm>
            <a:off x="3837815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6.</a:t>
            </a:r>
          </a:p>
          <a:p>
            <a:pPr algn="ctr"/>
            <a:r>
              <a:rPr lang="pt-PT" dirty="0"/>
              <a:t>Publicar Modelo em Produção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C679F0-362A-C264-2AE6-70266C0D8B6B}"/>
              </a:ext>
            </a:extLst>
          </p:cNvPr>
          <p:cNvSpPr/>
          <p:nvPr/>
        </p:nvSpPr>
        <p:spPr>
          <a:xfrm>
            <a:off x="1305261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7.</a:t>
            </a:r>
          </a:p>
          <a:p>
            <a:pPr algn="ctr"/>
            <a:r>
              <a:rPr lang="pt-PT" sz="1600" dirty="0"/>
              <a:t>Monitorização</a:t>
            </a:r>
            <a:r>
              <a:rPr lang="pt-PT" dirty="0"/>
              <a:t> do Modelo em Produção</a:t>
            </a:r>
          </a:p>
        </p:txBody>
      </p:sp>
    </p:spTree>
    <p:extLst>
      <p:ext uri="{BB962C8B-B14F-4D97-AF65-F5344CB8AC3E}">
        <p14:creationId xmlns:p14="http://schemas.microsoft.com/office/powerpoint/2010/main" val="21661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BB9C90-4D41-1B9B-1EAA-D49CA12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Variáveis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A11011-9410-9696-8503-796FA76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5</a:t>
            </a:fld>
            <a:endParaRPr lang="pt-PT" noProof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AA9185-A5AA-D0D2-98DA-26C2BE944D87}"/>
              </a:ext>
            </a:extLst>
          </p:cNvPr>
          <p:cNvSpPr/>
          <p:nvPr/>
        </p:nvSpPr>
        <p:spPr>
          <a:xfrm>
            <a:off x="264848" y="3840552"/>
            <a:ext cx="1953087" cy="765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VARIÁVEIS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8B43E7-A8FF-3056-090E-BB0F93B41B6E}"/>
              </a:ext>
            </a:extLst>
          </p:cNvPr>
          <p:cNvSpPr/>
          <p:nvPr/>
        </p:nvSpPr>
        <p:spPr>
          <a:xfrm>
            <a:off x="3022847" y="266774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NUMÉRICAS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B8A19F6-F29E-5A4A-48F2-44B72BA476BE}"/>
              </a:ext>
            </a:extLst>
          </p:cNvPr>
          <p:cNvSpPr/>
          <p:nvPr/>
        </p:nvSpPr>
        <p:spPr>
          <a:xfrm>
            <a:off x="3022846" y="487352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CATEGÓRICAS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9750F-1403-C880-45A4-E844A01AEDE7}"/>
              </a:ext>
            </a:extLst>
          </p:cNvPr>
          <p:cNvSpPr/>
          <p:nvPr/>
        </p:nvSpPr>
        <p:spPr>
          <a:xfrm>
            <a:off x="5724618" y="433304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NOMINAIS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D2ADC20-18F8-85EF-FBB7-D316C3885618}"/>
              </a:ext>
            </a:extLst>
          </p:cNvPr>
          <p:cNvSpPr/>
          <p:nvPr/>
        </p:nvSpPr>
        <p:spPr>
          <a:xfrm>
            <a:off x="5724618" y="5467191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ORDINAIS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D9DCE6A-E32E-5C79-E508-9BB3B0A6973A}"/>
              </a:ext>
            </a:extLst>
          </p:cNvPr>
          <p:cNvSpPr/>
          <p:nvPr/>
        </p:nvSpPr>
        <p:spPr>
          <a:xfrm>
            <a:off x="5724619" y="205740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DISCRETAS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6CCC52-4DCD-CD4A-7DE8-22B2C7E292C5}"/>
              </a:ext>
            </a:extLst>
          </p:cNvPr>
          <p:cNvSpPr txBox="1"/>
          <p:nvPr/>
        </p:nvSpPr>
        <p:spPr>
          <a:xfrm>
            <a:off x="7677706" y="2057400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Dão saltos.</a:t>
            </a:r>
          </a:p>
          <a:p>
            <a:r>
              <a:rPr lang="pt-PT" dirty="0"/>
              <a:t>Exemplo: Números inteiros, notas de 0 a 20 valores,…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1AB209F-4339-7842-8980-A7E636857224}"/>
              </a:ext>
            </a:extLst>
          </p:cNvPr>
          <p:cNvSpPr/>
          <p:nvPr/>
        </p:nvSpPr>
        <p:spPr>
          <a:xfrm>
            <a:off x="5724619" y="3195221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CONTÍNUAS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A97201-9483-EE52-6CA2-E62BB8E8D474}"/>
              </a:ext>
            </a:extLst>
          </p:cNvPr>
          <p:cNvSpPr txBox="1"/>
          <p:nvPr/>
        </p:nvSpPr>
        <p:spPr>
          <a:xfrm>
            <a:off x="7677705" y="3195221"/>
            <a:ext cx="401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Tomam todos os valores num intervalo.</a:t>
            </a:r>
          </a:p>
          <a:p>
            <a:r>
              <a:rPr lang="pt-PT" dirty="0"/>
              <a:t>Exemplo: Notas em percentagem.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365D98-8C19-0B35-8191-4AC5EEBFA14D}"/>
              </a:ext>
            </a:extLst>
          </p:cNvPr>
          <p:cNvSpPr txBox="1"/>
          <p:nvPr/>
        </p:nvSpPr>
        <p:spPr>
          <a:xfrm>
            <a:off x="7677705" y="4333042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níveis não têm uma ordem.</a:t>
            </a:r>
          </a:p>
          <a:p>
            <a:r>
              <a:rPr lang="pt-PT" dirty="0"/>
              <a:t>Exemplo: Método de pagamento por Débito Directo, Multibanco, Numerário,…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7B2C3-8B06-34FA-CC2A-E673FC7A6AF0}"/>
              </a:ext>
            </a:extLst>
          </p:cNvPr>
          <p:cNvSpPr txBox="1"/>
          <p:nvPr/>
        </p:nvSpPr>
        <p:spPr>
          <a:xfrm>
            <a:off x="7677705" y="5467191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Existe uma ordem entre os níveis:</a:t>
            </a:r>
          </a:p>
          <a:p>
            <a:r>
              <a:rPr lang="pt-PT" dirty="0"/>
              <a:t>Exemplo: Notas qualitativas Fraco, Suficiente, Bom, Muito Bom,…</a:t>
            </a:r>
          </a:p>
        </p:txBody>
      </p:sp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CA94B399-F4C0-A990-B91B-A5DFFDD34A02}"/>
              </a:ext>
            </a:extLst>
          </p:cNvPr>
          <p:cNvSpPr/>
          <p:nvPr/>
        </p:nvSpPr>
        <p:spPr>
          <a:xfrm>
            <a:off x="4975935" y="2432851"/>
            <a:ext cx="748683" cy="1172223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C8A3A6AC-51AE-100A-CEA6-8FDCD0410B07}"/>
              </a:ext>
            </a:extLst>
          </p:cNvPr>
          <p:cNvSpPr/>
          <p:nvPr/>
        </p:nvSpPr>
        <p:spPr>
          <a:xfrm>
            <a:off x="4975935" y="4775670"/>
            <a:ext cx="748683" cy="117222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Chaveta à esquerda 24">
            <a:extLst>
              <a:ext uri="{FF2B5EF4-FFF2-40B4-BE49-F238E27FC236}">
                <a16:creationId xmlns:a16="http://schemas.microsoft.com/office/drawing/2014/main" id="{795FEEF8-5B6C-17DC-7A2B-019A0DD8DC0F}"/>
              </a:ext>
            </a:extLst>
          </p:cNvPr>
          <p:cNvSpPr/>
          <p:nvPr/>
        </p:nvSpPr>
        <p:spPr>
          <a:xfrm>
            <a:off x="2274163" y="3050588"/>
            <a:ext cx="748683" cy="2347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73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3" grpId="0" animBg="1"/>
      <p:bldP spid="17" grpId="0"/>
      <p:bldP spid="14" grpId="0" animBg="1"/>
      <p:bldP spid="18" grpId="0"/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 vs. Não supervisionada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Aprendizagem Supervisionada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4978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modelo é treinado conhecendo os valores da variável resposta.</a:t>
            </a:r>
          </a:p>
          <a:p>
            <a:r>
              <a:rPr lang="pt-PT" dirty="0"/>
              <a:t>Classificação: a variável resposta é categórica.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paciente tem ou não diabetes;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passageiro sobreviveu ao naufrágio ou não;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sinal estava verde, amarelo ou vermelho.</a:t>
            </a:r>
          </a:p>
          <a:p>
            <a:r>
              <a:rPr lang="pt-PT" dirty="0"/>
              <a:t>Regressão: a variável resposta é contínua.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o preço da casa com certas características?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percentagem de desconto a aplicar?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nota final do aluno à disciplina?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Aprendizagem Não Supervisionada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D9A40F5-02E6-1EB0-35AA-FDCF67DDD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O modelo é treinado sem que os valores da variável resposta sejam conhecidos.</a:t>
            </a:r>
          </a:p>
          <a:p>
            <a:r>
              <a:rPr lang="pt-PT" dirty="0"/>
              <a:t>Clustering: encontrar agrupamentos de observações próximas.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A que conjunto de clientes devemos dar uma determinada oferta?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Quais são os pacientes mais propícios a desenvolverem uma certa doença?</a:t>
            </a:r>
          </a:p>
        </p:txBody>
      </p:sp>
    </p:spTree>
    <p:extLst>
      <p:ext uri="{BB962C8B-B14F-4D97-AF65-F5344CB8AC3E}">
        <p14:creationId xmlns:p14="http://schemas.microsoft.com/office/powerpoint/2010/main" val="23217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7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Python</a:t>
            </a:r>
            <a:r>
              <a:rPr lang="pt-PT" dirty="0"/>
              <a:t> &amp; IDE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Instalar Anaconda é a forma mais simples de instalar </a:t>
            </a:r>
            <a:r>
              <a:rPr lang="pt-PT" dirty="0" err="1"/>
              <a:t>Python</a:t>
            </a:r>
            <a:r>
              <a:rPr lang="pt-PT" dirty="0"/>
              <a:t> e as ferramentas necessárias ao desenvolvimento.</a:t>
            </a:r>
          </a:p>
          <a:p>
            <a:pPr marL="324000" lvl="1" indent="0">
              <a:buNone/>
            </a:pPr>
            <a:r>
              <a:rPr lang="pt-PT" dirty="0"/>
              <a:t>Por predefinição, são instalados o </a:t>
            </a:r>
            <a:r>
              <a:rPr lang="pt-PT" dirty="0" err="1"/>
              <a:t>JupyterHub</a:t>
            </a:r>
            <a:r>
              <a:rPr lang="pt-PT" dirty="0"/>
              <a:t> e o </a:t>
            </a:r>
            <a:r>
              <a:rPr lang="pt-PT" dirty="0" err="1"/>
              <a:t>Spyder</a:t>
            </a:r>
            <a:r>
              <a:rPr lang="pt-PT" dirty="0"/>
              <a:t>, sendo recomendada a instalação de </a:t>
            </a:r>
            <a:r>
              <a:rPr lang="pt-PT" dirty="0" err="1"/>
              <a:t>JupyterLab</a:t>
            </a:r>
            <a:r>
              <a:rPr lang="pt-PT" dirty="0"/>
              <a:t> usando o </a:t>
            </a:r>
            <a:r>
              <a:rPr lang="pt-PT" dirty="0" err="1"/>
              <a:t>launcher</a:t>
            </a:r>
            <a:r>
              <a:rPr lang="pt-PT" dirty="0"/>
              <a:t> do Anaconda.</a:t>
            </a:r>
          </a:p>
          <a:p>
            <a:r>
              <a:rPr lang="pt-PT" dirty="0"/>
              <a:t>Podemos ainda instalar um IDE mais robusto como </a:t>
            </a:r>
            <a:r>
              <a:rPr lang="pt-PT" dirty="0" err="1"/>
              <a:t>PyCharm</a:t>
            </a:r>
            <a:r>
              <a:rPr lang="pt-PT" dirty="0"/>
              <a:t>, de utilização gratuita (na versão gratuita não lida com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).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8CB8C913-00CD-943F-63E9-5F7355A6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Links Úteis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06D702E0-A230-9190-7371-3CE24F43E0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Instalação de Anaconda: </a:t>
            </a:r>
            <a:r>
              <a:rPr lang="pt-PT" dirty="0">
                <a:hlinkClick r:id="rId2"/>
              </a:rPr>
              <a:t>https://docs.anaconda.com/anaconda/install/</a:t>
            </a:r>
            <a:endParaRPr lang="pt-PT" dirty="0"/>
          </a:p>
          <a:p>
            <a:r>
              <a:rPr lang="pt-PT" dirty="0"/>
              <a:t>Instalação de </a:t>
            </a:r>
            <a:r>
              <a:rPr lang="pt-PT" dirty="0" err="1"/>
              <a:t>Pycharm</a:t>
            </a:r>
            <a:r>
              <a:rPr lang="pt-PT" dirty="0"/>
              <a:t> IDE: </a:t>
            </a:r>
            <a:r>
              <a:rPr lang="pt-PT" dirty="0">
                <a:hlinkClick r:id="rId3"/>
              </a:rPr>
              <a:t>https://www.jetbrains.com/help/pycharm/installation-guide.html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3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8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Anaconda </a:t>
            </a:r>
            <a:r>
              <a:rPr lang="pt-PT" dirty="0" err="1"/>
              <a:t>Navigator</a:t>
            </a:r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526DFFD-F438-840B-9275-DCF0B71D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44" y="2844931"/>
            <a:ext cx="7190913" cy="3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pacotes em </a:t>
            </a:r>
            <a:r>
              <a:rPr lang="pt-PT" dirty="0" err="1"/>
              <a:t>python</a:t>
            </a:r>
            <a:r>
              <a:rPr lang="pt-PT" dirty="0"/>
              <a:t>  via conda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4618608"/>
          </a:xfrm>
        </p:spPr>
        <p:txBody>
          <a:bodyPr>
            <a:normAutofit/>
          </a:bodyPr>
          <a:lstStyle/>
          <a:p>
            <a:r>
              <a:rPr lang="pt-PT" dirty="0"/>
              <a:t>O pacote Pandas requer uma versão específica do pacote </a:t>
            </a:r>
            <a:r>
              <a:rPr lang="pt-PT" dirty="0" err="1"/>
              <a:t>Numpy</a:t>
            </a:r>
            <a:r>
              <a:rPr lang="pt-PT" dirty="0"/>
              <a:t>.</a:t>
            </a:r>
          </a:p>
          <a:p>
            <a:r>
              <a:rPr lang="pt-PT" dirty="0"/>
              <a:t>Instalar pacote a pacote pode resultar em conflitos de versões porque podemos instalar versões incompatíveis.</a:t>
            </a:r>
          </a:p>
          <a:p>
            <a:r>
              <a:rPr lang="pt-PT" dirty="0"/>
              <a:t>Usar um gestor de ambiente como Conda permite que a gestão seja feita automaticamente.</a:t>
            </a:r>
          </a:p>
          <a:p>
            <a:r>
              <a:rPr lang="pt-PT" dirty="0"/>
              <a:t>Basta dar uma lista de pacotes a instalar num ficheiro .</a:t>
            </a:r>
            <a:r>
              <a:rPr lang="pt-PT" dirty="0" err="1"/>
              <a:t>yaml</a:t>
            </a:r>
            <a:r>
              <a:rPr lang="pt-PT" dirty="0"/>
              <a:t> para que o Conda saiba qual a versão a instalar que seja compatível com as restantes.</a:t>
            </a:r>
          </a:p>
          <a:p>
            <a:r>
              <a:rPr lang="pt-PT" dirty="0" err="1"/>
              <a:t>pip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package_name</a:t>
            </a:r>
            <a:r>
              <a:rPr lang="pt-PT" dirty="0"/>
              <a:t> e</a:t>
            </a:r>
          </a:p>
          <a:p>
            <a:pPr marL="241200" lvl="1"/>
            <a:r>
              <a:rPr lang="pt-PT" sz="1600" dirty="0"/>
              <a:t>conda </a:t>
            </a:r>
            <a:r>
              <a:rPr lang="pt-PT" sz="1600" dirty="0" err="1"/>
              <a:t>install</a:t>
            </a:r>
            <a:r>
              <a:rPr lang="pt-PT" sz="1600" dirty="0"/>
              <a:t> </a:t>
            </a:r>
            <a:r>
              <a:rPr lang="pt-PT" sz="1600" dirty="0" err="1"/>
              <a:t>package_name</a:t>
            </a:r>
            <a:endParaRPr lang="pt-PT" sz="1600" dirty="0"/>
          </a:p>
          <a:p>
            <a:pPr marL="241200" lvl="1"/>
            <a:r>
              <a:rPr lang="pt-PT" dirty="0"/>
              <a:t>são os métodos mais frequentes de instalação de pacotes, neste caso, via </a:t>
            </a:r>
            <a:r>
              <a:rPr lang="pt-PT" dirty="0" err="1"/>
              <a:t>Pip</a:t>
            </a:r>
            <a:r>
              <a:rPr lang="pt-PT" dirty="0"/>
              <a:t> e Conda, respectivamente.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9</a:t>
            </a:fld>
            <a:endParaRPr lang="pt-PT" noProof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criar um ambiente, escrever os pacotes necessários em </a:t>
            </a:r>
            <a:r>
              <a:rPr lang="pt-PT" dirty="0" err="1"/>
              <a:t>env.yaml</a:t>
            </a:r>
            <a:r>
              <a:rPr lang="pt-PT" dirty="0"/>
              <a:t>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Esperar pela construção do ambiente </a:t>
            </a:r>
            <a:r>
              <a:rPr lang="pt-PT" i="1" dirty="0" err="1"/>
              <a:t>env</a:t>
            </a:r>
            <a:r>
              <a:rPr lang="pt-PT" i="1" dirty="0"/>
              <a:t> </a:t>
            </a:r>
            <a:r>
              <a:rPr lang="pt-PT" dirty="0"/>
              <a:t>e activá-lo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96792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–f </a:t>
            </a:r>
            <a:r>
              <a:rPr lang="pt-PT" dirty="0" err="1"/>
              <a:t>env.yaml</a:t>
            </a:r>
            <a:endParaRPr lang="pt-PT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activate</a:t>
            </a:r>
            <a:r>
              <a:rPr lang="pt-PT" dirty="0"/>
              <a:t>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1EEF87-EB0A-74BF-61BD-2E0C15D47D2A}"/>
              </a:ext>
            </a:extLst>
          </p:cNvPr>
          <p:cNvSpPr/>
          <p:nvPr/>
        </p:nvSpPr>
        <p:spPr>
          <a:xfrm>
            <a:off x="8042589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remove –n </a:t>
            </a:r>
            <a:r>
              <a:rPr lang="pt-PT" dirty="0" err="1"/>
              <a:t>env</a:t>
            </a:r>
            <a:endParaRPr lang="pt-PT" dirty="0"/>
          </a:p>
          <a:p>
            <a:pPr algn="ctr"/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kernelspec</a:t>
            </a:r>
            <a:r>
              <a:rPr lang="pt-PT" dirty="0"/>
              <a:t> remove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BF4FDE-173B-95DD-885C-E84E2C0C61A7}"/>
              </a:ext>
            </a:extLst>
          </p:cNvPr>
          <p:cNvSpPr/>
          <p:nvPr/>
        </p:nvSpPr>
        <p:spPr>
          <a:xfrm>
            <a:off x="8074556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remover um ambiente existente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23BABD5-EB35-1E1A-6A84-F488B0645768}"/>
              </a:ext>
            </a:extLst>
          </p:cNvPr>
          <p:cNvSpPr/>
          <p:nvPr/>
        </p:nvSpPr>
        <p:spPr>
          <a:xfrm>
            <a:off x="8074556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exportar o ambiente activo resolvido para YAML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D7C74CC-CF86-32C6-AF04-1F567AC71718}"/>
              </a:ext>
            </a:extLst>
          </p:cNvPr>
          <p:cNvSpPr/>
          <p:nvPr/>
        </p:nvSpPr>
        <p:spPr>
          <a:xfrm>
            <a:off x="8074556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export &gt; </a:t>
            </a:r>
            <a:r>
              <a:rPr lang="fr-FR" dirty="0" err="1"/>
              <a:t>env.yaml</a:t>
            </a:r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99F2730-B174-26ED-FCF5-93FCCC058D2A}"/>
              </a:ext>
            </a:extLst>
          </p:cNvPr>
          <p:cNvSpPr/>
          <p:nvPr/>
        </p:nvSpPr>
        <p:spPr>
          <a:xfrm>
            <a:off x="4289394" y="4470750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Criar um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</a:t>
            </a:r>
            <a:r>
              <a:rPr lang="pt-PT" dirty="0"/>
              <a:t> ligado a este ambiente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95DD31C-D84C-EFBF-7935-2EAC669447E3}"/>
              </a:ext>
            </a:extLst>
          </p:cNvPr>
          <p:cNvSpPr/>
          <p:nvPr/>
        </p:nvSpPr>
        <p:spPr>
          <a:xfrm>
            <a:off x="4289394" y="5381273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/>
              <a:t>ipython</a:t>
            </a:r>
            <a:r>
              <a:rPr lang="pt-PT" sz="1600" dirty="0"/>
              <a:t> </a:t>
            </a:r>
            <a:r>
              <a:rPr lang="pt-PT" sz="1600" dirty="0" err="1"/>
              <a:t>kernel</a:t>
            </a:r>
            <a:r>
              <a:rPr lang="pt-PT" sz="1600" dirty="0"/>
              <a:t> </a:t>
            </a:r>
            <a:r>
              <a:rPr lang="pt-PT" sz="1600" dirty="0" err="1"/>
              <a:t>install</a:t>
            </a:r>
            <a:r>
              <a:rPr lang="pt-PT" sz="1600" dirty="0"/>
              <a:t> --</a:t>
            </a:r>
            <a:r>
              <a:rPr lang="pt-PT" sz="1600" dirty="0" err="1"/>
              <a:t>name</a:t>
            </a:r>
            <a:r>
              <a:rPr lang="pt-PT" sz="1600" dirty="0"/>
              <a:t> “</a:t>
            </a:r>
            <a:r>
              <a:rPr lang="pt-PT" sz="1600" dirty="0" err="1"/>
              <a:t>env</a:t>
            </a:r>
            <a:r>
              <a:rPr lang="pt-PT" sz="1600" dirty="0"/>
              <a:t>" --</a:t>
            </a:r>
            <a:r>
              <a:rPr lang="pt-PT" sz="1600" dirty="0" err="1"/>
              <a:t>user</a:t>
            </a:r>
            <a:endParaRPr lang="pt-PT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A3439B-F088-8F96-EE69-0C88FA87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43" y="1630103"/>
            <a:ext cx="1594558" cy="350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419118-8D0B-4224-9BFB-86A0CA87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25" y="4366704"/>
            <a:ext cx="2457873" cy="23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7" grpId="0" animBg="1"/>
      <p:bldP spid="18" grpId="0" animBg="1"/>
      <p:bldP spid="2" grpId="0" animBg="1"/>
      <p:bldP spid="3" grpId="0" animBg="1"/>
      <p:bldP spid="6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47_TF00870617_Win32" id="{D7FFFD7C-4781-448D-96A7-F552C257B61D}" vid="{7B9A0E2C-EF99-453D-A6BC-949C324995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de formação empresarial clássico</Template>
  <TotalTime>2540</TotalTime>
  <Words>1888</Words>
  <Application>Microsoft Office PowerPoint</Application>
  <PresentationFormat>Ecrã Panorâmico</PresentationFormat>
  <Paragraphs>256</Paragraphs>
  <Slides>25</Slides>
  <Notes>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Gill Sans MT</vt:lpstr>
      <vt:lpstr>Wingdings</vt:lpstr>
      <vt:lpstr>Wingdings 2</vt:lpstr>
      <vt:lpstr>DividendVTI</vt:lpstr>
      <vt:lpstr>Acrobat Document</vt:lpstr>
      <vt:lpstr>MACHINE LEARNING DEVELOPMENT IN python</vt:lpstr>
      <vt:lpstr>Apresentações</vt:lpstr>
      <vt:lpstr>Objectivos e plano</vt:lpstr>
      <vt:lpstr>Estrutura de um projecto de machine learning</vt:lpstr>
      <vt:lpstr>Tipos de Variáveis</vt:lpstr>
      <vt:lpstr>Aprendizagem supervisionada vs. Não supervisionada</vt:lpstr>
      <vt:lpstr>Instalação de Python</vt:lpstr>
      <vt:lpstr>Instalação de Python</vt:lpstr>
      <vt:lpstr>Instalação de pacotes em python  via conda</vt:lpstr>
      <vt:lpstr>GIT PARA DATA SCIENCE</vt:lpstr>
      <vt:lpstr>GIT PARA DATA SCIENCE</vt:lpstr>
      <vt:lpstr>GIT PARA DATA SCIENCE</vt:lpstr>
      <vt:lpstr>Representação dos dados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Logística</vt:lpstr>
      <vt:lpstr>Aprendizagem supervisionada: Regressão Logística</vt:lpstr>
      <vt:lpstr>Aprendizagem supervisionada: Avaliação dos modelos</vt:lpstr>
      <vt:lpstr>Como Descobrir Hiperparâmetros</vt:lpstr>
      <vt:lpstr>Ensemble learning: bagging &amp; boosting</vt:lpstr>
      <vt:lpstr>Ensemble learning: bagging &amp; boosting</vt:lpstr>
      <vt:lpstr>APRENDIZAGEM NÃO SUPERVISIONADA: Clustering com K-means</vt:lpstr>
      <vt:lpstr>Repositório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 aulas</dc:title>
  <dc:creator>João Brazuna</dc:creator>
  <cp:lastModifiedBy>João Brazuna</cp:lastModifiedBy>
  <cp:revision>26</cp:revision>
  <dcterms:created xsi:type="dcterms:W3CDTF">2022-12-30T09:20:16Z</dcterms:created>
  <dcterms:modified xsi:type="dcterms:W3CDTF">2023-04-20T18:04:07Z</dcterms:modified>
</cp:coreProperties>
</file>