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DBE18-2542-4997-8663-1E6BDBE43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C6A093-45F0-4BDF-A703-3664DC1E2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11F2F-F4FB-4856-8A2C-CA90AFA7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5C4C-857F-498D-A49A-22287133B3EB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F03E33-82BD-4C8C-BDDE-33700733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EC2860-BEFB-45AF-A8D2-D1143051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4808-0F4A-4705-B0E5-1FC12BECC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17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0AA5F-D46A-4C01-9E8C-F57CF1E6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8A7D89-478B-40CA-B964-C36D33EB6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72495C-CB1B-4F82-B327-FDB6172B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5C4C-857F-498D-A49A-22287133B3EB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FE98B4-3D01-473D-A7D1-9EA6AF82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4A184-7686-4CA9-B7DB-3AAA04AD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4808-0F4A-4705-B0E5-1FC12BECC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1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A4FCB8-4173-43F2-B34F-53DBDAD81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B895A2-4E28-43D0-9179-37FF449C7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CE26F3-A534-465F-8BE6-C6D1D776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5C4C-857F-498D-A49A-22287133B3EB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DD7D4C-51FC-4412-933A-09C5F1B0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84CF3B-CC34-441A-9AAF-D38D34F5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4808-0F4A-4705-B0E5-1FC12BECC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54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82867-C4F0-48A5-A2BD-CE15F704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55FE7C-5CBA-4C0D-955D-CBEBE4628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59A808-17BD-4175-A664-3395A596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5C4C-857F-498D-A49A-22287133B3EB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17CED4-4E81-4CAC-8D17-7854377D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A70F92-B8F8-4AE9-B71F-B623DD34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4808-0F4A-4705-B0E5-1FC12BECC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18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AD270-576A-4EFD-BC55-3697CBAE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B1EAB-6259-444D-AB66-8CF497A90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15FF01-4E9D-4EFC-8F87-51513A4A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5C4C-857F-498D-A49A-22287133B3EB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2FC179-7AEE-4363-A2FE-78628F7C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D2A8D1-B668-4048-9AC3-F00E152D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4808-0F4A-4705-B0E5-1FC12BECC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CBB2A-2242-43D7-831B-19350490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51806B-D666-48D3-A943-4B63BCAAF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260F56-9C15-4519-8AB1-F73EC2100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916BF1-E2C8-490A-A3EA-E7A17949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5C4C-857F-498D-A49A-22287133B3EB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D3E419-30D2-4A52-AD10-A7446494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9A734E-ACC1-4FAA-A6E6-94C9A491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4808-0F4A-4705-B0E5-1FC12BECC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69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16680E-6B37-41BC-B35F-DABF0E13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40F741-F42E-4082-A7BC-F159C1DF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FF9437-7185-4ADC-96B1-BCB402E89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C23982-7D1F-4210-8C42-32283DDED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C72E98-BF5A-4390-9018-801CA66F9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E9DBD4-894A-44AE-9739-E1CFC6F1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5C4C-857F-498D-A49A-22287133B3EB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6D9DF0-FF93-4C20-8B3D-966CB481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5B9758-883B-4B29-819C-88C02B28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4808-0F4A-4705-B0E5-1FC12BECC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86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A7F99-8963-46A0-832F-75CE340D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8AA9F9-E850-4902-9B79-B265860D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5C4C-857F-498D-A49A-22287133B3EB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B6BEF3-DCA8-4E32-A0DD-F7CC5A6E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441EC6-E95B-4DF7-9EDF-2CEC4C4F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4808-0F4A-4705-B0E5-1FC12BECC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64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6782F1-A08F-49EA-B391-1B01BC15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5C4C-857F-498D-A49A-22287133B3EB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E6F9AD3-AB1C-40E1-8727-FAC3C9AA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B0F13C-27CD-49E5-8BCE-DD07273F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4808-0F4A-4705-B0E5-1FC12BECC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6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0B04F-8C10-480F-9E2B-0AD90A32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2C24DD-0A26-4AE0-B0CB-1D7B64660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1548A-8DD4-45F2-985E-00A71574C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1921DD-855A-4B27-8778-571D5193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5C4C-857F-498D-A49A-22287133B3EB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7246E1-ECE4-4E63-A3DC-77BB975D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B80A6A-3D26-4D7C-9884-B061C573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4808-0F4A-4705-B0E5-1FC12BECC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12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A5338-4BF8-4FC9-80A9-C2B606DF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189729-536C-49FA-B77B-EB618CEB3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D7E1D9-C27B-4DE5-937B-2F19BBCE3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884B7E-AC9D-46F5-B944-BB260CCC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5C4C-857F-498D-A49A-22287133B3EB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780BF5-2C9B-4100-9C93-1DA3BEA8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FF80E3-489D-48E5-8A2F-7182B951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4808-0F4A-4705-B0E5-1FC12BECC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25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1E4B67-F1FF-4AD5-AD24-93B42A41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AB9BB0-4834-4D0E-9EB1-1DD84C603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4022D0-D5FF-4788-809F-55A48B211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F5C4C-857F-498D-A49A-22287133B3EB}" type="datetimeFigureOut">
              <a:rPr lang="de-DE" smtClean="0"/>
              <a:t>05.08.2022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BA8D96-958B-4F68-B043-491C7A13A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8DB947-3E19-4D88-B6EB-145993FCE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74808-0F4A-4705-B0E5-1FC12BECCE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23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E80C3-32EB-43CE-8F04-1ECBF952E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124" y="269584"/>
            <a:ext cx="3619755" cy="632296"/>
          </a:xfrm>
        </p:spPr>
        <p:txBody>
          <a:bodyPr>
            <a:noAutofit/>
          </a:bodyPr>
          <a:lstStyle/>
          <a:p>
            <a:r>
              <a:rPr lang="de-DE" sz="2800" b="1" dirty="0" err="1"/>
              <a:t>Logic</a:t>
            </a:r>
            <a:r>
              <a:rPr lang="de-DE" sz="2800" b="1" dirty="0"/>
              <a:t> Weekly </a:t>
            </a:r>
            <a:r>
              <a:rPr lang="de-DE" sz="2800" b="1" dirty="0" err="1"/>
              <a:t>Weighting</a:t>
            </a:r>
            <a:r>
              <a:rPr lang="de-DE" sz="2800" b="1" dirty="0"/>
              <a:t> 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330A723-C796-4D0B-AC42-B336696E3A1D}"/>
              </a:ext>
            </a:extLst>
          </p:cNvPr>
          <p:cNvCxnSpPr>
            <a:cxnSpLocks/>
          </p:cNvCxnSpPr>
          <p:nvPr/>
        </p:nvCxnSpPr>
        <p:spPr>
          <a:xfrm>
            <a:off x="3664883" y="3513410"/>
            <a:ext cx="703620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144F464-275E-43C1-AF0E-795C32099189}"/>
              </a:ext>
            </a:extLst>
          </p:cNvPr>
          <p:cNvCxnSpPr>
            <a:cxnSpLocks/>
          </p:cNvCxnSpPr>
          <p:nvPr/>
        </p:nvCxnSpPr>
        <p:spPr>
          <a:xfrm>
            <a:off x="1260389" y="2613122"/>
            <a:ext cx="0" cy="93885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75DB052-B9F4-4E69-9B4E-4F0CB1B8EF72}"/>
              </a:ext>
            </a:extLst>
          </p:cNvPr>
          <p:cNvCxnSpPr>
            <a:cxnSpLocks/>
          </p:cNvCxnSpPr>
          <p:nvPr/>
        </p:nvCxnSpPr>
        <p:spPr>
          <a:xfrm>
            <a:off x="2438626" y="2613122"/>
            <a:ext cx="0" cy="93885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9A4D161-CB23-4CAF-A356-B62C0A69DE77}"/>
              </a:ext>
            </a:extLst>
          </p:cNvPr>
          <p:cNvCxnSpPr/>
          <p:nvPr/>
        </p:nvCxnSpPr>
        <p:spPr>
          <a:xfrm>
            <a:off x="3664884" y="2599791"/>
            <a:ext cx="0" cy="94296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1E6DAE-75F7-4B66-9074-56AF2ABFB4AB}"/>
              </a:ext>
            </a:extLst>
          </p:cNvPr>
          <p:cNvSpPr txBox="1"/>
          <p:nvPr/>
        </p:nvSpPr>
        <p:spPr>
          <a:xfrm>
            <a:off x="3263416" y="2018582"/>
            <a:ext cx="782373" cy="369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00B050"/>
                </a:solidFill>
              </a:rPr>
              <a:t>Start </a:t>
            </a:r>
            <a:r>
              <a:rPr lang="de-DE" sz="1400" b="1" dirty="0" err="1">
                <a:solidFill>
                  <a:srgbClr val="00B050"/>
                </a:solidFill>
              </a:rPr>
              <a:t>of</a:t>
            </a:r>
            <a:r>
              <a:rPr lang="de-DE" sz="1400" b="1" dirty="0">
                <a:solidFill>
                  <a:srgbClr val="00B050"/>
                </a:solidFill>
              </a:rPr>
              <a:t> </a:t>
            </a:r>
            <a:r>
              <a:rPr lang="de-DE" sz="1400" b="1" dirty="0" err="1">
                <a:solidFill>
                  <a:srgbClr val="00B050"/>
                </a:solidFill>
              </a:rPr>
              <a:t>interval</a:t>
            </a:r>
            <a:endParaRPr lang="de-DE" sz="1400" b="1" dirty="0">
              <a:solidFill>
                <a:srgbClr val="00B050"/>
              </a:solidFill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5EEB28D-1142-4528-A6B8-C402F44C9DEF}"/>
              </a:ext>
            </a:extLst>
          </p:cNvPr>
          <p:cNvCxnSpPr>
            <a:cxnSpLocks/>
          </p:cNvCxnSpPr>
          <p:nvPr/>
        </p:nvCxnSpPr>
        <p:spPr>
          <a:xfrm rot="60000">
            <a:off x="10720469" y="2605212"/>
            <a:ext cx="21604" cy="9427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B4C3486E-8C15-4699-A093-CCDD7B12947C}"/>
              </a:ext>
            </a:extLst>
          </p:cNvPr>
          <p:cNvSpPr txBox="1"/>
          <p:nvPr/>
        </p:nvSpPr>
        <p:spPr>
          <a:xfrm>
            <a:off x="10332816" y="2011419"/>
            <a:ext cx="782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FF0000"/>
                </a:solidFill>
              </a:rPr>
              <a:t>End </a:t>
            </a:r>
            <a:r>
              <a:rPr lang="de-DE" sz="1400" b="1" dirty="0" err="1">
                <a:solidFill>
                  <a:srgbClr val="FF0000"/>
                </a:solidFill>
              </a:rPr>
              <a:t>of</a:t>
            </a:r>
            <a:r>
              <a:rPr lang="de-DE" sz="1400" b="1" dirty="0">
                <a:solidFill>
                  <a:srgbClr val="FF0000"/>
                </a:solidFill>
              </a:rPr>
              <a:t> </a:t>
            </a:r>
            <a:r>
              <a:rPr lang="de-DE" sz="1400" b="1" dirty="0" err="1">
                <a:solidFill>
                  <a:srgbClr val="FF0000"/>
                </a:solidFill>
              </a:rPr>
              <a:t>interval</a:t>
            </a:r>
            <a:endParaRPr lang="de-DE" sz="1400" b="1" dirty="0">
              <a:solidFill>
                <a:srgbClr val="FF0000"/>
              </a:solidFill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8B0758C7-3E8C-4238-92B9-4D114AEFF872}"/>
              </a:ext>
            </a:extLst>
          </p:cNvPr>
          <p:cNvGrpSpPr/>
          <p:nvPr/>
        </p:nvGrpSpPr>
        <p:grpSpPr>
          <a:xfrm>
            <a:off x="4560303" y="2151381"/>
            <a:ext cx="782373" cy="1334530"/>
            <a:chOff x="4519959" y="2187716"/>
            <a:chExt cx="782373" cy="2013581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4468EE44-80AD-4A7C-AB71-CF466C3EC309}"/>
                </a:ext>
              </a:extLst>
            </p:cNvPr>
            <p:cNvCxnSpPr/>
            <p:nvPr/>
          </p:nvCxnSpPr>
          <p:spPr>
            <a:xfrm>
              <a:off x="4911146" y="2866767"/>
              <a:ext cx="0" cy="133453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B34394D-2265-4793-85BE-6F2F92172F36}"/>
                </a:ext>
              </a:extLst>
            </p:cNvPr>
            <p:cNvSpPr txBox="1"/>
            <p:nvPr/>
          </p:nvSpPr>
          <p:spPr>
            <a:xfrm>
              <a:off x="4519959" y="2187716"/>
              <a:ext cx="782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solidFill>
                    <a:srgbClr val="4472C4"/>
                  </a:solidFill>
                </a:rPr>
                <a:t>1</a:t>
              </a:r>
              <a:r>
                <a:rPr lang="de-DE" sz="1400" b="1" baseline="30000" dirty="0">
                  <a:solidFill>
                    <a:srgbClr val="4472C4"/>
                  </a:solidFill>
                </a:rPr>
                <a:t>st</a:t>
              </a:r>
              <a:r>
                <a:rPr lang="de-DE" sz="1400" b="1" dirty="0">
                  <a:solidFill>
                    <a:srgbClr val="4472C4"/>
                  </a:solidFill>
                </a:rPr>
                <a:t> Poll 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ED223AB-69B9-4B9C-84DB-FF464AC2886C}"/>
              </a:ext>
            </a:extLst>
          </p:cNvPr>
          <p:cNvGrpSpPr/>
          <p:nvPr/>
        </p:nvGrpSpPr>
        <p:grpSpPr>
          <a:xfrm>
            <a:off x="6718914" y="2151381"/>
            <a:ext cx="782373" cy="1334530"/>
            <a:chOff x="6678570" y="2187716"/>
            <a:chExt cx="782373" cy="2013581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6FAB88D5-DD32-4400-8817-2CFF44BFD49C}"/>
                </a:ext>
              </a:extLst>
            </p:cNvPr>
            <p:cNvCxnSpPr/>
            <p:nvPr/>
          </p:nvCxnSpPr>
          <p:spPr>
            <a:xfrm>
              <a:off x="7069757" y="2866767"/>
              <a:ext cx="0" cy="133453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B817971-718B-41E0-800B-0B13B714B3D8}"/>
                </a:ext>
              </a:extLst>
            </p:cNvPr>
            <p:cNvSpPr txBox="1"/>
            <p:nvPr/>
          </p:nvSpPr>
          <p:spPr>
            <a:xfrm>
              <a:off x="6678570" y="2187716"/>
              <a:ext cx="782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solidFill>
                    <a:srgbClr val="4472C4"/>
                  </a:solidFill>
                </a:rPr>
                <a:t>2</a:t>
              </a:r>
              <a:r>
                <a:rPr lang="de-DE" sz="1400" b="1" baseline="30000" dirty="0">
                  <a:solidFill>
                    <a:srgbClr val="4472C4"/>
                  </a:solidFill>
                </a:rPr>
                <a:t>nd</a:t>
              </a:r>
              <a:r>
                <a:rPr lang="de-DE" sz="1400" b="1" dirty="0">
                  <a:solidFill>
                    <a:srgbClr val="4472C4"/>
                  </a:solidFill>
                </a:rPr>
                <a:t> Poll 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B4670B0-0439-42A9-92E6-9AC7E35A6B3F}"/>
              </a:ext>
            </a:extLst>
          </p:cNvPr>
          <p:cNvGrpSpPr/>
          <p:nvPr/>
        </p:nvGrpSpPr>
        <p:grpSpPr>
          <a:xfrm>
            <a:off x="9225276" y="2187717"/>
            <a:ext cx="782373" cy="1298194"/>
            <a:chOff x="9191656" y="2187716"/>
            <a:chExt cx="782373" cy="1958756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DE62F9F0-7614-4100-B0B4-3F2DA9AA1156}"/>
                </a:ext>
              </a:extLst>
            </p:cNvPr>
            <p:cNvCxnSpPr/>
            <p:nvPr/>
          </p:nvCxnSpPr>
          <p:spPr>
            <a:xfrm>
              <a:off x="9582843" y="2811942"/>
              <a:ext cx="0" cy="133453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A6168A43-D992-4F48-8A96-142B5258B596}"/>
                </a:ext>
              </a:extLst>
            </p:cNvPr>
            <p:cNvSpPr txBox="1"/>
            <p:nvPr/>
          </p:nvSpPr>
          <p:spPr>
            <a:xfrm>
              <a:off x="9191656" y="2187716"/>
              <a:ext cx="7823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>
                  <a:solidFill>
                    <a:srgbClr val="4472C4"/>
                  </a:solidFill>
                </a:rPr>
                <a:t>3</a:t>
              </a:r>
              <a:r>
                <a:rPr lang="de-DE" sz="1400" b="1" baseline="30000" dirty="0">
                  <a:solidFill>
                    <a:srgbClr val="4472C4"/>
                  </a:solidFill>
                </a:rPr>
                <a:t>rd</a:t>
              </a:r>
              <a:r>
                <a:rPr lang="de-DE" sz="1400" b="1" dirty="0">
                  <a:solidFill>
                    <a:srgbClr val="4472C4"/>
                  </a:solidFill>
                </a:rPr>
                <a:t> Poll </a:t>
              </a:r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952550CB-B686-4841-8441-065ED9553EAC}"/>
              </a:ext>
            </a:extLst>
          </p:cNvPr>
          <p:cNvSpPr txBox="1"/>
          <p:nvPr/>
        </p:nvSpPr>
        <p:spPr>
          <a:xfrm>
            <a:off x="2045003" y="1799764"/>
            <a:ext cx="782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7030A0"/>
                </a:solidFill>
              </a:rPr>
              <a:t>1</a:t>
            </a:r>
            <a:r>
              <a:rPr lang="de-DE" sz="1400" b="1" baseline="30000" dirty="0">
                <a:solidFill>
                  <a:srgbClr val="7030A0"/>
                </a:solidFill>
              </a:rPr>
              <a:t>st</a:t>
            </a:r>
            <a:r>
              <a:rPr lang="de-DE" sz="1400" b="1" dirty="0">
                <a:solidFill>
                  <a:srgbClr val="7030A0"/>
                </a:solidFill>
              </a:rPr>
              <a:t> Poll </a:t>
            </a:r>
            <a:r>
              <a:rPr lang="de-DE" sz="1400" b="1" dirty="0" err="1">
                <a:solidFill>
                  <a:srgbClr val="7030A0"/>
                </a:solidFill>
              </a:rPr>
              <a:t>before</a:t>
            </a:r>
            <a:r>
              <a:rPr lang="de-DE" sz="1400" b="1" dirty="0">
                <a:solidFill>
                  <a:srgbClr val="7030A0"/>
                </a:solidFill>
              </a:rPr>
              <a:t> </a:t>
            </a:r>
            <a:r>
              <a:rPr lang="de-DE" sz="1400" b="1" dirty="0" err="1">
                <a:solidFill>
                  <a:srgbClr val="7030A0"/>
                </a:solidFill>
              </a:rPr>
              <a:t>interval</a:t>
            </a:r>
            <a:endParaRPr lang="de-DE" sz="1400" b="1" dirty="0">
              <a:solidFill>
                <a:srgbClr val="7030A0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5B9F2EE-49F1-4B64-A5ED-B024B702AF77}"/>
              </a:ext>
            </a:extLst>
          </p:cNvPr>
          <p:cNvSpPr txBox="1"/>
          <p:nvPr/>
        </p:nvSpPr>
        <p:spPr>
          <a:xfrm>
            <a:off x="839331" y="1799764"/>
            <a:ext cx="782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7030A0"/>
                </a:solidFill>
              </a:rPr>
              <a:t>2</a:t>
            </a:r>
            <a:r>
              <a:rPr lang="de-DE" sz="1400" b="1" baseline="30000" dirty="0">
                <a:solidFill>
                  <a:srgbClr val="7030A0"/>
                </a:solidFill>
              </a:rPr>
              <a:t>nd</a:t>
            </a:r>
            <a:r>
              <a:rPr lang="de-DE" sz="1400" b="1" dirty="0">
                <a:solidFill>
                  <a:srgbClr val="7030A0"/>
                </a:solidFill>
              </a:rPr>
              <a:t> Poll </a:t>
            </a:r>
            <a:r>
              <a:rPr lang="de-DE" sz="1400" b="1" dirty="0" err="1">
                <a:solidFill>
                  <a:srgbClr val="7030A0"/>
                </a:solidFill>
              </a:rPr>
              <a:t>before</a:t>
            </a:r>
            <a:r>
              <a:rPr lang="de-DE" sz="1400" b="1" dirty="0">
                <a:solidFill>
                  <a:srgbClr val="7030A0"/>
                </a:solidFill>
              </a:rPr>
              <a:t> </a:t>
            </a:r>
            <a:r>
              <a:rPr lang="de-DE" sz="1400" b="1" dirty="0" err="1">
                <a:solidFill>
                  <a:srgbClr val="7030A0"/>
                </a:solidFill>
              </a:rPr>
              <a:t>interval</a:t>
            </a:r>
            <a:endParaRPr lang="de-DE" sz="1400" b="1" dirty="0">
              <a:solidFill>
                <a:srgbClr val="7030A0"/>
              </a:solidFill>
            </a:endParaRP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7E02B765-E00C-4601-9BC1-AB890090A0AE}"/>
              </a:ext>
            </a:extLst>
          </p:cNvPr>
          <p:cNvCxnSpPr>
            <a:cxnSpLocks/>
          </p:cNvCxnSpPr>
          <p:nvPr/>
        </p:nvCxnSpPr>
        <p:spPr>
          <a:xfrm>
            <a:off x="1282812" y="3513860"/>
            <a:ext cx="1125529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eschweifte Klammer links 32">
            <a:extLst>
              <a:ext uri="{FF2B5EF4-FFF2-40B4-BE49-F238E27FC236}">
                <a16:creationId xmlns:a16="http://schemas.microsoft.com/office/drawing/2014/main" id="{682DFE0E-1CF5-4F23-8598-4D400D7908FE}"/>
              </a:ext>
            </a:extLst>
          </p:cNvPr>
          <p:cNvSpPr/>
          <p:nvPr/>
        </p:nvSpPr>
        <p:spPr>
          <a:xfrm rot="16200000">
            <a:off x="1805227" y="3072311"/>
            <a:ext cx="180000" cy="1176380"/>
          </a:xfrm>
          <a:prstGeom prst="leftBrac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7030A0"/>
              </a:solidFill>
            </a:endParaRPr>
          </a:p>
        </p:txBody>
      </p:sp>
      <p:sp>
        <p:nvSpPr>
          <p:cNvPr id="65" name="Pfeil: nach unten gekrümmt 64">
            <a:extLst>
              <a:ext uri="{FF2B5EF4-FFF2-40B4-BE49-F238E27FC236}">
                <a16:creationId xmlns:a16="http://schemas.microsoft.com/office/drawing/2014/main" id="{E99CB967-E774-4482-A139-8251863B086A}"/>
              </a:ext>
            </a:extLst>
          </p:cNvPr>
          <p:cNvSpPr/>
          <p:nvPr/>
        </p:nvSpPr>
        <p:spPr>
          <a:xfrm rot="10800000">
            <a:off x="1875864" y="3872568"/>
            <a:ext cx="566682" cy="386892"/>
          </a:xfrm>
          <a:prstGeom prst="curvedDownArrow">
            <a:avLst>
              <a:gd name="adj1" fmla="val 0"/>
              <a:gd name="adj2" fmla="val 18215"/>
              <a:gd name="adj3" fmla="val 2471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8" name="Pfeil: nach oben gekrümmt 67">
            <a:extLst>
              <a:ext uri="{FF2B5EF4-FFF2-40B4-BE49-F238E27FC236}">
                <a16:creationId xmlns:a16="http://schemas.microsoft.com/office/drawing/2014/main" id="{B4521A59-2944-4705-BE2E-F52366C179D4}"/>
              </a:ext>
            </a:extLst>
          </p:cNvPr>
          <p:cNvSpPr/>
          <p:nvPr/>
        </p:nvSpPr>
        <p:spPr>
          <a:xfrm rot="20568720">
            <a:off x="1532352" y="4424198"/>
            <a:ext cx="2938705" cy="367328"/>
          </a:xfrm>
          <a:prstGeom prst="curvedUpArrow">
            <a:avLst>
              <a:gd name="adj1" fmla="val 0"/>
              <a:gd name="adj2" fmla="val 20303"/>
              <a:gd name="adj3" fmla="val 218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9" name="Geschweifte Klammer links 68">
            <a:extLst>
              <a:ext uri="{FF2B5EF4-FFF2-40B4-BE49-F238E27FC236}">
                <a16:creationId xmlns:a16="http://schemas.microsoft.com/office/drawing/2014/main" id="{79D38A14-4DB8-4E5F-8CE7-7449504636DD}"/>
              </a:ext>
            </a:extLst>
          </p:cNvPr>
          <p:cNvSpPr/>
          <p:nvPr/>
        </p:nvSpPr>
        <p:spPr>
          <a:xfrm rot="16200000">
            <a:off x="4212018" y="2990064"/>
            <a:ext cx="180000" cy="1333334"/>
          </a:xfrm>
          <a:prstGeom prst="leftBrac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7030A0"/>
              </a:solidFill>
            </a:endParaRPr>
          </a:p>
        </p:txBody>
      </p:sp>
      <p:sp>
        <p:nvSpPr>
          <p:cNvPr id="70" name="Pfeil: nach unten gekrümmt 69">
            <a:extLst>
              <a:ext uri="{FF2B5EF4-FFF2-40B4-BE49-F238E27FC236}">
                <a16:creationId xmlns:a16="http://schemas.microsoft.com/office/drawing/2014/main" id="{7614275C-D231-49C4-AA05-51CDAA5D8357}"/>
              </a:ext>
            </a:extLst>
          </p:cNvPr>
          <p:cNvSpPr/>
          <p:nvPr/>
        </p:nvSpPr>
        <p:spPr>
          <a:xfrm rot="9930922">
            <a:off x="4298364" y="3784825"/>
            <a:ext cx="726014" cy="386892"/>
          </a:xfrm>
          <a:prstGeom prst="curvedDownArrow">
            <a:avLst>
              <a:gd name="adj1" fmla="val 0"/>
              <a:gd name="adj2" fmla="val 18215"/>
              <a:gd name="adj3" fmla="val 24714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1532B94D-FADA-463F-9458-D1AE0C7B5194}"/>
              </a:ext>
            </a:extLst>
          </p:cNvPr>
          <p:cNvCxnSpPr>
            <a:cxnSpLocks/>
          </p:cNvCxnSpPr>
          <p:nvPr/>
        </p:nvCxnSpPr>
        <p:spPr>
          <a:xfrm>
            <a:off x="2483421" y="3517703"/>
            <a:ext cx="1125529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Geschweifte Klammer links 71">
            <a:extLst>
              <a:ext uri="{FF2B5EF4-FFF2-40B4-BE49-F238E27FC236}">
                <a16:creationId xmlns:a16="http://schemas.microsoft.com/office/drawing/2014/main" id="{A3044B6D-E50D-40CF-9DF1-40F23BF7C2A0}"/>
              </a:ext>
            </a:extLst>
          </p:cNvPr>
          <p:cNvSpPr/>
          <p:nvPr/>
        </p:nvSpPr>
        <p:spPr>
          <a:xfrm rot="16200000">
            <a:off x="5978030" y="2593167"/>
            <a:ext cx="180000" cy="2125643"/>
          </a:xfrm>
          <a:prstGeom prst="leftBrac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7030A0"/>
              </a:solidFill>
            </a:endParaRPr>
          </a:p>
        </p:txBody>
      </p:sp>
      <p:sp>
        <p:nvSpPr>
          <p:cNvPr id="74" name="Pfeil: nach oben gekrümmt 73">
            <a:extLst>
              <a:ext uri="{FF2B5EF4-FFF2-40B4-BE49-F238E27FC236}">
                <a16:creationId xmlns:a16="http://schemas.microsoft.com/office/drawing/2014/main" id="{79F8D8E2-B081-4AC5-B916-2202016B70FB}"/>
              </a:ext>
            </a:extLst>
          </p:cNvPr>
          <p:cNvSpPr/>
          <p:nvPr/>
        </p:nvSpPr>
        <p:spPr>
          <a:xfrm rot="19222042">
            <a:off x="4730742" y="4467964"/>
            <a:ext cx="1855855" cy="777082"/>
          </a:xfrm>
          <a:prstGeom prst="curvedUpArrow">
            <a:avLst>
              <a:gd name="adj1" fmla="val 0"/>
              <a:gd name="adj2" fmla="val 10193"/>
              <a:gd name="adj3" fmla="val 1519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5" name="Pfeil: nach unten gekrümmt 74">
            <a:extLst>
              <a:ext uri="{FF2B5EF4-FFF2-40B4-BE49-F238E27FC236}">
                <a16:creationId xmlns:a16="http://schemas.microsoft.com/office/drawing/2014/main" id="{16FC9F17-984D-452C-9EC6-19E79ED30DC5}"/>
              </a:ext>
            </a:extLst>
          </p:cNvPr>
          <p:cNvSpPr/>
          <p:nvPr/>
        </p:nvSpPr>
        <p:spPr>
          <a:xfrm rot="10266307">
            <a:off x="6086772" y="3806690"/>
            <a:ext cx="1067899" cy="386892"/>
          </a:xfrm>
          <a:prstGeom prst="curvedDownArrow">
            <a:avLst>
              <a:gd name="adj1" fmla="val 0"/>
              <a:gd name="adj2" fmla="val 18215"/>
              <a:gd name="adj3" fmla="val 24714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6" name="Geschweifte Klammer links 75">
            <a:extLst>
              <a:ext uri="{FF2B5EF4-FFF2-40B4-BE49-F238E27FC236}">
                <a16:creationId xmlns:a16="http://schemas.microsoft.com/office/drawing/2014/main" id="{4AB4942A-F4D4-4A93-BF73-D171D1E4B08C}"/>
              </a:ext>
            </a:extLst>
          </p:cNvPr>
          <p:cNvSpPr/>
          <p:nvPr/>
        </p:nvSpPr>
        <p:spPr>
          <a:xfrm rot="16200000">
            <a:off x="8313478" y="2415563"/>
            <a:ext cx="180000" cy="2472205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7030A0"/>
              </a:solidFill>
            </a:endParaRPr>
          </a:p>
        </p:txBody>
      </p:sp>
      <p:sp>
        <p:nvSpPr>
          <p:cNvPr id="77" name="Pfeil: nach unten gekrümmt 76">
            <a:extLst>
              <a:ext uri="{FF2B5EF4-FFF2-40B4-BE49-F238E27FC236}">
                <a16:creationId xmlns:a16="http://schemas.microsoft.com/office/drawing/2014/main" id="{B511BD09-F23C-4294-B6B4-2D83EEFF9A14}"/>
              </a:ext>
            </a:extLst>
          </p:cNvPr>
          <p:cNvSpPr/>
          <p:nvPr/>
        </p:nvSpPr>
        <p:spPr>
          <a:xfrm rot="10277553">
            <a:off x="8382260" y="3817196"/>
            <a:ext cx="1264089" cy="258213"/>
          </a:xfrm>
          <a:prstGeom prst="curvedDownArrow">
            <a:avLst>
              <a:gd name="adj1" fmla="val 0"/>
              <a:gd name="adj2" fmla="val 31116"/>
              <a:gd name="adj3" fmla="val 3243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1" name="Geschweifte Klammer links 80">
            <a:extLst>
              <a:ext uri="{FF2B5EF4-FFF2-40B4-BE49-F238E27FC236}">
                <a16:creationId xmlns:a16="http://schemas.microsoft.com/office/drawing/2014/main" id="{6E0A9BB7-891C-45F7-93A2-B8148C40BFD2}"/>
              </a:ext>
            </a:extLst>
          </p:cNvPr>
          <p:cNvSpPr/>
          <p:nvPr/>
        </p:nvSpPr>
        <p:spPr>
          <a:xfrm rot="16200000">
            <a:off x="10134318" y="3103935"/>
            <a:ext cx="180000" cy="1093357"/>
          </a:xfrm>
          <a:prstGeom prst="leftBrac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7030A0"/>
              </a:solidFill>
            </a:endParaRPr>
          </a:p>
        </p:txBody>
      </p:sp>
      <p:sp>
        <p:nvSpPr>
          <p:cNvPr id="83" name="Pfeil: nach oben gekrümmt 82">
            <a:extLst>
              <a:ext uri="{FF2B5EF4-FFF2-40B4-BE49-F238E27FC236}">
                <a16:creationId xmlns:a16="http://schemas.microsoft.com/office/drawing/2014/main" id="{694F35AD-7301-4B21-8836-A2CC1C4CBFA3}"/>
              </a:ext>
            </a:extLst>
          </p:cNvPr>
          <p:cNvSpPr/>
          <p:nvPr/>
        </p:nvSpPr>
        <p:spPr>
          <a:xfrm rot="17426162">
            <a:off x="9663685" y="4343358"/>
            <a:ext cx="1361423" cy="461389"/>
          </a:xfrm>
          <a:prstGeom prst="curvedUpArrow">
            <a:avLst>
              <a:gd name="adj1" fmla="val 0"/>
              <a:gd name="adj2" fmla="val 20324"/>
              <a:gd name="adj3" fmla="val 1620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FDCDF408-2138-4579-AC18-16ECE4689B59}"/>
              </a:ext>
            </a:extLst>
          </p:cNvPr>
          <p:cNvGrpSpPr/>
          <p:nvPr/>
        </p:nvGrpSpPr>
        <p:grpSpPr>
          <a:xfrm>
            <a:off x="3627485" y="4644233"/>
            <a:ext cx="1633269" cy="560733"/>
            <a:chOff x="3627485" y="4644233"/>
            <a:chExt cx="1633269" cy="560733"/>
          </a:xfrm>
        </p:grpSpPr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95EFAAE7-A1D3-460C-B6E6-07A96B625E6F}"/>
                </a:ext>
              </a:extLst>
            </p:cNvPr>
            <p:cNvSpPr txBox="1"/>
            <p:nvPr/>
          </p:nvSpPr>
          <p:spPr>
            <a:xfrm>
              <a:off x="3627485" y="4644233"/>
              <a:ext cx="16332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>
                  <a:solidFill>
                    <a:schemeClr val="accent1"/>
                  </a:solidFill>
                </a:rPr>
                <a:t>Poll </a:t>
              </a:r>
              <a:r>
                <a:rPr lang="de-DE" sz="1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÷</a:t>
              </a:r>
              <a:r>
                <a:rPr lang="de-DE" sz="1000" b="1" dirty="0"/>
                <a:t> </a:t>
              </a:r>
              <a:r>
                <a:rPr lang="de-DE" sz="1000" b="1" dirty="0" err="1"/>
                <a:t>unweighted</a:t>
              </a:r>
              <a:r>
                <a:rPr lang="de-DE" sz="1000" b="1" dirty="0"/>
                <a:t> </a:t>
              </a:r>
              <a:r>
                <a:rPr lang="de-DE" sz="1000" b="1" dirty="0">
                  <a:solidFill>
                    <a:schemeClr val="accent4"/>
                  </a:solidFill>
                </a:rPr>
                <a:t>G. </a:t>
              </a:r>
              <a:r>
                <a:rPr lang="de-DE" sz="1000" b="1" dirty="0" err="1">
                  <a:solidFill>
                    <a:schemeClr val="accent4"/>
                  </a:solidFill>
                </a:rPr>
                <a:t>Prop</a:t>
              </a:r>
              <a:r>
                <a:rPr lang="de-DE" sz="1000" b="1" dirty="0">
                  <a:solidFill>
                    <a:schemeClr val="accent4"/>
                  </a:solidFill>
                </a:rPr>
                <a:t>.</a:t>
              </a:r>
            </a:p>
            <a:p>
              <a:r>
                <a:rPr lang="de-DE" sz="1000" b="1" dirty="0"/>
                <a:t>=</a:t>
              </a:r>
            </a:p>
            <a:p>
              <a:r>
                <a:rPr lang="de-DE" sz="1000" b="1" dirty="0" err="1"/>
                <a:t>weighting</a:t>
              </a:r>
              <a:r>
                <a:rPr lang="de-DE" sz="1000" b="1" dirty="0"/>
                <a:t> </a:t>
              </a:r>
              <a:r>
                <a:rPr lang="de-DE" sz="1000" b="1" dirty="0" err="1"/>
                <a:t>factor</a:t>
              </a:r>
              <a:r>
                <a:rPr lang="de-DE" sz="1000" b="1" dirty="0"/>
                <a:t> </a:t>
              </a:r>
              <a:r>
                <a:rPr lang="el-GR" sz="1000" b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μ</a:t>
              </a:r>
              <a:endParaRPr lang="de-DE" sz="1000" b="1" dirty="0">
                <a:solidFill>
                  <a:schemeClr val="accent2"/>
                </a:solidFill>
              </a:endParaRPr>
            </a:p>
          </p:txBody>
        </p:sp>
        <p:sp>
          <p:nvSpPr>
            <p:cNvPr id="93" name="Legende: Linie 92">
              <a:extLst>
                <a:ext uri="{FF2B5EF4-FFF2-40B4-BE49-F238E27FC236}">
                  <a16:creationId xmlns:a16="http://schemas.microsoft.com/office/drawing/2014/main" id="{F3E5CC8A-64CE-47BE-9C0F-7FA6562BA18F}"/>
                </a:ext>
              </a:extLst>
            </p:cNvPr>
            <p:cNvSpPr/>
            <p:nvPr/>
          </p:nvSpPr>
          <p:spPr>
            <a:xfrm>
              <a:off x="3664883" y="4664438"/>
              <a:ext cx="1560785" cy="540528"/>
            </a:xfrm>
            <a:prstGeom prst="borderCallout1">
              <a:avLst>
                <a:gd name="adj1" fmla="val -91956"/>
                <a:gd name="adj2" fmla="val 64256"/>
                <a:gd name="adj3" fmla="val 1131"/>
                <a:gd name="adj4" fmla="val 64042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CE29F8DB-04B1-46F0-A48A-D3057D8B35C1}"/>
              </a:ext>
            </a:extLst>
          </p:cNvPr>
          <p:cNvGrpSpPr/>
          <p:nvPr/>
        </p:nvGrpSpPr>
        <p:grpSpPr>
          <a:xfrm>
            <a:off x="56340" y="4314915"/>
            <a:ext cx="2916012" cy="707886"/>
            <a:chOff x="260354" y="4326839"/>
            <a:chExt cx="1881280" cy="707886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35B0E53-6470-4D61-BA84-CB335B1C02ED}"/>
                </a:ext>
              </a:extLst>
            </p:cNvPr>
            <p:cNvSpPr txBox="1"/>
            <p:nvPr/>
          </p:nvSpPr>
          <p:spPr>
            <a:xfrm>
              <a:off x="526123" y="4326839"/>
              <a:ext cx="16155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>
                  <a:solidFill>
                    <a:srgbClr val="7030A0"/>
                  </a:solidFill>
                </a:rPr>
                <a:t>1</a:t>
              </a:r>
              <a:r>
                <a:rPr lang="de-DE" sz="1000" b="1" baseline="30000" dirty="0">
                  <a:solidFill>
                    <a:srgbClr val="7030A0"/>
                  </a:solidFill>
                </a:rPr>
                <a:t>st</a:t>
              </a:r>
              <a:r>
                <a:rPr lang="de-DE" sz="1000" b="1" dirty="0">
                  <a:solidFill>
                    <a:srgbClr val="7030A0"/>
                  </a:solidFill>
                </a:rPr>
                <a:t> Poll </a:t>
              </a:r>
              <a:r>
                <a:rPr lang="de-DE" sz="1000" b="1" dirty="0" err="1">
                  <a:solidFill>
                    <a:srgbClr val="7030A0"/>
                  </a:solidFill>
                </a:rPr>
                <a:t>before</a:t>
              </a:r>
              <a:r>
                <a:rPr lang="de-DE" sz="1000" b="1" dirty="0">
                  <a:solidFill>
                    <a:srgbClr val="7030A0"/>
                  </a:solidFill>
                </a:rPr>
                <a:t> </a:t>
              </a:r>
              <a:r>
                <a:rPr lang="de-DE" sz="1000" b="1" dirty="0" err="1">
                  <a:solidFill>
                    <a:srgbClr val="7030A0"/>
                  </a:solidFill>
                </a:rPr>
                <a:t>interval</a:t>
              </a:r>
              <a:r>
                <a:rPr lang="de-DE" sz="1000" b="1" dirty="0">
                  <a:solidFill>
                    <a:srgbClr val="7030A0"/>
                  </a:solidFill>
                </a:rPr>
                <a:t> Poll </a:t>
              </a:r>
              <a:r>
                <a:rPr lang="de-DE" sz="1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÷</a:t>
              </a:r>
              <a:r>
                <a:rPr lang="de-DE" sz="1000" b="1" dirty="0"/>
                <a:t> </a:t>
              </a:r>
              <a:r>
                <a:rPr lang="de-DE" sz="1000" b="1" dirty="0">
                  <a:solidFill>
                    <a:schemeClr val="accent4"/>
                  </a:solidFill>
                </a:rPr>
                <a:t>G. </a:t>
              </a:r>
              <a:r>
                <a:rPr lang="de-DE" sz="1000" b="1" dirty="0" err="1">
                  <a:solidFill>
                    <a:schemeClr val="accent4"/>
                  </a:solidFill>
                </a:rPr>
                <a:t>Prop</a:t>
              </a:r>
              <a:r>
                <a:rPr lang="de-DE" sz="1000" b="1" dirty="0">
                  <a:solidFill>
                    <a:schemeClr val="accent4"/>
                  </a:solidFill>
                </a:rPr>
                <a:t>.</a:t>
              </a:r>
            </a:p>
            <a:p>
              <a:r>
                <a:rPr lang="de-DE" sz="1000" b="1" dirty="0"/>
                <a:t>=</a:t>
              </a:r>
            </a:p>
            <a:p>
              <a:r>
                <a:rPr lang="de-DE" sz="1000" b="1" dirty="0" err="1"/>
                <a:t>weighting</a:t>
              </a:r>
              <a:r>
                <a:rPr lang="de-DE" sz="1000" b="1" dirty="0"/>
                <a:t> </a:t>
              </a:r>
              <a:r>
                <a:rPr lang="de-DE" sz="1000" b="1" dirty="0" err="1"/>
                <a:t>factor</a:t>
              </a:r>
              <a:r>
                <a:rPr lang="de-DE" sz="1000" dirty="0"/>
                <a:t> </a:t>
              </a:r>
              <a:r>
                <a:rPr lang="el-GR" sz="1000" b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μ</a:t>
              </a:r>
              <a:endParaRPr lang="de-DE" sz="1000" b="1" dirty="0">
                <a:solidFill>
                  <a:schemeClr val="accent2"/>
                </a:solidFill>
              </a:endParaRPr>
            </a:p>
          </p:txBody>
        </p:sp>
        <p:sp>
          <p:nvSpPr>
            <p:cNvPr id="94" name="Legende: Linie 93">
              <a:extLst>
                <a:ext uri="{FF2B5EF4-FFF2-40B4-BE49-F238E27FC236}">
                  <a16:creationId xmlns:a16="http://schemas.microsoft.com/office/drawing/2014/main" id="{940B8D18-8FE7-4F0D-AF4A-BA9489BFCF78}"/>
                </a:ext>
              </a:extLst>
            </p:cNvPr>
            <p:cNvSpPr/>
            <p:nvPr/>
          </p:nvSpPr>
          <p:spPr>
            <a:xfrm>
              <a:off x="260354" y="4349537"/>
              <a:ext cx="1615511" cy="540528"/>
            </a:xfrm>
            <a:prstGeom prst="borderCallout1">
              <a:avLst>
                <a:gd name="adj1" fmla="val -21927"/>
                <a:gd name="adj2" fmla="val 89976"/>
                <a:gd name="adj3" fmla="val -649"/>
                <a:gd name="adj4" fmla="val 94342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ECABDDC5-7C35-4088-9634-39BD23FC303C}"/>
              </a:ext>
            </a:extLst>
          </p:cNvPr>
          <p:cNvGrpSpPr/>
          <p:nvPr/>
        </p:nvGrpSpPr>
        <p:grpSpPr>
          <a:xfrm>
            <a:off x="6284412" y="4644042"/>
            <a:ext cx="1626252" cy="560924"/>
            <a:chOff x="6284412" y="4644042"/>
            <a:chExt cx="1626252" cy="560924"/>
          </a:xfrm>
        </p:grpSpPr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F540D0A4-B97B-42EE-9B5D-9DF47B020A97}"/>
                </a:ext>
              </a:extLst>
            </p:cNvPr>
            <p:cNvSpPr txBox="1"/>
            <p:nvPr/>
          </p:nvSpPr>
          <p:spPr>
            <a:xfrm>
              <a:off x="6284412" y="4644042"/>
              <a:ext cx="16262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>
                  <a:solidFill>
                    <a:schemeClr val="accent1"/>
                  </a:solidFill>
                </a:rPr>
                <a:t>Poll </a:t>
              </a:r>
              <a:r>
                <a:rPr lang="de-DE" sz="1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÷</a:t>
              </a:r>
              <a:r>
                <a:rPr lang="de-DE" sz="1000" b="1" dirty="0"/>
                <a:t> </a:t>
              </a:r>
              <a:r>
                <a:rPr lang="de-DE" sz="1000" b="1" dirty="0" err="1"/>
                <a:t>unweighted</a:t>
              </a:r>
              <a:r>
                <a:rPr lang="de-DE" sz="1000" b="1" dirty="0"/>
                <a:t> </a:t>
              </a:r>
              <a:r>
                <a:rPr lang="de-DE" sz="1000" b="1" dirty="0">
                  <a:solidFill>
                    <a:schemeClr val="accent4"/>
                  </a:solidFill>
                </a:rPr>
                <a:t>G. </a:t>
              </a:r>
              <a:r>
                <a:rPr lang="de-DE" sz="1000" b="1" dirty="0" err="1">
                  <a:solidFill>
                    <a:schemeClr val="accent4"/>
                  </a:solidFill>
                </a:rPr>
                <a:t>Prop</a:t>
              </a:r>
              <a:r>
                <a:rPr lang="de-DE" sz="1000" b="1" dirty="0">
                  <a:solidFill>
                    <a:schemeClr val="accent4"/>
                  </a:solidFill>
                </a:rPr>
                <a:t>.</a:t>
              </a:r>
            </a:p>
            <a:p>
              <a:r>
                <a:rPr lang="de-DE" sz="1000" b="1" dirty="0"/>
                <a:t>=</a:t>
              </a:r>
            </a:p>
            <a:p>
              <a:r>
                <a:rPr lang="de-DE" sz="1000" b="1" dirty="0" err="1"/>
                <a:t>weighting</a:t>
              </a:r>
              <a:r>
                <a:rPr lang="de-DE" sz="1000" b="1" dirty="0"/>
                <a:t> </a:t>
              </a:r>
              <a:r>
                <a:rPr lang="de-DE" sz="1000" b="1" dirty="0" err="1"/>
                <a:t>factor</a:t>
              </a:r>
              <a:r>
                <a:rPr lang="de-DE" sz="1000" b="1" dirty="0"/>
                <a:t> </a:t>
              </a:r>
              <a:r>
                <a:rPr lang="el-GR" sz="1000" b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μ</a:t>
              </a:r>
              <a:endParaRPr lang="de-DE" sz="1000" b="1" dirty="0">
                <a:solidFill>
                  <a:schemeClr val="accent2"/>
                </a:solidFill>
              </a:endParaRPr>
            </a:p>
          </p:txBody>
        </p:sp>
        <p:sp>
          <p:nvSpPr>
            <p:cNvPr id="95" name="Legende: Linie 94">
              <a:extLst>
                <a:ext uri="{FF2B5EF4-FFF2-40B4-BE49-F238E27FC236}">
                  <a16:creationId xmlns:a16="http://schemas.microsoft.com/office/drawing/2014/main" id="{8495E9CE-1316-4B53-9929-F6CD6C87B38E}"/>
                </a:ext>
              </a:extLst>
            </p:cNvPr>
            <p:cNvSpPr/>
            <p:nvPr/>
          </p:nvSpPr>
          <p:spPr>
            <a:xfrm>
              <a:off x="6329707" y="4664438"/>
              <a:ext cx="1560785" cy="540528"/>
            </a:xfrm>
            <a:prstGeom prst="borderCallout1">
              <a:avLst>
                <a:gd name="adj1" fmla="val -86980"/>
                <a:gd name="adj2" fmla="val 20269"/>
                <a:gd name="adj3" fmla="val -113"/>
                <a:gd name="adj4" fmla="val 20392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6" name="Pfeil: nach oben gekrümmt 95">
            <a:extLst>
              <a:ext uri="{FF2B5EF4-FFF2-40B4-BE49-F238E27FC236}">
                <a16:creationId xmlns:a16="http://schemas.microsoft.com/office/drawing/2014/main" id="{29555FEA-1153-4416-AFD6-023A7F5FFDAC}"/>
              </a:ext>
            </a:extLst>
          </p:cNvPr>
          <p:cNvSpPr/>
          <p:nvPr/>
        </p:nvSpPr>
        <p:spPr>
          <a:xfrm rot="18932034">
            <a:off x="7376831" y="4459968"/>
            <a:ext cx="1621158" cy="793074"/>
          </a:xfrm>
          <a:prstGeom prst="curvedUpArrow">
            <a:avLst>
              <a:gd name="adj1" fmla="val 0"/>
              <a:gd name="adj2" fmla="val 10193"/>
              <a:gd name="adj3" fmla="val 1519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F743308B-D662-40BC-89F4-E7E45FF8101C}"/>
              </a:ext>
            </a:extLst>
          </p:cNvPr>
          <p:cNvGrpSpPr/>
          <p:nvPr/>
        </p:nvGrpSpPr>
        <p:grpSpPr>
          <a:xfrm>
            <a:off x="8779361" y="4643956"/>
            <a:ext cx="1712502" cy="557547"/>
            <a:chOff x="8779361" y="4643956"/>
            <a:chExt cx="1712502" cy="557547"/>
          </a:xfrm>
        </p:grpSpPr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DF5655DB-A780-4AEE-8552-AED55111A58C}"/>
                </a:ext>
              </a:extLst>
            </p:cNvPr>
            <p:cNvSpPr txBox="1"/>
            <p:nvPr/>
          </p:nvSpPr>
          <p:spPr>
            <a:xfrm>
              <a:off x="8779361" y="4643956"/>
              <a:ext cx="17125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>
                  <a:solidFill>
                    <a:schemeClr val="accent1"/>
                  </a:solidFill>
                </a:rPr>
                <a:t>Poll </a:t>
              </a:r>
              <a:r>
                <a:rPr lang="de-DE" sz="1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÷</a:t>
              </a:r>
              <a:r>
                <a:rPr lang="de-DE" sz="1000" b="1" dirty="0"/>
                <a:t> </a:t>
              </a:r>
              <a:r>
                <a:rPr lang="de-DE" sz="1000" b="1" dirty="0" err="1"/>
                <a:t>unweighted</a:t>
              </a:r>
              <a:r>
                <a:rPr lang="de-DE" sz="1000" b="1" dirty="0"/>
                <a:t> </a:t>
              </a:r>
              <a:r>
                <a:rPr lang="de-DE" sz="1000" b="1" dirty="0">
                  <a:solidFill>
                    <a:schemeClr val="accent4"/>
                  </a:solidFill>
                </a:rPr>
                <a:t>G. </a:t>
              </a:r>
              <a:r>
                <a:rPr lang="de-DE" sz="1000" b="1" dirty="0" err="1">
                  <a:solidFill>
                    <a:schemeClr val="accent4"/>
                  </a:solidFill>
                </a:rPr>
                <a:t>Prop</a:t>
              </a:r>
              <a:r>
                <a:rPr lang="de-DE" sz="1000" b="1" dirty="0">
                  <a:solidFill>
                    <a:schemeClr val="accent4"/>
                  </a:solidFill>
                </a:rPr>
                <a:t>.</a:t>
              </a:r>
            </a:p>
            <a:p>
              <a:r>
                <a:rPr lang="de-DE" sz="1000" b="1" dirty="0"/>
                <a:t>=</a:t>
              </a:r>
            </a:p>
            <a:p>
              <a:r>
                <a:rPr lang="de-DE" sz="1000" b="1" dirty="0" err="1"/>
                <a:t>weighting</a:t>
              </a:r>
              <a:r>
                <a:rPr lang="de-DE" sz="1000" b="1" dirty="0"/>
                <a:t> </a:t>
              </a:r>
              <a:r>
                <a:rPr lang="de-DE" sz="1000" b="1" dirty="0" err="1"/>
                <a:t>factor</a:t>
              </a:r>
              <a:r>
                <a:rPr lang="de-DE" sz="1000" b="1" dirty="0"/>
                <a:t> </a:t>
              </a:r>
              <a:r>
                <a:rPr lang="el-GR" sz="1000" b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μ</a:t>
              </a:r>
              <a:endParaRPr lang="de-DE" sz="1000" b="1" dirty="0">
                <a:solidFill>
                  <a:schemeClr val="accent2"/>
                </a:solidFill>
              </a:endParaRPr>
            </a:p>
          </p:txBody>
        </p:sp>
        <p:sp>
          <p:nvSpPr>
            <p:cNvPr id="97" name="Legende: Linie 96">
              <a:extLst>
                <a:ext uri="{FF2B5EF4-FFF2-40B4-BE49-F238E27FC236}">
                  <a16:creationId xmlns:a16="http://schemas.microsoft.com/office/drawing/2014/main" id="{DD54E2CA-740B-463F-A0C9-3BD322EF9E6C}"/>
                </a:ext>
              </a:extLst>
            </p:cNvPr>
            <p:cNvSpPr/>
            <p:nvPr/>
          </p:nvSpPr>
          <p:spPr>
            <a:xfrm>
              <a:off x="8819796" y="4660975"/>
              <a:ext cx="1560785" cy="540528"/>
            </a:xfrm>
            <a:prstGeom prst="borderCallout1">
              <a:avLst>
                <a:gd name="adj1" fmla="val -111858"/>
                <a:gd name="adj2" fmla="val 19407"/>
                <a:gd name="adj3" fmla="val -113"/>
                <a:gd name="adj4" fmla="val 20392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135BE760-A3ED-4156-A7CA-F0AE0773F4ED}"/>
              </a:ext>
            </a:extLst>
          </p:cNvPr>
          <p:cNvGrpSpPr/>
          <p:nvPr/>
        </p:nvGrpSpPr>
        <p:grpSpPr>
          <a:xfrm>
            <a:off x="1633318" y="5133498"/>
            <a:ext cx="1725177" cy="400110"/>
            <a:chOff x="1633318" y="5133498"/>
            <a:chExt cx="1725177" cy="400110"/>
          </a:xfrm>
        </p:grpSpPr>
        <p:sp>
          <p:nvSpPr>
            <p:cNvPr id="104" name="Legende: Linie 103">
              <a:extLst>
                <a:ext uri="{FF2B5EF4-FFF2-40B4-BE49-F238E27FC236}">
                  <a16:creationId xmlns:a16="http://schemas.microsoft.com/office/drawing/2014/main" id="{507C18C6-62B6-467C-8AFF-EC695A3F223F}"/>
                </a:ext>
              </a:extLst>
            </p:cNvPr>
            <p:cNvSpPr/>
            <p:nvPr/>
          </p:nvSpPr>
          <p:spPr>
            <a:xfrm>
              <a:off x="1658233" y="5146968"/>
              <a:ext cx="1662865" cy="247795"/>
            </a:xfrm>
            <a:prstGeom prst="borderCallout1">
              <a:avLst>
                <a:gd name="adj1" fmla="val -111052"/>
                <a:gd name="adj2" fmla="val 63825"/>
                <a:gd name="adj3" fmla="val 1131"/>
                <a:gd name="adj4" fmla="val 6404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DD293218-3CB1-45CA-888D-CC3AD0F09D60}"/>
                </a:ext>
              </a:extLst>
            </p:cNvPr>
            <p:cNvSpPr txBox="1"/>
            <p:nvPr/>
          </p:nvSpPr>
          <p:spPr>
            <a:xfrm>
              <a:off x="1633318" y="5133498"/>
              <a:ext cx="1725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 err="1"/>
                <a:t>weighting</a:t>
              </a:r>
              <a:r>
                <a:rPr lang="de-DE" sz="1000" b="1" dirty="0"/>
                <a:t> </a:t>
              </a:r>
              <a:r>
                <a:rPr lang="de-DE" sz="1000" b="1" dirty="0" err="1"/>
                <a:t>factor</a:t>
              </a:r>
              <a:r>
                <a:rPr lang="de-DE" sz="1000" dirty="0"/>
                <a:t> </a:t>
              </a:r>
              <a:r>
                <a:rPr lang="el-GR" sz="1000" b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μ</a:t>
              </a:r>
              <a:r>
                <a:rPr lang="de-DE" sz="1000" b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de-DE" sz="1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*</a:t>
              </a:r>
              <a:r>
                <a:rPr lang="de-DE" sz="1000" b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de-DE" sz="1000" b="1" dirty="0">
                  <a:solidFill>
                    <a:schemeClr val="accent4"/>
                  </a:solidFill>
                </a:rPr>
                <a:t>G. </a:t>
              </a:r>
              <a:r>
                <a:rPr lang="de-DE" sz="1000" b="1" dirty="0" err="1">
                  <a:solidFill>
                    <a:schemeClr val="accent4"/>
                  </a:solidFill>
                </a:rPr>
                <a:t>Prop</a:t>
              </a:r>
              <a:r>
                <a:rPr lang="de-DE" sz="1000" b="1" dirty="0">
                  <a:solidFill>
                    <a:schemeClr val="accent4"/>
                  </a:solidFill>
                </a:rPr>
                <a:t>.</a:t>
              </a:r>
            </a:p>
            <a:p>
              <a:endParaRPr lang="de-DE" sz="1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6840F83A-DCDC-43C3-A3C9-95864FC1F2FF}"/>
              </a:ext>
            </a:extLst>
          </p:cNvPr>
          <p:cNvGrpSpPr/>
          <p:nvPr/>
        </p:nvGrpSpPr>
        <p:grpSpPr>
          <a:xfrm>
            <a:off x="4564615" y="5585909"/>
            <a:ext cx="1725177" cy="400110"/>
            <a:chOff x="1633318" y="5133498"/>
            <a:chExt cx="1725177" cy="400110"/>
          </a:xfrm>
        </p:grpSpPr>
        <p:sp>
          <p:nvSpPr>
            <p:cNvPr id="112" name="Legende: Linie 111">
              <a:extLst>
                <a:ext uri="{FF2B5EF4-FFF2-40B4-BE49-F238E27FC236}">
                  <a16:creationId xmlns:a16="http://schemas.microsoft.com/office/drawing/2014/main" id="{734B8B3C-1557-409B-A1BD-93F3EE2FB75B}"/>
                </a:ext>
              </a:extLst>
            </p:cNvPr>
            <p:cNvSpPr/>
            <p:nvPr/>
          </p:nvSpPr>
          <p:spPr>
            <a:xfrm>
              <a:off x="1658233" y="5146968"/>
              <a:ext cx="1662865" cy="247795"/>
            </a:xfrm>
            <a:prstGeom prst="borderCallout1">
              <a:avLst>
                <a:gd name="adj1" fmla="val -111052"/>
                <a:gd name="adj2" fmla="val 63825"/>
                <a:gd name="adj3" fmla="val 1131"/>
                <a:gd name="adj4" fmla="val 6404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6CBCE573-5736-4730-98B1-84DCF0812646}"/>
                </a:ext>
              </a:extLst>
            </p:cNvPr>
            <p:cNvSpPr txBox="1"/>
            <p:nvPr/>
          </p:nvSpPr>
          <p:spPr>
            <a:xfrm>
              <a:off x="1633318" y="5133498"/>
              <a:ext cx="1725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 err="1"/>
                <a:t>weighting</a:t>
              </a:r>
              <a:r>
                <a:rPr lang="de-DE" sz="1000" b="1" dirty="0"/>
                <a:t> </a:t>
              </a:r>
              <a:r>
                <a:rPr lang="de-DE" sz="1000" b="1" dirty="0" err="1"/>
                <a:t>factor</a:t>
              </a:r>
              <a:r>
                <a:rPr lang="de-DE" sz="1000" dirty="0"/>
                <a:t> </a:t>
              </a:r>
              <a:r>
                <a:rPr lang="el-GR" sz="1000" b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μ</a:t>
              </a:r>
              <a:r>
                <a:rPr lang="de-DE" sz="1000" b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de-DE" sz="1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*</a:t>
              </a:r>
              <a:r>
                <a:rPr lang="de-DE" sz="1000" b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de-DE" sz="1000" b="1" dirty="0">
                  <a:solidFill>
                    <a:schemeClr val="accent4"/>
                  </a:solidFill>
                </a:rPr>
                <a:t>G. </a:t>
              </a:r>
              <a:r>
                <a:rPr lang="de-DE" sz="1000" b="1" dirty="0" err="1">
                  <a:solidFill>
                    <a:schemeClr val="accent4"/>
                  </a:solidFill>
                </a:rPr>
                <a:t>Prop</a:t>
              </a:r>
              <a:r>
                <a:rPr lang="de-DE" sz="1000" b="1" dirty="0">
                  <a:solidFill>
                    <a:schemeClr val="accent4"/>
                  </a:solidFill>
                </a:rPr>
                <a:t>.</a:t>
              </a:r>
            </a:p>
            <a:p>
              <a:endParaRPr lang="de-DE" sz="1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CC2FAB88-FCB9-470C-A763-9C9F5915433C}"/>
              </a:ext>
            </a:extLst>
          </p:cNvPr>
          <p:cNvGrpSpPr/>
          <p:nvPr/>
        </p:nvGrpSpPr>
        <p:grpSpPr>
          <a:xfrm>
            <a:off x="7160653" y="5568180"/>
            <a:ext cx="1725177" cy="400110"/>
            <a:chOff x="1633318" y="5133498"/>
            <a:chExt cx="1725177" cy="400110"/>
          </a:xfrm>
        </p:grpSpPr>
        <p:sp>
          <p:nvSpPr>
            <p:cNvPr id="115" name="Legende: Linie 114">
              <a:extLst>
                <a:ext uri="{FF2B5EF4-FFF2-40B4-BE49-F238E27FC236}">
                  <a16:creationId xmlns:a16="http://schemas.microsoft.com/office/drawing/2014/main" id="{AEEC92E1-105F-4223-B1D4-06CDA33CB402}"/>
                </a:ext>
              </a:extLst>
            </p:cNvPr>
            <p:cNvSpPr/>
            <p:nvPr/>
          </p:nvSpPr>
          <p:spPr>
            <a:xfrm>
              <a:off x="1658233" y="5146968"/>
              <a:ext cx="1662865" cy="247795"/>
            </a:xfrm>
            <a:prstGeom prst="borderCallout1">
              <a:avLst>
                <a:gd name="adj1" fmla="val -111052"/>
                <a:gd name="adj2" fmla="val 63825"/>
                <a:gd name="adj3" fmla="val 1131"/>
                <a:gd name="adj4" fmla="val 6404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9849A880-F2EE-465C-A169-2BBA3876D342}"/>
                </a:ext>
              </a:extLst>
            </p:cNvPr>
            <p:cNvSpPr txBox="1"/>
            <p:nvPr/>
          </p:nvSpPr>
          <p:spPr>
            <a:xfrm>
              <a:off x="1633318" y="5133498"/>
              <a:ext cx="1725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 err="1"/>
                <a:t>weighting</a:t>
              </a:r>
              <a:r>
                <a:rPr lang="de-DE" sz="1000" b="1" dirty="0"/>
                <a:t> </a:t>
              </a:r>
              <a:r>
                <a:rPr lang="de-DE" sz="1000" b="1" dirty="0" err="1"/>
                <a:t>factor</a:t>
              </a:r>
              <a:r>
                <a:rPr lang="de-DE" sz="1000" dirty="0"/>
                <a:t> </a:t>
              </a:r>
              <a:r>
                <a:rPr lang="el-GR" sz="1000" b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μ</a:t>
              </a:r>
              <a:r>
                <a:rPr lang="de-DE" sz="1000" b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de-DE" sz="1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*</a:t>
              </a:r>
              <a:r>
                <a:rPr lang="de-DE" sz="1000" b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de-DE" sz="1000" b="1" dirty="0">
                  <a:solidFill>
                    <a:schemeClr val="accent4"/>
                  </a:solidFill>
                </a:rPr>
                <a:t>G. </a:t>
              </a:r>
              <a:r>
                <a:rPr lang="de-DE" sz="1000" b="1" dirty="0" err="1">
                  <a:solidFill>
                    <a:schemeClr val="accent4"/>
                  </a:solidFill>
                </a:rPr>
                <a:t>Prop</a:t>
              </a:r>
              <a:r>
                <a:rPr lang="de-DE" sz="1000" b="1" dirty="0">
                  <a:solidFill>
                    <a:schemeClr val="accent4"/>
                  </a:solidFill>
                </a:rPr>
                <a:t>.</a:t>
              </a:r>
            </a:p>
            <a:p>
              <a:endParaRPr lang="de-DE" sz="1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4DB1DE4A-2B0F-44F2-901A-867307C8B8EA}"/>
              </a:ext>
            </a:extLst>
          </p:cNvPr>
          <p:cNvGrpSpPr/>
          <p:nvPr/>
        </p:nvGrpSpPr>
        <p:grpSpPr>
          <a:xfrm>
            <a:off x="10129618" y="5333087"/>
            <a:ext cx="1725177" cy="400110"/>
            <a:chOff x="1633318" y="5133498"/>
            <a:chExt cx="1725177" cy="400110"/>
          </a:xfrm>
        </p:grpSpPr>
        <p:sp>
          <p:nvSpPr>
            <p:cNvPr id="118" name="Legende: Linie 117">
              <a:extLst>
                <a:ext uri="{FF2B5EF4-FFF2-40B4-BE49-F238E27FC236}">
                  <a16:creationId xmlns:a16="http://schemas.microsoft.com/office/drawing/2014/main" id="{010C225C-6681-42D9-A13F-530752FE6634}"/>
                </a:ext>
              </a:extLst>
            </p:cNvPr>
            <p:cNvSpPr/>
            <p:nvPr/>
          </p:nvSpPr>
          <p:spPr>
            <a:xfrm>
              <a:off x="1658233" y="5146968"/>
              <a:ext cx="1662865" cy="247795"/>
            </a:xfrm>
            <a:prstGeom prst="borderCallout1">
              <a:avLst>
                <a:gd name="adj1" fmla="val -292846"/>
                <a:gd name="adj2" fmla="val 25817"/>
                <a:gd name="adj3" fmla="val 1131"/>
                <a:gd name="adj4" fmla="val 6404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8FDD2F6F-0A65-4F9A-8222-FB55B3F642B5}"/>
                </a:ext>
              </a:extLst>
            </p:cNvPr>
            <p:cNvSpPr txBox="1"/>
            <p:nvPr/>
          </p:nvSpPr>
          <p:spPr>
            <a:xfrm>
              <a:off x="1633318" y="5133498"/>
              <a:ext cx="1725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 err="1"/>
                <a:t>weighting</a:t>
              </a:r>
              <a:r>
                <a:rPr lang="de-DE" sz="1000" b="1" dirty="0"/>
                <a:t> </a:t>
              </a:r>
              <a:r>
                <a:rPr lang="de-DE" sz="1000" b="1" dirty="0" err="1"/>
                <a:t>factor</a:t>
              </a:r>
              <a:r>
                <a:rPr lang="de-DE" sz="1000" dirty="0"/>
                <a:t> </a:t>
              </a:r>
              <a:r>
                <a:rPr lang="el-GR" sz="1000" b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μ</a:t>
              </a:r>
              <a:r>
                <a:rPr lang="de-DE" sz="1000" b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de-DE" sz="1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*</a:t>
              </a:r>
              <a:r>
                <a:rPr lang="de-DE" sz="1000" b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de-DE" sz="1000" b="1" dirty="0">
                  <a:solidFill>
                    <a:schemeClr val="accent4"/>
                  </a:solidFill>
                </a:rPr>
                <a:t>G. </a:t>
              </a:r>
              <a:r>
                <a:rPr lang="de-DE" sz="1000" b="1" dirty="0" err="1">
                  <a:solidFill>
                    <a:schemeClr val="accent4"/>
                  </a:solidFill>
                </a:rPr>
                <a:t>Prop</a:t>
              </a:r>
              <a:r>
                <a:rPr lang="de-DE" sz="1000" b="1" dirty="0">
                  <a:solidFill>
                    <a:schemeClr val="accent4"/>
                  </a:solidFill>
                </a:rPr>
                <a:t>.</a:t>
              </a:r>
            </a:p>
            <a:p>
              <a:endParaRPr lang="de-DE" sz="1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9617F3F4-C4EA-4EEA-A255-16E89AD549AE}"/>
              </a:ext>
            </a:extLst>
          </p:cNvPr>
          <p:cNvGrpSpPr/>
          <p:nvPr/>
        </p:nvGrpSpPr>
        <p:grpSpPr>
          <a:xfrm>
            <a:off x="526124" y="5951463"/>
            <a:ext cx="4864163" cy="830997"/>
            <a:chOff x="926413" y="5896383"/>
            <a:chExt cx="4864163" cy="830997"/>
          </a:xfrm>
        </p:grpSpPr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1892FCD-A3AC-44F3-A7B0-CD23D47F4A8F}"/>
                </a:ext>
              </a:extLst>
            </p:cNvPr>
            <p:cNvSpPr txBox="1"/>
            <p:nvPr/>
          </p:nvSpPr>
          <p:spPr>
            <a:xfrm>
              <a:off x="926413" y="5896383"/>
              <a:ext cx="4864163" cy="83099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800" b="1" dirty="0"/>
                <a:t>Legend:</a:t>
              </a:r>
            </a:p>
            <a:p>
              <a:r>
                <a:rPr lang="de-DE" sz="800" dirty="0" err="1"/>
                <a:t>Unweighted</a:t>
              </a:r>
              <a:r>
                <a:rPr lang="de-DE" sz="800" dirty="0"/>
                <a:t> Google Proportion </a:t>
              </a:r>
              <a:r>
                <a:rPr lang="de-DE" sz="800" dirty="0" err="1"/>
                <a:t>within</a:t>
              </a:r>
              <a:r>
                <a:rPr lang="de-DE" sz="800" dirty="0"/>
                <a:t> an </a:t>
              </a:r>
              <a:r>
                <a:rPr lang="de-DE" sz="800" dirty="0" err="1"/>
                <a:t>interval</a:t>
              </a:r>
              <a:r>
                <a:rPr lang="de-DE" sz="800" dirty="0"/>
                <a:t> </a:t>
              </a:r>
            </a:p>
            <a:p>
              <a:endParaRPr lang="de-DE" sz="800" dirty="0"/>
            </a:p>
            <a:p>
              <a:r>
                <a:rPr lang="de-DE" sz="800" dirty="0"/>
                <a:t>Not </a:t>
              </a:r>
              <a:r>
                <a:rPr lang="de-DE" sz="800" dirty="0" err="1"/>
                <a:t>used</a:t>
              </a:r>
              <a:r>
                <a:rPr lang="de-DE" sz="800" dirty="0"/>
                <a:t> Google Proportion </a:t>
              </a:r>
              <a:r>
                <a:rPr lang="de-DE" sz="800" dirty="0" err="1"/>
                <a:t>that</a:t>
              </a:r>
              <a:r>
                <a:rPr lang="de-DE" sz="800" dirty="0"/>
                <a:t> lies </a:t>
              </a:r>
              <a:r>
                <a:rPr lang="de-DE" sz="800" dirty="0" err="1"/>
                <a:t>between</a:t>
              </a:r>
              <a:r>
                <a:rPr lang="de-DE" sz="800" dirty="0"/>
                <a:t> 1</a:t>
              </a:r>
              <a:r>
                <a:rPr lang="de-DE" sz="800" baseline="30000" dirty="0"/>
                <a:t>st</a:t>
              </a:r>
              <a:r>
                <a:rPr lang="de-DE" sz="800" dirty="0"/>
                <a:t> Poll </a:t>
              </a:r>
              <a:r>
                <a:rPr lang="de-DE" sz="800" dirty="0" err="1"/>
                <a:t>before</a:t>
              </a:r>
              <a:r>
                <a:rPr lang="de-DE" sz="800" dirty="0"/>
                <a:t> Start </a:t>
              </a:r>
              <a:r>
                <a:rPr lang="de-DE" sz="800" dirty="0" err="1"/>
                <a:t>of</a:t>
              </a:r>
              <a:r>
                <a:rPr lang="de-DE" sz="800" dirty="0"/>
                <a:t> </a:t>
              </a:r>
              <a:r>
                <a:rPr lang="de-DE" sz="800" dirty="0" err="1"/>
                <a:t>interval</a:t>
              </a:r>
              <a:r>
                <a:rPr lang="de-DE" sz="800" dirty="0"/>
                <a:t> and Start </a:t>
              </a:r>
              <a:r>
                <a:rPr lang="de-DE" sz="800" dirty="0" err="1"/>
                <a:t>of</a:t>
              </a:r>
              <a:r>
                <a:rPr lang="de-DE" sz="800" dirty="0"/>
                <a:t> </a:t>
              </a:r>
              <a:r>
                <a:rPr lang="de-DE" sz="800" dirty="0" err="1"/>
                <a:t>interval</a:t>
              </a:r>
              <a:endParaRPr lang="de-DE" sz="800" dirty="0"/>
            </a:p>
            <a:p>
              <a:endParaRPr lang="de-DE" sz="800" dirty="0"/>
            </a:p>
            <a:p>
              <a:r>
                <a:rPr lang="de-DE" sz="800" dirty="0"/>
                <a:t>Raw Google Trends </a:t>
              </a:r>
              <a:r>
                <a:rPr lang="de-DE" sz="800" dirty="0" err="1"/>
                <a:t>data</a:t>
              </a:r>
              <a:endParaRPr lang="de-DE" sz="800" dirty="0"/>
            </a:p>
          </p:txBody>
        </p: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57EEFD48-4FE5-4EDC-A2DF-7757BBD4E74D}"/>
                </a:ext>
              </a:extLst>
            </p:cNvPr>
            <p:cNvCxnSpPr>
              <a:cxnSpLocks/>
            </p:cNvCxnSpPr>
            <p:nvPr/>
          </p:nvCxnSpPr>
          <p:spPr>
            <a:xfrm>
              <a:off x="5128007" y="6367603"/>
              <a:ext cx="530662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Geschweifte Klammer links 101">
              <a:extLst>
                <a:ext uri="{FF2B5EF4-FFF2-40B4-BE49-F238E27FC236}">
                  <a16:creationId xmlns:a16="http://schemas.microsoft.com/office/drawing/2014/main" id="{43B6852C-63BB-4E22-9FDE-31A010A7066E}"/>
                </a:ext>
              </a:extLst>
            </p:cNvPr>
            <p:cNvSpPr/>
            <p:nvPr/>
          </p:nvSpPr>
          <p:spPr>
            <a:xfrm rot="16200000">
              <a:off x="3542350" y="5729316"/>
              <a:ext cx="61919" cy="829807"/>
            </a:xfrm>
            <a:prstGeom prst="leftBrac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7030A0"/>
                </a:solidFill>
              </a:endParaRPr>
            </a:p>
          </p:txBody>
        </p:sp>
        <p:cxnSp>
          <p:nvCxnSpPr>
            <p:cNvPr id="120" name="Gerader Verbinder 119">
              <a:extLst>
                <a:ext uri="{FF2B5EF4-FFF2-40B4-BE49-F238E27FC236}">
                  <a16:creationId xmlns:a16="http://schemas.microsoft.com/office/drawing/2014/main" id="{80839E7F-1D83-4CF9-A309-F165AA53654A}"/>
                </a:ext>
              </a:extLst>
            </p:cNvPr>
            <p:cNvCxnSpPr>
              <a:cxnSpLocks/>
            </p:cNvCxnSpPr>
            <p:nvPr/>
          </p:nvCxnSpPr>
          <p:spPr>
            <a:xfrm>
              <a:off x="2133682" y="6624613"/>
              <a:ext cx="535266" cy="0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Breitbild</PresentationFormat>
  <Paragraphs>30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Logic Weekly Weighting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Logik Weekly Weighting</dc:title>
  <dc:creator>Jan Behnert</dc:creator>
  <cp:lastModifiedBy>Jan Behnert</cp:lastModifiedBy>
  <cp:revision>22</cp:revision>
  <dcterms:created xsi:type="dcterms:W3CDTF">2022-08-05T12:19:39Z</dcterms:created>
  <dcterms:modified xsi:type="dcterms:W3CDTF">2022-08-11T21:15:50Z</dcterms:modified>
</cp:coreProperties>
</file>