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66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4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9E8720A3-5941-40F5-A0B3-43CF88240495}" styleName="Normal Style 2 - Accent 6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6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>
              <a:shade val="50000"/>
              <a:satMod val="230000"/>
            </a:schemeClr>
          </a:solidFill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372CEF0-20D0-4271-8E5D-44551141A8E2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6"/>
              </a:solidFill>
              <a:prstDash val="dash"/>
            </a:ln>
          </a:left>
          <a:right>
            <a:ln w="32700" cmpd="sng">
              <a:solidFill>
                <a:schemeClr val="accent6"/>
              </a:solidFill>
              <a:prstDash val="dash"/>
            </a:ln>
          </a:right>
          <a:top>
            <a:ln w="32700" cmpd="sng">
              <a:solidFill>
                <a:schemeClr val="accent6"/>
              </a:solidFill>
              <a:prstDash val="dash"/>
            </a:ln>
          </a:top>
          <a:bottom>
            <a:ln w="32700" cmpd="sng">
              <a:solidFill>
                <a:schemeClr val="accent6"/>
              </a:solidFill>
              <a:prstDash val="dash"/>
            </a:ln>
          </a:bottom>
          <a:insideH>
            <a:ln w="22700" cmpd="sng">
              <a:solidFill>
                <a:schemeClr val="accent6"/>
              </a:solidFill>
              <a:prstDash val="sysDot"/>
            </a:ln>
          </a:insideH>
          <a:insideV>
            <a:ln w="22700" cmpd="sng">
              <a:solidFill>
                <a:schemeClr val="accent6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>
        <p:guide orient="horz" pos="2159"/>
        <p:guide pos="34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155575AC-5AA3-44F8-A508-0D80B11B0EA1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BAF64C9-EDFD-4C16-AA2B-59B74298D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6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2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7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6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2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2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15F5-9680-40D3-9F1E-C539166F0B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264D-D75C-4C8D-A434-FD48B4CC6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765" y="0"/>
            <a:ext cx="9351818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719534" y="86656"/>
            <a:ext cx="7911221" cy="558597"/>
            <a:chOff x="1058211" y="144845"/>
            <a:chExt cx="7911221" cy="55859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7" b="99563" l="144" r="99856">
                          <a14:foregroundMark x1="59770" y1="49782" x2="61925" y2="50218"/>
                          <a14:foregroundMark x1="65805" y1="54148" x2="65805" y2="58079"/>
                          <a14:foregroundMark x1="63649" y1="72926" x2="65374" y2="72926"/>
                          <a14:foregroundMark x1="75718" y1="53275" x2="78305" y2="51965"/>
                          <a14:foregroundMark x1="76149" y1="82096" x2="79023" y2="81223"/>
                          <a14:foregroundMark x1="88075" y1="64629" x2="88075" y2="72489"/>
                          <a14:foregroundMark x1="97414" y1="58952" x2="97414" y2="68559"/>
                          <a14:backgroundMark x1="5460" y1="24454" x2="10201" y2="19651"/>
                          <a14:backgroundMark x1="862" y1="63319" x2="14511" y2="19651"/>
                          <a14:backgroundMark x1="13075" y1="41048" x2="22270" y2="6987"/>
                          <a14:backgroundMark x1="25575" y1="5677" x2="36207" y2="33188"/>
                          <a14:backgroundMark x1="34339" y1="40611" x2="75000" y2="24891"/>
                          <a14:backgroundMark x1="78305" y1="37118" x2="98276" y2="3930"/>
                          <a14:backgroundMark x1="71839" y1="57205" x2="71695" y2="72926"/>
                          <a14:backgroundMark x1="85345" y1="56332" x2="85345" y2="72489"/>
                          <a14:backgroundMark x1="86494" y1="81659" x2="86494" y2="85590"/>
                          <a14:backgroundMark x1="70690" y1="77293" x2="71121" y2="87336"/>
                          <a14:backgroundMark x1="62931" y1="68996" x2="63649" y2="64629"/>
                          <a14:backgroundMark x1="55029" y1="50655" x2="54885" y2="75546"/>
                          <a14:backgroundMark x1="47414" y1="69869" x2="53879" y2="93450"/>
                          <a14:backgroundMark x1="30603" y1="68559" x2="34626" y2="79913"/>
                          <a14:backgroundMark x1="19684" y1="85590" x2="24282" y2="65502"/>
                          <a14:backgroundMark x1="14368" y1="77729" x2="21408" y2="56769"/>
                          <a14:backgroundMark x1="11782" y1="88646" x2="16667" y2="65502"/>
                          <a14:backgroundMark x1="11207" y1="96507" x2="11782" y2="86026"/>
                          <a14:backgroundMark x1="26580" y1="54148" x2="36925" y2="90393"/>
                          <a14:backgroundMark x1="37500" y1="94760" x2="37356" y2="88210"/>
                          <a14:backgroundMark x1="24282" y1="48472" x2="24569" y2="41485"/>
                          <a14:backgroundMark x1="3161" y1="79913" x2="3879" y2="63319"/>
                          <a14:backgroundMark x1="23563" y1="41921" x2="24282" y2="39738"/>
                          <a14:backgroundMark x1="78017" y1="58952" x2="78592" y2="624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11" y="144845"/>
              <a:ext cx="1697745" cy="558597"/>
            </a:xfrm>
            <a:prstGeom prst="rect">
              <a:avLst/>
            </a:prstGeom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8188036" y="362423"/>
              <a:ext cx="781396" cy="274320"/>
            </a:xfrm>
            <a:prstGeom prst="roundRect">
              <a:avLst/>
            </a:prstGeom>
            <a:noFill/>
            <a:ln>
              <a:solidFill>
                <a:srgbClr val="85C9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19534" y="848286"/>
            <a:ext cx="7911221" cy="1604357"/>
          </a:xfrm>
          <a:prstGeom prst="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슬라이드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9534" y="2726575"/>
            <a:ext cx="3815541" cy="2394065"/>
          </a:xfrm>
          <a:prstGeom prst="roundRect">
            <a:avLst>
              <a:gd name="adj" fmla="val 8681"/>
            </a:avLst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15214" y="2726574"/>
            <a:ext cx="3815541" cy="2394065"/>
          </a:xfrm>
          <a:prstGeom prst="roundRect">
            <a:avLst>
              <a:gd name="adj" fmla="val 8681"/>
            </a:avLst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6064" y="290582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후기게시판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709621" y="29366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985570" y="290582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지역별모임게시판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719127" y="29366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976064" y="3424844"/>
            <a:ext cx="3302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8406" y="320345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895188" y="317012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작성자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3594814" y="31828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작성날짜</a:t>
            </a:r>
            <a:endParaRPr lang="ko-KR" altLang="en-US" sz="105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88945"/>
              </p:ext>
            </p:extLst>
          </p:nvPr>
        </p:nvGraphicFramePr>
        <p:xfrm>
          <a:off x="976064" y="3431734"/>
          <a:ext cx="3335388" cy="159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4206">
                  <a:extLst>
                    <a:ext uri="{9D8B030D-6E8A-4147-A177-3AD203B41FA5}">
                      <a16:colId xmlns:a16="http://schemas.microsoft.com/office/drawing/2014/main" val="4210301761"/>
                    </a:ext>
                  </a:extLst>
                </a:gridCol>
                <a:gridCol w="781397">
                  <a:extLst>
                    <a:ext uri="{9D8B030D-6E8A-4147-A177-3AD203B41FA5}">
                      <a16:colId xmlns:a16="http://schemas.microsoft.com/office/drawing/2014/main" val="1608810630"/>
                    </a:ext>
                  </a:extLst>
                </a:gridCol>
                <a:gridCol w="749785">
                  <a:extLst>
                    <a:ext uri="{9D8B030D-6E8A-4147-A177-3AD203B41FA5}">
                      <a16:colId xmlns:a16="http://schemas.microsoft.com/office/drawing/2014/main" val="3066024408"/>
                    </a:ext>
                  </a:extLst>
                </a:gridCol>
              </a:tblGrid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관리자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2023-01-12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646810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관리자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2023-01-11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55637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관리자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2023-01-09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4769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</a:t>
                      </a:r>
                      <a:r>
                        <a:rPr lang="ko-KR" altLang="en-US" sz="800" dirty="0" err="1" smtClean="0"/>
                        <a:t>캠핑장</a:t>
                      </a:r>
                      <a:r>
                        <a:rPr lang="ko-KR" altLang="en-US" sz="800" dirty="0" smtClean="0"/>
                        <a:t> 후기 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유리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2023-01-19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46225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B</a:t>
                      </a:r>
                      <a:r>
                        <a:rPr lang="ko-KR" altLang="en-US" sz="800" dirty="0" err="1" smtClean="0"/>
                        <a:t>캠핑장</a:t>
                      </a:r>
                      <a:r>
                        <a:rPr lang="ko-KR" altLang="en-US" sz="800" dirty="0" smtClean="0"/>
                        <a:t> 후기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맹구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2023-01-18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927401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</a:t>
                      </a:r>
                      <a:r>
                        <a:rPr lang="ko-KR" altLang="en-US" sz="800" baseline="0" dirty="0" err="1" smtClean="0"/>
                        <a:t>캠핑장</a:t>
                      </a:r>
                      <a:r>
                        <a:rPr lang="ko-KR" altLang="en-US" sz="800" baseline="0" dirty="0" smtClean="0"/>
                        <a:t> 후기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훈이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2023-01-17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044754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66200"/>
              </p:ext>
            </p:extLst>
          </p:nvPr>
        </p:nvGraphicFramePr>
        <p:xfrm>
          <a:off x="4985570" y="3398096"/>
          <a:ext cx="3335388" cy="159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4206">
                  <a:extLst>
                    <a:ext uri="{9D8B030D-6E8A-4147-A177-3AD203B41FA5}">
                      <a16:colId xmlns:a16="http://schemas.microsoft.com/office/drawing/2014/main" val="4210301761"/>
                    </a:ext>
                  </a:extLst>
                </a:gridCol>
                <a:gridCol w="781397">
                  <a:extLst>
                    <a:ext uri="{9D8B030D-6E8A-4147-A177-3AD203B41FA5}">
                      <a16:colId xmlns:a16="http://schemas.microsoft.com/office/drawing/2014/main" val="1608810630"/>
                    </a:ext>
                  </a:extLst>
                </a:gridCol>
                <a:gridCol w="749785">
                  <a:extLst>
                    <a:ext uri="{9D8B030D-6E8A-4147-A177-3AD203B41FA5}">
                      <a16:colId xmlns:a16="http://schemas.microsoft.com/office/drawing/2014/main" val="3066024408"/>
                    </a:ext>
                  </a:extLst>
                </a:gridCol>
              </a:tblGrid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관리자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2023-01-12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646810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관리자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2023-01-11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55637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관리자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2023-01-09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4769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대전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err="1" smtClean="0"/>
                        <a:t>대전가볼만한곳추천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유리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2023-01-19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46225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서울</a:t>
                      </a:r>
                      <a:r>
                        <a:rPr lang="en-US" altLang="ko-KR" sz="800" dirty="0" smtClean="0"/>
                        <a:t>]</a:t>
                      </a:r>
                      <a:r>
                        <a:rPr lang="ko-KR" altLang="en-US" sz="800" dirty="0" smtClean="0"/>
                        <a:t>롯데월드가실분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맹구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2023-01-18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927401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부산</a:t>
                      </a:r>
                      <a:r>
                        <a:rPr lang="en-US" altLang="ko-KR" sz="800" dirty="0" smtClean="0"/>
                        <a:t>]A</a:t>
                      </a:r>
                      <a:r>
                        <a:rPr lang="ko-KR" altLang="en-US" sz="800" dirty="0" err="1" smtClean="0"/>
                        <a:t>캠핑장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가보신분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훈이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2023-01-17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04475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44306" y="317270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6901426" y="313648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작성자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7597736" y="313417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작성날짜</a:t>
            </a:r>
            <a:endParaRPr lang="ko-KR" altLang="en-US" sz="105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3499181" y="5274869"/>
            <a:ext cx="2351926" cy="1509278"/>
            <a:chOff x="3837858" y="5274869"/>
            <a:chExt cx="2351926" cy="1509278"/>
          </a:xfrm>
        </p:grpSpPr>
        <p:grpSp>
          <p:nvGrpSpPr>
            <p:cNvPr id="58" name="그룹 57"/>
            <p:cNvGrpSpPr/>
            <p:nvPr/>
          </p:nvGrpSpPr>
          <p:grpSpPr>
            <a:xfrm>
              <a:off x="4386056" y="5286519"/>
              <a:ext cx="497452" cy="481159"/>
              <a:chOff x="4383286" y="5335910"/>
              <a:chExt cx="497452" cy="481159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0" name="직선 연결선 4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TextBox 56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153891" y="5274869"/>
              <a:ext cx="497452" cy="481159"/>
              <a:chOff x="4383286" y="5335910"/>
              <a:chExt cx="497452" cy="481159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3" name="그룹 6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4" name="직선 연결선 6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연결선 6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TextBox 60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275279" y="5753862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25022" y="5926986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913199" y="6151105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72294" y="6353262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37858" y="6568703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952303" y="1637905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메인페이지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 err="1" smtClean="0">
                <a:solidFill>
                  <a:srgbClr val="FF0000"/>
                </a:solidFill>
              </a:rPr>
              <a:t>웹버전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8630755" y="499583"/>
            <a:ext cx="720298" cy="831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9351053" y="314917"/>
            <a:ext cx="1972015" cy="487049"/>
            <a:chOff x="9608748" y="2083311"/>
            <a:chExt cx="1972015" cy="487049"/>
          </a:xfrm>
        </p:grpSpPr>
        <p:sp>
          <p:nvSpPr>
            <p:cNvPr id="4" name="TextBox 3"/>
            <p:cNvSpPr txBox="1"/>
            <p:nvPr/>
          </p:nvSpPr>
          <p:spPr>
            <a:xfrm>
              <a:off x="9608748" y="2083311"/>
              <a:ext cx="1972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닉네임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님 환영합니다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17014" y="235193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개인정보수정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969976" y="235432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로그아웃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42254" y="2354916"/>
              <a:ext cx="6687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내가 쓴 글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66135"/>
              </p:ext>
            </p:extLst>
          </p:nvPr>
        </p:nvGraphicFramePr>
        <p:xfrm>
          <a:off x="9479627" y="2024158"/>
          <a:ext cx="2650716" cy="2586988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537436">
                  <a:extLst>
                    <a:ext uri="{9D8B030D-6E8A-4147-A177-3AD203B41FA5}">
                      <a16:colId xmlns:a16="http://schemas.microsoft.com/office/drawing/2014/main" val="1505214876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99576714"/>
                    </a:ext>
                  </a:extLst>
                </a:gridCol>
              </a:tblGrid>
              <a:tr h="34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0331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로고이미지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메인페이지로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83251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로그인페이지로 이동 후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로그인시 </a:t>
                      </a:r>
                      <a:r>
                        <a:rPr lang="en-US" altLang="ko-KR" sz="1000" dirty="0" smtClean="0"/>
                        <a:t>M2-1</a:t>
                      </a:r>
                      <a:r>
                        <a:rPr lang="ko-KR" altLang="en-US" sz="1000" dirty="0" smtClean="0"/>
                        <a:t>로 변경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721049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캠핑온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캠프미</a:t>
                      </a:r>
                      <a:r>
                        <a:rPr lang="ko-KR" altLang="en-US" sz="1000" dirty="0" smtClean="0"/>
                        <a:t> 홍보용 이미지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159669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게시판 </a:t>
                      </a:r>
                      <a:r>
                        <a:rPr lang="ko-KR" altLang="en-US" sz="1000" dirty="0" err="1" smtClean="0"/>
                        <a:t>최신글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보여주고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해당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상세페이지로 이동 </a:t>
                      </a:r>
                      <a:r>
                        <a:rPr lang="en-US" altLang="ko-KR" sz="1000" dirty="0" smtClean="0"/>
                        <a:t>,M4-1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게시판으로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576032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캠프미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캠핑온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해당 페이지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2995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91163" y="3039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44754" y="-1193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98598" y="31491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FF0000"/>
                </a:solidFill>
              </a:rPr>
              <a:t>2-1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0053" y="114197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80053" y="250214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62090" y="262787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M4-1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55158" y="530332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765" y="0"/>
            <a:ext cx="9351818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19534" y="86656"/>
            <a:ext cx="7911221" cy="558597"/>
            <a:chOff x="1058211" y="144845"/>
            <a:chExt cx="7911221" cy="558597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7" b="99563" l="144" r="99856">
                          <a14:foregroundMark x1="59770" y1="49782" x2="61925" y2="50218"/>
                          <a14:foregroundMark x1="65805" y1="54148" x2="65805" y2="58079"/>
                          <a14:foregroundMark x1="63649" y1="72926" x2="65374" y2="72926"/>
                          <a14:foregroundMark x1="75718" y1="53275" x2="78305" y2="51965"/>
                          <a14:foregroundMark x1="76149" y1="82096" x2="79023" y2="81223"/>
                          <a14:foregroundMark x1="88075" y1="64629" x2="88075" y2="72489"/>
                          <a14:foregroundMark x1="97414" y1="58952" x2="97414" y2="68559"/>
                          <a14:backgroundMark x1="5460" y1="24454" x2="10201" y2="19651"/>
                          <a14:backgroundMark x1="862" y1="63319" x2="14511" y2="19651"/>
                          <a14:backgroundMark x1="13075" y1="41048" x2="22270" y2="6987"/>
                          <a14:backgroundMark x1="25575" y1="5677" x2="36207" y2="33188"/>
                          <a14:backgroundMark x1="34339" y1="40611" x2="75000" y2="24891"/>
                          <a14:backgroundMark x1="78305" y1="37118" x2="98276" y2="3930"/>
                          <a14:backgroundMark x1="71839" y1="57205" x2="71695" y2="72926"/>
                          <a14:backgroundMark x1="85345" y1="56332" x2="85345" y2="72489"/>
                          <a14:backgroundMark x1="86494" y1="81659" x2="86494" y2="85590"/>
                          <a14:backgroundMark x1="70690" y1="77293" x2="71121" y2="87336"/>
                          <a14:backgroundMark x1="62931" y1="68996" x2="63649" y2="64629"/>
                          <a14:backgroundMark x1="55029" y1="50655" x2="54885" y2="75546"/>
                          <a14:backgroundMark x1="47414" y1="69869" x2="53879" y2="93450"/>
                          <a14:backgroundMark x1="30603" y1="68559" x2="34626" y2="79913"/>
                          <a14:backgroundMark x1="19684" y1="85590" x2="24282" y2="65502"/>
                          <a14:backgroundMark x1="14368" y1="77729" x2="21408" y2="56769"/>
                          <a14:backgroundMark x1="11782" y1="88646" x2="16667" y2="65502"/>
                          <a14:backgroundMark x1="11207" y1="96507" x2="11782" y2="86026"/>
                          <a14:backgroundMark x1="26580" y1="54148" x2="36925" y2="90393"/>
                          <a14:backgroundMark x1="37500" y1="94760" x2="37356" y2="88210"/>
                          <a14:backgroundMark x1="24282" y1="48472" x2="24569" y2="41485"/>
                          <a14:backgroundMark x1="3161" y1="79913" x2="3879" y2="63319"/>
                          <a14:backgroundMark x1="23563" y1="41921" x2="24282" y2="39738"/>
                          <a14:backgroundMark x1="78017" y1="58952" x2="78592" y2="624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11" y="144845"/>
              <a:ext cx="1697745" cy="55859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8188036" y="362423"/>
              <a:ext cx="781396" cy="274320"/>
            </a:xfrm>
            <a:prstGeom prst="roundRect">
              <a:avLst/>
            </a:prstGeom>
            <a:noFill/>
            <a:ln>
              <a:solidFill>
                <a:srgbClr val="85C9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67935" y="5259948"/>
            <a:ext cx="2351926" cy="1509278"/>
            <a:chOff x="3837858" y="5274869"/>
            <a:chExt cx="2351926" cy="1509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4386056" y="5286519"/>
              <a:ext cx="497452" cy="481159"/>
              <a:chOff x="4383286" y="5335910"/>
              <a:chExt cx="497452" cy="48115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153891" y="5274869"/>
              <a:ext cx="497452" cy="481159"/>
              <a:chOff x="4383286" y="5335910"/>
              <a:chExt cx="497452" cy="481159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275279" y="5753862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25022" y="5926986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13199" y="6151105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2294" y="6353262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7858" y="6568703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54654"/>
              </p:ext>
            </p:extLst>
          </p:nvPr>
        </p:nvGraphicFramePr>
        <p:xfrm>
          <a:off x="9438938" y="2327563"/>
          <a:ext cx="2650716" cy="1766064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537436">
                  <a:extLst>
                    <a:ext uri="{9D8B030D-6E8A-4147-A177-3AD203B41FA5}">
                      <a16:colId xmlns:a16="http://schemas.microsoft.com/office/drawing/2014/main" val="1505214876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99576714"/>
                    </a:ext>
                  </a:extLst>
                </a:gridCol>
              </a:tblGrid>
              <a:tr h="3201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0331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해당 게시판 페이지</a:t>
                      </a:r>
                      <a:r>
                        <a:rPr lang="ko-KR" altLang="en-US" sz="1000" baseline="0" dirty="0" smtClean="0"/>
                        <a:t>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83251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작성자일때만 노출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D2-1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해당페이지</a:t>
                      </a:r>
                      <a:r>
                        <a:rPr lang="ko-KR" altLang="en-US" sz="1000" baseline="0" dirty="0" smtClean="0"/>
                        <a:t> 이동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en-US" altLang="ko-KR" sz="1000" baseline="0" dirty="0" smtClean="0"/>
                        <a:t>D2-2 </a:t>
                      </a:r>
                      <a:r>
                        <a:rPr lang="ko-KR" altLang="en-US" sz="1000" baseline="0" dirty="0" err="1" smtClean="0"/>
                        <a:t>클릭시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실행후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해당게시판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목록페이지</a:t>
                      </a:r>
                      <a:r>
                        <a:rPr lang="ko-KR" altLang="en-US" sz="1000" baseline="0" dirty="0" smtClean="0"/>
                        <a:t>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020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로그인상태가 </a:t>
                      </a:r>
                      <a:r>
                        <a:rPr lang="ko-KR" altLang="en-US" sz="1000" dirty="0" err="1" smtClean="0"/>
                        <a:t>아닐시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등록불가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로그인 페이지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8729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97891" y="1739811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게시글상세페이지 </a:t>
            </a:r>
            <a:r>
              <a:rPr lang="en-US" altLang="ko-KR" sz="1600" dirty="0" smtClean="0">
                <a:solidFill>
                  <a:srgbClr val="FF0000"/>
                </a:solidFill>
              </a:rPr>
              <a:t>–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웹버전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테블릿버전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동일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8779470" y="408143"/>
            <a:ext cx="720298" cy="831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499768" y="223477"/>
            <a:ext cx="1972015" cy="487049"/>
            <a:chOff x="9608748" y="2083311"/>
            <a:chExt cx="1972015" cy="487049"/>
          </a:xfrm>
        </p:grpSpPr>
        <p:sp>
          <p:nvSpPr>
            <p:cNvPr id="46" name="TextBox 45"/>
            <p:cNvSpPr txBox="1"/>
            <p:nvPr/>
          </p:nvSpPr>
          <p:spPr>
            <a:xfrm>
              <a:off x="9608748" y="2083311"/>
              <a:ext cx="1972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닉네임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님 환영합니다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17014" y="235193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개인정보수정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69976" y="235432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로그아웃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642254" y="2354916"/>
              <a:ext cx="6687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내가 쓴 글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688286" y="791812"/>
            <a:ext cx="7911221" cy="1546167"/>
          </a:xfrm>
          <a:prstGeom prst="roundRect">
            <a:avLst>
              <a:gd name="adj" fmla="val 9678"/>
            </a:avLst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88287" y="2410016"/>
            <a:ext cx="7911221" cy="2799274"/>
          </a:xfrm>
          <a:prstGeom prst="roundRect">
            <a:avLst>
              <a:gd name="adj" fmla="val 6709"/>
            </a:avLst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88116" y="1065524"/>
            <a:ext cx="1429163" cy="549091"/>
            <a:chOff x="988116" y="1065524"/>
            <a:chExt cx="1429163" cy="549091"/>
          </a:xfrm>
        </p:grpSpPr>
        <p:sp>
          <p:nvSpPr>
            <p:cNvPr id="3" name="TextBox 2"/>
            <p:cNvSpPr txBox="1"/>
            <p:nvPr/>
          </p:nvSpPr>
          <p:spPr>
            <a:xfrm>
              <a:off x="996697" y="106552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게시글</a:t>
              </a:r>
              <a:r>
                <a:rPr lang="ko-KR" altLang="en-US" b="1" dirty="0" smtClean="0"/>
                <a:t> 제목</a:t>
              </a:r>
              <a:endParaRPr lang="ko-KR" altLang="en-US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88116" y="1399171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◀</a:t>
              </a:r>
              <a:r>
                <a:rPr lang="ko-KR" altLang="en-US" sz="800" dirty="0" err="1" smtClean="0"/>
                <a:t>게시판이름</a:t>
              </a:r>
              <a:endParaRPr lang="ko-KR" altLang="en-US" sz="8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490289" y="109034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작성날짜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닉네임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038260" y="1695070"/>
            <a:ext cx="7252248" cy="4474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8260" y="1830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게시글내용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06334" y="2492935"/>
            <a:ext cx="7680960" cy="803036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31456" y="2668339"/>
            <a:ext cx="2153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댓글을 달아주세요 </a:t>
            </a:r>
            <a:r>
              <a:rPr lang="en-US" altLang="ko-KR" sz="1100" dirty="0" smtClean="0">
                <a:solidFill>
                  <a:schemeClr val="accent3"/>
                </a:solidFill>
              </a:rPr>
              <a:t>(200</a:t>
            </a:r>
            <a:r>
              <a:rPr lang="ko-KR" altLang="en-US" sz="1100" dirty="0" err="1" smtClean="0">
                <a:solidFill>
                  <a:schemeClr val="accent3"/>
                </a:solidFill>
              </a:rPr>
              <a:t>자이내</a:t>
            </a:r>
            <a:r>
              <a:rPr lang="en-US" altLang="ko-KR" sz="1100" dirty="0" smtClean="0">
                <a:solidFill>
                  <a:schemeClr val="accent3"/>
                </a:solidFill>
              </a:rPr>
              <a:t>)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99433" y="2576025"/>
            <a:ext cx="594124" cy="636856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27629"/>
              </p:ext>
            </p:extLst>
          </p:nvPr>
        </p:nvGraphicFramePr>
        <p:xfrm>
          <a:off x="806334" y="3383470"/>
          <a:ext cx="7680961" cy="1292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718">
                  <a:extLst>
                    <a:ext uri="{9D8B030D-6E8A-4147-A177-3AD203B41FA5}">
                      <a16:colId xmlns:a16="http://schemas.microsoft.com/office/drawing/2014/main" val="416642192"/>
                    </a:ext>
                  </a:extLst>
                </a:gridCol>
                <a:gridCol w="1353081">
                  <a:extLst>
                    <a:ext uri="{9D8B030D-6E8A-4147-A177-3AD203B41FA5}">
                      <a16:colId xmlns:a16="http://schemas.microsoft.com/office/drawing/2014/main" val="3759975528"/>
                    </a:ext>
                  </a:extLst>
                </a:gridCol>
                <a:gridCol w="1353081">
                  <a:extLst>
                    <a:ext uri="{9D8B030D-6E8A-4147-A177-3AD203B41FA5}">
                      <a16:colId xmlns:a16="http://schemas.microsoft.com/office/drawing/2014/main" val="2659912208"/>
                    </a:ext>
                  </a:extLst>
                </a:gridCol>
                <a:gridCol w="1353081">
                  <a:extLst>
                    <a:ext uri="{9D8B030D-6E8A-4147-A177-3AD203B41FA5}">
                      <a16:colId xmlns:a16="http://schemas.microsoft.com/office/drawing/2014/main" val="3268746166"/>
                    </a:ext>
                  </a:extLst>
                </a:gridCol>
              </a:tblGrid>
              <a:tr h="31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작성날짜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535739"/>
                  </a:ext>
                </a:extLst>
              </a:tr>
              <a:tr h="31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댓글내용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2023-01-15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798244"/>
                  </a:ext>
                </a:extLst>
              </a:tr>
              <a:tr h="31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댓글내용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김길동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2023-01-15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279593"/>
                  </a:ext>
                </a:extLst>
              </a:tr>
              <a:tr h="31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댓글내용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이길동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2023-01-15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603352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17420"/>
              </p:ext>
            </p:extLst>
          </p:nvPr>
        </p:nvGraphicFramePr>
        <p:xfrm>
          <a:off x="3493849" y="4810457"/>
          <a:ext cx="2362590" cy="282775"/>
        </p:xfrm>
        <a:graphic>
          <a:graphicData uri="http://schemas.openxmlformats.org/drawingml/2006/table">
            <a:tbl>
              <a:tblPr firstRow="1" bandRow="1">
                <a:tableStyleId>{F86EB55A-D8E4-4A66-8E5A-C34D8BC1693A}</a:tableStyleId>
              </a:tblPr>
              <a:tblGrid>
                <a:gridCol w="393765">
                  <a:extLst>
                    <a:ext uri="{9D8B030D-6E8A-4147-A177-3AD203B41FA5}">
                      <a16:colId xmlns:a16="http://schemas.microsoft.com/office/drawing/2014/main" val="1101386727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1949560168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2598526555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3027965103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387690741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2200915929"/>
                    </a:ext>
                  </a:extLst>
                </a:gridCol>
              </a:tblGrid>
              <a:tr h="282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&lt;&lt;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&lt;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&gt;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&gt;&gt;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410538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456625" y="901151"/>
            <a:ext cx="867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수정   삭제</a:t>
            </a:r>
            <a:endParaRPr lang="ko-KR" altLang="en-US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1704629" y="13475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52616" y="6242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481510" y="27097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72385" y="893457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D</a:t>
            </a:r>
            <a:r>
              <a:rPr lang="en-US" altLang="ko-KR" sz="1100" dirty="0" smtClean="0">
                <a:solidFill>
                  <a:srgbClr val="FF0000"/>
                </a:solidFill>
              </a:rPr>
              <a:t>2-1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35347" y="893457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D</a:t>
            </a:r>
            <a:r>
              <a:rPr lang="en-US" altLang="ko-KR" sz="1100" dirty="0" smtClean="0">
                <a:solidFill>
                  <a:srgbClr val="FF0000"/>
                </a:solidFill>
              </a:rPr>
              <a:t>2-2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8309" y="36578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65" y="0"/>
            <a:ext cx="3248381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" b="99563" l="144" r="99856">
                        <a14:foregroundMark x1="59770" y1="49782" x2="61925" y2="50218"/>
                        <a14:foregroundMark x1="65805" y1="54148" x2="65805" y2="58079"/>
                        <a14:foregroundMark x1="63649" y1="72926" x2="65374" y2="72926"/>
                        <a14:foregroundMark x1="75718" y1="53275" x2="78305" y2="51965"/>
                        <a14:foregroundMark x1="76149" y1="82096" x2="79023" y2="81223"/>
                        <a14:foregroundMark x1="88075" y1="64629" x2="88075" y2="72489"/>
                        <a14:foregroundMark x1="97414" y1="58952" x2="97414" y2="68559"/>
                        <a14:backgroundMark x1="5460" y1="24454" x2="10201" y2="19651"/>
                        <a14:backgroundMark x1="862" y1="63319" x2="14511" y2="19651"/>
                        <a14:backgroundMark x1="13075" y1="41048" x2="22270" y2="6987"/>
                        <a14:backgroundMark x1="25575" y1="5677" x2="36207" y2="33188"/>
                        <a14:backgroundMark x1="34339" y1="40611" x2="75000" y2="24891"/>
                        <a14:backgroundMark x1="78305" y1="37118" x2="98276" y2="3930"/>
                        <a14:backgroundMark x1="71839" y1="57205" x2="71695" y2="72926"/>
                        <a14:backgroundMark x1="85345" y1="56332" x2="85345" y2="72489"/>
                        <a14:backgroundMark x1="86494" y1="81659" x2="86494" y2="85590"/>
                        <a14:backgroundMark x1="70690" y1="77293" x2="71121" y2="87336"/>
                        <a14:backgroundMark x1="62931" y1="68996" x2="63649" y2="64629"/>
                        <a14:backgroundMark x1="55029" y1="50655" x2="54885" y2="75546"/>
                        <a14:backgroundMark x1="47414" y1="69869" x2="53879" y2="93450"/>
                        <a14:backgroundMark x1="30603" y1="68559" x2="34626" y2="79913"/>
                        <a14:backgroundMark x1="19684" y1="85590" x2="24282" y2="65502"/>
                        <a14:backgroundMark x1="14368" y1="77729" x2="21408" y2="56769"/>
                        <a14:backgroundMark x1="11782" y1="88646" x2="16667" y2="65502"/>
                        <a14:backgroundMark x1="11207" y1="96507" x2="11782" y2="86026"/>
                        <a14:backgroundMark x1="26580" y1="54148" x2="36925" y2="90393"/>
                        <a14:backgroundMark x1="37500" y1="94760" x2="37356" y2="88210"/>
                        <a14:backgroundMark x1="24282" y1="48472" x2="24569" y2="41485"/>
                        <a14:backgroundMark x1="3161" y1="79913" x2="3879" y2="63319"/>
                        <a14:backgroundMark x1="23563" y1="41921" x2="24282" y2="39738"/>
                        <a14:backgroundMark x1="78017" y1="58952" x2="78592" y2="624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1" y="53555"/>
            <a:ext cx="924075" cy="304042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2486810" y="113426"/>
            <a:ext cx="592348" cy="235604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096547" y="216131"/>
            <a:ext cx="235298" cy="367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177359" y="20900"/>
            <a:ext cx="1770832" cy="481816"/>
            <a:chOff x="9642254" y="2103562"/>
            <a:chExt cx="1922757" cy="466798"/>
          </a:xfrm>
        </p:grpSpPr>
        <p:sp>
          <p:nvSpPr>
            <p:cNvPr id="29" name="TextBox 28"/>
            <p:cNvSpPr txBox="1"/>
            <p:nvPr/>
          </p:nvSpPr>
          <p:spPr>
            <a:xfrm>
              <a:off x="9718539" y="2103562"/>
              <a:ext cx="1726953" cy="25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닉네임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님 환영합니다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217014" y="235193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개인정보수정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969976" y="235432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로그아웃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42254" y="2354916"/>
              <a:ext cx="6687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내가 쓴 글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70920" y="5434970"/>
            <a:ext cx="2776676" cy="1328177"/>
            <a:chOff x="4039780" y="5269051"/>
            <a:chExt cx="2351926" cy="1525129"/>
          </a:xfrm>
        </p:grpSpPr>
        <p:grpSp>
          <p:nvGrpSpPr>
            <p:cNvPr id="41" name="그룹 40"/>
            <p:cNvGrpSpPr/>
            <p:nvPr/>
          </p:nvGrpSpPr>
          <p:grpSpPr>
            <a:xfrm>
              <a:off x="4390658" y="5280701"/>
              <a:ext cx="548522" cy="481159"/>
              <a:chOff x="4387888" y="5330092"/>
              <a:chExt cx="548522" cy="481159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4387888" y="5330092"/>
                <a:ext cx="490466" cy="481159"/>
                <a:chOff x="628278" y="5475199"/>
                <a:chExt cx="639897" cy="670769"/>
              </a:xfrm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628278" y="547519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2" name="그룹 6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3" name="직선 연결선 6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/>
              <p:cNvSpPr txBox="1"/>
              <p:nvPr/>
            </p:nvSpPr>
            <p:spPr>
              <a:xfrm>
                <a:off x="4438958" y="5399284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158493" y="5269051"/>
              <a:ext cx="540077" cy="481159"/>
              <a:chOff x="4387888" y="5330092"/>
              <a:chExt cx="540077" cy="481159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4387888" y="5330092"/>
                <a:ext cx="490466" cy="481159"/>
                <a:chOff x="628278" y="5475199"/>
                <a:chExt cx="639897" cy="670769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628278" y="547519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6" name="직선 연결선 5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4430513" y="5399284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371275" y="5754627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6945" y="5937019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15121" y="6161138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74217" y="6363294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39780" y="6578736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331845" y="899680"/>
            <a:ext cx="3153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sz="1600" dirty="0" smtClean="0">
                <a:solidFill>
                  <a:srgbClr val="FF0000"/>
                </a:solidFill>
              </a:rPr>
              <a:t> 상세페이지 </a:t>
            </a:r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모바일버전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2581" y="534384"/>
            <a:ext cx="2916577" cy="1546167"/>
          </a:xfrm>
          <a:prstGeom prst="roundRect">
            <a:avLst>
              <a:gd name="adj" fmla="val 9678"/>
            </a:avLst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52853" y="614086"/>
            <a:ext cx="1153446" cy="549091"/>
            <a:chOff x="988116" y="1065524"/>
            <a:chExt cx="1153446" cy="549091"/>
          </a:xfrm>
        </p:grpSpPr>
        <p:sp>
          <p:nvSpPr>
            <p:cNvPr id="40" name="TextBox 39"/>
            <p:cNvSpPr txBox="1"/>
            <p:nvPr/>
          </p:nvSpPr>
          <p:spPr>
            <a:xfrm>
              <a:off x="996697" y="1065524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/>
                <a:t>게시글</a:t>
              </a:r>
              <a:r>
                <a:rPr lang="ko-KR" altLang="en-US" sz="1400" b="1" dirty="0" smtClean="0"/>
                <a:t> 제목</a:t>
              </a:r>
              <a:endParaRPr lang="ko-KR" altLang="en-US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88116" y="1399171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◀</a:t>
              </a:r>
              <a:r>
                <a:rPr lang="ko-KR" altLang="en-US" sz="800" dirty="0" err="1" smtClean="0"/>
                <a:t>게시판이름</a:t>
              </a:r>
              <a:endParaRPr lang="ko-KR" altLang="en-US" sz="8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08461" y="72266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작성날짜</a:t>
            </a:r>
            <a:endParaRPr lang="en-US" altLang="ko-KR" sz="1050" dirty="0" smtClean="0"/>
          </a:p>
          <a:p>
            <a:r>
              <a:rPr lang="ko-KR" altLang="en-US" sz="1050" dirty="0" smtClean="0"/>
              <a:t>닉네임</a:t>
            </a:r>
            <a:endParaRPr lang="ko-KR" altLang="en-US" sz="1050" dirty="0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252853" y="1232799"/>
            <a:ext cx="2689547" cy="1430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2853" y="134330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게시글내용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2175843" y="557172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수정   삭제</a:t>
            </a:r>
            <a:endParaRPr lang="ko-KR" altLang="en-US" sz="9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581" y="2202433"/>
            <a:ext cx="2916577" cy="3153203"/>
          </a:xfrm>
          <a:prstGeom prst="roundRect">
            <a:avLst>
              <a:gd name="adj" fmla="val 6709"/>
            </a:avLst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52853" y="2317789"/>
            <a:ext cx="2704531" cy="803036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12301" y="2538293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3"/>
                </a:solidFill>
              </a:rPr>
              <a:t>댓글을 달아주세요 </a:t>
            </a:r>
            <a:r>
              <a:rPr lang="en-US" altLang="ko-KR" sz="1000" dirty="0" smtClean="0">
                <a:solidFill>
                  <a:schemeClr val="accent3"/>
                </a:solidFill>
              </a:rPr>
              <a:t>(200</a:t>
            </a:r>
            <a:r>
              <a:rPr lang="ko-KR" altLang="en-US" sz="1000" dirty="0" err="1" smtClean="0">
                <a:solidFill>
                  <a:schemeClr val="accent3"/>
                </a:solidFill>
              </a:rPr>
              <a:t>자이내</a:t>
            </a:r>
            <a:r>
              <a:rPr lang="en-US" altLang="ko-KR" sz="1000" dirty="0" smtClean="0">
                <a:solidFill>
                  <a:schemeClr val="accent3"/>
                </a:solidFill>
              </a:rPr>
              <a:t>)</a:t>
            </a:r>
            <a:endParaRPr lang="ko-KR" altLang="en-US" sz="1000" dirty="0">
              <a:solidFill>
                <a:schemeClr val="accent3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33579" y="2391487"/>
            <a:ext cx="543531" cy="636856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53390"/>
              </p:ext>
            </p:extLst>
          </p:nvPr>
        </p:nvGraphicFramePr>
        <p:xfrm>
          <a:off x="261434" y="3194523"/>
          <a:ext cx="2695950" cy="159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08">
                  <a:extLst>
                    <a:ext uri="{9D8B030D-6E8A-4147-A177-3AD203B41FA5}">
                      <a16:colId xmlns:a16="http://schemas.microsoft.com/office/drawing/2014/main" val="416642192"/>
                    </a:ext>
                  </a:extLst>
                </a:gridCol>
                <a:gridCol w="576471">
                  <a:extLst>
                    <a:ext uri="{9D8B030D-6E8A-4147-A177-3AD203B41FA5}">
                      <a16:colId xmlns:a16="http://schemas.microsoft.com/office/drawing/2014/main" val="3759975528"/>
                    </a:ext>
                  </a:extLst>
                </a:gridCol>
                <a:gridCol w="576471">
                  <a:extLst>
                    <a:ext uri="{9D8B030D-6E8A-4147-A177-3AD203B41FA5}">
                      <a16:colId xmlns:a16="http://schemas.microsoft.com/office/drawing/2014/main" val="3268746166"/>
                    </a:ext>
                  </a:extLst>
                </a:gridCol>
              </a:tblGrid>
              <a:tr h="31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535739"/>
                  </a:ext>
                </a:extLst>
              </a:tr>
              <a:tr h="31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댓글내용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798244"/>
                  </a:ext>
                </a:extLst>
              </a:tr>
              <a:tr h="31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댓글내용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김길동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279593"/>
                  </a:ext>
                </a:extLst>
              </a:tr>
              <a:tr h="31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댓글내용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이길동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603352"/>
                  </a:ext>
                </a:extLst>
              </a:tr>
              <a:tr h="31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댓글내용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서길동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09593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18129"/>
              </p:ext>
            </p:extLst>
          </p:nvPr>
        </p:nvGraphicFramePr>
        <p:xfrm>
          <a:off x="416331" y="4984992"/>
          <a:ext cx="2362590" cy="282775"/>
        </p:xfrm>
        <a:graphic>
          <a:graphicData uri="http://schemas.openxmlformats.org/drawingml/2006/table">
            <a:tbl>
              <a:tblPr firstRow="1" bandRow="1">
                <a:tableStyleId>{F86EB55A-D8E4-4A66-8E5A-C34D8BC1693A}</a:tableStyleId>
              </a:tblPr>
              <a:tblGrid>
                <a:gridCol w="393765">
                  <a:extLst>
                    <a:ext uri="{9D8B030D-6E8A-4147-A177-3AD203B41FA5}">
                      <a16:colId xmlns:a16="http://schemas.microsoft.com/office/drawing/2014/main" val="1101386727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1949560168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2598526555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3027965103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387690741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2200915929"/>
                    </a:ext>
                  </a:extLst>
                </a:gridCol>
              </a:tblGrid>
              <a:tr h="282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&lt;&lt;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&lt;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&gt;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&gt;&gt;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41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410962" y="643759"/>
            <a:ext cx="26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메인페이지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모바일버전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765" y="0"/>
            <a:ext cx="3248381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" b="99563" l="144" r="99856">
                        <a14:foregroundMark x1="59770" y1="49782" x2="61925" y2="50218"/>
                        <a14:foregroundMark x1="65805" y1="54148" x2="65805" y2="58079"/>
                        <a14:foregroundMark x1="63649" y1="72926" x2="65374" y2="72926"/>
                        <a14:foregroundMark x1="75718" y1="53275" x2="78305" y2="51965"/>
                        <a14:foregroundMark x1="76149" y1="82096" x2="79023" y2="81223"/>
                        <a14:foregroundMark x1="88075" y1="64629" x2="88075" y2="72489"/>
                        <a14:foregroundMark x1="97414" y1="58952" x2="97414" y2="68559"/>
                        <a14:backgroundMark x1="5460" y1="24454" x2="10201" y2="19651"/>
                        <a14:backgroundMark x1="862" y1="63319" x2="14511" y2="19651"/>
                        <a14:backgroundMark x1="13075" y1="41048" x2="22270" y2="6987"/>
                        <a14:backgroundMark x1="25575" y1="5677" x2="36207" y2="33188"/>
                        <a14:backgroundMark x1="34339" y1="40611" x2="75000" y2="24891"/>
                        <a14:backgroundMark x1="78305" y1="37118" x2="98276" y2="3930"/>
                        <a14:backgroundMark x1="71839" y1="57205" x2="71695" y2="72926"/>
                        <a14:backgroundMark x1="85345" y1="56332" x2="85345" y2="72489"/>
                        <a14:backgroundMark x1="86494" y1="81659" x2="86494" y2="85590"/>
                        <a14:backgroundMark x1="70690" y1="77293" x2="71121" y2="87336"/>
                        <a14:backgroundMark x1="62931" y1="68996" x2="63649" y2="64629"/>
                        <a14:backgroundMark x1="55029" y1="50655" x2="54885" y2="75546"/>
                        <a14:backgroundMark x1="47414" y1="69869" x2="53879" y2="93450"/>
                        <a14:backgroundMark x1="30603" y1="68559" x2="34626" y2="79913"/>
                        <a14:backgroundMark x1="19684" y1="85590" x2="24282" y2="65502"/>
                        <a14:backgroundMark x1="14368" y1="77729" x2="21408" y2="56769"/>
                        <a14:backgroundMark x1="11782" y1="88646" x2="16667" y2="65502"/>
                        <a14:backgroundMark x1="11207" y1="96507" x2="11782" y2="86026"/>
                        <a14:backgroundMark x1="26580" y1="54148" x2="36925" y2="90393"/>
                        <a14:backgroundMark x1="37500" y1="94760" x2="37356" y2="88210"/>
                        <a14:backgroundMark x1="24282" y1="48472" x2="24569" y2="41485"/>
                        <a14:backgroundMark x1="3161" y1="79913" x2="3879" y2="63319"/>
                        <a14:backgroundMark x1="23563" y1="41921" x2="24282" y2="39738"/>
                        <a14:backgroundMark x1="78017" y1="58952" x2="78592" y2="624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1" y="53555"/>
            <a:ext cx="924075" cy="304042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2486810" y="113426"/>
            <a:ext cx="592348" cy="235604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096547" y="216131"/>
            <a:ext cx="235298" cy="367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177359" y="20900"/>
            <a:ext cx="1770832" cy="481816"/>
            <a:chOff x="9642254" y="2103562"/>
            <a:chExt cx="1922757" cy="466798"/>
          </a:xfrm>
        </p:grpSpPr>
        <p:sp>
          <p:nvSpPr>
            <p:cNvPr id="29" name="TextBox 28"/>
            <p:cNvSpPr txBox="1"/>
            <p:nvPr/>
          </p:nvSpPr>
          <p:spPr>
            <a:xfrm>
              <a:off x="9718539" y="2103562"/>
              <a:ext cx="1726953" cy="25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닉네임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님 환영합니다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217014" y="235193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개인정보수정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969976" y="235432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로그아웃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42254" y="2354916"/>
              <a:ext cx="6687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내가 쓴 글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62581" y="435805"/>
            <a:ext cx="2916577" cy="1442429"/>
          </a:xfrm>
          <a:prstGeom prst="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슬라이드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2580" y="1958221"/>
            <a:ext cx="2916578" cy="1651561"/>
          </a:xfrm>
          <a:prstGeom prst="roundRect">
            <a:avLst>
              <a:gd name="adj" fmla="val 8681"/>
            </a:avLst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70920" y="5434970"/>
            <a:ext cx="2776676" cy="1328177"/>
            <a:chOff x="4039780" y="5269051"/>
            <a:chExt cx="2351926" cy="1525129"/>
          </a:xfrm>
        </p:grpSpPr>
        <p:grpSp>
          <p:nvGrpSpPr>
            <p:cNvPr id="41" name="그룹 40"/>
            <p:cNvGrpSpPr/>
            <p:nvPr/>
          </p:nvGrpSpPr>
          <p:grpSpPr>
            <a:xfrm>
              <a:off x="4390658" y="5280701"/>
              <a:ext cx="548522" cy="481159"/>
              <a:chOff x="4387888" y="5330092"/>
              <a:chExt cx="548522" cy="481159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4387888" y="5330092"/>
                <a:ext cx="490466" cy="481159"/>
                <a:chOff x="628278" y="5475199"/>
                <a:chExt cx="639897" cy="670769"/>
              </a:xfrm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628278" y="547519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2" name="그룹 6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3" name="직선 연결선 6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/>
              <p:cNvSpPr txBox="1"/>
              <p:nvPr/>
            </p:nvSpPr>
            <p:spPr>
              <a:xfrm>
                <a:off x="4438958" y="5399284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158493" y="5269051"/>
              <a:ext cx="540077" cy="481159"/>
              <a:chOff x="4387888" y="5330092"/>
              <a:chExt cx="540077" cy="481159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4387888" y="5330092"/>
                <a:ext cx="490466" cy="481159"/>
                <a:chOff x="628278" y="5475199"/>
                <a:chExt cx="639897" cy="670769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628278" y="547519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6" name="직선 연결선 5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4430513" y="5399284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371275" y="5754627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6945" y="5937019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15121" y="6161138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74217" y="6363294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39780" y="6578736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91987" y="204263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후기게시판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2421789" y="2071081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/>
              <a:t>더보기</a:t>
            </a:r>
            <a:endParaRPr lang="ko-KR" altLang="en-US" sz="6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21478" y="2468881"/>
            <a:ext cx="2500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9909" y="2239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1329137" y="22394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작성자</a:t>
            </a:r>
            <a:endParaRPr lang="ko-KR" alt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2068039" y="224236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작성날짜</a:t>
            </a:r>
            <a:endParaRPr lang="ko-KR" altLang="en-US" sz="1050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6718"/>
              </p:ext>
            </p:extLst>
          </p:nvPr>
        </p:nvGraphicFramePr>
        <p:xfrm>
          <a:off x="321018" y="2449311"/>
          <a:ext cx="2500813" cy="1066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44">
                  <a:extLst>
                    <a:ext uri="{9D8B030D-6E8A-4147-A177-3AD203B41FA5}">
                      <a16:colId xmlns:a16="http://schemas.microsoft.com/office/drawing/2014/main" val="4210301761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1608810630"/>
                    </a:ext>
                  </a:extLst>
                </a:gridCol>
                <a:gridCol w="868340">
                  <a:extLst>
                    <a:ext uri="{9D8B030D-6E8A-4147-A177-3AD203B41FA5}">
                      <a16:colId xmlns:a16="http://schemas.microsoft.com/office/drawing/2014/main" val="3066024408"/>
                    </a:ext>
                  </a:extLst>
                </a:gridCol>
              </a:tblGrid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관리자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2023-01-12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646810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관리자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2023-01-11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55637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관리자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2023-01-09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4769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</a:t>
                      </a:r>
                      <a:r>
                        <a:rPr lang="ko-KR" altLang="en-US" sz="800" dirty="0" err="1" smtClean="0"/>
                        <a:t>캠핑장</a:t>
                      </a:r>
                      <a:r>
                        <a:rPr lang="ko-KR" altLang="en-US" sz="800" dirty="0" smtClean="0"/>
                        <a:t> 후기 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유리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2023-01-19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462256"/>
                  </a:ext>
                </a:extLst>
              </a:tr>
            </a:tbl>
          </a:graphicData>
        </a:graphic>
      </p:graphicFrame>
      <p:sp>
        <p:nvSpPr>
          <p:cNvPr id="84" name="모서리가 둥근 직사각형 83"/>
          <p:cNvSpPr/>
          <p:nvPr/>
        </p:nvSpPr>
        <p:spPr>
          <a:xfrm>
            <a:off x="162185" y="3704931"/>
            <a:ext cx="2916578" cy="1651561"/>
          </a:xfrm>
          <a:prstGeom prst="roundRect">
            <a:avLst>
              <a:gd name="adj" fmla="val 8681"/>
            </a:avLst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91592" y="378934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지역별모임게시판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421394" y="3817791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/>
              <a:t>더보기</a:t>
            </a:r>
            <a:endParaRPr lang="ko-KR" altLang="en-US" sz="600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321083" y="4215591"/>
            <a:ext cx="2500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9514" y="39861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1328742" y="398618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작성자</a:t>
            </a:r>
            <a:endParaRPr lang="ko-KR" altLang="en-US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067644" y="398907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작성날짜</a:t>
            </a:r>
            <a:endParaRPr lang="ko-KR" altLang="en-US" sz="1050" dirty="0"/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34881"/>
              </p:ext>
            </p:extLst>
          </p:nvPr>
        </p:nvGraphicFramePr>
        <p:xfrm>
          <a:off x="320623" y="4196021"/>
          <a:ext cx="2500813" cy="1066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44">
                  <a:extLst>
                    <a:ext uri="{9D8B030D-6E8A-4147-A177-3AD203B41FA5}">
                      <a16:colId xmlns:a16="http://schemas.microsoft.com/office/drawing/2014/main" val="4210301761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1608810630"/>
                    </a:ext>
                  </a:extLst>
                </a:gridCol>
                <a:gridCol w="868340">
                  <a:extLst>
                    <a:ext uri="{9D8B030D-6E8A-4147-A177-3AD203B41FA5}">
                      <a16:colId xmlns:a16="http://schemas.microsoft.com/office/drawing/2014/main" val="3066024408"/>
                    </a:ext>
                  </a:extLst>
                </a:gridCol>
              </a:tblGrid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관리자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2023-01-12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646810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관리자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2023-01-11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55637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공지사항</a:t>
                      </a:r>
                      <a:r>
                        <a:rPr lang="en-US" altLang="ko-KR" sz="800" b="1" dirty="0" smtClean="0"/>
                        <a:t>]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관리자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2023-01-09</a:t>
                      </a:r>
                      <a:endParaRPr lang="ko-KR" altLang="en-US" sz="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47696"/>
                  </a:ext>
                </a:extLst>
              </a:tr>
              <a:tr h="26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</a:t>
                      </a:r>
                      <a:r>
                        <a:rPr lang="ko-KR" altLang="en-US" sz="800" dirty="0" err="1" smtClean="0"/>
                        <a:t>캠핑장</a:t>
                      </a:r>
                      <a:r>
                        <a:rPr lang="ko-KR" altLang="en-US" sz="800" dirty="0" smtClean="0"/>
                        <a:t> 후기 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유리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2023-01-19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46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765" y="0"/>
            <a:ext cx="9351818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19534" y="86656"/>
            <a:ext cx="7911221" cy="558597"/>
            <a:chOff x="1058211" y="144845"/>
            <a:chExt cx="7911221" cy="558597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7" b="99563" l="144" r="99856">
                          <a14:foregroundMark x1="59770" y1="49782" x2="61925" y2="50218"/>
                          <a14:foregroundMark x1="65805" y1="54148" x2="65805" y2="58079"/>
                          <a14:foregroundMark x1="63649" y1="72926" x2="65374" y2="72926"/>
                          <a14:foregroundMark x1="75718" y1="53275" x2="78305" y2="51965"/>
                          <a14:foregroundMark x1="76149" y1="82096" x2="79023" y2="81223"/>
                          <a14:foregroundMark x1="88075" y1="64629" x2="88075" y2="72489"/>
                          <a14:foregroundMark x1="97414" y1="58952" x2="97414" y2="68559"/>
                          <a14:backgroundMark x1="5460" y1="24454" x2="10201" y2="19651"/>
                          <a14:backgroundMark x1="862" y1="63319" x2="14511" y2="19651"/>
                          <a14:backgroundMark x1="13075" y1="41048" x2="22270" y2="6987"/>
                          <a14:backgroundMark x1="25575" y1="5677" x2="36207" y2="33188"/>
                          <a14:backgroundMark x1="34339" y1="40611" x2="75000" y2="24891"/>
                          <a14:backgroundMark x1="78305" y1="37118" x2="98276" y2="3930"/>
                          <a14:backgroundMark x1="71839" y1="57205" x2="71695" y2="72926"/>
                          <a14:backgroundMark x1="85345" y1="56332" x2="85345" y2="72489"/>
                          <a14:backgroundMark x1="86494" y1="81659" x2="86494" y2="85590"/>
                          <a14:backgroundMark x1="70690" y1="77293" x2="71121" y2="87336"/>
                          <a14:backgroundMark x1="62931" y1="68996" x2="63649" y2="64629"/>
                          <a14:backgroundMark x1="55029" y1="50655" x2="54885" y2="75546"/>
                          <a14:backgroundMark x1="47414" y1="69869" x2="53879" y2="93450"/>
                          <a14:backgroundMark x1="30603" y1="68559" x2="34626" y2="79913"/>
                          <a14:backgroundMark x1="19684" y1="85590" x2="24282" y2="65502"/>
                          <a14:backgroundMark x1="14368" y1="77729" x2="21408" y2="56769"/>
                          <a14:backgroundMark x1="11782" y1="88646" x2="16667" y2="65502"/>
                          <a14:backgroundMark x1="11207" y1="96507" x2="11782" y2="86026"/>
                          <a14:backgroundMark x1="26580" y1="54148" x2="36925" y2="90393"/>
                          <a14:backgroundMark x1="37500" y1="94760" x2="37356" y2="88210"/>
                          <a14:backgroundMark x1="24282" y1="48472" x2="24569" y2="41485"/>
                          <a14:backgroundMark x1="3161" y1="79913" x2="3879" y2="63319"/>
                          <a14:backgroundMark x1="23563" y1="41921" x2="24282" y2="39738"/>
                          <a14:backgroundMark x1="78017" y1="58952" x2="78592" y2="624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11" y="144845"/>
              <a:ext cx="1697745" cy="55859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8188036" y="362423"/>
              <a:ext cx="781396" cy="274320"/>
            </a:xfrm>
            <a:prstGeom prst="roundRect">
              <a:avLst/>
            </a:prstGeom>
            <a:noFill/>
            <a:ln>
              <a:solidFill>
                <a:srgbClr val="85C9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67935" y="5259948"/>
            <a:ext cx="2351926" cy="1509278"/>
            <a:chOff x="3837858" y="5274869"/>
            <a:chExt cx="2351926" cy="1509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4386056" y="5286519"/>
              <a:ext cx="497452" cy="481159"/>
              <a:chOff x="4383286" y="5335910"/>
              <a:chExt cx="497452" cy="48115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153891" y="5274869"/>
              <a:ext cx="497452" cy="481159"/>
              <a:chOff x="4383286" y="5335910"/>
              <a:chExt cx="497452" cy="481159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275279" y="5753862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25022" y="5926986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13199" y="6151105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2294" y="6353262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7858" y="6568703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2226257" y="1146407"/>
            <a:ext cx="4896962" cy="3634173"/>
          </a:xfrm>
          <a:prstGeom prst="roundRect">
            <a:avLst>
              <a:gd name="adj" fmla="val 13149"/>
            </a:avLst>
          </a:prstGeom>
          <a:noFill/>
          <a:ln w="28575"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956" y="12136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로그인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66625" y="19609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이메일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366625" y="28219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66625" y="3083623"/>
            <a:ext cx="2709979" cy="290945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비밀번호를</a:t>
            </a:r>
            <a:r>
              <a:rPr lang="ko-KR" altLang="en-US" sz="1400" dirty="0" smtClean="0">
                <a:solidFill>
                  <a:schemeClr val="accent3"/>
                </a:solidFill>
              </a:rPr>
              <a:t> </a:t>
            </a:r>
            <a:r>
              <a:rPr lang="ko-KR" altLang="en-US" sz="1100" dirty="0" smtClean="0">
                <a:solidFill>
                  <a:schemeClr val="accent3"/>
                </a:solidFill>
              </a:rPr>
              <a:t>입력해주세요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366625" y="2243541"/>
            <a:ext cx="2709979" cy="290945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3"/>
                </a:solidFill>
              </a:rPr>
              <a:t>test.@naver.com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41472" y="3501040"/>
            <a:ext cx="1404851" cy="323035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5122" y="40111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비밀번호찾기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173793" y="40111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회원가입</a:t>
            </a:r>
            <a:endParaRPr lang="ko-KR" altLang="en-US" sz="1400" b="1" dirty="0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49547"/>
              </p:ext>
            </p:extLst>
          </p:nvPr>
        </p:nvGraphicFramePr>
        <p:xfrm>
          <a:off x="9527125" y="2851647"/>
          <a:ext cx="2650716" cy="1093468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537436">
                  <a:extLst>
                    <a:ext uri="{9D8B030D-6E8A-4147-A177-3AD203B41FA5}">
                      <a16:colId xmlns:a16="http://schemas.microsoft.com/office/drawing/2014/main" val="1505214876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99576714"/>
                    </a:ext>
                  </a:extLst>
                </a:gridCol>
              </a:tblGrid>
              <a:tr h="34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0331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</a:t>
                      </a:r>
                      <a:r>
                        <a:rPr lang="ko-KR" altLang="en-US" sz="1000" dirty="0" err="1" smtClean="0"/>
                        <a:t>성공시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알림창에</a:t>
                      </a:r>
                      <a:r>
                        <a:rPr lang="ko-KR" altLang="en-US" sz="1000" baseline="0" dirty="0" smtClean="0"/>
                        <a:t> 성공이라고 뜬 후</a:t>
                      </a:r>
                      <a:r>
                        <a:rPr lang="ko-KR" altLang="en-US" sz="1000" dirty="0" smtClean="0"/>
                        <a:t> 메인페이지로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83251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해당 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0200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3269478" y="347150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43897" y="396410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6572" y="1914826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로그인페이지 </a:t>
            </a:r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웹버전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모바일버전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테블릿버전</a:t>
            </a:r>
            <a:r>
              <a:rPr lang="ko-KR" altLang="en-US" sz="1600" dirty="0" smtClean="0">
                <a:solidFill>
                  <a:srgbClr val="FF0000"/>
                </a:solidFill>
              </a:rPr>
              <a:t> 동일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11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765" y="0"/>
            <a:ext cx="9351818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19534" y="86655"/>
            <a:ext cx="7911221" cy="558597"/>
            <a:chOff x="1058211" y="144845"/>
            <a:chExt cx="7911221" cy="558597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7" b="99563" l="144" r="99856">
                          <a14:foregroundMark x1="59770" y1="49782" x2="61925" y2="50218"/>
                          <a14:foregroundMark x1="65805" y1="54148" x2="65805" y2="58079"/>
                          <a14:foregroundMark x1="63649" y1="72926" x2="65374" y2="72926"/>
                          <a14:foregroundMark x1="75718" y1="53275" x2="78305" y2="51965"/>
                          <a14:foregroundMark x1="76149" y1="82096" x2="79023" y2="81223"/>
                          <a14:foregroundMark x1="88075" y1="64629" x2="88075" y2="72489"/>
                          <a14:foregroundMark x1="97414" y1="58952" x2="97414" y2="68559"/>
                          <a14:backgroundMark x1="5460" y1="24454" x2="10201" y2="19651"/>
                          <a14:backgroundMark x1="862" y1="63319" x2="14511" y2="19651"/>
                          <a14:backgroundMark x1="13075" y1="41048" x2="22270" y2="6987"/>
                          <a14:backgroundMark x1="25575" y1="5677" x2="36207" y2="33188"/>
                          <a14:backgroundMark x1="34339" y1="40611" x2="75000" y2="24891"/>
                          <a14:backgroundMark x1="78305" y1="37118" x2="98276" y2="3930"/>
                          <a14:backgroundMark x1="71839" y1="57205" x2="71695" y2="72926"/>
                          <a14:backgroundMark x1="85345" y1="56332" x2="85345" y2="72489"/>
                          <a14:backgroundMark x1="86494" y1="81659" x2="86494" y2="85590"/>
                          <a14:backgroundMark x1="70690" y1="77293" x2="71121" y2="87336"/>
                          <a14:backgroundMark x1="62931" y1="68996" x2="63649" y2="64629"/>
                          <a14:backgroundMark x1="55029" y1="50655" x2="54885" y2="75546"/>
                          <a14:backgroundMark x1="47414" y1="69869" x2="53879" y2="93450"/>
                          <a14:backgroundMark x1="30603" y1="68559" x2="34626" y2="79913"/>
                          <a14:backgroundMark x1="19684" y1="85590" x2="24282" y2="65502"/>
                          <a14:backgroundMark x1="14368" y1="77729" x2="21408" y2="56769"/>
                          <a14:backgroundMark x1="11782" y1="88646" x2="16667" y2="65502"/>
                          <a14:backgroundMark x1="11207" y1="96507" x2="11782" y2="86026"/>
                          <a14:backgroundMark x1="26580" y1="54148" x2="36925" y2="90393"/>
                          <a14:backgroundMark x1="37500" y1="94760" x2="37356" y2="88210"/>
                          <a14:backgroundMark x1="24282" y1="48472" x2="24569" y2="41485"/>
                          <a14:backgroundMark x1="3161" y1="79913" x2="3879" y2="63319"/>
                          <a14:backgroundMark x1="23563" y1="41921" x2="24282" y2="39738"/>
                          <a14:backgroundMark x1="78017" y1="58952" x2="78592" y2="624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11" y="144845"/>
              <a:ext cx="1697745" cy="55859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8188036" y="362423"/>
              <a:ext cx="781396" cy="274320"/>
            </a:xfrm>
            <a:prstGeom prst="roundRect">
              <a:avLst/>
            </a:prstGeom>
            <a:noFill/>
            <a:ln>
              <a:solidFill>
                <a:srgbClr val="85C9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67935" y="5259948"/>
            <a:ext cx="2351926" cy="1509278"/>
            <a:chOff x="3837858" y="5274869"/>
            <a:chExt cx="2351926" cy="1509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4386056" y="5286519"/>
              <a:ext cx="497452" cy="481159"/>
              <a:chOff x="4383286" y="5335910"/>
              <a:chExt cx="497452" cy="48115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153891" y="5274869"/>
              <a:ext cx="497452" cy="481159"/>
              <a:chOff x="4383286" y="5335910"/>
              <a:chExt cx="497452" cy="481159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275279" y="5753862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25022" y="5926986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13199" y="6151105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2294" y="6353262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7858" y="6568703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2226257" y="1146407"/>
            <a:ext cx="4896962" cy="3634173"/>
          </a:xfrm>
          <a:prstGeom prst="roundRect">
            <a:avLst>
              <a:gd name="adj" fmla="val 13149"/>
            </a:avLst>
          </a:prstGeom>
          <a:noFill/>
          <a:ln w="28575"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5187" y="12132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비밀번호찾기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66625" y="19609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이메일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366625" y="261456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핸드폰번호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66625" y="2876199"/>
            <a:ext cx="2709979" cy="290945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비밀번호를</a:t>
            </a:r>
            <a:r>
              <a:rPr lang="ko-KR" altLang="en-US" sz="1400" dirty="0" smtClean="0">
                <a:solidFill>
                  <a:schemeClr val="accent3"/>
                </a:solidFill>
              </a:rPr>
              <a:t> </a:t>
            </a:r>
            <a:r>
              <a:rPr lang="ko-KR" altLang="en-US" sz="1100" dirty="0" smtClean="0">
                <a:solidFill>
                  <a:schemeClr val="accent3"/>
                </a:solidFill>
              </a:rPr>
              <a:t>입력해주세요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366625" y="2243541"/>
            <a:ext cx="2709979" cy="290945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3"/>
                </a:solidFill>
              </a:rPr>
              <a:t>test.@naver.com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2312" y="3260255"/>
            <a:ext cx="1404851" cy="246010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찾기</a:t>
            </a:r>
            <a:endParaRPr lang="ko-KR" altLang="en-US" sz="1200" dirty="0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28884"/>
              </p:ext>
            </p:extLst>
          </p:nvPr>
        </p:nvGraphicFramePr>
        <p:xfrm>
          <a:off x="9527125" y="2851647"/>
          <a:ext cx="2650716" cy="744854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537436">
                  <a:extLst>
                    <a:ext uri="{9D8B030D-6E8A-4147-A177-3AD203B41FA5}">
                      <a16:colId xmlns:a16="http://schemas.microsoft.com/office/drawing/2014/main" val="1505214876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99576714"/>
                    </a:ext>
                  </a:extLst>
                </a:gridCol>
              </a:tblGrid>
              <a:tr h="34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0331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이메일과 핸드폰 번호가 일치하면 </a:t>
                      </a:r>
                      <a:r>
                        <a:rPr lang="en-US" altLang="ko-KR" sz="1000" dirty="0" smtClean="0"/>
                        <a:t>F1-1</a:t>
                      </a:r>
                      <a:r>
                        <a:rPr lang="ko-KR" altLang="en-US" sz="1000" dirty="0" smtClean="0"/>
                        <a:t>칸 생성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832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76572" y="1914826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비밀번호찾기페이지 </a:t>
            </a:r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웹버전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모바일버전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테블릿버전</a:t>
            </a:r>
            <a:r>
              <a:rPr lang="ko-KR" altLang="en-US" sz="1600" dirty="0" smtClean="0">
                <a:solidFill>
                  <a:srgbClr val="FF0000"/>
                </a:solidFill>
              </a:rPr>
              <a:t> 동일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72312" y="4299305"/>
            <a:ext cx="1404851" cy="246010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368769" y="3597702"/>
            <a:ext cx="270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00B050"/>
                </a:solidFill>
              </a:rPr>
              <a:t>닉네임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님의 비밀번호는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00B050"/>
                </a:solidFill>
              </a:rPr>
              <a:t>비밀번호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553235" y="31981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3244" y="362251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F1-1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765" y="0"/>
            <a:ext cx="9351818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19534" y="70031"/>
            <a:ext cx="7911221" cy="558597"/>
            <a:chOff x="1058211" y="144845"/>
            <a:chExt cx="7911221" cy="558597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7" b="99563" l="144" r="99856">
                          <a14:foregroundMark x1="59770" y1="49782" x2="61925" y2="50218"/>
                          <a14:foregroundMark x1="65805" y1="54148" x2="65805" y2="58079"/>
                          <a14:foregroundMark x1="63649" y1="72926" x2="65374" y2="72926"/>
                          <a14:foregroundMark x1="75718" y1="53275" x2="78305" y2="51965"/>
                          <a14:foregroundMark x1="76149" y1="82096" x2="79023" y2="81223"/>
                          <a14:foregroundMark x1="88075" y1="64629" x2="88075" y2="72489"/>
                          <a14:foregroundMark x1="97414" y1="58952" x2="97414" y2="68559"/>
                          <a14:backgroundMark x1="5460" y1="24454" x2="10201" y2="19651"/>
                          <a14:backgroundMark x1="862" y1="63319" x2="14511" y2="19651"/>
                          <a14:backgroundMark x1="13075" y1="41048" x2="22270" y2="6987"/>
                          <a14:backgroundMark x1="25575" y1="5677" x2="36207" y2="33188"/>
                          <a14:backgroundMark x1="34339" y1="40611" x2="75000" y2="24891"/>
                          <a14:backgroundMark x1="78305" y1="37118" x2="98276" y2="3930"/>
                          <a14:backgroundMark x1="71839" y1="57205" x2="71695" y2="72926"/>
                          <a14:backgroundMark x1="85345" y1="56332" x2="85345" y2="72489"/>
                          <a14:backgroundMark x1="86494" y1="81659" x2="86494" y2="85590"/>
                          <a14:backgroundMark x1="70690" y1="77293" x2="71121" y2="87336"/>
                          <a14:backgroundMark x1="62931" y1="68996" x2="63649" y2="64629"/>
                          <a14:backgroundMark x1="55029" y1="50655" x2="54885" y2="75546"/>
                          <a14:backgroundMark x1="47414" y1="69869" x2="53879" y2="93450"/>
                          <a14:backgroundMark x1="30603" y1="68559" x2="34626" y2="79913"/>
                          <a14:backgroundMark x1="19684" y1="85590" x2="24282" y2="65502"/>
                          <a14:backgroundMark x1="14368" y1="77729" x2="21408" y2="56769"/>
                          <a14:backgroundMark x1="11782" y1="88646" x2="16667" y2="65502"/>
                          <a14:backgroundMark x1="11207" y1="96507" x2="11782" y2="86026"/>
                          <a14:backgroundMark x1="26580" y1="54148" x2="36925" y2="90393"/>
                          <a14:backgroundMark x1="37500" y1="94760" x2="37356" y2="88210"/>
                          <a14:backgroundMark x1="24282" y1="48472" x2="24569" y2="41485"/>
                          <a14:backgroundMark x1="3161" y1="79913" x2="3879" y2="63319"/>
                          <a14:backgroundMark x1="23563" y1="41921" x2="24282" y2="39738"/>
                          <a14:backgroundMark x1="78017" y1="58952" x2="78592" y2="624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11" y="144845"/>
              <a:ext cx="1697745" cy="55859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8188036" y="362423"/>
              <a:ext cx="781396" cy="274320"/>
            </a:xfrm>
            <a:prstGeom prst="roundRect">
              <a:avLst/>
            </a:prstGeom>
            <a:noFill/>
            <a:ln>
              <a:solidFill>
                <a:srgbClr val="85C9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9658" y="5349720"/>
            <a:ext cx="2288480" cy="1479368"/>
            <a:chOff x="3837858" y="5274869"/>
            <a:chExt cx="2351926" cy="1509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4386056" y="5286519"/>
              <a:ext cx="497452" cy="481159"/>
              <a:chOff x="4383286" y="5335910"/>
              <a:chExt cx="497452" cy="48115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153891" y="5274869"/>
              <a:ext cx="497452" cy="481159"/>
              <a:chOff x="4383286" y="5335910"/>
              <a:chExt cx="497452" cy="481159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275279" y="5753862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25022" y="5926986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13199" y="6151105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2294" y="6353262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7858" y="6568703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2616167" y="703441"/>
            <a:ext cx="4117142" cy="4569671"/>
          </a:xfrm>
          <a:prstGeom prst="roundRect">
            <a:avLst>
              <a:gd name="adj" fmla="val 13149"/>
            </a:avLst>
          </a:prstGeom>
          <a:noFill/>
          <a:ln w="28575"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16749" y="10354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284310" y="14913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이메일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16749" y="1716959"/>
            <a:ext cx="2710521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accent3"/>
                </a:solidFill>
              </a:rPr>
              <a:t>test.@naver.com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316749" y="1259338"/>
            <a:ext cx="2709979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이름을 입력해주세요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22375" y="2020839"/>
            <a:ext cx="1404851" cy="194613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중복확인</a:t>
            </a:r>
            <a:endParaRPr lang="ko-KR" altLang="en-US" sz="1200" dirty="0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01131"/>
              </p:ext>
            </p:extLst>
          </p:nvPr>
        </p:nvGraphicFramePr>
        <p:xfrm>
          <a:off x="9527125" y="2851647"/>
          <a:ext cx="2650716" cy="1293494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537436">
                  <a:extLst>
                    <a:ext uri="{9D8B030D-6E8A-4147-A177-3AD203B41FA5}">
                      <a16:colId xmlns:a16="http://schemas.microsoft.com/office/drawing/2014/main" val="1505214876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99576714"/>
                    </a:ext>
                  </a:extLst>
                </a:gridCol>
              </a:tblGrid>
              <a:tr h="3486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0331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J1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달력아이콘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생년월일 </a:t>
                      </a:r>
                      <a:r>
                        <a:rPr lang="ko-KR" altLang="en-US" sz="1000" dirty="0" err="1" smtClean="0"/>
                        <a:t>입력창</a:t>
                      </a:r>
                      <a:r>
                        <a:rPr lang="ko-KR" altLang="en-US" sz="1000" dirty="0" smtClean="0"/>
                        <a:t> 밑에 달력 생성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492232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J2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양식에 맞지않게 </a:t>
                      </a:r>
                      <a:r>
                        <a:rPr lang="ko-KR" altLang="en-US" sz="1000" dirty="0" err="1" smtClean="0"/>
                        <a:t>입력했다면알림창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 양식에 맞게 입력했다면 로그인페이지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6496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76572" y="1914826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회원가입페이지 </a:t>
            </a:r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웹버전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모바일버전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테블릿버전</a:t>
            </a:r>
            <a:r>
              <a:rPr lang="ko-KR" altLang="en-US" sz="1600" dirty="0" smtClean="0">
                <a:solidFill>
                  <a:srgbClr val="FF0000"/>
                </a:solidFill>
              </a:rPr>
              <a:t> 동일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9635" y="7318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회원가입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16749" y="22230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생년월일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284310" y="26789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16749" y="2904512"/>
            <a:ext cx="2710521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비밀번호를</a:t>
            </a:r>
            <a:r>
              <a:rPr lang="ko-KR" altLang="en-US" sz="1400" dirty="0" smtClean="0">
                <a:solidFill>
                  <a:schemeClr val="accent3"/>
                </a:solidFill>
              </a:rPr>
              <a:t> </a:t>
            </a:r>
            <a:r>
              <a:rPr lang="ko-KR" altLang="en-US" sz="1100" dirty="0" smtClean="0">
                <a:solidFill>
                  <a:schemeClr val="accent3"/>
                </a:solidFill>
              </a:rPr>
              <a:t>입력해주세요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16749" y="2446891"/>
            <a:ext cx="2709979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연도</a:t>
            </a:r>
            <a:r>
              <a:rPr lang="en-US" altLang="ko-KR" sz="1100" dirty="0" smtClean="0">
                <a:solidFill>
                  <a:schemeClr val="accent3"/>
                </a:solidFill>
              </a:rPr>
              <a:t>-</a:t>
            </a:r>
            <a:r>
              <a:rPr lang="ko-KR" altLang="en-US" sz="1100" dirty="0" smtClean="0">
                <a:solidFill>
                  <a:schemeClr val="accent3"/>
                </a:solidFill>
              </a:rPr>
              <a:t>월</a:t>
            </a:r>
            <a:r>
              <a:rPr lang="en-US" altLang="ko-KR" sz="1100" dirty="0" smtClean="0">
                <a:solidFill>
                  <a:schemeClr val="accent3"/>
                </a:solidFill>
              </a:rPr>
              <a:t>-</a:t>
            </a:r>
            <a:r>
              <a:rPr lang="ko-KR" altLang="en-US" sz="1100" dirty="0" smtClean="0">
                <a:solidFill>
                  <a:schemeClr val="accent3"/>
                </a:solidFill>
              </a:rPr>
              <a:t>일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21778" y="313937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비밀번호확인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289339" y="35952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21778" y="3820843"/>
            <a:ext cx="2710521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활동닉네임을 </a:t>
            </a:r>
            <a:r>
              <a:rPr lang="ko-KR" altLang="en-US" sz="1100" dirty="0" smtClean="0">
                <a:solidFill>
                  <a:schemeClr val="accent3"/>
                </a:solidFill>
              </a:rPr>
              <a:t>입력해주세요</a:t>
            </a:r>
            <a:r>
              <a:rPr lang="en-US" altLang="ko-KR" sz="1100" dirty="0" smtClean="0">
                <a:solidFill>
                  <a:schemeClr val="accent3"/>
                </a:solidFill>
              </a:rPr>
              <a:t>(6</a:t>
            </a:r>
            <a:r>
              <a:rPr lang="ko-KR" altLang="en-US" sz="1100" dirty="0" err="1" smtClean="0">
                <a:solidFill>
                  <a:schemeClr val="accent3"/>
                </a:solidFill>
              </a:rPr>
              <a:t>자이내</a:t>
            </a:r>
            <a:r>
              <a:rPr lang="en-US" altLang="ko-KR" sz="1100" dirty="0" smtClean="0">
                <a:solidFill>
                  <a:schemeClr val="accent3"/>
                </a:solidFill>
              </a:rPr>
              <a:t>)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21778" y="3363222"/>
            <a:ext cx="2709979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accent3"/>
                </a:solidFill>
              </a:rPr>
              <a:t>다시한번입력해주세요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927404" y="4124723"/>
            <a:ext cx="1404851" cy="194613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중복확인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289058" y="43213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핸드폰번호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321497" y="4546894"/>
            <a:ext cx="2710521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accent3"/>
                </a:solidFill>
              </a:rPr>
              <a:t>‘-’</a:t>
            </a:r>
            <a:r>
              <a:rPr lang="ko-KR" altLang="en-US" sz="1100" dirty="0" smtClean="0">
                <a:solidFill>
                  <a:schemeClr val="accent3"/>
                </a:solidFill>
              </a:rPr>
              <a:t>는 자동으로 입력됩니다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27123" y="4850774"/>
            <a:ext cx="1404851" cy="194613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제출하기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59187" y="2435129"/>
            <a:ext cx="26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📅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0210" y="23812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67909" y="478720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765" y="0"/>
            <a:ext cx="9351818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" b="99563" l="144" r="99856">
                        <a14:foregroundMark x1="59770" y1="49782" x2="61925" y2="50218"/>
                        <a14:foregroundMark x1="65805" y1="54148" x2="65805" y2="58079"/>
                        <a14:foregroundMark x1="63649" y1="72926" x2="65374" y2="72926"/>
                        <a14:foregroundMark x1="75718" y1="53275" x2="78305" y2="51965"/>
                        <a14:foregroundMark x1="76149" y1="82096" x2="79023" y2="81223"/>
                        <a14:foregroundMark x1="88075" y1="64629" x2="88075" y2="72489"/>
                        <a14:foregroundMark x1="97414" y1="58952" x2="97414" y2="68559"/>
                        <a14:backgroundMark x1="5460" y1="24454" x2="10201" y2="19651"/>
                        <a14:backgroundMark x1="862" y1="63319" x2="14511" y2="19651"/>
                        <a14:backgroundMark x1="13075" y1="41048" x2="22270" y2="6987"/>
                        <a14:backgroundMark x1="25575" y1="5677" x2="36207" y2="33188"/>
                        <a14:backgroundMark x1="34339" y1="40611" x2="75000" y2="24891"/>
                        <a14:backgroundMark x1="78305" y1="37118" x2="98276" y2="3930"/>
                        <a14:backgroundMark x1="71839" y1="57205" x2="71695" y2="72926"/>
                        <a14:backgroundMark x1="85345" y1="56332" x2="85345" y2="72489"/>
                        <a14:backgroundMark x1="86494" y1="81659" x2="86494" y2="85590"/>
                        <a14:backgroundMark x1="70690" y1="77293" x2="71121" y2="87336"/>
                        <a14:backgroundMark x1="62931" y1="68996" x2="63649" y2="64629"/>
                        <a14:backgroundMark x1="55029" y1="50655" x2="54885" y2="75546"/>
                        <a14:backgroundMark x1="47414" y1="69869" x2="53879" y2="93450"/>
                        <a14:backgroundMark x1="30603" y1="68559" x2="34626" y2="79913"/>
                        <a14:backgroundMark x1="19684" y1="85590" x2="24282" y2="65502"/>
                        <a14:backgroundMark x1="14368" y1="77729" x2="21408" y2="56769"/>
                        <a14:backgroundMark x1="11782" y1="88646" x2="16667" y2="65502"/>
                        <a14:backgroundMark x1="11207" y1="96507" x2="11782" y2="86026"/>
                        <a14:backgroundMark x1="26580" y1="54148" x2="36925" y2="90393"/>
                        <a14:backgroundMark x1="37500" y1="94760" x2="37356" y2="88210"/>
                        <a14:backgroundMark x1="24282" y1="48472" x2="24569" y2="41485"/>
                        <a14:backgroundMark x1="3161" y1="79913" x2="3879" y2="63319"/>
                        <a14:backgroundMark x1="23563" y1="41921" x2="24282" y2="39738"/>
                        <a14:backgroundMark x1="78017" y1="58952" x2="78592" y2="624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4" y="11842"/>
            <a:ext cx="1697745" cy="558597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3499658" y="5489634"/>
            <a:ext cx="2288480" cy="1339454"/>
            <a:chOff x="3837858" y="5274869"/>
            <a:chExt cx="2351926" cy="1509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4386056" y="5286519"/>
              <a:ext cx="497452" cy="481159"/>
              <a:chOff x="4383286" y="5335910"/>
              <a:chExt cx="497452" cy="48115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153891" y="5274869"/>
              <a:ext cx="497452" cy="481159"/>
              <a:chOff x="4383286" y="5335910"/>
              <a:chExt cx="497452" cy="481159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275279" y="5753862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25022" y="5926986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13199" y="6151105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2294" y="6353262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7858" y="6568703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2616167" y="703441"/>
            <a:ext cx="4117142" cy="4751728"/>
          </a:xfrm>
          <a:prstGeom prst="roundRect">
            <a:avLst>
              <a:gd name="adj" fmla="val 13149"/>
            </a:avLst>
          </a:prstGeom>
          <a:noFill/>
          <a:ln w="28575"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71712" y="9595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339273" y="14154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이메일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1844" y="1640998"/>
            <a:ext cx="2710389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accent3"/>
                </a:solidFill>
              </a:rPr>
              <a:t>test.@naver.com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371844" y="1183377"/>
            <a:ext cx="2709847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홍길동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08656"/>
              </p:ext>
            </p:extLst>
          </p:nvPr>
        </p:nvGraphicFramePr>
        <p:xfrm>
          <a:off x="9527125" y="2851647"/>
          <a:ext cx="2650716" cy="1834318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537436">
                  <a:extLst>
                    <a:ext uri="{9D8B030D-6E8A-4147-A177-3AD203B41FA5}">
                      <a16:colId xmlns:a16="http://schemas.microsoft.com/office/drawing/2014/main" val="1505214876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99576714"/>
                    </a:ext>
                  </a:extLst>
                </a:gridCol>
              </a:tblGrid>
              <a:tr h="3460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03310"/>
                  </a:ext>
                </a:extLst>
              </a:tr>
              <a:tr h="39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이메일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생년월일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핸드폰번호 </a:t>
                      </a:r>
                      <a:r>
                        <a:rPr lang="ko-KR" altLang="en-US" sz="1000" dirty="0" err="1" smtClean="0"/>
                        <a:t>변경불가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492232"/>
                  </a:ext>
                </a:extLst>
              </a:tr>
              <a:tr h="39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현재비밀번호확인이 완료되면 회원탈퇴진행후 </a:t>
                      </a:r>
                      <a:r>
                        <a:rPr lang="ko-KR" altLang="en-US" sz="1000" dirty="0" err="1" smtClean="0"/>
                        <a:t>메인페이지</a:t>
                      </a:r>
                      <a:r>
                        <a:rPr lang="ko-KR" altLang="en-US" sz="1000" dirty="0" smtClean="0"/>
                        <a:t>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649609"/>
                  </a:ext>
                </a:extLst>
              </a:tr>
              <a:tr h="69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양식에 맞지않게 </a:t>
                      </a:r>
                      <a:r>
                        <a:rPr lang="ko-KR" altLang="en-US" sz="1000" dirty="0" err="1" smtClean="0"/>
                        <a:t>입력했다면알림창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 양식에 맞게 입력했다면 로그인페이지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6279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76572" y="1914826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개인정보수정페이지 </a:t>
            </a:r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웹버전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모바일버전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테블릿버전</a:t>
            </a:r>
            <a:r>
              <a:rPr lang="ko-KR" altLang="en-US" sz="1600" dirty="0" smtClean="0">
                <a:solidFill>
                  <a:srgbClr val="FF0000"/>
                </a:solidFill>
              </a:rPr>
              <a:t> 동일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0223" y="7238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개인정보수정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71712" y="18739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생년월일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33570" y="30133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66009" y="3238961"/>
            <a:ext cx="2710521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비밀번호를</a:t>
            </a:r>
            <a:r>
              <a:rPr lang="ko-KR" altLang="en-US" sz="1400" dirty="0" smtClean="0">
                <a:solidFill>
                  <a:schemeClr val="accent3"/>
                </a:solidFill>
              </a:rPr>
              <a:t> </a:t>
            </a:r>
            <a:r>
              <a:rPr lang="ko-KR" altLang="en-US" sz="1100" dirty="0" smtClean="0">
                <a:solidFill>
                  <a:schemeClr val="accent3"/>
                </a:solidFill>
              </a:rPr>
              <a:t>입력해주세요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71844" y="2097832"/>
            <a:ext cx="2709847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연도</a:t>
            </a:r>
            <a:r>
              <a:rPr lang="en-US" altLang="ko-KR" sz="1100" dirty="0" smtClean="0">
                <a:solidFill>
                  <a:schemeClr val="accent3"/>
                </a:solidFill>
              </a:rPr>
              <a:t>-</a:t>
            </a:r>
            <a:r>
              <a:rPr lang="ko-KR" altLang="en-US" sz="1100" dirty="0" smtClean="0">
                <a:solidFill>
                  <a:schemeClr val="accent3"/>
                </a:solidFill>
              </a:rPr>
              <a:t>월</a:t>
            </a:r>
            <a:r>
              <a:rPr lang="en-US" altLang="ko-KR" sz="1100" dirty="0" smtClean="0">
                <a:solidFill>
                  <a:schemeClr val="accent3"/>
                </a:solidFill>
              </a:rPr>
              <a:t>-</a:t>
            </a:r>
            <a:r>
              <a:rPr lang="ko-KR" altLang="en-US" sz="1100" dirty="0" smtClean="0">
                <a:solidFill>
                  <a:schemeClr val="accent3"/>
                </a:solidFill>
              </a:rPr>
              <a:t>일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1038" y="347382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비밀번호확인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338599" y="39297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66010" y="4155292"/>
            <a:ext cx="2715550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활동닉네임을 </a:t>
            </a:r>
            <a:r>
              <a:rPr lang="ko-KR" altLang="en-US" sz="1100" dirty="0" smtClean="0">
                <a:solidFill>
                  <a:schemeClr val="accent3"/>
                </a:solidFill>
              </a:rPr>
              <a:t>입력해주세요</a:t>
            </a:r>
            <a:r>
              <a:rPr lang="en-US" altLang="ko-KR" sz="1100" dirty="0" smtClean="0">
                <a:solidFill>
                  <a:schemeClr val="accent3"/>
                </a:solidFill>
              </a:rPr>
              <a:t>(6</a:t>
            </a:r>
            <a:r>
              <a:rPr lang="ko-KR" altLang="en-US" sz="1100" dirty="0" err="1" smtClean="0">
                <a:solidFill>
                  <a:schemeClr val="accent3"/>
                </a:solidFill>
              </a:rPr>
              <a:t>자이내</a:t>
            </a:r>
            <a:r>
              <a:rPr lang="en-US" altLang="ko-KR" sz="1100" dirty="0" smtClean="0">
                <a:solidFill>
                  <a:schemeClr val="accent3"/>
                </a:solidFill>
              </a:rPr>
              <a:t>)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66010" y="3697671"/>
            <a:ext cx="2715008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accent3"/>
                </a:solidFill>
              </a:rPr>
              <a:t>다시한번입력해주세요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972311" y="4457954"/>
            <a:ext cx="1404851" cy="194613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중복확인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338731" y="463736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핸드폰번호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371170" y="4862949"/>
            <a:ext cx="2710521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accent3"/>
                </a:solidFill>
              </a:rPr>
              <a:t>‘-’</a:t>
            </a:r>
            <a:r>
              <a:rPr lang="ko-KR" altLang="en-US" sz="1100" dirty="0" smtClean="0">
                <a:solidFill>
                  <a:schemeClr val="accent3"/>
                </a:solidFill>
              </a:rPr>
              <a:t>는 자동으로 입력됩니다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671679" y="5166254"/>
            <a:ext cx="1404851" cy="194613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수정하기</a:t>
            </a:r>
            <a:endParaRPr lang="ko-KR" altLang="en-US" sz="12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6799046" y="81870"/>
            <a:ext cx="1972015" cy="487049"/>
            <a:chOff x="9608748" y="2083311"/>
            <a:chExt cx="1972015" cy="487049"/>
          </a:xfrm>
        </p:grpSpPr>
        <p:sp>
          <p:nvSpPr>
            <p:cNvPr id="82" name="TextBox 81"/>
            <p:cNvSpPr txBox="1"/>
            <p:nvPr/>
          </p:nvSpPr>
          <p:spPr>
            <a:xfrm>
              <a:off x="9608748" y="2083311"/>
              <a:ext cx="1972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닉네임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님 환영합니다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217014" y="235193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개인정보수정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969976" y="235432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로그아웃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642254" y="2354916"/>
              <a:ext cx="6687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내가 쓴 글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38599" y="233505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현재비밀번호</a:t>
            </a:r>
            <a:endParaRPr lang="ko-KR" altLang="en-US" sz="10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371170" y="2560637"/>
            <a:ext cx="2710389" cy="240312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3"/>
                </a:solidFill>
              </a:rPr>
              <a:t>현재비밀번호를 입력해주세요</a:t>
            </a:r>
            <a:endParaRPr lang="ko-KR" altLang="en-US" sz="1100" dirty="0">
              <a:solidFill>
                <a:schemeClr val="accent3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72312" y="2850695"/>
            <a:ext cx="1404851" cy="194613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현재비밀번호확인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3377202" y="51232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chemeClr val="accent3"/>
                </a:solidFill>
              </a:rPr>
              <a:t>회원탈퇴</a:t>
            </a:r>
            <a:endParaRPr lang="ko-KR" altLang="en-US" sz="1100" u="sng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6530" y="79376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17330" y="50405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76530" y="50405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765" y="0"/>
            <a:ext cx="9351818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19534" y="86656"/>
            <a:ext cx="7911221" cy="558597"/>
            <a:chOff x="1058211" y="144845"/>
            <a:chExt cx="7911221" cy="558597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7" b="99563" l="144" r="99856">
                          <a14:foregroundMark x1="59770" y1="49782" x2="61925" y2="50218"/>
                          <a14:foregroundMark x1="65805" y1="54148" x2="65805" y2="58079"/>
                          <a14:foregroundMark x1="63649" y1="72926" x2="65374" y2="72926"/>
                          <a14:foregroundMark x1="75718" y1="53275" x2="78305" y2="51965"/>
                          <a14:foregroundMark x1="76149" y1="82096" x2="79023" y2="81223"/>
                          <a14:foregroundMark x1="88075" y1="64629" x2="88075" y2="72489"/>
                          <a14:foregroundMark x1="97414" y1="58952" x2="97414" y2="68559"/>
                          <a14:backgroundMark x1="5460" y1="24454" x2="10201" y2="19651"/>
                          <a14:backgroundMark x1="862" y1="63319" x2="14511" y2="19651"/>
                          <a14:backgroundMark x1="13075" y1="41048" x2="22270" y2="6987"/>
                          <a14:backgroundMark x1="25575" y1="5677" x2="36207" y2="33188"/>
                          <a14:backgroundMark x1="34339" y1="40611" x2="75000" y2="24891"/>
                          <a14:backgroundMark x1="78305" y1="37118" x2="98276" y2="3930"/>
                          <a14:backgroundMark x1="71839" y1="57205" x2="71695" y2="72926"/>
                          <a14:backgroundMark x1="85345" y1="56332" x2="85345" y2="72489"/>
                          <a14:backgroundMark x1="86494" y1="81659" x2="86494" y2="85590"/>
                          <a14:backgroundMark x1="70690" y1="77293" x2="71121" y2="87336"/>
                          <a14:backgroundMark x1="62931" y1="68996" x2="63649" y2="64629"/>
                          <a14:backgroundMark x1="55029" y1="50655" x2="54885" y2="75546"/>
                          <a14:backgroundMark x1="47414" y1="69869" x2="53879" y2="93450"/>
                          <a14:backgroundMark x1="30603" y1="68559" x2="34626" y2="79913"/>
                          <a14:backgroundMark x1="19684" y1="85590" x2="24282" y2="65502"/>
                          <a14:backgroundMark x1="14368" y1="77729" x2="21408" y2="56769"/>
                          <a14:backgroundMark x1="11782" y1="88646" x2="16667" y2="65502"/>
                          <a14:backgroundMark x1="11207" y1="96507" x2="11782" y2="86026"/>
                          <a14:backgroundMark x1="26580" y1="54148" x2="36925" y2="90393"/>
                          <a14:backgroundMark x1="37500" y1="94760" x2="37356" y2="88210"/>
                          <a14:backgroundMark x1="24282" y1="48472" x2="24569" y2="41485"/>
                          <a14:backgroundMark x1="3161" y1="79913" x2="3879" y2="63319"/>
                          <a14:backgroundMark x1="23563" y1="41921" x2="24282" y2="39738"/>
                          <a14:backgroundMark x1="78017" y1="58952" x2="78592" y2="624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11" y="144845"/>
              <a:ext cx="1697745" cy="55859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8188036" y="362423"/>
              <a:ext cx="781396" cy="274320"/>
            </a:xfrm>
            <a:prstGeom prst="roundRect">
              <a:avLst/>
            </a:prstGeom>
            <a:noFill/>
            <a:ln>
              <a:solidFill>
                <a:srgbClr val="85C9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67935" y="5259948"/>
            <a:ext cx="2351926" cy="1509278"/>
            <a:chOff x="3837858" y="5274869"/>
            <a:chExt cx="2351926" cy="1509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4386056" y="5286519"/>
              <a:ext cx="497452" cy="481159"/>
              <a:chOff x="4383286" y="5335910"/>
              <a:chExt cx="497452" cy="48115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153891" y="5274869"/>
              <a:ext cx="497452" cy="481159"/>
              <a:chOff x="4383286" y="5335910"/>
              <a:chExt cx="497452" cy="481159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275279" y="5753862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25022" y="5926986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13199" y="6151105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2294" y="6353262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7858" y="6568703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84707"/>
              </p:ext>
            </p:extLst>
          </p:nvPr>
        </p:nvGraphicFramePr>
        <p:xfrm>
          <a:off x="9438938" y="2327563"/>
          <a:ext cx="2650716" cy="220993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537436">
                  <a:extLst>
                    <a:ext uri="{9D8B030D-6E8A-4147-A177-3AD203B41FA5}">
                      <a16:colId xmlns:a16="http://schemas.microsoft.com/office/drawing/2014/main" val="1505214876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99576714"/>
                    </a:ext>
                  </a:extLst>
                </a:gridCol>
              </a:tblGrid>
              <a:tr h="3201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0331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로그인이</a:t>
                      </a:r>
                      <a:r>
                        <a:rPr lang="ko-KR" altLang="en-US" sz="1000" dirty="0" smtClean="0"/>
                        <a:t> 되어있다면 글쓰기페이지로 이동 </a:t>
                      </a:r>
                      <a:r>
                        <a:rPr lang="ko-KR" altLang="en-US" sz="1000" dirty="0" err="1" smtClean="0"/>
                        <a:t>로그인이</a:t>
                      </a:r>
                      <a:r>
                        <a:rPr lang="ko-KR" altLang="en-US" sz="1000" dirty="0" smtClean="0"/>
                        <a:t> 안되었다면 로그인 페이지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83251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공지사항글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상세페이지 이동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상단위치고정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개까지 관리자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020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일반게시글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상세페이지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87291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이동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공지사항글</a:t>
                      </a:r>
                      <a:r>
                        <a:rPr lang="ko-KR" altLang="en-US" sz="1000" dirty="0" smtClean="0"/>
                        <a:t> 제외 한 </a:t>
                      </a:r>
                      <a:r>
                        <a:rPr lang="ko-KR" altLang="en-US" sz="1000" dirty="0" err="1" smtClean="0"/>
                        <a:t>일반게시글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변경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986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34018" y="1654154"/>
            <a:ext cx="226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게시판페이지 </a:t>
            </a:r>
            <a:r>
              <a:rPr lang="en-US" altLang="ko-KR" sz="1600" dirty="0" smtClean="0">
                <a:solidFill>
                  <a:srgbClr val="FF0000"/>
                </a:solidFill>
              </a:rPr>
              <a:t>–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웹버전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테블릿버전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동일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34" y="892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게시판이름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644607" y="983743"/>
            <a:ext cx="992317" cy="277892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97869"/>
              </p:ext>
            </p:extLst>
          </p:nvPr>
        </p:nvGraphicFramePr>
        <p:xfrm>
          <a:off x="719535" y="1331686"/>
          <a:ext cx="7911219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904">
                  <a:extLst>
                    <a:ext uri="{9D8B030D-6E8A-4147-A177-3AD203B41FA5}">
                      <a16:colId xmlns:a16="http://schemas.microsoft.com/office/drawing/2014/main" val="3120047468"/>
                    </a:ext>
                  </a:extLst>
                </a:gridCol>
                <a:gridCol w="4086137">
                  <a:extLst>
                    <a:ext uri="{9D8B030D-6E8A-4147-A177-3AD203B41FA5}">
                      <a16:colId xmlns:a16="http://schemas.microsoft.com/office/drawing/2014/main" val="416642192"/>
                    </a:ext>
                  </a:extLst>
                </a:gridCol>
                <a:gridCol w="1526589">
                  <a:extLst>
                    <a:ext uri="{9D8B030D-6E8A-4147-A177-3AD203B41FA5}">
                      <a16:colId xmlns:a16="http://schemas.microsoft.com/office/drawing/2014/main" val="3759975528"/>
                    </a:ext>
                  </a:extLst>
                </a:gridCol>
                <a:gridCol w="1526589">
                  <a:extLst>
                    <a:ext uri="{9D8B030D-6E8A-4147-A177-3AD203B41FA5}">
                      <a16:colId xmlns:a16="http://schemas.microsoft.com/office/drawing/2014/main" val="2659912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작성날짜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53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[</a:t>
                      </a:r>
                      <a:r>
                        <a:rPr lang="ko-KR" altLang="en-US" sz="1600" b="1" dirty="0" smtClean="0"/>
                        <a:t>공지사항</a:t>
                      </a:r>
                      <a:r>
                        <a:rPr lang="en-US" altLang="ko-KR" sz="1600" b="1" dirty="0" smtClean="0"/>
                        <a:t>]</a:t>
                      </a:r>
                      <a:r>
                        <a:rPr lang="ko-KR" altLang="en-US" sz="1600" b="1" dirty="0" smtClean="0"/>
                        <a:t>게시판 </a:t>
                      </a:r>
                      <a:r>
                        <a:rPr lang="ko-KR" altLang="en-US" sz="1600" b="1" dirty="0" err="1" smtClean="0"/>
                        <a:t>공지사항글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관리자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2023-01-18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67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[</a:t>
                      </a:r>
                      <a:r>
                        <a:rPr lang="ko-KR" altLang="en-US" sz="1600" b="1" dirty="0" smtClean="0"/>
                        <a:t>공지사항</a:t>
                      </a:r>
                      <a:r>
                        <a:rPr lang="en-US" altLang="ko-KR" sz="1600" b="1" dirty="0" smtClean="0"/>
                        <a:t>]</a:t>
                      </a:r>
                      <a:r>
                        <a:rPr lang="ko-KR" altLang="en-US" sz="1600" b="1" dirty="0" smtClean="0"/>
                        <a:t>게시판 </a:t>
                      </a:r>
                      <a:r>
                        <a:rPr lang="ko-KR" altLang="en-US" sz="1600" b="1" dirty="0" err="1" smtClean="0"/>
                        <a:t>공지사항글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관리자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2023-01-18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306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[</a:t>
                      </a:r>
                      <a:r>
                        <a:rPr lang="ko-KR" altLang="en-US" sz="1600" b="1" dirty="0" smtClean="0"/>
                        <a:t>공지사항</a:t>
                      </a:r>
                      <a:r>
                        <a:rPr lang="en-US" altLang="ko-KR" sz="1600" b="1" dirty="0" smtClean="0"/>
                        <a:t>]</a:t>
                      </a:r>
                      <a:r>
                        <a:rPr lang="ko-KR" altLang="en-US" sz="1600" b="1" dirty="0" smtClean="0"/>
                        <a:t>게시판 </a:t>
                      </a:r>
                      <a:r>
                        <a:rPr lang="ko-KR" altLang="en-US" sz="1600" b="1" dirty="0" err="1" smtClean="0"/>
                        <a:t>공지사항글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관리자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2023-01-18</a:t>
                      </a:r>
                      <a:endParaRPr lang="ko-KR" alt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24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게시판 </a:t>
                      </a:r>
                      <a:r>
                        <a:rPr lang="ko-KR" altLang="en-US" sz="1600" dirty="0" err="1" smtClean="0"/>
                        <a:t>일반게시글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홍길동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2023-01-15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79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게시판 </a:t>
                      </a:r>
                      <a:r>
                        <a:rPr lang="ko-KR" altLang="en-US" sz="1600" dirty="0" err="1" smtClean="0"/>
                        <a:t>일반게시글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홍길동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2023-01-15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27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게시판 </a:t>
                      </a:r>
                      <a:r>
                        <a:rPr lang="ko-KR" altLang="en-US" sz="1600" dirty="0" err="1" smtClean="0"/>
                        <a:t>일반게시글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홍길동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2023-01-15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11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게시판 </a:t>
                      </a:r>
                      <a:r>
                        <a:rPr lang="ko-KR" altLang="en-US" sz="1600" dirty="0" err="1" smtClean="0"/>
                        <a:t>일반게시글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홍길동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2023-01-15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게시판 </a:t>
                      </a:r>
                      <a:r>
                        <a:rPr lang="ko-KR" altLang="en-US" sz="1600" dirty="0" err="1" smtClean="0"/>
                        <a:t>일반게시글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홍길동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2023-01-15</a:t>
                      </a:r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6498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42729"/>
              </p:ext>
            </p:extLst>
          </p:nvPr>
        </p:nvGraphicFramePr>
        <p:xfrm>
          <a:off x="3555099" y="4797639"/>
          <a:ext cx="2362590" cy="282775"/>
        </p:xfrm>
        <a:graphic>
          <a:graphicData uri="http://schemas.openxmlformats.org/drawingml/2006/table">
            <a:tbl>
              <a:tblPr firstRow="1" bandRow="1">
                <a:tableStyleId>{F86EB55A-D8E4-4A66-8E5A-C34D8BC1693A}</a:tableStyleId>
              </a:tblPr>
              <a:tblGrid>
                <a:gridCol w="393765">
                  <a:extLst>
                    <a:ext uri="{9D8B030D-6E8A-4147-A177-3AD203B41FA5}">
                      <a16:colId xmlns:a16="http://schemas.microsoft.com/office/drawing/2014/main" val="1101386727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1949560168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2598526555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3027965103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387690741"/>
                    </a:ext>
                  </a:extLst>
                </a:gridCol>
                <a:gridCol w="393765">
                  <a:extLst>
                    <a:ext uri="{9D8B030D-6E8A-4147-A177-3AD203B41FA5}">
                      <a16:colId xmlns:a16="http://schemas.microsoft.com/office/drawing/2014/main" val="2200915929"/>
                    </a:ext>
                  </a:extLst>
                </a:gridCol>
              </a:tblGrid>
              <a:tr h="282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&lt;&lt;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&lt;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&gt;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&gt;&gt;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410538"/>
                  </a:ext>
                </a:extLst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 flipV="1">
            <a:off x="8779470" y="408143"/>
            <a:ext cx="720298" cy="831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499768" y="223477"/>
            <a:ext cx="1972015" cy="487049"/>
            <a:chOff x="9608748" y="2083311"/>
            <a:chExt cx="1972015" cy="487049"/>
          </a:xfrm>
        </p:grpSpPr>
        <p:sp>
          <p:nvSpPr>
            <p:cNvPr id="46" name="TextBox 45"/>
            <p:cNvSpPr txBox="1"/>
            <p:nvPr/>
          </p:nvSpPr>
          <p:spPr>
            <a:xfrm>
              <a:off x="9608748" y="2083311"/>
              <a:ext cx="1972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닉네임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님 환영합니다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17014" y="235193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개인정보수정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69976" y="235432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로그아웃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642254" y="2354916"/>
              <a:ext cx="6687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내가 쓴 글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62280" y="91934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63288" y="20192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20782" y="335632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3439" y="479763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65" y="0"/>
            <a:ext cx="3248381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" b="99563" l="144" r="99856">
                        <a14:foregroundMark x1="59770" y1="49782" x2="61925" y2="50218"/>
                        <a14:foregroundMark x1="65805" y1="54148" x2="65805" y2="58079"/>
                        <a14:foregroundMark x1="63649" y1="72926" x2="65374" y2="72926"/>
                        <a14:foregroundMark x1="75718" y1="53275" x2="78305" y2="51965"/>
                        <a14:foregroundMark x1="76149" y1="82096" x2="79023" y2="81223"/>
                        <a14:foregroundMark x1="88075" y1="64629" x2="88075" y2="72489"/>
                        <a14:foregroundMark x1="97414" y1="58952" x2="97414" y2="68559"/>
                        <a14:backgroundMark x1="5460" y1="24454" x2="10201" y2="19651"/>
                        <a14:backgroundMark x1="862" y1="63319" x2="14511" y2="19651"/>
                        <a14:backgroundMark x1="13075" y1="41048" x2="22270" y2="6987"/>
                        <a14:backgroundMark x1="25575" y1="5677" x2="36207" y2="33188"/>
                        <a14:backgroundMark x1="34339" y1="40611" x2="75000" y2="24891"/>
                        <a14:backgroundMark x1="78305" y1="37118" x2="98276" y2="3930"/>
                        <a14:backgroundMark x1="71839" y1="57205" x2="71695" y2="72926"/>
                        <a14:backgroundMark x1="85345" y1="56332" x2="85345" y2="72489"/>
                        <a14:backgroundMark x1="86494" y1="81659" x2="86494" y2="85590"/>
                        <a14:backgroundMark x1="70690" y1="77293" x2="71121" y2="87336"/>
                        <a14:backgroundMark x1="62931" y1="68996" x2="63649" y2="64629"/>
                        <a14:backgroundMark x1="55029" y1="50655" x2="54885" y2="75546"/>
                        <a14:backgroundMark x1="47414" y1="69869" x2="53879" y2="93450"/>
                        <a14:backgroundMark x1="30603" y1="68559" x2="34626" y2="79913"/>
                        <a14:backgroundMark x1="19684" y1="85590" x2="24282" y2="65502"/>
                        <a14:backgroundMark x1="14368" y1="77729" x2="21408" y2="56769"/>
                        <a14:backgroundMark x1="11782" y1="88646" x2="16667" y2="65502"/>
                        <a14:backgroundMark x1="11207" y1="96507" x2="11782" y2="86026"/>
                        <a14:backgroundMark x1="26580" y1="54148" x2="36925" y2="90393"/>
                        <a14:backgroundMark x1="37500" y1="94760" x2="37356" y2="88210"/>
                        <a14:backgroundMark x1="24282" y1="48472" x2="24569" y2="41485"/>
                        <a14:backgroundMark x1="3161" y1="79913" x2="3879" y2="63319"/>
                        <a14:backgroundMark x1="23563" y1="41921" x2="24282" y2="39738"/>
                        <a14:backgroundMark x1="78017" y1="58952" x2="78592" y2="624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1" y="53555"/>
            <a:ext cx="924075" cy="304042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2486810" y="113426"/>
            <a:ext cx="592348" cy="235604"/>
          </a:xfrm>
          <a:prstGeom prst="round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096547" y="216131"/>
            <a:ext cx="235298" cy="367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177359" y="20900"/>
            <a:ext cx="1770832" cy="481816"/>
            <a:chOff x="9642254" y="2103562"/>
            <a:chExt cx="1922757" cy="466798"/>
          </a:xfrm>
        </p:grpSpPr>
        <p:sp>
          <p:nvSpPr>
            <p:cNvPr id="29" name="TextBox 28"/>
            <p:cNvSpPr txBox="1"/>
            <p:nvPr/>
          </p:nvSpPr>
          <p:spPr>
            <a:xfrm>
              <a:off x="9718539" y="2103562"/>
              <a:ext cx="1726953" cy="25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닉네임</a:t>
              </a:r>
              <a:r>
                <a:rPr lang="en-US" altLang="ko-KR" sz="1100" dirty="0" smtClean="0"/>
                <a:t>)</a:t>
              </a:r>
              <a:r>
                <a:rPr lang="ko-KR" altLang="en-US" sz="1100" dirty="0" smtClean="0"/>
                <a:t>님 환영합니다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217014" y="235193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개인정보수정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969976" y="235432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로그아웃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42254" y="2354916"/>
              <a:ext cx="6687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내가 쓴 글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70920" y="5434970"/>
            <a:ext cx="2776676" cy="1328177"/>
            <a:chOff x="4039780" y="5269051"/>
            <a:chExt cx="2351926" cy="1525129"/>
          </a:xfrm>
        </p:grpSpPr>
        <p:grpSp>
          <p:nvGrpSpPr>
            <p:cNvPr id="41" name="그룹 40"/>
            <p:cNvGrpSpPr/>
            <p:nvPr/>
          </p:nvGrpSpPr>
          <p:grpSpPr>
            <a:xfrm>
              <a:off x="4390658" y="5280701"/>
              <a:ext cx="548522" cy="481159"/>
              <a:chOff x="4387888" y="5330092"/>
              <a:chExt cx="548522" cy="481159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4387888" y="5330092"/>
                <a:ext cx="490466" cy="481159"/>
                <a:chOff x="628278" y="5475199"/>
                <a:chExt cx="639897" cy="670769"/>
              </a:xfrm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628278" y="547519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2" name="그룹 6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3" name="직선 연결선 6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/>
              <p:cNvSpPr txBox="1"/>
              <p:nvPr/>
            </p:nvSpPr>
            <p:spPr>
              <a:xfrm>
                <a:off x="4438958" y="5399284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158493" y="5269051"/>
              <a:ext cx="540077" cy="481159"/>
              <a:chOff x="4387888" y="5330092"/>
              <a:chExt cx="540077" cy="481159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4387888" y="5330092"/>
                <a:ext cx="490466" cy="481159"/>
                <a:chOff x="628278" y="5475199"/>
                <a:chExt cx="639897" cy="670769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628278" y="547519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6" name="직선 연결선 5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4430513" y="5399284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371275" y="5754627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6945" y="5937019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15121" y="6161138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74217" y="6363294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39780" y="6578736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2331625" y="901516"/>
            <a:ext cx="773084" cy="204977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글쓰기</a:t>
            </a:r>
            <a:endParaRPr lang="ko-KR" altLang="en-US" sz="1200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0953"/>
              </p:ext>
            </p:extLst>
          </p:nvPr>
        </p:nvGraphicFramePr>
        <p:xfrm>
          <a:off x="156438" y="1293541"/>
          <a:ext cx="292272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6506">
                  <a:extLst>
                    <a:ext uri="{9D8B030D-6E8A-4147-A177-3AD203B41FA5}">
                      <a16:colId xmlns:a16="http://schemas.microsoft.com/office/drawing/2014/main" val="416642192"/>
                    </a:ext>
                  </a:extLst>
                </a:gridCol>
                <a:gridCol w="856214">
                  <a:extLst>
                    <a:ext uri="{9D8B030D-6E8A-4147-A177-3AD203B41FA5}">
                      <a16:colId xmlns:a16="http://schemas.microsoft.com/office/drawing/2014/main" val="375997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53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공지사항</a:t>
                      </a:r>
                      <a:r>
                        <a:rPr lang="en-US" altLang="ko-KR" sz="1100" b="1" dirty="0" smtClean="0"/>
                        <a:t>]</a:t>
                      </a:r>
                      <a:r>
                        <a:rPr lang="ko-KR" altLang="en-US" sz="1100" b="1" dirty="0" smtClean="0"/>
                        <a:t>게시판 </a:t>
                      </a:r>
                      <a:r>
                        <a:rPr lang="ko-KR" altLang="en-US" sz="1100" b="1" dirty="0" err="1" smtClean="0"/>
                        <a:t>공지사항글</a:t>
                      </a:r>
                      <a:endParaRPr lang="ko-KR" altLang="en-US" sz="11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관리자</a:t>
                      </a:r>
                      <a:endParaRPr lang="ko-KR" altLang="en-US" sz="11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67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공지사항</a:t>
                      </a:r>
                      <a:r>
                        <a:rPr lang="en-US" altLang="ko-KR" sz="1100" b="1" dirty="0" smtClean="0"/>
                        <a:t>]</a:t>
                      </a:r>
                      <a:r>
                        <a:rPr lang="ko-KR" altLang="en-US" sz="1100" b="1" dirty="0" smtClean="0"/>
                        <a:t>게시판 </a:t>
                      </a:r>
                      <a:r>
                        <a:rPr lang="ko-KR" altLang="en-US" sz="1100" b="1" dirty="0" err="1" smtClean="0"/>
                        <a:t>공지사항글</a:t>
                      </a:r>
                      <a:endParaRPr lang="ko-KR" altLang="en-US" sz="11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관리자</a:t>
                      </a:r>
                      <a:endParaRPr lang="ko-KR" altLang="en-US" sz="11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306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공지사항</a:t>
                      </a:r>
                      <a:r>
                        <a:rPr lang="en-US" altLang="ko-KR" sz="1100" b="1" dirty="0" smtClean="0"/>
                        <a:t>]</a:t>
                      </a:r>
                      <a:r>
                        <a:rPr lang="ko-KR" altLang="en-US" sz="1100" b="1" dirty="0" smtClean="0"/>
                        <a:t>게시판 </a:t>
                      </a:r>
                      <a:r>
                        <a:rPr lang="ko-KR" altLang="en-US" sz="1100" b="1" dirty="0" err="1" smtClean="0"/>
                        <a:t>공지사항글</a:t>
                      </a:r>
                      <a:endParaRPr lang="ko-KR" altLang="en-US" sz="11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관리자</a:t>
                      </a:r>
                      <a:endParaRPr lang="ko-KR" altLang="en-US" sz="11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24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일반게시글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79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일반게시글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27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일반게시글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11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일반게시글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일반게시글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6498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14969"/>
              </p:ext>
            </p:extLst>
          </p:nvPr>
        </p:nvGraphicFramePr>
        <p:xfrm>
          <a:off x="624618" y="4781202"/>
          <a:ext cx="1977456" cy="282775"/>
        </p:xfrm>
        <a:graphic>
          <a:graphicData uri="http://schemas.openxmlformats.org/drawingml/2006/table">
            <a:tbl>
              <a:tblPr firstRow="1" bandRow="1">
                <a:tableStyleId>{F86EB55A-D8E4-4A66-8E5A-C34D8BC1693A}</a:tableStyleId>
              </a:tblPr>
              <a:tblGrid>
                <a:gridCol w="329576">
                  <a:extLst>
                    <a:ext uri="{9D8B030D-6E8A-4147-A177-3AD203B41FA5}">
                      <a16:colId xmlns:a16="http://schemas.microsoft.com/office/drawing/2014/main" val="1101386727"/>
                    </a:ext>
                  </a:extLst>
                </a:gridCol>
                <a:gridCol w="329576">
                  <a:extLst>
                    <a:ext uri="{9D8B030D-6E8A-4147-A177-3AD203B41FA5}">
                      <a16:colId xmlns:a16="http://schemas.microsoft.com/office/drawing/2014/main" val="1949560168"/>
                    </a:ext>
                  </a:extLst>
                </a:gridCol>
                <a:gridCol w="329576">
                  <a:extLst>
                    <a:ext uri="{9D8B030D-6E8A-4147-A177-3AD203B41FA5}">
                      <a16:colId xmlns:a16="http://schemas.microsoft.com/office/drawing/2014/main" val="2598526555"/>
                    </a:ext>
                  </a:extLst>
                </a:gridCol>
                <a:gridCol w="329576">
                  <a:extLst>
                    <a:ext uri="{9D8B030D-6E8A-4147-A177-3AD203B41FA5}">
                      <a16:colId xmlns:a16="http://schemas.microsoft.com/office/drawing/2014/main" val="3027965103"/>
                    </a:ext>
                  </a:extLst>
                </a:gridCol>
                <a:gridCol w="329576">
                  <a:extLst>
                    <a:ext uri="{9D8B030D-6E8A-4147-A177-3AD203B41FA5}">
                      <a16:colId xmlns:a16="http://schemas.microsoft.com/office/drawing/2014/main" val="387690741"/>
                    </a:ext>
                  </a:extLst>
                </a:gridCol>
                <a:gridCol w="329576">
                  <a:extLst>
                    <a:ext uri="{9D8B030D-6E8A-4147-A177-3AD203B41FA5}">
                      <a16:colId xmlns:a16="http://schemas.microsoft.com/office/drawing/2014/main" val="2200915929"/>
                    </a:ext>
                  </a:extLst>
                </a:gridCol>
              </a:tblGrid>
              <a:tr h="282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&lt;&lt;</a:t>
                      </a:r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&lt;</a:t>
                      </a:r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&gt;</a:t>
                      </a:r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&gt;&gt;</a:t>
                      </a:r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C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410538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56438" y="84049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게시판이름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331845" y="89968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게시판페이지 </a:t>
            </a:r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모바일버전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765" y="0"/>
            <a:ext cx="9351818" cy="685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" b="99563" l="144" r="99856">
                        <a14:foregroundMark x1="59770" y1="49782" x2="61925" y2="50218"/>
                        <a14:foregroundMark x1="65805" y1="54148" x2="65805" y2="58079"/>
                        <a14:foregroundMark x1="63649" y1="72926" x2="65374" y2="72926"/>
                        <a14:foregroundMark x1="75718" y1="53275" x2="78305" y2="51965"/>
                        <a14:foregroundMark x1="76149" y1="82096" x2="79023" y2="81223"/>
                        <a14:foregroundMark x1="88075" y1="64629" x2="88075" y2="72489"/>
                        <a14:foregroundMark x1="97414" y1="58952" x2="97414" y2="68559"/>
                        <a14:backgroundMark x1="5460" y1="24454" x2="10201" y2="19651"/>
                        <a14:backgroundMark x1="862" y1="63319" x2="14511" y2="19651"/>
                        <a14:backgroundMark x1="13075" y1="41048" x2="22270" y2="6987"/>
                        <a14:backgroundMark x1="25575" y1="5677" x2="36207" y2="33188"/>
                        <a14:backgroundMark x1="34339" y1="40611" x2="75000" y2="24891"/>
                        <a14:backgroundMark x1="78305" y1="37118" x2="98276" y2="3930"/>
                        <a14:backgroundMark x1="71839" y1="57205" x2="71695" y2="72926"/>
                        <a14:backgroundMark x1="85345" y1="56332" x2="85345" y2="72489"/>
                        <a14:backgroundMark x1="86494" y1="81659" x2="86494" y2="85590"/>
                        <a14:backgroundMark x1="70690" y1="77293" x2="71121" y2="87336"/>
                        <a14:backgroundMark x1="62931" y1="68996" x2="63649" y2="64629"/>
                        <a14:backgroundMark x1="55029" y1="50655" x2="54885" y2="75546"/>
                        <a14:backgroundMark x1="47414" y1="69869" x2="53879" y2="93450"/>
                        <a14:backgroundMark x1="30603" y1="68559" x2="34626" y2="79913"/>
                        <a14:backgroundMark x1="19684" y1="85590" x2="24282" y2="65502"/>
                        <a14:backgroundMark x1="14368" y1="77729" x2="21408" y2="56769"/>
                        <a14:backgroundMark x1="11782" y1="88646" x2="16667" y2="65502"/>
                        <a14:backgroundMark x1="11207" y1="96507" x2="11782" y2="86026"/>
                        <a14:backgroundMark x1="26580" y1="54148" x2="36925" y2="90393"/>
                        <a14:backgroundMark x1="37500" y1="94760" x2="37356" y2="88210"/>
                        <a14:backgroundMark x1="24282" y1="48472" x2="24569" y2="41485"/>
                        <a14:backgroundMark x1="3161" y1="79913" x2="3879" y2="63319"/>
                        <a14:backgroundMark x1="23563" y1="41921" x2="24282" y2="39738"/>
                        <a14:backgroundMark x1="78017" y1="58952" x2="78592" y2="624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4" y="86656"/>
            <a:ext cx="1697745" cy="558597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3467935" y="5259948"/>
            <a:ext cx="2351926" cy="1509278"/>
            <a:chOff x="3837858" y="5274869"/>
            <a:chExt cx="2351926" cy="1509278"/>
          </a:xfrm>
        </p:grpSpPr>
        <p:grpSp>
          <p:nvGrpSpPr>
            <p:cNvPr id="55" name="그룹 54"/>
            <p:cNvGrpSpPr/>
            <p:nvPr/>
          </p:nvGrpSpPr>
          <p:grpSpPr>
            <a:xfrm>
              <a:off x="4386056" y="5286519"/>
              <a:ext cx="497452" cy="481159"/>
              <a:chOff x="4383286" y="5335910"/>
              <a:chExt cx="497452" cy="48115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153891" y="5274869"/>
              <a:ext cx="497452" cy="481159"/>
              <a:chOff x="4383286" y="5335910"/>
              <a:chExt cx="497452" cy="481159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383286" y="5335910"/>
                <a:ext cx="490466" cy="481159"/>
                <a:chOff x="622274" y="5483309"/>
                <a:chExt cx="639897" cy="670769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/>
              <p:cNvSpPr txBox="1"/>
              <p:nvPr/>
            </p:nvSpPr>
            <p:spPr>
              <a:xfrm>
                <a:off x="4383286" y="5436448"/>
                <a:ext cx="497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con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275279" y="5753862"/>
              <a:ext cx="1447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3"/>
                  </a:solidFill>
                </a:rPr>
                <a:t>© </a:t>
              </a:r>
              <a:r>
                <a:rPr lang="en-US" altLang="ko-KR" sz="1000" dirty="0" err="1">
                  <a:solidFill>
                    <a:schemeClr val="accent3"/>
                  </a:solidFill>
                </a:rPr>
                <a:t>CampingON</a:t>
              </a:r>
              <a:r>
                <a:rPr lang="en-US" altLang="ko-KR" sz="1000" dirty="0">
                  <a:solidFill>
                    <a:schemeClr val="accent3"/>
                  </a:solidFill>
                </a:rPr>
                <a:t>: Corp</a:t>
              </a:r>
              <a:r>
                <a:rPr lang="en-US" altLang="ko-KR" sz="1000" dirty="0" smtClean="0">
                  <a:solidFill>
                    <a:schemeClr val="accent3"/>
                  </a:solidFill>
                </a:rPr>
                <a:t>.</a:t>
              </a:r>
              <a:endParaRPr lang="en-US" altLang="ko-KR" sz="1000" dirty="0">
                <a:solidFill>
                  <a:schemeClr val="accent3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25022" y="5926986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/>
                <a:t>CampME</a:t>
              </a:r>
              <a:r>
                <a:rPr lang="en-US" altLang="ko-KR" sz="1050" b="1" dirty="0"/>
                <a:t>: </a:t>
              </a:r>
              <a:r>
                <a:rPr lang="ko-KR" altLang="en-US" sz="1050" b="1" dirty="0"/>
                <a:t>주식회사 사업자 </a:t>
              </a:r>
              <a:r>
                <a:rPr lang="ko-KR" altLang="en-US" sz="1050" b="1" dirty="0" smtClean="0"/>
                <a:t>정보</a:t>
              </a:r>
              <a:endParaRPr lang="ko-KR" altLang="en-US" sz="105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13199" y="6151105"/>
              <a:ext cx="2201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상호 </a:t>
              </a:r>
              <a:r>
                <a:rPr lang="en-US" altLang="ko-KR" sz="800" dirty="0"/>
                <a:t>: ㈜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소재지 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대전광역시 </a:t>
              </a:r>
              <a:r>
                <a:rPr lang="ko-KR" altLang="en-US" sz="800" dirty="0" smtClean="0"/>
                <a:t>중구</a:t>
              </a:r>
              <a:endParaRPr lang="ko-KR" alt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2294" y="6353262"/>
              <a:ext cx="1415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호스팅제공자 </a:t>
              </a:r>
              <a:r>
                <a:rPr lang="en-US" altLang="ko-KR" sz="800" dirty="0"/>
                <a:t>: ㈜</a:t>
              </a:r>
              <a:r>
                <a:rPr lang="en-US" altLang="ko-KR" sz="800" dirty="0" err="1" smtClean="0"/>
                <a:t>CampME</a:t>
              </a:r>
              <a:endParaRPr lang="en-US" altLang="ko-KR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7858" y="6568703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개인정보보호책임자 </a:t>
              </a:r>
              <a:r>
                <a:rPr lang="en-US" altLang="ko-KR" sz="800" dirty="0"/>
                <a:t>: </a:t>
              </a:r>
              <a:r>
                <a:rPr lang="en-US" altLang="ko-KR" sz="800" dirty="0" err="1"/>
                <a:t>CampME</a:t>
              </a:r>
              <a:r>
                <a:rPr lang="en-US" altLang="ko-KR" sz="800" dirty="0"/>
                <a:t> - </a:t>
              </a:r>
              <a:r>
                <a:rPr lang="ko-KR" altLang="en-US" sz="800" dirty="0" smtClean="0"/>
                <a:t>데이터보완팀</a:t>
              </a:r>
              <a:endParaRPr lang="ko-KR" altLang="en-US" sz="800" dirty="0"/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57284"/>
              </p:ext>
            </p:extLst>
          </p:nvPr>
        </p:nvGraphicFramePr>
        <p:xfrm>
          <a:off x="9438938" y="2327563"/>
          <a:ext cx="2650716" cy="102121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537436">
                  <a:extLst>
                    <a:ext uri="{9D8B030D-6E8A-4147-A177-3AD203B41FA5}">
                      <a16:colId xmlns:a16="http://schemas.microsoft.com/office/drawing/2014/main" val="1505214876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99576714"/>
                    </a:ext>
                  </a:extLst>
                </a:gridCol>
              </a:tblGrid>
              <a:tr h="3201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0331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빈칸이나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선택이 </a:t>
                      </a:r>
                      <a:r>
                        <a:rPr lang="ko-KR" altLang="en-US" sz="1000" dirty="0" err="1" smtClean="0"/>
                        <a:t>안됬으면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알림창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양식에 맞게 입력했다면 선택한 해당 </a:t>
                      </a:r>
                      <a:r>
                        <a:rPr lang="ko-KR" altLang="en-US" sz="1000" baseline="0" dirty="0" err="1" smtClean="0"/>
                        <a:t>게시글</a:t>
                      </a:r>
                      <a:r>
                        <a:rPr lang="ko-KR" altLang="en-US" sz="1000" baseline="0" dirty="0" smtClean="0"/>
                        <a:t> 목록 페이지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832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51053" y="1611655"/>
            <a:ext cx="2840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게시글작성페이지 </a:t>
            </a:r>
            <a:r>
              <a:rPr lang="en-US" altLang="ko-KR" sz="1600" dirty="0" smtClean="0">
                <a:solidFill>
                  <a:srgbClr val="FF0000"/>
                </a:solidFill>
              </a:rPr>
              <a:t>–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웹버전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테블릿버전</a:t>
            </a:r>
            <a:r>
              <a:rPr lang="en-US" altLang="ko-KR" sz="1600" dirty="0" smtClean="0">
                <a:solidFill>
                  <a:srgbClr val="FF0000"/>
                </a:solidFill>
              </a:rPr>
              <a:t>,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모바일버전</a:t>
            </a:r>
            <a:r>
              <a:rPr lang="ko-KR" altLang="en-US" sz="1600" dirty="0" smtClean="0">
                <a:solidFill>
                  <a:srgbClr val="FF0000"/>
                </a:solidFill>
              </a:rPr>
              <a:t> 동일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34" y="8923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6658740" y="212413"/>
            <a:ext cx="1972015" cy="487049"/>
            <a:chOff x="9608748" y="2083311"/>
            <a:chExt cx="1972015" cy="487049"/>
          </a:xfrm>
        </p:grpSpPr>
        <p:sp>
          <p:nvSpPr>
            <p:cNvPr id="46" name="TextBox 45"/>
            <p:cNvSpPr txBox="1"/>
            <p:nvPr/>
          </p:nvSpPr>
          <p:spPr>
            <a:xfrm>
              <a:off x="9608748" y="2083311"/>
              <a:ext cx="1972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닉네임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님 환영합니다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17014" y="235193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개인정보수정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69976" y="235432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로그아웃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642254" y="2354916"/>
              <a:ext cx="6687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</a:rPr>
                <a:t>내가 쓴 글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19534" y="1280160"/>
            <a:ext cx="7911221" cy="228525"/>
          </a:xfrm>
          <a:prstGeom prst="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3"/>
                </a:solidFill>
              </a:rPr>
              <a:t>제목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15898" y="1280160"/>
            <a:ext cx="1114857" cy="228525"/>
          </a:xfrm>
          <a:prstGeom prst="rect">
            <a:avLst/>
          </a:prstGeom>
          <a:noFill/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accent3"/>
                </a:solidFill>
              </a:rPr>
              <a:t>게시글선택</a:t>
            </a:r>
            <a:r>
              <a:rPr lang="ko-KR" altLang="en-US" sz="1200" dirty="0" smtClean="0">
                <a:solidFill>
                  <a:schemeClr val="accent3"/>
                </a:solidFill>
              </a:rPr>
              <a:t>▼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34" y="1611655"/>
            <a:ext cx="7911221" cy="32326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9534" y="1602188"/>
            <a:ext cx="7911221" cy="323367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838949" y="4920418"/>
            <a:ext cx="1672390" cy="214750"/>
          </a:xfrm>
          <a:prstGeom prst="roundRect">
            <a:avLst/>
          </a:prstGeom>
          <a:solidFill>
            <a:srgbClr val="85C99A"/>
          </a:solidFill>
          <a:ln>
            <a:solidFill>
              <a:srgbClr val="85C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등록하기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515897" y="1521208"/>
            <a:ext cx="1114857" cy="5681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5896" y="1497795"/>
            <a:ext cx="11148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게시글선택</a:t>
            </a:r>
            <a:endParaRPr lang="en-US" altLang="ko-KR" sz="1050" dirty="0" smtClean="0"/>
          </a:p>
          <a:p>
            <a:r>
              <a:rPr lang="ko-KR" altLang="en-US" sz="1050" dirty="0" err="1" smtClean="0"/>
              <a:t>후기게시판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지역별모임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5700723" y="48306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1122</Words>
  <Application>Microsoft Office PowerPoint</Application>
  <PresentationFormat>와이드스크린</PresentationFormat>
  <Paragraphs>489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dw-26</dc:creator>
  <cp:lastModifiedBy>dw-26</cp:lastModifiedBy>
  <cp:revision>182</cp:revision>
  <dcterms:created xsi:type="dcterms:W3CDTF">2022-12-27T07:15:20Z</dcterms:created>
  <dcterms:modified xsi:type="dcterms:W3CDTF">2023-01-19T10:57:55Z</dcterms:modified>
  <cp:version/>
</cp:coreProperties>
</file>