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charts/chart7.xml" ContentType="application/vnd.openxmlformats-officedocument.drawingml.chart+xml"/>
  <Override PartName="/ppt/notesSlides/notesSlide7.xml" ContentType="application/vnd.openxmlformats-officedocument.presentationml.notesSlide+xml"/>
  <Default Extension="xlsx" ContentType="application/vnd.openxmlformats-officedocument.spreadsheetml.sheet"/>
  <Override PartName="/ppt/notesSlides/notesSlide10.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harts/chart6.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63" r:id="rId2"/>
  </p:sldMasterIdLst>
  <p:notesMasterIdLst>
    <p:notesMasterId r:id="rId23"/>
  </p:notesMasterIdLst>
  <p:handoutMasterIdLst>
    <p:handoutMasterId r:id="rId24"/>
  </p:handoutMasterIdLst>
  <p:sldIdLst>
    <p:sldId id="482" r:id="rId3"/>
    <p:sldId id="447" r:id="rId4"/>
    <p:sldId id="540" r:id="rId5"/>
    <p:sldId id="541" r:id="rId6"/>
    <p:sldId id="535" r:id="rId7"/>
    <p:sldId id="507" r:id="rId8"/>
    <p:sldId id="517" r:id="rId9"/>
    <p:sldId id="532" r:id="rId10"/>
    <p:sldId id="533" r:id="rId11"/>
    <p:sldId id="526" r:id="rId12"/>
    <p:sldId id="543" r:id="rId13"/>
    <p:sldId id="519" r:id="rId14"/>
    <p:sldId id="544" r:id="rId15"/>
    <p:sldId id="545" r:id="rId16"/>
    <p:sldId id="530" r:id="rId17"/>
    <p:sldId id="542" r:id="rId18"/>
    <p:sldId id="524" r:id="rId19"/>
    <p:sldId id="514" r:id="rId20"/>
    <p:sldId id="523" r:id="rId21"/>
    <p:sldId id="534" r:id="rId22"/>
  </p:sldIdLst>
  <p:sldSz cx="9144000" cy="6858000" type="screen4x3"/>
  <p:notesSz cx="6858000" cy="9296400"/>
  <p:custDataLst>
    <p:tags r:id="rId2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9C1D"/>
    <a:srgbClr val="CC2E50"/>
    <a:srgbClr val="D13355"/>
    <a:srgbClr val="D2365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2161" autoAdjust="0"/>
  </p:normalViewPr>
  <p:slideViewPr>
    <p:cSldViewPr snapToGrid="0">
      <p:cViewPr varScale="1">
        <p:scale>
          <a:sx n="61" d="100"/>
          <a:sy n="61" d="100"/>
        </p:scale>
        <p:origin x="-172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2556" y="-108"/>
      </p:cViewPr>
      <p:guideLst>
        <p:guide orient="horz" pos="2928"/>
        <p:guide pos="216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1.1944962575880553E-2"/>
          <c:y val="2.8068064525642172E-2"/>
          <c:w val="0.9757189844940265"/>
          <c:h val="0.93061665044678465"/>
        </c:manualLayout>
      </c:layout>
      <c:barChart>
        <c:barDir val="col"/>
        <c:grouping val="clustered"/>
        <c:ser>
          <c:idx val="0"/>
          <c:order val="0"/>
          <c:tx>
            <c:strRef>
              <c:f>Sheet1!$B$1</c:f>
              <c:strCache>
                <c:ptCount val="1"/>
                <c:pt idx="0">
                  <c:v>4,798 SFUSD 9th Graders</c:v>
                </c:pt>
              </c:strCache>
            </c:strRef>
          </c:tx>
          <c:spPr>
            <a:solidFill>
              <a:srgbClr val="B60000"/>
            </a:solidFill>
            <a:ln>
              <a:solidFill>
                <a:schemeClr val="bg1"/>
              </a:solidFill>
            </a:ln>
          </c:spPr>
          <c:dLbls>
            <c:dLbl>
              <c:idx val="0"/>
              <c:layout>
                <c:manualLayout>
                  <c:x val="-4.0988547317661293E-2"/>
                  <c:y val="9.9486861895073789E-2"/>
                </c:manualLayout>
              </c:layout>
              <c:dLblPos val="outEnd"/>
              <c:showSerName val="1"/>
            </c:dLbl>
            <c:txPr>
              <a:bodyPr anchor="ctr" anchorCtr="0"/>
              <a:lstStyle/>
              <a:p>
                <a:pPr>
                  <a:defRPr sz="1800">
                    <a:solidFill>
                      <a:schemeClr val="bg1"/>
                    </a:solidFill>
                  </a:defRPr>
                </a:pPr>
                <a:endParaRPr lang="en-US"/>
              </a:p>
            </c:txPr>
            <c:dLblPos val="inEnd"/>
            <c:showSerName val="1"/>
          </c:dLbls>
          <c:cat>
            <c:strRef>
              <c:f>Sheet1!$A$2</c:f>
              <c:strCache>
                <c:ptCount val="1"/>
                <c:pt idx="0">
                  <c:v>SFUSD Students, 2000-01 School Year</c:v>
                </c:pt>
              </c:strCache>
            </c:strRef>
          </c:cat>
          <c:val>
            <c:numRef>
              <c:f>Sheet1!$B$2</c:f>
              <c:numCache>
                <c:formatCode>#,##0</c:formatCode>
                <c:ptCount val="1"/>
                <c:pt idx="0">
                  <c:v>4798</c:v>
                </c:pt>
              </c:numCache>
            </c:numRef>
          </c:val>
        </c:ser>
        <c:ser>
          <c:idx val="1"/>
          <c:order val="1"/>
          <c:tx>
            <c:strRef>
              <c:f>Sheet1!$C$1</c:f>
              <c:strCache>
                <c:ptCount val="1"/>
                <c:pt idx="0">
                  <c:v>3,043 SFUSD Graduates</c:v>
                </c:pt>
              </c:strCache>
            </c:strRef>
          </c:tx>
          <c:spPr>
            <a:solidFill>
              <a:srgbClr val="FF2D2D"/>
            </a:solidFill>
            <a:ln>
              <a:solidFill>
                <a:prstClr val="black"/>
              </a:solidFill>
            </a:ln>
          </c:spPr>
          <c:dLbls>
            <c:dLbl>
              <c:idx val="0"/>
              <c:layout>
                <c:manualLayout>
                  <c:x val="-4.262662129710125E-2"/>
                  <c:y val="0.14323329460866571"/>
                </c:manualLayout>
              </c:layout>
              <c:dLblPos val="outEnd"/>
              <c:showSerName val="1"/>
            </c:dLbl>
            <c:txPr>
              <a:bodyPr/>
              <a:lstStyle/>
              <a:p>
                <a:pPr>
                  <a:defRPr sz="1800">
                    <a:solidFill>
                      <a:schemeClr val="bg1"/>
                    </a:solidFill>
                  </a:defRPr>
                </a:pPr>
                <a:endParaRPr lang="en-US"/>
              </a:p>
            </c:txPr>
            <c:dLblPos val="inEnd"/>
            <c:showSerName val="1"/>
          </c:dLbls>
          <c:cat>
            <c:strRef>
              <c:f>Sheet1!$A$2</c:f>
              <c:strCache>
                <c:ptCount val="1"/>
                <c:pt idx="0">
                  <c:v>SFUSD Students, 2000-01 School Year</c:v>
                </c:pt>
              </c:strCache>
            </c:strRef>
          </c:cat>
          <c:val>
            <c:numRef>
              <c:f>Sheet1!$C$2</c:f>
              <c:numCache>
                <c:formatCode>#,##0</c:formatCode>
                <c:ptCount val="1"/>
                <c:pt idx="0">
                  <c:v>3043</c:v>
                </c:pt>
              </c:numCache>
            </c:numRef>
          </c:val>
        </c:ser>
        <c:ser>
          <c:idx val="2"/>
          <c:order val="2"/>
          <c:tx>
            <c:strRef>
              <c:f>Sheet1!$D$1</c:f>
              <c:strCache>
                <c:ptCount val="1"/>
                <c:pt idx="0">
                  <c:v>2,386 Postsecondary Attendees</c:v>
                </c:pt>
              </c:strCache>
            </c:strRef>
          </c:tx>
          <c:spPr>
            <a:solidFill>
              <a:srgbClr val="FFAF00"/>
            </a:solidFill>
            <a:ln>
              <a:solidFill>
                <a:prstClr val="black"/>
              </a:solidFill>
            </a:ln>
          </c:spPr>
          <c:dLbls>
            <c:dLbl>
              <c:idx val="0"/>
              <c:layout>
                <c:manualLayout>
                  <c:x val="-3.3370155702604792E-2"/>
                  <c:y val="0.18897465685641862"/>
                </c:manualLayout>
              </c:layout>
              <c:dLblPos val="outEnd"/>
              <c:showSerName val="1"/>
            </c:dLbl>
            <c:txPr>
              <a:bodyPr/>
              <a:lstStyle/>
              <a:p>
                <a:pPr>
                  <a:defRPr sz="1800">
                    <a:solidFill>
                      <a:schemeClr val="bg1"/>
                    </a:solidFill>
                  </a:defRPr>
                </a:pPr>
                <a:endParaRPr lang="en-US"/>
              </a:p>
            </c:txPr>
            <c:dLblPos val="inEnd"/>
            <c:showSerName val="1"/>
          </c:dLbls>
          <c:cat>
            <c:strRef>
              <c:f>Sheet1!$A$2</c:f>
              <c:strCache>
                <c:ptCount val="1"/>
                <c:pt idx="0">
                  <c:v>SFUSD Students, 2000-01 School Year</c:v>
                </c:pt>
              </c:strCache>
            </c:strRef>
          </c:cat>
          <c:val>
            <c:numRef>
              <c:f>Sheet1!$D$2</c:f>
              <c:numCache>
                <c:formatCode>#,##0</c:formatCode>
                <c:ptCount val="1"/>
                <c:pt idx="0">
                  <c:v>2386</c:v>
                </c:pt>
              </c:numCache>
            </c:numRef>
          </c:val>
        </c:ser>
        <c:ser>
          <c:idx val="3"/>
          <c:order val="3"/>
          <c:tx>
            <c:strRef>
              <c:f>Sheet1!$E$1</c:f>
              <c:strCache>
                <c:ptCount val="1"/>
                <c:pt idx="0">
                  <c:v>1,281 Postsecondary Completers</c:v>
                </c:pt>
              </c:strCache>
            </c:strRef>
          </c:tx>
          <c:spPr>
            <a:solidFill>
              <a:srgbClr val="FFFF99"/>
            </a:solidFill>
            <a:ln>
              <a:solidFill>
                <a:prstClr val="black"/>
              </a:solidFill>
            </a:ln>
          </c:spPr>
          <c:dLbls>
            <c:dLbl>
              <c:idx val="0"/>
              <c:layout>
                <c:manualLayout>
                  <c:x val="-2.6522001205545511E-2"/>
                  <c:y val="0.21539473296175071"/>
                </c:manualLayout>
              </c:layout>
              <c:dLblPos val="outEnd"/>
              <c:showSerName val="1"/>
            </c:dLbl>
            <c:txPr>
              <a:bodyPr/>
              <a:lstStyle/>
              <a:p>
                <a:pPr>
                  <a:defRPr sz="1800">
                    <a:solidFill>
                      <a:schemeClr val="bg1"/>
                    </a:solidFill>
                  </a:defRPr>
                </a:pPr>
                <a:endParaRPr lang="en-US"/>
              </a:p>
            </c:txPr>
            <c:dLblPos val="inEnd"/>
            <c:showSerName val="1"/>
          </c:dLbls>
          <c:cat>
            <c:strRef>
              <c:f>Sheet1!$A$2</c:f>
              <c:strCache>
                <c:ptCount val="1"/>
                <c:pt idx="0">
                  <c:v>SFUSD Students, 2000-01 School Year</c:v>
                </c:pt>
              </c:strCache>
            </c:strRef>
          </c:cat>
          <c:val>
            <c:numRef>
              <c:f>Sheet1!$E$2</c:f>
              <c:numCache>
                <c:formatCode>#,##0</c:formatCode>
                <c:ptCount val="1"/>
                <c:pt idx="0">
                  <c:v>1281.000452</c:v>
                </c:pt>
              </c:numCache>
            </c:numRef>
          </c:val>
        </c:ser>
        <c:ser>
          <c:idx val="4"/>
          <c:order val="4"/>
          <c:tx>
            <c:strRef>
              <c:f>Sheet1!$F$1</c:f>
              <c:strCache>
                <c:ptCount val="1"/>
                <c:pt idx="0">
                  <c:v>Column1</c:v>
                </c:pt>
              </c:strCache>
            </c:strRef>
          </c:tx>
          <c:cat>
            <c:strRef>
              <c:f>Sheet1!$A$2</c:f>
              <c:strCache>
                <c:ptCount val="1"/>
                <c:pt idx="0">
                  <c:v>SFUSD Students, 2000-01 School Year</c:v>
                </c:pt>
              </c:strCache>
            </c:strRef>
          </c:cat>
          <c:val>
            <c:numRef>
              <c:f>Sheet1!$F$2</c:f>
              <c:numCache>
                <c:formatCode>#,##0</c:formatCode>
                <c:ptCount val="1"/>
                <c:pt idx="0">
                  <c:v>0</c:v>
                </c:pt>
              </c:numCache>
            </c:numRef>
          </c:val>
        </c:ser>
        <c:ser>
          <c:idx val="5"/>
          <c:order val="5"/>
          <c:tx>
            <c:strRef>
              <c:f>Sheet1!$G$1</c:f>
              <c:strCache>
                <c:ptCount val="1"/>
                <c:pt idx="0">
                  <c:v>Column2</c:v>
                </c:pt>
              </c:strCache>
            </c:strRef>
          </c:tx>
          <c:cat>
            <c:strRef>
              <c:f>Sheet1!$A$2</c:f>
              <c:strCache>
                <c:ptCount val="1"/>
                <c:pt idx="0">
                  <c:v>SFUSD Students, 2000-01 School Year</c:v>
                </c:pt>
              </c:strCache>
            </c:strRef>
          </c:cat>
          <c:val>
            <c:numRef>
              <c:f>Sheet1!$G$2</c:f>
              <c:numCache>
                <c:formatCode>#,##0</c:formatCode>
                <c:ptCount val="1"/>
                <c:pt idx="0">
                  <c:v>0</c:v>
                </c:pt>
              </c:numCache>
            </c:numRef>
          </c:val>
        </c:ser>
        <c:gapWidth val="10"/>
        <c:overlap val="50"/>
        <c:axId val="84966016"/>
        <c:axId val="85135744"/>
      </c:barChart>
      <c:catAx>
        <c:axId val="84966016"/>
        <c:scaling>
          <c:orientation val="minMax"/>
        </c:scaling>
        <c:delete val="1"/>
        <c:axPos val="b"/>
        <c:minorGridlines>
          <c:spPr>
            <a:ln>
              <a:solidFill>
                <a:schemeClr val="bg2"/>
              </a:solidFill>
            </a:ln>
          </c:spPr>
        </c:minorGridlines>
        <c:tickLblPos val="none"/>
        <c:crossAx val="85135744"/>
        <c:crosses val="autoZero"/>
        <c:auto val="1"/>
        <c:lblAlgn val="ctr"/>
        <c:lblOffset val="100"/>
      </c:catAx>
      <c:valAx>
        <c:axId val="85135744"/>
        <c:scaling>
          <c:orientation val="minMax"/>
          <c:max val="5000"/>
          <c:min val="0"/>
        </c:scaling>
        <c:delete val="1"/>
        <c:axPos val="l"/>
        <c:majorGridlines>
          <c:spPr>
            <a:ln w="0">
              <a:solidFill>
                <a:schemeClr val="bg2"/>
              </a:solidFill>
            </a:ln>
          </c:spPr>
        </c:majorGridlines>
        <c:numFmt formatCode="#,##0" sourceLinked="0"/>
        <c:tickLblPos val="none"/>
        <c:crossAx val="84966016"/>
        <c:crosses val="autoZero"/>
        <c:crossBetween val="between"/>
        <c:majorUnit val="1250"/>
      </c:valAx>
    </c:plotArea>
    <c:plotVisOnly val="1"/>
  </c:chart>
  <c:spPr>
    <a:ln>
      <a:solidFill>
        <a:schemeClr val="bg1"/>
      </a:solidFill>
    </a:ln>
  </c:sp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sz="2160" b="0" i="0" u="none" strike="noStrike" baseline="0" dirty="0" smtClean="0"/>
              <a:t>2000-01 Cohort of First-Time Ninth Grade Students Who Attained a Postsecondary Degree by 2008-09</a:t>
            </a:r>
            <a:endParaRPr lang="en-US" dirty="0"/>
          </a:p>
        </c:rich>
      </c:tx>
      <c:layout/>
    </c:title>
    <c:plotArea>
      <c:layout>
        <c:manualLayout>
          <c:layoutTarget val="inner"/>
          <c:xMode val="edge"/>
          <c:yMode val="edge"/>
          <c:x val="8.7729916996133098E-2"/>
          <c:y val="0.19990942474219967"/>
          <c:w val="0.89563501542405388"/>
          <c:h val="0.48029133292702036"/>
        </c:manualLayout>
      </c:layout>
      <c:barChart>
        <c:barDir val="col"/>
        <c:grouping val="clustered"/>
        <c:ser>
          <c:idx val="0"/>
          <c:order val="0"/>
          <c:tx>
            <c:strRef>
              <c:f>Sheet1!$B$1</c:f>
              <c:strCache>
                <c:ptCount val="1"/>
                <c:pt idx="0">
                  <c:v>Series 1</c:v>
                </c:pt>
              </c:strCache>
            </c:strRef>
          </c:tx>
          <c:dLbls>
            <c:txPr>
              <a:bodyPr/>
              <a:lstStyle/>
              <a:p>
                <a:pPr>
                  <a:defRPr sz="2400"/>
                </a:pPr>
                <a:endParaRPr lang="en-US"/>
              </a:p>
            </c:txPr>
            <c:showVal val="1"/>
          </c:dLbls>
          <c:cat>
            <c:strRef>
              <c:f>Sheet1!$A$2:$A$11</c:f>
              <c:strCache>
                <c:ptCount val="10"/>
                <c:pt idx="0">
                  <c:v>All Students</c:v>
                </c:pt>
                <c:pt idx="1">
                  <c:v>Chinese</c:v>
                </c:pt>
                <c:pt idx="2">
                  <c:v>Latino</c:v>
                </c:pt>
                <c:pt idx="3">
                  <c:v>African-American</c:v>
                </c:pt>
                <c:pt idx="4">
                  <c:v>White</c:v>
                </c:pt>
                <c:pt idx="5">
                  <c:v>Filipino</c:v>
                </c:pt>
                <c:pt idx="6">
                  <c:v>Asian/PI</c:v>
                </c:pt>
                <c:pt idx="7">
                  <c:v>Other Ethnicity</c:v>
                </c:pt>
                <c:pt idx="8">
                  <c:v>Male</c:v>
                </c:pt>
                <c:pt idx="9">
                  <c:v>Female</c:v>
                </c:pt>
              </c:strCache>
            </c:strRef>
          </c:cat>
          <c:val>
            <c:numRef>
              <c:f>Sheet1!$B$2:$B$11</c:f>
              <c:numCache>
                <c:formatCode>0%</c:formatCode>
                <c:ptCount val="10"/>
                <c:pt idx="0">
                  <c:v>0.27</c:v>
                </c:pt>
                <c:pt idx="1">
                  <c:v>0.46</c:v>
                </c:pt>
                <c:pt idx="2">
                  <c:v>8.0000000000000029E-2</c:v>
                </c:pt>
                <c:pt idx="3">
                  <c:v>7.0000000000000021E-2</c:v>
                </c:pt>
                <c:pt idx="4">
                  <c:v>0.33000000000000013</c:v>
                </c:pt>
                <c:pt idx="5">
                  <c:v>0.19</c:v>
                </c:pt>
                <c:pt idx="6">
                  <c:v>0.31000000000000011</c:v>
                </c:pt>
                <c:pt idx="7">
                  <c:v>0.28000000000000008</c:v>
                </c:pt>
                <c:pt idx="8">
                  <c:v>0.24000000000000005</c:v>
                </c:pt>
                <c:pt idx="9">
                  <c:v>0.3000000000000001</c:v>
                </c:pt>
              </c:numCache>
            </c:numRef>
          </c:val>
        </c:ser>
        <c:axId val="85848832"/>
        <c:axId val="85851520"/>
      </c:barChart>
      <c:catAx>
        <c:axId val="85848832"/>
        <c:scaling>
          <c:orientation val="minMax"/>
        </c:scaling>
        <c:axPos val="b"/>
        <c:tickLblPos val="nextTo"/>
        <c:crossAx val="85851520"/>
        <c:crosses val="autoZero"/>
        <c:auto val="1"/>
        <c:lblAlgn val="ctr"/>
        <c:lblOffset val="100"/>
      </c:catAx>
      <c:valAx>
        <c:axId val="85851520"/>
        <c:scaling>
          <c:orientation val="minMax"/>
          <c:max val="1"/>
        </c:scaling>
        <c:axPos val="l"/>
        <c:majorGridlines>
          <c:spPr>
            <a:ln>
              <a:solidFill>
                <a:schemeClr val="tx1">
                  <a:lumMod val="50000"/>
                </a:schemeClr>
              </a:solidFill>
            </a:ln>
          </c:spPr>
        </c:majorGridlines>
        <c:numFmt formatCode="0%" sourceLinked="1"/>
        <c:tickLblPos val="nextTo"/>
        <c:crossAx val="85848832"/>
        <c:crosses val="autoZero"/>
        <c:crossBetween val="between"/>
        <c:majorUnit val="0.2"/>
      </c:valAx>
    </c:plotArea>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17236103148698409"/>
          <c:y val="7.2877698029989973E-2"/>
          <c:w val="0.81139119888322753"/>
          <c:h val="0.64812982320116086"/>
        </c:manualLayout>
      </c:layout>
      <c:barChart>
        <c:barDir val="col"/>
        <c:grouping val="clustered"/>
        <c:ser>
          <c:idx val="0"/>
          <c:order val="0"/>
          <c:tx>
            <c:strRef>
              <c:f>Sheet1!$B$1</c:f>
              <c:strCache>
                <c:ptCount val="1"/>
                <c:pt idx="0">
                  <c:v>Series 1</c:v>
                </c:pt>
              </c:strCache>
            </c:strRef>
          </c:tx>
          <c:dLbls>
            <c:dLbl>
              <c:idx val="0"/>
              <c:spPr/>
              <c:txPr>
                <a:bodyPr/>
                <a:lstStyle/>
                <a:p>
                  <a:pPr>
                    <a:defRPr sz="2000"/>
                  </a:pPr>
                  <a:endParaRPr lang="en-US"/>
                </a:p>
              </c:txPr>
            </c:dLbl>
            <c:dLbl>
              <c:idx val="1"/>
              <c:spPr/>
              <c:txPr>
                <a:bodyPr/>
                <a:lstStyle/>
                <a:p>
                  <a:pPr>
                    <a:defRPr sz="2000"/>
                  </a:pPr>
                  <a:endParaRPr lang="en-US"/>
                </a:p>
              </c:txPr>
            </c:dLbl>
            <c:dLbl>
              <c:idx val="2"/>
              <c:spPr/>
              <c:txPr>
                <a:bodyPr/>
                <a:lstStyle/>
                <a:p>
                  <a:pPr>
                    <a:defRPr sz="2000"/>
                  </a:pPr>
                  <a:endParaRPr lang="en-US"/>
                </a:p>
              </c:txPr>
            </c:dLbl>
            <c:showVal val="1"/>
          </c:dLbls>
          <c:cat>
            <c:strRef>
              <c:f>Sheet1!$A$2:$A$4</c:f>
              <c:strCache>
                <c:ptCount val="3"/>
                <c:pt idx="0">
                  <c:v>Zero Risk Factors (N=2,633)</c:v>
                </c:pt>
                <c:pt idx="1">
                  <c:v>One Risk Factor (N=476)</c:v>
                </c:pt>
                <c:pt idx="2">
                  <c:v>Two Risk Factors (N=273)</c:v>
                </c:pt>
              </c:strCache>
            </c:strRef>
          </c:cat>
          <c:val>
            <c:numRef>
              <c:f>Sheet1!$B$2:$B$4</c:f>
              <c:numCache>
                <c:formatCode>0%</c:formatCode>
                <c:ptCount val="3"/>
                <c:pt idx="0">
                  <c:v>0.84000000000000019</c:v>
                </c:pt>
                <c:pt idx="1">
                  <c:v>0.4300000000000001</c:v>
                </c:pt>
                <c:pt idx="2">
                  <c:v>0.15000000000000005</c:v>
                </c:pt>
              </c:numCache>
            </c:numRef>
          </c:val>
        </c:ser>
        <c:axId val="89270912"/>
        <c:axId val="89280896"/>
      </c:barChart>
      <c:catAx>
        <c:axId val="89270912"/>
        <c:scaling>
          <c:orientation val="minMax"/>
        </c:scaling>
        <c:axPos val="b"/>
        <c:tickLblPos val="nextTo"/>
        <c:crossAx val="89280896"/>
        <c:crosses val="autoZero"/>
        <c:auto val="1"/>
        <c:lblAlgn val="ctr"/>
        <c:lblOffset val="100"/>
      </c:catAx>
      <c:valAx>
        <c:axId val="89280896"/>
        <c:scaling>
          <c:orientation val="minMax"/>
        </c:scaling>
        <c:axPos val="l"/>
        <c:majorGridlines>
          <c:spPr>
            <a:ln>
              <a:solidFill>
                <a:prstClr val="white">
                  <a:lumMod val="50000"/>
                  <a:alpha val="53000"/>
                </a:prstClr>
              </a:solidFill>
            </a:ln>
          </c:spPr>
        </c:majorGridlines>
        <c:title>
          <c:tx>
            <c:rich>
              <a:bodyPr rot="-5400000" vert="horz"/>
              <a:lstStyle/>
              <a:p>
                <a:pPr>
                  <a:defRPr/>
                </a:pPr>
                <a:r>
                  <a:rPr lang="en-US" sz="1600" dirty="0" smtClean="0"/>
                  <a:t>Four-Year High School Graduation</a:t>
                </a:r>
                <a:r>
                  <a:rPr lang="en-US" sz="1600" baseline="0" dirty="0" smtClean="0"/>
                  <a:t> Rate</a:t>
                </a:r>
                <a:endParaRPr lang="en-US" sz="1600" dirty="0"/>
              </a:p>
            </c:rich>
          </c:tx>
          <c:layout/>
        </c:title>
        <c:numFmt formatCode="0%" sourceLinked="1"/>
        <c:tickLblPos val="nextTo"/>
        <c:crossAx val="89270912"/>
        <c:crosses val="autoZero"/>
        <c:crossBetween val="between"/>
        <c:majorUnit val="0.25"/>
      </c:valAx>
    </c:plotArea>
    <c:plotVisOnly val="1"/>
  </c:chart>
  <c:spPr>
    <a:noFill/>
    <a:ln>
      <a:solidFill>
        <a:prstClr val="white">
          <a:lumMod val="50000"/>
        </a:prstClr>
      </a:solidFill>
    </a:ln>
  </c:spPr>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Sheet1!$B$1</c:f>
              <c:strCache>
                <c:ptCount val="1"/>
                <c:pt idx="0">
                  <c:v>Passed All Core Courses</c:v>
                </c:pt>
              </c:strCache>
            </c:strRef>
          </c:tx>
          <c:dLbls>
            <c:txPr>
              <a:bodyPr/>
              <a:lstStyle/>
              <a:p>
                <a:pPr>
                  <a:defRPr sz="2000"/>
                </a:pPr>
                <a:endParaRPr lang="en-US"/>
              </a:p>
            </c:txPr>
            <c:showVal val="1"/>
          </c:dLbls>
          <c:cat>
            <c:strRef>
              <c:f>Sheet1!$A$2:$A$4</c:f>
              <c:strCache>
                <c:ptCount val="3"/>
                <c:pt idx="0">
                  <c:v>Zero Risk Factors
(N=2,284; 349)</c:v>
                </c:pt>
                <c:pt idx="1">
                  <c:v>One Risk Factor
(N=219; 257)</c:v>
                </c:pt>
                <c:pt idx="2">
                  <c:v>Two Risk Factors
(N=72; 201)</c:v>
                </c:pt>
              </c:strCache>
            </c:strRef>
          </c:cat>
          <c:val>
            <c:numRef>
              <c:f>Sheet1!$B$2:$B$4</c:f>
              <c:numCache>
                <c:formatCode>0%</c:formatCode>
                <c:ptCount val="3"/>
                <c:pt idx="0">
                  <c:v>0.89</c:v>
                </c:pt>
                <c:pt idx="1">
                  <c:v>0.55000000000000004</c:v>
                </c:pt>
                <c:pt idx="2">
                  <c:v>0.24000000000000005</c:v>
                </c:pt>
              </c:numCache>
            </c:numRef>
          </c:val>
        </c:ser>
        <c:ser>
          <c:idx val="1"/>
          <c:order val="1"/>
          <c:tx>
            <c:strRef>
              <c:f>Sheet1!$C$1</c:f>
              <c:strCache>
                <c:ptCount val="1"/>
                <c:pt idx="0">
                  <c:v>Failed One or More Core Courses</c:v>
                </c:pt>
              </c:strCache>
            </c:strRef>
          </c:tx>
          <c:dLbls>
            <c:txPr>
              <a:bodyPr/>
              <a:lstStyle/>
              <a:p>
                <a:pPr>
                  <a:defRPr sz="2000"/>
                </a:pPr>
                <a:endParaRPr lang="en-US"/>
              </a:p>
            </c:txPr>
            <c:showVal val="1"/>
          </c:dLbls>
          <c:cat>
            <c:strRef>
              <c:f>Sheet1!$A$2:$A$4</c:f>
              <c:strCache>
                <c:ptCount val="3"/>
                <c:pt idx="0">
                  <c:v>Zero Risk Factors
(N=2,284; 349)</c:v>
                </c:pt>
                <c:pt idx="1">
                  <c:v>One Risk Factor
(N=219; 257)</c:v>
                </c:pt>
                <c:pt idx="2">
                  <c:v>Two Risk Factors
(N=72; 201)</c:v>
                </c:pt>
              </c:strCache>
            </c:strRef>
          </c:cat>
          <c:val>
            <c:numRef>
              <c:f>Sheet1!$C$2:$C$4</c:f>
              <c:numCache>
                <c:formatCode>0%</c:formatCode>
                <c:ptCount val="3"/>
                <c:pt idx="0">
                  <c:v>0.56000000000000005</c:v>
                </c:pt>
                <c:pt idx="1">
                  <c:v>0.32000000000000012</c:v>
                </c:pt>
                <c:pt idx="2">
                  <c:v>0.11</c:v>
                </c:pt>
              </c:numCache>
            </c:numRef>
          </c:val>
        </c:ser>
        <c:axId val="89649920"/>
        <c:axId val="89651456"/>
      </c:barChart>
      <c:catAx>
        <c:axId val="89649920"/>
        <c:scaling>
          <c:orientation val="minMax"/>
        </c:scaling>
        <c:axPos val="b"/>
        <c:tickLblPos val="nextTo"/>
        <c:crossAx val="89651456"/>
        <c:crosses val="autoZero"/>
        <c:auto val="1"/>
        <c:lblAlgn val="ctr"/>
        <c:lblOffset val="100"/>
      </c:catAx>
      <c:valAx>
        <c:axId val="89651456"/>
        <c:scaling>
          <c:orientation val="minMax"/>
        </c:scaling>
        <c:axPos val="l"/>
        <c:majorGridlines>
          <c:spPr>
            <a:ln>
              <a:solidFill>
                <a:prstClr val="white">
                  <a:lumMod val="50000"/>
                  <a:alpha val="50000"/>
                </a:prstClr>
              </a:solidFill>
            </a:ln>
          </c:spPr>
        </c:majorGridlines>
        <c:title>
          <c:tx>
            <c:rich>
              <a:bodyPr rot="-5400000" vert="horz"/>
              <a:lstStyle/>
              <a:p>
                <a:pPr>
                  <a:defRPr sz="1600"/>
                </a:pPr>
                <a:r>
                  <a:rPr lang="en-US" sz="1600" dirty="0" smtClean="0"/>
                  <a:t>Four-Year High School Graduation</a:t>
                </a:r>
                <a:r>
                  <a:rPr lang="en-US" sz="1600" baseline="0" dirty="0" smtClean="0"/>
                  <a:t> Rate</a:t>
                </a:r>
                <a:endParaRPr lang="en-US" sz="1600" dirty="0"/>
              </a:p>
            </c:rich>
          </c:tx>
          <c:layout/>
        </c:title>
        <c:numFmt formatCode="0%" sourceLinked="1"/>
        <c:tickLblPos val="nextTo"/>
        <c:crossAx val="89649920"/>
        <c:crosses val="autoZero"/>
        <c:crossBetween val="between"/>
        <c:majorUnit val="0.25"/>
      </c:valAx>
    </c:plotArea>
    <c:legend>
      <c:legendPos val="t"/>
      <c:layout/>
    </c:legend>
    <c:plotVisOnly val="1"/>
  </c:chart>
  <c:spPr>
    <a:ln>
      <a:solidFill>
        <a:prstClr val="white">
          <a:lumMod val="50000"/>
        </a:prstClr>
      </a:solidFill>
    </a:ln>
  </c:spPr>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9927774653856389"/>
          <c:y val="7.7335560178907303E-2"/>
          <c:w val="0.78288930744471263"/>
          <c:h val="0.4625491755807008"/>
        </c:manualLayout>
      </c:layout>
      <c:barChart>
        <c:barDir val="col"/>
        <c:grouping val="clustered"/>
        <c:ser>
          <c:idx val="0"/>
          <c:order val="0"/>
          <c:tx>
            <c:strRef>
              <c:f>Sheet1!$B$1</c:f>
              <c:strCache>
                <c:ptCount val="1"/>
                <c:pt idx="0">
                  <c:v>Placed at College-Level Math</c:v>
                </c:pt>
              </c:strCache>
            </c:strRef>
          </c:tx>
          <c:dLbls>
            <c:showVal val="1"/>
          </c:dLbls>
          <c:cat>
            <c:strRef>
              <c:f>Sheet1!$A$2:$A$7</c:f>
              <c:strCache>
                <c:ptCount val="6"/>
                <c:pt idx="0">
                  <c:v>Passed</c:v>
                </c:pt>
                <c:pt idx="1">
                  <c:v>Did Not Pass</c:v>
                </c:pt>
                <c:pt idx="2">
                  <c:v>Passed</c:v>
                </c:pt>
                <c:pt idx="3">
                  <c:v>Did Not Pass</c:v>
                </c:pt>
                <c:pt idx="4">
                  <c:v>Passed</c:v>
                </c:pt>
                <c:pt idx="5">
                  <c:v>Did Not Pass</c:v>
                </c:pt>
              </c:strCache>
            </c:strRef>
          </c:cat>
          <c:val>
            <c:numRef>
              <c:f>Sheet1!$B$2:$B$7</c:f>
              <c:numCache>
                <c:formatCode>0%</c:formatCode>
                <c:ptCount val="6"/>
                <c:pt idx="0">
                  <c:v>0.86000000000000065</c:v>
                </c:pt>
                <c:pt idx="1">
                  <c:v>0.60000000000000064</c:v>
                </c:pt>
                <c:pt idx="2">
                  <c:v>0.49000000000000032</c:v>
                </c:pt>
                <c:pt idx="3">
                  <c:v>0.29000000000000031</c:v>
                </c:pt>
                <c:pt idx="4">
                  <c:v>0.17</c:v>
                </c:pt>
                <c:pt idx="5">
                  <c:v>8.0000000000000043E-2</c:v>
                </c:pt>
              </c:numCache>
            </c:numRef>
          </c:val>
        </c:ser>
        <c:axId val="89778048"/>
        <c:axId val="89854336"/>
      </c:barChart>
      <c:catAx>
        <c:axId val="89778048"/>
        <c:scaling>
          <c:orientation val="minMax"/>
        </c:scaling>
        <c:axPos val="b"/>
        <c:title>
          <c:tx>
            <c:rich>
              <a:bodyPr/>
              <a:lstStyle/>
              <a:p>
                <a:pPr>
                  <a:defRPr/>
                </a:pPr>
                <a:r>
                  <a:rPr lang="en-US" sz="1800" b="1" dirty="0" smtClean="0"/>
                  <a:t>Highest Math Course Completed in SFUSD</a:t>
                </a:r>
                <a:endParaRPr lang="en-US" sz="1800" b="1" dirty="0"/>
              </a:p>
            </c:rich>
          </c:tx>
          <c:layout>
            <c:manualLayout>
              <c:xMode val="edge"/>
              <c:yMode val="edge"/>
              <c:x val="0.28997787157342902"/>
              <c:y val="0.90728683625342821"/>
            </c:manualLayout>
          </c:layout>
        </c:title>
        <c:tickLblPos val="nextTo"/>
        <c:txPr>
          <a:bodyPr/>
          <a:lstStyle/>
          <a:p>
            <a:pPr>
              <a:defRPr sz="1600"/>
            </a:pPr>
            <a:endParaRPr lang="en-US"/>
          </a:p>
        </c:txPr>
        <c:crossAx val="89854336"/>
        <c:crosses val="autoZero"/>
        <c:auto val="1"/>
        <c:lblAlgn val="ctr"/>
        <c:lblOffset val="100"/>
      </c:catAx>
      <c:valAx>
        <c:axId val="89854336"/>
        <c:scaling>
          <c:orientation val="minMax"/>
          <c:max val="1"/>
        </c:scaling>
        <c:axPos val="l"/>
        <c:majorGridlines>
          <c:spPr>
            <a:ln>
              <a:solidFill>
                <a:srgbClr val="EBDDC3">
                  <a:alpha val="28000"/>
                </a:srgbClr>
              </a:solidFill>
            </a:ln>
          </c:spPr>
        </c:majorGridlines>
        <c:title>
          <c:tx>
            <c:rich>
              <a:bodyPr rot="-5400000" vert="horz"/>
              <a:lstStyle/>
              <a:p>
                <a:pPr>
                  <a:defRPr/>
                </a:pPr>
                <a:r>
                  <a:rPr lang="en-US" dirty="0" smtClean="0"/>
                  <a:t>Placed at</a:t>
                </a:r>
              </a:p>
              <a:p>
                <a:pPr>
                  <a:defRPr/>
                </a:pPr>
                <a:r>
                  <a:rPr lang="en-US" dirty="0" smtClean="0"/>
                  <a:t>College-Level</a:t>
                </a:r>
                <a:r>
                  <a:rPr lang="en-US" baseline="0" dirty="0" smtClean="0"/>
                  <a:t> Math</a:t>
                </a:r>
                <a:endParaRPr lang="en-US" dirty="0"/>
              </a:p>
            </c:rich>
          </c:tx>
          <c:layout/>
        </c:title>
        <c:numFmt formatCode="0%" sourceLinked="1"/>
        <c:tickLblPos val="nextTo"/>
        <c:crossAx val="89778048"/>
        <c:crosses val="autoZero"/>
        <c:crossBetween val="between"/>
        <c:majorUnit val="0.25"/>
      </c:valAx>
    </c:plotArea>
    <c:plotVisOnly val="1"/>
  </c:chart>
  <c:spPr>
    <a:ln>
      <a:solidFill>
        <a:schemeClr val="accent1"/>
      </a:solidFill>
    </a:ln>
  </c:spPr>
  <c:txPr>
    <a:bodyPr/>
    <a:lstStyle/>
    <a:p>
      <a:pPr>
        <a:defRPr sz="18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manualLayout>
          <c:layoutTarget val="inner"/>
          <c:xMode val="edge"/>
          <c:yMode val="edge"/>
          <c:x val="0.3186226941702715"/>
          <c:y val="0.20370324803149659"/>
          <c:w val="0.64881289046615664"/>
          <c:h val="0.40987223613547824"/>
        </c:manualLayout>
      </c:layout>
      <c:barChart>
        <c:barDir val="col"/>
        <c:grouping val="clustered"/>
        <c:ser>
          <c:idx val="0"/>
          <c:order val="0"/>
          <c:tx>
            <c:strRef>
              <c:f>Sheet1!$B$1</c:f>
              <c:strCache>
                <c:ptCount val="1"/>
                <c:pt idx="0">
                  <c:v>Summative Math</c:v>
                </c:pt>
              </c:strCache>
            </c:strRef>
          </c:tx>
          <c:dLbls>
            <c:showVal val="1"/>
          </c:dLbls>
          <c:cat>
            <c:strRef>
              <c:f>Sheet1!$A$2:$A$6</c:f>
              <c:strCache>
                <c:ptCount val="5"/>
                <c:pt idx="0">
                  <c:v>Advanced</c:v>
                </c:pt>
                <c:pt idx="1">
                  <c:v>Proficient</c:v>
                </c:pt>
                <c:pt idx="2">
                  <c:v>Basic</c:v>
                </c:pt>
                <c:pt idx="3">
                  <c:v>Below Basic</c:v>
                </c:pt>
                <c:pt idx="4">
                  <c:v>Far Below Basic</c:v>
                </c:pt>
              </c:strCache>
            </c:strRef>
          </c:cat>
          <c:val>
            <c:numRef>
              <c:f>Sheet1!$B$2:$B$6</c:f>
              <c:numCache>
                <c:formatCode>0%</c:formatCode>
                <c:ptCount val="5"/>
                <c:pt idx="0">
                  <c:v>0.97000000000000064</c:v>
                </c:pt>
                <c:pt idx="1">
                  <c:v>0.99</c:v>
                </c:pt>
                <c:pt idx="2">
                  <c:v>0.76000000000000112</c:v>
                </c:pt>
                <c:pt idx="3">
                  <c:v>0.41000000000000031</c:v>
                </c:pt>
                <c:pt idx="4">
                  <c:v>6.0000000000000032E-2</c:v>
                </c:pt>
              </c:numCache>
            </c:numRef>
          </c:val>
        </c:ser>
        <c:axId val="89794048"/>
        <c:axId val="89795584"/>
      </c:barChart>
      <c:catAx>
        <c:axId val="89794048"/>
        <c:scaling>
          <c:orientation val="minMax"/>
        </c:scaling>
        <c:axPos val="b"/>
        <c:tickLblPos val="nextTo"/>
        <c:txPr>
          <a:bodyPr/>
          <a:lstStyle/>
          <a:p>
            <a:pPr>
              <a:defRPr sz="1600"/>
            </a:pPr>
            <a:endParaRPr lang="en-US"/>
          </a:p>
        </c:txPr>
        <c:crossAx val="89795584"/>
        <c:crosses val="autoZero"/>
        <c:auto val="1"/>
        <c:lblAlgn val="ctr"/>
        <c:lblOffset val="100"/>
      </c:catAx>
      <c:valAx>
        <c:axId val="89795584"/>
        <c:scaling>
          <c:orientation val="minMax"/>
          <c:max val="1"/>
        </c:scaling>
        <c:axPos val="l"/>
        <c:majorGridlines/>
        <c:title>
          <c:tx>
            <c:rich>
              <a:bodyPr rot="-5400000" vert="horz"/>
              <a:lstStyle/>
              <a:p>
                <a:pPr>
                  <a:defRPr/>
                </a:pPr>
                <a:r>
                  <a:rPr lang="en-US" dirty="0" smtClean="0"/>
                  <a:t>Percent of Students Placing at College-Level</a:t>
                </a:r>
                <a:endParaRPr lang="en-US" dirty="0"/>
              </a:p>
            </c:rich>
          </c:tx>
          <c:layout/>
        </c:title>
        <c:numFmt formatCode="0%" sourceLinked="1"/>
        <c:tickLblPos val="nextTo"/>
        <c:crossAx val="89794048"/>
        <c:crosses val="autoZero"/>
        <c:crossBetween val="between"/>
        <c:majorUnit val="0.25"/>
      </c:valAx>
    </c:plotArea>
    <c:plotVisOnly val="1"/>
  </c:chart>
  <c:spPr>
    <a:ln>
      <a:solidFill>
        <a:srgbClr val="94B6D2"/>
      </a:solidFill>
    </a:ln>
  </c:spPr>
  <c:txPr>
    <a:bodyPr/>
    <a:lstStyle/>
    <a:p>
      <a:pPr>
        <a:defRPr sz="1800"/>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smtClean="0"/>
              <a:t>Algebra 2</a:t>
            </a:r>
            <a:endParaRPr lang="en-US" dirty="0"/>
          </a:p>
        </c:rich>
      </c:tx>
      <c:layout/>
    </c:title>
    <c:plotArea>
      <c:layout>
        <c:manualLayout>
          <c:layoutTarget val="inner"/>
          <c:xMode val="edge"/>
          <c:yMode val="edge"/>
          <c:x val="0.31625768525263243"/>
          <c:y val="0.2037032480314967"/>
          <c:w val="0.65117772755065384"/>
          <c:h val="0.41641392731202465"/>
        </c:manualLayout>
      </c:layout>
      <c:barChart>
        <c:barDir val="col"/>
        <c:grouping val="clustered"/>
        <c:ser>
          <c:idx val="0"/>
          <c:order val="0"/>
          <c:tx>
            <c:strRef>
              <c:f>Sheet1!$B$1</c:f>
              <c:strCache>
                <c:ptCount val="1"/>
                <c:pt idx="0">
                  <c:v>Summative Math</c:v>
                </c:pt>
              </c:strCache>
            </c:strRef>
          </c:tx>
          <c:dLbls>
            <c:showVal val="1"/>
          </c:dLbls>
          <c:cat>
            <c:strRef>
              <c:f>Sheet1!$A$2:$A$6</c:f>
              <c:strCache>
                <c:ptCount val="5"/>
                <c:pt idx="0">
                  <c:v>Advanced</c:v>
                </c:pt>
                <c:pt idx="1">
                  <c:v>Proficient</c:v>
                </c:pt>
                <c:pt idx="2">
                  <c:v>Basic</c:v>
                </c:pt>
                <c:pt idx="3">
                  <c:v>Below Basic</c:v>
                </c:pt>
                <c:pt idx="4">
                  <c:v>Far Below Basic</c:v>
                </c:pt>
              </c:strCache>
            </c:strRef>
          </c:cat>
          <c:val>
            <c:numRef>
              <c:f>Sheet1!$B$2:$B$6</c:f>
              <c:numCache>
                <c:formatCode>0%</c:formatCode>
                <c:ptCount val="5"/>
                <c:pt idx="0">
                  <c:v>0.97000000000000064</c:v>
                </c:pt>
                <c:pt idx="1">
                  <c:v>0.84000000000000064</c:v>
                </c:pt>
                <c:pt idx="2">
                  <c:v>0.55000000000000004</c:v>
                </c:pt>
                <c:pt idx="3">
                  <c:v>0.17</c:v>
                </c:pt>
                <c:pt idx="4">
                  <c:v>0.05</c:v>
                </c:pt>
              </c:numCache>
            </c:numRef>
          </c:val>
        </c:ser>
        <c:axId val="89812352"/>
        <c:axId val="91128960"/>
      </c:barChart>
      <c:catAx>
        <c:axId val="89812352"/>
        <c:scaling>
          <c:orientation val="minMax"/>
        </c:scaling>
        <c:axPos val="b"/>
        <c:tickLblPos val="nextTo"/>
        <c:txPr>
          <a:bodyPr/>
          <a:lstStyle/>
          <a:p>
            <a:pPr>
              <a:defRPr sz="1600"/>
            </a:pPr>
            <a:endParaRPr lang="en-US"/>
          </a:p>
        </c:txPr>
        <c:crossAx val="91128960"/>
        <c:crosses val="autoZero"/>
        <c:auto val="1"/>
        <c:lblAlgn val="ctr"/>
        <c:lblOffset val="100"/>
      </c:catAx>
      <c:valAx>
        <c:axId val="91128960"/>
        <c:scaling>
          <c:orientation val="minMax"/>
          <c:max val="1"/>
        </c:scaling>
        <c:axPos val="l"/>
        <c:majorGridlines/>
        <c:title>
          <c:tx>
            <c:rich>
              <a:bodyPr rot="-5400000" vert="horz"/>
              <a:lstStyle/>
              <a:p>
                <a:pPr>
                  <a:defRPr/>
                </a:pPr>
                <a:r>
                  <a:rPr lang="en-US" sz="1800" b="1" i="0" baseline="0" dirty="0" smtClean="0"/>
                  <a:t>Percent of Students Placing at College-Level</a:t>
                </a:r>
                <a:endParaRPr lang="en-US" sz="1800" b="1" i="0" baseline="0" dirty="0"/>
              </a:p>
            </c:rich>
          </c:tx>
          <c:layout/>
        </c:title>
        <c:numFmt formatCode="0%" sourceLinked="1"/>
        <c:tickLblPos val="nextTo"/>
        <c:crossAx val="89812352"/>
        <c:crosses val="autoZero"/>
        <c:crossBetween val="between"/>
        <c:majorUnit val="0.25"/>
      </c:valAx>
    </c:plotArea>
    <c:plotVisOnly val="1"/>
  </c:chart>
  <c:spPr>
    <a:ln>
      <a:solidFill>
        <a:srgbClr val="94B6D2"/>
      </a:solidFill>
    </a:ln>
  </c:spPr>
  <c:txPr>
    <a:bodyPr/>
    <a:lstStyle/>
    <a:p>
      <a:pPr>
        <a:defRPr sz="1800"/>
      </a:pPr>
      <a:endParaRPr lang="en-US"/>
    </a:p>
  </c:txPr>
  <c:externalData r:id="rId1"/>
</c:chartSpace>
</file>

<file path=ppt/drawings/drawing1.xml><?xml version="1.0" encoding="utf-8"?>
<c:userShapes xmlns:c="http://schemas.openxmlformats.org/drawingml/2006/chart">
  <cdr:relSizeAnchor xmlns:cdr="http://schemas.openxmlformats.org/drawingml/2006/chartDrawing">
    <cdr:from>
      <cdr:x>0.71612</cdr:x>
      <cdr:y>0.59016</cdr:y>
    </cdr:from>
    <cdr:to>
      <cdr:x>0.98557</cdr:x>
      <cdr:y>0.79618</cdr:y>
    </cdr:to>
    <cdr:sp macro="" textlink="">
      <cdr:nvSpPr>
        <cdr:cNvPr id="12" name="Line Callout 1 11"/>
        <cdr:cNvSpPr/>
      </cdr:nvSpPr>
      <cdr:spPr>
        <a:xfrm xmlns:a="http://schemas.openxmlformats.org/drawingml/2006/main">
          <a:off x="6093726" y="2743182"/>
          <a:ext cx="2292824" cy="957622"/>
        </a:xfrm>
        <a:prstGeom xmlns:a="http://schemas.openxmlformats.org/drawingml/2006/main" prst="borderCallout1">
          <a:avLst>
            <a:gd name="adj1" fmla="val 16339"/>
            <a:gd name="adj2" fmla="val -175"/>
            <a:gd name="adj3" fmla="val 63482"/>
            <a:gd name="adj4" fmla="val -56960"/>
          </a:avLst>
        </a:prstGeom>
        <a:solidFill xmlns:a="http://schemas.openxmlformats.org/drawingml/2006/main">
          <a:schemeClr val="tx1"/>
        </a:solidFill>
        <a:ln xmlns:a="http://schemas.openxmlformats.org/drawingml/2006/main" w="12700">
          <a:solidFill>
            <a:schemeClr val="bg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45720" tIns="27432" rIns="27432" bIns="27432"/>
        <a:lstStyle xmlns:a="http://schemas.openxmlformats.org/drawingml/2006/main"/>
        <a:p xmlns:a="http://schemas.openxmlformats.org/drawingml/2006/main">
          <a:r>
            <a:rPr lang="en-US" sz="1700" dirty="0" smtClean="0">
              <a:solidFill>
                <a:schemeClr val="bg1"/>
              </a:solidFill>
            </a:rPr>
            <a:t>54</a:t>
          </a:r>
          <a:r>
            <a:rPr lang="en-US" sz="1700" dirty="0">
              <a:solidFill>
                <a:schemeClr val="bg1"/>
              </a:solidFill>
            </a:rPr>
            <a:t>%</a:t>
          </a:r>
          <a:r>
            <a:rPr lang="en-US" sz="1700" baseline="0" dirty="0">
              <a:solidFill>
                <a:schemeClr val="bg1"/>
              </a:solidFill>
            </a:rPr>
            <a:t> of Postsecondary Attendees Graduated Within Five Years</a:t>
          </a:r>
          <a:endParaRPr lang="en-US" sz="1700" dirty="0">
            <a:solidFill>
              <a:schemeClr val="bg1"/>
            </a:solidFill>
          </a:endParaRPr>
        </a:p>
      </cdr:txBody>
    </cdr:sp>
  </cdr:relSizeAnchor>
  <cdr:relSizeAnchor xmlns:cdr="http://schemas.openxmlformats.org/drawingml/2006/chartDrawing">
    <cdr:from>
      <cdr:x>0.49254</cdr:x>
      <cdr:y>0.27306</cdr:y>
    </cdr:from>
    <cdr:to>
      <cdr:x>0.94462</cdr:x>
      <cdr:y>0.46625</cdr:y>
    </cdr:to>
    <cdr:sp macro="" textlink="">
      <cdr:nvSpPr>
        <cdr:cNvPr id="5" name="Line Callout 1 4"/>
        <cdr:cNvSpPr/>
      </cdr:nvSpPr>
      <cdr:spPr>
        <a:xfrm xmlns:a="http://schemas.openxmlformats.org/drawingml/2006/main">
          <a:off x="4053385" y="1269242"/>
          <a:ext cx="3720437" cy="897985"/>
        </a:xfrm>
        <a:prstGeom xmlns:a="http://schemas.openxmlformats.org/drawingml/2006/main" prst="borderCallout1">
          <a:avLst>
            <a:gd name="adj1" fmla="val 27228"/>
            <a:gd name="adj2" fmla="val -241"/>
            <a:gd name="adj3" fmla="val 123383"/>
            <a:gd name="adj4" fmla="val -13452"/>
          </a:avLst>
        </a:prstGeom>
        <a:solidFill xmlns:a="http://schemas.openxmlformats.org/drawingml/2006/main">
          <a:sysClr val="window" lastClr="FFFFFF"/>
        </a:solidFill>
        <a:ln xmlns:a="http://schemas.openxmlformats.org/drawingml/2006/main" w="12700" cap="flat" cmpd="sng" algn="ctr">
          <a:solidFill>
            <a:sysClr val="windowText" lastClr="00000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45720" tIns="27432" rIns="27432" bIns="27432"/>
        <a:lstStyle xmlns:a="http://schemas.openxmlformats.org/drawingml/2006/main">
          <a:lvl1pPr marL="0" indent="0">
            <a:defRPr sz="1100">
              <a:solidFill>
                <a:sysClr val="window" lastClr="FFFFFF"/>
              </a:solidFill>
            </a:defRPr>
          </a:lvl1pPr>
          <a:lvl2pPr marL="457200" indent="0">
            <a:defRPr sz="1100">
              <a:solidFill>
                <a:sysClr val="window" lastClr="FFFFFF"/>
              </a:solidFill>
            </a:defRPr>
          </a:lvl2pPr>
          <a:lvl3pPr marL="914400" indent="0">
            <a:defRPr sz="1100">
              <a:solidFill>
                <a:sysClr val="window" lastClr="FFFFFF"/>
              </a:solidFill>
            </a:defRPr>
          </a:lvl3pPr>
          <a:lvl4pPr marL="1371600" indent="0">
            <a:defRPr sz="1100">
              <a:solidFill>
                <a:sysClr val="window" lastClr="FFFFFF"/>
              </a:solidFill>
            </a:defRPr>
          </a:lvl4pPr>
          <a:lvl5pPr marL="1828800" indent="0">
            <a:defRPr sz="1100">
              <a:solidFill>
                <a:sysClr val="window" lastClr="FFFFFF"/>
              </a:solidFill>
            </a:defRPr>
          </a:lvl5pPr>
          <a:lvl6pPr marL="2286000" indent="0">
            <a:defRPr sz="1100">
              <a:solidFill>
                <a:sysClr val="window" lastClr="FFFFFF"/>
              </a:solidFill>
            </a:defRPr>
          </a:lvl6pPr>
          <a:lvl7pPr marL="2743200" indent="0">
            <a:defRPr sz="1100">
              <a:solidFill>
                <a:sysClr val="window" lastClr="FFFFFF"/>
              </a:solidFill>
            </a:defRPr>
          </a:lvl7pPr>
          <a:lvl8pPr marL="3200400" indent="0">
            <a:defRPr sz="1100">
              <a:solidFill>
                <a:sysClr val="window" lastClr="FFFFFF"/>
              </a:solidFill>
            </a:defRPr>
          </a:lvl8pPr>
          <a:lvl9pPr marL="3657600" indent="0">
            <a:defRPr sz="1100">
              <a:solidFill>
                <a:sysClr val="window" lastClr="FFFFFF"/>
              </a:solidFill>
            </a:defRPr>
          </a:lvl9pPr>
        </a:lstStyle>
        <a:p xmlns:a="http://schemas.openxmlformats.org/drawingml/2006/main">
          <a:pPr marL="0" marR="0" indent="0" defTabSz="914400" eaLnBrk="1" fontAlgn="auto" latinLnBrk="0" hangingPunct="1">
            <a:lnSpc>
              <a:spcPct val="100000"/>
            </a:lnSpc>
            <a:spcBef>
              <a:spcPts val="0"/>
            </a:spcBef>
            <a:spcAft>
              <a:spcPts val="0"/>
            </a:spcAft>
            <a:buClrTx/>
            <a:buSzTx/>
            <a:buFontTx/>
            <a:buNone/>
            <a:tabLst/>
            <a:defRPr/>
          </a:pPr>
          <a:r>
            <a:rPr lang="en-US" sz="1700" dirty="0">
              <a:solidFill>
                <a:sysClr val="windowText" lastClr="000000"/>
              </a:solidFill>
            </a:rPr>
            <a:t>78% of Graduates Attended a Postsecondary Institution the Year After Graduating from SFUSD</a:t>
          </a:r>
        </a:p>
        <a:p xmlns:a="http://schemas.openxmlformats.org/drawingml/2006/main">
          <a:endParaRPr lang="en-US" sz="1800" dirty="0">
            <a:solidFill>
              <a:sysClr val="windowText" lastClr="000000"/>
            </a:solidFill>
          </a:endParaRPr>
        </a:p>
      </cdr:txBody>
    </cdr:sp>
  </cdr:relSizeAnchor>
  <cdr:relSizeAnchor xmlns:cdr="http://schemas.openxmlformats.org/drawingml/2006/chartDrawing">
    <cdr:from>
      <cdr:x>0.36982</cdr:x>
      <cdr:y>0.07389</cdr:y>
    </cdr:from>
    <cdr:to>
      <cdr:x>0.94662</cdr:x>
      <cdr:y>0.2121</cdr:y>
    </cdr:to>
    <cdr:sp macro="" textlink="">
      <cdr:nvSpPr>
        <cdr:cNvPr id="6" name="Line Callout 1 5"/>
        <cdr:cNvSpPr/>
      </cdr:nvSpPr>
      <cdr:spPr>
        <a:xfrm xmlns:a="http://schemas.openxmlformats.org/drawingml/2006/main">
          <a:off x="3146939" y="343455"/>
          <a:ext cx="4908210" cy="642428"/>
        </a:xfrm>
        <a:prstGeom xmlns:a="http://schemas.openxmlformats.org/drawingml/2006/main" prst="borderCallout1">
          <a:avLst>
            <a:gd name="adj1" fmla="val 27228"/>
            <a:gd name="adj2" fmla="val -241"/>
            <a:gd name="adj3" fmla="val 233334"/>
            <a:gd name="adj4" fmla="val -12909"/>
          </a:avLst>
        </a:prstGeom>
        <a:solidFill xmlns:a="http://schemas.openxmlformats.org/drawingml/2006/main">
          <a:sysClr val="window" lastClr="FFFFFF"/>
        </a:solidFill>
        <a:ln xmlns:a="http://schemas.openxmlformats.org/drawingml/2006/main" w="12700" cap="flat" cmpd="sng" algn="ctr">
          <a:solidFill>
            <a:sysClr val="windowText" lastClr="00000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45720" tIns="27432" rIns="27432" bIns="27432"/>
        <a:lstStyle xmlns:a="http://schemas.openxmlformats.org/drawingml/2006/main">
          <a:lvl1pPr marL="0" indent="0">
            <a:defRPr sz="1100">
              <a:solidFill>
                <a:sysClr val="window" lastClr="FFFFFF"/>
              </a:solidFill>
            </a:defRPr>
          </a:lvl1pPr>
          <a:lvl2pPr marL="457200" indent="0">
            <a:defRPr sz="1100">
              <a:solidFill>
                <a:sysClr val="window" lastClr="FFFFFF"/>
              </a:solidFill>
            </a:defRPr>
          </a:lvl2pPr>
          <a:lvl3pPr marL="914400" indent="0">
            <a:defRPr sz="1100">
              <a:solidFill>
                <a:sysClr val="window" lastClr="FFFFFF"/>
              </a:solidFill>
            </a:defRPr>
          </a:lvl3pPr>
          <a:lvl4pPr marL="1371600" indent="0">
            <a:defRPr sz="1100">
              <a:solidFill>
                <a:sysClr val="window" lastClr="FFFFFF"/>
              </a:solidFill>
            </a:defRPr>
          </a:lvl4pPr>
          <a:lvl5pPr marL="1828800" indent="0">
            <a:defRPr sz="1100">
              <a:solidFill>
                <a:sysClr val="window" lastClr="FFFFFF"/>
              </a:solidFill>
            </a:defRPr>
          </a:lvl5pPr>
          <a:lvl6pPr marL="2286000" indent="0">
            <a:defRPr sz="1100">
              <a:solidFill>
                <a:sysClr val="window" lastClr="FFFFFF"/>
              </a:solidFill>
            </a:defRPr>
          </a:lvl6pPr>
          <a:lvl7pPr marL="2743200" indent="0">
            <a:defRPr sz="1100">
              <a:solidFill>
                <a:sysClr val="window" lastClr="FFFFFF"/>
              </a:solidFill>
            </a:defRPr>
          </a:lvl7pPr>
          <a:lvl8pPr marL="3200400" indent="0">
            <a:defRPr sz="1100">
              <a:solidFill>
                <a:sysClr val="window" lastClr="FFFFFF"/>
              </a:solidFill>
            </a:defRPr>
          </a:lvl8pPr>
          <a:lvl9pPr marL="3657600" indent="0">
            <a:defRPr sz="1100">
              <a:solidFill>
                <a:sysClr val="window" lastClr="FFFFFF"/>
              </a:solidFill>
            </a:defRPr>
          </a:lvl9pPr>
        </a:lstStyle>
        <a:p xmlns:a="http://schemas.openxmlformats.org/drawingml/2006/main">
          <a:r>
            <a:rPr lang="en-US" sz="1700" dirty="0">
              <a:solidFill>
                <a:sysClr val="windowText" lastClr="000000"/>
              </a:solidFill>
            </a:rPr>
            <a:t>63% of 9</a:t>
          </a:r>
          <a:r>
            <a:rPr lang="en-US" sz="1700" baseline="30000" dirty="0">
              <a:solidFill>
                <a:sysClr val="windowText" lastClr="000000"/>
              </a:solidFill>
            </a:rPr>
            <a:t>th</a:t>
          </a:r>
          <a:r>
            <a:rPr lang="en-US" sz="1700" dirty="0">
              <a:solidFill>
                <a:sysClr val="windowText" lastClr="000000"/>
              </a:solidFill>
            </a:rPr>
            <a:t> Graders Graduated from SFUSD Within Four Years </a:t>
          </a:r>
        </a:p>
        <a:p xmlns:a="http://schemas.openxmlformats.org/drawingml/2006/main">
          <a:endParaRPr lang="en-US" sz="1800" dirty="0">
            <a:solidFill>
              <a:sysClr val="windowText" lastClr="00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568" tIns="45784" rIns="91568" bIns="45784"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568" tIns="45784" rIns="91568" bIns="45784" rtlCol="0"/>
          <a:lstStyle>
            <a:lvl1pPr algn="r" fontAlgn="auto">
              <a:spcBef>
                <a:spcPts val="0"/>
              </a:spcBef>
              <a:spcAft>
                <a:spcPts val="0"/>
              </a:spcAft>
              <a:defRPr sz="1200">
                <a:latin typeface="+mn-lt"/>
              </a:defRPr>
            </a:lvl1pPr>
          </a:lstStyle>
          <a:p>
            <a:pPr>
              <a:defRPr/>
            </a:pPr>
            <a:fld id="{FEAA7707-8C8F-4CF3-BBF6-5A1B6DFF34FD}" type="datetimeFigureOut">
              <a:rPr lang="en-US"/>
              <a:pPr>
                <a:defRPr/>
              </a:pPr>
              <a:t>9/26/2011</a:t>
            </a:fld>
            <a:endParaRPr lang="en-US" dirty="0"/>
          </a:p>
        </p:txBody>
      </p:sp>
      <p:sp>
        <p:nvSpPr>
          <p:cNvPr id="4" name="Footer Placeholder 3"/>
          <p:cNvSpPr>
            <a:spLocks noGrp="1"/>
          </p:cNvSpPr>
          <p:nvPr>
            <p:ph type="ftr" sz="quarter" idx="2"/>
          </p:nvPr>
        </p:nvSpPr>
        <p:spPr>
          <a:xfrm>
            <a:off x="0" y="8829675"/>
            <a:ext cx="2971800" cy="465138"/>
          </a:xfrm>
          <a:prstGeom prst="rect">
            <a:avLst/>
          </a:prstGeom>
        </p:spPr>
        <p:txBody>
          <a:bodyPr vert="horz" lIns="91568" tIns="45784" rIns="91568" bIns="45784"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568" tIns="45784" rIns="91568" bIns="45784" rtlCol="0" anchor="b"/>
          <a:lstStyle>
            <a:lvl1pPr algn="r" fontAlgn="auto">
              <a:spcBef>
                <a:spcPts val="0"/>
              </a:spcBef>
              <a:spcAft>
                <a:spcPts val="0"/>
              </a:spcAft>
              <a:defRPr sz="1200">
                <a:latin typeface="+mn-lt"/>
              </a:defRPr>
            </a:lvl1pPr>
          </a:lstStyle>
          <a:p>
            <a:pPr>
              <a:defRPr/>
            </a:pPr>
            <a:fld id="{D9A03129-4FA9-4075-AAF5-AF1F06B37741}"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568" tIns="45784" rIns="91568" bIns="45784"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568" tIns="45784" rIns="91568" bIns="45784" rtlCol="0"/>
          <a:lstStyle>
            <a:lvl1pPr algn="r" fontAlgn="auto">
              <a:spcBef>
                <a:spcPts val="0"/>
              </a:spcBef>
              <a:spcAft>
                <a:spcPts val="0"/>
              </a:spcAft>
              <a:defRPr sz="1200">
                <a:latin typeface="+mn-lt"/>
              </a:defRPr>
            </a:lvl1pPr>
          </a:lstStyle>
          <a:p>
            <a:pPr>
              <a:defRPr/>
            </a:pPr>
            <a:fld id="{5FF83799-6761-4E64-BD0A-5DB050DEC4C0}" type="datetimeFigureOut">
              <a:rPr lang="en-US"/>
              <a:pPr>
                <a:defRPr/>
              </a:pPr>
              <a:t>9/26/2011</a:t>
            </a:fld>
            <a:endParaRPr lang="en-US" dirty="0"/>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568" tIns="45784" rIns="91568" bIns="45784" rtlCol="0" anchor="ctr"/>
          <a:lstStyle/>
          <a:p>
            <a:pPr lvl="0"/>
            <a:endParaRPr lang="en-US" noProof="0" dirty="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568" tIns="45784" rIns="91568" bIns="4578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2971800" cy="465138"/>
          </a:xfrm>
          <a:prstGeom prst="rect">
            <a:avLst/>
          </a:prstGeom>
        </p:spPr>
        <p:txBody>
          <a:bodyPr vert="horz" lIns="91568" tIns="45784" rIns="91568" bIns="45784"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568" tIns="45784" rIns="91568" bIns="45784" rtlCol="0" anchor="b"/>
          <a:lstStyle>
            <a:lvl1pPr algn="r" fontAlgn="auto">
              <a:spcBef>
                <a:spcPts val="0"/>
              </a:spcBef>
              <a:spcAft>
                <a:spcPts val="0"/>
              </a:spcAft>
              <a:defRPr sz="1200">
                <a:latin typeface="+mn-lt"/>
              </a:defRPr>
            </a:lvl1pPr>
          </a:lstStyle>
          <a:p>
            <a:pPr>
              <a:defRPr/>
            </a:pPr>
            <a:fld id="{0826A08B-EA70-4C4F-BBF2-FABEE09E048D}"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1400" smtClean="0"/>
          </a:p>
        </p:txBody>
      </p:sp>
      <p:sp>
        <p:nvSpPr>
          <p:cNvPr id="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8B9076-7FCA-4B55-B2CF-7924F6B82B90}"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0826A08B-EA70-4C4F-BBF2-FABEE09E048D}"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398CF97C-0A05-4711-95A3-213F86CDB291}"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C0EE6333-E730-49A2-B803-76C1AD4A5A36}"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solidFill>
                <a:schemeClr val="tx2"/>
              </a:solidFill>
            </a:endParaRPr>
          </a:p>
        </p:txBody>
      </p:sp>
      <p:sp>
        <p:nvSpPr>
          <p:cNvPr id="4" name="Slide Number Placeholder 3"/>
          <p:cNvSpPr>
            <a:spLocks noGrp="1"/>
          </p:cNvSpPr>
          <p:nvPr>
            <p:ph type="sldNum" sz="quarter" idx="10"/>
          </p:nvPr>
        </p:nvSpPr>
        <p:spPr/>
        <p:txBody>
          <a:bodyPr/>
          <a:lstStyle/>
          <a:p>
            <a:fld id="{5CF939F1-ADC6-499A-B2C0-2CDE9E3A0521}"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solidFill>
                <a:schemeClr val="tx2"/>
              </a:solidFill>
            </a:endParaRPr>
          </a:p>
        </p:txBody>
      </p:sp>
      <p:sp>
        <p:nvSpPr>
          <p:cNvPr id="4" name="Slide Number Placeholder 3"/>
          <p:cNvSpPr>
            <a:spLocks noGrp="1"/>
          </p:cNvSpPr>
          <p:nvPr>
            <p:ph type="sldNum" sz="quarter" idx="10"/>
          </p:nvPr>
        </p:nvSpPr>
        <p:spPr/>
        <p:txBody>
          <a:bodyPr/>
          <a:lstStyle/>
          <a:p>
            <a:fld id="{5CF939F1-ADC6-499A-B2C0-2CDE9E3A0521}"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D4B0DDF7-E9BA-4FA9-9C8D-0D6734E59E14}"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D4B0DDF7-E9BA-4FA9-9C8D-0D6734E59E14}"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D4B0DDF7-E9BA-4FA9-9C8D-0D6734E59E14}"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3BAFA09D-269E-450A-B312-6DD0E0C45C83}"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1400" smtClean="0"/>
          </a:p>
        </p:txBody>
      </p:sp>
      <p:sp>
        <p:nvSpPr>
          <p:cNvPr id="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8B9076-7FCA-4B55-B2CF-7924F6B82B90}"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noFill/>
          <a:ln>
            <a:solidFill>
              <a:srgbClr val="000000"/>
            </a:solidFill>
            <a:miter lim="800000"/>
            <a:headEnd/>
            <a:tailEnd/>
          </a:ln>
        </p:spPr>
      </p:sp>
      <p:sp>
        <p:nvSpPr>
          <p:cNvPr id="26627"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8925" indent="-288925">
              <a:buSzPct val="10000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EC8A1CA5-474E-438F-8E4C-CF6F8F6B78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EC8A1CA5-474E-438F-8E4C-CF6F8F6B78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noFill/>
          <a:ln>
            <a:solidFill>
              <a:srgbClr val="000000"/>
            </a:solidFill>
            <a:miter lim="800000"/>
            <a:headEnd/>
            <a:tailEnd/>
          </a:ln>
        </p:spPr>
      </p:sp>
      <p:sp>
        <p:nvSpPr>
          <p:cNvPr id="26627"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BF00A273-A54E-43C5-A120-5426BC062A62}"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BB1EB7A3-AA27-40AE-8BBA-A6DE1541A427}"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smtClean="0"/>
          </a:p>
        </p:txBody>
      </p:sp>
      <p:sp>
        <p:nvSpPr>
          <p:cNvPr id="4" name="Slide Number Placeholder 3"/>
          <p:cNvSpPr>
            <a:spLocks noGrp="1"/>
          </p:cNvSpPr>
          <p:nvPr>
            <p:ph type="sldNum" sz="quarter" idx="10"/>
          </p:nvPr>
        </p:nvSpPr>
        <p:spPr/>
        <p:txBody>
          <a:bodyPr/>
          <a:lstStyle/>
          <a:p>
            <a:fld id="{5CF939F1-ADC6-499A-B2C0-2CDE9E3A0521}"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F939F1-ADC6-499A-B2C0-2CDE9E3A0521}"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197CE91-6A2A-4FD4-B868-2B0A4F0D1048}" type="datetimeFigureOut">
              <a:rPr lang="en-US"/>
              <a:pPr>
                <a:defRPr/>
              </a:pPr>
              <a:t>9/26/2011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E73116A-8318-4B55-8CE9-B04CA1CEC18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EB64596-1CEE-4E67-A079-F8C153F44D94}" type="datetimeFigureOut">
              <a:rPr lang="en-US"/>
              <a:pPr>
                <a:defRPr/>
              </a:pPr>
              <a:t>9/26/2011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57F8BA5-A54A-4FA2-B645-939BA82DF18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697EA8E-E77A-426F-88F8-A2206458B67B}" type="datetimeFigureOut">
              <a:rPr lang="en-US"/>
              <a:pPr>
                <a:defRPr/>
              </a:pPr>
              <a:t>9/26/2011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41CA16-988E-4FF5-9AC5-6998DA4EBED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userDrawn="1"/>
        </p:nvSpPr>
        <p:spPr>
          <a:xfrm>
            <a:off x="-9525" y="6053138"/>
            <a:ext cx="2249488" cy="712787"/>
          </a:xfrm>
          <a:prstGeom prst="rect">
            <a:avLst/>
          </a:prstGeom>
          <a:solidFill>
            <a:srgbClr val="CC2E5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7" name="Picture 5"/>
          <p:cNvPicPr>
            <a:picLocks noChangeAspect="1" noChangeArrowheads="1"/>
          </p:cNvPicPr>
          <p:nvPr userDrawn="1"/>
        </p:nvPicPr>
        <p:blipFill>
          <a:blip r:embed="rId2" cstate="print"/>
          <a:srcRect/>
          <a:stretch>
            <a:fillRect/>
          </a:stretch>
        </p:blipFill>
        <p:spPr bwMode="auto">
          <a:xfrm>
            <a:off x="241300" y="6057900"/>
            <a:ext cx="1566863" cy="708025"/>
          </a:xfrm>
          <a:prstGeom prst="rect">
            <a:avLst/>
          </a:prstGeom>
          <a:noFill/>
          <a:ln w="9525">
            <a:noFill/>
            <a:miter lim="800000"/>
            <a:headEnd/>
            <a:tailEnd/>
          </a:ln>
        </p:spPr>
      </p:pic>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Footer Placeholder 16"/>
          <p:cNvSpPr>
            <a:spLocks noGrp="1"/>
          </p:cNvSpPr>
          <p:nvPr>
            <p:ph type="ftr" sz="quarter" idx="10"/>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1"/>
          </p:nvPr>
        </p:nvSpPr>
        <p:spPr>
          <a:xfrm>
            <a:off x="8001000" y="228600"/>
            <a:ext cx="838200" cy="381000"/>
          </a:xfrm>
        </p:spPr>
        <p:txBody>
          <a:bodyPr/>
          <a:lstStyle>
            <a:lvl1pPr>
              <a:defRPr>
                <a:solidFill>
                  <a:schemeClr val="tx2"/>
                </a:solidFill>
              </a:defRPr>
            </a:lvl1pPr>
          </a:lstStyle>
          <a:p>
            <a:pPr>
              <a:defRPr/>
            </a:pPr>
            <a:fld id="{FDD9E9D4-206D-450F-AB28-9DA85F8B4099}"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bwMode="white">
          <a:xfrm>
            <a:off x="0" y="4572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334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1371600" y="5334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609600" y="1828800"/>
            <a:ext cx="7885113" cy="4267200"/>
          </a:xfrm>
        </p:spPr>
        <p:txBody>
          <a:bodyPr/>
          <a:lstStyle>
            <a:lvl1pPr marL="0" indent="0">
              <a:buSzPct val="80000"/>
              <a:buFont typeface="Wingdings" pitchFamily="2" charset="2"/>
              <a:buChar char="§"/>
              <a:defRPr sz="2800">
                <a:solidFill>
                  <a:schemeClr val="tx2"/>
                </a:solidFill>
              </a:defRPr>
            </a:lvl1pPr>
            <a:lvl2pPr>
              <a:buSzPct val="80000"/>
              <a:buFont typeface="Wingdings" pitchFamily="2" charset="2"/>
              <a:buChar char="§"/>
              <a:defRPr sz="1800" baseline="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smtClean="0"/>
              <a:t>Click to edit Master text styles</a:t>
            </a:r>
          </a:p>
          <a:p>
            <a:pPr lvl="1"/>
            <a:r>
              <a:rPr lang="en-US" dirty="0" smtClean="0"/>
              <a:t>Level 2</a:t>
            </a:r>
          </a:p>
          <a:p>
            <a:pPr lvl="1"/>
            <a:endParaRPr lang="en-US" dirty="0" smtClean="0"/>
          </a:p>
        </p:txBody>
      </p:sp>
      <p:sp>
        <p:nvSpPr>
          <p:cNvPr id="2" name="Title 1"/>
          <p:cNvSpPr>
            <a:spLocks noGrp="1"/>
          </p:cNvSpPr>
          <p:nvPr>
            <p:ph type="title"/>
          </p:nvPr>
        </p:nvSpPr>
        <p:spPr>
          <a:xfrm>
            <a:off x="1371600" y="533400"/>
            <a:ext cx="7620000" cy="990600"/>
          </a:xfrm>
        </p:spPr>
        <p:txBody>
          <a:bodyPr/>
          <a:lstStyle>
            <a:lvl1pPr algn="l">
              <a:buNone/>
              <a:defRPr sz="4400" b="0" cap="none">
                <a:solidFill>
                  <a:srgbClr val="FFFFFF"/>
                </a:solidFill>
              </a:defRPr>
            </a:lvl1pPr>
          </a:lstStyle>
          <a:p>
            <a:r>
              <a:rPr lang="en-US" dirty="0" smtClean="0"/>
              <a:t>Click to edit Master title style</a:t>
            </a:r>
            <a:endParaRPr lang="en-US" dirty="0"/>
          </a:p>
        </p:txBody>
      </p:sp>
      <p:sp>
        <p:nvSpPr>
          <p:cNvPr id="7" name="Date Placeholder 11"/>
          <p:cNvSpPr>
            <a:spLocks noGrp="1"/>
          </p:cNvSpPr>
          <p:nvPr>
            <p:ph type="dt" sz="half" idx="10"/>
          </p:nvPr>
        </p:nvSpPr>
        <p:spPr>
          <a:xfrm>
            <a:off x="6096000" y="6248400"/>
            <a:ext cx="2667000" cy="365125"/>
          </a:xfrm>
        </p:spPr>
        <p:txBody>
          <a:bodyPr/>
          <a:lstStyle>
            <a:lvl1pPr>
              <a:defRPr/>
            </a:lvl1pPr>
          </a:lstStyle>
          <a:p>
            <a:pPr>
              <a:defRPr/>
            </a:pPr>
            <a:fld id="{19CA06ED-597C-4350-B604-86F805EE7D54}" type="datetimeFigureOut">
              <a:rPr lang="en-US"/>
              <a:pPr>
                <a:defRPr/>
              </a:pPr>
              <a:t>9/26/2011</a:t>
            </a:fld>
            <a:endParaRPr lang="en-US" dirty="0"/>
          </a:p>
        </p:txBody>
      </p:sp>
      <p:sp>
        <p:nvSpPr>
          <p:cNvPr id="8" name="Slide Number Placeholder 12"/>
          <p:cNvSpPr>
            <a:spLocks noGrp="1"/>
          </p:cNvSpPr>
          <p:nvPr>
            <p:ph type="sldNum" sz="quarter" idx="11"/>
          </p:nvPr>
        </p:nvSpPr>
        <p:spPr>
          <a:xfrm>
            <a:off x="0" y="609600"/>
            <a:ext cx="1295400" cy="701675"/>
          </a:xfrm>
        </p:spPr>
        <p:txBody>
          <a:bodyPr>
            <a:noAutofit/>
          </a:bodyPr>
          <a:lstStyle>
            <a:lvl1pPr>
              <a:defRPr sz="2400">
                <a:solidFill>
                  <a:srgbClr val="FFFFFF"/>
                </a:solidFill>
              </a:defRPr>
            </a:lvl1pPr>
          </a:lstStyle>
          <a:p>
            <a:pPr>
              <a:defRPr/>
            </a:pPr>
            <a:endParaRPr lang="en-US"/>
          </a:p>
        </p:txBody>
      </p:sp>
      <p:sp>
        <p:nvSpPr>
          <p:cNvPr id="9" name="Footer Placeholder 13"/>
          <p:cNvSpPr>
            <a:spLocks noGrp="1"/>
          </p:cNvSpPr>
          <p:nvPr>
            <p:ph type="ftr" sz="quarter" idx="12"/>
          </p:nvPr>
        </p:nvSpPr>
        <p:spPr>
          <a:xfrm>
            <a:off x="609600" y="6248400"/>
            <a:ext cx="5421313" cy="365125"/>
          </a:xfrm>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7"/>
          <p:cNvSpPr>
            <a:spLocks noGrp="1"/>
          </p:cNvSpPr>
          <p:nvPr>
            <p:ph type="dt" sz="half" idx="10"/>
          </p:nvPr>
        </p:nvSpPr>
        <p:spPr>
          <a:xfrm>
            <a:off x="6096000" y="6248400"/>
            <a:ext cx="2667000" cy="365125"/>
          </a:xfrm>
        </p:spPr>
        <p:txBody>
          <a:bodyPr rtlCol="0"/>
          <a:lstStyle>
            <a:lvl1pPr>
              <a:defRPr/>
            </a:lvl1pPr>
          </a:lstStyle>
          <a:p>
            <a:pPr>
              <a:defRPr/>
            </a:pPr>
            <a:fld id="{127F1A11-969C-4E29-ACFD-DD397DECAB1A}" type="datetimeFigureOut">
              <a:rPr lang="en-US"/>
              <a:pPr>
                <a:defRPr/>
              </a:pPr>
              <a:t>9/26/2011</a:t>
            </a:fld>
            <a:endParaRPr lang="en-US" dirty="0"/>
          </a:p>
        </p:txBody>
      </p:sp>
      <p:sp>
        <p:nvSpPr>
          <p:cNvPr id="10" name="Slide Number Placeholder 9"/>
          <p:cNvSpPr>
            <a:spLocks noGrp="1"/>
          </p:cNvSpPr>
          <p:nvPr>
            <p:ph type="sldNum" sz="quarter" idx="11"/>
          </p:nvPr>
        </p:nvSpPr>
        <p:spPr>
          <a:xfrm>
            <a:off x="0" y="1271588"/>
            <a:ext cx="533400" cy="244475"/>
          </a:xfrm>
        </p:spPr>
        <p:txBody>
          <a:bodyPr rtlCol="0"/>
          <a:lstStyle>
            <a:lvl1pPr>
              <a:defRPr/>
            </a:lvl1pPr>
          </a:lstStyle>
          <a:p>
            <a:pPr>
              <a:defRPr/>
            </a:pPr>
            <a:fld id="{373F94E5-4E01-49C0-8DA5-564EBFC62A68}" type="slidenum">
              <a:rPr lang="en-US"/>
              <a:pPr>
                <a:defRPr/>
              </a:pPr>
              <a:t>‹#›</a:t>
            </a:fld>
            <a:endParaRPr lang="en-US" dirty="0"/>
          </a:p>
        </p:txBody>
      </p:sp>
      <p:sp>
        <p:nvSpPr>
          <p:cNvPr id="12" name="Footer Placeholder 11"/>
          <p:cNvSpPr>
            <a:spLocks noGrp="1"/>
          </p:cNvSpPr>
          <p:nvPr>
            <p:ph type="ftr" sz="quarter" idx="12"/>
          </p:nvPr>
        </p:nvSpPr>
        <p:spPr>
          <a:xfrm>
            <a:off x="609600" y="6248400"/>
            <a:ext cx="5421313" cy="365125"/>
          </a:xfrm>
        </p:spPr>
        <p:txBody>
          <a:bodyPr rtlCol="0"/>
          <a:lstStyle>
            <a:lvl1pPr>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0" name="Date Placeholder 9"/>
          <p:cNvSpPr>
            <a:spLocks noGrp="1"/>
          </p:cNvSpPr>
          <p:nvPr>
            <p:ph type="dt" sz="half" idx="10"/>
          </p:nvPr>
        </p:nvSpPr>
        <p:spPr>
          <a:xfrm>
            <a:off x="6096000" y="6248400"/>
            <a:ext cx="2667000" cy="365125"/>
          </a:xfrm>
        </p:spPr>
        <p:txBody>
          <a:bodyPr rtlCol="0"/>
          <a:lstStyle>
            <a:lvl1pPr>
              <a:defRPr/>
            </a:lvl1pPr>
          </a:lstStyle>
          <a:p>
            <a:pPr>
              <a:defRPr/>
            </a:pPr>
            <a:fld id="{7D3F20F8-D165-4E00-8673-C651CDDA1F76}" type="datetimeFigureOut">
              <a:rPr lang="en-US"/>
              <a:pPr>
                <a:defRPr/>
              </a:pPr>
              <a:t>9/26/2011</a:t>
            </a:fld>
            <a:endParaRPr lang="en-US" dirty="0"/>
          </a:p>
        </p:txBody>
      </p:sp>
      <p:sp>
        <p:nvSpPr>
          <p:cNvPr id="12" name="Slide Number Placeholder 11"/>
          <p:cNvSpPr>
            <a:spLocks noGrp="1"/>
          </p:cNvSpPr>
          <p:nvPr>
            <p:ph type="sldNum" sz="quarter" idx="11"/>
          </p:nvPr>
        </p:nvSpPr>
        <p:spPr>
          <a:xfrm>
            <a:off x="0" y="1271588"/>
            <a:ext cx="533400" cy="244475"/>
          </a:xfrm>
        </p:spPr>
        <p:txBody>
          <a:bodyPr rtlCol="0"/>
          <a:lstStyle>
            <a:lvl1pPr>
              <a:defRPr/>
            </a:lvl1pPr>
          </a:lstStyle>
          <a:p>
            <a:pPr>
              <a:defRPr/>
            </a:pPr>
            <a:fld id="{0D4D2FFB-2CF5-4CE5-AF6E-4180C55F96EF}" type="slidenum">
              <a:rPr lang="en-US"/>
              <a:pPr>
                <a:defRPr/>
              </a:pPr>
              <a:t>‹#›</a:t>
            </a:fld>
            <a:endParaRPr lang="en-US" dirty="0"/>
          </a:p>
        </p:txBody>
      </p:sp>
      <p:sp>
        <p:nvSpPr>
          <p:cNvPr id="14" name="Footer Placeholder 13"/>
          <p:cNvSpPr>
            <a:spLocks noGrp="1"/>
          </p:cNvSpPr>
          <p:nvPr>
            <p:ph type="ftr" sz="quarter" idx="12"/>
          </p:nvPr>
        </p:nvSpPr>
        <p:spPr>
          <a:xfrm>
            <a:off x="609600" y="6248400"/>
            <a:ext cx="5421313" cy="365125"/>
          </a:xfrm>
        </p:spPr>
        <p:txBody>
          <a:bodyPr rtlCol="0"/>
          <a:lstStyle>
            <a:lvl1pPr>
              <a:defRPr/>
            </a:lvl1pPr>
          </a:lstStyle>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p:spPr>
        <p:txBody>
          <a:bodyPr/>
          <a:lstStyle>
            <a:lvl1pPr>
              <a:defRPr/>
            </a:lvl1pPr>
          </a:lstStyle>
          <a:p>
            <a:pPr>
              <a:defRPr/>
            </a:pPr>
            <a:fld id="{960671B6-1D40-4169-B32D-3DE92AA525BE}" type="datetimeFigureOut">
              <a:rPr lang="en-US"/>
              <a:pPr>
                <a:defRPr/>
              </a:pPr>
              <a:t>9/26/2011</a:t>
            </a:fld>
            <a:endParaRPr lang="en-US" dirty="0"/>
          </a:p>
        </p:txBody>
      </p:sp>
      <p:sp>
        <p:nvSpPr>
          <p:cNvPr id="3" name="Footer Placeholder 2"/>
          <p:cNvSpPr>
            <a:spLocks noGrp="1"/>
          </p:cNvSpPr>
          <p:nvPr>
            <p:ph type="ftr" sz="quarter" idx="11"/>
          </p:nvPr>
        </p:nvSpPr>
        <p:spPr>
          <a:xfrm>
            <a:off x="609600" y="6248400"/>
            <a:ext cx="5421313" cy="365125"/>
          </a:xfr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57FA4A4D-F220-44D6-972D-E484E9519E80}"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5F49E8B2-EF58-42BC-8C88-4AA1DE4C493F}" type="datetimeFigureOut">
              <a:rPr lang="en-US"/>
              <a:pPr>
                <a:defRPr/>
              </a:pPr>
              <a:t>9/26/2011</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224723AE-22D2-4253-804E-723187705D2C}"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E0B281C-B446-41A4-8599-09AB0DAFE763}" type="datetimeFigureOut">
              <a:rPr lang="en-US"/>
              <a:pPr>
                <a:defRPr/>
              </a:pPr>
              <a:t>9/26/2011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72F7C6A-E9DA-4539-B221-E3158F0C194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A73A7AD-AF71-44B9-9E31-F1AAB1E87935}" type="datetimeFigureOut">
              <a:rPr lang="en-US"/>
              <a:pPr>
                <a:defRPr/>
              </a:pPr>
              <a:t>9/26/2011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784142-F43B-402C-BD14-C39A529B1C0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8758F80-2D8E-4432-B9E6-4E5CCB819870}" type="datetimeFigureOut">
              <a:rPr lang="en-US"/>
              <a:pPr>
                <a:defRPr/>
              </a:pPr>
              <a:t>9/26/2011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AA29A3-A19F-47C0-B81D-398F352BC9C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6347F7B-49EA-4D7C-B14A-E65E21C523D7}" type="datetimeFigureOut">
              <a:rPr lang="en-US"/>
              <a:pPr>
                <a:defRPr/>
              </a:pPr>
              <a:t>9/26/2011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A022E49-CD66-4483-9B79-C186A930EC5C}"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69036E4-167D-4B17-A9CF-43AC6F07510B}" type="datetimeFigureOut">
              <a:rPr lang="en-US"/>
              <a:pPr>
                <a:defRPr/>
              </a:pPr>
              <a:t>9/26/2011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70156B1-4AC6-422C-9895-172A0025E4A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73DA33D-C26C-4038-B070-40028128161B}" type="datetimeFigureOut">
              <a:rPr lang="en-US"/>
              <a:pPr>
                <a:defRPr/>
              </a:pPr>
              <a:t>9/26/2011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5EE9ADB-3648-4FC3-AEE6-613144EBCFA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0265269-D117-457B-82CA-88CA64126632}" type="datetimeFigureOut">
              <a:rPr lang="en-US"/>
              <a:pPr>
                <a:defRPr/>
              </a:pPr>
              <a:t>9/26/2011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2FCAFCF-B4B8-4B82-982B-690C0C1648D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406B4A6-7677-40FA-9218-840D1DD016E2}" type="datetimeFigureOut">
              <a:rPr lang="en-US"/>
              <a:pPr>
                <a:defRPr/>
              </a:pPr>
              <a:t>9/26/2011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937ED6F-D5BD-4563-B28A-046B1B4F1E5D}"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6E4A08D-ED8F-4680-86AF-04CFA3B7E097}" type="datetimeFigureOut">
              <a:rPr lang="en-US"/>
              <a:pPr>
                <a:defRPr/>
              </a:pPr>
              <a:t>9/26/2011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8144F2-A25C-4211-A345-E14ED040712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3863DE11-37DC-456A-B81F-3A21A79B393D}" type="datetimeFigureOut">
              <a:rPr lang="en-US"/>
              <a:pPr>
                <a:defRPr/>
              </a:pPr>
              <a:t>9/26/2011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671A6CF-729E-49A0-BBF8-22986584C4C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050"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 name="Date Placeholder 3"/>
          <p:cNvSpPr>
            <a:spLocks noGrp="1"/>
          </p:cNvSpPr>
          <p:nvPr>
            <p:ph type="dt" sz="half" idx="2"/>
          </p:nvPr>
        </p:nvSpPr>
        <p:spPr>
          <a:xfrm>
            <a:off x="6553200" y="6248400"/>
            <a:ext cx="2209800" cy="365125"/>
          </a:xfrm>
          <a:prstGeom prst="rect">
            <a:avLst/>
          </a:prstGeom>
        </p:spPr>
        <p:txBody>
          <a:bodyPr vert="horz" anchor="ctr" anchorCtr="0"/>
          <a:lstStyle>
            <a:lvl1pPr fontAlgn="auto">
              <a:spcBef>
                <a:spcPts val="0"/>
              </a:spcBef>
              <a:spcAft>
                <a:spcPts val="0"/>
              </a:spcAft>
              <a:defRPr sz="1400">
                <a:solidFill>
                  <a:schemeClr val="tx2"/>
                </a:solidFill>
                <a:latin typeface="+mn-lt"/>
              </a:defRPr>
            </a:lvl1pPr>
          </a:lstStyle>
          <a:p>
            <a:pPr>
              <a:defRPr/>
            </a:pPr>
            <a:fld id="{02465310-2A30-4983-A774-8FC91D90A532}" type="datetimeFigureOut">
              <a:rPr lang="en-US"/>
              <a:pPr>
                <a:defRPr/>
              </a:pPr>
              <a:t>9/26/2011</a:t>
            </a:fld>
            <a:endParaRPr lang="en-US" dirty="0"/>
          </a:p>
        </p:txBody>
      </p:sp>
      <p:sp>
        <p:nvSpPr>
          <p:cNvPr id="16" name="Footer Placeholder 4"/>
          <p:cNvSpPr>
            <a:spLocks noGrp="1"/>
          </p:cNvSpPr>
          <p:nvPr>
            <p:ph type="ftr" sz="quarter" idx="3"/>
          </p:nvPr>
        </p:nvSpPr>
        <p:spPr>
          <a:xfrm>
            <a:off x="457200" y="6248400"/>
            <a:ext cx="5573713" cy="365125"/>
          </a:xfrm>
          <a:prstGeom prst="rect">
            <a:avLst/>
          </a:prstGeom>
        </p:spPr>
        <p:txBody>
          <a:bodyPr vert="horz" anchor="ctr"/>
          <a:lstStyle>
            <a:lvl1pPr algn="r" fontAlgn="auto">
              <a:spcBef>
                <a:spcPts val="0"/>
              </a:spcBef>
              <a:spcAft>
                <a:spcPts val="0"/>
              </a:spcAft>
              <a:defRPr sz="1400">
                <a:solidFill>
                  <a:schemeClr val="tx2"/>
                </a:solidFill>
                <a:latin typeface="+mn-lt"/>
              </a:defRPr>
            </a:lvl1pPr>
          </a:lstStyle>
          <a:p>
            <a:pPr>
              <a:defRPr/>
            </a:pPr>
            <a:endParaRPr lang="en-US"/>
          </a:p>
        </p:txBody>
      </p:sp>
      <p:sp>
        <p:nvSpPr>
          <p:cNvPr id="17" name="Slide Number Placeholder 5"/>
          <p:cNvSpPr>
            <a:spLocks noGrp="1"/>
          </p:cNvSpPr>
          <p:nvPr>
            <p:ph type="sldNum" sz="quarter" idx="4"/>
          </p:nvPr>
        </p:nvSpPr>
        <p:spPr>
          <a:xfrm rot="5400000">
            <a:off x="5989638" y="144462"/>
            <a:ext cx="533400" cy="244475"/>
          </a:xfrm>
          <a:prstGeom prst="rect">
            <a:avLst/>
          </a:prstGeom>
        </p:spPr>
        <p:txBody>
          <a:bodyPr vert="horz" anchor="ctr" anchorCtr="0">
            <a:normAutofit/>
          </a:bodyPr>
          <a:lstStyle>
            <a:lvl1pPr algn="ctr" fontAlgn="auto">
              <a:spcBef>
                <a:spcPts val="0"/>
              </a:spcBef>
              <a:spcAft>
                <a:spcPts val="0"/>
              </a:spcAft>
              <a:defRPr sz="1400" b="1">
                <a:solidFill>
                  <a:srgbClr val="FFFFFF"/>
                </a:solidFill>
                <a:latin typeface="+mn-lt"/>
              </a:defRPr>
            </a:lvl1pPr>
          </a:lstStyle>
          <a:p>
            <a:pPr>
              <a:defRPr/>
            </a:pPr>
            <a:fld id="{C38082D0-6741-4F54-ADC0-0ACB608BF5C1}"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Lst>
  <p:txStyles>
    <p:titleStyle>
      <a:lvl1pPr algn="l" rtl="0" eaLnBrk="0" fontAlgn="base" hangingPunct="0">
        <a:spcBef>
          <a:spcPct val="0"/>
        </a:spcBef>
        <a:spcAft>
          <a:spcPct val="0"/>
        </a:spcAft>
        <a:defRPr sz="4400" kern="1200">
          <a:solidFill>
            <a:schemeClr val="tx2"/>
          </a:solidFill>
          <a:latin typeface="Arial" charset="0"/>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Arial" charset="0"/>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Arial" charset="0"/>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Arial" charset="0"/>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Arial" charset="0"/>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Arial"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gurantz@stanford.edu"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chart" Target="../charts/char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mailto:ogurantz@stanford.edu"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533400" y="1646238"/>
            <a:ext cx="8305800" cy="4221162"/>
          </a:xfrm>
        </p:spPr>
        <p:txBody>
          <a:bodyPr/>
          <a:lstStyle/>
          <a:p>
            <a:pPr eaLnBrk="1" hangingPunct="1"/>
            <a:r>
              <a:rPr lang="en-US" sz="3600" cap="none" dirty="0" smtClean="0"/>
              <a:t>Bridge to Success:</a:t>
            </a:r>
            <a:br>
              <a:rPr lang="en-US" sz="3600" cap="none" dirty="0" smtClean="0"/>
            </a:br>
            <a:r>
              <a:rPr lang="en-US" sz="3600" cap="none" dirty="0" smtClean="0"/>
              <a:t>Using Data to Improve Student Success</a:t>
            </a:r>
            <a:br>
              <a:rPr lang="en-US" sz="3600" cap="none" dirty="0" smtClean="0"/>
            </a:br>
            <a:r>
              <a:rPr lang="en-US" sz="3600" i="1" cap="none" dirty="0" smtClean="0"/>
              <a:t>Early Predictors of High School Graduation, Postsecondary Attendance, and Postsecondary Completion </a:t>
            </a:r>
            <a:r>
              <a:rPr lang="en-US" sz="3600" cap="none" dirty="0" smtClean="0">
                <a:latin typeface="+mj-lt"/>
              </a:rPr>
              <a:t/>
            </a:r>
            <a:br>
              <a:rPr lang="en-US" sz="3600" cap="none" dirty="0" smtClean="0">
                <a:latin typeface="+mj-lt"/>
              </a:rPr>
            </a:br>
            <a:r>
              <a:rPr lang="en-US" sz="3600" cap="none" dirty="0" smtClean="0">
                <a:latin typeface="+mj-lt"/>
              </a:rPr>
              <a:t/>
            </a:r>
            <a:br>
              <a:rPr lang="en-US" sz="3600" cap="none" dirty="0" smtClean="0">
                <a:latin typeface="+mj-lt"/>
              </a:rPr>
            </a:br>
            <a:r>
              <a:rPr lang="en-US" sz="2500" cap="none" dirty="0" smtClean="0">
                <a:latin typeface="+mj-lt"/>
              </a:rPr>
              <a:t/>
            </a:r>
            <a:br>
              <a:rPr lang="en-US" sz="2500" cap="none" dirty="0" smtClean="0">
                <a:latin typeface="+mj-lt"/>
              </a:rPr>
            </a:br>
            <a:r>
              <a:rPr lang="en-US" sz="2500" cap="none" dirty="0" smtClean="0">
                <a:latin typeface="+mj-lt"/>
              </a:rPr>
              <a:t>Oded Gurantz, John W. Gardner Center for Youth and Their Communities, Stanford University</a:t>
            </a:r>
            <a:br>
              <a:rPr lang="en-US" sz="2500" cap="none" dirty="0" smtClean="0">
                <a:latin typeface="+mj-lt"/>
              </a:rPr>
            </a:br>
            <a:r>
              <a:rPr lang="en-US" sz="2500" cap="none" dirty="0" smtClean="0">
                <a:latin typeface="+mj-lt"/>
                <a:hlinkClick r:id="rId3"/>
              </a:rPr>
              <a:t>ogurantz@stanford.edu</a:t>
            </a:r>
            <a:r>
              <a:rPr lang="en-US" sz="2500" cap="none" dirty="0" smtClean="0">
                <a:latin typeface="+mj-lt"/>
              </a:rPr>
              <a:t> </a:t>
            </a:r>
          </a:p>
        </p:txBody>
      </p:sp>
      <p:sp>
        <p:nvSpPr>
          <p:cNvPr id="10243" name="Subtitle 2"/>
          <p:cNvSpPr>
            <a:spLocks noGrp="1"/>
          </p:cNvSpPr>
          <p:nvPr>
            <p:ph type="subTitle" idx="1"/>
          </p:nvPr>
        </p:nvSpPr>
        <p:spPr>
          <a:xfrm>
            <a:off x="2362200" y="6049963"/>
            <a:ext cx="6705600" cy="685800"/>
          </a:xfrm>
        </p:spPr>
        <p:txBody>
          <a:bodyPr>
            <a:normAutofit/>
          </a:bodyPr>
          <a:lstStyle/>
          <a:p>
            <a:pPr eaLnBrk="1" hangingPunct="1">
              <a:lnSpc>
                <a:spcPct val="80000"/>
              </a:lnSpc>
              <a:defRPr/>
            </a:pPr>
            <a:r>
              <a:rPr lang="en-US" sz="2000" dirty="0" smtClean="0">
                <a:latin typeface="Tw Cen MT" pitchFamily="34" charset="0"/>
              </a:rPr>
              <a:t>Presentation to Harvard Strategic Data Project Team</a:t>
            </a:r>
          </a:p>
          <a:p>
            <a:pPr eaLnBrk="1" hangingPunct="1">
              <a:lnSpc>
                <a:spcPct val="80000"/>
              </a:lnSpc>
              <a:defRPr/>
            </a:pPr>
            <a:r>
              <a:rPr lang="en-US" sz="2000" dirty="0" smtClean="0">
                <a:latin typeface="Tw Cen MT" pitchFamily="34" charset="0"/>
              </a:rPr>
              <a:t>September 27, 2011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r>
              <a:rPr lang="en-US" sz="4000" dirty="0" smtClean="0"/>
              <a:t>Bridge to Success Structure</a:t>
            </a:r>
            <a:endParaRPr lang="en-US" sz="4000" dirty="0"/>
          </a:p>
        </p:txBody>
      </p:sp>
      <p:pic>
        <p:nvPicPr>
          <p:cNvPr id="1026" name="Picture 2"/>
          <p:cNvPicPr>
            <a:picLocks noChangeAspect="1" noChangeArrowheads="1"/>
          </p:cNvPicPr>
          <p:nvPr/>
        </p:nvPicPr>
        <p:blipFill>
          <a:blip r:embed="rId3" cstate="print"/>
          <a:srcRect l="19237" t="39144" r="21858" b="13414"/>
          <a:stretch>
            <a:fillRect/>
          </a:stretch>
        </p:blipFill>
        <p:spPr bwMode="auto">
          <a:xfrm>
            <a:off x="150855" y="1787849"/>
            <a:ext cx="8865748" cy="446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5"/>
          <p:cNvSpPr>
            <a:spLocks noGrp="1"/>
          </p:cNvSpPr>
          <p:nvPr>
            <p:ph type="body" idx="1"/>
          </p:nvPr>
        </p:nvSpPr>
        <p:spPr>
          <a:xfrm>
            <a:off x="609600" y="5684520"/>
            <a:ext cx="7885113" cy="1021080"/>
          </a:xfrm>
        </p:spPr>
        <p:txBody>
          <a:bodyPr/>
          <a:lstStyle/>
          <a:p>
            <a:pPr marL="228600" indent="-228600"/>
            <a:r>
              <a:rPr lang="en-US" sz="2400" dirty="0" smtClean="0"/>
              <a:t>The five working groups can request data analysis from the “Data” team, pending joint agency approval</a:t>
            </a:r>
          </a:p>
        </p:txBody>
      </p:sp>
      <p:sp>
        <p:nvSpPr>
          <p:cNvPr id="17409" name="Title 2"/>
          <p:cNvSpPr>
            <a:spLocks noGrp="1"/>
          </p:cNvSpPr>
          <p:nvPr>
            <p:ph type="title"/>
          </p:nvPr>
        </p:nvSpPr>
        <p:spPr/>
        <p:txBody>
          <a:bodyPr>
            <a:normAutofit/>
          </a:bodyPr>
          <a:lstStyle/>
          <a:p>
            <a:pPr eaLnBrk="1" hangingPunct="1">
              <a:defRPr/>
            </a:pPr>
            <a:r>
              <a:rPr lang="en-US" sz="4000" dirty="0" smtClean="0"/>
              <a:t>Bridge to Success Structure</a:t>
            </a:r>
          </a:p>
        </p:txBody>
      </p:sp>
      <p:pic>
        <p:nvPicPr>
          <p:cNvPr id="16388" name="Picture 8" descr="BtS Logo.bmp"/>
          <p:cNvPicPr>
            <a:picLocks noChangeAspect="1"/>
          </p:cNvPicPr>
          <p:nvPr/>
        </p:nvPicPr>
        <p:blipFill>
          <a:blip r:embed="rId3" cstate="print"/>
          <a:srcRect/>
          <a:stretch>
            <a:fillRect/>
          </a:stretch>
        </p:blipFill>
        <p:spPr bwMode="auto">
          <a:xfrm>
            <a:off x="152400" y="609600"/>
            <a:ext cx="990600" cy="771525"/>
          </a:xfrm>
          <a:prstGeom prst="rect">
            <a:avLst/>
          </a:prstGeom>
          <a:noFill/>
          <a:ln w="9525">
            <a:noFill/>
            <a:miter lim="800000"/>
            <a:headEnd/>
            <a:tailEnd/>
          </a:ln>
        </p:spPr>
      </p:pic>
      <p:graphicFrame>
        <p:nvGraphicFramePr>
          <p:cNvPr id="6" name="Table 5"/>
          <p:cNvGraphicFramePr>
            <a:graphicFrameLocks noGrp="1"/>
          </p:cNvGraphicFramePr>
          <p:nvPr/>
        </p:nvGraphicFramePr>
        <p:xfrm>
          <a:off x="295699" y="1751842"/>
          <a:ext cx="8588994" cy="3777776"/>
        </p:xfrm>
        <a:graphic>
          <a:graphicData uri="http://schemas.openxmlformats.org/drawingml/2006/table">
            <a:tbl>
              <a:tblPr firstRow="1" bandRow="1">
                <a:tableStyleId>{5C22544A-7EE6-4342-B048-85BDC9FD1C3A}</a:tableStyleId>
              </a:tblPr>
              <a:tblGrid>
                <a:gridCol w="1916704"/>
                <a:gridCol w="6672290"/>
              </a:tblGrid>
              <a:tr h="445448">
                <a:tc>
                  <a:txBody>
                    <a:bodyPr/>
                    <a:lstStyle/>
                    <a:p>
                      <a:r>
                        <a:rPr lang="en-US" dirty="0" smtClean="0"/>
                        <a:t>Team</a:t>
                      </a:r>
                      <a:endParaRPr lang="en-US" dirty="0"/>
                    </a:p>
                  </a:txBody>
                  <a:tcPr/>
                </a:tc>
                <a:tc>
                  <a:txBody>
                    <a:bodyPr/>
                    <a:lstStyle/>
                    <a:p>
                      <a:r>
                        <a:rPr lang="en-US" dirty="0" smtClean="0"/>
                        <a:t>Connection Points</a:t>
                      </a:r>
                      <a:endParaRPr lang="en-US" dirty="0"/>
                    </a:p>
                  </a:txBody>
                  <a:tcPr/>
                </a:tc>
              </a:tr>
              <a:tr h="60050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cs typeface="Arial" charset="0"/>
                        </a:rPr>
                        <a:t>Teaching</a:t>
                      </a:r>
                    </a:p>
                  </a:txBody>
                  <a:tcPr marL="45720" marR="45720" horzOverflow="overflow"/>
                </a:tc>
                <a:tc>
                  <a:txBody>
                    <a:bodyPr/>
                    <a:lstStyle/>
                    <a:p>
                      <a:pPr marL="119063" marR="0" lvl="0" indent="-119063" algn="l" defTabSz="914400" rtl="0" eaLnBrk="1" fontAlgn="base" latinLnBrk="0" hangingPunct="1">
                        <a:lnSpc>
                          <a:spcPct val="100000"/>
                        </a:lnSpc>
                        <a:spcBef>
                          <a:spcPct val="0"/>
                        </a:spcBef>
                        <a:spcAft>
                          <a:spcPct val="0"/>
                        </a:spcAft>
                        <a:buClrTx/>
                        <a:buSzTx/>
                        <a:buFont typeface="Arial" charset="0"/>
                        <a:buChar char="•"/>
                        <a:tabLst/>
                      </a:pPr>
                      <a:r>
                        <a:rPr kumimoji="0" lang="en-US" sz="1600" b="0" i="0" u="none" strike="noStrike" cap="none" normalizeH="0" baseline="0" dirty="0" smtClean="0">
                          <a:ln>
                            <a:noFill/>
                          </a:ln>
                          <a:solidFill>
                            <a:srgbClr val="000000"/>
                          </a:solidFill>
                          <a:effectLst/>
                          <a:latin typeface="Calibri" pitchFamily="34" charset="0"/>
                          <a:cs typeface="Arial" charset="0"/>
                        </a:rPr>
                        <a:t>SFUSD Core Curriculum</a:t>
                      </a:r>
                    </a:p>
                    <a:p>
                      <a:pPr marL="119063" marR="0" lvl="0" indent="-119063" algn="l" defTabSz="914400" rtl="0" eaLnBrk="1" fontAlgn="base" latinLnBrk="0" hangingPunct="1">
                        <a:lnSpc>
                          <a:spcPct val="100000"/>
                        </a:lnSpc>
                        <a:spcBef>
                          <a:spcPct val="0"/>
                        </a:spcBef>
                        <a:spcAft>
                          <a:spcPct val="0"/>
                        </a:spcAft>
                        <a:buClrTx/>
                        <a:buSzTx/>
                        <a:buFont typeface="Arial" charset="0"/>
                        <a:buChar char="•"/>
                        <a:tabLst/>
                      </a:pPr>
                      <a:r>
                        <a:rPr kumimoji="0" lang="en-US" sz="1600" b="0" i="0" u="none" strike="noStrike" cap="none" normalizeH="0" baseline="0" dirty="0" smtClean="0">
                          <a:ln>
                            <a:noFill/>
                          </a:ln>
                          <a:solidFill>
                            <a:srgbClr val="000000"/>
                          </a:solidFill>
                          <a:effectLst/>
                          <a:latin typeface="Calibri" pitchFamily="34" charset="0"/>
                          <a:cs typeface="Arial" charset="0"/>
                        </a:rPr>
                        <a:t>CCSF Education Master Plan and English and Math Pathway redesign</a:t>
                      </a:r>
                    </a:p>
                  </a:txBody>
                  <a:tcPr marL="45720" marR="45720" horzOverflow="overflow"/>
                </a:tc>
              </a:tr>
              <a:tr h="5899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cs typeface="Arial" charset="0"/>
                        </a:rPr>
                        <a:t>Counseling</a:t>
                      </a:r>
                    </a:p>
                  </a:txBody>
                  <a:tcPr marL="45720" marR="45720" horzOverflow="overflow"/>
                </a:tc>
                <a:tc>
                  <a:txBody>
                    <a:bodyPr/>
                    <a:lstStyle/>
                    <a:p>
                      <a:pPr marL="119063" marR="0" lvl="0" indent="-119063" algn="l" defTabSz="914400" rtl="0" eaLnBrk="1" fontAlgn="base" latinLnBrk="0" hangingPunct="1">
                        <a:lnSpc>
                          <a:spcPct val="100000"/>
                        </a:lnSpc>
                        <a:spcBef>
                          <a:spcPct val="0"/>
                        </a:spcBef>
                        <a:spcAft>
                          <a:spcPct val="0"/>
                        </a:spcAft>
                        <a:buClrTx/>
                        <a:buSzTx/>
                        <a:buFont typeface="Arial" charset="0"/>
                        <a:buChar char="•"/>
                        <a:tabLst/>
                      </a:pPr>
                      <a:r>
                        <a:rPr kumimoji="0" lang="en-US" sz="1600" b="0" i="0" u="none" strike="noStrike" cap="none" normalizeH="0" baseline="0" dirty="0" smtClean="0">
                          <a:ln>
                            <a:noFill/>
                          </a:ln>
                          <a:solidFill>
                            <a:srgbClr val="000000"/>
                          </a:solidFill>
                          <a:effectLst/>
                          <a:latin typeface="Calibri" pitchFamily="34" charset="0"/>
                          <a:cs typeface="Arial" charset="0"/>
                        </a:rPr>
                        <a:t>SFUSD Restorative Practices, College/Career readiness, Special Ed Redesign</a:t>
                      </a:r>
                    </a:p>
                    <a:p>
                      <a:pPr marL="119063" marR="0" lvl="0" indent="-119063" algn="l" defTabSz="914400" rtl="0" eaLnBrk="1" fontAlgn="base" latinLnBrk="0" hangingPunct="1">
                        <a:lnSpc>
                          <a:spcPct val="100000"/>
                        </a:lnSpc>
                        <a:spcBef>
                          <a:spcPct val="0"/>
                        </a:spcBef>
                        <a:spcAft>
                          <a:spcPct val="0"/>
                        </a:spcAft>
                        <a:buClrTx/>
                        <a:buSzTx/>
                        <a:buFont typeface="Arial" charset="0"/>
                        <a:buChar char="•"/>
                        <a:tabLst/>
                      </a:pPr>
                      <a:r>
                        <a:rPr kumimoji="0" lang="en-US" sz="1600" b="0" i="0" u="none" strike="noStrike" cap="none" normalizeH="0" baseline="0" dirty="0" smtClean="0">
                          <a:ln>
                            <a:noFill/>
                          </a:ln>
                          <a:solidFill>
                            <a:srgbClr val="000000"/>
                          </a:solidFill>
                          <a:effectLst/>
                          <a:latin typeface="Calibri" pitchFamily="34" charset="0"/>
                          <a:cs typeface="Arial" charset="0"/>
                        </a:rPr>
                        <a:t>CCSF DPSP, excellence in support services and counseling</a:t>
                      </a:r>
                    </a:p>
                  </a:txBody>
                  <a:tcPr marL="45720" marR="45720" horzOverflow="overflow"/>
                </a:tc>
              </a:tr>
              <a:tr h="483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34" charset="0"/>
                          <a:cs typeface="Arial" charset="0"/>
                        </a:rPr>
                        <a:t>Transitions</a:t>
                      </a:r>
                    </a:p>
                  </a:txBody>
                  <a:tcPr marL="45720" marR="45720" horzOverflow="overflow"/>
                </a:tc>
                <a:tc>
                  <a:txBody>
                    <a:bodyPr/>
                    <a:lstStyle/>
                    <a:p>
                      <a:pPr marL="119063" marR="0" lvl="0" indent="-119063" algn="l" defTabSz="914400" rtl="0" eaLnBrk="1" fontAlgn="base" latinLnBrk="0" hangingPunct="1">
                        <a:lnSpc>
                          <a:spcPct val="100000"/>
                        </a:lnSpc>
                        <a:spcBef>
                          <a:spcPct val="0"/>
                        </a:spcBef>
                        <a:spcAft>
                          <a:spcPct val="0"/>
                        </a:spcAft>
                        <a:buClrTx/>
                        <a:buSzTx/>
                        <a:buFont typeface="Arial" charset="0"/>
                        <a:buChar char="•"/>
                        <a:tabLst/>
                      </a:pPr>
                      <a:r>
                        <a:rPr kumimoji="0" lang="en-US" sz="1600" b="0" i="0" u="none" strike="noStrike" cap="none" normalizeH="0" baseline="0" dirty="0" smtClean="0">
                          <a:ln>
                            <a:noFill/>
                          </a:ln>
                          <a:solidFill>
                            <a:srgbClr val="000000"/>
                          </a:solidFill>
                          <a:effectLst/>
                          <a:latin typeface="Calibri" pitchFamily="34" charset="0"/>
                          <a:cs typeface="Arial" charset="0"/>
                        </a:rPr>
                        <a:t>New work to fill gap identified in planning phase</a:t>
                      </a:r>
                    </a:p>
                  </a:txBody>
                  <a:tcPr marL="45720" marR="45720" horzOverflow="overflow"/>
                </a:tc>
              </a:tr>
              <a:tr h="5912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cs typeface="Arial" charset="0"/>
                        </a:rPr>
                        <a:t>Outreach</a:t>
                      </a:r>
                    </a:p>
                  </a:txBody>
                  <a:tcPr marL="45720" marR="45720" horzOverflow="overflow"/>
                </a:tc>
                <a:tc>
                  <a:txBody>
                    <a:bodyPr/>
                    <a:lstStyle/>
                    <a:p>
                      <a:pPr marL="119063" marR="0" lvl="0" indent="-119063" algn="l" defTabSz="914400" rtl="0" eaLnBrk="1" fontAlgn="base" latinLnBrk="0" hangingPunct="1">
                        <a:lnSpc>
                          <a:spcPct val="100000"/>
                        </a:lnSpc>
                        <a:spcBef>
                          <a:spcPct val="0"/>
                        </a:spcBef>
                        <a:spcAft>
                          <a:spcPct val="0"/>
                        </a:spcAft>
                        <a:buClrTx/>
                        <a:buSzTx/>
                        <a:buFont typeface="Arial" charset="0"/>
                        <a:buChar char="•"/>
                        <a:tabLst/>
                      </a:pPr>
                      <a:r>
                        <a:rPr kumimoji="0" lang="en-US" sz="1600" b="0" i="0" u="none" strike="noStrike" cap="none" normalizeH="0" baseline="0" dirty="0" smtClean="0">
                          <a:ln>
                            <a:noFill/>
                          </a:ln>
                          <a:solidFill>
                            <a:srgbClr val="000000"/>
                          </a:solidFill>
                          <a:effectLst/>
                          <a:latin typeface="Calibri" pitchFamily="34" charset="0"/>
                          <a:cs typeface="Arial" charset="0"/>
                        </a:rPr>
                        <a:t>SFUSD Parent Engagement, Restorative Practices</a:t>
                      </a:r>
                    </a:p>
                    <a:p>
                      <a:pPr marL="119063" marR="0" lvl="0" indent="-119063" algn="l" defTabSz="914400" rtl="0" eaLnBrk="1" fontAlgn="base" latinLnBrk="0" hangingPunct="1">
                        <a:lnSpc>
                          <a:spcPct val="100000"/>
                        </a:lnSpc>
                        <a:spcBef>
                          <a:spcPct val="0"/>
                        </a:spcBef>
                        <a:spcAft>
                          <a:spcPct val="0"/>
                        </a:spcAft>
                        <a:buClrTx/>
                        <a:buSzTx/>
                        <a:buFont typeface="Arial" charset="0"/>
                        <a:buChar char="•"/>
                        <a:tabLst/>
                      </a:pPr>
                      <a:r>
                        <a:rPr kumimoji="0" lang="en-US" sz="1600" b="0" i="0" u="none" strike="noStrike" cap="none" normalizeH="0" baseline="0" dirty="0" smtClean="0">
                          <a:ln>
                            <a:noFill/>
                          </a:ln>
                          <a:solidFill>
                            <a:srgbClr val="000000"/>
                          </a:solidFill>
                          <a:effectLst/>
                          <a:latin typeface="Calibri" pitchFamily="34" charset="0"/>
                          <a:cs typeface="Arial" charset="0"/>
                        </a:rPr>
                        <a:t>CCSF Communication and Information</a:t>
                      </a:r>
                    </a:p>
                  </a:txBody>
                  <a:tcPr marL="45720" marR="45720" horzOverflow="overflow"/>
                </a:tc>
              </a:tr>
              <a:tr h="6383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cs typeface="Arial" charset="0"/>
                        </a:rPr>
                        <a:t>Workforce/ Pathways</a:t>
                      </a:r>
                    </a:p>
                  </a:txBody>
                  <a:tcPr marL="45720" marR="45720" horzOverflow="overflow"/>
                </a:tc>
                <a:tc>
                  <a:txBody>
                    <a:bodyPr/>
                    <a:lstStyle/>
                    <a:p>
                      <a:pPr marL="119063" marR="0" lvl="0" indent="-119063" algn="l" defTabSz="914400" rtl="0" eaLnBrk="1" fontAlgn="base" latinLnBrk="0" hangingPunct="1">
                        <a:lnSpc>
                          <a:spcPct val="100000"/>
                        </a:lnSpc>
                        <a:spcBef>
                          <a:spcPct val="0"/>
                        </a:spcBef>
                        <a:spcAft>
                          <a:spcPct val="0"/>
                        </a:spcAft>
                        <a:buClrTx/>
                        <a:buSzTx/>
                        <a:buFont typeface="Arial" charset="0"/>
                        <a:buChar char="•"/>
                        <a:tabLst/>
                      </a:pPr>
                      <a:r>
                        <a:rPr kumimoji="0" lang="en-US" sz="1600" b="0" i="0" u="none" strike="noStrike" cap="none" normalizeH="0" baseline="0" dirty="0" smtClean="0">
                          <a:ln>
                            <a:noFill/>
                          </a:ln>
                          <a:solidFill>
                            <a:srgbClr val="000000"/>
                          </a:solidFill>
                          <a:effectLst/>
                          <a:latin typeface="Calibri" pitchFamily="34" charset="0"/>
                          <a:cs typeface="Arial" charset="0"/>
                        </a:rPr>
                        <a:t>DCYF-SFUSD School Partner Model</a:t>
                      </a:r>
                    </a:p>
                    <a:p>
                      <a:pPr marL="119063" marR="0" lvl="0" indent="-119063" algn="l" defTabSz="914400" rtl="0" eaLnBrk="1" fontAlgn="base" latinLnBrk="0" hangingPunct="1">
                        <a:lnSpc>
                          <a:spcPct val="100000"/>
                        </a:lnSpc>
                        <a:spcBef>
                          <a:spcPct val="0"/>
                        </a:spcBef>
                        <a:spcAft>
                          <a:spcPct val="0"/>
                        </a:spcAft>
                        <a:buClrTx/>
                        <a:buSzTx/>
                        <a:buFont typeface="Arial" charset="0"/>
                        <a:buChar char="•"/>
                        <a:tabLst/>
                      </a:pPr>
                      <a:r>
                        <a:rPr kumimoji="0" lang="en-US" sz="1600" b="0" i="0" u="none" strike="noStrike" cap="none" normalizeH="0" baseline="0" dirty="0" smtClean="0">
                          <a:ln>
                            <a:noFill/>
                          </a:ln>
                          <a:solidFill>
                            <a:srgbClr val="000000"/>
                          </a:solidFill>
                          <a:effectLst/>
                          <a:latin typeface="Calibri" pitchFamily="34" charset="0"/>
                          <a:cs typeface="Arial" charset="0"/>
                        </a:rPr>
                        <a:t>OEWD Sector Academies</a:t>
                      </a:r>
                    </a:p>
                    <a:p>
                      <a:pPr marL="119063" marR="0" lvl="0" indent="-119063" algn="l" defTabSz="914400" rtl="0" eaLnBrk="1" fontAlgn="base" latinLnBrk="0" hangingPunct="1">
                        <a:lnSpc>
                          <a:spcPct val="100000"/>
                        </a:lnSpc>
                        <a:spcBef>
                          <a:spcPct val="0"/>
                        </a:spcBef>
                        <a:spcAft>
                          <a:spcPct val="0"/>
                        </a:spcAft>
                        <a:buClrTx/>
                        <a:buSzTx/>
                        <a:buFont typeface="Arial" charset="0"/>
                        <a:buChar char="•"/>
                        <a:tabLst/>
                      </a:pPr>
                      <a:r>
                        <a:rPr kumimoji="0" lang="en-US" sz="1600" b="0" i="0" u="none" strike="noStrike" cap="none" normalizeH="0" baseline="0" dirty="0" smtClean="0">
                          <a:ln>
                            <a:noFill/>
                          </a:ln>
                          <a:solidFill>
                            <a:srgbClr val="000000"/>
                          </a:solidFill>
                          <a:effectLst/>
                          <a:latin typeface="Calibri" pitchFamily="34" charset="0"/>
                          <a:cs typeface="Arial" charset="0"/>
                        </a:rPr>
                        <a:t>SFUSD Core Curriculum, Career Academies, Dual Enrollment</a:t>
                      </a:r>
                    </a:p>
                    <a:p>
                      <a:pPr marL="119063" marR="0" lvl="0" indent="-119063" algn="l" defTabSz="914400" rtl="0" eaLnBrk="1" fontAlgn="base" latinLnBrk="0" hangingPunct="1">
                        <a:lnSpc>
                          <a:spcPct val="100000"/>
                        </a:lnSpc>
                        <a:spcBef>
                          <a:spcPct val="0"/>
                        </a:spcBef>
                        <a:spcAft>
                          <a:spcPct val="0"/>
                        </a:spcAft>
                        <a:buClrTx/>
                        <a:buSzTx/>
                        <a:buFont typeface="Arial" charset="0"/>
                        <a:buChar char="•"/>
                        <a:tabLst/>
                      </a:pPr>
                      <a:r>
                        <a:rPr kumimoji="0" lang="en-US" sz="1600" b="0" i="0" u="none" strike="noStrike" cap="none" normalizeH="0" baseline="0" dirty="0" smtClean="0">
                          <a:ln>
                            <a:noFill/>
                          </a:ln>
                          <a:solidFill>
                            <a:srgbClr val="000000"/>
                          </a:solidFill>
                          <a:effectLst/>
                          <a:latin typeface="Calibri" pitchFamily="34" charset="0"/>
                          <a:cs typeface="Arial" charset="0"/>
                        </a:rPr>
                        <a:t>CCSF  Career paths &amp; certificates</a:t>
                      </a:r>
                    </a:p>
                  </a:txBody>
                  <a:tcPr marL="45720" marR="0" horzOverflow="overflow"/>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Placeholder 1"/>
          <p:cNvSpPr>
            <a:spLocks noGrp="1"/>
          </p:cNvSpPr>
          <p:nvPr>
            <p:ph type="body" idx="1"/>
          </p:nvPr>
        </p:nvSpPr>
        <p:spPr/>
        <p:txBody>
          <a:bodyPr/>
          <a:lstStyle/>
          <a:p>
            <a:pPr>
              <a:buFont typeface="Wingdings" pitchFamily="2" charset="2"/>
              <a:buNone/>
            </a:pPr>
            <a:endParaRPr lang="en-US" smtClean="0"/>
          </a:p>
        </p:txBody>
      </p:sp>
      <p:sp>
        <p:nvSpPr>
          <p:cNvPr id="17411" name="Title 2"/>
          <p:cNvSpPr>
            <a:spLocks noGrp="1"/>
          </p:cNvSpPr>
          <p:nvPr>
            <p:ph type="title"/>
          </p:nvPr>
        </p:nvSpPr>
        <p:spPr/>
        <p:txBody>
          <a:bodyPr/>
          <a:lstStyle/>
          <a:p>
            <a:r>
              <a:rPr lang="en-US" sz="4000" dirty="0" smtClean="0"/>
              <a:t>Examples of </a:t>
            </a:r>
            <a:r>
              <a:rPr lang="en-US" sz="4000" dirty="0" err="1" smtClean="0"/>
              <a:t>BtS</a:t>
            </a:r>
            <a:r>
              <a:rPr lang="en-US" sz="4000" dirty="0" smtClean="0"/>
              <a:t> Actions</a:t>
            </a:r>
          </a:p>
        </p:txBody>
      </p:sp>
      <p:graphicFrame>
        <p:nvGraphicFramePr>
          <p:cNvPr id="4" name="Table 3"/>
          <p:cNvGraphicFramePr>
            <a:graphicFrameLocks noGrp="1"/>
          </p:cNvGraphicFramePr>
          <p:nvPr/>
        </p:nvGraphicFramePr>
        <p:xfrm>
          <a:off x="411163" y="1778001"/>
          <a:ext cx="8351838" cy="4852547"/>
        </p:xfrm>
        <a:graphic>
          <a:graphicData uri="http://schemas.openxmlformats.org/drawingml/2006/table">
            <a:tbl>
              <a:tblPr firstRow="1" bandRow="1">
                <a:tableStyleId>{5C22544A-7EE6-4342-B048-85BDC9FD1C3A}</a:tableStyleId>
              </a:tblPr>
              <a:tblGrid>
                <a:gridCol w="4175919"/>
                <a:gridCol w="4175919"/>
              </a:tblGrid>
              <a:tr h="698542">
                <a:tc>
                  <a:txBody>
                    <a:bodyPr/>
                    <a:lstStyle/>
                    <a:p>
                      <a:pPr algn="ctr"/>
                      <a:r>
                        <a:rPr lang="en-US" sz="2200" dirty="0" smtClean="0"/>
                        <a:t>Finding</a:t>
                      </a:r>
                      <a:endParaRPr lang="en-US" sz="2200" dirty="0"/>
                    </a:p>
                  </a:txBody>
                  <a:tcPr/>
                </a:tc>
                <a:tc>
                  <a:txBody>
                    <a:bodyPr/>
                    <a:lstStyle/>
                    <a:p>
                      <a:pPr algn="ctr"/>
                      <a:r>
                        <a:rPr lang="en-US" sz="2200" dirty="0" smtClean="0"/>
                        <a:t>Action</a:t>
                      </a:r>
                      <a:endParaRPr lang="en-US" sz="2200" dirty="0"/>
                    </a:p>
                  </a:txBody>
                  <a:tcPr/>
                </a:tc>
              </a:tr>
              <a:tr h="1012655">
                <a:tc>
                  <a:txBody>
                    <a:bodyPr/>
                    <a:lstStyle/>
                    <a:p>
                      <a:r>
                        <a:rPr lang="en-US" dirty="0" smtClean="0"/>
                        <a:t>Importance of timely enrollment in core English and math courses at CCSF</a:t>
                      </a:r>
                      <a:endParaRPr lang="en-US" dirty="0"/>
                    </a:p>
                  </a:txBody>
                  <a:tcPr/>
                </a:tc>
                <a:tc>
                  <a:txBody>
                    <a:bodyPr/>
                    <a:lstStyle/>
                    <a:p>
                      <a:r>
                        <a:rPr lang="en-US" dirty="0" smtClean="0"/>
                        <a:t>New priority enrollment system for SFUSD students attending CCSF</a:t>
                      </a:r>
                      <a:endParaRPr lang="en-US" dirty="0"/>
                    </a:p>
                  </a:txBody>
                  <a:tcPr/>
                </a:tc>
              </a:tr>
              <a:tr h="1403990">
                <a:tc>
                  <a:txBody>
                    <a:bodyPr/>
                    <a:lstStyle/>
                    <a:p>
                      <a:r>
                        <a:rPr lang="en-US" dirty="0" smtClean="0"/>
                        <a:t>Characteristics of students who graduate from SFUSD but do not attend a postsecondary institution</a:t>
                      </a:r>
                      <a:endParaRPr lang="en-US" dirty="0"/>
                    </a:p>
                  </a:txBody>
                  <a:tcPr/>
                </a:tc>
                <a:tc>
                  <a:txBody>
                    <a:bodyPr/>
                    <a:lstStyle/>
                    <a:p>
                      <a:r>
                        <a:rPr lang="en-US" dirty="0" smtClean="0"/>
                        <a:t>Summer bridge program to help students transition into CCSF</a:t>
                      </a:r>
                      <a:endParaRPr lang="en-US" dirty="0"/>
                    </a:p>
                  </a:txBody>
                  <a:tcPr/>
                </a:tc>
              </a:tr>
              <a:tr h="1671385">
                <a:tc>
                  <a:txBody>
                    <a:bodyPr/>
                    <a:lstStyle/>
                    <a:p>
                      <a:r>
                        <a:rPr lang="en-US" dirty="0" smtClean="0"/>
                        <a:t>Development</a:t>
                      </a:r>
                      <a:r>
                        <a:rPr lang="en-US" baseline="0" dirty="0" smtClean="0"/>
                        <a:t> of key Early Warning Indicators for incoming 9</a:t>
                      </a:r>
                      <a:r>
                        <a:rPr lang="en-US" baseline="30000" dirty="0" smtClean="0"/>
                        <a:t>th</a:t>
                      </a:r>
                      <a:r>
                        <a:rPr lang="en-US" baseline="0" dirty="0" smtClean="0"/>
                        <a:t> grade students [NEXT PAGE]</a:t>
                      </a:r>
                      <a:endParaRPr lang="en-US" dirty="0"/>
                    </a:p>
                  </a:txBody>
                  <a:tcPr/>
                </a:tc>
                <a:tc>
                  <a:txBody>
                    <a:bodyPr/>
                    <a:lstStyle/>
                    <a:p>
                      <a:r>
                        <a:rPr lang="en-US" dirty="0" smtClean="0"/>
                        <a:t>Presentation</a:t>
                      </a:r>
                      <a:r>
                        <a:rPr lang="en-US" baseline="0" dirty="0" smtClean="0"/>
                        <a:t> of indicators to administrators, principals, counselors and preparation for initial usage during the 2011-2012 school year</a:t>
                      </a:r>
                    </a:p>
                    <a:p>
                      <a:endParaRPr lang="en-US" baseline="0" dirty="0" smtClean="0"/>
                    </a:p>
                    <a:p>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09600" y="5199796"/>
            <a:ext cx="7885113" cy="1658203"/>
          </a:xfrm>
        </p:spPr>
        <p:txBody>
          <a:bodyPr>
            <a:normAutofit/>
          </a:bodyPr>
          <a:lstStyle/>
          <a:p>
            <a:pPr marL="119063" indent="-119063">
              <a:buSzPct val="80000"/>
              <a:buFont typeface="Wingdings" pitchFamily="2" charset="2"/>
              <a:buChar char="§"/>
            </a:pPr>
            <a:r>
              <a:rPr lang="en-US" sz="2600" dirty="0" smtClean="0"/>
              <a:t>Two key indicators using 8</a:t>
            </a:r>
            <a:r>
              <a:rPr lang="en-US" sz="2600" baseline="30000" dirty="0" smtClean="0"/>
              <a:t>th</a:t>
            </a:r>
            <a:r>
              <a:rPr lang="en-US" sz="2600" dirty="0" smtClean="0"/>
              <a:t> grade data:</a:t>
            </a:r>
          </a:p>
          <a:p>
            <a:pPr marL="759143" lvl="1" indent="-119063">
              <a:buSzPct val="80000"/>
              <a:buFont typeface="Wingdings" pitchFamily="2" charset="2"/>
              <a:buChar char="§"/>
            </a:pPr>
            <a:r>
              <a:rPr lang="en-US" sz="2600" dirty="0" smtClean="0"/>
              <a:t>GPA less than 2.0</a:t>
            </a:r>
          </a:p>
          <a:p>
            <a:pPr marL="759143" lvl="1" indent="-119063">
              <a:buSzPct val="80000"/>
              <a:buFont typeface="Wingdings" pitchFamily="2" charset="2"/>
              <a:buChar char="§"/>
            </a:pPr>
            <a:r>
              <a:rPr lang="en-US" sz="2600" dirty="0" smtClean="0"/>
              <a:t>Attendance Rate less than 87.5%</a:t>
            </a:r>
          </a:p>
        </p:txBody>
      </p:sp>
      <p:sp>
        <p:nvSpPr>
          <p:cNvPr id="3" name="Title 2"/>
          <p:cNvSpPr>
            <a:spLocks noGrp="1"/>
          </p:cNvSpPr>
          <p:nvPr>
            <p:ph type="title"/>
          </p:nvPr>
        </p:nvSpPr>
        <p:spPr/>
        <p:txBody>
          <a:bodyPr>
            <a:normAutofit/>
          </a:bodyPr>
          <a:lstStyle/>
          <a:p>
            <a:r>
              <a:rPr lang="en-US" dirty="0" smtClean="0"/>
              <a:t>Early Warning Indicators</a:t>
            </a:r>
            <a:endParaRPr lang="en-US" dirty="0"/>
          </a:p>
        </p:txBody>
      </p:sp>
      <p:sp>
        <p:nvSpPr>
          <p:cNvPr id="7" name="TextBox 6"/>
          <p:cNvSpPr txBox="1"/>
          <p:nvPr/>
        </p:nvSpPr>
        <p:spPr>
          <a:xfrm>
            <a:off x="163773" y="4507176"/>
            <a:ext cx="8816454" cy="600164"/>
          </a:xfrm>
          <a:prstGeom prst="rect">
            <a:avLst/>
          </a:prstGeom>
          <a:noFill/>
        </p:spPr>
        <p:txBody>
          <a:bodyPr wrap="square" rtlCol="0">
            <a:spAutoFit/>
          </a:bodyPr>
          <a:lstStyle/>
          <a:p>
            <a:r>
              <a:rPr lang="en-US" sz="1100" dirty="0" smtClean="0"/>
              <a:t>* Data combined from two cohorts of students who were enrolled in SFUSD both semesters of eighth graders and then entered ninth grade during the fall semester of the 2005-06 and 2006-07 school years. Results were averaged to provide SFUSD a picture of how indicators would impact a typical school year. This resulted in a cohort of 3,382 students who had a four-year high school graduation rate of 72.9%.</a:t>
            </a:r>
            <a:endParaRPr lang="en-US" sz="1100" dirty="0"/>
          </a:p>
        </p:txBody>
      </p:sp>
      <p:graphicFrame>
        <p:nvGraphicFramePr>
          <p:cNvPr id="6" name="Chart 5"/>
          <p:cNvGraphicFramePr/>
          <p:nvPr/>
        </p:nvGraphicFramePr>
        <p:xfrm>
          <a:off x="191069" y="1665026"/>
          <a:ext cx="8693624" cy="28933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09600" y="4953000"/>
            <a:ext cx="7885113" cy="1905000"/>
          </a:xfrm>
        </p:spPr>
        <p:txBody>
          <a:bodyPr>
            <a:normAutofit fontScale="92500"/>
          </a:bodyPr>
          <a:lstStyle/>
          <a:p>
            <a:pPr marL="119063" indent="-119063">
              <a:buSzPct val="80000"/>
              <a:buFont typeface="Wingdings" pitchFamily="2" charset="2"/>
              <a:buChar char="§"/>
            </a:pPr>
            <a:r>
              <a:rPr lang="en-US" dirty="0" smtClean="0"/>
              <a:t>Passing all core courses in the first semester of 9</a:t>
            </a:r>
            <a:r>
              <a:rPr lang="en-US" baseline="30000" dirty="0" smtClean="0"/>
              <a:t>th</a:t>
            </a:r>
            <a:r>
              <a:rPr lang="en-US" dirty="0" smtClean="0"/>
              <a:t> grade significantly increases graduation rates</a:t>
            </a:r>
          </a:p>
          <a:p>
            <a:pPr marL="119063" indent="-119063">
              <a:buSzPct val="80000"/>
              <a:buFont typeface="Wingdings" pitchFamily="2" charset="2"/>
              <a:buChar char="§"/>
            </a:pPr>
            <a:r>
              <a:rPr lang="en-US" dirty="0" smtClean="0"/>
              <a:t>Almost half of students who entered with one risk factor passed all their core courses</a:t>
            </a:r>
          </a:p>
        </p:txBody>
      </p:sp>
      <p:sp>
        <p:nvSpPr>
          <p:cNvPr id="3" name="Title 2"/>
          <p:cNvSpPr>
            <a:spLocks noGrp="1"/>
          </p:cNvSpPr>
          <p:nvPr>
            <p:ph type="title"/>
          </p:nvPr>
        </p:nvSpPr>
        <p:spPr/>
        <p:txBody>
          <a:bodyPr>
            <a:normAutofit fontScale="90000"/>
          </a:bodyPr>
          <a:lstStyle/>
          <a:p>
            <a:r>
              <a:rPr lang="en-US" dirty="0" smtClean="0"/>
              <a:t>EWI - Why Does Identifying Students Matter?</a:t>
            </a:r>
            <a:endParaRPr lang="en-US" dirty="0"/>
          </a:p>
        </p:txBody>
      </p:sp>
      <p:graphicFrame>
        <p:nvGraphicFramePr>
          <p:cNvPr id="6" name="Chart 5"/>
          <p:cNvGraphicFramePr/>
          <p:nvPr/>
        </p:nvGraphicFramePr>
        <p:xfrm>
          <a:off x="218364" y="1624084"/>
          <a:ext cx="8693624" cy="32754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1"/>
          <p:cNvSpPr>
            <a:spLocks noGrp="1"/>
          </p:cNvSpPr>
          <p:nvPr>
            <p:ph type="body" idx="1"/>
          </p:nvPr>
        </p:nvSpPr>
        <p:spPr>
          <a:xfrm>
            <a:off x="609600" y="1705970"/>
            <a:ext cx="8138160" cy="4908190"/>
          </a:xfrm>
        </p:spPr>
        <p:txBody>
          <a:bodyPr/>
          <a:lstStyle/>
          <a:p>
            <a:pPr marL="228600" indent="-228600">
              <a:defRPr/>
            </a:pPr>
            <a:r>
              <a:rPr lang="en-US" sz="2400" dirty="0" smtClean="0"/>
              <a:t>Examined the relationship between math performance in high school and the math placement test at CCSF</a:t>
            </a:r>
          </a:p>
          <a:p>
            <a:pPr marL="228600" indent="-228600">
              <a:defRPr/>
            </a:pPr>
            <a:r>
              <a:rPr lang="en-US" sz="2400" dirty="0" smtClean="0"/>
              <a:t>Course grades predicted math placement but passing Algebra 2 did not align well with placing at college math</a:t>
            </a:r>
          </a:p>
          <a:p>
            <a:pPr marL="228600" indent="-228600">
              <a:defRPr/>
            </a:pPr>
            <a:endParaRPr lang="en-US" sz="2400" dirty="0" smtClean="0"/>
          </a:p>
          <a:p>
            <a:pPr marL="228600" indent="-228600">
              <a:defRPr/>
            </a:pPr>
            <a:endParaRPr lang="en-US" sz="2400" dirty="0" smtClean="0"/>
          </a:p>
          <a:p>
            <a:pPr marL="228600" indent="-228600">
              <a:defRPr/>
            </a:pPr>
            <a:endParaRPr lang="en-US" sz="2400" dirty="0" smtClean="0"/>
          </a:p>
          <a:p>
            <a:pPr marL="228600" indent="-228600">
              <a:defRPr/>
            </a:pPr>
            <a:endParaRPr lang="en-US" sz="2400" dirty="0" smtClean="0"/>
          </a:p>
          <a:p>
            <a:pPr marL="228600" indent="-228600">
              <a:defRPr/>
            </a:pPr>
            <a:endParaRPr lang="en-US" sz="2400" dirty="0" smtClean="0"/>
          </a:p>
          <a:p>
            <a:pPr marL="228600" indent="-228600">
              <a:defRPr/>
            </a:pPr>
            <a:endParaRPr lang="en-US" sz="2400" dirty="0" smtClean="0"/>
          </a:p>
          <a:p>
            <a:pPr marL="228600" indent="-228600">
              <a:defRPr/>
            </a:pPr>
            <a:endParaRPr lang="en-US" sz="1200" dirty="0" smtClean="0"/>
          </a:p>
          <a:p>
            <a:pPr marL="228600" indent="-228600">
              <a:defRPr/>
            </a:pPr>
            <a:endParaRPr lang="en-US" sz="2400" dirty="0" smtClean="0"/>
          </a:p>
          <a:p>
            <a:pPr marL="228600" indent="-228600">
              <a:defRPr/>
            </a:pPr>
            <a:endParaRPr lang="en-US" sz="2400" dirty="0" smtClean="0">
              <a:latin typeface="+mj-lt"/>
            </a:endParaRPr>
          </a:p>
          <a:p>
            <a:pPr marL="228600" indent="-228600">
              <a:buNone/>
              <a:defRPr/>
            </a:pPr>
            <a:endParaRPr lang="en-US" sz="2400" dirty="0" smtClean="0"/>
          </a:p>
          <a:p>
            <a:pPr marL="228600" indent="-228600">
              <a:buNone/>
              <a:defRPr/>
            </a:pPr>
            <a:endParaRPr lang="en-US" sz="2400" dirty="0" smtClean="0">
              <a:latin typeface="+mj-lt"/>
            </a:endParaRPr>
          </a:p>
        </p:txBody>
      </p:sp>
      <p:sp>
        <p:nvSpPr>
          <p:cNvPr id="15363" name="Title 2"/>
          <p:cNvSpPr>
            <a:spLocks noGrp="1"/>
          </p:cNvSpPr>
          <p:nvPr>
            <p:ph type="title"/>
          </p:nvPr>
        </p:nvSpPr>
        <p:spPr/>
        <p:txBody>
          <a:bodyPr/>
          <a:lstStyle/>
          <a:p>
            <a:r>
              <a:rPr lang="en-US" sz="4000" dirty="0" err="1" smtClean="0"/>
              <a:t>BtS</a:t>
            </a:r>
            <a:r>
              <a:rPr lang="en-US" sz="4000" dirty="0" smtClean="0"/>
              <a:t> Math Analysis</a:t>
            </a:r>
          </a:p>
        </p:txBody>
      </p:sp>
      <p:graphicFrame>
        <p:nvGraphicFramePr>
          <p:cNvPr id="4" name="Chart 3"/>
          <p:cNvGraphicFramePr/>
          <p:nvPr/>
        </p:nvGraphicFramePr>
        <p:xfrm>
          <a:off x="655092" y="3364089"/>
          <a:ext cx="7833815" cy="3282371"/>
        </p:xfrm>
        <a:graphic>
          <a:graphicData uri="http://schemas.openxmlformats.org/drawingml/2006/chart">
            <c:chart xmlns:c="http://schemas.openxmlformats.org/drawingml/2006/chart" xmlns:r="http://schemas.openxmlformats.org/officeDocument/2006/relationships" r:id="rId3"/>
          </a:graphicData>
        </a:graphic>
      </p:graphicFrame>
      <p:grpSp>
        <p:nvGrpSpPr>
          <p:cNvPr id="11" name="Group 10"/>
          <p:cNvGrpSpPr/>
          <p:nvPr/>
        </p:nvGrpSpPr>
        <p:grpSpPr>
          <a:xfrm>
            <a:off x="6701057" y="5728019"/>
            <a:ext cx="1228296" cy="533632"/>
            <a:chOff x="-2838727" y="2702259"/>
            <a:chExt cx="1228296" cy="533632"/>
          </a:xfrm>
        </p:grpSpPr>
        <p:sp>
          <p:nvSpPr>
            <p:cNvPr id="5" name="TextBox 4"/>
            <p:cNvSpPr txBox="1"/>
            <p:nvPr/>
          </p:nvSpPr>
          <p:spPr>
            <a:xfrm>
              <a:off x="-2702259" y="2934270"/>
              <a:ext cx="1037231" cy="301621"/>
            </a:xfrm>
            <a:prstGeom prst="rect">
              <a:avLst/>
            </a:prstGeom>
            <a:noFill/>
          </p:spPr>
          <p:txBody>
            <a:bodyPr wrap="square" lIns="27432" tIns="27432" rIns="27432" bIns="27432" rtlCol="0">
              <a:spAutoFit/>
            </a:bodyPr>
            <a:lstStyle/>
            <a:p>
              <a:pPr algn="ctr"/>
              <a:r>
                <a:rPr lang="en-US" sz="1600" dirty="0" smtClean="0"/>
                <a:t>Algebra 2</a:t>
              </a:r>
              <a:endParaRPr lang="en-US" sz="1600" dirty="0"/>
            </a:p>
          </p:txBody>
        </p:sp>
        <p:sp>
          <p:nvSpPr>
            <p:cNvPr id="6" name="Left Brace 5"/>
            <p:cNvSpPr/>
            <p:nvPr/>
          </p:nvSpPr>
          <p:spPr>
            <a:xfrm rot="16200000">
              <a:off x="-2354232" y="2217764"/>
              <a:ext cx="259305" cy="12282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p:cNvGrpSpPr/>
          <p:nvPr/>
        </p:nvGrpSpPr>
        <p:grpSpPr>
          <a:xfrm>
            <a:off x="2586005" y="5716647"/>
            <a:ext cx="1435291" cy="533631"/>
            <a:chOff x="-2841002" y="2702260"/>
            <a:chExt cx="1435291" cy="533631"/>
          </a:xfrm>
        </p:grpSpPr>
        <p:sp>
          <p:nvSpPr>
            <p:cNvPr id="13" name="TextBox 12"/>
            <p:cNvSpPr txBox="1"/>
            <p:nvPr/>
          </p:nvSpPr>
          <p:spPr>
            <a:xfrm>
              <a:off x="-2690883" y="2934270"/>
              <a:ext cx="1025857" cy="301621"/>
            </a:xfrm>
            <a:prstGeom prst="rect">
              <a:avLst/>
            </a:prstGeom>
            <a:noFill/>
          </p:spPr>
          <p:txBody>
            <a:bodyPr wrap="square" lIns="27432" tIns="27432" rIns="27432" bIns="27432" rtlCol="0">
              <a:spAutoFit/>
            </a:bodyPr>
            <a:lstStyle/>
            <a:p>
              <a:pPr algn="ctr"/>
              <a:r>
                <a:rPr lang="en-US" sz="1600" dirty="0" smtClean="0"/>
                <a:t>AP Math</a:t>
              </a:r>
              <a:endParaRPr lang="en-US" sz="1600" dirty="0"/>
            </a:p>
          </p:txBody>
        </p:sp>
        <p:sp>
          <p:nvSpPr>
            <p:cNvPr id="14" name="Left Brace 13"/>
            <p:cNvSpPr/>
            <p:nvPr/>
          </p:nvSpPr>
          <p:spPr>
            <a:xfrm rot="16200000">
              <a:off x="-2231399" y="2092657"/>
              <a:ext cx="216086" cy="143529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p:cNvGrpSpPr/>
          <p:nvPr/>
        </p:nvGrpSpPr>
        <p:grpSpPr>
          <a:xfrm>
            <a:off x="4547065" y="5719005"/>
            <a:ext cx="1542193" cy="533631"/>
            <a:chOff x="-2936542" y="2702260"/>
            <a:chExt cx="1542193" cy="533631"/>
          </a:xfrm>
        </p:grpSpPr>
        <p:sp>
          <p:nvSpPr>
            <p:cNvPr id="16" name="TextBox 15"/>
            <p:cNvSpPr txBox="1"/>
            <p:nvPr/>
          </p:nvSpPr>
          <p:spPr>
            <a:xfrm>
              <a:off x="-2936542" y="2934270"/>
              <a:ext cx="1542193" cy="301621"/>
            </a:xfrm>
            <a:prstGeom prst="rect">
              <a:avLst/>
            </a:prstGeom>
            <a:noFill/>
          </p:spPr>
          <p:txBody>
            <a:bodyPr wrap="square" lIns="27432" tIns="27432" rIns="27432" bIns="27432" rtlCol="0">
              <a:spAutoFit/>
            </a:bodyPr>
            <a:lstStyle/>
            <a:p>
              <a:pPr algn="ctr"/>
              <a:r>
                <a:rPr lang="en-US" sz="1600" dirty="0" smtClean="0"/>
                <a:t>Pre-Calculus</a:t>
              </a:r>
              <a:endParaRPr lang="en-US" sz="1600" dirty="0"/>
            </a:p>
          </p:txBody>
        </p:sp>
        <p:sp>
          <p:nvSpPr>
            <p:cNvPr id="17" name="Left Brace 16"/>
            <p:cNvSpPr/>
            <p:nvPr/>
          </p:nvSpPr>
          <p:spPr>
            <a:xfrm rot="16200000">
              <a:off x="-2272344" y="2147251"/>
              <a:ext cx="202439" cy="131245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1"/>
          <p:cNvSpPr>
            <a:spLocks noGrp="1"/>
          </p:cNvSpPr>
          <p:nvPr>
            <p:ph type="body" idx="1"/>
          </p:nvPr>
        </p:nvSpPr>
        <p:spPr>
          <a:xfrm>
            <a:off x="335280" y="1733266"/>
            <a:ext cx="8412480" cy="4880894"/>
          </a:xfrm>
        </p:spPr>
        <p:txBody>
          <a:bodyPr/>
          <a:lstStyle/>
          <a:p>
            <a:pPr marL="228600" indent="-228600">
              <a:defRPr/>
            </a:pPr>
            <a:r>
              <a:rPr lang="en-US" sz="2400" dirty="0" smtClean="0">
                <a:latin typeface="+mj-lt"/>
              </a:rPr>
              <a:t>Most students who </a:t>
            </a:r>
            <a:r>
              <a:rPr lang="en-US" sz="2200" dirty="0" smtClean="0">
                <a:latin typeface="+mj-lt"/>
              </a:rPr>
              <a:t>met No Child Left Behind math standards on the California Standards Test (</a:t>
            </a:r>
            <a:r>
              <a:rPr lang="en-US" sz="2200" dirty="0" smtClean="0"/>
              <a:t>Proficient or Advanced</a:t>
            </a:r>
            <a:r>
              <a:rPr lang="en-US" sz="2200" dirty="0" smtClean="0">
                <a:latin typeface="+mj-lt"/>
              </a:rPr>
              <a:t>) placed at the college-level</a:t>
            </a:r>
          </a:p>
          <a:p>
            <a:pPr marL="228600" indent="-228600">
              <a:defRPr/>
            </a:pPr>
            <a:endParaRPr lang="en-US" sz="2200" dirty="0" smtClean="0">
              <a:latin typeface="+mj-lt"/>
            </a:endParaRPr>
          </a:p>
        </p:txBody>
      </p:sp>
      <p:sp>
        <p:nvSpPr>
          <p:cNvPr id="15363" name="Title 2"/>
          <p:cNvSpPr>
            <a:spLocks noGrp="1"/>
          </p:cNvSpPr>
          <p:nvPr>
            <p:ph type="title"/>
          </p:nvPr>
        </p:nvSpPr>
        <p:spPr/>
        <p:txBody>
          <a:bodyPr/>
          <a:lstStyle/>
          <a:p>
            <a:r>
              <a:rPr lang="en-US" sz="4000" dirty="0" err="1" smtClean="0"/>
              <a:t>BtS</a:t>
            </a:r>
            <a:r>
              <a:rPr lang="en-US" sz="4000" dirty="0" smtClean="0"/>
              <a:t> Math Analysis</a:t>
            </a:r>
          </a:p>
        </p:txBody>
      </p:sp>
      <p:graphicFrame>
        <p:nvGraphicFramePr>
          <p:cNvPr id="4" name="Chart 3"/>
          <p:cNvGraphicFramePr/>
          <p:nvPr/>
        </p:nvGraphicFramePr>
        <p:xfrm>
          <a:off x="170688" y="2975212"/>
          <a:ext cx="4328160" cy="38827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nvGraphicFramePr>
        <p:xfrm>
          <a:off x="4620768" y="2975212"/>
          <a:ext cx="4376564" cy="388278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1"/>
          <p:cNvSpPr>
            <a:spLocks noGrp="1"/>
          </p:cNvSpPr>
          <p:nvPr>
            <p:ph type="body" idx="1"/>
          </p:nvPr>
        </p:nvSpPr>
        <p:spPr>
          <a:xfrm>
            <a:off x="335280" y="1705970"/>
            <a:ext cx="8412480" cy="4908190"/>
          </a:xfrm>
        </p:spPr>
        <p:txBody>
          <a:bodyPr/>
          <a:lstStyle/>
          <a:p>
            <a:pPr marL="228600" indent="-228600">
              <a:defRPr/>
            </a:pPr>
            <a:r>
              <a:rPr lang="en-US" sz="2400" dirty="0" smtClean="0">
                <a:latin typeface="+mj-lt"/>
              </a:rPr>
              <a:t>Why is there a disconnect between course performance and CST performance in predicting math placement?</a:t>
            </a:r>
          </a:p>
          <a:p>
            <a:pPr marL="228600" indent="-228600">
              <a:defRPr/>
            </a:pPr>
            <a:endParaRPr lang="en-US" sz="1600" dirty="0" smtClean="0">
              <a:latin typeface="+mj-lt"/>
            </a:endParaRPr>
          </a:p>
          <a:p>
            <a:pPr marL="228600" indent="-228600">
              <a:defRPr/>
            </a:pPr>
            <a:r>
              <a:rPr lang="en-US" sz="2400" dirty="0" smtClean="0"/>
              <a:t>Students at different high schools did not perform the same on CCSF’s placement test, even when they took similar math courses and received similar grades</a:t>
            </a:r>
          </a:p>
          <a:p>
            <a:pPr marL="228600" indent="-228600">
              <a:defRPr/>
            </a:pPr>
            <a:endParaRPr lang="en-US" sz="2400" dirty="0" smtClean="0"/>
          </a:p>
        </p:txBody>
      </p:sp>
      <p:sp>
        <p:nvSpPr>
          <p:cNvPr id="15363" name="Title 2"/>
          <p:cNvSpPr>
            <a:spLocks noGrp="1"/>
          </p:cNvSpPr>
          <p:nvPr>
            <p:ph type="title"/>
          </p:nvPr>
        </p:nvSpPr>
        <p:spPr/>
        <p:txBody>
          <a:bodyPr/>
          <a:lstStyle/>
          <a:p>
            <a:r>
              <a:rPr lang="en-US" sz="4000" dirty="0" err="1" smtClean="0"/>
              <a:t>BtS</a:t>
            </a:r>
            <a:r>
              <a:rPr lang="en-US" sz="4000" dirty="0" smtClean="0"/>
              <a:t> Math Analysis</a:t>
            </a:r>
          </a:p>
        </p:txBody>
      </p:sp>
      <p:pic>
        <p:nvPicPr>
          <p:cNvPr id="4" name="Picture 2"/>
          <p:cNvPicPr>
            <a:picLocks noChangeAspect="1" noChangeArrowheads="1"/>
          </p:cNvPicPr>
          <p:nvPr/>
        </p:nvPicPr>
        <p:blipFill>
          <a:blip r:embed="rId3" cstate="print"/>
          <a:srcRect l="24800" t="59080" r="24178" b="18005"/>
          <a:stretch>
            <a:fillRect/>
          </a:stretch>
        </p:blipFill>
        <p:spPr bwMode="auto">
          <a:xfrm>
            <a:off x="600502" y="4031118"/>
            <a:ext cx="7970293" cy="27791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Placeholder 1"/>
          <p:cNvSpPr>
            <a:spLocks noGrp="1"/>
          </p:cNvSpPr>
          <p:nvPr>
            <p:ph type="body" idx="1"/>
          </p:nvPr>
        </p:nvSpPr>
        <p:spPr/>
        <p:txBody>
          <a:bodyPr/>
          <a:lstStyle/>
          <a:p>
            <a:pPr marL="228600" indent="-228600"/>
            <a:r>
              <a:rPr lang="en-US" sz="2400" dirty="0" smtClean="0"/>
              <a:t>CCSF adopted high school Early Assessment Program (EAP) results as additional “waiver” criteria for math placement test</a:t>
            </a:r>
          </a:p>
          <a:p>
            <a:pPr marL="228600" indent="-228600"/>
            <a:endParaRPr lang="en-US" sz="2400" dirty="0" smtClean="0"/>
          </a:p>
          <a:p>
            <a:pPr marL="228600" indent="-228600"/>
            <a:r>
              <a:rPr lang="en-US" sz="2400" dirty="0" smtClean="0"/>
              <a:t>CCSF is piloting a one-semester “Preparation for Statistics” course as an alternative to current Elementary/Intermediate Algebra sequence</a:t>
            </a:r>
          </a:p>
          <a:p>
            <a:pPr marL="228600" indent="-228600"/>
            <a:endParaRPr lang="en-US" sz="2400" dirty="0" smtClean="0"/>
          </a:p>
          <a:p>
            <a:pPr marL="228600" indent="-228600"/>
            <a:r>
              <a:rPr lang="en-US" sz="2400" dirty="0" smtClean="0"/>
              <a:t>JGC and </a:t>
            </a:r>
            <a:r>
              <a:rPr lang="en-US" sz="2400" dirty="0" err="1" smtClean="0"/>
              <a:t>BtS</a:t>
            </a:r>
            <a:r>
              <a:rPr lang="en-US" sz="2400" dirty="0" smtClean="0"/>
              <a:t> partners beginning to share findings more broadly within SFUSD and CCSF</a:t>
            </a:r>
          </a:p>
          <a:p>
            <a:endParaRPr lang="en-US" sz="2400" dirty="0" smtClean="0"/>
          </a:p>
        </p:txBody>
      </p:sp>
      <p:sp>
        <p:nvSpPr>
          <p:cNvPr id="21507" name="Title 2"/>
          <p:cNvSpPr>
            <a:spLocks noGrp="1"/>
          </p:cNvSpPr>
          <p:nvPr>
            <p:ph type="title"/>
          </p:nvPr>
        </p:nvSpPr>
        <p:spPr/>
        <p:txBody>
          <a:bodyPr/>
          <a:lstStyle/>
          <a:p>
            <a:r>
              <a:rPr lang="en-US" sz="4000" dirty="0" err="1" smtClean="0"/>
              <a:t>BtS</a:t>
            </a:r>
            <a:r>
              <a:rPr lang="en-US" sz="4000" dirty="0" smtClean="0"/>
              <a:t> Math Actions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Placeholder 1"/>
          <p:cNvSpPr>
            <a:spLocks noGrp="1"/>
          </p:cNvSpPr>
          <p:nvPr>
            <p:ph type="body" idx="1"/>
          </p:nvPr>
        </p:nvSpPr>
        <p:spPr/>
        <p:txBody>
          <a:bodyPr/>
          <a:lstStyle/>
          <a:p>
            <a:pPr marL="228600" indent="-228600"/>
            <a:r>
              <a:rPr lang="en-US" sz="2400" dirty="0" smtClean="0"/>
              <a:t>Exploration of articulation in English alignment between SFUSD and CCSF</a:t>
            </a:r>
          </a:p>
          <a:p>
            <a:pPr marL="228600" indent="-228600"/>
            <a:endParaRPr lang="en-US" sz="2400" dirty="0" smtClean="0"/>
          </a:p>
          <a:p>
            <a:pPr marL="228600" indent="-228600"/>
            <a:r>
              <a:rPr lang="en-US" sz="2400" dirty="0" smtClean="0"/>
              <a:t>Continued investigation over the next year focused on issues of remediation for SFUSD students</a:t>
            </a:r>
          </a:p>
          <a:p>
            <a:pPr marL="228600" indent="-228600"/>
            <a:endParaRPr lang="en-US" sz="2400" dirty="0" smtClean="0"/>
          </a:p>
          <a:p>
            <a:pPr marL="228600" indent="-228600"/>
            <a:r>
              <a:rPr lang="en-US" sz="2400" dirty="0" smtClean="0"/>
              <a:t>Inclusion of data from Department of Children, Youth, and Families and other youth-serving organizations</a:t>
            </a:r>
          </a:p>
        </p:txBody>
      </p:sp>
      <p:sp>
        <p:nvSpPr>
          <p:cNvPr id="22531" name="Title 2"/>
          <p:cNvSpPr>
            <a:spLocks noGrp="1"/>
          </p:cNvSpPr>
          <p:nvPr>
            <p:ph type="title"/>
          </p:nvPr>
        </p:nvSpPr>
        <p:spPr/>
        <p:txBody>
          <a:bodyPr/>
          <a:lstStyle/>
          <a:p>
            <a:r>
              <a:rPr lang="en-US" sz="4000" dirty="0" smtClean="0"/>
              <a:t>Next Steps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Placeholder 1"/>
          <p:cNvSpPr>
            <a:spLocks noGrp="1"/>
          </p:cNvSpPr>
          <p:nvPr>
            <p:ph type="body" idx="1"/>
          </p:nvPr>
        </p:nvSpPr>
        <p:spPr>
          <a:xfrm>
            <a:off x="609600" y="1828800"/>
            <a:ext cx="7885113" cy="4648200"/>
          </a:xfrm>
        </p:spPr>
        <p:txBody>
          <a:bodyPr/>
          <a:lstStyle/>
          <a:p>
            <a:pPr marL="231775" indent="-231775" eaLnBrk="1" hangingPunct="1">
              <a:lnSpc>
                <a:spcPct val="90000"/>
              </a:lnSpc>
            </a:pPr>
            <a:r>
              <a:rPr lang="en-US" sz="2400" dirty="0" smtClean="0">
                <a:latin typeface="+mj-lt"/>
              </a:rPr>
              <a:t>Provide background on the John W. Gardner Center for Youth and Their Communities (JGC)</a:t>
            </a:r>
          </a:p>
          <a:p>
            <a:pPr marL="231775" indent="-231775" eaLnBrk="1" hangingPunct="1">
              <a:lnSpc>
                <a:spcPct val="90000"/>
              </a:lnSpc>
              <a:buNone/>
            </a:pPr>
            <a:endParaRPr lang="en-US" sz="2400" dirty="0" smtClean="0">
              <a:latin typeface="+mj-lt"/>
            </a:endParaRPr>
          </a:p>
          <a:p>
            <a:pPr marL="231775" indent="-231775" eaLnBrk="1" hangingPunct="1">
              <a:lnSpc>
                <a:spcPct val="90000"/>
              </a:lnSpc>
            </a:pPr>
            <a:r>
              <a:rPr lang="en-US" sz="2400" dirty="0" smtClean="0">
                <a:latin typeface="+mj-lt"/>
              </a:rPr>
              <a:t>Describe the Bridge to Success (</a:t>
            </a:r>
            <a:r>
              <a:rPr lang="en-US" sz="2400" dirty="0" err="1" smtClean="0">
                <a:latin typeface="+mj-lt"/>
              </a:rPr>
              <a:t>BtS</a:t>
            </a:r>
            <a:r>
              <a:rPr lang="en-US" sz="2400" dirty="0" smtClean="0">
                <a:latin typeface="+mj-lt"/>
              </a:rPr>
              <a:t>) initiative that aims to increase the number of San Francisco students earning a postsecondary credential by bringing together </a:t>
            </a:r>
            <a:r>
              <a:rPr lang="en-US" sz="2400" dirty="0" smtClean="0"/>
              <a:t>the San Francisco Unified School District (SFUSD) and the City College of San Francisco (CCSF)</a:t>
            </a:r>
            <a:endParaRPr lang="en-US" sz="2400" dirty="0" smtClean="0">
              <a:latin typeface="+mj-lt"/>
            </a:endParaRPr>
          </a:p>
          <a:p>
            <a:pPr eaLnBrk="1" hangingPunct="1">
              <a:lnSpc>
                <a:spcPct val="90000"/>
              </a:lnSpc>
            </a:pPr>
            <a:endParaRPr lang="en-US" sz="2400" dirty="0" smtClean="0">
              <a:latin typeface="+mj-lt"/>
            </a:endParaRPr>
          </a:p>
          <a:p>
            <a:pPr marL="228600" indent="-228600" eaLnBrk="1" hangingPunct="1">
              <a:lnSpc>
                <a:spcPct val="90000"/>
              </a:lnSpc>
            </a:pPr>
            <a:r>
              <a:rPr lang="en-US" sz="2400" dirty="0" smtClean="0">
                <a:latin typeface="+mj-lt"/>
              </a:rPr>
              <a:t>Discuss specific findings and subsequent programmatic and policy implications resulting from JGC analyses</a:t>
            </a:r>
          </a:p>
          <a:p>
            <a:pPr eaLnBrk="1" hangingPunct="1">
              <a:lnSpc>
                <a:spcPct val="90000"/>
              </a:lnSpc>
            </a:pPr>
            <a:endParaRPr lang="en-US" sz="2400" dirty="0" smtClean="0">
              <a:latin typeface="Tw Cen MT" pitchFamily="34" charset="0"/>
            </a:endParaRPr>
          </a:p>
        </p:txBody>
      </p:sp>
      <p:sp>
        <p:nvSpPr>
          <p:cNvPr id="11267" name="Title 2"/>
          <p:cNvSpPr>
            <a:spLocks noGrp="1"/>
          </p:cNvSpPr>
          <p:nvPr>
            <p:ph type="title"/>
          </p:nvPr>
        </p:nvSpPr>
        <p:spPr/>
        <p:txBody>
          <a:bodyPr/>
          <a:lstStyle/>
          <a:p>
            <a:pPr eaLnBrk="1" hangingPunct="1"/>
            <a:r>
              <a:rPr lang="en-US" sz="4000" dirty="0" smtClean="0">
                <a:latin typeface="+mj-lt"/>
              </a:rPr>
              <a:t>Agenda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533400" y="1646238"/>
            <a:ext cx="8305800" cy="4221162"/>
          </a:xfrm>
        </p:spPr>
        <p:txBody>
          <a:bodyPr/>
          <a:lstStyle/>
          <a:p>
            <a:pPr eaLnBrk="1" hangingPunct="1"/>
            <a:r>
              <a:rPr lang="en-US" sz="3600" cap="none" dirty="0" smtClean="0"/>
              <a:t>Bridge to Success:</a:t>
            </a:r>
            <a:br>
              <a:rPr lang="en-US" sz="3600" cap="none" dirty="0" smtClean="0"/>
            </a:br>
            <a:r>
              <a:rPr lang="en-US" sz="3600" cap="none" dirty="0" smtClean="0"/>
              <a:t>Using Data to Improve Student Success</a:t>
            </a:r>
            <a:br>
              <a:rPr lang="en-US" sz="3600" cap="none" dirty="0" smtClean="0"/>
            </a:br>
            <a:r>
              <a:rPr lang="en-US" sz="3600" i="1" cap="none" dirty="0" smtClean="0"/>
              <a:t>Early Predictors of High School Graduation, Postsecondary Attendance, and Postsecondary Completion </a:t>
            </a:r>
            <a:r>
              <a:rPr lang="en-US" sz="3600" cap="none" dirty="0" smtClean="0">
                <a:latin typeface="+mj-lt"/>
              </a:rPr>
              <a:t/>
            </a:r>
            <a:br>
              <a:rPr lang="en-US" sz="3600" cap="none" dirty="0" smtClean="0">
                <a:latin typeface="+mj-lt"/>
              </a:rPr>
            </a:br>
            <a:r>
              <a:rPr lang="en-US" sz="3600" cap="none" dirty="0" smtClean="0">
                <a:latin typeface="+mj-lt"/>
              </a:rPr>
              <a:t/>
            </a:r>
            <a:br>
              <a:rPr lang="en-US" sz="3600" cap="none" dirty="0" smtClean="0">
                <a:latin typeface="+mj-lt"/>
              </a:rPr>
            </a:br>
            <a:r>
              <a:rPr lang="en-US" sz="2500" cap="none" dirty="0" smtClean="0">
                <a:latin typeface="+mj-lt"/>
              </a:rPr>
              <a:t/>
            </a:r>
            <a:br>
              <a:rPr lang="en-US" sz="2500" cap="none" dirty="0" smtClean="0">
                <a:latin typeface="+mj-lt"/>
              </a:rPr>
            </a:br>
            <a:r>
              <a:rPr lang="en-US" sz="2500" cap="none" dirty="0" smtClean="0">
                <a:latin typeface="+mj-lt"/>
              </a:rPr>
              <a:t>Oded Gurantz, John W. Gardner Center for Youth and Their Communities, Stanford University</a:t>
            </a:r>
            <a:br>
              <a:rPr lang="en-US" sz="2500" cap="none" dirty="0" smtClean="0">
                <a:latin typeface="+mj-lt"/>
              </a:rPr>
            </a:br>
            <a:r>
              <a:rPr lang="en-US" sz="2500" cap="none" dirty="0" smtClean="0">
                <a:latin typeface="+mj-lt"/>
                <a:hlinkClick r:id="rId3"/>
              </a:rPr>
              <a:t>ogurantz@stanford.edu</a:t>
            </a:r>
            <a:r>
              <a:rPr lang="en-US" sz="2500" cap="none" dirty="0" smtClean="0">
                <a:latin typeface="+mj-lt"/>
              </a:rPr>
              <a:t> </a:t>
            </a:r>
          </a:p>
        </p:txBody>
      </p:sp>
      <p:sp>
        <p:nvSpPr>
          <p:cNvPr id="10243" name="Subtitle 2"/>
          <p:cNvSpPr>
            <a:spLocks noGrp="1"/>
          </p:cNvSpPr>
          <p:nvPr>
            <p:ph type="subTitle" idx="1"/>
          </p:nvPr>
        </p:nvSpPr>
        <p:spPr>
          <a:xfrm>
            <a:off x="2362200" y="6049963"/>
            <a:ext cx="6705600" cy="685800"/>
          </a:xfrm>
        </p:spPr>
        <p:txBody>
          <a:bodyPr>
            <a:normAutofit/>
          </a:bodyPr>
          <a:lstStyle/>
          <a:p>
            <a:pPr eaLnBrk="1" hangingPunct="1">
              <a:lnSpc>
                <a:spcPct val="80000"/>
              </a:lnSpc>
              <a:defRPr/>
            </a:pPr>
            <a:r>
              <a:rPr lang="en-US" sz="2000" dirty="0" smtClean="0">
                <a:latin typeface="Tw Cen MT" pitchFamily="34" charset="0"/>
              </a:rPr>
              <a:t>Presentation to Harvard Strategic Data Project Team</a:t>
            </a:r>
          </a:p>
          <a:p>
            <a:pPr eaLnBrk="1" hangingPunct="1">
              <a:lnSpc>
                <a:spcPct val="80000"/>
              </a:lnSpc>
              <a:defRPr/>
            </a:pPr>
            <a:r>
              <a:rPr lang="en-US" sz="2000" dirty="0" smtClean="0">
                <a:latin typeface="Tw Cen MT" pitchFamily="34" charset="0"/>
              </a:rPr>
              <a:t>September 27, 2011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Placeholder 1"/>
          <p:cNvSpPr>
            <a:spLocks noGrp="1"/>
          </p:cNvSpPr>
          <p:nvPr>
            <p:ph type="body" idx="1"/>
          </p:nvPr>
        </p:nvSpPr>
        <p:spPr>
          <a:xfrm>
            <a:off x="609600" y="1981200"/>
            <a:ext cx="7885113" cy="4114800"/>
          </a:xfrm>
        </p:spPr>
        <p:txBody>
          <a:bodyPr/>
          <a:lstStyle/>
          <a:p>
            <a:pPr eaLnBrk="1" hangingPunct="1">
              <a:spcBef>
                <a:spcPct val="0"/>
              </a:spcBef>
              <a:spcAft>
                <a:spcPts val="1800"/>
              </a:spcAft>
              <a:buNone/>
            </a:pPr>
            <a:r>
              <a:rPr lang="en-US" dirty="0" smtClean="0">
                <a:solidFill>
                  <a:schemeClr val="tx1"/>
                </a:solidFill>
              </a:rPr>
              <a:t>The JGC partners with communities to:</a:t>
            </a:r>
          </a:p>
          <a:p>
            <a:pPr marL="346075" indent="-346075" eaLnBrk="1" hangingPunct="1">
              <a:spcBef>
                <a:spcPct val="0"/>
              </a:spcBef>
              <a:spcAft>
                <a:spcPts val="1800"/>
              </a:spcAft>
              <a:buSzPct val="100000"/>
            </a:pPr>
            <a:r>
              <a:rPr lang="en-US" dirty="0" smtClean="0">
                <a:solidFill>
                  <a:schemeClr val="tx1"/>
                </a:solidFill>
              </a:rPr>
              <a:t>Develop leadership </a:t>
            </a:r>
          </a:p>
          <a:p>
            <a:pPr marL="346075" indent="-346075" eaLnBrk="1" hangingPunct="1">
              <a:spcBef>
                <a:spcPct val="0"/>
              </a:spcBef>
              <a:spcAft>
                <a:spcPts val="1800"/>
              </a:spcAft>
              <a:buSzPct val="100000"/>
            </a:pPr>
            <a:r>
              <a:rPr lang="en-US" dirty="0" smtClean="0">
                <a:solidFill>
                  <a:schemeClr val="tx1"/>
                </a:solidFill>
              </a:rPr>
              <a:t>Conduct community-driven research</a:t>
            </a:r>
          </a:p>
          <a:p>
            <a:pPr marL="346075" indent="-346075" eaLnBrk="1" hangingPunct="1">
              <a:spcBef>
                <a:spcPct val="0"/>
              </a:spcBef>
              <a:spcAft>
                <a:spcPts val="1800"/>
              </a:spcAft>
              <a:buSzPct val="100000"/>
            </a:pPr>
            <a:r>
              <a:rPr lang="en-US" dirty="0" smtClean="0">
                <a:solidFill>
                  <a:schemeClr val="tx1"/>
                </a:solidFill>
              </a:rPr>
              <a:t>Effect change </a:t>
            </a:r>
          </a:p>
          <a:p>
            <a:pPr marL="985838" lvl="1" indent="-346075" eaLnBrk="1" hangingPunct="1">
              <a:spcBef>
                <a:spcPct val="0"/>
              </a:spcBef>
              <a:spcAft>
                <a:spcPts val="1800"/>
              </a:spcAft>
              <a:buSzPct val="100000"/>
            </a:pPr>
            <a:r>
              <a:rPr lang="en-US" sz="2800" i="1" dirty="0" smtClean="0">
                <a:solidFill>
                  <a:schemeClr val="tx1"/>
                </a:solidFill>
              </a:rPr>
              <a:t>…to improve the lives of youth.</a:t>
            </a:r>
          </a:p>
          <a:p>
            <a:pPr eaLnBrk="1" hangingPunct="1"/>
            <a:endParaRPr lang="en-US" dirty="0" smtClean="0"/>
          </a:p>
        </p:txBody>
      </p:sp>
      <p:sp>
        <p:nvSpPr>
          <p:cNvPr id="3" name="Title 2"/>
          <p:cNvSpPr>
            <a:spLocks noGrp="1"/>
          </p:cNvSpPr>
          <p:nvPr>
            <p:ph type="title"/>
          </p:nvPr>
        </p:nvSpPr>
        <p:spPr/>
        <p:txBody>
          <a:bodyPr>
            <a:normAutofit/>
          </a:bodyPr>
          <a:lstStyle/>
          <a:p>
            <a:pPr eaLnBrk="1" hangingPunct="1"/>
            <a:r>
              <a:rPr lang="en-US" sz="4000" b="1" dirty="0" smtClean="0"/>
              <a:t>The </a:t>
            </a:r>
            <a:r>
              <a:rPr lang="en-US" sz="4000" b="1" dirty="0" err="1" smtClean="0"/>
              <a:t>JGC’s</a:t>
            </a:r>
            <a:r>
              <a:rPr lang="en-US" sz="4000" b="1" dirty="0" smtClean="0"/>
              <a:t> </a:t>
            </a:r>
            <a:r>
              <a:rPr lang="en-US" sz="4000" b="1" i="1" dirty="0" smtClean="0"/>
              <a:t>Mission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6075" indent="-346075" eaLnBrk="1" hangingPunct="1">
              <a:spcBef>
                <a:spcPct val="0"/>
              </a:spcBef>
              <a:spcAft>
                <a:spcPts val="1800"/>
              </a:spcAft>
              <a:buSzPct val="100000"/>
            </a:pPr>
            <a:endParaRPr lang="en-US" dirty="0" smtClean="0">
              <a:solidFill>
                <a:schemeClr val="tx1"/>
              </a:solidFill>
            </a:endParaRPr>
          </a:p>
          <a:p>
            <a:pPr marL="346075" indent="-346075" eaLnBrk="1" hangingPunct="1">
              <a:spcBef>
                <a:spcPct val="0"/>
              </a:spcBef>
              <a:spcAft>
                <a:spcPts val="1800"/>
              </a:spcAft>
              <a:buSzPct val="100000"/>
            </a:pPr>
            <a:r>
              <a:rPr lang="en-US" dirty="0" smtClean="0">
                <a:solidFill>
                  <a:schemeClr val="tx1"/>
                </a:solidFill>
              </a:rPr>
              <a:t>Work in deep partnership with communities</a:t>
            </a:r>
          </a:p>
          <a:p>
            <a:pPr marL="346075" indent="-346075" eaLnBrk="1" hangingPunct="1">
              <a:spcBef>
                <a:spcPct val="0"/>
              </a:spcBef>
              <a:spcAft>
                <a:spcPts val="1800"/>
              </a:spcAft>
              <a:buSzPct val="100000"/>
            </a:pPr>
            <a:r>
              <a:rPr lang="en-US" dirty="0" smtClean="0">
                <a:solidFill>
                  <a:schemeClr val="tx1"/>
                </a:solidFill>
              </a:rPr>
              <a:t>Respond to community needs</a:t>
            </a:r>
          </a:p>
          <a:p>
            <a:pPr marL="346075" indent="-346075" eaLnBrk="1" hangingPunct="1">
              <a:spcBef>
                <a:spcPct val="0"/>
              </a:spcBef>
              <a:spcAft>
                <a:spcPts val="1800"/>
              </a:spcAft>
              <a:buSzPct val="100000"/>
            </a:pPr>
            <a:r>
              <a:rPr lang="en-US" dirty="0" smtClean="0">
                <a:solidFill>
                  <a:schemeClr val="tx1"/>
                </a:solidFill>
              </a:rPr>
              <a:t>Conduct actionable research and create actionable knowledge</a:t>
            </a:r>
          </a:p>
        </p:txBody>
      </p:sp>
      <p:sp>
        <p:nvSpPr>
          <p:cNvPr id="3" name="Title 2"/>
          <p:cNvSpPr>
            <a:spLocks noGrp="1"/>
          </p:cNvSpPr>
          <p:nvPr>
            <p:ph type="title"/>
          </p:nvPr>
        </p:nvSpPr>
        <p:spPr/>
        <p:txBody>
          <a:bodyPr/>
          <a:lstStyle/>
          <a:p>
            <a:r>
              <a:rPr lang="en-US" sz="4000" b="1" dirty="0" smtClean="0"/>
              <a:t>The </a:t>
            </a:r>
            <a:r>
              <a:rPr lang="en-US" sz="4000" b="1" dirty="0" err="1" smtClean="0"/>
              <a:t>JGC’s</a:t>
            </a:r>
            <a:r>
              <a:rPr lang="en-US" sz="4000" b="1" dirty="0" smtClean="0"/>
              <a:t> </a:t>
            </a:r>
            <a:r>
              <a:rPr lang="en-US" sz="4000" b="1" i="1" dirty="0" smtClean="0"/>
              <a:t>Guiding Principles</a:t>
            </a:r>
            <a:endParaRPr lang="en-US" sz="4000"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Placeholder 1"/>
          <p:cNvSpPr>
            <a:spLocks noGrp="1"/>
          </p:cNvSpPr>
          <p:nvPr>
            <p:ph type="body" idx="1"/>
          </p:nvPr>
        </p:nvSpPr>
        <p:spPr>
          <a:xfrm>
            <a:off x="609600" y="1828800"/>
            <a:ext cx="7885113" cy="4648200"/>
          </a:xfrm>
        </p:spPr>
        <p:txBody>
          <a:bodyPr/>
          <a:lstStyle/>
          <a:p>
            <a:pPr marL="231775" indent="-231775" eaLnBrk="1" hangingPunct="1">
              <a:lnSpc>
                <a:spcPct val="90000"/>
              </a:lnSpc>
            </a:pPr>
            <a:r>
              <a:rPr lang="en-US" sz="2600" dirty="0" smtClean="0">
                <a:latin typeface="+mj-lt"/>
              </a:rPr>
              <a:t>The Youth Data Archive of the John W. Gardner Center for Youth and Their Communities:</a:t>
            </a:r>
          </a:p>
          <a:p>
            <a:pPr marL="871538" lvl="1" indent="-231775" eaLnBrk="1" hangingPunct="1">
              <a:lnSpc>
                <a:spcPct val="90000"/>
              </a:lnSpc>
            </a:pPr>
            <a:r>
              <a:rPr lang="en-US" sz="2400" dirty="0" smtClean="0">
                <a:solidFill>
                  <a:schemeClr val="tx2"/>
                </a:solidFill>
              </a:rPr>
              <a:t>Links individual-level data on youth across city, county, school district, and non-profit agencies</a:t>
            </a:r>
          </a:p>
          <a:p>
            <a:pPr marL="871538" lvl="1" indent="-231775" eaLnBrk="1" hangingPunct="1">
              <a:lnSpc>
                <a:spcPct val="90000"/>
              </a:lnSpc>
            </a:pPr>
            <a:endParaRPr lang="en-US" sz="2400" dirty="0" smtClean="0">
              <a:solidFill>
                <a:schemeClr val="tx2"/>
              </a:solidFill>
            </a:endParaRPr>
          </a:p>
          <a:p>
            <a:pPr marL="871538" lvl="1" indent="-231775" eaLnBrk="1" hangingPunct="1">
              <a:lnSpc>
                <a:spcPct val="90000"/>
              </a:lnSpc>
            </a:pPr>
            <a:r>
              <a:rPr lang="en-US" sz="2400" dirty="0" smtClean="0">
                <a:solidFill>
                  <a:schemeClr val="tx2"/>
                </a:solidFill>
              </a:rPr>
              <a:t>Works closely with community partners to identify cross-agency research questions that no one agency alone could answer</a:t>
            </a:r>
          </a:p>
          <a:p>
            <a:pPr marL="871538" lvl="1" indent="-231775" eaLnBrk="1" hangingPunct="1">
              <a:lnSpc>
                <a:spcPct val="90000"/>
              </a:lnSpc>
            </a:pPr>
            <a:endParaRPr lang="en-US" sz="2400" dirty="0" smtClean="0">
              <a:solidFill>
                <a:schemeClr val="tx2"/>
              </a:solidFill>
            </a:endParaRPr>
          </a:p>
          <a:p>
            <a:pPr marL="871538" lvl="1" indent="-231775" eaLnBrk="1" hangingPunct="1">
              <a:lnSpc>
                <a:spcPct val="90000"/>
              </a:lnSpc>
            </a:pPr>
            <a:r>
              <a:rPr lang="en-US" sz="2400" dirty="0" smtClean="0">
                <a:solidFill>
                  <a:schemeClr val="tx2"/>
                </a:solidFill>
              </a:rPr>
              <a:t>Supports partners to understand resulting analyses and take actionable steps</a:t>
            </a:r>
            <a:endParaRPr lang="en-US" sz="2400" dirty="0" smtClean="0">
              <a:latin typeface="+mj-lt"/>
            </a:endParaRPr>
          </a:p>
          <a:p>
            <a:pPr eaLnBrk="1" hangingPunct="1">
              <a:lnSpc>
                <a:spcPct val="90000"/>
              </a:lnSpc>
            </a:pPr>
            <a:endParaRPr lang="en-US" sz="2400" dirty="0" smtClean="0">
              <a:latin typeface="Tw Cen MT" pitchFamily="34" charset="0"/>
            </a:endParaRPr>
          </a:p>
        </p:txBody>
      </p:sp>
      <p:sp>
        <p:nvSpPr>
          <p:cNvPr id="11267" name="Title 2"/>
          <p:cNvSpPr>
            <a:spLocks noGrp="1"/>
          </p:cNvSpPr>
          <p:nvPr>
            <p:ph type="title"/>
          </p:nvPr>
        </p:nvSpPr>
        <p:spPr/>
        <p:txBody>
          <a:bodyPr/>
          <a:lstStyle/>
          <a:p>
            <a:pPr eaLnBrk="1" hangingPunct="1"/>
            <a:r>
              <a:rPr lang="en-US" sz="4000" dirty="0" smtClean="0"/>
              <a:t>Youth Data Archive Background</a:t>
            </a:r>
            <a:endParaRPr lang="en-US" sz="4000" dirty="0" smtClean="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Placeholder 1"/>
          <p:cNvSpPr>
            <a:spLocks noGrp="1"/>
          </p:cNvSpPr>
          <p:nvPr>
            <p:ph type="body" idx="1"/>
          </p:nvPr>
        </p:nvSpPr>
        <p:spPr>
          <a:xfrm>
            <a:off x="579120" y="1828800"/>
            <a:ext cx="8305800" cy="4800600"/>
          </a:xfrm>
        </p:spPr>
        <p:txBody>
          <a:bodyPr/>
          <a:lstStyle/>
          <a:p>
            <a:pPr marL="228600" indent="-228600"/>
            <a:r>
              <a:rPr lang="en-US" sz="2400" dirty="0" smtClean="0">
                <a:latin typeface="+mj-lt"/>
              </a:rPr>
              <a:t>San Francisco received a Gates Foundation “Communities Learning in Partnership” one-year planning grant in 2009 and three-year implementation grant in 2010</a:t>
            </a:r>
          </a:p>
          <a:p>
            <a:pPr marL="228600" indent="-228600"/>
            <a:endParaRPr lang="en-US" sz="2400" dirty="0" smtClean="0">
              <a:latin typeface="+mj-lt"/>
            </a:endParaRPr>
          </a:p>
          <a:p>
            <a:pPr marL="228600" indent="-228600"/>
            <a:r>
              <a:rPr lang="en-US" sz="2400" dirty="0" smtClean="0">
                <a:latin typeface="+mj-lt"/>
              </a:rPr>
              <a:t>Mayor’s Office of Interagency Planning brought together SFUSD, CCSF, and key community organizations to promote postsecondary success for underrepresented students</a:t>
            </a:r>
          </a:p>
          <a:p>
            <a:pPr marL="228600" indent="-228600"/>
            <a:endParaRPr lang="en-US" sz="2400" dirty="0" smtClean="0">
              <a:latin typeface="+mj-lt"/>
            </a:endParaRPr>
          </a:p>
          <a:p>
            <a:pPr marL="228600" indent="-228600"/>
            <a:r>
              <a:rPr lang="en-US" sz="2400" dirty="0" smtClean="0">
                <a:latin typeface="+mj-lt"/>
              </a:rPr>
              <a:t>John W. Gardner Center began data analysis in support of this initiative in December 2009</a:t>
            </a:r>
          </a:p>
        </p:txBody>
      </p:sp>
      <p:sp>
        <p:nvSpPr>
          <p:cNvPr id="13315" name="Title 2"/>
          <p:cNvSpPr>
            <a:spLocks noGrp="1"/>
          </p:cNvSpPr>
          <p:nvPr>
            <p:ph type="title"/>
          </p:nvPr>
        </p:nvSpPr>
        <p:spPr/>
        <p:txBody>
          <a:bodyPr/>
          <a:lstStyle/>
          <a:p>
            <a:r>
              <a:rPr lang="en-US" sz="4000" dirty="0" smtClean="0"/>
              <a:t>Bridge to Success Initiative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1"/>
          <p:cNvSpPr>
            <a:spLocks noGrp="1"/>
          </p:cNvSpPr>
          <p:nvPr>
            <p:ph type="body" idx="1"/>
          </p:nvPr>
        </p:nvSpPr>
        <p:spPr>
          <a:xfrm>
            <a:off x="609600" y="1828800"/>
            <a:ext cx="7885113" cy="4800600"/>
          </a:xfrm>
        </p:spPr>
        <p:txBody>
          <a:bodyPr/>
          <a:lstStyle/>
          <a:p>
            <a:pPr marL="228600" indent="-228600"/>
            <a:r>
              <a:rPr lang="en-US" sz="2400" dirty="0" smtClean="0">
                <a:latin typeface="+mj-lt"/>
              </a:rPr>
              <a:t>SFUSD: Administrative data (e.g. demographics, course transcripts, standardized tests)</a:t>
            </a:r>
          </a:p>
          <a:p>
            <a:pPr marL="228600" indent="-228600"/>
            <a:endParaRPr lang="en-US" sz="2400" dirty="0" smtClean="0">
              <a:latin typeface="+mj-lt"/>
            </a:endParaRPr>
          </a:p>
          <a:p>
            <a:pPr marL="228600" indent="-228600"/>
            <a:r>
              <a:rPr lang="en-US" sz="2400" dirty="0" smtClean="0">
                <a:latin typeface="+mj-lt"/>
              </a:rPr>
              <a:t>National Student Clearinghouse (NSC): Attendance and completion dates for most U.S. two- and four-year institutions</a:t>
            </a:r>
          </a:p>
          <a:p>
            <a:pPr marL="228600" indent="-228600"/>
            <a:endParaRPr lang="en-US" sz="2400" dirty="0" smtClean="0">
              <a:latin typeface="+mj-lt"/>
            </a:endParaRPr>
          </a:p>
          <a:p>
            <a:pPr marL="228600" indent="-228600"/>
            <a:r>
              <a:rPr lang="en-US" sz="2400" dirty="0" smtClean="0">
                <a:latin typeface="+mj-lt"/>
              </a:rPr>
              <a:t>CCSF: Administrative data (e.g. course transcripts, placement exams, transfer and degree completion dates)</a:t>
            </a:r>
          </a:p>
        </p:txBody>
      </p:sp>
      <p:sp>
        <p:nvSpPr>
          <p:cNvPr id="14339" name="Title 2"/>
          <p:cNvSpPr>
            <a:spLocks noGrp="1"/>
          </p:cNvSpPr>
          <p:nvPr>
            <p:ph type="title"/>
          </p:nvPr>
        </p:nvSpPr>
        <p:spPr/>
        <p:txBody>
          <a:bodyPr/>
          <a:lstStyle/>
          <a:p>
            <a:r>
              <a:rPr lang="en-US" sz="4000" dirty="0" smtClean="0"/>
              <a:t>Data Sources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dirty="0" smtClean="0"/>
              <a:t>SFUSD Student Progress</a:t>
            </a:r>
            <a:br>
              <a:rPr lang="en-US" sz="3600" dirty="0" smtClean="0"/>
            </a:br>
            <a:r>
              <a:rPr lang="en-US" sz="2400" dirty="0" smtClean="0"/>
              <a:t>2000-01 Cohort of First-Time Ninth Grade Students</a:t>
            </a:r>
            <a:endParaRPr lang="en-US" sz="2400" dirty="0"/>
          </a:p>
        </p:txBody>
      </p:sp>
      <p:graphicFrame>
        <p:nvGraphicFramePr>
          <p:cNvPr id="4" name="Chart 3"/>
          <p:cNvGraphicFramePr/>
          <p:nvPr/>
        </p:nvGraphicFramePr>
        <p:xfrm>
          <a:off x="375313" y="1676400"/>
          <a:ext cx="8509380" cy="4648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4000" dirty="0" smtClean="0"/>
              <a:t>SFUSD Student Progress</a:t>
            </a:r>
            <a:endParaRPr lang="en-US" sz="4000" dirty="0"/>
          </a:p>
        </p:txBody>
      </p:sp>
      <p:graphicFrame>
        <p:nvGraphicFramePr>
          <p:cNvPr id="5" name="Chart 4"/>
          <p:cNvGraphicFramePr/>
          <p:nvPr/>
        </p:nvGraphicFramePr>
        <p:xfrm>
          <a:off x="177421" y="1710898"/>
          <a:ext cx="8789158" cy="51471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Identifying Early Warning Indicators for San Francisco Unified School District Students&amp;#x0D;&amp;#x0A;&amp;#x0D;&amp;#x0A;Kara Dukakis, John W. Gard&quot;/&gt;&lt;property id=&quot;20307&quot; value=&quot;482&quot;/&gt;&lt;/object&gt;&lt;object type=&quot;3&quot; unique_id=&quot;10004&quot;&gt;&lt;property id=&quot;20148&quot; value=&quot;5&quot;/&gt;&lt;property id=&quot;20300&quot; value=&quot;Slide 2 - &amp;quot;Goals&amp;quot;&quot;/&gt;&lt;property id=&quot;20307&quot; value=&quot;447&quot;/&gt;&lt;/object&gt;&lt;object type=&quot;3&quot; unique_id=&quot;10005&quot;&gt;&lt;property id=&quot;20148&quot; value=&quot;5&quot;/&gt;&lt;property id=&quot;20300&quot; value=&quot;Slide 3 - &amp;quot;Early Warning Indicators (EWI)&amp;quot;&quot;/&gt;&lt;property id=&quot;20307&quot; value=&quot;467&quot;/&gt;&lt;/object&gt;&lt;object type=&quot;3&quot; unique_id=&quot;10006&quot;&gt;&lt;property id=&quot;20148&quot; value=&quot;5&quot;/&gt;&lt;property id=&quot;20300&quot; value=&quot;Slide 4 - &amp;quot;EWI - Main Findings&amp;quot;&quot;/&gt;&lt;property id=&quot;20307&quot; value=&quot;455&quot;/&gt;&lt;/object&gt;&lt;object type=&quot;3&quot; unique_id=&quot;10007&quot;&gt;&lt;property id=&quot;20148&quot; value=&quot;5&quot;/&gt;&lt;property id=&quot;20300&quot; value=&quot;Slide 5&quot;/&gt;&lt;property id=&quot;20307&quot; value=&quot;504&quot;/&gt;&lt;/object&gt;&lt;object type=&quot;3&quot; unique_id=&quot;10008&quot;&gt;&lt;property id=&quot;20148&quot; value=&quot;5&quot;/&gt;&lt;property id=&quot;20300&quot; value=&quot;Slide 6 - &amp;quot;EWI - Why Does Identifying Students Matter?&amp;quot;&quot;/&gt;&lt;property id=&quot;20307&quot; value=&quot;475&quot;/&gt;&lt;/object&gt;&lt;object type=&quot;3&quot; unique_id=&quot;10009&quot;&gt;&lt;property id=&quot;20148&quot; value=&quot;5&quot;/&gt;&lt;property id=&quot;20300&quot; value=&quot;Slide 7&quot;/&gt;&lt;property id=&quot;20307&quot; value=&quot;495&quot;/&gt;&lt;/object&gt;&lt;object type=&quot;3&quot; unique_id=&quot;10010&quot;&gt;&lt;property id=&quot;20148&quot; value=&quot;5&quot;/&gt;&lt;property id=&quot;20300&quot; value=&quot;Slide 8&quot;/&gt;&lt;property id=&quot;20307&quot; value=&quot;489&quot;/&gt;&lt;/object&gt;&lt;object type=&quot;3&quot; unique_id=&quot;10011&quot;&gt;&lt;property id=&quot;20148&quot; value=&quot;5&quot;/&gt;&lt;property id=&quot;20300&quot; value=&quot;Slide 9&quot;/&gt;&lt;property id=&quot;20307&quot; value=&quot;488&quot;/&gt;&lt;/object&gt;&lt;object type=&quot;3&quot; unique_id=&quot;10012&quot;&gt;&lt;property id=&quot;20148&quot; value=&quot;5&quot;/&gt;&lt;property id=&quot;20300&quot; value=&quot;Slide 10 - &amp;quot; Celebrate &amp;amp; Learn &amp;quot;&quot;/&gt;&lt;property id=&quot;20307&quot; value=&quot;464&quot;/&gt;&lt;/object&gt;&lt;object type=&quot;3&quot; unique_id=&quot;10013&quot;&gt;&lt;property id=&quot;20148&quot; value=&quot;5&quot;/&gt;&lt;property id=&quot;20300&quot; value=&quot;Slide 11 - &amp;quot;Celebrate &amp;amp; Learn&amp;quot;&quot;/&gt;&lt;property id=&quot;20307&quot; value=&quot;497&quot;/&gt;&lt;/object&gt;&lt;object type=&quot;3&quot; unique_id=&quot;10014&quot;&gt;&lt;property id=&quot;20148&quot; value=&quot;5&quot;/&gt;&lt;property id=&quot;20300&quot; value=&quot;Slide 12 - &amp;quot;Celebrate &amp;amp; Learn&amp;quot;&quot;/&gt;&lt;property id=&quot;20307&quot; value=&quot;498&quot;/&gt;&lt;/object&gt;&lt;object type=&quot;3&quot; unique_id=&quot;10015&quot;&gt;&lt;property id=&quot;20148&quot; value=&quot;5&quot;/&gt;&lt;property id=&quot;20300&quot; value=&quot;Slide 13 - &amp;quot;Share Out&amp;quot;&quot;/&gt;&lt;property id=&quot;20307&quot; value=&quot;505&quot;/&gt;&lt;/object&gt;&lt;object type=&quot;3&quot; unique_id=&quot;10016&quot;&gt;&lt;property id=&quot;20148&quot; value=&quot;5&quot;/&gt;&lt;property id=&quot;20300&quot; value=&quot;Slide 14 - &amp;quot;Existing Supports (partial list)&amp;quot;&quot;/&gt;&lt;property id=&quot;20307&quot; value=&quot;499&quot;/&gt;&lt;/object&gt;&lt;object type=&quot;3&quot; unique_id=&quot;10017&quot;&gt;&lt;property id=&quot;20148&quot; value=&quot;5&quot;/&gt;&lt;property id=&quot;20300&quot; value=&quot;Slide 15 - &amp;quot;New Supports (partial list)&amp;quot;&quot;/&gt;&lt;property id=&quot;20307&quot; value=&quot;506&quot;/&gt;&lt;/object&gt;&lt;object type=&quot;3&quot; unique_id=&quot;10018&quot;&gt;&lt;property id=&quot;20148&quot; value=&quot;5&quot;/&gt;&lt;property id=&quot;20300&quot; value=&quot;Slide 16 - &amp;quot;Example of One Resource&amp;quot;&quot;/&gt;&lt;property id=&quot;20307&quot; value=&quot;500&quot;/&gt;&lt;/object&gt;&lt;object type=&quot;3&quot; unique_id=&quot;10019&quot;&gt;&lt;property id=&quot;20148&quot; value=&quot;5&quot;/&gt;&lt;property id=&quot;20300&quot; value=&quot;Slide 17 - &amp;quot;Did We Meet our Goals?&amp;quot;&quot;/&gt;&lt;property id=&quot;20307&quot; value=&quot;503&quot;/&gt;&lt;/object&gt;&lt;object type=&quot;3&quot; unique_id=&quot;10020&quot;&gt;&lt;property id=&quot;20148&quot; value=&quot;5&quot;/&gt;&lt;property id=&quot;20300&quot; value=&quot;Slide 18 - &amp;quot;Contacts for more information&amp;quot;&quot;/&gt;&lt;property id=&quot;20307&quot; value=&quot;502&quot;/&gt;&lt;/object&gt;&lt;/object&gt;&lt;object type=&quot;8&quot; unique_id=&quot;10040&quot;&gt;&lt;/object&gt;&lt;/object&gt;&lt;/database&gt;"/>
  <p:tag name="MMPROD_NEXTUNIQUEID" val="10009"/>
  <p:tag name="SECTOMILLISECCONVERTED" val="1"/>
</p:tagLst>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edian">
  <a:themeElements>
    <a:clrScheme name="Custom 1">
      <a:dk1>
        <a:sysClr val="windowText" lastClr="000000"/>
      </a:dk1>
      <a:lt1>
        <a:sysClr val="window" lastClr="FFFFFF"/>
      </a:lt1>
      <a:dk2>
        <a:srgbClr val="775F55"/>
      </a:dk2>
      <a:lt2>
        <a:srgbClr val="EBDDC3"/>
      </a:lt2>
      <a:accent1>
        <a:srgbClr val="94B6D2"/>
      </a:accent1>
      <a:accent2>
        <a:srgbClr val="CC2E50"/>
      </a:accent2>
      <a:accent3>
        <a:srgbClr val="A5AB81"/>
      </a:accent3>
      <a:accent4>
        <a:srgbClr val="D8B25C"/>
      </a:accent4>
      <a:accent5>
        <a:srgbClr val="7BA79D"/>
      </a:accent5>
      <a:accent6>
        <a:srgbClr val="968C8C"/>
      </a:accent6>
      <a:hlink>
        <a:srgbClr val="F7B615"/>
      </a:hlink>
      <a:folHlink>
        <a:srgbClr val="704404"/>
      </a:folHlink>
    </a:clrScheme>
    <a:fontScheme name="1_Median">
      <a:majorFont>
        <a:latin typeface=""/>
        <a:ea typeface=""/>
        <a:cs typeface=""/>
      </a:majorFont>
      <a:minorFont>
        <a:latin typeface=""/>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20853</TotalTime>
  <Words>992</Words>
  <Application>Microsoft Office PowerPoint</Application>
  <PresentationFormat>On-screen Show (4:3)</PresentationFormat>
  <Paragraphs>149</Paragraphs>
  <Slides>20</Slides>
  <Notes>19</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Custom Design</vt:lpstr>
      <vt:lpstr>1_Median</vt:lpstr>
      <vt:lpstr>Bridge to Success: Using Data to Improve Student Success Early Predictors of High School Graduation, Postsecondary Attendance, and Postsecondary Completion    Oded Gurantz, John W. Gardner Center for Youth and Their Communities, Stanford University ogurantz@stanford.edu </vt:lpstr>
      <vt:lpstr>Agenda</vt:lpstr>
      <vt:lpstr>The JGC’s Mission</vt:lpstr>
      <vt:lpstr>The JGC’s Guiding Principles</vt:lpstr>
      <vt:lpstr>Youth Data Archive Background</vt:lpstr>
      <vt:lpstr>Bridge to Success Initiative</vt:lpstr>
      <vt:lpstr>Data Sources</vt:lpstr>
      <vt:lpstr>SFUSD Student Progress 2000-01 Cohort of First-Time Ninth Grade Students</vt:lpstr>
      <vt:lpstr>SFUSD Student Progress</vt:lpstr>
      <vt:lpstr>Bridge to Success Structure</vt:lpstr>
      <vt:lpstr>Bridge to Success Structure</vt:lpstr>
      <vt:lpstr>Examples of BtS Actions</vt:lpstr>
      <vt:lpstr>Early Warning Indicators</vt:lpstr>
      <vt:lpstr>EWI - Why Does Identifying Students Matter?</vt:lpstr>
      <vt:lpstr>BtS Math Analysis</vt:lpstr>
      <vt:lpstr>BtS Math Analysis</vt:lpstr>
      <vt:lpstr>BtS Math Analysis</vt:lpstr>
      <vt:lpstr>BtS Math Actions</vt:lpstr>
      <vt:lpstr>Next Steps</vt:lpstr>
      <vt:lpstr>Bridge to Success: Using Data to Improve Student Success Early Predictors of High School Graduation, Postsecondary Attendance, and Postsecondary Completion    Oded Gurantz, John W. Gardner Center for Youth and Their Communities, Stanford University ogurantz@stanford.edu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Linkages Project</dc:title>
  <dc:creator>mallonee</dc:creator>
  <cp:lastModifiedBy>SUSE</cp:lastModifiedBy>
  <cp:revision>843</cp:revision>
  <dcterms:created xsi:type="dcterms:W3CDTF">2009-10-03T21:58:24Z</dcterms:created>
  <dcterms:modified xsi:type="dcterms:W3CDTF">2011-09-27T04:21:03Z</dcterms:modified>
</cp:coreProperties>
</file>