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23"/>
  </p:notesMasterIdLst>
  <p:handoutMasterIdLst>
    <p:handoutMasterId r:id="rId24"/>
  </p:handoutMasterIdLst>
  <p:sldIdLst>
    <p:sldId id="256" r:id="rId3"/>
    <p:sldId id="447" r:id="rId4"/>
    <p:sldId id="449" r:id="rId5"/>
    <p:sldId id="458" r:id="rId6"/>
    <p:sldId id="437" r:id="rId7"/>
    <p:sldId id="470" r:id="rId8"/>
    <p:sldId id="466" r:id="rId9"/>
    <p:sldId id="451" r:id="rId10"/>
    <p:sldId id="459" r:id="rId11"/>
    <p:sldId id="477" r:id="rId12"/>
    <p:sldId id="436" r:id="rId13"/>
    <p:sldId id="445" r:id="rId14"/>
    <p:sldId id="478" r:id="rId15"/>
    <p:sldId id="467" r:id="rId16"/>
    <p:sldId id="455" r:id="rId17"/>
    <p:sldId id="475" r:id="rId18"/>
    <p:sldId id="468" r:id="rId19"/>
    <p:sldId id="460" r:id="rId20"/>
    <p:sldId id="464" r:id="rId21"/>
    <p:sldId id="443" r:id="rId2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C1D"/>
    <a:srgbClr val="CC2E50"/>
    <a:srgbClr val="D13355"/>
    <a:srgbClr val="D2365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3677" autoAdjust="0"/>
  </p:normalViewPr>
  <p:slideViewPr>
    <p:cSldViewPr>
      <p:cViewPr varScale="1">
        <p:scale>
          <a:sx n="63" d="100"/>
          <a:sy n="63" d="100"/>
        </p:scale>
        <p:origin x="-16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556" y="-108"/>
      </p:cViewPr>
      <p:guideLst>
        <p:guide orient="horz" pos="2928"/>
        <p:guide pos="216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1.1944962575880553E-2"/>
          <c:y val="2.8068064525642172E-2"/>
          <c:w val="0.9757189844940265"/>
          <c:h val="0.9306166504467846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4,798 SFUSD 9th Graders</c:v>
                </c:pt>
              </c:strCache>
            </c:strRef>
          </c:tx>
          <c:spPr>
            <a:solidFill>
              <a:srgbClr val="B60000"/>
            </a:solidFill>
            <a:ln>
              <a:solidFill>
                <a:schemeClr val="bg1"/>
              </a:solidFill>
            </a:ln>
          </c:spPr>
          <c:dLbls>
            <c:dLbl>
              <c:idx val="0"/>
              <c:layout>
                <c:manualLayout>
                  <c:x val="-4.0988547317661293E-2"/>
                  <c:y val="9.9486861895073608E-2"/>
                </c:manualLayout>
              </c:layout>
              <c:dLblPos val="outEnd"/>
              <c:showSerName val="1"/>
            </c:dLbl>
            <c:txPr>
              <a:bodyPr anchor="ctr" anchorCtr="0"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SerName val="1"/>
          </c:dLbls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Sheet1!$B$2</c:f>
              <c:numCache>
                <c:formatCode>#,##0</c:formatCode>
                <c:ptCount val="1"/>
                <c:pt idx="0">
                  <c:v>4798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3,043 SFUSD Graduates</c:v>
                </c:pt>
              </c:strCache>
            </c:strRef>
          </c:tx>
          <c:spPr>
            <a:solidFill>
              <a:srgbClr val="FF2D2D"/>
            </a:solidFill>
            <a:ln>
              <a:solidFill>
                <a:prstClr val="black"/>
              </a:solidFill>
            </a:ln>
          </c:spPr>
          <c:dLbls>
            <c:dLbl>
              <c:idx val="0"/>
              <c:layout>
                <c:manualLayout>
                  <c:x val="-4.2626621297101118E-2"/>
                  <c:y val="0.14323329460866571"/>
                </c:manualLayout>
              </c:layout>
              <c:dLblPos val="outEnd"/>
              <c:showSerName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SerName val="1"/>
          </c:dLbls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Sheet1!$C$2</c:f>
              <c:numCache>
                <c:formatCode>#,##0</c:formatCode>
                <c:ptCount val="1"/>
                <c:pt idx="0">
                  <c:v>3043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2,386 Postsecondary Attendees</c:v>
                </c:pt>
              </c:strCache>
            </c:strRef>
          </c:tx>
          <c:spPr>
            <a:solidFill>
              <a:srgbClr val="FFAF00"/>
            </a:solidFill>
            <a:ln>
              <a:solidFill>
                <a:prstClr val="black"/>
              </a:solidFill>
            </a:ln>
          </c:spPr>
          <c:dLbls>
            <c:dLbl>
              <c:idx val="0"/>
              <c:layout>
                <c:manualLayout>
                  <c:x val="-3.3370155702604792E-2"/>
                  <c:y val="0.18897465685641832"/>
                </c:manualLayout>
              </c:layout>
              <c:dLblPos val="outEnd"/>
              <c:showSerName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SerName val="1"/>
          </c:dLbls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Sheet1!$D$2</c:f>
              <c:numCache>
                <c:formatCode>#,##0</c:formatCode>
                <c:ptCount val="1"/>
                <c:pt idx="0">
                  <c:v>2386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1,281 Postsecondary Completers</c:v>
                </c:pt>
              </c:strCache>
            </c:strRef>
          </c:tx>
          <c:spPr>
            <a:solidFill>
              <a:srgbClr val="FFFF99"/>
            </a:solidFill>
            <a:ln>
              <a:solidFill>
                <a:prstClr val="black"/>
              </a:solidFill>
            </a:ln>
          </c:spPr>
          <c:dLbls>
            <c:dLbl>
              <c:idx val="0"/>
              <c:layout>
                <c:manualLayout>
                  <c:x val="-2.6522001205545511E-2"/>
                  <c:y val="0.21539473296175071"/>
                </c:manualLayout>
              </c:layout>
              <c:dLblPos val="outEnd"/>
              <c:showSerName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SerName val="1"/>
          </c:dLbls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Sheet1!$E$2</c:f>
              <c:numCache>
                <c:formatCode>#,##0</c:formatCode>
                <c:ptCount val="1"/>
                <c:pt idx="0">
                  <c:v>1281.000452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Sheet1!$F$2</c:f>
              <c:numCache>
                <c:formatCode>#,##0</c:formatCode>
                <c:ptCount val="1"/>
                <c:pt idx="0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SFUSD Students, 2000-01 School Year</c:v>
                </c:pt>
              </c:strCache>
            </c:strRef>
          </c:cat>
          <c:val>
            <c:numRef>
              <c:f>Sheet1!$G$2</c:f>
              <c:numCache>
                <c:formatCode>#,##0</c:formatCode>
                <c:ptCount val="1"/>
                <c:pt idx="0">
                  <c:v>0</c:v>
                </c:pt>
              </c:numCache>
            </c:numRef>
          </c:val>
        </c:ser>
        <c:gapWidth val="10"/>
        <c:overlap val="50"/>
        <c:axId val="114500352"/>
        <c:axId val="114501888"/>
      </c:barChart>
      <c:catAx>
        <c:axId val="114500352"/>
        <c:scaling>
          <c:orientation val="minMax"/>
        </c:scaling>
        <c:delete val="1"/>
        <c:axPos val="b"/>
        <c:minorGridlines>
          <c:spPr>
            <a:ln>
              <a:solidFill>
                <a:schemeClr val="bg2"/>
              </a:solidFill>
            </a:ln>
          </c:spPr>
        </c:minorGridlines>
        <c:tickLblPos val="none"/>
        <c:crossAx val="114501888"/>
        <c:crosses val="autoZero"/>
        <c:auto val="1"/>
        <c:lblAlgn val="ctr"/>
        <c:lblOffset val="100"/>
      </c:catAx>
      <c:valAx>
        <c:axId val="114501888"/>
        <c:scaling>
          <c:orientation val="minMax"/>
          <c:max val="5000"/>
          <c:min val="0"/>
        </c:scaling>
        <c:delete val="1"/>
        <c:axPos val="l"/>
        <c:majorGridlines>
          <c:spPr>
            <a:ln w="0">
              <a:solidFill>
                <a:schemeClr val="bg2"/>
              </a:solidFill>
            </a:ln>
          </c:spPr>
        </c:majorGridlines>
        <c:numFmt formatCode="#,##0" sourceLinked="0"/>
        <c:tickLblPos val="none"/>
        <c:crossAx val="114500352"/>
        <c:crosses val="autoZero"/>
        <c:crossBetween val="between"/>
        <c:majorUnit val="1250"/>
      </c:valAx>
    </c:plotArea>
    <c:plotVisOnly val="1"/>
  </c:chart>
  <c:spPr>
    <a:ln>
      <a:solidFill>
        <a:schemeClr val="bg1"/>
      </a:solidFill>
    </a:ln>
  </c:sp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0714757814364113"/>
          <c:y val="3.9146773320001674E-2"/>
          <c:w val="0.87618575518969288"/>
          <c:h val="0.5015071032787565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Graduated from SFUSD Within Four Years,
Attended a Postsecondary Institution the Year After Graduating,
and Attained a Postsecondary Degree Within Five years</c:v>
                </c:pt>
              </c:strCache>
            </c:strRef>
          </c:tx>
          <c:spPr>
            <a:solidFill>
              <a:srgbClr val="E39C1D"/>
            </a:solidFill>
            <a:ln>
              <a:solidFill>
                <a:prstClr val="black"/>
              </a:solidFill>
            </a:ln>
          </c:spPr>
          <c:dLbls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Val val="1"/>
          </c:dLbls>
          <c:cat>
            <c:strRef>
              <c:f>Sheet1!$A$2:$A$11</c:f>
              <c:strCache>
                <c:ptCount val="10"/>
                <c:pt idx="0">
                  <c:v>All Students</c:v>
                </c:pt>
                <c:pt idx="1">
                  <c:v>Chinese</c:v>
                </c:pt>
                <c:pt idx="2">
                  <c:v>Latino</c:v>
                </c:pt>
                <c:pt idx="3">
                  <c:v>African-American</c:v>
                </c:pt>
                <c:pt idx="4">
                  <c:v>White</c:v>
                </c:pt>
                <c:pt idx="5">
                  <c:v>Filipino</c:v>
                </c:pt>
                <c:pt idx="6">
                  <c:v>Asian/PI</c:v>
                </c:pt>
                <c:pt idx="7">
                  <c:v>Other</c:v>
                </c:pt>
                <c:pt idx="8">
                  <c:v>Male</c:v>
                </c:pt>
                <c:pt idx="9">
                  <c:v>Female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0.27</c:v>
                </c:pt>
                <c:pt idx="1">
                  <c:v>0.46</c:v>
                </c:pt>
                <c:pt idx="2">
                  <c:v>8.0000000000000043E-2</c:v>
                </c:pt>
                <c:pt idx="3">
                  <c:v>7.0000000000000021E-2</c:v>
                </c:pt>
                <c:pt idx="4">
                  <c:v>0.3300000000000004</c:v>
                </c:pt>
                <c:pt idx="5">
                  <c:v>0.19</c:v>
                </c:pt>
                <c:pt idx="6">
                  <c:v>0.31000000000000028</c:v>
                </c:pt>
                <c:pt idx="7">
                  <c:v>0.28000000000000008</c:v>
                </c:pt>
                <c:pt idx="8">
                  <c:v>0.24000000000000013</c:v>
                </c:pt>
                <c:pt idx="9">
                  <c:v>0.30000000000000027</c:v>
                </c:pt>
              </c:numCache>
            </c:numRef>
          </c:val>
        </c:ser>
        <c:gapWidth val="51"/>
        <c:overlap val="100"/>
        <c:axId val="115190016"/>
        <c:axId val="115056640"/>
      </c:barChart>
      <c:catAx>
        <c:axId val="115190016"/>
        <c:scaling>
          <c:orientation val="minMax"/>
        </c:scaling>
        <c:axPos val="b"/>
        <c:tickLblPos val="nextTo"/>
        <c:spPr>
          <a:ln>
            <a:solidFill>
              <a:prstClr val="black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115056640"/>
        <c:crosses val="autoZero"/>
        <c:auto val="1"/>
        <c:lblAlgn val="ctr"/>
        <c:lblOffset val="100"/>
      </c:catAx>
      <c:valAx>
        <c:axId val="115056640"/>
        <c:scaling>
          <c:orientation val="minMax"/>
          <c:max val="1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0%" sourceLinked="0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115190016"/>
        <c:crosses val="autoZero"/>
        <c:crossBetween val="between"/>
        <c:majorUnit val="0.25"/>
      </c:valAx>
    </c:plotArea>
    <c:legend>
      <c:legendPos val="b"/>
      <c:layout>
        <c:manualLayout>
          <c:xMode val="edge"/>
          <c:yMode val="edge"/>
          <c:x val="0.14940073968026782"/>
          <c:y val="0.84048118985126719"/>
          <c:w val="0.75994774516821761"/>
          <c:h val="0.15951881014873157"/>
        </c:manualLayout>
      </c:layout>
      <c:spPr>
        <a:ln>
          <a:solidFill>
            <a:schemeClr val="bg1"/>
          </a:solidFill>
        </a:ln>
      </c:spPr>
      <c:txPr>
        <a:bodyPr/>
        <a:lstStyle/>
        <a:p>
          <a:pPr>
            <a:defRPr sz="1800">
              <a:solidFill>
                <a:schemeClr val="bg1"/>
              </a:solidFill>
            </a:defRPr>
          </a:pPr>
          <a:endParaRPr lang="en-US"/>
        </a:p>
      </c:txPr>
    </c:legend>
    <c:plotVisOnly val="1"/>
  </c:chart>
  <c:spPr>
    <a:solidFill>
      <a:prstClr val="white"/>
    </a:soli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9.0811132633979857E-2"/>
          <c:y val="6.6983527511549804E-2"/>
          <c:w val="0.88575968738731969"/>
          <c:h val="0.59749633927338031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Five-Year Bachelor Degree Rate</c:v>
                </c:pt>
              </c:strCache>
            </c:strRef>
          </c:tx>
          <c:spPr>
            <a:solidFill>
              <a:srgbClr val="FFAF00"/>
            </a:solidFill>
            <a:ln>
              <a:solidFill>
                <a:prstClr val="black"/>
              </a:solidFill>
            </a:ln>
          </c:spPr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University of California
(N=696)</c:v>
                </c:pt>
                <c:pt idx="1">
                  <c:v>San Francisco State
(N=344)</c:v>
                </c:pt>
                <c:pt idx="2">
                  <c:v>San Jose State and California State University
(N=125)</c:v>
                </c:pt>
                <c:pt idx="3">
                  <c:v>Other Four-Year Institutions (N=189)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0.8175287</c:v>
                </c:pt>
                <c:pt idx="1">
                  <c:v>0.44186050000000032</c:v>
                </c:pt>
                <c:pt idx="2">
                  <c:v>0.18400000000000041</c:v>
                </c:pt>
                <c:pt idx="3">
                  <c:v>0.69312169312170013</c:v>
                </c:pt>
              </c:numCache>
            </c:numRef>
          </c:val>
        </c:ser>
        <c:overlap val="100"/>
        <c:axId val="115485312"/>
        <c:axId val="115503488"/>
      </c:barChart>
      <c:catAx>
        <c:axId val="115485312"/>
        <c:scaling>
          <c:orientation val="minMax"/>
        </c:scaling>
        <c:axPos val="b"/>
        <c:tickLblPos val="nextTo"/>
        <c:spPr>
          <a:ln>
            <a:solidFill>
              <a:prstClr val="black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115503488"/>
        <c:crosses val="autoZero"/>
        <c:auto val="1"/>
        <c:lblAlgn val="ctr"/>
        <c:lblOffset val="100"/>
      </c:catAx>
      <c:valAx>
        <c:axId val="115503488"/>
        <c:scaling>
          <c:orientation val="minMax"/>
          <c:max val="1"/>
        </c:scaling>
        <c:axPos val="l"/>
        <c:majorGridlines>
          <c:spPr>
            <a:ln>
              <a:solidFill>
                <a:prstClr val="black"/>
              </a:solidFill>
            </a:ln>
          </c:spPr>
        </c:majorGridlines>
        <c:numFmt formatCode="0%" sourceLinked="0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600">
                <a:solidFill>
                  <a:schemeClr val="bg1"/>
                </a:solidFill>
              </a:defRPr>
            </a:pPr>
            <a:endParaRPr lang="en-US"/>
          </a:p>
        </c:txPr>
        <c:crossAx val="115485312"/>
        <c:crosses val="autoZero"/>
        <c:crossBetween val="between"/>
        <c:majorUnit val="0.25"/>
      </c:valAx>
      <c:spPr>
        <a:ln>
          <a:solidFill>
            <a:schemeClr val="bg1"/>
          </a:solidFill>
        </a:ln>
      </c:spPr>
    </c:plotArea>
    <c:plotVisOnly val="1"/>
  </c:chart>
  <c:spPr>
    <a:solidFill>
      <a:schemeClr val="tx1"/>
    </a:solidFill>
    <a:ln w="6350"/>
  </c:sp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0.73372</cdr:x>
      <cdr:y>0.59016</cdr:y>
    </cdr:from>
    <cdr:to>
      <cdr:x>1</cdr:x>
      <cdr:y>0.8022</cdr:y>
    </cdr:to>
    <cdr:sp macro="" textlink="">
      <cdr:nvSpPr>
        <cdr:cNvPr id="12" name="Line Callout 1 11"/>
        <cdr:cNvSpPr/>
      </cdr:nvSpPr>
      <cdr:spPr>
        <a:xfrm xmlns:a="http://schemas.openxmlformats.org/drawingml/2006/main">
          <a:off x="6038213" y="2743200"/>
          <a:ext cx="2191386" cy="985597"/>
        </a:xfrm>
        <a:prstGeom xmlns:a="http://schemas.openxmlformats.org/drawingml/2006/main" prst="borderCallout1">
          <a:avLst>
            <a:gd name="adj1" fmla="val 16339"/>
            <a:gd name="adj2" fmla="val -175"/>
            <a:gd name="adj3" fmla="val 58545"/>
            <a:gd name="adj4" fmla="val -61313"/>
          </a:avLst>
        </a:prstGeom>
        <a:solidFill xmlns:a="http://schemas.openxmlformats.org/drawingml/2006/main">
          <a:schemeClr val="tx1"/>
        </a:solidFill>
        <a:ln xmlns:a="http://schemas.openxmlformats.org/drawingml/2006/main" w="12700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45720" tIns="27432" rIns="27432" bIns="27432"/>
        <a:lstStyle xmlns:a="http://schemas.openxmlformats.org/drawingml/2006/main"/>
        <a:p xmlns:a="http://schemas.openxmlformats.org/drawingml/2006/main">
          <a:r>
            <a:rPr lang="en-US" sz="1800" dirty="0">
              <a:solidFill>
                <a:schemeClr val="bg1"/>
              </a:solidFill>
            </a:rPr>
            <a:t>54%</a:t>
          </a:r>
          <a:r>
            <a:rPr lang="en-US" sz="1800" baseline="0" dirty="0">
              <a:solidFill>
                <a:schemeClr val="bg1"/>
              </a:solidFill>
            </a:rPr>
            <a:t> of Postsecondary Attendees Graduated Within Five Years</a:t>
          </a:r>
          <a:endParaRPr lang="en-US" sz="18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0.49367</cdr:x>
      <cdr:y>0.27134</cdr:y>
    </cdr:from>
    <cdr:to>
      <cdr:x>0.94575</cdr:x>
      <cdr:y>0.46453</cdr:y>
    </cdr:to>
    <cdr:sp macro="" textlink="">
      <cdr:nvSpPr>
        <cdr:cNvPr id="13" name="Line Callout 1 12"/>
        <cdr:cNvSpPr/>
      </cdr:nvSpPr>
      <cdr:spPr>
        <a:xfrm xmlns:a="http://schemas.openxmlformats.org/drawingml/2006/main">
          <a:off x="2600320" y="460043"/>
          <a:ext cx="2381253" cy="327544"/>
        </a:xfrm>
        <a:prstGeom xmlns:a="http://schemas.openxmlformats.org/drawingml/2006/main" prst="borderCallout1">
          <a:avLst>
            <a:gd name="adj1" fmla="val 27228"/>
            <a:gd name="adj2" fmla="val -241"/>
            <a:gd name="adj3" fmla="val 123383"/>
            <a:gd name="adj4" fmla="val -13452"/>
          </a:avLst>
        </a:prstGeom>
        <a:solidFill xmlns:a="http://schemas.openxmlformats.org/drawingml/2006/main">
          <a:sysClr val="window" lastClr="FFFFFF"/>
        </a:solidFill>
        <a:ln xmlns:a="http://schemas.openxmlformats.org/drawingml/2006/main" w="12700" cap="flat" cmpd="sng" algn="ctr">
          <a:solidFill>
            <a:sysClr val="windowText" lastClr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45720" tIns="27432" rIns="27432" bIns="27432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78% of Graduates Attended a Postsecondary Institution the Year After Graduating from SFUSD</a:t>
          </a:r>
        </a:p>
        <a:p xmlns:a="http://schemas.openxmlformats.org/drawingml/2006/main">
          <a:endParaRPr lang="en-US" sz="1800" dirty="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0.37076</cdr:x>
      <cdr:y>0.09827</cdr:y>
    </cdr:from>
    <cdr:to>
      <cdr:x>0.94756</cdr:x>
      <cdr:y>0.21348</cdr:y>
    </cdr:to>
    <cdr:sp macro="" textlink="">
      <cdr:nvSpPr>
        <cdr:cNvPr id="14" name="Line Callout 1 13"/>
        <cdr:cNvSpPr/>
      </cdr:nvSpPr>
      <cdr:spPr>
        <a:xfrm xmlns:a="http://schemas.openxmlformats.org/drawingml/2006/main">
          <a:off x="1952913" y="166612"/>
          <a:ext cx="3038193" cy="195333"/>
        </a:xfrm>
        <a:prstGeom xmlns:a="http://schemas.openxmlformats.org/drawingml/2006/main" prst="borderCallout1">
          <a:avLst>
            <a:gd name="adj1" fmla="val 27228"/>
            <a:gd name="adj2" fmla="val -241"/>
            <a:gd name="adj3" fmla="val 250906"/>
            <a:gd name="adj4" fmla="val -12909"/>
          </a:avLst>
        </a:prstGeom>
        <a:solidFill xmlns:a="http://schemas.openxmlformats.org/drawingml/2006/main">
          <a:sysClr val="window" lastClr="FFFFFF"/>
        </a:solidFill>
        <a:ln xmlns:a="http://schemas.openxmlformats.org/drawingml/2006/main" w="12700" cap="flat" cmpd="sng" algn="ctr">
          <a:solidFill>
            <a:sysClr val="windowText" lastClr="000000"/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45720" tIns="27432" rIns="27432" bIns="27432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r>
            <a:rPr lang="en-US" sz="18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63% of 9</a:t>
          </a:r>
          <a:r>
            <a:rPr lang="en-US" sz="1800" baseline="300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th</a:t>
          </a:r>
          <a:r>
            <a:rPr lang="en-US" sz="180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 Graders Graduated from SFUSD Within Four Years </a:t>
          </a:r>
        </a:p>
        <a:p xmlns:a="http://schemas.openxmlformats.org/drawingml/2006/main">
          <a:endParaRPr lang="en-US" sz="1800" dirty="0">
            <a:solidFill>
              <a:sysClr val="windowText" lastClr="000000"/>
            </a:solidFill>
            <a:latin typeface="+mn-lt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72421" cy="46498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9" y="2"/>
            <a:ext cx="2972421" cy="46498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E8A786DA-9A3D-4327-A838-061AE4BF894A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824"/>
            <a:ext cx="2972421" cy="46498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9" y="8829824"/>
            <a:ext cx="2972421" cy="46498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F5744070-C4DF-4F89-B091-0B71B622D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6482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5" y="1"/>
            <a:ext cx="2971800" cy="46482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7EE25A80-1F2F-4FFA-B433-3B8953577B97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2"/>
            <a:ext cx="5486400" cy="4183380"/>
          </a:xfrm>
          <a:prstGeom prst="rect">
            <a:avLst/>
          </a:prstGeom>
        </p:spPr>
        <p:txBody>
          <a:bodyPr vert="horz" lIns="91568" tIns="45784" rIns="91568" bIns="457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2971800" cy="46482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5" y="8829968"/>
            <a:ext cx="2971800" cy="46482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5CF939F1-ADC6-499A-B2C0-2CDE9E3A05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sz="1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06510">
              <a:spcBef>
                <a:spcPct val="0"/>
              </a:spcBef>
            </a:pPr>
            <a:endParaRPr lang="en-US" sz="2200" dirty="0" smtClean="0">
              <a:solidFill>
                <a:schemeClr val="tx2"/>
              </a:solidFill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1BCF8E-79F8-4B5C-AC63-2FEA18A3E86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939F1-ADC6-499A-B2C0-2CDE9E3A052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CC2E5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" y="6057900"/>
            <a:ext cx="1566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1E2F5-969D-41A9-91D1-451CE079C0C2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3pPr>
              <a:buFont typeface="Wingdings" pitchFamily="2" charset="2"/>
              <a:buChar char=""/>
              <a:defRPr/>
            </a:lvl3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267200"/>
          </a:xfrm>
        </p:spPr>
        <p:txBody>
          <a:bodyPr anchor="t"/>
          <a:lstStyle>
            <a:lvl1pPr marL="0" indent="0">
              <a:buFont typeface="Wingdings" pitchFamily="2" charset="2"/>
              <a:buChar char="q"/>
              <a:defRPr sz="2800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q"/>
              <a:defRPr sz="1800" baseline="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Level 2</a:t>
            </a:r>
          </a:p>
          <a:p>
            <a:pPr lvl="1" eaLnBrk="1" latinLnBrk="0" hangingPunct="1"/>
            <a:endParaRPr kumimoji="0" lang="en-US" dirty="0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4572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5334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609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1E2F5-969D-41A9-91D1-451CE079C0C2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1E2F5-969D-41A9-91D1-451CE079C0C2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2F5-969D-41A9-91D1-451CE079C0C2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1E2F5-969D-41A9-91D1-451CE079C0C2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1E2F5-969D-41A9-91D1-451CE079C0C2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36D1249-FDE8-46C6-B98E-23977CA415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1768-D85B-42D9-96BB-3FE6A83D9FC6}" type="datetimeFigureOut">
              <a:rPr lang="en-US" smtClean="0"/>
              <a:pPr/>
              <a:t>1/14/2012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6687-6CBB-41BA-849F-92EB8D52E7B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209800"/>
            <a:ext cx="7391400" cy="3657600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Bridge to Success: Using Data to Improve Student Success</a:t>
            </a:r>
            <a:br>
              <a:rPr lang="en-US" cap="none" dirty="0" smtClean="0"/>
            </a:br>
            <a:r>
              <a:rPr lang="en-US" sz="3300" i="1" cap="none" dirty="0" smtClean="0"/>
              <a:t>Early Predictors of High School Graduation, Postsecondary Attendance, and Postsecondary Completion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3100" cap="none" dirty="0" smtClean="0"/>
              <a:t>Oded Gurantz,</a:t>
            </a:r>
            <a:br>
              <a:rPr lang="en-US" sz="3100" cap="none" dirty="0" smtClean="0"/>
            </a:br>
            <a:r>
              <a:rPr lang="en-US" sz="3100" cap="none" dirty="0" smtClean="0"/>
              <a:t>John W. Gardner Center for Youth and Their Communities, Stanford University</a:t>
            </a:r>
            <a:endParaRPr lang="en-US" sz="31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Stanford University and San Francisco Unified School District Partnership</a:t>
            </a:r>
          </a:p>
          <a:p>
            <a:r>
              <a:rPr lang="en-US" dirty="0" smtClean="0"/>
              <a:t>April 22,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this analysis of SFUSD student pathways raise any questions or suggest any recommendations to SFUSD or CCSF policies?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Bridge to Success Feedback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San Francisco Received Bridge to Success (</a:t>
            </a:r>
            <a:r>
              <a:rPr lang="en-US" dirty="0" err="1" smtClean="0"/>
              <a:t>BtS</a:t>
            </a:r>
            <a:r>
              <a:rPr lang="en-US" dirty="0" smtClean="0"/>
              <a:t>) Implementation Grant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27777" t="13333" r="25000" b="55556"/>
          <a:stretch>
            <a:fillRect/>
          </a:stretch>
        </p:blipFill>
        <p:spPr bwMode="auto">
          <a:xfrm>
            <a:off x="152399" y="1981200"/>
            <a:ext cx="88827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7885113" cy="1219200"/>
          </a:xfrm>
        </p:spPr>
        <p:txBody>
          <a:bodyPr/>
          <a:lstStyle/>
          <a:p>
            <a:r>
              <a:rPr lang="en-US" dirty="0" smtClean="0"/>
              <a:t>Each group can request data analysis from the “Data” team, pending joint agency approval</a:t>
            </a:r>
            <a:endParaRPr lang="en-US" dirty="0"/>
          </a:p>
        </p:txBody>
      </p:sp>
      <p:sp>
        <p:nvSpPr>
          <p:cNvPr id="17409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Current Bridge to Success Structure</a:t>
            </a:r>
          </a:p>
        </p:txBody>
      </p:sp>
      <p:pic>
        <p:nvPicPr>
          <p:cNvPr id="17410" name="Picture 8" descr="BtS Logo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09599"/>
            <a:ext cx="990600" cy="77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32"/>
          <p:cNvGraphicFramePr>
            <a:graphicFrameLocks/>
          </p:cNvGraphicFramePr>
          <p:nvPr/>
        </p:nvGraphicFramePr>
        <p:xfrm>
          <a:off x="152400" y="1676400"/>
          <a:ext cx="8763000" cy="3772597"/>
        </p:xfrm>
        <a:graphic>
          <a:graphicData uri="http://schemas.openxmlformats.org/drawingml/2006/table">
            <a:tbl>
              <a:tblPr/>
              <a:tblGrid>
                <a:gridCol w="1752600"/>
                <a:gridCol w="7010400"/>
              </a:tblGrid>
              <a:tr h="324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Team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Connection Point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</a:tr>
              <a:tr h="666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Teaching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SFUSD Core Curriculum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CCSF Education Master Plan and English and Math Pathway redesign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33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Counseling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SFUSD Restorative Practices, College/Career readiness, Special Ed Redesign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CCSF DPSP, excellence in support services and counseling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Transitions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New work to fill gap identified in planning phase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Outreach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SFUSD Parent Engagement, Restorative Practices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CCSF Communication and Information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878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Workforce/ Pathways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DCYF-SFUSD School Partner Model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OEWD Sector Academies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SFUSD Core Curriculum, Career Academies, Dual Enrollment</a:t>
                      </a:r>
                    </a:p>
                    <a:p>
                      <a:pPr marL="119063" marR="0" lvl="0" indent="-1190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CCSF  Career paths &amp; certificates</a:t>
                      </a:r>
                    </a:p>
                  </a:txBody>
                  <a:tcPr marL="4572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800600"/>
          </a:xfrm>
        </p:spPr>
        <p:txBody>
          <a:bodyPr/>
          <a:lstStyle/>
          <a:p>
            <a:r>
              <a:rPr lang="en-US" dirty="0" smtClean="0"/>
              <a:t>Transitions team interested in a “Summer Bridge” program to help students transition into CCSF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Students who did not attend a postsecondary institution had low high school attendance rates, were more likely to be English Learners, and rarely earned CCSF credits during high school</a:t>
            </a:r>
          </a:p>
          <a:p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RFP for “Summer Bridge” program included research brief detailing key findings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Summer Bridge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724400"/>
          </a:xfrm>
        </p:spPr>
        <p:txBody>
          <a:bodyPr>
            <a:normAutofit/>
          </a:bodyPr>
          <a:lstStyle/>
          <a:p>
            <a:pPr marL="119063" indent="-119063">
              <a:buSzPct val="80000"/>
              <a:buFont typeface="Wingdings" pitchFamily="2" charset="2"/>
              <a:buChar char="§"/>
            </a:pPr>
            <a:r>
              <a:rPr lang="en-US" dirty="0" smtClean="0"/>
              <a:t>High schools staff want to know on the first day of school which students might need additional support</a:t>
            </a:r>
          </a:p>
          <a:p>
            <a:pPr marL="119063" indent="-119063">
              <a:buSzPct val="80000"/>
              <a:buNone/>
            </a:pPr>
            <a:endParaRPr lang="en-US" dirty="0" smtClean="0"/>
          </a:p>
          <a:p>
            <a:pPr marL="119063" indent="-119063">
              <a:buSzPct val="80000"/>
              <a:buFont typeface="Wingdings" pitchFamily="2" charset="2"/>
              <a:buChar char="§"/>
            </a:pPr>
            <a:r>
              <a:rPr lang="en-US" dirty="0" smtClean="0"/>
              <a:t>Key Characteristics of Indicator System:</a:t>
            </a:r>
          </a:p>
          <a:p>
            <a:pPr marL="759143" lvl="1" indent="-119063">
              <a:buSzPct val="80000"/>
              <a:buFont typeface="Wingdings" pitchFamily="2" charset="2"/>
              <a:buChar char="§"/>
            </a:pPr>
            <a:r>
              <a:rPr lang="en-US" sz="2200" dirty="0" smtClean="0"/>
              <a:t>Indicators are easily understood</a:t>
            </a:r>
          </a:p>
          <a:p>
            <a:pPr marL="759143" lvl="1" indent="-119063">
              <a:buSzPct val="80000"/>
              <a:buFont typeface="Wingdings" pitchFamily="2" charset="2"/>
              <a:buChar char="§"/>
            </a:pPr>
            <a:r>
              <a:rPr lang="en-US" sz="2200" dirty="0" smtClean="0"/>
              <a:t>Appropriate number of students are identified</a:t>
            </a:r>
          </a:p>
          <a:p>
            <a:pPr marL="759143" lvl="1" indent="-119063">
              <a:buSzPct val="80000"/>
              <a:buNone/>
            </a:pPr>
            <a:endParaRPr lang="en-US" dirty="0" smtClean="0"/>
          </a:p>
          <a:p>
            <a:pPr marL="119063" indent="-119063">
              <a:buSzPct val="80000"/>
              <a:buFont typeface="Wingdings" pitchFamily="2" charset="2"/>
              <a:buChar char="§"/>
            </a:pPr>
            <a:r>
              <a:rPr lang="en-US" dirty="0" smtClean="0"/>
              <a:t>Indicators can identify students but may not help provide solutions</a:t>
            </a:r>
          </a:p>
          <a:p>
            <a:pPr marL="119063" indent="-119063">
              <a:buSzPct val="80000"/>
              <a:buNone/>
            </a:pPr>
            <a:endParaRPr lang="en-US" dirty="0" smtClean="0"/>
          </a:p>
          <a:p>
            <a:pPr marL="119063" indent="-119063">
              <a:buSzPct val="80000"/>
              <a:buNone/>
            </a:pPr>
            <a:endParaRPr lang="en-US" dirty="0" smtClean="0"/>
          </a:p>
          <a:p>
            <a:pPr marL="119063" indent="-119063">
              <a:buSzPct val="80000"/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Example: Early Warning Indicators (EWI)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5181600"/>
            <a:ext cx="7885113" cy="1676400"/>
          </a:xfrm>
        </p:spPr>
        <p:txBody>
          <a:bodyPr>
            <a:normAutofit/>
          </a:bodyPr>
          <a:lstStyle/>
          <a:p>
            <a:pPr marL="119063" indent="-119063">
              <a:buSzPct val="80000"/>
              <a:buFont typeface="Wingdings" pitchFamily="2" charset="2"/>
              <a:buChar char="§"/>
            </a:pPr>
            <a:r>
              <a:rPr lang="en-US" dirty="0" smtClean="0"/>
              <a:t>Two key indicators using 8</a:t>
            </a:r>
            <a:r>
              <a:rPr lang="en-US" baseline="30000" dirty="0" smtClean="0"/>
              <a:t>th</a:t>
            </a:r>
            <a:r>
              <a:rPr lang="en-US" dirty="0" smtClean="0"/>
              <a:t> grade data:</a:t>
            </a:r>
          </a:p>
          <a:p>
            <a:pPr marL="759143" lvl="1" indent="-119063">
              <a:buSzPct val="80000"/>
              <a:buFont typeface="Wingdings" pitchFamily="2" charset="2"/>
              <a:buChar char="§"/>
            </a:pPr>
            <a:r>
              <a:rPr lang="en-US" sz="2400" dirty="0" smtClean="0"/>
              <a:t>GPA less than 2.0</a:t>
            </a:r>
          </a:p>
          <a:p>
            <a:pPr marL="759143" lvl="1" indent="-119063">
              <a:buSzPct val="80000"/>
              <a:buFont typeface="Wingdings" pitchFamily="2" charset="2"/>
              <a:buChar char="§"/>
            </a:pPr>
            <a:r>
              <a:rPr lang="en-US" sz="2400" dirty="0" smtClean="0"/>
              <a:t>Attendance Rate less than 87.5%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EWI - Main Findings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76400"/>
            <a:ext cx="891805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4343400"/>
            <a:ext cx="861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Analysis combined data from two cohorts of students who were enrolled in SFUSD both semesters of eighth graders and then entered ninth grade during the fall semester of the 2005-06 and 2006-07 school years. Results were then averaged to provide SFUSD a picture of how indicators would impact a typical school year. This resulted in a cohort of 3,382 students who had a four-year high school graduation rate of 72.9%.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4953000"/>
            <a:ext cx="7885113" cy="1905000"/>
          </a:xfrm>
        </p:spPr>
        <p:txBody>
          <a:bodyPr>
            <a:normAutofit/>
          </a:bodyPr>
          <a:lstStyle/>
          <a:p>
            <a:pPr marL="119063" indent="-119063">
              <a:buSzPct val="80000"/>
              <a:buFont typeface="Wingdings" pitchFamily="2" charset="2"/>
              <a:buChar char="§"/>
            </a:pPr>
            <a:r>
              <a:rPr lang="en-US" dirty="0" smtClean="0"/>
              <a:t>Passing all core courses in the first semester of 9</a:t>
            </a:r>
            <a:r>
              <a:rPr lang="en-US" baseline="30000" dirty="0" smtClean="0"/>
              <a:t>th</a:t>
            </a:r>
            <a:r>
              <a:rPr lang="en-US" dirty="0" smtClean="0"/>
              <a:t> grade significantly increases graduation rates</a:t>
            </a:r>
          </a:p>
          <a:p>
            <a:pPr marL="119063" indent="-119063">
              <a:buSzPct val="80000"/>
              <a:buFont typeface="Wingdings" pitchFamily="2" charset="2"/>
              <a:buChar char="§"/>
            </a:pPr>
            <a:r>
              <a:rPr lang="en-US" dirty="0" smtClean="0"/>
              <a:t>Almost half of students who entered with one risk factor passed all their core courses</a:t>
            </a:r>
          </a:p>
          <a:p>
            <a:pPr marL="119063" indent="-119063">
              <a:buSzPct val="80000"/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EWI - Why Does Identifying Students Matter?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76400"/>
            <a:ext cx="887600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45720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Core courses include Math, English, Social Studies, and Science. Passing indicates a grade of “D” or higher.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EWI - Percentage of Students Entering 9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Grade With At Least One Risk Factor</a:t>
            </a:r>
            <a:endParaRPr lang="en-US" sz="36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8" y="1676400"/>
            <a:ext cx="883910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52400" y="5791200"/>
            <a:ext cx="88392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* Only includes first-time 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grade students who were enrolled both semesters of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grade in SFUSD the previous year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EWI - School 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199" y="1676400"/>
          <a:ext cx="8991601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574"/>
                <a:gridCol w="2892950"/>
                <a:gridCol w="1485569"/>
                <a:gridCol w="1876508"/>
              </a:tblGrid>
              <a:tr h="10525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School 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Schools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Size of 9th Grade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Class*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Percentage of Students With a Risk Factor</a:t>
                      </a:r>
                    </a:p>
                  </a:txBody>
                  <a:tcPr marL="9525" marR="9525" marT="9525" marB="0" anchor="b"/>
                </a:tc>
              </a:tr>
              <a:tr h="7450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I.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Large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Galileo,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Lincoln, Washington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20%</a:t>
                      </a:r>
                    </a:p>
                  </a:txBody>
                  <a:tcPr marL="9525" marR="9525" marT="9525" marB="0" anchor="b"/>
                </a:tc>
              </a:tr>
              <a:tr h="69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II.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Balboa, Burton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</a:tr>
              <a:tr h="73249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III. Small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(Less Risk Factor Students)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Arts &amp; Sciences, Marshall, Wallenberg, SOTA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</a:tr>
              <a:tr h="88990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IV. Small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(More Risk Factor Students)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ISA, June Jordan, Mission, O'Connell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Key 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role can central office, school staff (e.g. principals, teachers, counselors) and non-school staff (e.g. parents, external partners) play in assisting or monitoring these students?</a:t>
            </a:r>
          </a:p>
          <a:p>
            <a:endParaRPr lang="en-US" dirty="0" smtClean="0"/>
          </a:p>
          <a:p>
            <a:r>
              <a:rPr lang="en-US" dirty="0" smtClean="0"/>
              <a:t>What strategies do schools currently use for “at-risk” students? Given the differences in student populations across high schools, do schools need to adopt different strategies?</a:t>
            </a:r>
          </a:p>
          <a:p>
            <a:endParaRPr lang="en-US" dirty="0" smtClean="0"/>
          </a:p>
          <a:p>
            <a:r>
              <a:rPr lang="en-US" dirty="0" smtClean="0"/>
              <a:t>What (additional) supports could help schools effectively assist these students?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Examine educational trajectories of SFUSD students</a:t>
            </a:r>
          </a:p>
          <a:p>
            <a:endParaRPr lang="en-US" dirty="0" smtClean="0"/>
          </a:p>
          <a:p>
            <a:r>
              <a:rPr lang="en-US" dirty="0" smtClean="0"/>
              <a:t>Review subsequent policy and programmatic changes resulting from initial analysis</a:t>
            </a:r>
          </a:p>
          <a:p>
            <a:endParaRPr lang="en-US" dirty="0" smtClean="0"/>
          </a:p>
          <a:p>
            <a:r>
              <a:rPr lang="en-US" dirty="0" smtClean="0"/>
              <a:t>Discuss current structure of Bridge to Success (</a:t>
            </a:r>
            <a:r>
              <a:rPr lang="en-US" dirty="0" err="1" smtClean="0"/>
              <a:t>BtS</a:t>
            </a:r>
            <a:r>
              <a:rPr lang="en-US" dirty="0" smtClean="0"/>
              <a:t>) initiative</a:t>
            </a:r>
          </a:p>
          <a:p>
            <a:endParaRPr lang="en-US" dirty="0" smtClean="0"/>
          </a:p>
          <a:p>
            <a:r>
              <a:rPr lang="en-US" dirty="0" smtClean="0"/>
              <a:t>Examine early warning indicators for incoming 9</a:t>
            </a:r>
            <a:r>
              <a:rPr lang="en-US" baseline="30000" dirty="0" smtClean="0"/>
              <a:t>th</a:t>
            </a:r>
            <a:r>
              <a:rPr lang="en-US" dirty="0" smtClean="0"/>
              <a:t> grade students and discuss potential actions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for Data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Working team data requests (e.g. Teaching team and alignment of math courses)</a:t>
            </a:r>
          </a:p>
          <a:p>
            <a:endParaRPr lang="en-US" dirty="0" smtClean="0"/>
          </a:p>
          <a:p>
            <a:r>
              <a:rPr lang="en-US" dirty="0" smtClean="0"/>
              <a:t>Additional data analyses (e.g. understanding student </a:t>
            </a:r>
            <a:r>
              <a:rPr lang="en-US" dirty="0" err="1" smtClean="0"/>
              <a:t>dropoff</a:t>
            </a:r>
            <a:r>
              <a:rPr lang="en-US" dirty="0" smtClean="0"/>
              <a:t> and completion rates at two- and four-year institutions)</a:t>
            </a:r>
          </a:p>
          <a:p>
            <a:endParaRPr lang="en-US" dirty="0" smtClean="0"/>
          </a:p>
          <a:p>
            <a:r>
              <a:rPr lang="en-US" dirty="0" smtClean="0"/>
              <a:t>Incorporation of data from additional partners</a:t>
            </a:r>
          </a:p>
          <a:p>
            <a:endParaRPr lang="en-US" dirty="0" smtClean="0"/>
          </a:p>
          <a:p>
            <a:r>
              <a:rPr lang="en-US" dirty="0" smtClean="0"/>
              <a:t>Development of San Francisco research consortium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San Francisco received a Bill &amp; Melinda Gates Foundation “Communities Learning in Partnership” (CLIP) one-year planning grant in 2009</a:t>
            </a:r>
          </a:p>
          <a:p>
            <a:endParaRPr lang="en-US" dirty="0" smtClean="0"/>
          </a:p>
          <a:p>
            <a:r>
              <a:rPr lang="en-US" dirty="0" smtClean="0"/>
              <a:t>Mayor’s Office of Interagency Planning brings together SFUSD, City College of San Francisco (CCSF), and key community organizations to “double the number of students with a workplace applicable postsecondary credential by 2020”</a:t>
            </a:r>
          </a:p>
          <a:p>
            <a:endParaRPr lang="en-US" dirty="0" smtClean="0"/>
          </a:p>
          <a:p>
            <a:r>
              <a:rPr lang="en-US" dirty="0" smtClean="0"/>
              <a:t>John W. Gardner Center received initial data transfer in November 2009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SFUSD: Administrative data (e.g. demographics, course transcripts, standardized tests)</a:t>
            </a:r>
          </a:p>
          <a:p>
            <a:endParaRPr lang="en-US" dirty="0" smtClean="0"/>
          </a:p>
          <a:p>
            <a:r>
              <a:rPr lang="en-US" dirty="0" smtClean="0"/>
              <a:t>National Student Clearinghouse (NSC): Attendance and completion dates for (virtually) all domestic two- and four-year institutions</a:t>
            </a:r>
          </a:p>
          <a:p>
            <a:endParaRPr lang="en-US" dirty="0" smtClean="0"/>
          </a:p>
          <a:p>
            <a:r>
              <a:rPr lang="en-US" dirty="0" smtClean="0"/>
              <a:t>CCSF: Administrative data (e.g. course transcripts, placement exams, transfer and degree completion dates)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SFUSD Student Progress</a:t>
            </a:r>
            <a:br>
              <a:rPr lang="en-US" sz="3600" dirty="0" smtClean="0"/>
            </a:br>
            <a:r>
              <a:rPr lang="en-US" sz="2800" dirty="0" smtClean="0"/>
              <a:t>2000-01 Cohort of First-Time Ninth Grade Students</a:t>
            </a:r>
            <a:endParaRPr lang="en-US" sz="28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676400"/>
          <a:ext cx="8229599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305800" cy="5181600"/>
          </a:xfrm>
        </p:spPr>
        <p:txBody>
          <a:bodyPr>
            <a:normAutofit fontScale="85000" lnSpcReduction="10000"/>
          </a:bodyPr>
          <a:lstStyle/>
          <a:p>
            <a:pPr marL="350838" indent="-350838">
              <a:buSzPct val="100000"/>
              <a:buFont typeface="Wingdings" pitchFamily="2" charset="2"/>
              <a:buChar char="§"/>
            </a:pPr>
            <a:r>
              <a:rPr lang="en-US" dirty="0" smtClean="0"/>
              <a:t>PSP committed to using data to inform their process, but no data linking SFUSD to CCSF exist</a:t>
            </a:r>
          </a:p>
          <a:p>
            <a:pPr marL="280988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3000" dirty="0" smtClean="0"/>
              <a:t>The YDA:</a:t>
            </a:r>
          </a:p>
          <a:p>
            <a:pPr marL="921068" lvl="1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800" dirty="0" smtClean="0">
                <a:solidFill>
                  <a:schemeClr val="tx2"/>
                </a:solidFill>
              </a:rPr>
              <a:t>Links individual-level data on youth across city, county, school district, and non-profit agencies in a community</a:t>
            </a:r>
          </a:p>
          <a:p>
            <a:pPr marL="921068" lvl="1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800" dirty="0" smtClean="0">
                <a:solidFill>
                  <a:schemeClr val="tx2"/>
                </a:solidFill>
              </a:rPr>
              <a:t>Works closely with community partners to identify cross-agency research questions that no one agency alone could answer and address important needs in the community</a:t>
            </a:r>
          </a:p>
          <a:p>
            <a:pPr marL="921068" lvl="1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800" dirty="0" smtClean="0">
                <a:solidFill>
                  <a:schemeClr val="tx2"/>
                </a:solidFill>
              </a:rPr>
              <a:t>Presents research findings to community partners and supports partners to understand resulting analyses</a:t>
            </a:r>
          </a:p>
          <a:p>
            <a:pPr marL="921068" lvl="1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r>
              <a:rPr lang="en-US" sz="2800" dirty="0" smtClean="0">
                <a:solidFill>
                  <a:schemeClr val="tx2"/>
                </a:solidFill>
              </a:rPr>
              <a:t>Focuses on actionable steps community can take to improve youth outcomes and supports the process for doing so</a:t>
            </a:r>
          </a:p>
          <a:p>
            <a:pPr marL="921068" lvl="1" indent="-280988" defTabSz="515938">
              <a:spcBef>
                <a:spcPts val="0"/>
              </a:spcBef>
              <a:spcAft>
                <a:spcPts val="1200"/>
              </a:spcAft>
              <a:buSzPct val="100000"/>
              <a:buFont typeface="Wingdings" pitchFamily="2" charset="2"/>
              <a:buChar char="§"/>
              <a:tabLst>
                <a:tab pos="520700" algn="l"/>
              </a:tabLst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350838" indent="-350838"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Cumulative Student Progress</a:t>
            </a:r>
            <a:br>
              <a:rPr lang="en-US" sz="3600" dirty="0" smtClean="0"/>
            </a:br>
            <a:r>
              <a:rPr lang="en-US" sz="2800" dirty="0" smtClean="0"/>
              <a:t>2000-01 Cohort of First-Time Ninth Grade Students</a:t>
            </a:r>
            <a:endParaRPr lang="en-US" sz="28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752600"/>
          <a:ext cx="8382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Five-Year Bachelor Degree Completion Rates </a:t>
            </a:r>
            <a:r>
              <a:rPr lang="en-US" sz="2800" dirty="0" smtClean="0"/>
              <a:t>2000-01 Cohort of First-Time Ninth Grade Students</a:t>
            </a:r>
            <a:endParaRPr lang="en-US" sz="28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752600"/>
          <a:ext cx="8534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30% of all SFUSD graduates attended CCSF</a:t>
            </a:r>
          </a:p>
          <a:p>
            <a:endParaRPr lang="en-US" dirty="0" smtClean="0"/>
          </a:p>
          <a:p>
            <a:r>
              <a:rPr lang="en-US" dirty="0" smtClean="0"/>
              <a:t>Approximately one-third received an associates degree, workforce-applicable certificate, or transferred to a four-year institution within five years</a:t>
            </a:r>
          </a:p>
          <a:p>
            <a:endParaRPr lang="en-US" dirty="0" smtClean="0"/>
          </a:p>
          <a:p>
            <a:r>
              <a:rPr lang="en-US" dirty="0" smtClean="0"/>
              <a:t>HS characteristics: Better academics (GPA, CST, math  courses taken) associated with higher completion rates</a:t>
            </a:r>
          </a:p>
          <a:p>
            <a:endParaRPr lang="en-US" dirty="0" smtClean="0"/>
          </a:p>
          <a:p>
            <a:r>
              <a:rPr lang="en-US" dirty="0" smtClean="0"/>
              <a:t>CCSF characteristics: Enrolling full-time and prompt enrollment in key courses was associated with higher completion rates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Postsecondary Completion at CCSF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7885113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CCSF providing priority enrollment program for SFUSD graduates</a:t>
            </a:r>
          </a:p>
          <a:p>
            <a:endParaRPr lang="en-US" dirty="0" smtClean="0"/>
          </a:p>
          <a:p>
            <a:r>
              <a:rPr lang="en-US" dirty="0" smtClean="0"/>
              <a:t>CCSF math department accepting Early Assessment Program (EAP) results in lieu of placement exam</a:t>
            </a:r>
          </a:p>
          <a:p>
            <a:endParaRPr lang="en-US" dirty="0" smtClean="0"/>
          </a:p>
          <a:p>
            <a:r>
              <a:rPr lang="en-US" dirty="0" smtClean="0"/>
              <a:t>Professional Learning Communities between SFUSD and CCSF staff to investigate alignment between English and math curriculum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Data-Driven Policy and Programmatic Improvements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CC2E5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15110</TotalTime>
  <Words>1146</Words>
  <Application>Microsoft Office PowerPoint</Application>
  <PresentationFormat>On-screen Show (4:3)</PresentationFormat>
  <Paragraphs>151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Median</vt:lpstr>
      <vt:lpstr>Custom Design</vt:lpstr>
      <vt:lpstr>Bridge to Success: Using Data to Improve Student Success Early Predictors of High School Graduation, Postsecondary Attendance, and Postsecondary Completion   Oded Gurantz, John W. Gardner Center for Youth and Their Communities, Stanford University</vt:lpstr>
      <vt:lpstr>Agenda</vt:lpstr>
      <vt:lpstr>Project Background</vt:lpstr>
      <vt:lpstr>Data Sources</vt:lpstr>
      <vt:lpstr>SFUSD Student Progress 2000-01 Cohort of First-Time Ninth Grade Students</vt:lpstr>
      <vt:lpstr>Cumulative Student Progress 2000-01 Cohort of First-Time Ninth Grade Students</vt:lpstr>
      <vt:lpstr>Five-Year Bachelor Degree Completion Rates 2000-01 Cohort of First-Time Ninth Grade Students</vt:lpstr>
      <vt:lpstr>Postsecondary Completion at CCSF</vt:lpstr>
      <vt:lpstr>Data-Driven Policy and Programmatic Improvements</vt:lpstr>
      <vt:lpstr>Initial Bridge to Success Feedback</vt:lpstr>
      <vt:lpstr>San Francisco Received Bridge to Success (BtS) Implementation Grant</vt:lpstr>
      <vt:lpstr>Current Bridge to Success Structure</vt:lpstr>
      <vt:lpstr>Example: Summer Bridge</vt:lpstr>
      <vt:lpstr>Example: Early Warning Indicators (EWI)</vt:lpstr>
      <vt:lpstr>EWI - Main Findings</vt:lpstr>
      <vt:lpstr>EWI - Why Does Identifying Students Matter?</vt:lpstr>
      <vt:lpstr>EWI - Percentage of Students Entering 9th Grade With At Least One Risk Factor</vt:lpstr>
      <vt:lpstr> EWI - School Results</vt:lpstr>
      <vt:lpstr> Key Questions</vt:lpstr>
      <vt:lpstr>Next Steps for Data Team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Linkages Project</dc:title>
  <dc:creator>mallonee</dc:creator>
  <cp:lastModifiedBy>aongoco</cp:lastModifiedBy>
  <cp:revision>734</cp:revision>
  <dcterms:created xsi:type="dcterms:W3CDTF">2009-10-03T21:58:24Z</dcterms:created>
  <dcterms:modified xsi:type="dcterms:W3CDTF">2012-01-14T17:58:13Z</dcterms:modified>
</cp:coreProperties>
</file>