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17"/>
  </p:notesMasterIdLst>
  <p:handoutMasterIdLst>
    <p:handoutMasterId r:id="rId18"/>
  </p:handoutMasterIdLst>
  <p:sldIdLst>
    <p:sldId id="256" r:id="rId3"/>
    <p:sldId id="333" r:id="rId4"/>
    <p:sldId id="352" r:id="rId5"/>
    <p:sldId id="338" r:id="rId6"/>
    <p:sldId id="355" r:id="rId7"/>
    <p:sldId id="353" r:id="rId8"/>
    <p:sldId id="354" r:id="rId9"/>
    <p:sldId id="351" r:id="rId10"/>
    <p:sldId id="344" r:id="rId11"/>
    <p:sldId id="345" r:id="rId12"/>
    <p:sldId id="346" r:id="rId13"/>
    <p:sldId id="357" r:id="rId14"/>
    <p:sldId id="358" r:id="rId15"/>
    <p:sldId id="337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C1D"/>
    <a:srgbClr val="CC2E50"/>
    <a:srgbClr val="D13355"/>
    <a:srgbClr val="D2365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63316" autoAdjust="0"/>
  </p:normalViewPr>
  <p:slideViewPr>
    <p:cSldViewPr>
      <p:cViewPr varScale="1">
        <p:scale>
          <a:sx n="42" d="100"/>
          <a:sy n="42" d="100"/>
        </p:scale>
        <p:origin x="-19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556" y="-108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Fit -&gt; Fit</c:v>
                </c:pt>
              </c:strCache>
            </c:strRef>
          </c:tx>
          <c:dLbls>
            <c:showVal val="1"/>
          </c:dLbls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Sheet1!$B$2:$B$3</c:f>
              <c:numCache>
                <c:formatCode>0.0</c:formatCode>
                <c:ptCount val="2"/>
                <c:pt idx="0">
                  <c:v>38.5</c:v>
                </c:pt>
                <c:pt idx="1">
                  <c:v>45.6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Fit -&gt; Not Fit</c:v>
                </c:pt>
              </c:strCache>
            </c:strRef>
          </c:tx>
          <c:dLbls>
            <c:showVal val="1"/>
          </c:dLbls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>
                  <c:v>10</c:v>
                </c:pt>
                <c:pt idx="1">
                  <c:v>11.7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Fit -&gt; Fit</c:v>
                </c:pt>
              </c:strCache>
            </c:strRef>
          </c:tx>
          <c:dLbls>
            <c:showVal val="1"/>
          </c:dLbls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18.3</c:v>
                </c:pt>
                <c:pt idx="1">
                  <c:v>18.7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 Fit -&gt; Not Fit</c:v>
                </c:pt>
              </c:strCache>
            </c:strRef>
          </c:tx>
          <c:dLbls>
            <c:showVal val="1"/>
          </c:dLbls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Sheet1!$E$2:$E$3</c:f>
              <c:numCache>
                <c:formatCode>0.0</c:formatCode>
                <c:ptCount val="2"/>
                <c:pt idx="0">
                  <c:v>33.1</c:v>
                </c:pt>
                <c:pt idx="1">
                  <c:v>24</c:v>
                </c:pt>
              </c:numCache>
            </c:numRef>
          </c:val>
        </c:ser>
        <c:axId val="88867584"/>
        <c:axId val="88869120"/>
      </c:barChart>
      <c:catAx>
        <c:axId val="88867584"/>
        <c:scaling>
          <c:orientation val="minMax"/>
        </c:scaling>
        <c:axPos val="b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88869120"/>
        <c:crosses val="autoZero"/>
        <c:auto val="1"/>
        <c:lblAlgn val="ctr"/>
        <c:lblOffset val="100"/>
      </c:catAx>
      <c:valAx>
        <c:axId val="88869120"/>
        <c:scaling>
          <c:orientation val="minMax"/>
          <c:max val="60"/>
        </c:scaling>
        <c:axPos val="l"/>
        <c:majorGridlines/>
        <c:numFmt formatCode="0" sourceLinked="0"/>
        <c:tickLblPos val="nextTo"/>
        <c:crossAx val="88867584"/>
        <c:crosses val="autoZero"/>
        <c:crossBetween val="between"/>
        <c:majorUnit val="10"/>
      </c:valAx>
    </c:plotArea>
    <c:legend>
      <c:legendPos val="r"/>
      <c:layout>
        <c:manualLayout>
          <c:xMode val="edge"/>
          <c:yMode val="edge"/>
          <c:x val="0.7353249821045108"/>
          <c:y val="0.19454068241469846"/>
          <c:w val="0.25558410880458132"/>
          <c:h val="0.53988038380448344"/>
        </c:manualLayout>
      </c:layout>
      <c:txPr>
        <a:bodyPr/>
        <a:lstStyle/>
        <a:p>
          <a:pPr>
            <a:defRPr sz="2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Fit -&gt; Fit</c:v>
                </c:pt>
              </c:strCache>
            </c:strRef>
          </c:tx>
          <c:dLbls>
            <c:showVal val="1"/>
          </c:dLbls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Sheet1!$B$2:$B$3</c:f>
              <c:numCache>
                <c:formatCode>0.0</c:formatCode>
                <c:ptCount val="2"/>
                <c:pt idx="0">
                  <c:v>52.3</c:v>
                </c:pt>
                <c:pt idx="1">
                  <c:v>45.1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Fit -&gt; Not Fit</c:v>
                </c:pt>
              </c:strCache>
            </c:strRef>
          </c:tx>
          <c:dLbls>
            <c:showVal val="1"/>
          </c:dLbls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>
                  <c:v>6.8</c:v>
                </c:pt>
                <c:pt idx="1">
                  <c:v>18.8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Fit -&gt; Fit</c:v>
                </c:pt>
              </c:strCache>
            </c:strRef>
          </c:tx>
          <c:dLbls>
            <c:showVal val="1"/>
          </c:dLbls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21.2</c:v>
                </c:pt>
                <c:pt idx="1">
                  <c:v>14.6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 Fit -&gt; Not Fit</c:v>
                </c:pt>
              </c:strCache>
            </c:strRef>
          </c:tx>
          <c:dLbls>
            <c:showVal val="1"/>
          </c:dLbls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Sheet1!$E$2:$E$3</c:f>
              <c:numCache>
                <c:formatCode>0.0</c:formatCode>
                <c:ptCount val="2"/>
                <c:pt idx="0">
                  <c:v>19.7</c:v>
                </c:pt>
                <c:pt idx="1">
                  <c:v>21.5</c:v>
                </c:pt>
              </c:numCache>
            </c:numRef>
          </c:val>
        </c:ser>
        <c:axId val="89393024"/>
        <c:axId val="89394560"/>
      </c:barChart>
      <c:catAx>
        <c:axId val="89393024"/>
        <c:scaling>
          <c:orientation val="minMax"/>
        </c:scaling>
        <c:axPos val="b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89394560"/>
        <c:crosses val="autoZero"/>
        <c:auto val="1"/>
        <c:lblAlgn val="ctr"/>
        <c:lblOffset val="100"/>
      </c:catAx>
      <c:valAx>
        <c:axId val="89394560"/>
        <c:scaling>
          <c:orientation val="minMax"/>
        </c:scaling>
        <c:axPos val="l"/>
        <c:majorGridlines/>
        <c:numFmt formatCode="0" sourceLinked="0"/>
        <c:tickLblPos val="nextTo"/>
        <c:crossAx val="89393024"/>
        <c:crosses val="autoZero"/>
        <c:crossBetween val="between"/>
        <c:majorUnit val="10"/>
      </c:valAx>
    </c:plotArea>
    <c:legend>
      <c:legendPos val="r"/>
      <c:layout>
        <c:manualLayout>
          <c:xMode val="edge"/>
          <c:yMode val="edge"/>
          <c:x val="0.73532498210451103"/>
          <c:y val="0.19454068241469821"/>
          <c:w val="0.25558410880458132"/>
          <c:h val="0.53988038380448344"/>
        </c:manualLayout>
      </c:layout>
      <c:txPr>
        <a:bodyPr/>
        <a:lstStyle/>
        <a:p>
          <a:pPr>
            <a:defRPr sz="2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742" cy="46498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5" y="1"/>
            <a:ext cx="2982742" cy="46498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E8A786DA-9A3D-4327-A838-061AE4BF894A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824"/>
            <a:ext cx="2982742" cy="46498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5" y="8829824"/>
            <a:ext cx="2982742" cy="46498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F5744070-C4DF-4F89-B091-0B71B622D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7EE25A80-1F2F-4FFA-B433-3B8953577B97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2"/>
            <a:ext cx="5505450" cy="4183380"/>
          </a:xfrm>
          <a:prstGeom prst="rect">
            <a:avLst/>
          </a:prstGeom>
        </p:spPr>
        <p:txBody>
          <a:bodyPr vert="horz" lIns="91568" tIns="45784" rIns="91568" bIns="457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482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5CF939F1-ADC6-499A-B2C0-2CDE9E3A05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CC2E5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0" y="6057900"/>
            <a:ext cx="1566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1E2F5-969D-41A9-91D1-451CE079C0C2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3pPr>
              <a:buFont typeface="Wingdings" pitchFamily="2" charset="2"/>
              <a:buChar char=""/>
              <a:defRPr/>
            </a:lvl3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2672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572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5334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609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1E2F5-969D-41A9-91D1-451CE079C0C2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1E2F5-969D-41A9-91D1-451CE079C0C2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1E2F5-969D-41A9-91D1-451CE079C0C2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1E2F5-969D-41A9-91D1-451CE079C0C2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1768-D85B-42D9-96BB-3FE6A83D9FC6}" type="datetimeFigureOut">
              <a:rPr lang="en-US" smtClean="0"/>
              <a:pPr/>
              <a:t>3/13/2010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209800"/>
            <a:ext cx="7391400" cy="3657600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Adolescent After School Program Participation and Physical Fitness</a:t>
            </a:r>
            <a:br>
              <a:rPr lang="en-US" cap="none" dirty="0" smtClean="0"/>
            </a:b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3100" cap="none" dirty="0" smtClean="0"/>
              <a:t>Rebecca A. London and Oded Gurantz,</a:t>
            </a:r>
            <a:br>
              <a:rPr lang="en-US" sz="3100" cap="none" dirty="0" smtClean="0"/>
            </a:br>
            <a:r>
              <a:rPr lang="en-US" sz="3100" cap="none" dirty="0" smtClean="0"/>
              <a:t>John W. Gardner Center for Youth and Their Communities, Stanford University</a:t>
            </a:r>
            <a:endParaRPr lang="en-US" sz="31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Biennial Meetings of the Society for Research on Adolescence, March 13,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Determinants of Other After School Program Participation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676400"/>
          <a:ext cx="861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22860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n-lt"/>
                        </a:rPr>
                        <a:t>Administrative Data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n-lt"/>
                        </a:rPr>
                        <a:t>Survey Data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Physically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Fit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0.145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0.103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Female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0.130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0.566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Parent Ed Less than HS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0.071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0.169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Parent Ed College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0.261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0.014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Free/Reduced Price Lunch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0.029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0.323*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Latino and not EL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0.281***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0.139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Latino and EL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0.285**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0.104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8,684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1,165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6477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 p&lt;=0.01, ** p&lt;=0.05, * p&lt;=0.10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99246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Regressions include controls for standardized test scores, school attendance, special education status, and interactions between grade and gender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After School Program Participation on Physical Fitness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676401"/>
          <a:ext cx="8610600" cy="3720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2286000"/>
                <a:gridCol w="2057400"/>
              </a:tblGrid>
              <a:tr h="304799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+mn-lt"/>
                        </a:rPr>
                        <a:t>Administrative Data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+mn-lt"/>
                        </a:rPr>
                        <a:t>Survey Data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</a:tr>
              <a:tr h="3824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Participation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Physical Activity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Program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0.190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0.545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Participation in Other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Program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0.020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0.048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Female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0.230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0.587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Parent Ed Less than HS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0.061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0.109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Parent Ed College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0.543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***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0.606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***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Free/Reduced Price Lunch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0.034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1.051***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Latino and not EL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0.257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0.196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Latino and EL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0.470**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0.432**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2,186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484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6477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 p&lt;=0.01, ** p&lt;=0.05, * p&lt;=0.10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334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Regressions controls for initial physical fitness, standardized test scores in baseline year, student attendance between the first and second fitness test, special education status, and interactions between grade and gender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After School Program Participation – Female Participation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676400"/>
          <a:ext cx="8610600" cy="319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2286000"/>
                <a:gridCol w="2057400"/>
              </a:tblGrid>
              <a:tr h="379587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+mn-lt"/>
                        </a:rPr>
                        <a:t>Administrative Data (5</a:t>
                      </a:r>
                      <a:r>
                        <a:rPr lang="en-US" sz="1800" b="0" baseline="30000" dirty="0" smtClean="0">
                          <a:latin typeface="+mn-lt"/>
                        </a:rPr>
                        <a:t>th</a:t>
                      </a:r>
                      <a:r>
                        <a:rPr lang="en-US" sz="1800" b="0" dirty="0" smtClean="0">
                          <a:latin typeface="+mn-lt"/>
                        </a:rPr>
                        <a:t> to 7</a:t>
                      </a:r>
                      <a:r>
                        <a:rPr lang="en-US" sz="1800" b="0" baseline="30000" dirty="0" smtClean="0">
                          <a:latin typeface="+mn-lt"/>
                        </a:rPr>
                        <a:t>th</a:t>
                      </a:r>
                      <a:r>
                        <a:rPr lang="en-US" sz="1800" b="0" dirty="0" smtClean="0">
                          <a:latin typeface="+mn-lt"/>
                        </a:rPr>
                        <a:t> grade cohort</a:t>
                      </a:r>
                      <a:r>
                        <a:rPr lang="en-US" sz="1800" b="0" baseline="0" dirty="0" smtClean="0">
                          <a:latin typeface="+mn-lt"/>
                        </a:rPr>
                        <a:t> only)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+mn-lt"/>
                        </a:rPr>
                        <a:t>Survey Data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Participation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in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Physical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Activity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Program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-0.304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0.463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Participation in Other Program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-0.205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-0.506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Female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0.063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0.012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Physical Activity Program * Female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-0.215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0.118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Other Program * Female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0.525*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	0.973*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1,155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484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64886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 p&lt;=0.01, ** p&lt;=0.05, * p&lt;=0.10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7885113" cy="5029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Between one-fourth and two-thirds of all students do not participate in any after school programs</a:t>
            </a:r>
          </a:p>
          <a:p>
            <a:pPr>
              <a:buFont typeface="Arial" pitchFamily="34" charset="0"/>
              <a:buChar char="•"/>
            </a:pPr>
            <a:endParaRPr lang="en-US" sz="13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Female students and students who are unfit </a:t>
            </a:r>
            <a:r>
              <a:rPr lang="en-US" dirty="0" smtClean="0"/>
              <a:t>are less likely to participate in physical activity </a:t>
            </a:r>
            <a:r>
              <a:rPr lang="en-US" dirty="0" smtClean="0"/>
              <a:t>programs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Socio-economic status plays a role in after school participation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Students who participate in physical activity programs may have slight improvements in overall </a:t>
            </a:r>
            <a:r>
              <a:rPr lang="en-US" dirty="0" smtClean="0"/>
              <a:t>fitness, but more investigation is needed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Incorporate data from additional after school providers and student surveys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Present initial findings to community partners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Focus on school and neighborhood participation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Commitment from leaders at participating agencies, including California School Board Association, to using the information generated to improve the health of the Latino children they serve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64820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 2005-06, 16% of U.S. children ages 2 to 19 had body mass index (BMI) high enough to classify them as obese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Obesity rate for Mexican-American boys and girls approximately five percentage points higher than Non-Hispanic Whites (Ogden, Carroll, &amp; </a:t>
            </a:r>
            <a:r>
              <a:rPr lang="en-US" dirty="0" err="1" smtClean="0"/>
              <a:t>Flegal</a:t>
            </a:r>
            <a:r>
              <a:rPr lang="en-US" dirty="0" smtClean="0"/>
              <a:t>, 2008)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Childhood obesity is associated with a host of negative health outcomes, including Type II diabetes, high blood pressure, and high </a:t>
            </a:r>
            <a:r>
              <a:rPr lang="en-US" dirty="0" smtClean="0"/>
              <a:t>cholesterol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To what extent are students in grades five through nine participating in after school programming?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What are the effects of participation on youth’s physical fitness outcomes?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800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After school participation has a direct link to improved fitness through increased activity and decreased time engaged in sedentary activities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Possible indirect link as high-quality after school programs have the potential to improve self-confidence, motivation, and emotional regulation</a:t>
            </a:r>
            <a:endParaRPr lang="en-US" sz="2200" dirty="0" smtClean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7885113" cy="2438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Physical Fitness Test (PFT) data – 5</a:t>
            </a:r>
            <a:r>
              <a:rPr lang="en-US" baseline="30000" dirty="0" smtClean="0"/>
              <a:t>th</a:t>
            </a:r>
            <a:r>
              <a:rPr lang="en-US" dirty="0" smtClean="0"/>
              <a:t>, 7</a:t>
            </a:r>
            <a:r>
              <a:rPr lang="en-US" baseline="30000" dirty="0" smtClean="0"/>
              <a:t>th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grade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Students passing 5 of 6 tests are considered fit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After school participation: (1) administrative data from four large service providers and (2) survey of all middle school students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Youth Data Archive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4419600"/>
            <a:ext cx="1219200" cy="21336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School Data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5" name="Group 41"/>
          <p:cNvGrpSpPr/>
          <p:nvPr/>
        </p:nvGrpSpPr>
        <p:grpSpPr>
          <a:xfrm>
            <a:off x="1447800" y="4191000"/>
            <a:ext cx="1897626" cy="2228910"/>
            <a:chOff x="2362200" y="4019490"/>
            <a:chExt cx="1897626" cy="2228910"/>
          </a:xfrm>
        </p:grpSpPr>
        <p:sp>
          <p:nvSpPr>
            <p:cNvPr id="6" name="Rounded Rectangle 5"/>
            <p:cNvSpPr/>
            <p:nvPr/>
          </p:nvSpPr>
          <p:spPr>
            <a:xfrm>
              <a:off x="2362200" y="5638800"/>
              <a:ext cx="1483442" cy="609600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Not Fit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62200" y="4419600"/>
              <a:ext cx="1483442" cy="609600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Fit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4600" y="4019490"/>
              <a:ext cx="1745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5</a:t>
              </a:r>
              <a:r>
                <a:rPr lang="en-US" sz="2000" baseline="30000" dirty="0" smtClean="0">
                  <a:solidFill>
                    <a:schemeClr val="tx2"/>
                  </a:solidFill>
                </a:rPr>
                <a:t>th</a:t>
              </a:r>
              <a:r>
                <a:rPr lang="en-US" sz="2000" dirty="0" smtClean="0">
                  <a:solidFill>
                    <a:schemeClr val="tx2"/>
                  </a:solidFill>
                </a:rPr>
                <a:t> Grade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42"/>
          <p:cNvGrpSpPr/>
          <p:nvPr/>
        </p:nvGrpSpPr>
        <p:grpSpPr>
          <a:xfrm>
            <a:off x="2931242" y="4171890"/>
            <a:ext cx="5222158" cy="2228910"/>
            <a:chOff x="2918432" y="4171890"/>
            <a:chExt cx="5319702" cy="2228910"/>
          </a:xfrm>
        </p:grpSpPr>
        <p:sp>
          <p:nvSpPr>
            <p:cNvPr id="7" name="Rounded Rectangle 6"/>
            <p:cNvSpPr/>
            <p:nvPr/>
          </p:nvSpPr>
          <p:spPr>
            <a:xfrm>
              <a:off x="6608043" y="5791200"/>
              <a:ext cx="1483441" cy="609600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Not Fit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08043" y="4572000"/>
              <a:ext cx="1483441" cy="609600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Fit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 flipV="1">
              <a:off x="2918432" y="6096000"/>
              <a:ext cx="3689611" cy="191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</p:cNvCxnSpPr>
            <p:nvPr/>
          </p:nvCxnSpPr>
          <p:spPr>
            <a:xfrm>
              <a:off x="2918432" y="4895910"/>
              <a:ext cx="3689611" cy="10476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</p:cNvCxnSpPr>
            <p:nvPr/>
          </p:nvCxnSpPr>
          <p:spPr>
            <a:xfrm flipV="1">
              <a:off x="2918432" y="5029200"/>
              <a:ext cx="3689611" cy="1085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9" idx="1"/>
            </p:cNvCxnSpPr>
            <p:nvPr/>
          </p:nvCxnSpPr>
          <p:spPr>
            <a:xfrm flipV="1">
              <a:off x="2918432" y="4876800"/>
              <a:ext cx="3689611" cy="191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685667" y="4171890"/>
              <a:ext cx="1552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7</a:t>
              </a:r>
              <a:r>
                <a:rPr lang="en-US" sz="2000" baseline="30000" dirty="0" smtClean="0">
                  <a:solidFill>
                    <a:schemeClr val="tx2"/>
                  </a:solidFill>
                </a:rPr>
                <a:t>th</a:t>
              </a:r>
              <a:r>
                <a:rPr lang="en-US" sz="2000" dirty="0" smtClean="0">
                  <a:solidFill>
                    <a:schemeClr val="tx2"/>
                  </a:solidFill>
                </a:rPr>
                <a:t> Grade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62400" y="5562600"/>
            <a:ext cx="1905000" cy="6858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Middle School Survey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81400" y="4228980"/>
            <a:ext cx="2819400" cy="1181220"/>
            <a:chOff x="3962400" y="4095690"/>
            <a:chExt cx="2819400" cy="1181220"/>
          </a:xfrm>
        </p:grpSpPr>
        <p:sp>
          <p:nvSpPr>
            <p:cNvPr id="41" name="Rectangle 40"/>
            <p:cNvSpPr/>
            <p:nvPr/>
          </p:nvSpPr>
          <p:spPr>
            <a:xfrm>
              <a:off x="4343400" y="4648200"/>
              <a:ext cx="1905000" cy="62871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Administrative Data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62400" y="4095690"/>
              <a:ext cx="281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After School Participation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Fitness Trajectories – 5</a:t>
            </a:r>
            <a:r>
              <a:rPr lang="en-US" baseline="30000" dirty="0" smtClean="0"/>
              <a:t>th</a:t>
            </a:r>
            <a:r>
              <a:rPr lang="en-US" dirty="0" smtClean="0"/>
              <a:t> to 7</a:t>
            </a:r>
            <a:r>
              <a:rPr lang="en-US" baseline="30000" dirty="0" smtClean="0"/>
              <a:t>th</a:t>
            </a:r>
            <a:r>
              <a:rPr lang="en-US" dirty="0" smtClean="0"/>
              <a:t> grade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228600" y="1828800"/>
          <a:ext cx="8763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Fitness Trajectories – 7</a:t>
            </a:r>
            <a:r>
              <a:rPr lang="en-US" baseline="30000" dirty="0" smtClean="0"/>
              <a:t>th</a:t>
            </a:r>
            <a:r>
              <a:rPr lang="en-US" dirty="0" smtClean="0"/>
              <a:t> to 9</a:t>
            </a:r>
            <a:r>
              <a:rPr lang="en-US" baseline="30000" dirty="0" smtClean="0"/>
              <a:t>th</a:t>
            </a:r>
            <a:r>
              <a:rPr lang="en-US" dirty="0" smtClean="0"/>
              <a:t> grade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228600" y="1828800"/>
          <a:ext cx="8763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 of Students Participating in After School Programs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2057400"/>
          <a:ext cx="8762999" cy="446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500"/>
                <a:gridCol w="1079500"/>
                <a:gridCol w="1600200"/>
                <a:gridCol w="1638300"/>
                <a:gridCol w="1333499"/>
              </a:tblGrid>
              <a:tr h="83820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Physical Activity Program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Other Program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No Program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239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Administrative Data:</a:t>
                      </a:r>
                    </a:p>
                    <a:p>
                      <a:r>
                        <a:rPr lang="en-US" sz="2000" dirty="0" smtClean="0"/>
                        <a:t>5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to 7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Grade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1,155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37.3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48.7</a:t>
                      </a:r>
                      <a:endParaRPr lang="en-US" sz="2000" dirty="0"/>
                    </a:p>
                  </a:txBody>
                  <a:tcPr/>
                </a:tc>
              </a:tr>
              <a:tr h="11239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Administrative Data:</a:t>
                      </a:r>
                    </a:p>
                    <a:p>
                      <a:r>
                        <a:rPr lang="en-US" sz="2000" baseline="0" dirty="0" smtClean="0"/>
                        <a:t>7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to 9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Grade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1,031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67.0</a:t>
                      </a:r>
                      <a:endParaRPr lang="en-US" sz="2000" dirty="0"/>
                    </a:p>
                  </a:txBody>
                  <a:tcPr/>
                </a:tc>
              </a:tr>
              <a:tr h="11239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Survey Data:</a:t>
                      </a:r>
                    </a:p>
                    <a:p>
                      <a:r>
                        <a:rPr lang="en-US" sz="2000" dirty="0" smtClean="0"/>
                        <a:t>5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to 7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Grade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484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67.4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24.0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Determinants of Physical Activity After School Program Participation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676400"/>
          <a:ext cx="861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22860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n-lt"/>
                        </a:rPr>
                        <a:t>Administrative Data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n-lt"/>
                        </a:rPr>
                        <a:t>Survey Data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Physically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Fit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0.175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0.496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Female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0.140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0.375**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Parent Ed Less than HS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0.191*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0.024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Parent Ed College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0.124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0.299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Free/Reduced Price Lunch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0.401***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0.298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Latino and not EL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0.062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0.070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Latino and EL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3275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0.268*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0.009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8,684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1,165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6477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 p&lt;=0.01, ** p&lt;=0.05, * p&lt;=0.10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99246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Regressions include controls for standardized test scores, school attendance, special education status, and interactions between grade and gender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CC2E5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9785</TotalTime>
  <Words>724</Words>
  <Application>Microsoft Office PowerPoint</Application>
  <PresentationFormat>On-screen Show (4:3)</PresentationFormat>
  <Paragraphs>197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Median</vt:lpstr>
      <vt:lpstr>Custom Design</vt:lpstr>
      <vt:lpstr>Adolescent After School Program Participation and Physical Fitness   Rebecca A. London and Oded Gurantz, John W. Gardner Center for Youth and Their Communities, Stanford University</vt:lpstr>
      <vt:lpstr>Background</vt:lpstr>
      <vt:lpstr>Research Questions</vt:lpstr>
      <vt:lpstr>Literature</vt:lpstr>
      <vt:lpstr>Youth Data Archive</vt:lpstr>
      <vt:lpstr>Fitness Trajectories – 5th to 7th grade</vt:lpstr>
      <vt:lpstr>Fitness Trajectories – 7th to 9th grade</vt:lpstr>
      <vt:lpstr>Percent of Students Participating in After School Programs</vt:lpstr>
      <vt:lpstr>Determinants of Physical Activity After School Program Participation</vt:lpstr>
      <vt:lpstr>Determinants of Other After School Program Participation</vt:lpstr>
      <vt:lpstr>Effects of After School Program Participation on Physical Fitness</vt:lpstr>
      <vt:lpstr>Effects of After School Program Participation – Female Participation</vt:lpstr>
      <vt:lpstr>Conclusion</vt:lpstr>
      <vt:lpstr>Next Steps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Linkages Project</dc:title>
  <dc:creator>mallonee</dc:creator>
  <cp:lastModifiedBy> </cp:lastModifiedBy>
  <cp:revision>266</cp:revision>
  <dcterms:created xsi:type="dcterms:W3CDTF">2009-10-03T21:58:24Z</dcterms:created>
  <dcterms:modified xsi:type="dcterms:W3CDTF">2010-03-13T13:40:49Z</dcterms:modified>
</cp:coreProperties>
</file>