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7" r:id="rId1"/>
    <p:sldMasterId id="2147483769" r:id="rId2"/>
  </p:sldMasterIdLst>
  <p:notesMasterIdLst>
    <p:notesMasterId r:id="rId17"/>
  </p:notesMasterIdLst>
  <p:handoutMasterIdLst>
    <p:handoutMasterId r:id="rId18"/>
  </p:handoutMasterIdLst>
  <p:sldIdLst>
    <p:sldId id="426" r:id="rId3"/>
    <p:sldId id="408" r:id="rId4"/>
    <p:sldId id="414" r:id="rId5"/>
    <p:sldId id="431" r:id="rId6"/>
    <p:sldId id="433" r:id="rId7"/>
    <p:sldId id="427" r:id="rId8"/>
    <p:sldId id="422" r:id="rId9"/>
    <p:sldId id="415" r:id="rId10"/>
    <p:sldId id="423" r:id="rId11"/>
    <p:sldId id="429" r:id="rId12"/>
    <p:sldId id="424" r:id="rId13"/>
    <p:sldId id="430" r:id="rId14"/>
    <p:sldId id="425" r:id="rId15"/>
    <p:sldId id="428" r:id="rId1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3"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3"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3"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3"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3" charset="-128"/>
        <a:cs typeface="+mn-cs"/>
      </a:defRPr>
    </a:lvl5pPr>
    <a:lvl6pPr marL="2286000" algn="l" defTabSz="914400" rtl="0" eaLnBrk="1" latinLnBrk="0" hangingPunct="1">
      <a:defRPr sz="2400" kern="1200">
        <a:solidFill>
          <a:schemeClr val="tx1"/>
        </a:solidFill>
        <a:latin typeface="Arial" charset="0"/>
        <a:ea typeface="ＭＳ Ｐゴシック" pitchFamily="33" charset="-128"/>
        <a:cs typeface="+mn-cs"/>
      </a:defRPr>
    </a:lvl6pPr>
    <a:lvl7pPr marL="2743200" algn="l" defTabSz="914400" rtl="0" eaLnBrk="1" latinLnBrk="0" hangingPunct="1">
      <a:defRPr sz="2400" kern="1200">
        <a:solidFill>
          <a:schemeClr val="tx1"/>
        </a:solidFill>
        <a:latin typeface="Arial" charset="0"/>
        <a:ea typeface="ＭＳ Ｐゴシック" pitchFamily="33" charset="-128"/>
        <a:cs typeface="+mn-cs"/>
      </a:defRPr>
    </a:lvl7pPr>
    <a:lvl8pPr marL="3200400" algn="l" defTabSz="914400" rtl="0" eaLnBrk="1" latinLnBrk="0" hangingPunct="1">
      <a:defRPr sz="2400" kern="1200">
        <a:solidFill>
          <a:schemeClr val="tx1"/>
        </a:solidFill>
        <a:latin typeface="Arial" charset="0"/>
        <a:ea typeface="ＭＳ Ｐゴシック" pitchFamily="33" charset="-128"/>
        <a:cs typeface="+mn-cs"/>
      </a:defRPr>
    </a:lvl8pPr>
    <a:lvl9pPr marL="3657600" algn="l" defTabSz="914400" rtl="0" eaLnBrk="1" latinLnBrk="0" hangingPunct="1">
      <a:defRPr sz="2400" kern="1200">
        <a:solidFill>
          <a:schemeClr val="tx1"/>
        </a:solidFill>
        <a:latin typeface="Arial" charset="0"/>
        <a:ea typeface="ＭＳ Ｐゴシック" pitchFamily="33"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4" autoAdjust="0"/>
    <p:restoredTop sz="89076" autoAdjust="0"/>
  </p:normalViewPr>
  <p:slideViewPr>
    <p:cSldViewPr>
      <p:cViewPr varScale="1">
        <p:scale>
          <a:sx n="93" d="100"/>
          <a:sy n="93" d="100"/>
        </p:scale>
        <p:origin x="-45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1598" y="-96"/>
      </p:cViewPr>
      <p:guideLst>
        <p:guide orient="horz" pos="2929"/>
        <p:guide pos="220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suse-jumbo\gardnercenter$\Workspaces\YDA\RWC%20Community%20Schools%20Eval\Underlying%20data\EOY%2010%20tables-partbyca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800"/>
            </a:pPr>
            <a:r>
              <a:rPr lang="en-US" sz="1800"/>
              <a:t>Community School Program Participation Rates, </a:t>
            </a:r>
          </a:p>
          <a:p>
            <a:pPr>
              <a:defRPr sz="1800"/>
            </a:pPr>
            <a:r>
              <a:rPr lang="en-US" sz="1800"/>
              <a:t>2007-08 to 2009-10</a:t>
            </a:r>
          </a:p>
        </c:rich>
      </c:tx>
      <c:layout>
        <c:manualLayout>
          <c:xMode val="edge"/>
          <c:yMode val="edge"/>
          <c:x val="0.2001904761904762"/>
          <c:y val="1.5873015873015872E-2"/>
        </c:manualLayout>
      </c:layout>
    </c:title>
    <c:plotArea>
      <c:layout/>
      <c:barChart>
        <c:barDir val="col"/>
        <c:grouping val="clustered"/>
        <c:ser>
          <c:idx val="2"/>
          <c:order val="0"/>
          <c:tx>
            <c:strRef>
              <c:f>'cat by time'!$O$4</c:f>
              <c:strCache>
                <c:ptCount val="1"/>
                <c:pt idx="0">
                  <c:v>2007-08 (n=2,982)</c:v>
                </c:pt>
              </c:strCache>
            </c:strRef>
          </c:tx>
          <c:spPr>
            <a:solidFill>
              <a:srgbClr val="FFC000"/>
            </a:solidFill>
          </c:spPr>
          <c:dLbls>
            <c:showVal val="1"/>
          </c:dLbls>
          <c:cat>
            <c:strRef>
              <c:f>'cat by time'!$L$5:$L$8</c:f>
              <c:strCache>
                <c:ptCount val="4"/>
                <c:pt idx="0">
                  <c:v>Family Engagement</c:v>
                </c:pt>
                <c:pt idx="1">
                  <c:v>Extended Learning</c:v>
                </c:pt>
                <c:pt idx="2">
                  <c:v>Support</c:v>
                </c:pt>
                <c:pt idx="3">
                  <c:v>Any Participation</c:v>
                </c:pt>
              </c:strCache>
            </c:strRef>
          </c:cat>
          <c:val>
            <c:numRef>
              <c:f>'cat by time'!$O$5:$O$8</c:f>
              <c:numCache>
                <c:formatCode>0%</c:formatCode>
                <c:ptCount val="4"/>
                <c:pt idx="0">
                  <c:v>0.21998658618376932</c:v>
                </c:pt>
                <c:pt idx="1">
                  <c:v>0.38229376257545278</c:v>
                </c:pt>
                <c:pt idx="2">
                  <c:v>7.0422535211267623E-2</c:v>
                </c:pt>
                <c:pt idx="3">
                  <c:v>0.51287719671301313</c:v>
                </c:pt>
              </c:numCache>
            </c:numRef>
          </c:val>
        </c:ser>
        <c:ser>
          <c:idx val="1"/>
          <c:order val="1"/>
          <c:tx>
            <c:strRef>
              <c:f>'cat by time'!$N$4</c:f>
              <c:strCache>
                <c:ptCount val="1"/>
                <c:pt idx="0">
                  <c:v>2008-09 (n=3,068)</c:v>
                </c:pt>
              </c:strCache>
            </c:strRef>
          </c:tx>
          <c:spPr>
            <a:solidFill>
              <a:srgbClr val="FFFF00"/>
            </a:solidFill>
          </c:spPr>
          <c:dLbls>
            <c:showVal val="1"/>
          </c:dLbls>
          <c:cat>
            <c:strRef>
              <c:f>'cat by time'!$L$5:$L$8</c:f>
              <c:strCache>
                <c:ptCount val="4"/>
                <c:pt idx="0">
                  <c:v>Family Engagement</c:v>
                </c:pt>
                <c:pt idx="1">
                  <c:v>Extended Learning</c:v>
                </c:pt>
                <c:pt idx="2">
                  <c:v>Support</c:v>
                </c:pt>
                <c:pt idx="3">
                  <c:v>Any Participation</c:v>
                </c:pt>
              </c:strCache>
            </c:strRef>
          </c:cat>
          <c:val>
            <c:numRef>
              <c:f>'cat by time'!$N$5:$N$8</c:f>
              <c:numCache>
                <c:formatCode>0%</c:formatCode>
                <c:ptCount val="4"/>
                <c:pt idx="0">
                  <c:v>0.26205997392438074</c:v>
                </c:pt>
                <c:pt idx="1">
                  <c:v>0.38852672750977846</c:v>
                </c:pt>
                <c:pt idx="2">
                  <c:v>0.25488917861799221</c:v>
                </c:pt>
                <c:pt idx="3">
                  <c:v>0.66362451108213838</c:v>
                </c:pt>
              </c:numCache>
            </c:numRef>
          </c:val>
        </c:ser>
        <c:ser>
          <c:idx val="0"/>
          <c:order val="2"/>
          <c:tx>
            <c:strRef>
              <c:f>'cat by time'!$M$4</c:f>
              <c:strCache>
                <c:ptCount val="1"/>
                <c:pt idx="0">
                  <c:v>2009-10 (n=2,960)</c:v>
                </c:pt>
              </c:strCache>
            </c:strRef>
          </c:tx>
          <c:spPr>
            <a:solidFill>
              <a:srgbClr val="C00000"/>
            </a:solidFill>
          </c:spPr>
          <c:dLbls>
            <c:dLbl>
              <c:idx val="1"/>
              <c:layout>
                <c:manualLayout>
                  <c:x val="0"/>
                  <c:y val="-4.1859479103573596E-3"/>
                </c:manualLayout>
              </c:layout>
              <c:dLblPos val="outEnd"/>
              <c:showVal val="1"/>
            </c:dLbl>
            <c:dLbl>
              <c:idx val="2"/>
              <c:layout>
                <c:manualLayout>
                  <c:x val="0"/>
                  <c:y val="-1.4847809948032687E-2"/>
                </c:manualLayout>
              </c:layout>
              <c:dLblPos val="outEnd"/>
              <c:showVal val="1"/>
            </c:dLbl>
            <c:dLbl>
              <c:idx val="3"/>
              <c:layout>
                <c:manualLayout>
                  <c:x val="-8.637513096607248E-17"/>
                  <c:y val="1.1878247958426119E-2"/>
                </c:manualLayout>
              </c:layout>
              <c:dLblPos val="outEnd"/>
              <c:showVal val="1"/>
            </c:dLbl>
            <c:showVal val="1"/>
          </c:dLbls>
          <c:cat>
            <c:strRef>
              <c:f>'cat by time'!$L$5:$L$8</c:f>
              <c:strCache>
                <c:ptCount val="4"/>
                <c:pt idx="0">
                  <c:v>Family Engagement</c:v>
                </c:pt>
                <c:pt idx="1">
                  <c:v>Extended Learning</c:v>
                </c:pt>
                <c:pt idx="2">
                  <c:v>Support</c:v>
                </c:pt>
                <c:pt idx="3">
                  <c:v>Any Participation</c:v>
                </c:pt>
              </c:strCache>
            </c:strRef>
          </c:cat>
          <c:val>
            <c:numRef>
              <c:f>'cat by time'!$M$5:$M$8</c:f>
              <c:numCache>
                <c:formatCode>0%</c:formatCode>
                <c:ptCount val="4"/>
                <c:pt idx="0">
                  <c:v>0.29695945945945951</c:v>
                </c:pt>
                <c:pt idx="1">
                  <c:v>0.47500000000000003</c:v>
                </c:pt>
                <c:pt idx="2">
                  <c:v>0.3888513513513514</c:v>
                </c:pt>
                <c:pt idx="3">
                  <c:v>0.7192567567567566</c:v>
                </c:pt>
              </c:numCache>
            </c:numRef>
          </c:val>
        </c:ser>
        <c:axId val="78760576"/>
        <c:axId val="79049088"/>
      </c:barChart>
      <c:catAx>
        <c:axId val="78760576"/>
        <c:scaling>
          <c:orientation val="minMax"/>
        </c:scaling>
        <c:axPos val="b"/>
        <c:numFmt formatCode="General" sourceLinked="1"/>
        <c:tickLblPos val="nextTo"/>
        <c:crossAx val="79049088"/>
        <c:crosses val="autoZero"/>
        <c:auto val="1"/>
        <c:lblAlgn val="ctr"/>
        <c:lblOffset val="100"/>
      </c:catAx>
      <c:valAx>
        <c:axId val="79049088"/>
        <c:scaling>
          <c:orientation val="minMax"/>
          <c:max val="1"/>
        </c:scaling>
        <c:axPos val="l"/>
        <c:majorGridlines/>
        <c:numFmt formatCode="0%" sourceLinked="1"/>
        <c:tickLblPos val="nextTo"/>
        <c:crossAx val="78760576"/>
        <c:crosses val="autoZero"/>
        <c:crossBetween val="between"/>
        <c:majorUnit val="0.2"/>
      </c:valAx>
    </c:plotArea>
    <c:legend>
      <c:legendPos val="b"/>
      <c:layout>
        <c:manualLayout>
          <c:xMode val="edge"/>
          <c:yMode val="edge"/>
          <c:x val="5.8260270657657182E-2"/>
          <c:y val="0.90113060428849934"/>
          <c:w val="0.85511066435844463"/>
          <c:h val="7.5477582846003977E-2"/>
        </c:manualLayout>
      </c:layout>
    </c:legend>
    <c:plotVisOnly val="1"/>
    <c:dispBlanksAs val="gap"/>
  </c:chart>
  <c:txPr>
    <a:bodyPr/>
    <a:lstStyle/>
    <a:p>
      <a:pPr>
        <a:defRPr sz="1400">
          <a:latin typeface="Palatino Linotype" pitchFamily="18" charset="0"/>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4610"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1298" tIns="45649" rIns="91298" bIns="45649" numCol="1" anchor="t" anchorCtr="0" compatLnSpc="1">
            <a:prstTxWarp prst="textNoShape">
              <a:avLst/>
            </a:prstTxWarp>
          </a:bodyPr>
          <a:lstStyle>
            <a:lvl1pPr defTabSz="912574" eaLnBrk="1" hangingPunct="1">
              <a:defRPr sz="1200">
                <a:ea typeface="+mn-ea"/>
              </a:defRPr>
            </a:lvl1pPr>
          </a:lstStyle>
          <a:p>
            <a:pPr>
              <a:defRPr/>
            </a:pPr>
            <a:endParaRPr lang="en-US" dirty="0"/>
          </a:p>
        </p:txBody>
      </p:sp>
      <p:sp>
        <p:nvSpPr>
          <p:cNvPr id="324611" name="Rectangle 3"/>
          <p:cNvSpPr>
            <a:spLocks noGrp="1" noChangeArrowheads="1"/>
          </p:cNvSpPr>
          <p:nvPr>
            <p:ph type="dt" sz="quarter" idx="1"/>
          </p:nvPr>
        </p:nvSpPr>
        <p:spPr bwMode="auto">
          <a:xfrm>
            <a:off x="3970938" y="1"/>
            <a:ext cx="3037840" cy="465138"/>
          </a:xfrm>
          <a:prstGeom prst="rect">
            <a:avLst/>
          </a:prstGeom>
          <a:noFill/>
          <a:ln w="9525">
            <a:noFill/>
            <a:miter lim="800000"/>
            <a:headEnd/>
            <a:tailEnd/>
          </a:ln>
          <a:effectLst/>
        </p:spPr>
        <p:txBody>
          <a:bodyPr vert="horz" wrap="square" lIns="91298" tIns="45649" rIns="91298" bIns="45649" numCol="1" anchor="t" anchorCtr="0" compatLnSpc="1">
            <a:prstTxWarp prst="textNoShape">
              <a:avLst/>
            </a:prstTxWarp>
          </a:bodyPr>
          <a:lstStyle>
            <a:lvl1pPr algn="r" defTabSz="912574" eaLnBrk="1" hangingPunct="1">
              <a:defRPr sz="1200">
                <a:ea typeface="+mn-ea"/>
              </a:defRPr>
            </a:lvl1pPr>
          </a:lstStyle>
          <a:p>
            <a:pPr>
              <a:defRPr/>
            </a:pPr>
            <a:endParaRPr lang="en-US" dirty="0"/>
          </a:p>
        </p:txBody>
      </p:sp>
      <p:sp>
        <p:nvSpPr>
          <p:cNvPr id="324612" name="Rectangle 4"/>
          <p:cNvSpPr>
            <a:spLocks noGrp="1" noChangeArrowheads="1"/>
          </p:cNvSpPr>
          <p:nvPr>
            <p:ph type="ftr" sz="quarter" idx="2"/>
          </p:nvPr>
        </p:nvSpPr>
        <p:spPr bwMode="auto">
          <a:xfrm>
            <a:off x="0" y="8829675"/>
            <a:ext cx="3037840" cy="465138"/>
          </a:xfrm>
          <a:prstGeom prst="rect">
            <a:avLst/>
          </a:prstGeom>
          <a:noFill/>
          <a:ln w="9525">
            <a:noFill/>
            <a:miter lim="800000"/>
            <a:headEnd/>
            <a:tailEnd/>
          </a:ln>
          <a:effectLst/>
        </p:spPr>
        <p:txBody>
          <a:bodyPr vert="horz" wrap="square" lIns="91298" tIns="45649" rIns="91298" bIns="45649" numCol="1" anchor="b" anchorCtr="0" compatLnSpc="1">
            <a:prstTxWarp prst="textNoShape">
              <a:avLst/>
            </a:prstTxWarp>
          </a:bodyPr>
          <a:lstStyle>
            <a:lvl1pPr defTabSz="912574" eaLnBrk="1" hangingPunct="1">
              <a:defRPr sz="1200">
                <a:ea typeface="+mn-ea"/>
              </a:defRPr>
            </a:lvl1pPr>
          </a:lstStyle>
          <a:p>
            <a:pPr>
              <a:defRPr/>
            </a:pPr>
            <a:endParaRPr lang="en-US" dirty="0"/>
          </a:p>
        </p:txBody>
      </p:sp>
      <p:sp>
        <p:nvSpPr>
          <p:cNvPr id="324613" name="Rectangle 5"/>
          <p:cNvSpPr>
            <a:spLocks noGrp="1" noChangeArrowheads="1"/>
          </p:cNvSpPr>
          <p:nvPr>
            <p:ph type="sldNum" sz="quarter" idx="3"/>
          </p:nvPr>
        </p:nvSpPr>
        <p:spPr bwMode="auto">
          <a:xfrm>
            <a:off x="3970938" y="8829675"/>
            <a:ext cx="3037840" cy="465138"/>
          </a:xfrm>
          <a:prstGeom prst="rect">
            <a:avLst/>
          </a:prstGeom>
          <a:noFill/>
          <a:ln w="9525">
            <a:noFill/>
            <a:miter lim="800000"/>
            <a:headEnd/>
            <a:tailEnd/>
          </a:ln>
          <a:effectLst/>
        </p:spPr>
        <p:txBody>
          <a:bodyPr vert="horz" wrap="square" lIns="91298" tIns="45649" rIns="91298" bIns="45649" numCol="1" anchor="b" anchorCtr="0" compatLnSpc="1">
            <a:prstTxWarp prst="textNoShape">
              <a:avLst/>
            </a:prstTxWarp>
          </a:bodyPr>
          <a:lstStyle>
            <a:lvl1pPr algn="r" defTabSz="911225">
              <a:defRPr sz="1200"/>
            </a:lvl1pPr>
          </a:lstStyle>
          <a:p>
            <a:fld id="{31E291A5-C900-4B7F-B31D-5A153941BE9F}"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2303" tIns="46151" rIns="92303" bIns="46151" numCol="1" anchor="t" anchorCtr="0" compatLnSpc="1">
            <a:prstTxWarp prst="textNoShape">
              <a:avLst/>
            </a:prstTxWarp>
          </a:bodyPr>
          <a:lstStyle>
            <a:lvl1pPr defTabSz="923186" eaLnBrk="1" hangingPunct="1">
              <a:defRPr sz="1200">
                <a:ea typeface="+mn-ea"/>
              </a:defRPr>
            </a:lvl1pPr>
          </a:lstStyle>
          <a:p>
            <a:pPr>
              <a:defRPr/>
            </a:pPr>
            <a:endParaRPr lang="en-US" dirty="0"/>
          </a:p>
        </p:txBody>
      </p:sp>
      <p:sp>
        <p:nvSpPr>
          <p:cNvPr id="8195" name="Rectangle 3"/>
          <p:cNvSpPr>
            <a:spLocks noGrp="1" noChangeArrowheads="1"/>
          </p:cNvSpPr>
          <p:nvPr>
            <p:ph type="dt" idx="1"/>
          </p:nvPr>
        </p:nvSpPr>
        <p:spPr bwMode="auto">
          <a:xfrm>
            <a:off x="3970938" y="1"/>
            <a:ext cx="3037840" cy="465138"/>
          </a:xfrm>
          <a:prstGeom prst="rect">
            <a:avLst/>
          </a:prstGeom>
          <a:noFill/>
          <a:ln w="9525">
            <a:noFill/>
            <a:miter lim="800000"/>
            <a:headEnd/>
            <a:tailEnd/>
          </a:ln>
          <a:effectLst/>
        </p:spPr>
        <p:txBody>
          <a:bodyPr vert="horz" wrap="square" lIns="92303" tIns="46151" rIns="92303" bIns="46151" numCol="1" anchor="t" anchorCtr="0" compatLnSpc="1">
            <a:prstTxWarp prst="textNoShape">
              <a:avLst/>
            </a:prstTxWarp>
          </a:bodyPr>
          <a:lstStyle>
            <a:lvl1pPr algn="r" defTabSz="923186" eaLnBrk="1" hangingPunct="1">
              <a:defRPr sz="1200">
                <a:ea typeface="+mn-ea"/>
              </a:defRPr>
            </a:lvl1pPr>
          </a:lstStyle>
          <a:p>
            <a:pPr>
              <a:defRPr/>
            </a:pPr>
            <a:endParaRPr lang="en-US" dirty="0"/>
          </a:p>
        </p:txBody>
      </p:sp>
      <p:sp>
        <p:nvSpPr>
          <p:cNvPr id="276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1040" y="4416427"/>
            <a:ext cx="5609943" cy="4183063"/>
          </a:xfrm>
          <a:prstGeom prst="rect">
            <a:avLst/>
          </a:prstGeom>
          <a:noFill/>
          <a:ln w="9525">
            <a:noFill/>
            <a:miter lim="800000"/>
            <a:headEnd/>
            <a:tailEnd/>
          </a:ln>
          <a:effectLst/>
        </p:spPr>
        <p:txBody>
          <a:bodyPr vert="horz" wrap="square" lIns="92303" tIns="46151" rIns="92303"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829675"/>
            <a:ext cx="3037840" cy="465138"/>
          </a:xfrm>
          <a:prstGeom prst="rect">
            <a:avLst/>
          </a:prstGeom>
          <a:noFill/>
          <a:ln w="9525">
            <a:noFill/>
            <a:miter lim="800000"/>
            <a:headEnd/>
            <a:tailEnd/>
          </a:ln>
          <a:effectLst/>
        </p:spPr>
        <p:txBody>
          <a:bodyPr vert="horz" wrap="square" lIns="92303" tIns="46151" rIns="92303" bIns="46151" numCol="1" anchor="b" anchorCtr="0" compatLnSpc="1">
            <a:prstTxWarp prst="textNoShape">
              <a:avLst/>
            </a:prstTxWarp>
          </a:bodyPr>
          <a:lstStyle>
            <a:lvl1pPr defTabSz="923186" eaLnBrk="1" hangingPunct="1">
              <a:defRPr sz="1200">
                <a:ea typeface="+mn-ea"/>
              </a:defRPr>
            </a:lvl1pPr>
          </a:lstStyle>
          <a:p>
            <a:pPr>
              <a:defRPr/>
            </a:pPr>
            <a:endParaRPr lang="en-US" dirty="0"/>
          </a:p>
        </p:txBody>
      </p:sp>
      <p:sp>
        <p:nvSpPr>
          <p:cNvPr id="8199" name="Rectangle 7"/>
          <p:cNvSpPr>
            <a:spLocks noGrp="1" noChangeArrowheads="1"/>
          </p:cNvSpPr>
          <p:nvPr>
            <p:ph type="sldNum" sz="quarter" idx="5"/>
          </p:nvPr>
        </p:nvSpPr>
        <p:spPr bwMode="auto">
          <a:xfrm>
            <a:off x="3970938" y="8829675"/>
            <a:ext cx="3037840" cy="465138"/>
          </a:xfrm>
          <a:prstGeom prst="rect">
            <a:avLst/>
          </a:prstGeom>
          <a:noFill/>
          <a:ln w="9525">
            <a:noFill/>
            <a:miter lim="800000"/>
            <a:headEnd/>
            <a:tailEnd/>
          </a:ln>
          <a:effectLst/>
        </p:spPr>
        <p:txBody>
          <a:bodyPr vert="horz" wrap="square" lIns="92303" tIns="46151" rIns="92303" bIns="46151" numCol="1" anchor="b" anchorCtr="0" compatLnSpc="1">
            <a:prstTxWarp prst="textNoShape">
              <a:avLst/>
            </a:prstTxWarp>
          </a:bodyPr>
          <a:lstStyle>
            <a:lvl1pPr algn="r" defTabSz="922338">
              <a:defRPr sz="1200"/>
            </a:lvl1pPr>
          </a:lstStyle>
          <a:p>
            <a:fld id="{EC8A1CA5-474E-438F-8E4C-CF6F8F6B78FD}"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3"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Analysis</a:t>
            </a:r>
            <a:r>
              <a:rPr lang="en-US" baseline="0" dirty="0" smtClean="0"/>
              <a:t> only includes kids in 6,7, or 8 in 20009-10</a:t>
            </a:r>
          </a:p>
          <a:p>
            <a:r>
              <a:rPr lang="en-US" dirty="0" smtClean="0"/>
              <a:t>Reference group is kids</a:t>
            </a:r>
            <a:r>
              <a:rPr lang="en-US" baseline="0" dirty="0" smtClean="0"/>
              <a:t> who go from 5</a:t>
            </a:r>
            <a:r>
              <a:rPr lang="en-US" baseline="30000" dirty="0" smtClean="0"/>
              <a:t>th</a:t>
            </a:r>
            <a:r>
              <a:rPr lang="en-US" baseline="0" dirty="0" smtClean="0"/>
              <a:t> to 8</a:t>
            </a:r>
            <a:r>
              <a:rPr lang="en-US" baseline="30000" dirty="0" smtClean="0"/>
              <a:t>th</a:t>
            </a:r>
            <a:r>
              <a:rPr lang="en-US" baseline="0" dirty="0" smtClean="0"/>
              <a:t> grade</a:t>
            </a:r>
            <a:endParaRPr lang="en-US" dirty="0" smtClean="0"/>
          </a:p>
          <a:p>
            <a:r>
              <a:rPr lang="en-US" dirty="0" smtClean="0"/>
              <a:t>1 </a:t>
            </a:r>
            <a:r>
              <a:rPr lang="en-US" dirty="0" smtClean="0"/>
              <a:t>year was also</a:t>
            </a:r>
            <a:r>
              <a:rPr lang="en-US" baseline="0" dirty="0" smtClean="0"/>
              <a:t> </a:t>
            </a:r>
            <a:r>
              <a:rPr lang="en-US" baseline="0" dirty="0" smtClean="0"/>
              <a:t>significantly higher than no years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was the only program combination that had a significant effect</a:t>
            </a:r>
            <a:endParaRPr lang="en-US" dirty="0" smtClean="0"/>
          </a:p>
        </p:txBody>
      </p:sp>
      <p:sp>
        <p:nvSpPr>
          <p:cNvPr id="4" name="Slide Number Placeholder 3"/>
          <p:cNvSpPr>
            <a:spLocks noGrp="1"/>
          </p:cNvSpPr>
          <p:nvPr>
            <p:ph type="sldNum" sz="quarter" idx="10"/>
          </p:nvPr>
        </p:nvSpPr>
        <p:spPr/>
        <p:txBody>
          <a:bodyPr/>
          <a:lstStyle/>
          <a:p>
            <a:fld id="{EC8A1CA5-474E-438F-8E4C-CF6F8F6B78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Note that these are kids who took the CELDT all three years</a:t>
            </a:r>
            <a:endParaRPr lang="en-US" dirty="0" smtClean="0"/>
          </a:p>
          <a:p>
            <a:r>
              <a:rPr lang="en-US" dirty="0" smtClean="0"/>
              <a:t>Significant </a:t>
            </a:r>
            <a:r>
              <a:rPr lang="en-US" dirty="0" smtClean="0"/>
              <a:t>growth</a:t>
            </a:r>
            <a:r>
              <a:rPr lang="en-US" baseline="0" dirty="0" smtClean="0"/>
              <a:t> specifically in the writing and speaking </a:t>
            </a:r>
            <a:r>
              <a:rPr lang="en-US" baseline="0" dirty="0" smtClean="0"/>
              <a:t>subtests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selection</a:t>
            </a:r>
            <a:r>
              <a:rPr lang="en-US" baseline="0" dirty="0" smtClean="0"/>
              <a:t> bias – kids with parents engaged may have been predisposed to higher senses of </a:t>
            </a:r>
            <a:r>
              <a:rPr lang="en-US" baseline="0" dirty="0" smtClean="0"/>
              <a:t>care</a:t>
            </a:r>
          </a:p>
          <a:p>
            <a:r>
              <a:rPr lang="en-US" baseline="0" dirty="0" smtClean="0"/>
              <a:t>This was the only program combination that had a significant effect</a:t>
            </a:r>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PQA</a:t>
            </a:r>
            <a:r>
              <a:rPr lang="en-US" baseline="0" dirty="0" smtClean="0"/>
              <a:t> and </a:t>
            </a:r>
            <a:r>
              <a:rPr lang="en-US" baseline="0" dirty="0" err="1" smtClean="0"/>
              <a:t>Cityspan</a:t>
            </a:r>
            <a:endParaRPr lang="en-US" baseline="0" dirty="0" smtClean="0"/>
          </a:p>
          <a:p>
            <a:pPr marL="228600" indent="-228600">
              <a:buAutoNum type="arabicPeriod"/>
            </a:pPr>
            <a:r>
              <a:rPr lang="en-US" dirty="0" smtClean="0"/>
              <a:t>Feedback from Sandra that</a:t>
            </a:r>
            <a:r>
              <a:rPr lang="en-US" baseline="0" dirty="0" smtClean="0"/>
              <a:t> this was the first year that the evaluation reflected the work.</a:t>
            </a:r>
          </a:p>
          <a:p>
            <a:pPr marL="228600" indent="-228600">
              <a:buAutoNum type="arabicPeriod"/>
            </a:pPr>
            <a:r>
              <a:rPr lang="en-US" baseline="0" dirty="0" smtClean="0"/>
              <a:t>Sandra/coordinators gave feedback on how to structure program categories and how to interpret data that prevented lots of problems</a:t>
            </a:r>
          </a:p>
          <a:p>
            <a:pPr marL="228600" indent="-228600">
              <a:buAutoNum type="arabicPeriod"/>
            </a:pPr>
            <a:r>
              <a:rPr lang="en-US" baseline="0" dirty="0" smtClean="0"/>
              <a:t>As we developed new questions together and looked at data, the district saw that they needed to improve data collection.  We were able to help advise on ways to do that, and they adopted a new data system to get better program participation data.</a:t>
            </a:r>
            <a:endParaRPr lang="en-US" dirty="0" smtClean="0"/>
          </a:p>
          <a:p>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Bullet 1: adds to the current literature by looking at individuals</a:t>
            </a:r>
            <a:r>
              <a:rPr lang="en-US" baseline="0" dirty="0" smtClean="0"/>
              <a:t>, not whole school </a:t>
            </a:r>
            <a:r>
              <a:rPr lang="en-US" baseline="0" dirty="0" err="1" smtClean="0"/>
              <a:t>descriptives</a:t>
            </a:r>
            <a:r>
              <a:rPr lang="en-US" baseline="0" dirty="0" smtClean="0"/>
              <a:t>, while not flattening the community school model to one program</a:t>
            </a:r>
            <a:endParaRPr lang="en-US" dirty="0" smtClean="0"/>
          </a:p>
          <a:p>
            <a:pPr marL="228600" indent="-228600">
              <a:buNone/>
            </a:pPr>
            <a:endParaRPr lang="en-US" dirty="0" smtClean="0"/>
          </a:p>
          <a:p>
            <a:pPr marL="228600" indent="-228600">
              <a:buNone/>
            </a:pPr>
            <a:r>
              <a:rPr lang="en-US" dirty="0" smtClean="0"/>
              <a:t>Give </a:t>
            </a:r>
            <a:r>
              <a:rPr lang="en-US" dirty="0" smtClean="0"/>
              <a:t>examples of </a:t>
            </a:r>
            <a:r>
              <a:rPr lang="en-US" dirty="0" smtClean="0"/>
              <a:t>second bullet </a:t>
            </a:r>
            <a:r>
              <a:rPr lang="en-US" dirty="0" smtClean="0"/>
              <a:t>–</a:t>
            </a:r>
            <a:r>
              <a:rPr lang="en-US" baseline="0" dirty="0" smtClean="0"/>
              <a:t> interactions among service provides and with staff, common planning time or meetings, referral mechanisms</a:t>
            </a:r>
          </a:p>
          <a:p>
            <a:pPr marL="228600" indent="-228600">
              <a:buNone/>
            </a:pPr>
            <a:endParaRPr lang="en-US" baseline="0" dirty="0" smtClean="0"/>
          </a:p>
          <a:p>
            <a:pPr marL="228600" indent="-228600">
              <a:buNone/>
            </a:pPr>
            <a:r>
              <a:rPr lang="en-US" baseline="0" dirty="0" smtClean="0"/>
              <a:t>Add stuff about how it informs the field</a:t>
            </a:r>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They came to us and were interested </a:t>
            </a:r>
            <a:r>
              <a:rPr lang="en-US" dirty="0" smtClean="0"/>
              <a:t>in</a:t>
            </a:r>
            <a:r>
              <a:rPr lang="en-US" baseline="0" dirty="0" smtClean="0"/>
              <a:t> </a:t>
            </a:r>
            <a:r>
              <a:rPr lang="en-US" dirty="0" smtClean="0"/>
              <a:t>working </a:t>
            </a:r>
            <a:r>
              <a:rPr lang="en-US" dirty="0" smtClean="0"/>
              <a:t>us because of the past relationship</a:t>
            </a:r>
            <a:r>
              <a:rPr lang="en-US" baseline="0" dirty="0" smtClean="0"/>
              <a:t> with them</a:t>
            </a:r>
          </a:p>
          <a:p>
            <a:r>
              <a:rPr lang="en-US" baseline="0" dirty="0" smtClean="0"/>
              <a:t>wanted </a:t>
            </a:r>
            <a:r>
              <a:rPr lang="en-US" baseline="0" dirty="0" smtClean="0"/>
              <a:t>a critical </a:t>
            </a:r>
            <a:r>
              <a:rPr lang="en-US" baseline="0" dirty="0" smtClean="0"/>
              <a:t>partner and to capitalize on the YDA’s ability to combine already-collected data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a:t>
            </a:r>
            <a:r>
              <a:rPr lang="en-US" dirty="0" smtClean="0"/>
              <a:t>on</a:t>
            </a:r>
            <a:r>
              <a:rPr lang="en-US" baseline="0" dirty="0" smtClean="0"/>
              <a:t> logic model from Shah et al (2009)</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ＭＳ Ｐゴシック" pitchFamily="33" charset="-128"/>
                <a:cs typeface="+mn-cs"/>
              </a:rPr>
              <a:t>Lack of rigorous methodology</a:t>
            </a:r>
            <a:r>
              <a:rPr lang="en-US" sz="1200" kern="1200" baseline="0" dirty="0" smtClean="0">
                <a:solidFill>
                  <a:schemeClr val="tx1"/>
                </a:solidFill>
                <a:latin typeface="Arial" charset="0"/>
                <a:ea typeface="ＭＳ Ｐゴシック" pitchFamily="33" charset="-128"/>
                <a:cs typeface="+mn-cs"/>
              </a:rPr>
              <a:t> linked to CS logic model – either whole school descriptive </a:t>
            </a:r>
            <a:r>
              <a:rPr lang="en-US" sz="1200" kern="1200" baseline="0" smtClean="0">
                <a:solidFill>
                  <a:schemeClr val="tx1"/>
                </a:solidFill>
                <a:latin typeface="Arial" charset="0"/>
                <a:ea typeface="ＭＳ Ｐゴシック" pitchFamily="33" charset="-128"/>
                <a:cs typeface="+mn-cs"/>
              </a:rPr>
              <a:t>studies or individual program evaluations</a:t>
            </a:r>
            <a:endParaRPr lang="en-US" sz="1200" kern="1200" dirty="0" smtClean="0">
              <a:solidFill>
                <a:schemeClr val="tx1"/>
              </a:solidFill>
              <a:latin typeface="Arial" charset="0"/>
              <a:ea typeface="ＭＳ Ｐゴシック" pitchFamily="33"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ＭＳ Ｐゴシック" pitchFamily="33" charset="-128"/>
                <a:cs typeface="+mn-cs"/>
              </a:rPr>
              <a:t>CS </a:t>
            </a:r>
            <a:r>
              <a:rPr lang="en-US" sz="1200" kern="1200" dirty="0" smtClean="0">
                <a:solidFill>
                  <a:schemeClr val="tx1"/>
                </a:solidFill>
                <a:latin typeface="Arial" charset="0"/>
                <a:ea typeface="ＭＳ Ｐゴシック" pitchFamily="33" charset="-128"/>
                <a:cs typeface="+mn-cs"/>
              </a:rPr>
              <a:t>Director developed this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ＭＳ Ｐゴシック" pitchFamily="33" charset="-128"/>
                <a:cs typeface="+mn-cs"/>
              </a:rPr>
              <a:t>highlighted pieces are both those included in </a:t>
            </a:r>
            <a:r>
              <a:rPr lang="en-US" sz="1200" kern="1200" dirty="0" err="1" smtClean="0">
                <a:solidFill>
                  <a:schemeClr val="tx1"/>
                </a:solidFill>
                <a:latin typeface="Arial" charset="0"/>
                <a:ea typeface="ＭＳ Ｐゴシック" pitchFamily="33" charset="-128"/>
                <a:cs typeface="+mn-cs"/>
              </a:rPr>
              <a:t>eval</a:t>
            </a:r>
            <a:r>
              <a:rPr lang="en-US" sz="1200" kern="1200" dirty="0" smtClean="0">
                <a:solidFill>
                  <a:schemeClr val="tx1"/>
                </a:solidFill>
                <a:latin typeface="Arial" charset="0"/>
                <a:ea typeface="ＭＳ Ｐゴシック" pitchFamily="33" charset="-128"/>
                <a:cs typeface="+mn-cs"/>
              </a:rPr>
              <a:t> and </a:t>
            </a:r>
            <a:r>
              <a:rPr lang="en-US" sz="1200" kern="1200" dirty="0" err="1" smtClean="0">
                <a:solidFill>
                  <a:schemeClr val="tx1"/>
                </a:solidFill>
                <a:latin typeface="Arial" charset="0"/>
                <a:ea typeface="ＭＳ Ｐゴシック" pitchFamily="33" charset="-128"/>
                <a:cs typeface="+mn-cs"/>
              </a:rPr>
              <a:t>bc</a:t>
            </a:r>
            <a:r>
              <a:rPr lang="en-US" sz="1200" kern="1200" dirty="0" smtClean="0">
                <a:solidFill>
                  <a:schemeClr val="tx1"/>
                </a:solidFill>
                <a:latin typeface="Arial" charset="0"/>
                <a:ea typeface="ＭＳ Ｐゴシック" pitchFamily="33" charset="-128"/>
                <a:cs typeface="+mn-cs"/>
              </a:rPr>
              <a:t> they were what we were able to measure/had data </a:t>
            </a:r>
            <a:r>
              <a:rPr lang="en-US" sz="1200" kern="1200" dirty="0" smtClean="0">
                <a:solidFill>
                  <a:schemeClr val="tx1"/>
                </a:solidFill>
                <a:latin typeface="Arial" charset="0"/>
                <a:ea typeface="ＭＳ Ｐゴシック" pitchFamily="33" charset="-128"/>
                <a:cs typeface="+mn-cs"/>
              </a:rPr>
              <a:t>on</a:t>
            </a:r>
          </a:p>
        </p:txBody>
      </p:sp>
      <p:sp>
        <p:nvSpPr>
          <p:cNvPr id="4" name="Slide Number Placeholder 3"/>
          <p:cNvSpPr>
            <a:spLocks noGrp="1"/>
          </p:cNvSpPr>
          <p:nvPr>
            <p:ph type="sldNum" sz="quarter" idx="10"/>
          </p:nvPr>
        </p:nvSpPr>
        <p:spPr/>
        <p:txBody>
          <a:bodyPr/>
          <a:lstStyle/>
          <a:p>
            <a:fld id="{EC8A1CA5-474E-438F-8E4C-CF6F8F6B78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8A1CA5-474E-438F-8E4C-CF6F8F6B78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Programs vary by year</a:t>
            </a:r>
          </a:p>
          <a:p>
            <a:r>
              <a:rPr lang="en-US" dirty="0" smtClean="0"/>
              <a:t>Number of students</a:t>
            </a:r>
            <a:r>
              <a:rPr lang="en-US" baseline="0" dirty="0" smtClean="0"/>
              <a:t> is the number in a community school all three years</a:t>
            </a:r>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a:t>
            </a:r>
            <a:r>
              <a:rPr lang="en-US" baseline="0" dirty="0" smtClean="0"/>
              <a:t> about the standardized scores for achievement – </a:t>
            </a:r>
            <a:r>
              <a:rPr lang="en-US" baseline="0" dirty="0" smtClean="0"/>
              <a:t>CST </a:t>
            </a:r>
            <a:r>
              <a:rPr lang="en-US" baseline="0" dirty="0" smtClean="0"/>
              <a:t>(starting in second grade) and CELDT (starting in </a:t>
            </a:r>
            <a:r>
              <a:rPr lang="en-US" baseline="0" dirty="0" smtClean="0"/>
              <a:t>K) converted to z-scores</a:t>
            </a:r>
          </a:p>
          <a:p>
            <a:endParaRPr lang="en-US" baseline="0" dirty="0" smtClean="0"/>
          </a:p>
          <a:p>
            <a:r>
              <a:rPr lang="en-US" baseline="0" dirty="0" smtClean="0"/>
              <a:t>Talk about individual growth model methodology – form of HLM that shows the effect of individual level predictors on growth over time and allow us to see how participation affects both baseline outcomes as well as annual improvement.</a:t>
            </a:r>
          </a:p>
          <a:p>
            <a:endParaRPr lang="en-US" baseline="0" dirty="0" smtClean="0"/>
          </a:p>
          <a:p>
            <a:r>
              <a:rPr lang="en-US" baseline="0" dirty="0" smtClean="0"/>
              <a:t>Make link to Karen’s study in the last part</a:t>
            </a:r>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different colors</a:t>
            </a:r>
            <a:r>
              <a:rPr lang="en-US" baseline="0" dirty="0" smtClean="0"/>
              <a:t> for each row</a:t>
            </a:r>
          </a:p>
          <a:p>
            <a:r>
              <a:rPr lang="en-US" baseline="0" dirty="0" smtClean="0"/>
              <a:t>Take more time </a:t>
            </a:r>
            <a:r>
              <a:rPr lang="en-US" baseline="0" dirty="0" err="1" smtClean="0"/>
              <a:t>expalining</a:t>
            </a:r>
            <a:r>
              <a:rPr lang="en-US" baseline="0" dirty="0" smtClean="0"/>
              <a:t> the parent programs and giving examples - </a:t>
            </a:r>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Differences between participants</a:t>
            </a:r>
            <a:r>
              <a:rPr lang="en-US" baseline="0" dirty="0" smtClean="0"/>
              <a:t> and non-participants in terms of SES</a:t>
            </a:r>
          </a:p>
          <a:p>
            <a:r>
              <a:rPr lang="en-US" baseline="0" dirty="0" smtClean="0"/>
              <a:t>Large amount of overlap between categories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C8A1CA5-474E-438F-8E4C-CF6F8F6B78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Looks at 2- or 3-year</a:t>
            </a:r>
            <a:r>
              <a:rPr lang="en-US" baseline="0" dirty="0" smtClean="0"/>
              <a:t> participants compared to those with no years of participation – left out one year</a:t>
            </a:r>
            <a:endParaRPr lang="en-US" dirty="0" smtClean="0"/>
          </a:p>
          <a:p>
            <a:r>
              <a:rPr lang="en-US" dirty="0" smtClean="0"/>
              <a:t>These findings are only long term</a:t>
            </a:r>
            <a:r>
              <a:rPr lang="en-US" baseline="0" dirty="0" smtClean="0"/>
              <a:t> – this was the first year we saw this pattern be significant</a:t>
            </a:r>
            <a:r>
              <a:rPr lang="en-US" baseline="0" dirty="0" smtClean="0"/>
              <a: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 significant relationship with ELA scores</a:t>
            </a:r>
          </a:p>
        </p:txBody>
      </p:sp>
      <p:sp>
        <p:nvSpPr>
          <p:cNvPr id="4" name="Slide Number Placeholder 3"/>
          <p:cNvSpPr>
            <a:spLocks noGrp="1"/>
          </p:cNvSpPr>
          <p:nvPr>
            <p:ph type="sldNum" sz="quarter" idx="10"/>
          </p:nvPr>
        </p:nvSpPr>
        <p:spPr/>
        <p:txBody>
          <a:bodyPr/>
          <a:lstStyle/>
          <a:p>
            <a:fld id="{EC8A1CA5-474E-438F-8E4C-CF6F8F6B78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5" name="Rectangle 4"/>
          <p:cNvSpPr/>
          <p:nvPr/>
        </p:nvSpPr>
        <p:spPr>
          <a:xfrm>
            <a:off x="-9525" y="6053138"/>
            <a:ext cx="2249488" cy="712787"/>
          </a:xfrm>
          <a:prstGeom prst="rect">
            <a:avLst/>
          </a:prstGeom>
          <a:solidFill>
            <a:srgbClr val="CC2E5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pic>
        <p:nvPicPr>
          <p:cNvPr id="7" name="Picture 5"/>
          <p:cNvPicPr>
            <a:picLocks noChangeAspect="1" noChangeArrowheads="1"/>
          </p:cNvPicPr>
          <p:nvPr/>
        </p:nvPicPr>
        <p:blipFill>
          <a:blip r:embed="rId2" cstate="print"/>
          <a:srcRect/>
          <a:stretch>
            <a:fillRect/>
          </a:stretch>
        </p:blipFill>
        <p:spPr bwMode="auto">
          <a:xfrm>
            <a:off x="241300" y="6057900"/>
            <a:ext cx="1566863" cy="708025"/>
          </a:xfrm>
          <a:prstGeom prst="rect">
            <a:avLst/>
          </a:prstGeom>
          <a:noFill/>
          <a:ln w="9525">
            <a:noFill/>
            <a:miter lim="800000"/>
            <a:headEnd/>
            <a:tailEnd/>
          </a:ln>
        </p:spPr>
      </p:pic>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Footer Placeholder 16"/>
          <p:cNvSpPr>
            <a:spLocks noGrp="1"/>
          </p:cNvSpPr>
          <p:nvPr>
            <p:ph type="ftr" sz="quarter" idx="10"/>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1"/>
          </p:nvPr>
        </p:nvSpPr>
        <p:spPr>
          <a:xfrm>
            <a:off x="8001000" y="228600"/>
            <a:ext cx="838200" cy="381000"/>
          </a:xfrm>
        </p:spPr>
        <p:txBody>
          <a:bodyPr/>
          <a:lstStyle>
            <a:lvl1pPr>
              <a:defRPr>
                <a:solidFill>
                  <a:schemeClr val="tx2"/>
                </a:solidFill>
              </a:defRPr>
            </a:lvl1pPr>
          </a:lstStyle>
          <a:p>
            <a:fld id="{39BD8058-7402-42D5-B6F2-4F98FB3017AF}"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fld id="{DB865CEF-EBBE-45CA-B1FF-D226AB2971F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3B9EF14-FE44-4FB1-8484-06B0B50F4796}"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73075"/>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828800"/>
            <a:ext cx="81534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 y="3924300"/>
            <a:ext cx="81534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33400" y="6248400"/>
            <a:ext cx="2057400" cy="457200"/>
          </a:xfrm>
        </p:spPr>
        <p:txBody>
          <a:bodyPr/>
          <a:lstStyle>
            <a:lvl1pPr>
              <a:defRPr/>
            </a:lvl1pPr>
          </a:lstStyle>
          <a:p>
            <a:pPr>
              <a:defRPr/>
            </a:pPr>
            <a:endParaRPr lang="en-US" dirty="0"/>
          </a:p>
        </p:txBody>
      </p:sp>
      <p:sp>
        <p:nvSpPr>
          <p:cNvPr id="6" name="Footer Placeholder 5"/>
          <p:cNvSpPr>
            <a:spLocks noGrp="1"/>
          </p:cNvSpPr>
          <p:nvPr>
            <p:ph type="ftr" sz="quarter" idx="11"/>
          </p:nvPr>
        </p:nvSpPr>
        <p:spPr>
          <a:xfrm>
            <a:off x="5791200" y="6248400"/>
            <a:ext cx="2895600" cy="457200"/>
          </a:xfr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3733800" y="6248400"/>
            <a:ext cx="1905000" cy="457200"/>
          </a:xfrm>
        </p:spPr>
        <p:txBody>
          <a:bodyPr/>
          <a:lstStyle>
            <a:lvl1pPr>
              <a:defRPr/>
            </a:lvl1pPr>
          </a:lstStyle>
          <a:p>
            <a:fld id="{4323289D-06D8-47FC-8660-F3F5BCB28769}"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D8C0A5BC-E9AC-4A26-9804-08146530306C}"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8B67C3B0-9F3C-4E70-B305-92B0448EF4F3}"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292329DB-267E-4E45-BC66-FF6770604B0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2C9AF6BB-AB4B-4555-84B2-0DE25040242B}"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AC8F3F22-1999-43CE-9071-EF13050D2D60}"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A149DE36-47BE-4AC9-860D-9A6F075A6A42}"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CADF4D0E-E723-4B6C-8E24-D1C02CD765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lvl3pPr>
              <a:buFont typeface="Wingdings" pitchFamily="2" charset="2"/>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fld id="{92EF8EA2-3A76-49FA-A076-5D79EFC4B0A0}"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8F9CB8CA-945E-4FC8-9C32-0A420AA2C481}"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B411807B-E9D8-441A-91C2-F8244FB81E4E}"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3B1E5291-6CA9-4B47-A8CC-CCCBEB7F64C7}"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A8BABB42-55CE-4D7A-AD3D-4C2711CB8809}"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4572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5" name="Rectangle 4"/>
          <p:cNvSpPr/>
          <p:nvPr/>
        </p:nvSpPr>
        <p:spPr>
          <a:xfrm>
            <a:off x="0" y="5334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6" name="Rectangle 5"/>
          <p:cNvSpPr/>
          <p:nvPr/>
        </p:nvSpPr>
        <p:spPr>
          <a:xfrm>
            <a:off x="1371600" y="5334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3" name="Text Placeholder 2"/>
          <p:cNvSpPr>
            <a:spLocks noGrp="1"/>
          </p:cNvSpPr>
          <p:nvPr>
            <p:ph type="body" idx="1"/>
          </p:nvPr>
        </p:nvSpPr>
        <p:spPr>
          <a:xfrm>
            <a:off x="609600" y="1828800"/>
            <a:ext cx="7885113" cy="4267200"/>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5334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pPr>
              <a:defRPr/>
            </a:pPr>
            <a:endParaRPr lang="en-US" dirty="0"/>
          </a:p>
        </p:txBody>
      </p:sp>
      <p:sp>
        <p:nvSpPr>
          <p:cNvPr id="8" name="Slide Number Placeholder 12"/>
          <p:cNvSpPr>
            <a:spLocks noGrp="1"/>
          </p:cNvSpPr>
          <p:nvPr>
            <p:ph type="sldNum" sz="quarter" idx="11"/>
          </p:nvPr>
        </p:nvSpPr>
        <p:spPr>
          <a:xfrm>
            <a:off x="0" y="609600"/>
            <a:ext cx="1295400" cy="701675"/>
          </a:xfrm>
        </p:spPr>
        <p:txBody>
          <a:bodyPr>
            <a:noAutofit/>
          </a:bodyPr>
          <a:lstStyle>
            <a:lvl1pPr>
              <a:defRPr sz="2400"/>
            </a:lvl1pPr>
          </a:lstStyle>
          <a:p>
            <a:fld id="{2C17C634-5872-4C18-94D1-7E8F2F4D173B}" type="slidenum">
              <a:rPr lang="en-US"/>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endParaRPr lang="en-US" dirty="0"/>
          </a:p>
        </p:txBody>
      </p:sp>
      <p:sp>
        <p:nvSpPr>
          <p:cNvPr id="6" name="Slide Number Placeholder 9"/>
          <p:cNvSpPr>
            <a:spLocks noGrp="1"/>
          </p:cNvSpPr>
          <p:nvPr>
            <p:ph type="sldNum" sz="quarter" idx="11"/>
          </p:nvPr>
        </p:nvSpPr>
        <p:spPr/>
        <p:txBody>
          <a:bodyPr/>
          <a:lstStyle>
            <a:lvl1pPr>
              <a:defRPr/>
            </a:lvl1pPr>
          </a:lstStyle>
          <a:p>
            <a:fld id="{71DE4574-D8AD-4BA7-886A-C56C7538844A}" type="slidenum">
              <a:rPr lang="en-US"/>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endParaRPr lang="en-US" dirty="0"/>
          </a:p>
        </p:txBody>
      </p:sp>
      <p:sp>
        <p:nvSpPr>
          <p:cNvPr id="8" name="Slide Number Placeholder 11"/>
          <p:cNvSpPr>
            <a:spLocks noGrp="1"/>
          </p:cNvSpPr>
          <p:nvPr>
            <p:ph type="sldNum" sz="quarter" idx="11"/>
          </p:nvPr>
        </p:nvSpPr>
        <p:spPr/>
        <p:txBody>
          <a:bodyPr/>
          <a:lstStyle>
            <a:lvl1pPr>
              <a:defRPr/>
            </a:lvl1pPr>
          </a:lstStyle>
          <a:p>
            <a:fld id="{3B9A0A01-A503-4FFA-9B69-86DE75476C7C}" type="slidenum">
              <a:rPr lang="en-US"/>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fld id="{AF012B8E-6175-4B67-B7EE-D6D52FF89E6B}"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923835F-31D3-45FB-BD57-6C2BE4365207}"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fld id="{84EA2E93-026F-475B-A6FF-371FA038688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endParaRPr lang="en-US" dirty="0"/>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A1EAB1C5-0437-4520-B99F-A9B511ADB7E4}" type="slidenum">
              <a:rPr lang="en-US"/>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ea typeface="+mn-ea"/>
              </a:defRPr>
            </a:lvl1pPr>
          </a:lstStyle>
          <a:p>
            <a:pPr>
              <a:defRPr/>
            </a:pPr>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ea typeface="+mn-ea"/>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95750A47-CF46-4A1E-97B6-8E5C5EF1A826}"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898" r:id="rId1"/>
    <p:sldLayoutId id="2147483883" r:id="rId2"/>
    <p:sldLayoutId id="2147483899" r:id="rId3"/>
    <p:sldLayoutId id="2147483900" r:id="rId4"/>
    <p:sldLayoutId id="2147483901" r:id="rId5"/>
    <p:sldLayoutId id="2147483884" r:id="rId6"/>
    <p:sldLayoutId id="2147483902" r:id="rId7"/>
    <p:sldLayoutId id="2147483885" r:id="rId8"/>
    <p:sldLayoutId id="2147483903" r:id="rId9"/>
    <p:sldLayoutId id="2147483886" r:id="rId10"/>
    <p:sldLayoutId id="2147483904" r:id="rId11"/>
    <p:sldLayoutId id="2147483905" r:id="rId12"/>
  </p:sldLayoutIdLst>
  <p:hf sldNum="0" hdr="0" ftr="0" dt="0"/>
  <p:txStyles>
    <p:titleStyle>
      <a:lvl1pPr algn="l" rtl="0" eaLnBrk="0" fontAlgn="base" hangingPunct="0">
        <a:spcBef>
          <a:spcPct val="0"/>
        </a:spcBef>
        <a:spcAft>
          <a:spcPct val="0"/>
        </a:spcAft>
        <a:defRPr sz="4400" kern="1200">
          <a:solidFill>
            <a:schemeClr val="tx2"/>
          </a:solidFill>
          <a:latin typeface="+mj-lt"/>
          <a:ea typeface="ＭＳ Ｐゴシック" pitchFamily="33" charset="-128"/>
          <a:cs typeface="+mj-cs"/>
        </a:defRPr>
      </a:lvl1pPr>
      <a:lvl2pPr algn="l" rtl="0" eaLnBrk="0" fontAlgn="base" hangingPunct="0">
        <a:spcBef>
          <a:spcPct val="0"/>
        </a:spcBef>
        <a:spcAft>
          <a:spcPct val="0"/>
        </a:spcAft>
        <a:defRPr sz="4400">
          <a:solidFill>
            <a:schemeClr val="tx2"/>
          </a:solidFill>
          <a:latin typeface="Tw Cen MT" pitchFamily="34" charset="0"/>
          <a:ea typeface="ＭＳ Ｐゴシック" pitchFamily="33" charset="-128"/>
        </a:defRPr>
      </a:lvl2pPr>
      <a:lvl3pPr algn="l" rtl="0" eaLnBrk="0" fontAlgn="base" hangingPunct="0">
        <a:spcBef>
          <a:spcPct val="0"/>
        </a:spcBef>
        <a:spcAft>
          <a:spcPct val="0"/>
        </a:spcAft>
        <a:defRPr sz="4400">
          <a:solidFill>
            <a:schemeClr val="tx2"/>
          </a:solidFill>
          <a:latin typeface="Tw Cen MT" pitchFamily="34" charset="0"/>
          <a:ea typeface="ＭＳ Ｐゴシック" pitchFamily="33" charset="-128"/>
        </a:defRPr>
      </a:lvl3pPr>
      <a:lvl4pPr algn="l" rtl="0" eaLnBrk="0" fontAlgn="base" hangingPunct="0">
        <a:spcBef>
          <a:spcPct val="0"/>
        </a:spcBef>
        <a:spcAft>
          <a:spcPct val="0"/>
        </a:spcAft>
        <a:defRPr sz="4400">
          <a:solidFill>
            <a:schemeClr val="tx2"/>
          </a:solidFill>
          <a:latin typeface="Tw Cen MT" pitchFamily="34" charset="0"/>
          <a:ea typeface="ＭＳ Ｐゴシック" pitchFamily="33" charset="-128"/>
        </a:defRPr>
      </a:lvl4pPr>
      <a:lvl5pPr algn="l" rtl="0" eaLnBrk="0" fontAlgn="base" hangingPunct="0">
        <a:spcBef>
          <a:spcPct val="0"/>
        </a:spcBef>
        <a:spcAft>
          <a:spcPct val="0"/>
        </a:spcAft>
        <a:defRPr sz="4400">
          <a:solidFill>
            <a:schemeClr val="tx2"/>
          </a:solidFill>
          <a:latin typeface="Tw Cen MT" pitchFamily="34" charset="0"/>
          <a:ea typeface="ＭＳ Ｐゴシック" pitchFamily="33" charset="-128"/>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33" charset="2"/>
        <a:buChar char=""/>
        <a:defRPr sz="2900" kern="1200">
          <a:solidFill>
            <a:schemeClr val="tx1"/>
          </a:solidFill>
          <a:latin typeface="+mn-lt"/>
          <a:ea typeface="ＭＳ Ｐゴシック" pitchFamily="33" charset="-128"/>
          <a:cs typeface="+mn-cs"/>
        </a:defRPr>
      </a:lvl1pPr>
      <a:lvl2pPr marL="639763" indent="-273050" algn="l" rtl="0" eaLnBrk="0" fontAlgn="base" hangingPunct="0">
        <a:spcBef>
          <a:spcPts val="550"/>
        </a:spcBef>
        <a:spcAft>
          <a:spcPct val="0"/>
        </a:spcAft>
        <a:buClr>
          <a:schemeClr val="accent1"/>
        </a:buClr>
        <a:buSzPct val="70000"/>
        <a:buFont typeface="Wingdings 2" pitchFamily="33" charset="2"/>
        <a:buChar char=""/>
        <a:defRPr sz="2600" kern="1200">
          <a:solidFill>
            <a:schemeClr val="tx1"/>
          </a:solidFill>
          <a:latin typeface="+mn-lt"/>
          <a:ea typeface="ＭＳ Ｐゴシック" pitchFamily="33" charset="-128"/>
          <a:cs typeface="+mn-cs"/>
        </a:defRPr>
      </a:lvl2pPr>
      <a:lvl3pPr marL="914400" indent="-228600" algn="l" rtl="0" eaLnBrk="0" fontAlgn="base" hangingPunct="0">
        <a:spcBef>
          <a:spcPts val="500"/>
        </a:spcBef>
        <a:spcAft>
          <a:spcPct val="0"/>
        </a:spcAft>
        <a:buClr>
          <a:schemeClr val="accent2"/>
        </a:buClr>
        <a:buSzPct val="75000"/>
        <a:buFont typeface="Wingdings" pitchFamily="33" charset="2"/>
        <a:buChar char=""/>
        <a:defRPr sz="2300" kern="1200">
          <a:solidFill>
            <a:schemeClr val="tx1"/>
          </a:solidFill>
          <a:latin typeface="+mn-lt"/>
          <a:ea typeface="ＭＳ Ｐゴシック" pitchFamily="33" charset="-128"/>
          <a:cs typeface="+mn-cs"/>
        </a:defRPr>
      </a:lvl3pPr>
      <a:lvl4pPr marL="1371600" indent="-228600" algn="l" rtl="0" eaLnBrk="0" fontAlgn="base" hangingPunct="0">
        <a:spcBef>
          <a:spcPts val="400"/>
        </a:spcBef>
        <a:spcAft>
          <a:spcPct val="0"/>
        </a:spcAft>
        <a:buClr>
          <a:srgbClr val="A5AB81"/>
        </a:buClr>
        <a:buSzPct val="75000"/>
        <a:buFont typeface="Wingdings" pitchFamily="33" charset="2"/>
        <a:buChar char=""/>
        <a:defRPr sz="2000" kern="1200">
          <a:solidFill>
            <a:schemeClr val="tx1"/>
          </a:solidFill>
          <a:latin typeface="+mn-lt"/>
          <a:ea typeface="ＭＳ Ｐゴシック" pitchFamily="33" charset="-128"/>
          <a:cs typeface="+mn-cs"/>
        </a:defRPr>
      </a:lvl4pPr>
      <a:lvl5pPr marL="1828800" indent="-228600" algn="l" rtl="0" eaLnBrk="0" fontAlgn="base" hangingPunct="0">
        <a:spcBef>
          <a:spcPts val="400"/>
        </a:spcBef>
        <a:spcAft>
          <a:spcPct val="0"/>
        </a:spcAft>
        <a:buClr>
          <a:srgbClr val="D8B25C"/>
        </a:buClr>
        <a:buSzPct val="65000"/>
        <a:buFont typeface="Wingdings" pitchFamily="33" charset="2"/>
        <a:buChar char=""/>
        <a:defRPr sz="2000" kern="1200">
          <a:solidFill>
            <a:schemeClr val="tx1"/>
          </a:solidFill>
          <a:latin typeface="+mn-lt"/>
          <a:ea typeface="ＭＳ Ｐゴシック" pitchFamily="33"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ea typeface="+mn-ea"/>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ea typeface="+mn-ea"/>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hangingPunct="0">
              <a:defRPr sz="1200">
                <a:solidFill>
                  <a:srgbClr val="898989"/>
                </a:solidFill>
              </a:defRPr>
            </a:lvl1pPr>
          </a:lstStyle>
          <a:p>
            <a:fld id="{EA381C7A-CA08-482D-86AE-C56148B9C112}"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ＭＳ Ｐゴシック" pitchFamily="33" charset="-128"/>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pitchFamily="33"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pitchFamily="33"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pitchFamily="33"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pitchFamily="33"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33"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33"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33"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33"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33"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057400"/>
            <a:ext cx="6477000" cy="1828800"/>
          </a:xfrm>
        </p:spPr>
        <p:txBody>
          <a:bodyPr/>
          <a:lstStyle/>
          <a:p>
            <a:r>
              <a:rPr lang="en-US" sz="4200" dirty="0" smtClean="0"/>
              <a:t>Service synergy:</a:t>
            </a:r>
            <a:br>
              <a:rPr lang="en-US" sz="4200" dirty="0" smtClean="0"/>
            </a:br>
            <a:r>
              <a:rPr lang="en-US" sz="4200" dirty="0" smtClean="0"/>
              <a:t>Examining the Cumulative Effects of Community School Services</a:t>
            </a:r>
            <a:endParaRPr lang="en-US" sz="4200" dirty="0"/>
          </a:p>
        </p:txBody>
      </p:sp>
      <p:sp>
        <p:nvSpPr>
          <p:cNvPr id="3" name="Subtitle 2"/>
          <p:cNvSpPr>
            <a:spLocks noGrp="1"/>
          </p:cNvSpPr>
          <p:nvPr>
            <p:ph type="subTitle" idx="1"/>
          </p:nvPr>
        </p:nvSpPr>
        <p:spPr/>
        <p:txBody>
          <a:bodyPr>
            <a:normAutofit fontScale="77500" lnSpcReduction="20000"/>
          </a:bodyPr>
          <a:lstStyle/>
          <a:p>
            <a:r>
              <a:rPr lang="en-US" dirty="0" smtClean="0"/>
              <a:t>AERA Annual Meeting</a:t>
            </a:r>
          </a:p>
          <a:p>
            <a:r>
              <a:rPr lang="en-US" dirty="0" smtClean="0"/>
              <a:t>April 9, 2011</a:t>
            </a:r>
            <a:endParaRPr lang="en-US" dirty="0"/>
          </a:p>
        </p:txBody>
      </p:sp>
      <p:sp>
        <p:nvSpPr>
          <p:cNvPr id="4" name="Title 1"/>
          <p:cNvSpPr txBox="1">
            <a:spLocks/>
          </p:cNvSpPr>
          <p:nvPr/>
        </p:nvSpPr>
        <p:spPr bwMode="auto">
          <a:xfrm>
            <a:off x="1371600" y="4495800"/>
            <a:ext cx="7467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b="0" i="0" u="none" strike="noStrike" kern="1200" spc="0" normalizeH="0" baseline="0" noProof="0" dirty="0" smtClean="0">
                <a:ln>
                  <a:noFill/>
                </a:ln>
                <a:effectLst/>
                <a:uLnTx/>
                <a:uFillTx/>
                <a:latin typeface="+mj-lt"/>
                <a:ea typeface="ＭＳ Ｐゴシック" pitchFamily="33" charset="-128"/>
                <a:cs typeface="+mj-cs"/>
              </a:rPr>
              <a:t>Sebastian</a:t>
            </a:r>
            <a:r>
              <a:rPr kumimoji="0" lang="en-US" b="0" i="0" u="none" strike="noStrike" kern="1200" spc="0" normalizeH="0" noProof="0" dirty="0" smtClean="0">
                <a:ln>
                  <a:noFill/>
                </a:ln>
                <a:effectLst/>
                <a:uLnTx/>
                <a:uFillTx/>
                <a:latin typeface="+mj-lt"/>
                <a:ea typeface="ＭＳ Ｐゴシック" pitchFamily="33" charset="-128"/>
                <a:cs typeface="+mj-cs"/>
              </a:rPr>
              <a:t> Castrechini</a:t>
            </a:r>
          </a:p>
          <a:p>
            <a:pPr marL="0" marR="0" lvl="0" indent="0" algn="l" defTabSz="914400" rtl="0" eaLnBrk="0" fontAlgn="base" latinLnBrk="0" hangingPunct="0">
              <a:lnSpc>
                <a:spcPct val="100000"/>
              </a:lnSpc>
              <a:spcBef>
                <a:spcPct val="0"/>
              </a:spcBef>
              <a:spcAft>
                <a:spcPct val="0"/>
              </a:spcAft>
              <a:buClrTx/>
              <a:buSzTx/>
              <a:buFontTx/>
              <a:buNone/>
              <a:tabLst/>
              <a:defRPr/>
            </a:pPr>
            <a:r>
              <a:rPr lang="en-US" baseline="0" dirty="0" smtClean="0">
                <a:latin typeface="+mj-lt"/>
                <a:cs typeface="+mj-cs"/>
              </a:rPr>
              <a:t>John W. Gardner Center</a:t>
            </a:r>
            <a:r>
              <a:rPr lang="en-US" dirty="0" smtClean="0">
                <a:latin typeface="+mj-lt"/>
                <a:cs typeface="+mj-cs"/>
              </a:rPr>
              <a:t> For Youth and Their Communities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b="0" i="0" u="none" strike="noStrike" kern="1200" spc="0" normalizeH="0" baseline="0" noProof="0" dirty="0" smtClean="0">
                <a:ln>
                  <a:noFill/>
                </a:ln>
                <a:effectLst/>
                <a:uLnTx/>
                <a:uFillTx/>
                <a:latin typeface="+mj-lt"/>
                <a:ea typeface="ＭＳ Ｐゴシック" pitchFamily="33" charset="-128"/>
                <a:cs typeface="+mj-cs"/>
              </a:rPr>
              <a:t>Stanford</a:t>
            </a:r>
            <a:r>
              <a:rPr kumimoji="0" lang="en-US" b="0" i="0" u="none" strike="noStrike" kern="1200" spc="0" normalizeH="0" noProof="0" dirty="0" smtClean="0">
                <a:ln>
                  <a:noFill/>
                </a:ln>
                <a:effectLst/>
                <a:uLnTx/>
                <a:uFillTx/>
                <a:latin typeface="+mj-lt"/>
                <a:ea typeface="ＭＳ Ｐゴシック" pitchFamily="33" charset="-128"/>
                <a:cs typeface="+mj-cs"/>
              </a:rPr>
              <a:t> University</a:t>
            </a:r>
            <a:endParaRPr kumimoji="0" lang="en-US" b="0" i="0" u="none" strike="noStrike" kern="1200" spc="0" normalizeH="0" baseline="0" noProof="0" dirty="0">
              <a:ln>
                <a:noFill/>
              </a:ln>
              <a:effectLst/>
              <a:uLnTx/>
              <a:uFillTx/>
              <a:latin typeface="+mj-lt"/>
              <a:ea typeface="ＭＳ Ｐゴシック" pitchFamily="33" charset="-128"/>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School Attendance and Support/Extended Learning</a:t>
            </a:r>
            <a:endParaRPr lang="en-US" sz="4000" dirty="0"/>
          </a:p>
        </p:txBody>
      </p:sp>
      <p:pic>
        <p:nvPicPr>
          <p:cNvPr id="5" name="Picture 4"/>
          <p:cNvPicPr>
            <a:picLocks noChangeAspect="1"/>
          </p:cNvPicPr>
          <p:nvPr/>
        </p:nvPicPr>
        <p:blipFill>
          <a:blip r:embed="rId3" cstate="print"/>
          <a:stretch>
            <a:fillRect/>
          </a:stretch>
        </p:blipFill>
        <p:spPr>
          <a:xfrm>
            <a:off x="914400" y="1828800"/>
            <a:ext cx="7353300" cy="4693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Family Engagement/Extended Learning Linked to CELDT Scores</a:t>
            </a:r>
            <a:endParaRPr lang="en-US" sz="4000" dirty="0"/>
          </a:p>
        </p:txBody>
      </p:sp>
      <p:pic>
        <p:nvPicPr>
          <p:cNvPr id="4" name="Picture 3"/>
          <p:cNvPicPr>
            <a:picLocks noChangeAspect="1"/>
          </p:cNvPicPr>
          <p:nvPr/>
        </p:nvPicPr>
        <p:blipFill>
          <a:blip r:embed="rId3" cstate="print"/>
          <a:stretch>
            <a:fillRect/>
          </a:stretch>
        </p:blipFill>
        <p:spPr>
          <a:xfrm>
            <a:off x="838200" y="1981200"/>
            <a:ext cx="7612380" cy="43357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Sense of Care and Family Engagement/Extended Learning</a:t>
            </a:r>
            <a:endParaRPr lang="en-US" sz="4000" dirty="0"/>
          </a:p>
        </p:txBody>
      </p:sp>
      <p:pic>
        <p:nvPicPr>
          <p:cNvPr id="5" name="Picture 4"/>
          <p:cNvPicPr>
            <a:picLocks noChangeAspect="1"/>
          </p:cNvPicPr>
          <p:nvPr/>
        </p:nvPicPr>
        <p:blipFill>
          <a:blip r:embed="rId3" cstate="print"/>
          <a:stretch>
            <a:fillRect/>
          </a:stretch>
        </p:blipFill>
        <p:spPr>
          <a:xfrm>
            <a:off x="990600" y="1752600"/>
            <a:ext cx="7353300" cy="46939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00050" indent="-400050">
              <a:buSzPct val="100000"/>
              <a:buFont typeface="Arial" pitchFamily="34" charset="0"/>
              <a:buChar char="•"/>
            </a:pPr>
            <a:r>
              <a:rPr lang="en-US" dirty="0" smtClean="0">
                <a:solidFill>
                  <a:schemeClr val="tx1"/>
                </a:solidFill>
              </a:rPr>
              <a:t>Engaging practitioners in understanding data, using data to inform practice, and engaging in further inquiry at “data talks”</a:t>
            </a:r>
          </a:p>
          <a:p>
            <a:pPr marL="400050" indent="-400050">
              <a:buSzPct val="100000"/>
            </a:pPr>
            <a:endParaRPr lang="en-US" dirty="0" smtClean="0">
              <a:solidFill>
                <a:schemeClr val="tx1"/>
              </a:solidFill>
            </a:endParaRPr>
          </a:p>
          <a:p>
            <a:pPr marL="463550" indent="-463550">
              <a:buSzPct val="100000"/>
              <a:buFont typeface="Arial" pitchFamily="34" charset="0"/>
              <a:buChar char="•"/>
            </a:pPr>
            <a:r>
              <a:rPr lang="en-US" dirty="0" smtClean="0">
                <a:solidFill>
                  <a:schemeClr val="tx1"/>
                </a:solidFill>
              </a:rPr>
              <a:t>Building capacity to improve data collection and data sharing practices</a:t>
            </a:r>
          </a:p>
          <a:p>
            <a:pPr marL="463550" indent="-463550">
              <a:buSzPct val="100000"/>
              <a:buFont typeface="Arial" pitchFamily="34" charset="0"/>
              <a:buChar char="•"/>
            </a:pPr>
            <a:endParaRPr lang="en-US" dirty="0" smtClean="0">
              <a:solidFill>
                <a:schemeClr val="tx1"/>
              </a:solidFill>
            </a:endParaRPr>
          </a:p>
          <a:p>
            <a:pPr marL="463550" indent="-463550">
              <a:buSzPct val="100000"/>
              <a:buFont typeface="Arial" pitchFamily="34" charset="0"/>
              <a:buChar char="•"/>
            </a:pPr>
            <a:r>
              <a:rPr lang="en-US" dirty="0" smtClean="0">
                <a:solidFill>
                  <a:schemeClr val="tx1"/>
                </a:solidFill>
              </a:rPr>
              <a:t>Using findings to bolster support for community schools at the district level</a:t>
            </a:r>
          </a:p>
          <a:p>
            <a:pPr marL="463550" indent="-463550">
              <a:buSzPct val="100000"/>
            </a:pPr>
            <a:endParaRPr lang="en-US" dirty="0" smtClean="0">
              <a:solidFill>
                <a:schemeClr val="tx1"/>
              </a:solidFill>
            </a:endParaRPr>
          </a:p>
          <a:p>
            <a:pPr marL="463550" indent="-463550">
              <a:buSzPct val="100000"/>
              <a:buFont typeface="Arial" pitchFamily="34" charset="0"/>
              <a:buChar char="•"/>
            </a:pPr>
            <a:endParaRPr lang="en-US" dirty="0" smtClean="0">
              <a:solidFill>
                <a:schemeClr val="tx1"/>
              </a:solidFill>
            </a:endParaRPr>
          </a:p>
          <a:p>
            <a:pPr marL="463550" indent="-463550">
              <a:buSzPct val="100000"/>
              <a:buFont typeface="Arial" pitchFamily="34" charset="0"/>
              <a:buChar char="•"/>
            </a:pPr>
            <a:endParaRPr lang="en-US" dirty="0" smtClean="0">
              <a:solidFill>
                <a:schemeClr val="tx1"/>
              </a:solidFill>
            </a:endParaRPr>
          </a:p>
          <a:p>
            <a:pPr marL="463550" indent="-463550">
              <a:buSzPct val="100000"/>
            </a:pPr>
            <a:endParaRPr lang="en-US" dirty="0" smtClean="0">
              <a:solidFill>
                <a:schemeClr val="tx1"/>
              </a:solidFill>
            </a:endParaRPr>
          </a:p>
          <a:p>
            <a:pPr marL="400050" indent="-400050">
              <a:buSzPct val="100000"/>
              <a:buFont typeface="Arial" pitchFamily="34" charset="0"/>
              <a:buChar char="•"/>
            </a:pPr>
            <a:endParaRPr lang="en-US" dirty="0" smtClean="0">
              <a:solidFill>
                <a:schemeClr val="tx1"/>
              </a:solidFill>
            </a:endParaRPr>
          </a:p>
        </p:txBody>
      </p:sp>
      <p:sp>
        <p:nvSpPr>
          <p:cNvPr id="3" name="Title 2"/>
          <p:cNvSpPr>
            <a:spLocks noGrp="1"/>
          </p:cNvSpPr>
          <p:nvPr>
            <p:ph type="title"/>
          </p:nvPr>
        </p:nvSpPr>
        <p:spPr/>
        <p:txBody>
          <a:bodyPr/>
          <a:lstStyle/>
          <a:p>
            <a:r>
              <a:rPr lang="en-US" dirty="0" smtClean="0"/>
              <a:t>Implications for the Community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63550" indent="-463550">
              <a:buSzPct val="100000"/>
              <a:buFont typeface="Arial" pitchFamily="34" charset="0"/>
              <a:buChar char="•"/>
            </a:pPr>
            <a:r>
              <a:rPr lang="en-US" dirty="0" smtClean="0">
                <a:solidFill>
                  <a:schemeClr val="tx1"/>
                </a:solidFill>
              </a:rPr>
              <a:t>Provides rigorous evidence </a:t>
            </a:r>
            <a:r>
              <a:rPr lang="en-US" dirty="0" smtClean="0">
                <a:solidFill>
                  <a:schemeClr val="tx1"/>
                </a:solidFill>
              </a:rPr>
              <a:t>on </a:t>
            </a:r>
            <a:r>
              <a:rPr lang="en-US" dirty="0" smtClean="0">
                <a:solidFill>
                  <a:schemeClr val="tx1"/>
                </a:solidFill>
              </a:rPr>
              <a:t>longitudinal effects of the multiple </a:t>
            </a:r>
            <a:r>
              <a:rPr lang="en-US" dirty="0" smtClean="0">
                <a:solidFill>
                  <a:schemeClr val="tx1"/>
                </a:solidFill>
              </a:rPr>
              <a:t>services community schools provide</a:t>
            </a:r>
          </a:p>
          <a:p>
            <a:pPr marL="463550" indent="-463550">
              <a:buSzPct val="100000"/>
              <a:buFont typeface="Arial" pitchFamily="34" charset="0"/>
              <a:buChar char="•"/>
            </a:pPr>
            <a:endParaRPr lang="en-US" dirty="0" smtClean="0">
              <a:solidFill>
                <a:schemeClr val="tx1"/>
              </a:solidFill>
            </a:endParaRPr>
          </a:p>
          <a:p>
            <a:pPr marL="463550" indent="-463550">
              <a:buSzPct val="100000"/>
              <a:buFont typeface="Arial" pitchFamily="34" charset="0"/>
              <a:buChar char="•"/>
            </a:pPr>
            <a:r>
              <a:rPr lang="en-US" dirty="0" smtClean="0">
                <a:solidFill>
                  <a:schemeClr val="tx1"/>
                </a:solidFill>
              </a:rPr>
              <a:t>Broaden </a:t>
            </a:r>
            <a:r>
              <a:rPr lang="en-US" dirty="0" smtClean="0">
                <a:solidFill>
                  <a:schemeClr val="tx1"/>
                </a:solidFill>
              </a:rPr>
              <a:t>data collection on more outcomes, such as health and social behaviors</a:t>
            </a:r>
          </a:p>
          <a:p>
            <a:pPr marL="463550" indent="-463550">
              <a:buSzPct val="100000"/>
              <a:buFont typeface="Arial" pitchFamily="34" charset="0"/>
              <a:buChar char="•"/>
            </a:pPr>
            <a:endParaRPr lang="en-US" dirty="0" smtClean="0">
              <a:solidFill>
                <a:schemeClr val="tx1"/>
              </a:solidFill>
            </a:endParaRPr>
          </a:p>
          <a:p>
            <a:pPr marL="463550" indent="-463550">
              <a:buSzPct val="100000"/>
              <a:buFont typeface="Arial" pitchFamily="34" charset="0"/>
              <a:buChar char="•"/>
            </a:pPr>
            <a:r>
              <a:rPr lang="en-US" dirty="0" smtClean="0">
                <a:solidFill>
                  <a:schemeClr val="tx1"/>
                </a:solidFill>
              </a:rPr>
              <a:t>Link quantitative outcome data to qualitative </a:t>
            </a:r>
            <a:r>
              <a:rPr lang="en-US" dirty="0" smtClean="0">
                <a:solidFill>
                  <a:schemeClr val="tx1"/>
                </a:solidFill>
              </a:rPr>
              <a:t>data on integration of services and practices </a:t>
            </a:r>
            <a:r>
              <a:rPr lang="en-US" dirty="0" smtClean="0">
                <a:solidFill>
                  <a:schemeClr val="tx1"/>
                </a:solidFill>
              </a:rPr>
              <a:t>that promote positive </a:t>
            </a:r>
            <a:r>
              <a:rPr lang="en-US" dirty="0" smtClean="0">
                <a:solidFill>
                  <a:schemeClr val="tx1"/>
                </a:solidFill>
              </a:rPr>
              <a:t>outcomes </a:t>
            </a:r>
            <a:endParaRPr lang="en-US" dirty="0" smtClean="0">
              <a:solidFill>
                <a:schemeClr val="tx1"/>
              </a:solidFill>
            </a:endParaRPr>
          </a:p>
          <a:p>
            <a:pPr marL="463550" indent="-463550">
              <a:buSzPct val="100000"/>
            </a:pPr>
            <a:endParaRPr lang="en-US" dirty="0" smtClean="0">
              <a:solidFill>
                <a:schemeClr val="tx1"/>
              </a:solidFill>
            </a:endParaRPr>
          </a:p>
        </p:txBody>
      </p:sp>
      <p:sp>
        <p:nvSpPr>
          <p:cNvPr id="3" name="Title 2"/>
          <p:cNvSpPr>
            <a:spLocks noGrp="1"/>
          </p:cNvSpPr>
          <p:nvPr>
            <p:ph type="title"/>
          </p:nvPr>
        </p:nvSpPr>
        <p:spPr/>
        <p:txBody>
          <a:bodyPr/>
          <a:lstStyle/>
          <a:p>
            <a:r>
              <a:rPr lang="en-US" dirty="0" smtClean="0"/>
              <a:t>Implications for Future Research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284163" indent="-284163">
              <a:buSzPct val="100000"/>
              <a:buFont typeface="Arial" pitchFamily="34" charset="0"/>
              <a:buChar char="•"/>
            </a:pPr>
            <a:r>
              <a:rPr lang="en-US" dirty="0" smtClean="0">
                <a:solidFill>
                  <a:schemeClr val="tx1">
                    <a:lumMod val="95000"/>
                  </a:schemeClr>
                </a:solidFill>
              </a:rPr>
              <a:t>Partnership formed with the district and city collaborative in </a:t>
            </a:r>
            <a:r>
              <a:rPr lang="en-US" dirty="0" smtClean="0">
                <a:solidFill>
                  <a:schemeClr val="tx1">
                    <a:lumMod val="95000"/>
                  </a:schemeClr>
                </a:solidFill>
              </a:rPr>
              <a:t>2007</a:t>
            </a:r>
          </a:p>
          <a:p>
            <a:pPr marL="284163" indent="-284163">
              <a:buSzPct val="100000"/>
              <a:buFont typeface="Arial" pitchFamily="34" charset="0"/>
              <a:buChar char="•"/>
            </a:pPr>
            <a:endParaRPr lang="en-US" dirty="0" smtClean="0">
              <a:solidFill>
                <a:schemeClr val="tx1">
                  <a:lumMod val="95000"/>
                </a:schemeClr>
              </a:solidFill>
            </a:endParaRPr>
          </a:p>
          <a:p>
            <a:pPr marL="284163" indent="-284163">
              <a:buSzPct val="100000"/>
              <a:buFont typeface="Arial" pitchFamily="34" charset="0"/>
              <a:buChar char="•"/>
            </a:pPr>
            <a:r>
              <a:rPr lang="en-US" dirty="0" smtClean="0">
                <a:solidFill>
                  <a:schemeClr val="tx1">
                    <a:lumMod val="95000"/>
                  </a:schemeClr>
                </a:solidFill>
              </a:rPr>
              <a:t>School district and city collaborative wanted to assess service provision and effects of the community schools and use data to improve service </a:t>
            </a:r>
            <a:r>
              <a:rPr lang="en-US" dirty="0" smtClean="0">
                <a:solidFill>
                  <a:schemeClr val="tx1">
                    <a:lumMod val="95000"/>
                  </a:schemeClr>
                </a:solidFill>
              </a:rPr>
              <a:t>provision</a:t>
            </a:r>
          </a:p>
          <a:p>
            <a:pPr marL="284163" indent="-284163">
              <a:buSzPct val="100000"/>
            </a:pPr>
            <a:endParaRPr lang="en-US" dirty="0" smtClean="0">
              <a:solidFill>
                <a:schemeClr val="tx1">
                  <a:lumMod val="95000"/>
                </a:schemeClr>
              </a:solidFill>
            </a:endParaRPr>
          </a:p>
          <a:p>
            <a:pPr marL="284163" indent="-284163">
              <a:buSzPct val="100000"/>
              <a:buFont typeface="Arial" pitchFamily="34" charset="0"/>
              <a:buChar char="•"/>
            </a:pPr>
            <a:r>
              <a:rPr lang="en-US" dirty="0" smtClean="0">
                <a:solidFill>
                  <a:schemeClr val="tx1">
                    <a:lumMod val="95000"/>
                  </a:schemeClr>
                </a:solidFill>
              </a:rPr>
              <a:t>Wanted to use the Youth Data Archive to link participation and student outcomes</a:t>
            </a:r>
          </a:p>
          <a:p>
            <a:pPr marL="284163" indent="-284163">
              <a:buSzPct val="100000"/>
            </a:pPr>
            <a:endParaRPr lang="en-US" dirty="0" smtClean="0">
              <a:solidFill>
                <a:schemeClr val="tx1">
                  <a:lumMod val="95000"/>
                </a:schemeClr>
              </a:solidFill>
            </a:endParaRPr>
          </a:p>
          <a:p>
            <a:pPr marL="284163" indent="-284163">
              <a:buSzPct val="100000"/>
            </a:pPr>
            <a:endParaRPr lang="en-US" dirty="0" smtClean="0">
              <a:solidFill>
                <a:schemeClr val="tx1">
                  <a:lumMod val="95000"/>
                </a:schemeClr>
              </a:solidFill>
            </a:endParaRPr>
          </a:p>
          <a:p>
            <a:endParaRPr lang="en-US" dirty="0">
              <a:solidFill>
                <a:schemeClr val="tx1">
                  <a:lumMod val="95000"/>
                </a:schemeClr>
              </a:solidFill>
            </a:endParaRPr>
          </a:p>
        </p:txBody>
      </p:sp>
      <p:sp>
        <p:nvSpPr>
          <p:cNvPr id="3" name="Title 2"/>
          <p:cNvSpPr>
            <a:spLocks noGrp="1"/>
          </p:cNvSpPr>
          <p:nvPr>
            <p:ph type="title"/>
          </p:nvPr>
        </p:nvSpPr>
        <p:spPr/>
        <p:txBody>
          <a:bodyPr/>
          <a:lstStyle/>
          <a:p>
            <a:r>
              <a:rPr lang="en-US" dirty="0" smtClean="0"/>
              <a:t>Background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District Logic </a:t>
            </a:r>
            <a:r>
              <a:rPr lang="en-US" dirty="0" smtClean="0"/>
              <a:t>Model</a:t>
            </a:r>
            <a:endParaRPr lang="en-US" dirty="0"/>
          </a:p>
        </p:txBody>
      </p:sp>
      <p:graphicFrame>
        <p:nvGraphicFramePr>
          <p:cNvPr id="4" name="Table 3"/>
          <p:cNvGraphicFramePr>
            <a:graphicFrameLocks noGrp="1"/>
          </p:cNvGraphicFramePr>
          <p:nvPr/>
        </p:nvGraphicFramePr>
        <p:xfrm>
          <a:off x="228600" y="1752600"/>
          <a:ext cx="8763001" cy="4495800"/>
        </p:xfrm>
        <a:graphic>
          <a:graphicData uri="http://schemas.openxmlformats.org/drawingml/2006/table">
            <a:tbl>
              <a:tblPr/>
              <a:tblGrid>
                <a:gridCol w="1752467"/>
                <a:gridCol w="1752467"/>
                <a:gridCol w="1752467"/>
                <a:gridCol w="1752467"/>
                <a:gridCol w="1753133"/>
              </a:tblGrid>
              <a:tr h="499534">
                <a:tc>
                  <a:txBody>
                    <a:bodyPr/>
                    <a:lstStyle/>
                    <a:p>
                      <a:pPr marL="0" marR="0">
                        <a:spcBef>
                          <a:spcPts val="0"/>
                        </a:spcBef>
                        <a:spcAft>
                          <a:spcPts val="0"/>
                        </a:spcAft>
                      </a:pPr>
                      <a:r>
                        <a:rPr lang="en-US" sz="1500" dirty="0">
                          <a:latin typeface="Times New Roman"/>
                          <a:ea typeface="Times New Roman"/>
                        </a:rPr>
                        <a:t>INPUTS</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latin typeface="Times New Roman"/>
                          <a:ea typeface="Times New Roman"/>
                        </a:rPr>
                        <a:t>STRATEGIES</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latin typeface="Times New Roman"/>
                          <a:ea typeface="Times New Roman"/>
                        </a:rPr>
                        <a:t>DELIVERABLES</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latin typeface="Times New Roman"/>
                          <a:ea typeface="Times New Roman"/>
                        </a:rPr>
                        <a:t>SHORT -TERM OUTCOMES</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a:latin typeface="Times New Roman"/>
                          <a:ea typeface="Times New Roman"/>
                        </a:rPr>
                        <a:t>LONG-TERM OUTCOMES</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6266">
                <a:tc>
                  <a:txBody>
                    <a:bodyPr/>
                    <a:lstStyle/>
                    <a:p>
                      <a:pPr marL="0" marR="0">
                        <a:spcBef>
                          <a:spcPts val="0"/>
                        </a:spcBef>
                        <a:spcAft>
                          <a:spcPts val="1200"/>
                        </a:spcAft>
                      </a:pPr>
                      <a:r>
                        <a:rPr lang="en-US" sz="1500" dirty="0">
                          <a:latin typeface="Times New Roman"/>
                          <a:ea typeface="Times New Roman"/>
                        </a:rPr>
                        <a:t>CS Coordinator</a:t>
                      </a:r>
                    </a:p>
                    <a:p>
                      <a:pPr marL="0" marR="0">
                        <a:spcBef>
                          <a:spcPts val="0"/>
                        </a:spcBef>
                        <a:spcAft>
                          <a:spcPts val="1200"/>
                        </a:spcAft>
                      </a:pPr>
                      <a:r>
                        <a:rPr lang="en-US" sz="1500" dirty="0">
                          <a:latin typeface="Times New Roman"/>
                          <a:ea typeface="Times New Roman"/>
                        </a:rPr>
                        <a:t>Family Engagement Specialist</a:t>
                      </a:r>
                    </a:p>
                    <a:p>
                      <a:pPr marL="0" marR="0">
                        <a:spcBef>
                          <a:spcPts val="0"/>
                        </a:spcBef>
                        <a:spcAft>
                          <a:spcPts val="1200"/>
                        </a:spcAft>
                      </a:pPr>
                      <a:r>
                        <a:rPr lang="en-US" sz="1500" dirty="0">
                          <a:latin typeface="Times New Roman"/>
                          <a:ea typeface="Times New Roman"/>
                        </a:rPr>
                        <a:t>Funding/Resources</a:t>
                      </a:r>
                    </a:p>
                    <a:p>
                      <a:pPr marL="0" marR="0">
                        <a:spcBef>
                          <a:spcPts val="0"/>
                        </a:spcBef>
                        <a:spcAft>
                          <a:spcPts val="1200"/>
                        </a:spcAft>
                      </a:pPr>
                      <a:r>
                        <a:rPr lang="en-US" sz="1500" dirty="0">
                          <a:latin typeface="Times New Roman"/>
                          <a:ea typeface="Times New Roman"/>
                        </a:rPr>
                        <a:t>Relevant Partners</a:t>
                      </a:r>
                    </a:p>
                    <a:p>
                      <a:pPr marL="0" marR="0">
                        <a:spcBef>
                          <a:spcPts val="0"/>
                        </a:spcBef>
                        <a:spcAft>
                          <a:spcPts val="1200"/>
                        </a:spcAft>
                      </a:pPr>
                      <a:r>
                        <a:rPr lang="en-US" sz="1500" dirty="0">
                          <a:latin typeface="Times New Roman"/>
                          <a:ea typeface="Times New Roman"/>
                        </a:rPr>
                        <a:t>Leadership</a:t>
                      </a:r>
                    </a:p>
                    <a:p>
                      <a:pPr marL="0" marR="0">
                        <a:spcBef>
                          <a:spcPts val="0"/>
                        </a:spcBef>
                        <a:spcAft>
                          <a:spcPts val="1200"/>
                        </a:spcAft>
                      </a:pPr>
                      <a:r>
                        <a:rPr lang="en-US" sz="1500" dirty="0">
                          <a:latin typeface="Times New Roman"/>
                          <a:ea typeface="Times New Roman"/>
                        </a:rPr>
                        <a:t>Collaboration Structure</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solidFill>
                            <a:srgbClr val="FFC000"/>
                          </a:solidFill>
                          <a:latin typeface="Times New Roman"/>
                          <a:ea typeface="Times New Roman"/>
                        </a:rPr>
                        <a:t>Family Engagement</a:t>
                      </a:r>
                    </a:p>
                    <a:p>
                      <a:pPr marL="0" marR="0">
                        <a:spcBef>
                          <a:spcPts val="0"/>
                        </a:spcBef>
                        <a:spcAft>
                          <a:spcPts val="0"/>
                        </a:spcAft>
                      </a:pPr>
                      <a:r>
                        <a:rPr lang="en-US" sz="1500" dirty="0">
                          <a:solidFill>
                            <a:srgbClr val="FFC000"/>
                          </a:solidFill>
                          <a:latin typeface="Times New Roman"/>
                          <a:ea typeface="Times New Roman"/>
                        </a:rPr>
                        <a:t>    -Education</a:t>
                      </a:r>
                    </a:p>
                    <a:p>
                      <a:pPr marL="0" marR="0">
                        <a:spcBef>
                          <a:spcPts val="0"/>
                        </a:spcBef>
                        <a:spcAft>
                          <a:spcPts val="0"/>
                        </a:spcAft>
                      </a:pPr>
                      <a:r>
                        <a:rPr lang="en-US" sz="1500" dirty="0">
                          <a:solidFill>
                            <a:srgbClr val="FFC000"/>
                          </a:solidFill>
                          <a:latin typeface="Times New Roman"/>
                          <a:ea typeface="Times New Roman"/>
                        </a:rPr>
                        <a:t>    -Leadership</a:t>
                      </a:r>
                    </a:p>
                    <a:p>
                      <a:pPr marL="0" marR="0">
                        <a:spcBef>
                          <a:spcPts val="0"/>
                        </a:spcBef>
                        <a:spcAft>
                          <a:spcPts val="1200"/>
                        </a:spcAft>
                      </a:pPr>
                      <a:r>
                        <a:rPr lang="en-US" sz="1500" dirty="0">
                          <a:solidFill>
                            <a:srgbClr val="FFC000"/>
                          </a:solidFill>
                          <a:latin typeface="Times New Roman"/>
                          <a:ea typeface="Times New Roman"/>
                        </a:rPr>
                        <a:t>    -Volunteerism</a:t>
                      </a:r>
                    </a:p>
                    <a:p>
                      <a:pPr marL="0" marR="0">
                        <a:spcBef>
                          <a:spcPts val="0"/>
                        </a:spcBef>
                        <a:spcAft>
                          <a:spcPts val="1200"/>
                        </a:spcAft>
                      </a:pPr>
                      <a:r>
                        <a:rPr lang="en-US" sz="1500" dirty="0" smtClean="0">
                          <a:solidFill>
                            <a:srgbClr val="FFC000"/>
                          </a:solidFill>
                          <a:latin typeface="Times New Roman"/>
                          <a:ea typeface="Times New Roman"/>
                        </a:rPr>
                        <a:t>Extended </a:t>
                      </a:r>
                      <a:r>
                        <a:rPr lang="en-US" sz="1500" dirty="0">
                          <a:solidFill>
                            <a:srgbClr val="FFC000"/>
                          </a:solidFill>
                          <a:latin typeface="Times New Roman"/>
                          <a:ea typeface="Times New Roman"/>
                        </a:rPr>
                        <a:t>Learning Opportunities</a:t>
                      </a:r>
                    </a:p>
                    <a:p>
                      <a:pPr marL="0" marR="0">
                        <a:spcBef>
                          <a:spcPts val="0"/>
                        </a:spcBef>
                        <a:spcAft>
                          <a:spcPts val="1200"/>
                        </a:spcAft>
                      </a:pPr>
                      <a:r>
                        <a:rPr lang="en-US" sz="1500" dirty="0">
                          <a:solidFill>
                            <a:srgbClr val="FFC000"/>
                          </a:solidFill>
                          <a:latin typeface="Times New Roman"/>
                          <a:ea typeface="Times New Roman"/>
                        </a:rPr>
                        <a:t>Mental Health/Social Services Support</a:t>
                      </a:r>
                    </a:p>
                    <a:p>
                      <a:pPr marL="0" marR="0">
                        <a:spcBef>
                          <a:spcPts val="0"/>
                        </a:spcBef>
                        <a:spcAft>
                          <a:spcPts val="1200"/>
                        </a:spcAft>
                      </a:pPr>
                      <a:r>
                        <a:rPr lang="en-US" sz="1500" dirty="0">
                          <a:latin typeface="Times New Roman"/>
                          <a:ea typeface="Times New Roman"/>
                        </a:rPr>
                        <a:t>Social/Emotional Learning</a:t>
                      </a:r>
                    </a:p>
                    <a:p>
                      <a:pPr marL="0" marR="0">
                        <a:spcBef>
                          <a:spcPts val="0"/>
                        </a:spcBef>
                        <a:spcAft>
                          <a:spcPts val="1200"/>
                        </a:spcAft>
                      </a:pPr>
                      <a:r>
                        <a:rPr lang="en-US" sz="1500" dirty="0">
                          <a:latin typeface="Times New Roman"/>
                          <a:ea typeface="Times New Roman"/>
                        </a:rPr>
                        <a:t>Professional Development</a:t>
                      </a:r>
                    </a:p>
                    <a:p>
                      <a:pPr marL="0" marR="0">
                        <a:spcBef>
                          <a:spcPts val="0"/>
                        </a:spcBef>
                        <a:spcAft>
                          <a:spcPts val="1200"/>
                        </a:spcAft>
                      </a:pPr>
                      <a:r>
                        <a:rPr lang="en-US" sz="1500" dirty="0">
                          <a:latin typeface="Times New Roman"/>
                          <a:ea typeface="Times New Roman"/>
                        </a:rPr>
                        <a:t>School /partners collaborative</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500" dirty="0">
                          <a:solidFill>
                            <a:srgbClr val="FFC000"/>
                          </a:solidFill>
                          <a:latin typeface="Times New Roman"/>
                          <a:ea typeface="Times New Roman"/>
                        </a:rPr>
                        <a:t>Supported and connected families</a:t>
                      </a:r>
                    </a:p>
                    <a:p>
                      <a:pPr marL="0" marR="0">
                        <a:spcBef>
                          <a:spcPts val="0"/>
                        </a:spcBef>
                        <a:spcAft>
                          <a:spcPts val="1200"/>
                        </a:spcAft>
                      </a:pPr>
                      <a:r>
                        <a:rPr lang="en-US" sz="1500" dirty="0">
                          <a:solidFill>
                            <a:srgbClr val="FFC000"/>
                          </a:solidFill>
                          <a:latin typeface="Times New Roman"/>
                          <a:ea typeface="Times New Roman"/>
                        </a:rPr>
                        <a:t>Comprehensive learning supports</a:t>
                      </a:r>
                    </a:p>
                    <a:p>
                      <a:pPr marL="0" marR="0">
                        <a:spcBef>
                          <a:spcPts val="0"/>
                        </a:spcBef>
                        <a:spcAft>
                          <a:spcPts val="1200"/>
                        </a:spcAft>
                      </a:pPr>
                      <a:r>
                        <a:rPr lang="en-US" sz="1500" dirty="0">
                          <a:solidFill>
                            <a:schemeClr val="tx1"/>
                          </a:solidFill>
                          <a:latin typeface="Times New Roman"/>
                          <a:ea typeface="Times New Roman"/>
                        </a:rPr>
                        <a:t>Integrated service delivery (physical, emotional, social)</a:t>
                      </a:r>
                    </a:p>
                    <a:p>
                      <a:pPr marL="0" marR="0">
                        <a:spcBef>
                          <a:spcPts val="0"/>
                        </a:spcBef>
                        <a:spcAft>
                          <a:spcPts val="1200"/>
                        </a:spcAft>
                      </a:pPr>
                      <a:r>
                        <a:rPr lang="en-US" sz="1500" dirty="0">
                          <a:latin typeface="Times New Roman"/>
                          <a:ea typeface="Times New Roman"/>
                        </a:rPr>
                        <a:t>High Quality programs</a:t>
                      </a:r>
                    </a:p>
                    <a:p>
                      <a:pPr marL="0" marR="0">
                        <a:spcBef>
                          <a:spcPts val="0"/>
                        </a:spcBef>
                        <a:spcAft>
                          <a:spcPts val="1200"/>
                        </a:spcAft>
                      </a:pPr>
                      <a:r>
                        <a:rPr lang="en-US" sz="1500" dirty="0">
                          <a:latin typeface="Times New Roman"/>
                          <a:ea typeface="Times New Roman"/>
                        </a:rPr>
                        <a:t>Partner Integration into the school day</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500" dirty="0">
                          <a:solidFill>
                            <a:srgbClr val="FFC000"/>
                          </a:solidFill>
                          <a:latin typeface="Times New Roman"/>
                          <a:ea typeface="Times New Roman"/>
                        </a:rPr>
                        <a:t>Children are ready to learn</a:t>
                      </a:r>
                    </a:p>
                    <a:p>
                      <a:pPr marL="0" marR="0">
                        <a:spcBef>
                          <a:spcPts val="0"/>
                        </a:spcBef>
                        <a:spcAft>
                          <a:spcPts val="1200"/>
                        </a:spcAft>
                      </a:pPr>
                      <a:r>
                        <a:rPr lang="en-US" sz="1500" dirty="0">
                          <a:solidFill>
                            <a:srgbClr val="FFC000"/>
                          </a:solidFill>
                          <a:latin typeface="Times New Roman"/>
                          <a:ea typeface="Times New Roman"/>
                        </a:rPr>
                        <a:t>Students are actively involved in learning and their community</a:t>
                      </a:r>
                    </a:p>
                    <a:p>
                      <a:pPr marL="0" marR="0">
                        <a:spcBef>
                          <a:spcPts val="0"/>
                        </a:spcBef>
                        <a:spcAft>
                          <a:spcPts val="1200"/>
                        </a:spcAft>
                      </a:pPr>
                      <a:r>
                        <a:rPr lang="en-US" sz="1500" dirty="0">
                          <a:solidFill>
                            <a:srgbClr val="FFC000"/>
                          </a:solidFill>
                          <a:latin typeface="Times New Roman"/>
                          <a:ea typeface="Times New Roman"/>
                        </a:rPr>
                        <a:t>Students receive supports according to their needs</a:t>
                      </a:r>
                    </a:p>
                    <a:p>
                      <a:pPr marL="0" marR="0">
                        <a:spcBef>
                          <a:spcPts val="0"/>
                        </a:spcBef>
                        <a:spcAft>
                          <a:spcPts val="1200"/>
                        </a:spcAft>
                      </a:pPr>
                      <a:r>
                        <a:rPr lang="en-US" sz="1500" dirty="0">
                          <a:latin typeface="Times New Roman"/>
                          <a:ea typeface="Times New Roman"/>
                        </a:rPr>
                        <a:t>Families are connected with the schools</a:t>
                      </a:r>
                    </a:p>
                    <a:p>
                      <a:pPr marL="0" marR="0">
                        <a:spcBef>
                          <a:spcPts val="0"/>
                        </a:spcBef>
                        <a:spcAft>
                          <a:spcPts val="1200"/>
                        </a:spcAft>
                      </a:pPr>
                      <a:r>
                        <a:rPr lang="en-US" sz="1500" dirty="0">
                          <a:latin typeface="Times New Roman"/>
                          <a:ea typeface="Times New Roman"/>
                        </a:rPr>
                        <a:t>Families are connected with schools</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500" dirty="0">
                          <a:solidFill>
                            <a:srgbClr val="FFC000"/>
                          </a:solidFill>
                          <a:latin typeface="Times New Roman"/>
                          <a:ea typeface="Times New Roman"/>
                        </a:rPr>
                        <a:t>Students succeed academically</a:t>
                      </a:r>
                    </a:p>
                    <a:p>
                      <a:pPr marL="0" marR="0">
                        <a:spcBef>
                          <a:spcPts val="0"/>
                        </a:spcBef>
                        <a:spcAft>
                          <a:spcPts val="0"/>
                        </a:spcAft>
                      </a:pPr>
                      <a:r>
                        <a:rPr lang="en-US" sz="1500" dirty="0">
                          <a:solidFill>
                            <a:srgbClr val="FFC000"/>
                          </a:solidFill>
                          <a:latin typeface="Times New Roman"/>
                          <a:ea typeface="Times New Roman"/>
                        </a:rPr>
                        <a:t>Students and families are healthier</a:t>
                      </a:r>
                    </a:p>
                    <a:p>
                      <a:pPr marL="0" marR="0">
                        <a:spcBef>
                          <a:spcPts val="0"/>
                        </a:spcBef>
                        <a:spcAft>
                          <a:spcPts val="0"/>
                        </a:spcAft>
                      </a:pPr>
                      <a:r>
                        <a:rPr lang="en-US" sz="1500" dirty="0">
                          <a:solidFill>
                            <a:srgbClr val="FFC000"/>
                          </a:solidFill>
                          <a:latin typeface="Times New Roman"/>
                          <a:ea typeface="Times New Roman"/>
                        </a:rPr>
                        <a:t>    -socially</a:t>
                      </a:r>
                    </a:p>
                    <a:p>
                      <a:pPr marL="0" marR="0">
                        <a:spcBef>
                          <a:spcPts val="0"/>
                        </a:spcBef>
                        <a:spcAft>
                          <a:spcPts val="0"/>
                        </a:spcAft>
                      </a:pPr>
                      <a:r>
                        <a:rPr lang="en-US" sz="1500" dirty="0">
                          <a:solidFill>
                            <a:srgbClr val="FFC000"/>
                          </a:solidFill>
                          <a:latin typeface="Times New Roman"/>
                          <a:ea typeface="Times New Roman"/>
                        </a:rPr>
                        <a:t>    -physically</a:t>
                      </a:r>
                    </a:p>
                    <a:p>
                      <a:pPr marL="0" marR="0">
                        <a:spcBef>
                          <a:spcPts val="0"/>
                        </a:spcBef>
                        <a:spcAft>
                          <a:spcPts val="1200"/>
                        </a:spcAft>
                      </a:pPr>
                      <a:r>
                        <a:rPr lang="en-US" sz="1500" dirty="0">
                          <a:solidFill>
                            <a:srgbClr val="FFC000"/>
                          </a:solidFill>
                          <a:latin typeface="Times New Roman"/>
                          <a:ea typeface="Times New Roman"/>
                        </a:rPr>
                        <a:t>    -emotionally</a:t>
                      </a:r>
                    </a:p>
                    <a:p>
                      <a:pPr marL="0" marR="0">
                        <a:spcBef>
                          <a:spcPts val="0"/>
                        </a:spcBef>
                        <a:spcAft>
                          <a:spcPts val="1200"/>
                        </a:spcAft>
                      </a:pPr>
                      <a:r>
                        <a:rPr lang="en-US" sz="1500" dirty="0">
                          <a:latin typeface="Times New Roman"/>
                          <a:ea typeface="Times New Roman"/>
                        </a:rPr>
                        <a:t>Schools are supportive of youth and families</a:t>
                      </a:r>
                    </a:p>
                    <a:p>
                      <a:pPr marL="0" marR="0">
                        <a:spcBef>
                          <a:spcPts val="0"/>
                        </a:spcBef>
                        <a:spcAft>
                          <a:spcPts val="1200"/>
                        </a:spcAft>
                      </a:pPr>
                      <a:r>
                        <a:rPr lang="en-US" sz="1500" dirty="0">
                          <a:latin typeface="Times New Roman"/>
                          <a:ea typeface="Times New Roman"/>
                        </a:rPr>
                        <a:t>Communities are desirable places to live</a:t>
                      </a:r>
                    </a:p>
                  </a:txBody>
                  <a:tcPr marL="49967" marR="499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381000" y="6400800"/>
            <a:ext cx="6477000" cy="323165"/>
          </a:xfrm>
          <a:prstGeom prst="rect">
            <a:avLst/>
          </a:prstGeom>
          <a:noFill/>
        </p:spPr>
        <p:txBody>
          <a:bodyPr wrap="square" rtlCol="0">
            <a:spAutoFit/>
          </a:bodyPr>
          <a:lstStyle/>
          <a:p>
            <a:r>
              <a:rPr lang="en-US" sz="1500" dirty="0" smtClean="0">
                <a:latin typeface="Times New Roman" pitchFamily="18" charset="0"/>
                <a:cs typeface="Times New Roman" pitchFamily="18" charset="0"/>
              </a:rPr>
              <a:t>adapted from Shah et al (2009)</a:t>
            </a:r>
            <a:endParaRPr lang="en-US" sz="15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1828800"/>
            <a:ext cx="8153400" cy="4267200"/>
          </a:xfrm>
        </p:spPr>
        <p:txBody>
          <a:bodyPr/>
          <a:lstStyle/>
          <a:p>
            <a:pPr marL="514350" lvl="0" indent="-514350">
              <a:buSzPct val="100000"/>
              <a:buFont typeface="+mj-lt"/>
              <a:buAutoNum type="arabicPeriod"/>
            </a:pPr>
            <a:r>
              <a:rPr lang="en-US" dirty="0" smtClean="0">
                <a:solidFill>
                  <a:schemeClr val="tx1"/>
                </a:solidFill>
              </a:rPr>
              <a:t>How many and which students and families participate in the programs and services that are offered at the community schools?</a:t>
            </a:r>
          </a:p>
          <a:p>
            <a:pPr marL="514350" lvl="0" indent="-514350">
              <a:buSzPct val="100000"/>
              <a:buFont typeface="+mj-lt"/>
              <a:buAutoNum type="arabicPeriod"/>
            </a:pPr>
            <a:r>
              <a:rPr lang="en-US" dirty="0" smtClean="0">
                <a:solidFill>
                  <a:schemeClr val="tx1"/>
                </a:solidFill>
              </a:rPr>
              <a:t>How do the community school programs, and in what combinations, affect student academic achievement outcomes in the long-term?</a:t>
            </a:r>
          </a:p>
          <a:p>
            <a:pPr marL="514350" lvl="0" indent="-514350">
              <a:buSzPct val="100000"/>
              <a:buFont typeface="+mj-lt"/>
              <a:buAutoNum type="arabicPeriod"/>
            </a:pPr>
            <a:r>
              <a:rPr lang="en-US" dirty="0" smtClean="0">
                <a:solidFill>
                  <a:schemeClr val="tx1"/>
                </a:solidFill>
              </a:rPr>
              <a:t>What short-term outcomes of program participation lead to long-term academic outcomes?</a:t>
            </a:r>
          </a:p>
          <a:p>
            <a:endParaRPr lang="en-US" dirty="0"/>
          </a:p>
        </p:txBody>
      </p:sp>
      <p:sp>
        <p:nvSpPr>
          <p:cNvPr id="3" name="Title 2"/>
          <p:cNvSpPr>
            <a:spLocks noGrp="1"/>
          </p:cNvSpPr>
          <p:nvPr>
            <p:ph type="title"/>
          </p:nvPr>
        </p:nvSpPr>
        <p:spPr/>
        <p:txBody>
          <a:bodyPr/>
          <a:lstStyle/>
          <a:p>
            <a:r>
              <a:rPr lang="en-US" dirty="0" smtClean="0"/>
              <a:t>Research Questions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1752600"/>
            <a:ext cx="7885113" cy="4267200"/>
          </a:xfrm>
        </p:spPr>
        <p:txBody>
          <a:bodyPr/>
          <a:lstStyle/>
          <a:p>
            <a:r>
              <a:rPr lang="en-US" dirty="0" smtClean="0"/>
              <a:t>Schools: </a:t>
            </a:r>
            <a:r>
              <a:rPr lang="en-US" dirty="0" smtClean="0">
                <a:solidFill>
                  <a:schemeClr val="tx1"/>
                </a:solidFill>
              </a:rPr>
              <a:t>Four schools—one K-8, two K-5s, one 6-8</a:t>
            </a:r>
          </a:p>
          <a:p>
            <a:endParaRPr lang="en-US" dirty="0" smtClean="0">
              <a:solidFill>
                <a:schemeClr val="tx1"/>
              </a:solidFill>
            </a:endParaRPr>
          </a:p>
          <a:p>
            <a:r>
              <a:rPr lang="en-US" dirty="0" smtClean="0"/>
              <a:t>Programs: </a:t>
            </a:r>
            <a:r>
              <a:rPr lang="en-US" dirty="0" smtClean="0">
                <a:solidFill>
                  <a:schemeClr val="tx1"/>
                </a:solidFill>
              </a:rPr>
              <a:t>64 total programs for students and parents across the four schools</a:t>
            </a:r>
          </a:p>
          <a:p>
            <a:endParaRPr lang="en-US" dirty="0" smtClean="0"/>
          </a:p>
          <a:p>
            <a:r>
              <a:rPr lang="en-US" dirty="0" smtClean="0"/>
              <a:t>Students: </a:t>
            </a:r>
            <a:r>
              <a:rPr lang="en-US" dirty="0" smtClean="0">
                <a:solidFill>
                  <a:schemeClr val="tx1"/>
                </a:solidFill>
              </a:rPr>
              <a:t>3,000 per year, 1,522 all three years: </a:t>
            </a:r>
          </a:p>
          <a:p>
            <a:pPr marL="574675" indent="-349250">
              <a:buSzPct val="100000"/>
              <a:buFont typeface="Arial" pitchFamily="34" charset="0"/>
              <a:buChar char="•"/>
            </a:pPr>
            <a:r>
              <a:rPr lang="en-US" dirty="0" smtClean="0">
                <a:solidFill>
                  <a:schemeClr val="tx1"/>
                </a:solidFill>
              </a:rPr>
              <a:t>87% Latino, 7% White</a:t>
            </a:r>
          </a:p>
          <a:p>
            <a:pPr marL="574675" indent="-349250">
              <a:buSzPct val="100000"/>
              <a:buFont typeface="Arial" pitchFamily="34" charset="0"/>
              <a:buChar char="•"/>
            </a:pPr>
            <a:r>
              <a:rPr lang="en-US" dirty="0" smtClean="0">
                <a:solidFill>
                  <a:schemeClr val="tx1"/>
                </a:solidFill>
              </a:rPr>
              <a:t>71% FRPL, 64% English learner</a:t>
            </a:r>
          </a:p>
          <a:p>
            <a:pPr marL="574675" indent="-349250">
              <a:buSzPct val="100000"/>
              <a:buFont typeface="Arial" pitchFamily="34" charset="0"/>
              <a:buChar char="•"/>
            </a:pPr>
            <a:r>
              <a:rPr lang="en-US" dirty="0" smtClean="0">
                <a:solidFill>
                  <a:schemeClr val="tx1"/>
                </a:solidFill>
              </a:rPr>
              <a:t>62% K-5, 38% 6-8</a:t>
            </a:r>
            <a:endParaRPr lang="en-US" dirty="0">
              <a:solidFill>
                <a:schemeClr val="tx1"/>
              </a:solidFill>
            </a:endParaRPr>
          </a:p>
        </p:txBody>
      </p:sp>
      <p:sp>
        <p:nvSpPr>
          <p:cNvPr id="3" name="Title 2"/>
          <p:cNvSpPr>
            <a:spLocks noGrp="1"/>
          </p:cNvSpPr>
          <p:nvPr>
            <p:ph type="title"/>
          </p:nvPr>
        </p:nvSpPr>
        <p:spPr/>
        <p:txBody>
          <a:bodyPr/>
          <a:lstStyle/>
          <a:p>
            <a:r>
              <a:rPr lang="en-US" dirty="0" smtClean="0"/>
              <a:t>Study Population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39725" indent="-339725">
              <a:buSzPct val="100000"/>
              <a:buFont typeface="Arial" pitchFamily="34" charset="0"/>
              <a:buChar char="•"/>
            </a:pPr>
            <a:r>
              <a:rPr lang="en-US" dirty="0" smtClean="0">
                <a:solidFill>
                  <a:schemeClr val="tx1"/>
                </a:solidFill>
              </a:rPr>
              <a:t>Student demographics, achievement, and school attendance </a:t>
            </a:r>
          </a:p>
          <a:p>
            <a:pPr marL="979488" lvl="1" indent="-339725">
              <a:buSzPct val="100000"/>
              <a:buFont typeface="Arial" pitchFamily="34" charset="0"/>
              <a:buChar char="•"/>
            </a:pPr>
            <a:r>
              <a:rPr lang="en-US" dirty="0" smtClean="0">
                <a:solidFill>
                  <a:schemeClr val="tx1"/>
                </a:solidFill>
              </a:rPr>
              <a:t>School district administrative data </a:t>
            </a:r>
          </a:p>
          <a:p>
            <a:pPr marL="979488" lvl="1" indent="-339725">
              <a:buSzPct val="100000"/>
              <a:buFont typeface="Arial" pitchFamily="34" charset="0"/>
              <a:buChar char="•"/>
            </a:pPr>
            <a:r>
              <a:rPr lang="en-US" dirty="0" smtClean="0">
                <a:solidFill>
                  <a:schemeClr val="tx1"/>
                </a:solidFill>
              </a:rPr>
              <a:t>2006-07 to 2009-10</a:t>
            </a:r>
          </a:p>
          <a:p>
            <a:pPr marL="339725" indent="-339725">
              <a:buSzPct val="100000"/>
              <a:buFont typeface="Arial" pitchFamily="34" charset="0"/>
              <a:buChar char="•"/>
            </a:pPr>
            <a:r>
              <a:rPr lang="en-US" dirty="0" smtClean="0">
                <a:solidFill>
                  <a:schemeClr val="tx1"/>
                </a:solidFill>
              </a:rPr>
              <a:t>Community school program participation </a:t>
            </a:r>
          </a:p>
          <a:p>
            <a:pPr marL="979488" lvl="1" indent="-339725">
              <a:buSzPct val="100000"/>
              <a:buFont typeface="Arial" pitchFamily="34" charset="0"/>
              <a:buChar char="•"/>
            </a:pPr>
            <a:r>
              <a:rPr lang="en-US" dirty="0" smtClean="0">
                <a:solidFill>
                  <a:schemeClr val="tx1"/>
                </a:solidFill>
              </a:rPr>
              <a:t>District and outside provider participation records</a:t>
            </a:r>
          </a:p>
          <a:p>
            <a:pPr marL="979488" lvl="1" indent="-339725">
              <a:buSzPct val="100000"/>
              <a:buFont typeface="Arial" pitchFamily="34" charset="0"/>
              <a:buChar char="•"/>
            </a:pPr>
            <a:r>
              <a:rPr lang="en-US" dirty="0" smtClean="0">
                <a:solidFill>
                  <a:schemeClr val="tx1"/>
                </a:solidFill>
              </a:rPr>
              <a:t>2007-08 to 2009-10</a:t>
            </a:r>
          </a:p>
          <a:p>
            <a:pPr marL="339725" indent="-339725">
              <a:buSzPct val="100000"/>
              <a:buFont typeface="Arial" pitchFamily="34" charset="0"/>
              <a:buChar char="•"/>
            </a:pPr>
            <a:r>
              <a:rPr lang="en-US" dirty="0" smtClean="0">
                <a:solidFill>
                  <a:schemeClr val="tx1"/>
                </a:solidFill>
              </a:rPr>
              <a:t>Sense of care and practices that promote care</a:t>
            </a:r>
          </a:p>
          <a:p>
            <a:pPr marL="979488" lvl="1" indent="-339725">
              <a:buSzPct val="100000"/>
              <a:buFont typeface="Arial" pitchFamily="34" charset="0"/>
              <a:buChar char="•"/>
            </a:pPr>
            <a:r>
              <a:rPr lang="en-US" dirty="0" smtClean="0">
                <a:solidFill>
                  <a:schemeClr val="tx1"/>
                </a:solidFill>
              </a:rPr>
              <a:t>Middle school survey data </a:t>
            </a:r>
          </a:p>
          <a:p>
            <a:pPr marL="979488" lvl="1" indent="-339725">
              <a:buSzPct val="100000"/>
              <a:buFont typeface="Arial" pitchFamily="34" charset="0"/>
              <a:buChar char="•"/>
            </a:pPr>
            <a:r>
              <a:rPr lang="en-US" dirty="0" smtClean="0">
                <a:solidFill>
                  <a:schemeClr val="tx1"/>
                </a:solidFill>
              </a:rPr>
              <a:t>2008-09 and 2009-10</a:t>
            </a:r>
          </a:p>
        </p:txBody>
      </p:sp>
      <p:sp>
        <p:nvSpPr>
          <p:cNvPr id="3" name="Title 2"/>
          <p:cNvSpPr>
            <a:spLocks noGrp="1"/>
          </p:cNvSpPr>
          <p:nvPr>
            <p:ph type="title"/>
          </p:nvPr>
        </p:nvSpPr>
        <p:spPr/>
        <p:txBody>
          <a:bodyPr/>
          <a:lstStyle/>
          <a:p>
            <a:r>
              <a:rPr lang="en-US" dirty="0" smtClean="0"/>
              <a:t>Measures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 Categories </a:t>
            </a:r>
            <a:endParaRPr lang="en-US" dirty="0"/>
          </a:p>
        </p:txBody>
      </p:sp>
      <p:sp>
        <p:nvSpPr>
          <p:cNvPr id="208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noChangeAspect="1"/>
          </p:cNvGrpSpPr>
          <p:nvPr/>
        </p:nvGrpSpPr>
        <p:grpSpPr bwMode="auto">
          <a:xfrm>
            <a:off x="152400" y="1905000"/>
            <a:ext cx="8880694" cy="4295743"/>
            <a:chOff x="3248" y="1899"/>
            <a:chExt cx="8230" cy="3913"/>
          </a:xfrm>
        </p:grpSpPr>
        <p:sp>
          <p:nvSpPr>
            <p:cNvPr id="2081" name="AutoShape 33"/>
            <p:cNvSpPr>
              <a:spLocks noChangeAspect="1" noChangeArrowheads="1" noTextEdit="1"/>
            </p:cNvSpPr>
            <p:nvPr/>
          </p:nvSpPr>
          <p:spPr bwMode="auto">
            <a:xfrm>
              <a:off x="3456" y="1899"/>
              <a:ext cx="8014" cy="3887"/>
            </a:xfrm>
            <a:prstGeom prst="rect">
              <a:avLst/>
            </a:prstGeom>
            <a:noFill/>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80" name="AutoShape 32"/>
            <p:cNvSpPr>
              <a:spLocks noChangeArrowheads="1"/>
            </p:cNvSpPr>
            <p:nvPr/>
          </p:nvSpPr>
          <p:spPr bwMode="auto">
            <a:xfrm>
              <a:off x="6739" y="2246"/>
              <a:ext cx="1755" cy="766"/>
            </a:xfrm>
            <a:prstGeom prst="roundRect">
              <a:avLst>
                <a:gd name="adj" fmla="val 16667"/>
              </a:avLst>
            </a:prstGeom>
            <a:solidFill>
              <a:srgbClr val="C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Palatino Linotype" pitchFamily="18" charset="0"/>
                  <a:ea typeface="Times New Roman" pitchFamily="18" charset="0"/>
                  <a:cs typeface="Times New Roman" pitchFamily="18" charset="0"/>
                </a:rPr>
                <a:t>Extended Learning</a:t>
              </a:r>
              <a:endParaRPr kumimoji="0" lang="en-US" sz="1600" b="0" i="0" u="none" strike="noStrike" cap="none" normalizeH="0" baseline="0" dirty="0" smtClean="0">
                <a:ln>
                  <a:noFill/>
                </a:ln>
                <a:effectLst/>
                <a:latin typeface="Arial" pitchFamily="34" charset="0"/>
              </a:endParaRPr>
            </a:p>
          </p:txBody>
        </p:sp>
        <p:sp>
          <p:nvSpPr>
            <p:cNvPr id="2079" name="AutoShape 31"/>
            <p:cNvSpPr>
              <a:spLocks noChangeArrowheads="1"/>
            </p:cNvSpPr>
            <p:nvPr/>
          </p:nvSpPr>
          <p:spPr bwMode="auto">
            <a:xfrm>
              <a:off x="9317" y="2246"/>
              <a:ext cx="1760" cy="764"/>
            </a:xfrm>
            <a:prstGeom prst="roundRect">
              <a:avLst>
                <a:gd name="adj" fmla="val 16667"/>
              </a:avLst>
            </a:prstGeom>
            <a:solidFill>
              <a:srgbClr val="C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Palatino Linotype" pitchFamily="18" charset="0"/>
                  <a:ea typeface="Times New Roman" pitchFamily="18" charset="0"/>
                  <a:cs typeface="Times New Roman" pitchFamily="18" charset="0"/>
                </a:rPr>
                <a:t>Support</a:t>
              </a:r>
              <a:endParaRPr kumimoji="0" lang="en-US" sz="1600" b="0" i="0" u="none" strike="noStrike" cap="none" normalizeH="0" baseline="0" dirty="0" smtClean="0">
                <a:ln>
                  <a:noFill/>
                </a:ln>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effectLst/>
                <a:latin typeface="Palatino Linotype"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effectLst/>
                <a:latin typeface="Arial" pitchFamily="34" charset="0"/>
              </a:endParaRPr>
            </a:p>
          </p:txBody>
        </p:sp>
        <p:sp>
          <p:nvSpPr>
            <p:cNvPr id="2078" name="AutoShape 30"/>
            <p:cNvSpPr>
              <a:spLocks noChangeArrowheads="1"/>
            </p:cNvSpPr>
            <p:nvPr/>
          </p:nvSpPr>
          <p:spPr bwMode="auto">
            <a:xfrm>
              <a:off x="6638" y="3357"/>
              <a:ext cx="1105" cy="795"/>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After School</a:t>
              </a:r>
              <a:endParaRPr kumimoji="0" lang="en-US" sz="1400" b="0" i="0" u="none" strike="noStrike" cap="none" normalizeH="0" baseline="0" dirty="0" smtClean="0">
                <a:ln>
                  <a:noFill/>
                </a:ln>
                <a:solidFill>
                  <a:schemeClr val="bg1"/>
                </a:solidFill>
                <a:effectLst/>
                <a:latin typeface="Arial" pitchFamily="34" charset="0"/>
              </a:endParaRPr>
            </a:p>
          </p:txBody>
        </p:sp>
        <p:sp>
          <p:nvSpPr>
            <p:cNvPr id="2077" name="AutoShape 29"/>
            <p:cNvSpPr>
              <a:spLocks noChangeArrowheads="1"/>
            </p:cNvSpPr>
            <p:nvPr/>
          </p:nvSpPr>
          <p:spPr bwMode="auto">
            <a:xfrm>
              <a:off x="7767" y="3357"/>
              <a:ext cx="1110" cy="796"/>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Youth Leadership</a:t>
              </a:r>
              <a:endParaRPr kumimoji="0" lang="en-US" sz="1400" b="0" i="0" u="none" strike="noStrike" cap="none" normalizeH="0" baseline="0" dirty="0" smtClean="0">
                <a:ln>
                  <a:noFill/>
                </a:ln>
                <a:solidFill>
                  <a:schemeClr val="bg1"/>
                </a:solidFill>
                <a:effectLst/>
                <a:latin typeface="Arial" pitchFamily="34" charset="0"/>
              </a:endParaRPr>
            </a:p>
          </p:txBody>
        </p:sp>
        <p:sp>
          <p:nvSpPr>
            <p:cNvPr id="2076" name="AutoShape 28"/>
            <p:cNvSpPr>
              <a:spLocks noChangeArrowheads="1"/>
            </p:cNvSpPr>
            <p:nvPr/>
          </p:nvSpPr>
          <p:spPr bwMode="auto">
            <a:xfrm>
              <a:off x="9049" y="3343"/>
              <a:ext cx="1166" cy="794"/>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Counseling </a:t>
              </a:r>
              <a:endParaRPr kumimoji="0" lang="en-US" sz="1400" b="0" i="0" u="none" strike="noStrike" cap="none" normalizeH="0" baseline="0" dirty="0" smtClean="0">
                <a:ln>
                  <a:noFill/>
                </a:ln>
                <a:solidFill>
                  <a:schemeClr val="bg1"/>
                </a:solidFill>
                <a:effectLst/>
                <a:latin typeface="Arial" pitchFamily="34" charset="0"/>
              </a:endParaRPr>
            </a:p>
          </p:txBody>
        </p:sp>
        <p:sp>
          <p:nvSpPr>
            <p:cNvPr id="2075" name="AutoShape 27"/>
            <p:cNvSpPr>
              <a:spLocks noChangeArrowheads="1"/>
            </p:cNvSpPr>
            <p:nvPr/>
          </p:nvSpPr>
          <p:spPr bwMode="auto">
            <a:xfrm>
              <a:off x="10260" y="3357"/>
              <a:ext cx="1168" cy="794"/>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Family Assistance</a:t>
              </a:r>
              <a:endParaRPr kumimoji="0" lang="en-US" sz="1400" b="0" i="0" u="none" strike="noStrike" cap="none" normalizeH="0" baseline="0" dirty="0" smtClean="0">
                <a:ln>
                  <a:noFill/>
                </a:ln>
                <a:solidFill>
                  <a:schemeClr val="bg1"/>
                </a:solidFill>
                <a:effectLst/>
                <a:latin typeface="Arial" pitchFamily="34" charset="0"/>
              </a:endParaRPr>
            </a:p>
          </p:txBody>
        </p:sp>
        <p:sp>
          <p:nvSpPr>
            <p:cNvPr id="2074" name="AutoShape 26"/>
            <p:cNvSpPr>
              <a:spLocks noChangeShapeType="1"/>
            </p:cNvSpPr>
            <p:nvPr/>
          </p:nvSpPr>
          <p:spPr bwMode="auto">
            <a:xfrm flipV="1">
              <a:off x="7134" y="3012"/>
              <a:ext cx="482" cy="329"/>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73" name="AutoShape 25"/>
            <p:cNvSpPr>
              <a:spLocks noChangeShapeType="1"/>
            </p:cNvSpPr>
            <p:nvPr/>
          </p:nvSpPr>
          <p:spPr bwMode="auto">
            <a:xfrm flipH="1" flipV="1">
              <a:off x="7616" y="3012"/>
              <a:ext cx="625" cy="329"/>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72" name="AutoShape 24"/>
            <p:cNvSpPr>
              <a:spLocks noChangeShapeType="1"/>
            </p:cNvSpPr>
            <p:nvPr/>
          </p:nvSpPr>
          <p:spPr bwMode="auto">
            <a:xfrm flipV="1">
              <a:off x="9633" y="3010"/>
              <a:ext cx="564" cy="333"/>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71" name="AutoShape 23"/>
            <p:cNvSpPr>
              <a:spLocks noChangeShapeType="1"/>
            </p:cNvSpPr>
            <p:nvPr/>
          </p:nvSpPr>
          <p:spPr bwMode="auto">
            <a:xfrm flipH="1" flipV="1">
              <a:off x="10197" y="3010"/>
              <a:ext cx="602" cy="333"/>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70" name="AutoShape 22"/>
            <p:cNvSpPr>
              <a:spLocks noChangeArrowheads="1"/>
            </p:cNvSpPr>
            <p:nvPr/>
          </p:nvSpPr>
          <p:spPr bwMode="auto">
            <a:xfrm>
              <a:off x="6638" y="4467"/>
              <a:ext cx="1200" cy="131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After School Programs</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Intercession Programs</a:t>
              </a:r>
              <a:endParaRPr kumimoji="0" lang="en-US" sz="1300" b="0" i="0" u="none" strike="noStrike" cap="none" normalizeH="0" baseline="0" dirty="0" smtClean="0">
                <a:ln>
                  <a:noFill/>
                </a:ln>
                <a:solidFill>
                  <a:schemeClr val="bg1"/>
                </a:solidFill>
                <a:effectLst/>
                <a:latin typeface="Arial" pitchFamily="34" charset="0"/>
              </a:endParaRPr>
            </a:p>
          </p:txBody>
        </p:sp>
        <p:sp>
          <p:nvSpPr>
            <p:cNvPr id="2069" name="AutoShape 21"/>
            <p:cNvSpPr>
              <a:spLocks noChangeArrowheads="1"/>
            </p:cNvSpPr>
            <p:nvPr/>
          </p:nvSpPr>
          <p:spPr bwMode="auto">
            <a:xfrm>
              <a:off x="7838" y="4467"/>
              <a:ext cx="1110" cy="131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Conflict Managers</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Legal Education</a:t>
              </a:r>
              <a:endParaRPr kumimoji="0" lang="en-US" sz="1300" b="0" i="0" u="none" strike="noStrike" cap="none" normalizeH="0" baseline="0" dirty="0" smtClean="0">
                <a:ln>
                  <a:noFill/>
                </a:ln>
                <a:solidFill>
                  <a:schemeClr val="bg1"/>
                </a:solidFill>
                <a:effectLst/>
                <a:latin typeface="Arial" pitchFamily="34" charset="0"/>
              </a:endParaRPr>
            </a:p>
          </p:txBody>
        </p:sp>
        <p:sp>
          <p:nvSpPr>
            <p:cNvPr id="2068" name="AutoShape 20"/>
            <p:cNvSpPr>
              <a:spLocks noChangeArrowheads="1"/>
            </p:cNvSpPr>
            <p:nvPr/>
          </p:nvSpPr>
          <p:spPr bwMode="auto">
            <a:xfrm>
              <a:off x="9039" y="4398"/>
              <a:ext cx="1247" cy="138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Individual Counseling</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Group Counseling</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Case Management</a:t>
              </a:r>
              <a:endParaRPr kumimoji="0" lang="en-US" sz="1300" b="0" i="0" u="none" strike="noStrike" cap="none" normalizeH="0" baseline="0" dirty="0" smtClean="0">
                <a:ln>
                  <a:noFill/>
                </a:ln>
                <a:solidFill>
                  <a:schemeClr val="bg1"/>
                </a:solidFill>
                <a:effectLst/>
                <a:latin typeface="Arial" pitchFamily="34" charset="0"/>
              </a:endParaRPr>
            </a:p>
          </p:txBody>
        </p:sp>
        <p:sp>
          <p:nvSpPr>
            <p:cNvPr id="2067" name="AutoShape 19"/>
            <p:cNvSpPr>
              <a:spLocks noChangeArrowheads="1"/>
            </p:cNvSpPr>
            <p:nvPr/>
          </p:nvSpPr>
          <p:spPr bwMode="auto">
            <a:xfrm>
              <a:off x="10310" y="4398"/>
              <a:ext cx="1168" cy="138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Bus Passes</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Uniform Help</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Holiday Gift Cards</a:t>
              </a:r>
              <a:endParaRPr kumimoji="0" lang="en-US" sz="1300" b="0" i="0" u="none" strike="noStrike" cap="none" normalizeH="0" baseline="0" dirty="0" smtClean="0">
                <a:ln>
                  <a:noFill/>
                </a:ln>
                <a:solidFill>
                  <a:schemeClr val="bg1"/>
                </a:solidFill>
                <a:effectLst/>
                <a:latin typeface="Arial" pitchFamily="34" charset="0"/>
              </a:endParaRPr>
            </a:p>
          </p:txBody>
        </p:sp>
        <p:sp>
          <p:nvSpPr>
            <p:cNvPr id="2066" name="AutoShape 18"/>
            <p:cNvSpPr>
              <a:spLocks noChangeShapeType="1"/>
            </p:cNvSpPr>
            <p:nvPr/>
          </p:nvSpPr>
          <p:spPr bwMode="auto">
            <a:xfrm flipV="1">
              <a:off x="7203" y="4120"/>
              <a:ext cx="42" cy="347"/>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65" name="AutoShape 17"/>
            <p:cNvSpPr>
              <a:spLocks noChangeShapeType="1"/>
            </p:cNvSpPr>
            <p:nvPr/>
          </p:nvSpPr>
          <p:spPr bwMode="auto">
            <a:xfrm flipV="1">
              <a:off x="8332" y="4120"/>
              <a:ext cx="42" cy="347"/>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64" name="AutoShape 16"/>
            <p:cNvSpPr>
              <a:spLocks noChangeShapeType="1"/>
            </p:cNvSpPr>
            <p:nvPr/>
          </p:nvSpPr>
          <p:spPr bwMode="auto">
            <a:xfrm>
              <a:off x="9633" y="4137"/>
              <a:ext cx="1" cy="250"/>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63" name="AutoShape 15"/>
            <p:cNvSpPr>
              <a:spLocks noChangeShapeType="1"/>
            </p:cNvSpPr>
            <p:nvPr/>
          </p:nvSpPr>
          <p:spPr bwMode="auto">
            <a:xfrm>
              <a:off x="10799" y="4137"/>
              <a:ext cx="1" cy="251"/>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62" name="AutoShape 14"/>
            <p:cNvSpPr>
              <a:spLocks noChangeArrowheads="1"/>
            </p:cNvSpPr>
            <p:nvPr/>
          </p:nvSpPr>
          <p:spPr bwMode="auto">
            <a:xfrm>
              <a:off x="3962" y="2246"/>
              <a:ext cx="1758" cy="764"/>
            </a:xfrm>
            <a:prstGeom prst="roundRect">
              <a:avLst>
                <a:gd name="adj" fmla="val 16667"/>
              </a:avLst>
            </a:prstGeom>
            <a:solidFill>
              <a:srgbClr val="C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Palatino Linotype" pitchFamily="18" charset="0"/>
                  <a:ea typeface="Times New Roman" pitchFamily="18" charset="0"/>
                  <a:cs typeface="Times New Roman" pitchFamily="18" charset="0"/>
                </a:rPr>
                <a:t>Family Engagement</a:t>
              </a:r>
              <a:endParaRPr kumimoji="0" lang="en-US" sz="1600" b="0" i="0" u="none" strike="noStrike" cap="none" normalizeH="0" baseline="0" dirty="0" smtClean="0">
                <a:ln>
                  <a:noFill/>
                </a:ln>
                <a:effectLst/>
                <a:latin typeface="Arial" pitchFamily="34" charset="0"/>
              </a:endParaRPr>
            </a:p>
          </p:txBody>
        </p:sp>
        <p:sp>
          <p:nvSpPr>
            <p:cNvPr id="2061" name="AutoShape 13"/>
            <p:cNvSpPr>
              <a:spLocks noChangeArrowheads="1"/>
            </p:cNvSpPr>
            <p:nvPr/>
          </p:nvSpPr>
          <p:spPr bwMode="auto">
            <a:xfrm>
              <a:off x="4375" y="3343"/>
              <a:ext cx="1025" cy="794"/>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Parent Education</a:t>
              </a:r>
              <a:endParaRPr kumimoji="0" lang="en-US" sz="1400" b="0" i="0" u="none" strike="noStrike" cap="none" normalizeH="0" baseline="0" dirty="0" smtClean="0">
                <a:ln>
                  <a:noFill/>
                </a:ln>
                <a:solidFill>
                  <a:schemeClr val="bg1"/>
                </a:solidFill>
                <a:effectLst/>
                <a:latin typeface="Arial" pitchFamily="34" charset="0"/>
              </a:endParaRPr>
            </a:p>
          </p:txBody>
        </p:sp>
        <p:sp>
          <p:nvSpPr>
            <p:cNvPr id="2060" name="AutoShape 12"/>
            <p:cNvSpPr>
              <a:spLocks noChangeArrowheads="1"/>
            </p:cNvSpPr>
            <p:nvPr/>
          </p:nvSpPr>
          <p:spPr bwMode="auto">
            <a:xfrm>
              <a:off x="3248" y="3341"/>
              <a:ext cx="1103" cy="794"/>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Parent Leadership</a:t>
              </a:r>
              <a:endParaRPr kumimoji="0" lang="en-US" sz="14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Arial" pitchFamily="34" charset="0"/>
              </a:endParaRPr>
            </a:p>
          </p:txBody>
        </p:sp>
        <p:sp>
          <p:nvSpPr>
            <p:cNvPr id="2059" name="AutoShape 11"/>
            <p:cNvSpPr>
              <a:spLocks noChangeShapeType="1"/>
            </p:cNvSpPr>
            <p:nvPr/>
          </p:nvSpPr>
          <p:spPr bwMode="auto">
            <a:xfrm flipV="1">
              <a:off x="3903" y="3010"/>
              <a:ext cx="939" cy="331"/>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58" name="AutoShape 10"/>
            <p:cNvSpPr>
              <a:spLocks noChangeShapeType="1"/>
            </p:cNvSpPr>
            <p:nvPr/>
          </p:nvSpPr>
          <p:spPr bwMode="auto">
            <a:xfrm flipV="1">
              <a:off x="4828" y="3010"/>
              <a:ext cx="14" cy="333"/>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57" name="AutoShape 9"/>
            <p:cNvSpPr>
              <a:spLocks noChangeArrowheads="1"/>
            </p:cNvSpPr>
            <p:nvPr/>
          </p:nvSpPr>
          <p:spPr bwMode="auto">
            <a:xfrm>
              <a:off x="3248" y="4467"/>
              <a:ext cx="1059" cy="134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School Site Council</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PTO/PTA</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Coaching</a:t>
              </a:r>
              <a:endParaRPr kumimoji="0" lang="en-US" sz="1300" b="0" i="0" u="none" strike="noStrike" cap="none" normalizeH="0" baseline="0" dirty="0" smtClean="0">
                <a:ln>
                  <a:noFill/>
                </a:ln>
                <a:solidFill>
                  <a:schemeClr val="bg1"/>
                </a:solidFill>
                <a:effectLst/>
                <a:latin typeface="Arial" pitchFamily="34" charset="0"/>
              </a:endParaRPr>
            </a:p>
          </p:txBody>
        </p:sp>
        <p:sp>
          <p:nvSpPr>
            <p:cNvPr id="2056" name="AutoShape 8"/>
            <p:cNvSpPr>
              <a:spLocks noChangeArrowheads="1"/>
            </p:cNvSpPr>
            <p:nvPr/>
          </p:nvSpPr>
          <p:spPr bwMode="auto">
            <a:xfrm>
              <a:off x="4307" y="4467"/>
              <a:ext cx="1130" cy="134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ESL Classes</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Computer Classes</a:t>
              </a:r>
              <a:endParaRPr kumimoji="0" lang="en-US" sz="1300" b="0" i="0" u="none" strike="noStrike" cap="none" normalizeH="0" baseline="0" dirty="0" smtClean="0">
                <a:ln>
                  <a:noFill/>
                </a:ln>
                <a:solidFill>
                  <a:schemeClr val="bg1"/>
                </a:solidFill>
                <a:effectLst/>
                <a:latin typeface="Arial" pitchFamily="34" charset="0"/>
              </a:endParaRPr>
            </a:p>
          </p:txBody>
        </p:sp>
        <p:sp>
          <p:nvSpPr>
            <p:cNvPr id="2055" name="AutoShape 7"/>
            <p:cNvSpPr>
              <a:spLocks noChangeShapeType="1"/>
            </p:cNvSpPr>
            <p:nvPr/>
          </p:nvSpPr>
          <p:spPr bwMode="auto">
            <a:xfrm>
              <a:off x="3813" y="4120"/>
              <a:ext cx="1" cy="306"/>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54" name="AutoShape 6"/>
            <p:cNvSpPr>
              <a:spLocks noChangeShapeType="1"/>
            </p:cNvSpPr>
            <p:nvPr/>
          </p:nvSpPr>
          <p:spPr bwMode="auto">
            <a:xfrm>
              <a:off x="4828" y="4137"/>
              <a:ext cx="1" cy="304"/>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53" name="AutoShape 5"/>
            <p:cNvSpPr>
              <a:spLocks noChangeArrowheads="1"/>
            </p:cNvSpPr>
            <p:nvPr/>
          </p:nvSpPr>
          <p:spPr bwMode="auto">
            <a:xfrm>
              <a:off x="5400" y="3357"/>
              <a:ext cx="1111" cy="794"/>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Parent Volunteers</a:t>
              </a:r>
              <a:endParaRPr kumimoji="0" lang="en-US" sz="1400" b="0" i="0" u="none" strike="noStrike" cap="none" normalizeH="0" baseline="0" dirty="0" smtClean="0">
                <a:ln>
                  <a:noFill/>
                </a:ln>
                <a:solidFill>
                  <a:schemeClr val="bg1"/>
                </a:solidFill>
                <a:effectLst/>
                <a:latin typeface="Arial" pitchFamily="34" charset="0"/>
              </a:endParaRPr>
            </a:p>
          </p:txBody>
        </p:sp>
        <p:sp>
          <p:nvSpPr>
            <p:cNvPr id="2052" name="AutoShape 4"/>
            <p:cNvSpPr>
              <a:spLocks noChangeShapeType="1"/>
            </p:cNvSpPr>
            <p:nvPr/>
          </p:nvSpPr>
          <p:spPr bwMode="auto">
            <a:xfrm flipH="1" flipV="1">
              <a:off x="4842" y="3010"/>
              <a:ext cx="947" cy="333"/>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51" name="AutoShape 3"/>
            <p:cNvSpPr>
              <a:spLocks noChangeArrowheads="1"/>
            </p:cNvSpPr>
            <p:nvPr/>
          </p:nvSpPr>
          <p:spPr bwMode="auto">
            <a:xfrm>
              <a:off x="5437" y="4467"/>
              <a:ext cx="1059" cy="134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Outreach</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Dialogues</a:t>
              </a:r>
              <a:endParaRPr kumimoji="0" lang="en-US" sz="1300" b="0" i="0" u="none" strike="noStrike" cap="none" normalizeH="0" baseline="0" dirty="0" smtClean="0">
                <a:ln>
                  <a:noFill/>
                </a:ln>
                <a:solidFill>
                  <a:schemeClr val="bg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chemeClr val="bg1"/>
                  </a:solidFill>
                  <a:effectLst/>
                  <a:latin typeface="Palatino Linotype" pitchFamily="18" charset="0"/>
                  <a:ea typeface="Times New Roman" pitchFamily="18" charset="0"/>
                  <a:cs typeface="Times New Roman" pitchFamily="18" charset="0"/>
                </a:rPr>
                <a:t>Volunteer Activities</a:t>
              </a:r>
              <a:endParaRPr kumimoji="0" lang="en-US" sz="1300" b="0" i="0" u="none" strike="noStrike" cap="none" normalizeH="0" baseline="0" dirty="0" smtClean="0">
                <a:ln>
                  <a:noFill/>
                </a:ln>
                <a:solidFill>
                  <a:schemeClr val="bg1"/>
                </a:solidFill>
                <a:effectLst/>
                <a:latin typeface="Arial" pitchFamily="34" charset="0"/>
              </a:endParaRPr>
            </a:p>
          </p:txBody>
        </p:sp>
        <p:sp>
          <p:nvSpPr>
            <p:cNvPr id="2050" name="AutoShape 2"/>
            <p:cNvSpPr>
              <a:spLocks noChangeShapeType="1"/>
            </p:cNvSpPr>
            <p:nvPr/>
          </p:nvSpPr>
          <p:spPr bwMode="auto">
            <a:xfrm>
              <a:off x="5931" y="4190"/>
              <a:ext cx="1" cy="304"/>
            </a:xfrm>
            <a:prstGeom prst="straightConnector1">
              <a:avLst/>
            </a:prstGeom>
            <a:noFill/>
            <a:ln w="3810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Key Findings: </a:t>
            </a:r>
            <a:br>
              <a:rPr lang="en-US" sz="4000" dirty="0" smtClean="0"/>
            </a:br>
            <a:r>
              <a:rPr lang="en-US" sz="4000" dirty="0" smtClean="0"/>
              <a:t>Participation Over Time</a:t>
            </a:r>
            <a:endParaRPr lang="en-US" sz="4000" dirty="0"/>
          </a:p>
        </p:txBody>
      </p:sp>
      <p:graphicFrame>
        <p:nvGraphicFramePr>
          <p:cNvPr id="6" name="Chart 5"/>
          <p:cNvGraphicFramePr>
            <a:graphicFrameLocks/>
          </p:cNvGraphicFramePr>
          <p:nvPr/>
        </p:nvGraphicFramePr>
        <p:xfrm>
          <a:off x="381000" y="1676400"/>
          <a:ext cx="83058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Support/Extended Learning Linked to Math Scores</a:t>
            </a:r>
            <a:endParaRPr lang="en-US" sz="4000" dirty="0"/>
          </a:p>
        </p:txBody>
      </p:sp>
      <p:pic>
        <p:nvPicPr>
          <p:cNvPr id="4" name="Picture 3"/>
          <p:cNvPicPr>
            <a:picLocks noChangeAspect="1"/>
          </p:cNvPicPr>
          <p:nvPr/>
        </p:nvPicPr>
        <p:blipFill>
          <a:blip r:embed="rId3" cstate="print"/>
          <a:stretch>
            <a:fillRect/>
          </a:stretch>
        </p:blipFill>
        <p:spPr>
          <a:xfrm>
            <a:off x="1066800" y="1828800"/>
            <a:ext cx="7360920" cy="46939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JGC">
  <a:themeElements>
    <a:clrScheme name="Custom 1">
      <a:dk1>
        <a:sysClr val="windowText" lastClr="000000"/>
      </a:dk1>
      <a:lt1>
        <a:sysClr val="window" lastClr="FFFFFF"/>
      </a:lt1>
      <a:dk2>
        <a:srgbClr val="775F55"/>
      </a:dk2>
      <a:lt2>
        <a:srgbClr val="EBDDC3"/>
      </a:lt2>
      <a:accent1>
        <a:srgbClr val="94B6D2"/>
      </a:accent1>
      <a:accent2>
        <a:srgbClr val="CC2E50"/>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JGC</Template>
  <TotalTime>14234</TotalTime>
  <Words>1070</Words>
  <Application>Microsoft Office PowerPoint</Application>
  <PresentationFormat>On-screen Show (4:3)</PresentationFormat>
  <Paragraphs>180</Paragraphs>
  <Slides>14</Slides>
  <Notes>14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JGC</vt:lpstr>
      <vt:lpstr>Custom Design</vt:lpstr>
      <vt:lpstr>Service synergy: Examining the Cumulative Effects of Community School Services</vt:lpstr>
      <vt:lpstr>Background</vt:lpstr>
      <vt:lpstr>District Logic Model</vt:lpstr>
      <vt:lpstr>Research Questions</vt:lpstr>
      <vt:lpstr>Study Population</vt:lpstr>
      <vt:lpstr>Measures</vt:lpstr>
      <vt:lpstr>Program Categories </vt:lpstr>
      <vt:lpstr>Key Findings:  Participation Over Time</vt:lpstr>
      <vt:lpstr>Support/Extended Learning Linked to Math Scores</vt:lpstr>
      <vt:lpstr>School Attendance and Support/Extended Learning</vt:lpstr>
      <vt:lpstr>Family Engagement/Extended Learning Linked to CELDT Scores</vt:lpstr>
      <vt:lpstr>Sense of Care and Family Engagement/Extended Learning</vt:lpstr>
      <vt:lpstr>Implications for the Community</vt:lpstr>
      <vt:lpstr>Implications for Future Research</vt:lpstr>
    </vt:vector>
  </TitlesOfParts>
  <Company>School of Education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W. Gardner Center for Youth and Their Communities</dc:title>
  <dc:creator>Cheryl Zando</dc:creator>
  <cp:lastModifiedBy>sebcast</cp:lastModifiedBy>
  <cp:revision>666</cp:revision>
  <cp:lastPrinted>2010-09-15T20:18:50Z</cp:lastPrinted>
  <dcterms:created xsi:type="dcterms:W3CDTF">2010-09-15T20:18:10Z</dcterms:created>
  <dcterms:modified xsi:type="dcterms:W3CDTF">2011-04-08T00:14:28Z</dcterms:modified>
</cp:coreProperties>
</file>