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19"/>
  </p:notesMasterIdLst>
  <p:handoutMasterIdLst>
    <p:handoutMasterId r:id="rId20"/>
  </p:handoutMasterIdLst>
  <p:sldIdLst>
    <p:sldId id="256" r:id="rId3"/>
    <p:sldId id="333" r:id="rId4"/>
    <p:sldId id="332" r:id="rId5"/>
    <p:sldId id="335" r:id="rId6"/>
    <p:sldId id="346" r:id="rId7"/>
    <p:sldId id="336" r:id="rId8"/>
    <p:sldId id="339" r:id="rId9"/>
    <p:sldId id="338" r:id="rId10"/>
    <p:sldId id="337" r:id="rId11"/>
    <p:sldId id="340" r:id="rId12"/>
    <p:sldId id="341" r:id="rId13"/>
    <p:sldId id="342" r:id="rId14"/>
    <p:sldId id="319" r:id="rId15"/>
    <p:sldId id="343" r:id="rId16"/>
    <p:sldId id="344" r:id="rId17"/>
    <p:sldId id="345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C1D"/>
    <a:srgbClr val="CC2E50"/>
    <a:srgbClr val="D13355"/>
    <a:srgbClr val="D2365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5810" autoAdjust="0"/>
  </p:normalViewPr>
  <p:slideViewPr>
    <p:cSldViewPr>
      <p:cViewPr varScale="1">
        <p:scale>
          <a:sx n="55" d="100"/>
          <a:sy n="55" d="100"/>
        </p:scale>
        <p:origin x="-9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556" y="-108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9.3904570890902941E-2"/>
          <c:y val="0.17764308695284073"/>
          <c:w val="0.85393403654731903"/>
          <c:h val="0.70396113792227588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Total (BA)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Sheet1!$A$2:$A$54</c:f>
              <c:numCache>
                <c:formatCode>General</c:formatCode>
                <c:ptCount val="53"/>
                <c:pt idx="0">
                  <c:v>2009</c:v>
                </c:pt>
                <c:pt idx="1">
                  <c:v>2008</c:v>
                </c:pt>
                <c:pt idx="2">
                  <c:v>2007</c:v>
                </c:pt>
                <c:pt idx="3">
                  <c:v>2006</c:v>
                </c:pt>
                <c:pt idx="4">
                  <c:v>2005</c:v>
                </c:pt>
                <c:pt idx="5">
                  <c:v>2004</c:v>
                </c:pt>
                <c:pt idx="6">
                  <c:v>2003</c:v>
                </c:pt>
                <c:pt idx="7">
                  <c:v>2002</c:v>
                </c:pt>
                <c:pt idx="8">
                  <c:v>2001</c:v>
                </c:pt>
                <c:pt idx="9">
                  <c:v>2000</c:v>
                </c:pt>
                <c:pt idx="10">
                  <c:v>1999</c:v>
                </c:pt>
                <c:pt idx="11">
                  <c:v>1998</c:v>
                </c:pt>
                <c:pt idx="12">
                  <c:v>1997</c:v>
                </c:pt>
                <c:pt idx="13">
                  <c:v>1996</c:v>
                </c:pt>
                <c:pt idx="14">
                  <c:v>1995</c:v>
                </c:pt>
                <c:pt idx="15">
                  <c:v>1994</c:v>
                </c:pt>
                <c:pt idx="16">
                  <c:v>1993</c:v>
                </c:pt>
                <c:pt idx="17">
                  <c:v>1992</c:v>
                </c:pt>
                <c:pt idx="18">
                  <c:v>1991</c:v>
                </c:pt>
                <c:pt idx="19">
                  <c:v>1990</c:v>
                </c:pt>
                <c:pt idx="20">
                  <c:v>1989</c:v>
                </c:pt>
                <c:pt idx="21">
                  <c:v>1988</c:v>
                </c:pt>
                <c:pt idx="22">
                  <c:v>1987</c:v>
                </c:pt>
                <c:pt idx="23">
                  <c:v>1986</c:v>
                </c:pt>
                <c:pt idx="24">
                  <c:v>1985</c:v>
                </c:pt>
                <c:pt idx="25">
                  <c:v>1984</c:v>
                </c:pt>
                <c:pt idx="26">
                  <c:v>1983</c:v>
                </c:pt>
                <c:pt idx="27">
                  <c:v>1982</c:v>
                </c:pt>
                <c:pt idx="28">
                  <c:v>1981</c:v>
                </c:pt>
                <c:pt idx="29">
                  <c:v>1980</c:v>
                </c:pt>
                <c:pt idx="30">
                  <c:v>1979</c:v>
                </c:pt>
                <c:pt idx="31">
                  <c:v>1978</c:v>
                </c:pt>
                <c:pt idx="32">
                  <c:v>1977</c:v>
                </c:pt>
                <c:pt idx="33">
                  <c:v>1976</c:v>
                </c:pt>
                <c:pt idx="34">
                  <c:v>1975</c:v>
                </c:pt>
                <c:pt idx="35">
                  <c:v>1974</c:v>
                </c:pt>
                <c:pt idx="36">
                  <c:v>1973</c:v>
                </c:pt>
                <c:pt idx="37">
                  <c:v>1972</c:v>
                </c:pt>
                <c:pt idx="38">
                  <c:v>1971</c:v>
                </c:pt>
                <c:pt idx="39">
                  <c:v>1970</c:v>
                </c:pt>
                <c:pt idx="40">
                  <c:v>1969</c:v>
                </c:pt>
                <c:pt idx="41">
                  <c:v>1968</c:v>
                </c:pt>
                <c:pt idx="42">
                  <c:v>1967</c:v>
                </c:pt>
                <c:pt idx="43">
                  <c:v>1966</c:v>
                </c:pt>
                <c:pt idx="44">
                  <c:v>1965</c:v>
                </c:pt>
                <c:pt idx="45">
                  <c:v>1964</c:v>
                </c:pt>
                <c:pt idx="46">
                  <c:v>1962</c:v>
                </c:pt>
                <c:pt idx="47">
                  <c:v>1959</c:v>
                </c:pt>
                <c:pt idx="48">
                  <c:v>1957</c:v>
                </c:pt>
                <c:pt idx="49">
                  <c:v>1952</c:v>
                </c:pt>
                <c:pt idx="50">
                  <c:v>1950</c:v>
                </c:pt>
                <c:pt idx="51">
                  <c:v>1947</c:v>
                </c:pt>
                <c:pt idx="52">
                  <c:v>1940</c:v>
                </c:pt>
              </c:numCache>
            </c:numRef>
          </c:xVal>
          <c:yVal>
            <c:numRef>
              <c:f>Sheet1!$B$2:$B$54</c:f>
              <c:numCache>
                <c:formatCode>0.0</c:formatCode>
                <c:ptCount val="53"/>
                <c:pt idx="0">
                  <c:v>30.6</c:v>
                </c:pt>
                <c:pt idx="1">
                  <c:v>30.8</c:v>
                </c:pt>
                <c:pt idx="2">
                  <c:v>29.6</c:v>
                </c:pt>
                <c:pt idx="3">
                  <c:v>28.39</c:v>
                </c:pt>
                <c:pt idx="4">
                  <c:v>28.8</c:v>
                </c:pt>
                <c:pt idx="5">
                  <c:v>28.7</c:v>
                </c:pt>
                <c:pt idx="6">
                  <c:v>28.4</c:v>
                </c:pt>
                <c:pt idx="7">
                  <c:v>29.3</c:v>
                </c:pt>
                <c:pt idx="8">
                  <c:v>28.4</c:v>
                </c:pt>
                <c:pt idx="9">
                  <c:v>29.1</c:v>
                </c:pt>
                <c:pt idx="10">
                  <c:v>28.2</c:v>
                </c:pt>
                <c:pt idx="11">
                  <c:v>27.3</c:v>
                </c:pt>
                <c:pt idx="12">
                  <c:v>27.8</c:v>
                </c:pt>
                <c:pt idx="13">
                  <c:v>27.1</c:v>
                </c:pt>
                <c:pt idx="14">
                  <c:v>24.7</c:v>
                </c:pt>
                <c:pt idx="15">
                  <c:v>23.3</c:v>
                </c:pt>
                <c:pt idx="16">
                  <c:v>23.7</c:v>
                </c:pt>
                <c:pt idx="17">
                  <c:v>23.6</c:v>
                </c:pt>
                <c:pt idx="18">
                  <c:v>23.2</c:v>
                </c:pt>
                <c:pt idx="19">
                  <c:v>23.2</c:v>
                </c:pt>
                <c:pt idx="20">
                  <c:v>23.4</c:v>
                </c:pt>
                <c:pt idx="21">
                  <c:v>22.5</c:v>
                </c:pt>
                <c:pt idx="22">
                  <c:v>22</c:v>
                </c:pt>
                <c:pt idx="23">
                  <c:v>22.4</c:v>
                </c:pt>
                <c:pt idx="24">
                  <c:v>22.2</c:v>
                </c:pt>
                <c:pt idx="25">
                  <c:v>21.9</c:v>
                </c:pt>
                <c:pt idx="26">
                  <c:v>22.5</c:v>
                </c:pt>
                <c:pt idx="27">
                  <c:v>21.7</c:v>
                </c:pt>
                <c:pt idx="28">
                  <c:v>21.3</c:v>
                </c:pt>
                <c:pt idx="29">
                  <c:v>22.5</c:v>
                </c:pt>
                <c:pt idx="30">
                  <c:v>23.1</c:v>
                </c:pt>
                <c:pt idx="31">
                  <c:v>23.3</c:v>
                </c:pt>
                <c:pt idx="32">
                  <c:v>24</c:v>
                </c:pt>
                <c:pt idx="33">
                  <c:v>23.7</c:v>
                </c:pt>
                <c:pt idx="34">
                  <c:v>21.9</c:v>
                </c:pt>
                <c:pt idx="35">
                  <c:v>20.7</c:v>
                </c:pt>
                <c:pt idx="36">
                  <c:v>19</c:v>
                </c:pt>
                <c:pt idx="37">
                  <c:v>19</c:v>
                </c:pt>
                <c:pt idx="38">
                  <c:v>16.899999999999999</c:v>
                </c:pt>
                <c:pt idx="39">
                  <c:v>16.399999999999999</c:v>
                </c:pt>
                <c:pt idx="40">
                  <c:v>16</c:v>
                </c:pt>
                <c:pt idx="41">
                  <c:v>14.7</c:v>
                </c:pt>
                <c:pt idx="42">
                  <c:v>14.6</c:v>
                </c:pt>
                <c:pt idx="43">
                  <c:v>14</c:v>
                </c:pt>
                <c:pt idx="44">
                  <c:v>12.4</c:v>
                </c:pt>
                <c:pt idx="45">
                  <c:v>12.8</c:v>
                </c:pt>
                <c:pt idx="46">
                  <c:v>13.1</c:v>
                </c:pt>
                <c:pt idx="47">
                  <c:v>11.1</c:v>
                </c:pt>
                <c:pt idx="48">
                  <c:v>10.4</c:v>
                </c:pt>
                <c:pt idx="49">
                  <c:v>10.1</c:v>
                </c:pt>
                <c:pt idx="50">
                  <c:v>7.7</c:v>
                </c:pt>
                <c:pt idx="51">
                  <c:v>5.6</c:v>
                </c:pt>
                <c:pt idx="52">
                  <c:v>5.9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(BA)</c:v>
                </c:pt>
              </c:strCache>
            </c:strRef>
          </c:tx>
          <c:spPr>
            <a:ln w="38100">
              <a:solidFill>
                <a:srgbClr val="C00000"/>
              </a:solidFill>
              <a:prstDash val="dash"/>
            </a:ln>
          </c:spPr>
          <c:marker>
            <c:symbol val="none"/>
          </c:marker>
          <c:xVal>
            <c:numRef>
              <c:f>Sheet1!$A$2:$A$54</c:f>
              <c:numCache>
                <c:formatCode>General</c:formatCode>
                <c:ptCount val="53"/>
                <c:pt idx="0">
                  <c:v>2009</c:v>
                </c:pt>
                <c:pt idx="1">
                  <c:v>2008</c:v>
                </c:pt>
                <c:pt idx="2">
                  <c:v>2007</c:v>
                </c:pt>
                <c:pt idx="3">
                  <c:v>2006</c:v>
                </c:pt>
                <c:pt idx="4">
                  <c:v>2005</c:v>
                </c:pt>
                <c:pt idx="5">
                  <c:v>2004</c:v>
                </c:pt>
                <c:pt idx="6">
                  <c:v>2003</c:v>
                </c:pt>
                <c:pt idx="7">
                  <c:v>2002</c:v>
                </c:pt>
                <c:pt idx="8">
                  <c:v>2001</c:v>
                </c:pt>
                <c:pt idx="9">
                  <c:v>2000</c:v>
                </c:pt>
                <c:pt idx="10">
                  <c:v>1999</c:v>
                </c:pt>
                <c:pt idx="11">
                  <c:v>1998</c:v>
                </c:pt>
                <c:pt idx="12">
                  <c:v>1997</c:v>
                </c:pt>
                <c:pt idx="13">
                  <c:v>1996</c:v>
                </c:pt>
                <c:pt idx="14">
                  <c:v>1995</c:v>
                </c:pt>
                <c:pt idx="15">
                  <c:v>1994</c:v>
                </c:pt>
                <c:pt idx="16">
                  <c:v>1993</c:v>
                </c:pt>
                <c:pt idx="17">
                  <c:v>1992</c:v>
                </c:pt>
                <c:pt idx="18">
                  <c:v>1991</c:v>
                </c:pt>
                <c:pt idx="19">
                  <c:v>1990</c:v>
                </c:pt>
                <c:pt idx="20">
                  <c:v>1989</c:v>
                </c:pt>
                <c:pt idx="21">
                  <c:v>1988</c:v>
                </c:pt>
                <c:pt idx="22">
                  <c:v>1987</c:v>
                </c:pt>
                <c:pt idx="23">
                  <c:v>1986</c:v>
                </c:pt>
                <c:pt idx="24">
                  <c:v>1985</c:v>
                </c:pt>
                <c:pt idx="25">
                  <c:v>1984</c:v>
                </c:pt>
                <c:pt idx="26">
                  <c:v>1983</c:v>
                </c:pt>
                <c:pt idx="27">
                  <c:v>1982</c:v>
                </c:pt>
                <c:pt idx="28">
                  <c:v>1981</c:v>
                </c:pt>
                <c:pt idx="29">
                  <c:v>1980</c:v>
                </c:pt>
                <c:pt idx="30">
                  <c:v>1979</c:v>
                </c:pt>
                <c:pt idx="31">
                  <c:v>1978</c:v>
                </c:pt>
                <c:pt idx="32">
                  <c:v>1977</c:v>
                </c:pt>
                <c:pt idx="33">
                  <c:v>1976</c:v>
                </c:pt>
                <c:pt idx="34">
                  <c:v>1975</c:v>
                </c:pt>
                <c:pt idx="35">
                  <c:v>1974</c:v>
                </c:pt>
                <c:pt idx="36">
                  <c:v>1973</c:v>
                </c:pt>
                <c:pt idx="37">
                  <c:v>1972</c:v>
                </c:pt>
                <c:pt idx="38">
                  <c:v>1971</c:v>
                </c:pt>
                <c:pt idx="39">
                  <c:v>1970</c:v>
                </c:pt>
                <c:pt idx="40">
                  <c:v>1969</c:v>
                </c:pt>
                <c:pt idx="41">
                  <c:v>1968</c:v>
                </c:pt>
                <c:pt idx="42">
                  <c:v>1967</c:v>
                </c:pt>
                <c:pt idx="43">
                  <c:v>1966</c:v>
                </c:pt>
                <c:pt idx="44">
                  <c:v>1965</c:v>
                </c:pt>
                <c:pt idx="45">
                  <c:v>1964</c:v>
                </c:pt>
                <c:pt idx="46">
                  <c:v>1962</c:v>
                </c:pt>
                <c:pt idx="47">
                  <c:v>1959</c:v>
                </c:pt>
                <c:pt idx="48">
                  <c:v>1957</c:v>
                </c:pt>
                <c:pt idx="49">
                  <c:v>1952</c:v>
                </c:pt>
                <c:pt idx="50">
                  <c:v>1950</c:v>
                </c:pt>
                <c:pt idx="51">
                  <c:v>1947</c:v>
                </c:pt>
                <c:pt idx="52">
                  <c:v>1940</c:v>
                </c:pt>
              </c:numCache>
            </c:numRef>
          </c:xVal>
          <c:yVal>
            <c:numRef>
              <c:f>Sheet1!$C$2:$C$54</c:f>
              <c:numCache>
                <c:formatCode>0.0</c:formatCode>
                <c:ptCount val="53"/>
                <c:pt idx="0">
                  <c:v>26.6</c:v>
                </c:pt>
                <c:pt idx="1">
                  <c:v>26.8</c:v>
                </c:pt>
                <c:pt idx="2">
                  <c:v>26.3</c:v>
                </c:pt>
                <c:pt idx="3">
                  <c:v>25.279999999999987</c:v>
                </c:pt>
                <c:pt idx="4">
                  <c:v>25.5</c:v>
                </c:pt>
                <c:pt idx="5">
                  <c:v>26.1</c:v>
                </c:pt>
                <c:pt idx="6">
                  <c:v>26</c:v>
                </c:pt>
                <c:pt idx="7">
                  <c:v>26.9</c:v>
                </c:pt>
                <c:pt idx="8">
                  <c:v>25.5</c:v>
                </c:pt>
                <c:pt idx="9">
                  <c:v>27.9</c:v>
                </c:pt>
                <c:pt idx="10">
                  <c:v>26.8</c:v>
                </c:pt>
                <c:pt idx="11">
                  <c:v>25.6</c:v>
                </c:pt>
                <c:pt idx="12">
                  <c:v>26.3</c:v>
                </c:pt>
                <c:pt idx="13">
                  <c:v>26.1</c:v>
                </c:pt>
                <c:pt idx="14">
                  <c:v>24.5</c:v>
                </c:pt>
                <c:pt idx="15">
                  <c:v>22.5</c:v>
                </c:pt>
                <c:pt idx="16">
                  <c:v>23.4</c:v>
                </c:pt>
                <c:pt idx="17">
                  <c:v>23.2</c:v>
                </c:pt>
                <c:pt idx="18">
                  <c:v>23</c:v>
                </c:pt>
                <c:pt idx="19">
                  <c:v>23.7</c:v>
                </c:pt>
                <c:pt idx="20">
                  <c:v>23.9</c:v>
                </c:pt>
                <c:pt idx="21">
                  <c:v>23.2</c:v>
                </c:pt>
                <c:pt idx="22">
                  <c:v>22.3</c:v>
                </c:pt>
                <c:pt idx="23">
                  <c:v>22.9</c:v>
                </c:pt>
                <c:pt idx="24">
                  <c:v>23.1</c:v>
                </c:pt>
                <c:pt idx="25">
                  <c:v>23.2</c:v>
                </c:pt>
                <c:pt idx="26">
                  <c:v>23.9</c:v>
                </c:pt>
                <c:pt idx="27">
                  <c:v>23.3</c:v>
                </c:pt>
                <c:pt idx="28">
                  <c:v>23.1</c:v>
                </c:pt>
                <c:pt idx="29">
                  <c:v>24</c:v>
                </c:pt>
                <c:pt idx="30">
                  <c:v>25.6</c:v>
                </c:pt>
                <c:pt idx="31">
                  <c:v>26</c:v>
                </c:pt>
                <c:pt idx="32">
                  <c:v>27</c:v>
                </c:pt>
                <c:pt idx="33">
                  <c:v>27.5</c:v>
                </c:pt>
                <c:pt idx="34">
                  <c:v>25.1</c:v>
                </c:pt>
                <c:pt idx="35">
                  <c:v>23.9</c:v>
                </c:pt>
                <c:pt idx="36">
                  <c:v>21.6</c:v>
                </c:pt>
                <c:pt idx="37">
                  <c:v>22</c:v>
                </c:pt>
                <c:pt idx="38">
                  <c:v>20.100000000000001</c:v>
                </c:pt>
                <c:pt idx="39">
                  <c:v>20</c:v>
                </c:pt>
                <c:pt idx="40">
                  <c:v>19.399999999999999</c:v>
                </c:pt>
                <c:pt idx="41">
                  <c:v>18</c:v>
                </c:pt>
                <c:pt idx="42">
                  <c:v>17.2</c:v>
                </c:pt>
                <c:pt idx="43">
                  <c:v>16.8</c:v>
                </c:pt>
                <c:pt idx="44">
                  <c:v>15.6</c:v>
                </c:pt>
                <c:pt idx="45">
                  <c:v>16.600000000000001</c:v>
                </c:pt>
                <c:pt idx="46">
                  <c:v>17.2</c:v>
                </c:pt>
                <c:pt idx="47">
                  <c:v>14.8</c:v>
                </c:pt>
                <c:pt idx="48">
                  <c:v>13.5</c:v>
                </c:pt>
                <c:pt idx="49">
                  <c:v>13.8</c:v>
                </c:pt>
                <c:pt idx="50">
                  <c:v>9.6</c:v>
                </c:pt>
                <c:pt idx="51">
                  <c:v>5.8</c:v>
                </c:pt>
                <c:pt idx="52">
                  <c:v>6.9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 (BA)</c:v>
                </c:pt>
              </c:strCache>
            </c:strRef>
          </c:tx>
          <c:spPr>
            <a:ln w="38100">
              <a:solidFill>
                <a:srgbClr val="C00000"/>
              </a:solidFill>
              <a:prstDash val="sysDot"/>
            </a:ln>
          </c:spPr>
          <c:marker>
            <c:symbol val="none"/>
          </c:marker>
          <c:xVal>
            <c:numRef>
              <c:f>Sheet1!$A$2:$A$54</c:f>
              <c:numCache>
                <c:formatCode>General</c:formatCode>
                <c:ptCount val="53"/>
                <c:pt idx="0">
                  <c:v>2009</c:v>
                </c:pt>
                <c:pt idx="1">
                  <c:v>2008</c:v>
                </c:pt>
                <c:pt idx="2">
                  <c:v>2007</c:v>
                </c:pt>
                <c:pt idx="3">
                  <c:v>2006</c:v>
                </c:pt>
                <c:pt idx="4">
                  <c:v>2005</c:v>
                </c:pt>
                <c:pt idx="5">
                  <c:v>2004</c:v>
                </c:pt>
                <c:pt idx="6">
                  <c:v>2003</c:v>
                </c:pt>
                <c:pt idx="7">
                  <c:v>2002</c:v>
                </c:pt>
                <c:pt idx="8">
                  <c:v>2001</c:v>
                </c:pt>
                <c:pt idx="9">
                  <c:v>2000</c:v>
                </c:pt>
                <c:pt idx="10">
                  <c:v>1999</c:v>
                </c:pt>
                <c:pt idx="11">
                  <c:v>1998</c:v>
                </c:pt>
                <c:pt idx="12">
                  <c:v>1997</c:v>
                </c:pt>
                <c:pt idx="13">
                  <c:v>1996</c:v>
                </c:pt>
                <c:pt idx="14">
                  <c:v>1995</c:v>
                </c:pt>
                <c:pt idx="15">
                  <c:v>1994</c:v>
                </c:pt>
                <c:pt idx="16">
                  <c:v>1993</c:v>
                </c:pt>
                <c:pt idx="17">
                  <c:v>1992</c:v>
                </c:pt>
                <c:pt idx="18">
                  <c:v>1991</c:v>
                </c:pt>
                <c:pt idx="19">
                  <c:v>1990</c:v>
                </c:pt>
                <c:pt idx="20">
                  <c:v>1989</c:v>
                </c:pt>
                <c:pt idx="21">
                  <c:v>1988</c:v>
                </c:pt>
                <c:pt idx="22">
                  <c:v>1987</c:v>
                </c:pt>
                <c:pt idx="23">
                  <c:v>1986</c:v>
                </c:pt>
                <c:pt idx="24">
                  <c:v>1985</c:v>
                </c:pt>
                <c:pt idx="25">
                  <c:v>1984</c:v>
                </c:pt>
                <c:pt idx="26">
                  <c:v>1983</c:v>
                </c:pt>
                <c:pt idx="27">
                  <c:v>1982</c:v>
                </c:pt>
                <c:pt idx="28">
                  <c:v>1981</c:v>
                </c:pt>
                <c:pt idx="29">
                  <c:v>1980</c:v>
                </c:pt>
                <c:pt idx="30">
                  <c:v>1979</c:v>
                </c:pt>
                <c:pt idx="31">
                  <c:v>1978</c:v>
                </c:pt>
                <c:pt idx="32">
                  <c:v>1977</c:v>
                </c:pt>
                <c:pt idx="33">
                  <c:v>1976</c:v>
                </c:pt>
                <c:pt idx="34">
                  <c:v>1975</c:v>
                </c:pt>
                <c:pt idx="35">
                  <c:v>1974</c:v>
                </c:pt>
                <c:pt idx="36">
                  <c:v>1973</c:v>
                </c:pt>
                <c:pt idx="37">
                  <c:v>1972</c:v>
                </c:pt>
                <c:pt idx="38">
                  <c:v>1971</c:v>
                </c:pt>
                <c:pt idx="39">
                  <c:v>1970</c:v>
                </c:pt>
                <c:pt idx="40">
                  <c:v>1969</c:v>
                </c:pt>
                <c:pt idx="41">
                  <c:v>1968</c:v>
                </c:pt>
                <c:pt idx="42">
                  <c:v>1967</c:v>
                </c:pt>
                <c:pt idx="43">
                  <c:v>1966</c:v>
                </c:pt>
                <c:pt idx="44">
                  <c:v>1965</c:v>
                </c:pt>
                <c:pt idx="45">
                  <c:v>1964</c:v>
                </c:pt>
                <c:pt idx="46">
                  <c:v>1962</c:v>
                </c:pt>
                <c:pt idx="47">
                  <c:v>1959</c:v>
                </c:pt>
                <c:pt idx="48">
                  <c:v>1957</c:v>
                </c:pt>
                <c:pt idx="49">
                  <c:v>1952</c:v>
                </c:pt>
                <c:pt idx="50">
                  <c:v>1950</c:v>
                </c:pt>
                <c:pt idx="51">
                  <c:v>1947</c:v>
                </c:pt>
                <c:pt idx="52">
                  <c:v>1940</c:v>
                </c:pt>
              </c:numCache>
            </c:numRef>
          </c:xVal>
          <c:yVal>
            <c:numRef>
              <c:f>Sheet1!$D$2:$D$54</c:f>
              <c:numCache>
                <c:formatCode>0.0</c:formatCode>
                <c:ptCount val="53"/>
                <c:pt idx="0">
                  <c:v>34.800000000000004</c:v>
                </c:pt>
                <c:pt idx="1">
                  <c:v>34.9</c:v>
                </c:pt>
                <c:pt idx="2">
                  <c:v>33</c:v>
                </c:pt>
                <c:pt idx="3">
                  <c:v>31.59</c:v>
                </c:pt>
                <c:pt idx="4">
                  <c:v>32.200000000000003</c:v>
                </c:pt>
                <c:pt idx="5">
                  <c:v>31.4</c:v>
                </c:pt>
                <c:pt idx="6">
                  <c:v>30.9</c:v>
                </c:pt>
                <c:pt idx="7">
                  <c:v>31.8</c:v>
                </c:pt>
                <c:pt idx="8">
                  <c:v>31.3</c:v>
                </c:pt>
                <c:pt idx="9">
                  <c:v>30.1</c:v>
                </c:pt>
                <c:pt idx="10">
                  <c:v>29.5</c:v>
                </c:pt>
                <c:pt idx="11">
                  <c:v>29</c:v>
                </c:pt>
                <c:pt idx="12">
                  <c:v>29.3</c:v>
                </c:pt>
                <c:pt idx="13">
                  <c:v>28.2</c:v>
                </c:pt>
                <c:pt idx="14">
                  <c:v>24.9</c:v>
                </c:pt>
                <c:pt idx="15">
                  <c:v>24</c:v>
                </c:pt>
                <c:pt idx="16">
                  <c:v>23.9</c:v>
                </c:pt>
                <c:pt idx="17">
                  <c:v>24</c:v>
                </c:pt>
                <c:pt idx="18">
                  <c:v>23.4</c:v>
                </c:pt>
                <c:pt idx="19">
                  <c:v>22.8</c:v>
                </c:pt>
                <c:pt idx="20">
                  <c:v>22.9</c:v>
                </c:pt>
                <c:pt idx="21">
                  <c:v>21.9</c:v>
                </c:pt>
                <c:pt idx="22">
                  <c:v>21.7</c:v>
                </c:pt>
                <c:pt idx="23">
                  <c:v>21.9</c:v>
                </c:pt>
                <c:pt idx="24">
                  <c:v>21.3</c:v>
                </c:pt>
                <c:pt idx="25">
                  <c:v>20.7</c:v>
                </c:pt>
                <c:pt idx="26">
                  <c:v>21.1</c:v>
                </c:pt>
                <c:pt idx="27">
                  <c:v>20.2</c:v>
                </c:pt>
                <c:pt idx="28">
                  <c:v>19.600000000000001</c:v>
                </c:pt>
                <c:pt idx="29">
                  <c:v>21</c:v>
                </c:pt>
                <c:pt idx="30">
                  <c:v>20.5</c:v>
                </c:pt>
                <c:pt idx="31">
                  <c:v>20.6</c:v>
                </c:pt>
                <c:pt idx="32">
                  <c:v>21.1</c:v>
                </c:pt>
                <c:pt idx="33">
                  <c:v>20.100000000000001</c:v>
                </c:pt>
                <c:pt idx="34">
                  <c:v>18.7</c:v>
                </c:pt>
                <c:pt idx="35">
                  <c:v>17.600000000000001</c:v>
                </c:pt>
                <c:pt idx="36">
                  <c:v>16.399999999999999</c:v>
                </c:pt>
                <c:pt idx="37">
                  <c:v>16</c:v>
                </c:pt>
                <c:pt idx="38">
                  <c:v>13.8</c:v>
                </c:pt>
                <c:pt idx="39">
                  <c:v>12.9</c:v>
                </c:pt>
                <c:pt idx="40">
                  <c:v>12.8</c:v>
                </c:pt>
                <c:pt idx="41">
                  <c:v>11.6</c:v>
                </c:pt>
                <c:pt idx="42">
                  <c:v>12.1</c:v>
                </c:pt>
                <c:pt idx="43">
                  <c:v>11.3</c:v>
                </c:pt>
                <c:pt idx="44">
                  <c:v>9.5</c:v>
                </c:pt>
                <c:pt idx="45">
                  <c:v>9.2000000000000011</c:v>
                </c:pt>
                <c:pt idx="46">
                  <c:v>9.2000000000000011</c:v>
                </c:pt>
                <c:pt idx="47">
                  <c:v>7.6</c:v>
                </c:pt>
                <c:pt idx="48">
                  <c:v>7.5</c:v>
                </c:pt>
                <c:pt idx="49">
                  <c:v>6.7</c:v>
                </c:pt>
                <c:pt idx="50">
                  <c:v>5.9</c:v>
                </c:pt>
                <c:pt idx="51">
                  <c:v>5.4</c:v>
                </c:pt>
                <c:pt idx="52">
                  <c:v>4.9000000000000004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ALL (AA)</c:v>
                </c:pt>
              </c:strCache>
            </c:strRef>
          </c:tx>
          <c:spPr>
            <a:ln w="38100">
              <a:solidFill>
                <a:schemeClr val="tx2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Sheet1!$A$2:$A$54</c:f>
              <c:numCache>
                <c:formatCode>General</c:formatCode>
                <c:ptCount val="53"/>
                <c:pt idx="0">
                  <c:v>2009</c:v>
                </c:pt>
                <c:pt idx="1">
                  <c:v>2008</c:v>
                </c:pt>
                <c:pt idx="2">
                  <c:v>2007</c:v>
                </c:pt>
                <c:pt idx="3">
                  <c:v>2006</c:v>
                </c:pt>
                <c:pt idx="4">
                  <c:v>2005</c:v>
                </c:pt>
                <c:pt idx="5">
                  <c:v>2004</c:v>
                </c:pt>
                <c:pt idx="6">
                  <c:v>2003</c:v>
                </c:pt>
                <c:pt idx="7">
                  <c:v>2002</c:v>
                </c:pt>
                <c:pt idx="8">
                  <c:v>2001</c:v>
                </c:pt>
                <c:pt idx="9">
                  <c:v>2000</c:v>
                </c:pt>
                <c:pt idx="10">
                  <c:v>1999</c:v>
                </c:pt>
                <c:pt idx="11">
                  <c:v>1998</c:v>
                </c:pt>
                <c:pt idx="12">
                  <c:v>1997</c:v>
                </c:pt>
                <c:pt idx="13">
                  <c:v>1996</c:v>
                </c:pt>
                <c:pt idx="14">
                  <c:v>1995</c:v>
                </c:pt>
                <c:pt idx="15">
                  <c:v>1994</c:v>
                </c:pt>
                <c:pt idx="16">
                  <c:v>1993</c:v>
                </c:pt>
                <c:pt idx="17">
                  <c:v>1992</c:v>
                </c:pt>
                <c:pt idx="18">
                  <c:v>1991</c:v>
                </c:pt>
                <c:pt idx="19">
                  <c:v>1990</c:v>
                </c:pt>
                <c:pt idx="20">
                  <c:v>1989</c:v>
                </c:pt>
                <c:pt idx="21">
                  <c:v>1988</c:v>
                </c:pt>
                <c:pt idx="22">
                  <c:v>1987</c:v>
                </c:pt>
                <c:pt idx="23">
                  <c:v>1986</c:v>
                </c:pt>
                <c:pt idx="24">
                  <c:v>1985</c:v>
                </c:pt>
                <c:pt idx="25">
                  <c:v>1984</c:v>
                </c:pt>
                <c:pt idx="26">
                  <c:v>1983</c:v>
                </c:pt>
                <c:pt idx="27">
                  <c:v>1982</c:v>
                </c:pt>
                <c:pt idx="28">
                  <c:v>1981</c:v>
                </c:pt>
                <c:pt idx="29">
                  <c:v>1980</c:v>
                </c:pt>
                <c:pt idx="30">
                  <c:v>1979</c:v>
                </c:pt>
                <c:pt idx="31">
                  <c:v>1978</c:v>
                </c:pt>
                <c:pt idx="32">
                  <c:v>1977</c:v>
                </c:pt>
                <c:pt idx="33">
                  <c:v>1976</c:v>
                </c:pt>
                <c:pt idx="34">
                  <c:v>1975</c:v>
                </c:pt>
                <c:pt idx="35">
                  <c:v>1974</c:v>
                </c:pt>
                <c:pt idx="36">
                  <c:v>1973</c:v>
                </c:pt>
                <c:pt idx="37">
                  <c:v>1972</c:v>
                </c:pt>
                <c:pt idx="38">
                  <c:v>1971</c:v>
                </c:pt>
                <c:pt idx="39">
                  <c:v>1970</c:v>
                </c:pt>
                <c:pt idx="40">
                  <c:v>1969</c:v>
                </c:pt>
                <c:pt idx="41">
                  <c:v>1968</c:v>
                </c:pt>
                <c:pt idx="42">
                  <c:v>1967</c:v>
                </c:pt>
                <c:pt idx="43">
                  <c:v>1966</c:v>
                </c:pt>
                <c:pt idx="44">
                  <c:v>1965</c:v>
                </c:pt>
                <c:pt idx="45">
                  <c:v>1964</c:v>
                </c:pt>
                <c:pt idx="46">
                  <c:v>1962</c:v>
                </c:pt>
                <c:pt idx="47">
                  <c:v>1959</c:v>
                </c:pt>
                <c:pt idx="48">
                  <c:v>1957</c:v>
                </c:pt>
                <c:pt idx="49">
                  <c:v>1952</c:v>
                </c:pt>
                <c:pt idx="50">
                  <c:v>1950</c:v>
                </c:pt>
                <c:pt idx="51">
                  <c:v>1947</c:v>
                </c:pt>
                <c:pt idx="52">
                  <c:v>1940</c:v>
                </c:pt>
              </c:numCache>
            </c:numRef>
          </c:xVal>
          <c:yVal>
            <c:numRef>
              <c:f>Sheet1!$E$2:$E$54</c:f>
              <c:numCache>
                <c:formatCode>0.0</c:formatCode>
                <c:ptCount val="53"/>
                <c:pt idx="0">
                  <c:v>8.7316522393677225</c:v>
                </c:pt>
                <c:pt idx="1">
                  <c:v>8.9661395260484422</c:v>
                </c:pt>
                <c:pt idx="2">
                  <c:v>8.9664182715571528</c:v>
                </c:pt>
                <c:pt idx="3">
                  <c:v>9.1915781110337864</c:v>
                </c:pt>
                <c:pt idx="4">
                  <c:v>8.5123839803087016</c:v>
                </c:pt>
                <c:pt idx="5">
                  <c:v>8.1492003367003374</c:v>
                </c:pt>
                <c:pt idx="6">
                  <c:v>8.2741306554137051</c:v>
                </c:pt>
                <c:pt idx="7">
                  <c:v>8.2195521572910977</c:v>
                </c:pt>
                <c:pt idx="8">
                  <c:v>8.605165255836523</c:v>
                </c:pt>
                <c:pt idx="9">
                  <c:v>8.6927961462667067</c:v>
                </c:pt>
                <c:pt idx="10">
                  <c:v>8.8094854874188524</c:v>
                </c:pt>
                <c:pt idx="11">
                  <c:v>8.6176037060433739</c:v>
                </c:pt>
                <c:pt idx="12">
                  <c:v>7.7362409138110522</c:v>
                </c:pt>
                <c:pt idx="13">
                  <c:v>8.2982221765491619</c:v>
                </c:pt>
                <c:pt idx="14">
                  <c:v>8.3350515463917532</c:v>
                </c:pt>
                <c:pt idx="15">
                  <c:v>8.3409762559870178</c:v>
                </c:pt>
                <c:pt idx="16">
                  <c:v>7.5039534765086975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Male (AA)</c:v>
                </c:pt>
              </c:strCache>
            </c:strRef>
          </c:tx>
          <c:spPr>
            <a:ln w="38100">
              <a:solidFill>
                <a:schemeClr val="tx2">
                  <a:lumMod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Sheet1!$A$2:$A$54</c:f>
              <c:numCache>
                <c:formatCode>General</c:formatCode>
                <c:ptCount val="53"/>
                <c:pt idx="0">
                  <c:v>2009</c:v>
                </c:pt>
                <c:pt idx="1">
                  <c:v>2008</c:v>
                </c:pt>
                <c:pt idx="2">
                  <c:v>2007</c:v>
                </c:pt>
                <c:pt idx="3">
                  <c:v>2006</c:v>
                </c:pt>
                <c:pt idx="4">
                  <c:v>2005</c:v>
                </c:pt>
                <c:pt idx="5">
                  <c:v>2004</c:v>
                </c:pt>
                <c:pt idx="6">
                  <c:v>2003</c:v>
                </c:pt>
                <c:pt idx="7">
                  <c:v>2002</c:v>
                </c:pt>
                <c:pt idx="8">
                  <c:v>2001</c:v>
                </c:pt>
                <c:pt idx="9">
                  <c:v>2000</c:v>
                </c:pt>
                <c:pt idx="10">
                  <c:v>1999</c:v>
                </c:pt>
                <c:pt idx="11">
                  <c:v>1998</c:v>
                </c:pt>
                <c:pt idx="12">
                  <c:v>1997</c:v>
                </c:pt>
                <c:pt idx="13">
                  <c:v>1996</c:v>
                </c:pt>
                <c:pt idx="14">
                  <c:v>1995</c:v>
                </c:pt>
                <c:pt idx="15">
                  <c:v>1994</c:v>
                </c:pt>
                <c:pt idx="16">
                  <c:v>1993</c:v>
                </c:pt>
                <c:pt idx="17">
                  <c:v>1992</c:v>
                </c:pt>
                <c:pt idx="18">
                  <c:v>1991</c:v>
                </c:pt>
                <c:pt idx="19">
                  <c:v>1990</c:v>
                </c:pt>
                <c:pt idx="20">
                  <c:v>1989</c:v>
                </c:pt>
                <c:pt idx="21">
                  <c:v>1988</c:v>
                </c:pt>
                <c:pt idx="22">
                  <c:v>1987</c:v>
                </c:pt>
                <c:pt idx="23">
                  <c:v>1986</c:v>
                </c:pt>
                <c:pt idx="24">
                  <c:v>1985</c:v>
                </c:pt>
                <c:pt idx="25">
                  <c:v>1984</c:v>
                </c:pt>
                <c:pt idx="26">
                  <c:v>1983</c:v>
                </c:pt>
                <c:pt idx="27">
                  <c:v>1982</c:v>
                </c:pt>
                <c:pt idx="28">
                  <c:v>1981</c:v>
                </c:pt>
                <c:pt idx="29">
                  <c:v>1980</c:v>
                </c:pt>
                <c:pt idx="30">
                  <c:v>1979</c:v>
                </c:pt>
                <c:pt idx="31">
                  <c:v>1978</c:v>
                </c:pt>
                <c:pt idx="32">
                  <c:v>1977</c:v>
                </c:pt>
                <c:pt idx="33">
                  <c:v>1976</c:v>
                </c:pt>
                <c:pt idx="34">
                  <c:v>1975</c:v>
                </c:pt>
                <c:pt idx="35">
                  <c:v>1974</c:v>
                </c:pt>
                <c:pt idx="36">
                  <c:v>1973</c:v>
                </c:pt>
                <c:pt idx="37">
                  <c:v>1972</c:v>
                </c:pt>
                <c:pt idx="38">
                  <c:v>1971</c:v>
                </c:pt>
                <c:pt idx="39">
                  <c:v>1970</c:v>
                </c:pt>
                <c:pt idx="40">
                  <c:v>1969</c:v>
                </c:pt>
                <c:pt idx="41">
                  <c:v>1968</c:v>
                </c:pt>
                <c:pt idx="42">
                  <c:v>1967</c:v>
                </c:pt>
                <c:pt idx="43">
                  <c:v>1966</c:v>
                </c:pt>
                <c:pt idx="44">
                  <c:v>1965</c:v>
                </c:pt>
                <c:pt idx="45">
                  <c:v>1964</c:v>
                </c:pt>
                <c:pt idx="46">
                  <c:v>1962</c:v>
                </c:pt>
                <c:pt idx="47">
                  <c:v>1959</c:v>
                </c:pt>
                <c:pt idx="48">
                  <c:v>1957</c:v>
                </c:pt>
                <c:pt idx="49">
                  <c:v>1952</c:v>
                </c:pt>
                <c:pt idx="50">
                  <c:v>1950</c:v>
                </c:pt>
                <c:pt idx="51">
                  <c:v>1947</c:v>
                </c:pt>
                <c:pt idx="52">
                  <c:v>1940</c:v>
                </c:pt>
              </c:numCache>
            </c:numRef>
          </c:xVal>
          <c:yVal>
            <c:numRef>
              <c:f>Sheet1!$F$2:$F$54</c:f>
              <c:numCache>
                <c:formatCode>0.0</c:formatCode>
                <c:ptCount val="53"/>
                <c:pt idx="0">
                  <c:v>7.8770589859206934</c:v>
                </c:pt>
                <c:pt idx="1">
                  <c:v>7.9190374032273114</c:v>
                </c:pt>
                <c:pt idx="2">
                  <c:v>7.7777777777777777</c:v>
                </c:pt>
                <c:pt idx="3">
                  <c:v>8.4928816887579774</c:v>
                </c:pt>
                <c:pt idx="4">
                  <c:v>7.9483004274374105</c:v>
                </c:pt>
                <c:pt idx="5">
                  <c:v>7.2513884522686824</c:v>
                </c:pt>
                <c:pt idx="6">
                  <c:v>7.3651673417181796</c:v>
                </c:pt>
                <c:pt idx="7">
                  <c:v>7.4754098360655705</c:v>
                </c:pt>
                <c:pt idx="8">
                  <c:v>7.3515144982214045</c:v>
                </c:pt>
                <c:pt idx="9">
                  <c:v>7.3473495862223324</c:v>
                </c:pt>
                <c:pt idx="10">
                  <c:v>8.4853117833351419</c:v>
                </c:pt>
                <c:pt idx="11">
                  <c:v>8.126984126984123</c:v>
                </c:pt>
                <c:pt idx="12">
                  <c:v>6.8553001144283794</c:v>
                </c:pt>
                <c:pt idx="13">
                  <c:v>7.3625922887612765</c:v>
                </c:pt>
                <c:pt idx="14">
                  <c:v>7.6065641449065957</c:v>
                </c:pt>
                <c:pt idx="15">
                  <c:v>7.2401433691756294</c:v>
                </c:pt>
                <c:pt idx="16">
                  <c:v>6.7267328760110345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Female (AA)</c:v>
                </c:pt>
              </c:strCache>
            </c:strRef>
          </c:tx>
          <c:spPr>
            <a:ln w="38100">
              <a:solidFill>
                <a:schemeClr val="tx2">
                  <a:lumMod val="5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Sheet1!$A$2:$A$54</c:f>
              <c:numCache>
                <c:formatCode>General</c:formatCode>
                <c:ptCount val="53"/>
                <c:pt idx="0">
                  <c:v>2009</c:v>
                </c:pt>
                <c:pt idx="1">
                  <c:v>2008</c:v>
                </c:pt>
                <c:pt idx="2">
                  <c:v>2007</c:v>
                </c:pt>
                <c:pt idx="3">
                  <c:v>2006</c:v>
                </c:pt>
                <c:pt idx="4">
                  <c:v>2005</c:v>
                </c:pt>
                <c:pt idx="5">
                  <c:v>2004</c:v>
                </c:pt>
                <c:pt idx="6">
                  <c:v>2003</c:v>
                </c:pt>
                <c:pt idx="7">
                  <c:v>2002</c:v>
                </c:pt>
                <c:pt idx="8">
                  <c:v>2001</c:v>
                </c:pt>
                <c:pt idx="9">
                  <c:v>2000</c:v>
                </c:pt>
                <c:pt idx="10">
                  <c:v>1999</c:v>
                </c:pt>
                <c:pt idx="11">
                  <c:v>1998</c:v>
                </c:pt>
                <c:pt idx="12">
                  <c:v>1997</c:v>
                </c:pt>
                <c:pt idx="13">
                  <c:v>1996</c:v>
                </c:pt>
                <c:pt idx="14">
                  <c:v>1995</c:v>
                </c:pt>
                <c:pt idx="15">
                  <c:v>1994</c:v>
                </c:pt>
                <c:pt idx="16">
                  <c:v>1993</c:v>
                </c:pt>
                <c:pt idx="17">
                  <c:v>1992</c:v>
                </c:pt>
                <c:pt idx="18">
                  <c:v>1991</c:v>
                </c:pt>
                <c:pt idx="19">
                  <c:v>1990</c:v>
                </c:pt>
                <c:pt idx="20">
                  <c:v>1989</c:v>
                </c:pt>
                <c:pt idx="21">
                  <c:v>1988</c:v>
                </c:pt>
                <c:pt idx="22">
                  <c:v>1987</c:v>
                </c:pt>
                <c:pt idx="23">
                  <c:v>1986</c:v>
                </c:pt>
                <c:pt idx="24">
                  <c:v>1985</c:v>
                </c:pt>
                <c:pt idx="25">
                  <c:v>1984</c:v>
                </c:pt>
                <c:pt idx="26">
                  <c:v>1983</c:v>
                </c:pt>
                <c:pt idx="27">
                  <c:v>1982</c:v>
                </c:pt>
                <c:pt idx="28">
                  <c:v>1981</c:v>
                </c:pt>
                <c:pt idx="29">
                  <c:v>1980</c:v>
                </c:pt>
                <c:pt idx="30">
                  <c:v>1979</c:v>
                </c:pt>
                <c:pt idx="31">
                  <c:v>1978</c:v>
                </c:pt>
                <c:pt idx="32">
                  <c:v>1977</c:v>
                </c:pt>
                <c:pt idx="33">
                  <c:v>1976</c:v>
                </c:pt>
                <c:pt idx="34">
                  <c:v>1975</c:v>
                </c:pt>
                <c:pt idx="35">
                  <c:v>1974</c:v>
                </c:pt>
                <c:pt idx="36">
                  <c:v>1973</c:v>
                </c:pt>
                <c:pt idx="37">
                  <c:v>1972</c:v>
                </c:pt>
                <c:pt idx="38">
                  <c:v>1971</c:v>
                </c:pt>
                <c:pt idx="39">
                  <c:v>1970</c:v>
                </c:pt>
                <c:pt idx="40">
                  <c:v>1969</c:v>
                </c:pt>
                <c:pt idx="41">
                  <c:v>1968</c:v>
                </c:pt>
                <c:pt idx="42">
                  <c:v>1967</c:v>
                </c:pt>
                <c:pt idx="43">
                  <c:v>1966</c:v>
                </c:pt>
                <c:pt idx="44">
                  <c:v>1965</c:v>
                </c:pt>
                <c:pt idx="45">
                  <c:v>1964</c:v>
                </c:pt>
                <c:pt idx="46">
                  <c:v>1962</c:v>
                </c:pt>
                <c:pt idx="47">
                  <c:v>1959</c:v>
                </c:pt>
                <c:pt idx="48">
                  <c:v>1957</c:v>
                </c:pt>
                <c:pt idx="49">
                  <c:v>1952</c:v>
                </c:pt>
                <c:pt idx="50">
                  <c:v>1950</c:v>
                </c:pt>
                <c:pt idx="51">
                  <c:v>1947</c:v>
                </c:pt>
                <c:pt idx="52">
                  <c:v>1940</c:v>
                </c:pt>
              </c:numCache>
            </c:numRef>
          </c:xVal>
          <c:yVal>
            <c:numRef>
              <c:f>Sheet1!$G$2:$G$54</c:f>
              <c:numCache>
                <c:formatCode>0.0</c:formatCode>
                <c:ptCount val="53"/>
                <c:pt idx="0">
                  <c:v>9.6255655019732398</c:v>
                </c:pt>
                <c:pt idx="1">
                  <c:v>10.051272129244461</c:v>
                </c:pt>
                <c:pt idx="2">
                  <c:v>10.179933502835922</c:v>
                </c:pt>
                <c:pt idx="3">
                  <c:v>9.9065608359289463</c:v>
                </c:pt>
                <c:pt idx="4">
                  <c:v>9.0843323687474165</c:v>
                </c:pt>
                <c:pt idx="5">
                  <c:v>9.0438457474907459</c:v>
                </c:pt>
                <c:pt idx="6">
                  <c:v>9.1872791519434589</c:v>
                </c:pt>
                <c:pt idx="7">
                  <c:v>8.9638606834807284</c:v>
                </c:pt>
                <c:pt idx="8">
                  <c:v>9.8608264106160348</c:v>
                </c:pt>
                <c:pt idx="9">
                  <c:v>9.9935663735793145</c:v>
                </c:pt>
                <c:pt idx="10">
                  <c:v>9.1330942839063525</c:v>
                </c:pt>
                <c:pt idx="11">
                  <c:v>9.1032893358474745</c:v>
                </c:pt>
                <c:pt idx="12">
                  <c:v>8.6140769151031407</c:v>
                </c:pt>
                <c:pt idx="13">
                  <c:v>9.2491502729426305</c:v>
                </c:pt>
                <c:pt idx="14">
                  <c:v>9.0609555189457112</c:v>
                </c:pt>
                <c:pt idx="15">
                  <c:v>9.4412331406550489</c:v>
                </c:pt>
                <c:pt idx="16">
                  <c:v>8.2757218381455875</c:v>
                </c:pt>
              </c:numCache>
            </c:numRef>
          </c:yVal>
          <c:smooth val="1"/>
        </c:ser>
        <c:axId val="76559104"/>
        <c:axId val="76560640"/>
      </c:scatterChart>
      <c:valAx>
        <c:axId val="76559104"/>
        <c:scaling>
          <c:orientation val="minMax"/>
          <c:max val="2010"/>
          <c:min val="1940"/>
        </c:scaling>
        <c:axPos val="b"/>
        <c:numFmt formatCode="General" sourceLinked="1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76560640"/>
        <c:crosses val="autoZero"/>
        <c:crossBetween val="midCat"/>
      </c:valAx>
      <c:valAx>
        <c:axId val="76560640"/>
        <c:scaling>
          <c:orientation val="minMax"/>
        </c:scaling>
        <c:axPos val="l"/>
        <c:majorGridlines>
          <c:spPr>
            <a:ln>
              <a:solidFill>
                <a:prstClr val="black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="0" dirty="0" smtClean="0">
                    <a:solidFill>
                      <a:schemeClr val="bg1"/>
                    </a:solidFill>
                  </a:rPr>
                  <a:t>Percent</a:t>
                </a:r>
                <a:endParaRPr lang="en-US" sz="1800" dirty="0"/>
              </a:p>
            </c:rich>
          </c:tx>
          <c:layout/>
        </c:title>
        <c:numFmt formatCode="0" sourceLinked="0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76559104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1232531075125055"/>
          <c:y val="2.3042079417492194E-3"/>
          <c:w val="0.7703703703703757"/>
          <c:h val="0.1416501566336465"/>
        </c:manualLayout>
      </c:layout>
      <c:spPr>
        <a:noFill/>
        <a:ln>
          <a:solidFill>
            <a:schemeClr val="bg1"/>
          </a:solidFill>
        </a:ln>
      </c:spPr>
      <c:txPr>
        <a:bodyPr/>
        <a:lstStyle/>
        <a:p>
          <a:pPr>
            <a:defRPr sz="1800">
              <a:solidFill>
                <a:schemeClr val="bg1"/>
              </a:solidFill>
            </a:defRPr>
          </a:pPr>
          <a:endParaRPr lang="en-US"/>
        </a:p>
      </c:txPr>
    </c:legend>
    <c:plotVisOnly val="1"/>
  </c:chart>
  <c:spPr>
    <a:solidFill>
      <a:prstClr val="white"/>
    </a:solidFill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dk1" tx1="lt1" bg2="dk2" tx2="lt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1111111111111122"/>
          <c:y val="0.2"/>
          <c:w val="0.79629629629629661"/>
          <c:h val="0.6333333333333336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F81BD"/>
            </a:solidFill>
            <a:ln w="25402">
              <a:noFill/>
            </a:ln>
          </c:spP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0504D"/>
            </a:solidFill>
            <a:ln w="25402">
              <a:noFill/>
            </a:ln>
          </c:spP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BBB59"/>
            </a:solidFill>
            <a:ln w="25402">
              <a:noFill/>
            </a:ln>
          </c:spP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axId val="106143744"/>
        <c:axId val="106145664"/>
      </c:barChart>
      <c:catAx>
        <c:axId val="106143744"/>
        <c:scaling>
          <c:orientation val="minMax"/>
        </c:scaling>
        <c:axPos val="b"/>
        <c:tickLblPos val="none"/>
        <c:spPr>
          <a:ln w="3175">
            <a:solidFill>
              <a:srgbClr val="808080"/>
            </a:solidFill>
            <a:prstDash val="solid"/>
          </a:ln>
        </c:spPr>
        <c:crossAx val="106145664"/>
        <c:crosses val="autoZero"/>
        <c:auto val="1"/>
        <c:lblAlgn val="ctr"/>
        <c:lblOffset val="100"/>
      </c:catAx>
      <c:valAx>
        <c:axId val="106145664"/>
        <c:scaling>
          <c:orientation val="minMax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tickLblPos val="none"/>
        <c:spPr>
          <a:ln w="3175">
            <a:solidFill>
              <a:srgbClr val="808080"/>
            </a:solidFill>
            <a:prstDash val="solid"/>
          </a:ln>
        </c:spPr>
        <c:crossAx val="106143744"/>
        <c:crosses val="autoZero"/>
        <c:crossBetween val="between"/>
      </c:valAx>
      <c:spPr>
        <a:noFill/>
        <a:ln w="25402">
          <a:noFill/>
        </a:ln>
      </c:spPr>
    </c:plotArea>
    <c:plotVisOnly val="1"/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F81BD"/>
            </a:solidFill>
            <a:ln w="25402">
              <a:noFill/>
            </a:ln>
          </c:spPr>
          <c:explosion val="4"/>
          <c:dPt>
            <c:idx val="0"/>
            <c:spPr>
              <a:solidFill>
                <a:srgbClr val="92D050"/>
              </a:solidFill>
              <a:ln w="25402">
                <a:noFill/>
              </a:ln>
            </c:spPr>
          </c:dPt>
          <c:dPt>
            <c:idx val="1"/>
            <c:spPr>
              <a:solidFill>
                <a:srgbClr val="C0504D"/>
              </a:solidFill>
              <a:ln w="25402">
                <a:noFill/>
              </a:ln>
            </c:spPr>
          </c:dPt>
          <c:dPt>
            <c:idx val="2"/>
            <c:spPr>
              <a:solidFill>
                <a:srgbClr val="9BBB59"/>
              </a:solidFill>
              <a:ln w="25402">
                <a:noFill/>
              </a:ln>
            </c:spPr>
          </c:dPt>
          <c:dPt>
            <c:idx val="3"/>
            <c:spPr>
              <a:solidFill>
                <a:srgbClr val="8064A2"/>
              </a:solidFill>
              <a:ln w="25402">
                <a:noFill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noFill/>
        <a:ln w="25402">
          <a:noFill/>
        </a:ln>
      </c:spPr>
    </c:plotArea>
    <c:plotVisOnly val="1"/>
    <c:dispBlanksAs val="zero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800"/>
      </a:pPr>
      <a:endParaRPr lang="en-US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1.1944962575880553E-2"/>
          <c:y val="2.8068064525642169E-2"/>
          <c:w val="0.97571898449402661"/>
          <c:h val="0.9306166504467846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4,798 SFUSD 9th Graders</c:v>
                </c:pt>
              </c:strCache>
            </c:strRef>
          </c:tx>
          <c:spPr>
            <a:solidFill>
              <a:srgbClr val="B60000"/>
            </a:solidFill>
            <a:ln>
              <a:solidFill>
                <a:schemeClr val="bg1"/>
              </a:solidFill>
            </a:ln>
          </c:spPr>
          <c:dLbls>
            <c:dLbl>
              <c:idx val="0"/>
              <c:layout>
                <c:manualLayout>
                  <c:x val="-4.0988547317661293E-2"/>
                  <c:y val="9.9486861895073192E-2"/>
                </c:manualLayout>
              </c:layout>
              <c:dLblPos val="outEnd"/>
              <c:showSerName val="1"/>
            </c:dLbl>
            <c:txPr>
              <a:bodyPr anchor="ctr" anchorCtr="0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SerName val="1"/>
          </c:dLbls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4798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3,043 SFUSD Graduates</c:v>
                </c:pt>
              </c:strCache>
            </c:strRef>
          </c:tx>
          <c:spPr>
            <a:solidFill>
              <a:srgbClr val="FF2D2D"/>
            </a:solidFill>
            <a:ln>
              <a:solidFill>
                <a:prstClr val="black"/>
              </a:solidFill>
            </a:ln>
          </c:spPr>
          <c:dLbls>
            <c:dLbl>
              <c:idx val="0"/>
              <c:layout>
                <c:manualLayout>
                  <c:x val="-4.262662129710091E-2"/>
                  <c:y val="0.14323329460866571"/>
                </c:manualLayout>
              </c:layout>
              <c:dLblPos val="outEnd"/>
              <c:showSerName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SerName val="1"/>
          </c:dLbls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Sheet1!$C$2</c:f>
              <c:numCache>
                <c:formatCode>#,##0</c:formatCode>
                <c:ptCount val="1"/>
                <c:pt idx="0">
                  <c:v>3043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2,386 Postsecondary Attendees</c:v>
                </c:pt>
              </c:strCache>
            </c:strRef>
          </c:tx>
          <c:spPr>
            <a:solidFill>
              <a:srgbClr val="FFAF00"/>
            </a:solidFill>
            <a:ln>
              <a:solidFill>
                <a:prstClr val="black"/>
              </a:solidFill>
            </a:ln>
          </c:spPr>
          <c:dLbls>
            <c:dLbl>
              <c:idx val="0"/>
              <c:layout>
                <c:manualLayout>
                  <c:x val="-3.3370155702604716E-2"/>
                  <c:y val="0.18897465685641773"/>
                </c:manualLayout>
              </c:layout>
              <c:dLblPos val="outEnd"/>
              <c:showSerName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SerName val="1"/>
          </c:dLbls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Sheet1!$D$2</c:f>
              <c:numCache>
                <c:formatCode>#,##0</c:formatCode>
                <c:ptCount val="1"/>
                <c:pt idx="0">
                  <c:v>2386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1,281 Postsecondary Completers</c:v>
                </c:pt>
              </c:strCache>
            </c:strRef>
          </c:tx>
          <c:spPr>
            <a:solidFill>
              <a:srgbClr val="FFFF99"/>
            </a:solidFill>
            <a:ln>
              <a:solidFill>
                <a:prstClr val="black"/>
              </a:solidFill>
            </a:ln>
          </c:spPr>
          <c:dLbls>
            <c:dLbl>
              <c:idx val="0"/>
              <c:layout>
                <c:manualLayout>
                  <c:x val="-2.6522001205545508E-2"/>
                  <c:y val="0.21539473296175071"/>
                </c:manualLayout>
              </c:layout>
              <c:dLblPos val="outEnd"/>
              <c:showSerName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SerName val="1"/>
          </c:dLbls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Sheet1!$E$2</c:f>
              <c:numCache>
                <c:formatCode>#,##0</c:formatCode>
                <c:ptCount val="1"/>
                <c:pt idx="0">
                  <c:v>1281.000452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Sheet1!$F$2</c:f>
              <c:numCache>
                <c:formatCode>#,##0</c:formatCode>
                <c:ptCount val="1"/>
                <c:pt idx="0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Sheet1!$G$2</c:f>
              <c:numCache>
                <c:formatCode>#,##0</c:formatCode>
                <c:ptCount val="1"/>
                <c:pt idx="0">
                  <c:v>0</c:v>
                </c:pt>
              </c:numCache>
            </c:numRef>
          </c:val>
        </c:ser>
        <c:gapWidth val="10"/>
        <c:overlap val="50"/>
        <c:axId val="76907648"/>
        <c:axId val="76909184"/>
      </c:barChart>
      <c:catAx>
        <c:axId val="76907648"/>
        <c:scaling>
          <c:orientation val="minMax"/>
        </c:scaling>
        <c:delete val="1"/>
        <c:axPos val="b"/>
        <c:minorGridlines>
          <c:spPr>
            <a:ln>
              <a:solidFill>
                <a:schemeClr val="bg2"/>
              </a:solidFill>
            </a:ln>
          </c:spPr>
        </c:minorGridlines>
        <c:tickLblPos val="none"/>
        <c:crossAx val="76909184"/>
        <c:crosses val="autoZero"/>
        <c:auto val="1"/>
        <c:lblAlgn val="ctr"/>
        <c:lblOffset val="100"/>
      </c:catAx>
      <c:valAx>
        <c:axId val="76909184"/>
        <c:scaling>
          <c:orientation val="minMax"/>
          <c:max val="5000"/>
          <c:min val="0"/>
        </c:scaling>
        <c:delete val="1"/>
        <c:axPos val="l"/>
        <c:majorGridlines>
          <c:spPr>
            <a:ln w="0">
              <a:solidFill>
                <a:schemeClr val="bg2"/>
              </a:solidFill>
            </a:ln>
          </c:spPr>
        </c:majorGridlines>
        <c:numFmt formatCode="#,##0" sourceLinked="0"/>
        <c:tickLblPos val="none"/>
        <c:crossAx val="76907648"/>
        <c:crosses val="autoZero"/>
        <c:crossBetween val="between"/>
        <c:majorUnit val="1250"/>
      </c:valAx>
    </c:plotArea>
    <c:plotVisOnly val="1"/>
  </c:chart>
  <c:spPr>
    <a:ln>
      <a:solidFill>
        <a:schemeClr val="bg1"/>
      </a:solidFill>
    </a:ln>
  </c:sp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Four-Year Institution</c:v>
                </c:pt>
              </c:strCache>
            </c:strRef>
          </c:tx>
          <c:spPr>
            <a:solidFill>
              <a:srgbClr val="B60000"/>
            </a:solidFill>
            <a:ln>
              <a:solidFill>
                <a:prstClr val="black"/>
              </a:solidFill>
            </a:ln>
          </c:spPr>
          <c:dLbls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All Students</c:v>
                </c:pt>
                <c:pt idx="1">
                  <c:v>Chinese</c:v>
                </c:pt>
                <c:pt idx="2">
                  <c:v>Latino</c:v>
                </c:pt>
                <c:pt idx="3">
                  <c:v>African-American</c:v>
                </c:pt>
                <c:pt idx="4">
                  <c:v>White</c:v>
                </c:pt>
                <c:pt idx="5">
                  <c:v>Filipino</c:v>
                </c:pt>
                <c:pt idx="6">
                  <c:v>Asian/PI</c:v>
                </c:pt>
                <c:pt idx="7">
                  <c:v>Other</c:v>
                </c:pt>
                <c:pt idx="8">
                  <c:v>Male</c:v>
                </c:pt>
                <c:pt idx="9">
                  <c:v>Female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0.4449556358856393</c:v>
                </c:pt>
                <c:pt idx="1">
                  <c:v>0.56488549618320683</c:v>
                </c:pt>
                <c:pt idx="2">
                  <c:v>0.18004866180048679</c:v>
                </c:pt>
                <c:pt idx="3">
                  <c:v>0.19195046439628491</c:v>
                </c:pt>
                <c:pt idx="4">
                  <c:v>0.52034883720930303</c:v>
                </c:pt>
                <c:pt idx="5">
                  <c:v>0.38493723849372374</c:v>
                </c:pt>
                <c:pt idx="6">
                  <c:v>0.57731958762886593</c:v>
                </c:pt>
                <c:pt idx="7">
                  <c:v>0.47335423197492205</c:v>
                </c:pt>
                <c:pt idx="8">
                  <c:v>0.38724523339907985</c:v>
                </c:pt>
                <c:pt idx="9">
                  <c:v>0.50262812089356113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CCSF</c:v>
                </c:pt>
              </c:strCache>
            </c:strRef>
          </c:tx>
          <c:spPr>
            <a:solidFill>
              <a:srgbClr val="FF2D2D"/>
            </a:solidFill>
            <a:ln>
              <a:solidFill>
                <a:prstClr val="black"/>
              </a:solidFill>
            </a:ln>
          </c:spPr>
          <c:dLbls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All Students</c:v>
                </c:pt>
                <c:pt idx="1">
                  <c:v>Chinese</c:v>
                </c:pt>
                <c:pt idx="2">
                  <c:v>Latino</c:v>
                </c:pt>
                <c:pt idx="3">
                  <c:v>African-American</c:v>
                </c:pt>
                <c:pt idx="4">
                  <c:v>White</c:v>
                </c:pt>
                <c:pt idx="5">
                  <c:v>Filipino</c:v>
                </c:pt>
                <c:pt idx="6">
                  <c:v>Asian/PI</c:v>
                </c:pt>
                <c:pt idx="7">
                  <c:v>Other</c:v>
                </c:pt>
                <c:pt idx="8">
                  <c:v>Male</c:v>
                </c:pt>
                <c:pt idx="9">
                  <c:v>Female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0.25599737101544556</c:v>
                </c:pt>
                <c:pt idx="1">
                  <c:v>0.19236641221374037</c:v>
                </c:pt>
                <c:pt idx="2">
                  <c:v>0.42092457420924645</c:v>
                </c:pt>
                <c:pt idx="3">
                  <c:v>0.28792569659442752</c:v>
                </c:pt>
                <c:pt idx="4">
                  <c:v>0.2005813953488372</c:v>
                </c:pt>
                <c:pt idx="5">
                  <c:v>0.38493723849372374</c:v>
                </c:pt>
                <c:pt idx="6">
                  <c:v>0.18556701030927841</c:v>
                </c:pt>
                <c:pt idx="7">
                  <c:v>0.25705329153605017</c:v>
                </c:pt>
                <c:pt idx="8">
                  <c:v>0.27679158448389213</c:v>
                </c:pt>
                <c:pt idx="9">
                  <c:v>0.23521681997371877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 Two-Year Institution</c:v>
                </c:pt>
              </c:strCache>
            </c:strRef>
          </c:tx>
          <c:spPr>
            <a:solidFill>
              <a:srgbClr val="FFAF00"/>
            </a:solidFill>
            <a:ln>
              <a:solidFill>
                <a:prstClr val="black"/>
              </a:solidFill>
            </a:ln>
          </c:spPr>
          <c:dLbls>
            <c:txPr>
              <a:bodyPr/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All Students</c:v>
                </c:pt>
                <c:pt idx="1">
                  <c:v>Chinese</c:v>
                </c:pt>
                <c:pt idx="2">
                  <c:v>Latino</c:v>
                </c:pt>
                <c:pt idx="3">
                  <c:v>African-American</c:v>
                </c:pt>
                <c:pt idx="4">
                  <c:v>White</c:v>
                </c:pt>
                <c:pt idx="5">
                  <c:v>Filipino</c:v>
                </c:pt>
                <c:pt idx="6">
                  <c:v>Asian/PI</c:v>
                </c:pt>
                <c:pt idx="7">
                  <c:v>Other</c:v>
                </c:pt>
                <c:pt idx="8">
                  <c:v>Male</c:v>
                </c:pt>
                <c:pt idx="9">
                  <c:v>Female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8.3141636542885325E-2</c:v>
                </c:pt>
                <c:pt idx="1">
                  <c:v>6.8702290076335937E-2</c:v>
                </c:pt>
                <c:pt idx="2">
                  <c:v>6.8126520681265207E-2</c:v>
                </c:pt>
                <c:pt idx="3">
                  <c:v>0.16718266253869968</c:v>
                </c:pt>
                <c:pt idx="4">
                  <c:v>0.11046511627906977</c:v>
                </c:pt>
                <c:pt idx="5">
                  <c:v>5.0209205020920487E-2</c:v>
                </c:pt>
                <c:pt idx="6">
                  <c:v>8.2474226804123682E-2</c:v>
                </c:pt>
                <c:pt idx="7">
                  <c:v>7.2100313479623826E-2</c:v>
                </c:pt>
                <c:pt idx="8">
                  <c:v>9.2702169625246564E-2</c:v>
                </c:pt>
                <c:pt idx="9">
                  <c:v>7.3587385019710905E-2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Postsecondary Attendance</c:v>
                </c:pt>
              </c:strCache>
            </c:strRef>
          </c:tx>
          <c:spPr>
            <a:solidFill>
              <a:srgbClr val="FFFF99"/>
            </a:solidFill>
            <a:ln>
              <a:solidFill>
                <a:prstClr val="black"/>
              </a:solidFill>
            </a:ln>
          </c:spPr>
          <c:dLbls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All Students</c:v>
                </c:pt>
                <c:pt idx="1">
                  <c:v>Chinese</c:v>
                </c:pt>
                <c:pt idx="2">
                  <c:v>Latino</c:v>
                </c:pt>
                <c:pt idx="3">
                  <c:v>African-American</c:v>
                </c:pt>
                <c:pt idx="4">
                  <c:v>White</c:v>
                </c:pt>
                <c:pt idx="5">
                  <c:v>Filipino</c:v>
                </c:pt>
                <c:pt idx="6">
                  <c:v>Asian/PI</c:v>
                </c:pt>
                <c:pt idx="7">
                  <c:v>Other</c:v>
                </c:pt>
                <c:pt idx="8">
                  <c:v>Male</c:v>
                </c:pt>
                <c:pt idx="9">
                  <c:v>Female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0.21590535655603052</c:v>
                </c:pt>
                <c:pt idx="1">
                  <c:v>0.17404580152671767</c:v>
                </c:pt>
                <c:pt idx="2">
                  <c:v>0.33090024330900297</c:v>
                </c:pt>
                <c:pt idx="3">
                  <c:v>0.35294117647058826</c:v>
                </c:pt>
                <c:pt idx="4">
                  <c:v>0.1686046511627908</c:v>
                </c:pt>
                <c:pt idx="5">
                  <c:v>0.17991631799163196</c:v>
                </c:pt>
                <c:pt idx="6">
                  <c:v>0.15463917525773196</c:v>
                </c:pt>
                <c:pt idx="7">
                  <c:v>0.1974921630094045</c:v>
                </c:pt>
                <c:pt idx="8">
                  <c:v>0.24326101249178184</c:v>
                </c:pt>
                <c:pt idx="9">
                  <c:v>0.1885676741130092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All Students</c:v>
                </c:pt>
                <c:pt idx="1">
                  <c:v>Chinese</c:v>
                </c:pt>
                <c:pt idx="2">
                  <c:v>Latino</c:v>
                </c:pt>
                <c:pt idx="3">
                  <c:v>African-American</c:v>
                </c:pt>
                <c:pt idx="4">
                  <c:v>White</c:v>
                </c:pt>
                <c:pt idx="5">
                  <c:v>Filipino</c:v>
                </c:pt>
                <c:pt idx="6">
                  <c:v>Asian/PI</c:v>
                </c:pt>
                <c:pt idx="7">
                  <c:v>Other</c:v>
                </c:pt>
                <c:pt idx="8">
                  <c:v>Male</c:v>
                </c:pt>
                <c:pt idx="9">
                  <c:v>Female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3043</c:v>
                </c:pt>
                <c:pt idx="1">
                  <c:v>1310</c:v>
                </c:pt>
                <c:pt idx="2">
                  <c:v>411</c:v>
                </c:pt>
                <c:pt idx="3">
                  <c:v>323</c:v>
                </c:pt>
                <c:pt idx="4">
                  <c:v>344</c:v>
                </c:pt>
                <c:pt idx="5">
                  <c:v>239</c:v>
                </c:pt>
                <c:pt idx="6">
                  <c:v>97</c:v>
                </c:pt>
                <c:pt idx="8">
                  <c:v>1521</c:v>
                </c:pt>
                <c:pt idx="9">
                  <c:v>1522</c:v>
                </c:pt>
              </c:numCache>
            </c:numRef>
          </c:val>
        </c:ser>
        <c:gapWidth val="50"/>
        <c:overlap val="100"/>
        <c:axId val="77385728"/>
        <c:axId val="77387264"/>
      </c:barChart>
      <c:catAx>
        <c:axId val="77385728"/>
        <c:scaling>
          <c:orientation val="minMax"/>
        </c:scaling>
        <c:axPos val="b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77387264"/>
        <c:crosses val="autoZero"/>
        <c:auto val="1"/>
        <c:lblAlgn val="ctr"/>
        <c:lblOffset val="100"/>
      </c:catAx>
      <c:valAx>
        <c:axId val="77387264"/>
        <c:scaling>
          <c:orientation val="minMax"/>
          <c:max val="1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%" sourceLinked="0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77385728"/>
        <c:crosses val="autoZero"/>
        <c:crossBetween val="between"/>
        <c:majorUnit val="0.25"/>
      </c:valAx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0.14940073968026737"/>
          <c:y val="0.85370870307878266"/>
          <c:w val="0.80574397518492014"/>
          <c:h val="0.13041828104820247"/>
        </c:manualLayout>
      </c:layout>
      <c:spPr>
        <a:ln>
          <a:solidFill>
            <a:schemeClr val="bg1"/>
          </a:solidFill>
        </a:ln>
      </c:spPr>
      <c:txPr>
        <a:bodyPr/>
        <a:lstStyle/>
        <a:p>
          <a:pPr>
            <a:defRPr sz="1800">
              <a:solidFill>
                <a:schemeClr val="bg1"/>
              </a:solidFill>
            </a:defRPr>
          </a:pPr>
          <a:endParaRPr lang="en-US"/>
        </a:p>
      </c:txPr>
    </c:legend>
    <c:plotVisOnly val="1"/>
  </c:chart>
  <c:spPr>
    <a:solidFill>
      <a:prstClr val="white"/>
    </a:soli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0811132633979857E-2"/>
          <c:y val="6.6983527511549804E-2"/>
          <c:w val="0.88575968738731969"/>
          <c:h val="0.59749633927338031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Five-Year Bachelor Degree Rate</c:v>
                </c:pt>
              </c:strCache>
            </c:strRef>
          </c:tx>
          <c:spPr>
            <a:solidFill>
              <a:srgbClr val="FFAF00"/>
            </a:solidFill>
            <a:ln>
              <a:solidFill>
                <a:prstClr val="black"/>
              </a:solidFill>
            </a:ln>
          </c:spP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University of California
(N=696)</c:v>
                </c:pt>
                <c:pt idx="1">
                  <c:v>San Francisco State
(N=344)</c:v>
                </c:pt>
                <c:pt idx="2">
                  <c:v>San Jose State and California State University
(N=125)</c:v>
                </c:pt>
                <c:pt idx="3">
                  <c:v>Other Four-Year Institutions (N=189)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0.8175287</c:v>
                </c:pt>
                <c:pt idx="1">
                  <c:v>0.44186050000000032</c:v>
                </c:pt>
                <c:pt idx="2">
                  <c:v>0.18400000000000041</c:v>
                </c:pt>
                <c:pt idx="3">
                  <c:v>0.6931216931216988</c:v>
                </c:pt>
              </c:numCache>
            </c:numRef>
          </c:val>
        </c:ser>
        <c:overlap val="100"/>
        <c:axId val="77522816"/>
        <c:axId val="77524352"/>
      </c:barChart>
      <c:catAx>
        <c:axId val="77522816"/>
        <c:scaling>
          <c:orientation val="minMax"/>
        </c:scaling>
        <c:axPos val="b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77524352"/>
        <c:crosses val="autoZero"/>
        <c:auto val="1"/>
        <c:lblAlgn val="ctr"/>
        <c:lblOffset val="100"/>
      </c:catAx>
      <c:valAx>
        <c:axId val="77524352"/>
        <c:scaling>
          <c:orientation val="minMax"/>
          <c:max val="1"/>
        </c:scaling>
        <c:axPos val="l"/>
        <c:majorGridlines>
          <c:spPr>
            <a:ln>
              <a:solidFill>
                <a:prstClr val="black"/>
              </a:solidFill>
            </a:ln>
          </c:spPr>
        </c:majorGridlines>
        <c:numFmt formatCode="0%" sourceLinked="0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600">
                <a:solidFill>
                  <a:schemeClr val="bg1"/>
                </a:solidFill>
              </a:defRPr>
            </a:pPr>
            <a:endParaRPr lang="en-US"/>
          </a:p>
        </c:txPr>
        <c:crossAx val="77522816"/>
        <c:crosses val="autoZero"/>
        <c:crossBetween val="between"/>
        <c:majorUnit val="0.25"/>
      </c:valAx>
      <c:spPr>
        <a:ln>
          <a:solidFill>
            <a:schemeClr val="bg1"/>
          </a:solidFill>
        </a:ln>
      </c:spPr>
    </c:plotArea>
    <c:plotVisOnly val="1"/>
  </c:chart>
  <c:spPr>
    <a:solidFill>
      <a:schemeClr val="tx1"/>
    </a:solidFill>
    <a:ln w="6350"/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0.73372</cdr:x>
      <cdr:y>0.59016</cdr:y>
    </cdr:from>
    <cdr:to>
      <cdr:x>1</cdr:x>
      <cdr:y>0.8022</cdr:y>
    </cdr:to>
    <cdr:sp macro="" textlink="">
      <cdr:nvSpPr>
        <cdr:cNvPr id="12" name="Line Callout 1 11"/>
        <cdr:cNvSpPr/>
      </cdr:nvSpPr>
      <cdr:spPr>
        <a:xfrm xmlns:a="http://schemas.openxmlformats.org/drawingml/2006/main">
          <a:off x="6038213" y="2743200"/>
          <a:ext cx="2191386" cy="985597"/>
        </a:xfrm>
        <a:prstGeom xmlns:a="http://schemas.openxmlformats.org/drawingml/2006/main" prst="borderCallout1">
          <a:avLst>
            <a:gd name="adj1" fmla="val 16339"/>
            <a:gd name="adj2" fmla="val -175"/>
            <a:gd name="adj3" fmla="val 58545"/>
            <a:gd name="adj4" fmla="val -61313"/>
          </a:avLst>
        </a:prstGeom>
        <a:solidFill xmlns:a="http://schemas.openxmlformats.org/drawingml/2006/main">
          <a:schemeClr val="tx1"/>
        </a:solidFill>
        <a:ln xmlns:a="http://schemas.openxmlformats.org/drawingml/2006/main" w="12700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45720" tIns="27432" rIns="27432" bIns="27432"/>
        <a:lstStyle xmlns:a="http://schemas.openxmlformats.org/drawingml/2006/main"/>
        <a:p xmlns:a="http://schemas.openxmlformats.org/drawingml/2006/main">
          <a:r>
            <a:rPr lang="en-US" sz="1800" dirty="0">
              <a:solidFill>
                <a:schemeClr val="bg1"/>
              </a:solidFill>
            </a:rPr>
            <a:t>54%</a:t>
          </a:r>
          <a:r>
            <a:rPr lang="en-US" sz="1800" baseline="0" dirty="0">
              <a:solidFill>
                <a:schemeClr val="bg1"/>
              </a:solidFill>
            </a:rPr>
            <a:t> of Postsecondary Attendees Graduated Within Five Years</a:t>
          </a:r>
          <a:endParaRPr lang="en-US" sz="18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0.49367</cdr:x>
      <cdr:y>0.27134</cdr:y>
    </cdr:from>
    <cdr:to>
      <cdr:x>0.94575</cdr:x>
      <cdr:y>0.46453</cdr:y>
    </cdr:to>
    <cdr:sp macro="" textlink="">
      <cdr:nvSpPr>
        <cdr:cNvPr id="13" name="Line Callout 1 12"/>
        <cdr:cNvSpPr/>
      </cdr:nvSpPr>
      <cdr:spPr>
        <a:xfrm xmlns:a="http://schemas.openxmlformats.org/drawingml/2006/main">
          <a:off x="2600320" y="460043"/>
          <a:ext cx="2381253" cy="327544"/>
        </a:xfrm>
        <a:prstGeom xmlns:a="http://schemas.openxmlformats.org/drawingml/2006/main" prst="borderCallout1">
          <a:avLst>
            <a:gd name="adj1" fmla="val 27228"/>
            <a:gd name="adj2" fmla="val -241"/>
            <a:gd name="adj3" fmla="val 123383"/>
            <a:gd name="adj4" fmla="val -13452"/>
          </a:avLst>
        </a:prstGeom>
        <a:solidFill xmlns:a="http://schemas.openxmlformats.org/drawingml/2006/main">
          <a:sysClr val="window" lastClr="FFFFFF"/>
        </a:solidFill>
        <a:ln xmlns:a="http://schemas.openxmlformats.org/drawingml/2006/main" w="12700" cap="flat" cmpd="sng" algn="ctr">
          <a:solidFill>
            <a:sysClr val="windowText" lastClr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45720" tIns="27432" rIns="27432" bIns="27432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78% of Graduates Attended a Postsecondary Institution the Year After Graduating from SFUSD</a:t>
          </a:r>
        </a:p>
        <a:p xmlns:a="http://schemas.openxmlformats.org/drawingml/2006/main">
          <a:endParaRPr lang="en-US" sz="1800" dirty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0.37076</cdr:x>
      <cdr:y>0.09827</cdr:y>
    </cdr:from>
    <cdr:to>
      <cdr:x>0.94756</cdr:x>
      <cdr:y>0.21348</cdr:y>
    </cdr:to>
    <cdr:sp macro="" textlink="">
      <cdr:nvSpPr>
        <cdr:cNvPr id="14" name="Line Callout 1 13"/>
        <cdr:cNvSpPr/>
      </cdr:nvSpPr>
      <cdr:spPr>
        <a:xfrm xmlns:a="http://schemas.openxmlformats.org/drawingml/2006/main">
          <a:off x="1952913" y="166612"/>
          <a:ext cx="3038193" cy="195333"/>
        </a:xfrm>
        <a:prstGeom xmlns:a="http://schemas.openxmlformats.org/drawingml/2006/main" prst="borderCallout1">
          <a:avLst>
            <a:gd name="adj1" fmla="val 27228"/>
            <a:gd name="adj2" fmla="val -241"/>
            <a:gd name="adj3" fmla="val 250906"/>
            <a:gd name="adj4" fmla="val -12909"/>
          </a:avLst>
        </a:prstGeom>
        <a:solidFill xmlns:a="http://schemas.openxmlformats.org/drawingml/2006/main">
          <a:sysClr val="window" lastClr="FFFFFF"/>
        </a:solidFill>
        <a:ln xmlns:a="http://schemas.openxmlformats.org/drawingml/2006/main" w="12700" cap="flat" cmpd="sng" algn="ctr">
          <a:solidFill>
            <a:sysClr val="windowText" lastClr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45720" tIns="27432" rIns="27432" bIns="27432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r>
            <a:rPr lang="en-US" sz="18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63% of 9</a:t>
          </a:r>
          <a:r>
            <a:rPr lang="en-US" sz="1800" baseline="300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th</a:t>
          </a:r>
          <a:r>
            <a:rPr lang="en-US" sz="18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 Graders Graduated from SFUSD Within Four Years </a:t>
          </a:r>
        </a:p>
        <a:p xmlns:a="http://schemas.openxmlformats.org/drawingml/2006/main">
          <a:endParaRPr lang="en-US" sz="1800" dirty="0">
            <a:solidFill>
              <a:sysClr val="windowText" lastClr="000000"/>
            </a:solidFill>
            <a:latin typeface="+mn-lt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742" cy="46498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5" y="1"/>
            <a:ext cx="2982742" cy="46498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E8A786DA-9A3D-4327-A838-061AE4BF894A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824"/>
            <a:ext cx="2982742" cy="46498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5" y="8829824"/>
            <a:ext cx="2982742" cy="46498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F5744070-C4DF-4F89-B091-0B71B622D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7EE25A80-1F2F-4FFA-B433-3B8953577B97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2"/>
            <a:ext cx="5505450" cy="4183380"/>
          </a:xfrm>
          <a:prstGeom prst="rect">
            <a:avLst/>
          </a:prstGeom>
        </p:spPr>
        <p:txBody>
          <a:bodyPr vert="horz" lIns="91568" tIns="45784" rIns="91568" bIns="457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482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5CF939F1-ADC6-499A-B2C0-2CDE9E3A05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CC2E5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6057900"/>
            <a:ext cx="1566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3pPr>
              <a:buFont typeface="Wingdings" pitchFamily="2" charset="2"/>
              <a:buChar char=""/>
              <a:defRPr/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2672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572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5334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609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1E2F5-969D-41A9-91D1-451CE079C0C2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1768-D85B-42D9-96BB-3FE6A83D9FC6}" type="datetimeFigureOut">
              <a:rPr lang="en-US" smtClean="0"/>
              <a:pPr/>
              <a:t>11/1/2010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382000" cy="365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Secondary to Postsecondary Transitions for Youth 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San Francisco Unified School District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Oded Gurantz</a:t>
            </a:r>
            <a:br>
              <a:rPr lang="en-US" sz="3100" b="1" dirty="0" smtClean="0"/>
            </a:br>
            <a:r>
              <a:rPr lang="en-US" sz="3100" b="1" dirty="0" smtClean="0"/>
              <a:t>Rebecca A. London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Association for Public Policy Analysis and Management Annual Conference, November 5,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620000" cy="121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Logistic Regressions of Four-Year CCSF Completion Rates, SFUSD Graduates, 2000-01 and 2001-02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7239000" cy="419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438400"/>
              </a:tblGrid>
              <a:tr h="59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ea typeface="Times New Roman"/>
                          <a:cs typeface="Times New Roman"/>
                        </a:rPr>
                        <a:t>HIGH SCHOOL FACTORS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Marginal Effects</a:t>
                      </a:r>
                      <a:endParaRPr lang="en-US" sz="2400" dirty="0"/>
                    </a:p>
                  </a:txBody>
                  <a:tcPr/>
                </a:tc>
              </a:tr>
              <a:tr h="538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High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school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GPA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5475" algn="dec"/>
                        </a:tabLs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0.090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38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Ever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suspended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7525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-0.022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38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Highest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math course taken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at SFUSD: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1790" algn="dec"/>
                        </a:tabLs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Calculus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1790" algn="dec"/>
                        </a:tabLs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0.050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Trigonometry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179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-0.013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075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Algebra 2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(omitted)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Geometry or lower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179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-0.064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Proficiency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1-5) on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last CST taken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1790" algn="dec"/>
                        </a:tabLs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0.035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Logistic Regressions of Four-Year CCSF Completion Rates, SFUSD Graduates, 2000-01 and 2001-02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76400"/>
          <a:ext cx="7772400" cy="5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262"/>
                <a:gridCol w="2294138"/>
              </a:tblGrid>
              <a:tr h="380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+mn-lt"/>
                          <a:ea typeface="Times New Roman"/>
                          <a:cs typeface="Times New Roman"/>
                        </a:rPr>
                        <a:t>CCSF FACTORS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165" algn="dec"/>
                        </a:tabLst>
                      </a:pP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Marginal Effects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4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Attended CCSF Full-Time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" algn="dec"/>
                        </a:tabLs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0.160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48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Highest English Course Taken First Year at CCSF: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" algn="dec"/>
                        </a:tabLs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4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No English Course Taken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165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-0.156**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18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College English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6375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(omitted)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9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 Level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Below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College English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-0.100**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15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2 Levels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Below College English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-0.144**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18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3 Levels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Below College English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-0.110**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81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4+ Levels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Below College English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-0.195**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52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Highest Math Course Taken First Year at CCSF: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" algn="dec"/>
                        </a:tabLs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4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No Math Course Taken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1145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-0.002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4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College Math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3995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(omitted)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37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Pre-College Math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1145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-0.023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37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Basic Math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1145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-0.029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SFUSD Non-Graduates who Entered CCSF, 2000-01 9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Grade Cohort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758900"/>
          <a:ext cx="8382000" cy="464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838200"/>
                <a:gridCol w="1752600"/>
                <a:gridCol w="1828800"/>
                <a:gridCol w="2286000"/>
              </a:tblGrid>
              <a:tr h="1956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Grade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Level When Exiting SFUSD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Enrolled at CCSF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One Year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After Leaving SFUSD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Enrolled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at CCSF Two Years After Leaving SFUSD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Total Percentage of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Enrolling at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CCSF Within Two Years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After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Leaving SFUSD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2000" baseline="30000" dirty="0">
                          <a:latin typeface="+mn-lt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Grade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481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7.3%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3.7%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5320" algn="dec"/>
                        </a:tabLs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11.0%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2000" baseline="30000" dirty="0">
                          <a:latin typeface="+mn-lt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Grade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428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21.3%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6.1%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5320" algn="dec"/>
                        </a:tabLs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27.4%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  <a:r>
                        <a:rPr lang="en-US" sz="2000" baseline="30000" dirty="0">
                          <a:latin typeface="+mn-lt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Grade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380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26.8%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7.4%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532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34.2%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r>
                        <a:rPr lang="en-US" sz="2000" baseline="30000" dirty="0">
                          <a:latin typeface="+mn-lt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Grade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306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37.3%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dec"/>
                        </a:tabLs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7.2%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532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44.5%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1,595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21.4%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5.9%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5320" algn="dec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27.3%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648200"/>
          </a:xfrm>
        </p:spPr>
        <p:txBody>
          <a:bodyPr>
            <a:normAutofit/>
          </a:bodyPr>
          <a:lstStyle/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Findings very useful to the PSP, but have not yet generated new information for the field 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This is in part due to the initial questions asked by the PSP, which were aimed at describing the population and the problem  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Findings did help PSP to receive Gates funding for three more years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Findings led to several changes at the local level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 marL="350838" indent="-350838">
              <a:buSzPct val="100000"/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Study Implications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648200"/>
          </a:xfrm>
        </p:spPr>
        <p:txBody>
          <a:bodyPr>
            <a:normAutofit fontScale="92500"/>
          </a:bodyPr>
          <a:lstStyle/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Created </a:t>
            </a:r>
            <a:r>
              <a:rPr lang="en-US" sz="3200" dirty="0" smtClean="0"/>
              <a:t>professional </a:t>
            </a:r>
            <a:r>
              <a:rPr lang="en-US" sz="3200" dirty="0" smtClean="0"/>
              <a:t>learning communities to study SFUSD graduates who are unable to place into college-level English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CCSF allowed </a:t>
            </a:r>
            <a:r>
              <a:rPr lang="en-US" sz="3200" dirty="0" smtClean="0"/>
              <a:t>300 incoming </a:t>
            </a:r>
            <a:r>
              <a:rPr lang="en-US" sz="3200" dirty="0" smtClean="0"/>
              <a:t>SFUSD </a:t>
            </a:r>
            <a:r>
              <a:rPr lang="en-US" sz="3200" dirty="0" smtClean="0"/>
              <a:t>students first </a:t>
            </a:r>
            <a:r>
              <a:rPr lang="en-US" sz="3200" dirty="0" smtClean="0"/>
              <a:t>enrollment privileges in math and English core courses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CCSF is investigating accepting Early Assessment Program (EAP) taken by SFUSD 11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graders  results in lieu of CCSF placement tests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Local Implications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7244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dirty="0" smtClean="0"/>
              <a:t>SFUSD and CCSF collaboration formalized into an ongoing partnership “Bridge to Success” </a:t>
            </a: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dirty="0" smtClean="0"/>
              <a:t>Chose eight indicators that were incorporated into a report card for SFUSD students: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Formation of Bridge to Success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657600"/>
          <a:ext cx="8382000" cy="260604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{BC89EF96-8CEA-46FF-86C4-4CE0E7609802}</a:tableStyleId>
              </a:tblPr>
              <a:tblGrid>
                <a:gridCol w="4191000"/>
                <a:gridCol w="4191000"/>
              </a:tblGrid>
              <a:tr h="782529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1. Enter Kindergarten Ready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5. Graduate high school with the core competencies needed to enter a school in the UC or CSU</a:t>
                      </a: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systems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2. Stay on track in school (4</a:t>
                      </a:r>
                      <a:r>
                        <a:rPr lang="en-US" sz="180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 8</a:t>
                      </a:r>
                      <a:r>
                        <a:rPr lang="en-US" sz="180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 and 10</a:t>
                      </a:r>
                      <a:r>
                        <a:rPr lang="en-US" sz="180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grade data)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6. Enroll in college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5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3. Pass California State University’s Early Assessment Program (EAP) in 11</a:t>
                      </a:r>
                      <a:r>
                        <a:rPr lang="en-US" sz="1800" baseline="30000" dirty="0" smtClean="0">
                          <a:solidFill>
                            <a:schemeClr val="bg1"/>
                          </a:solidFill>
                        </a:rPr>
                        <a:t>th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grade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7. Go to college full-time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4. Apply for financial aid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8. Earn a college degree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of Bridge to Success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14400" y="1752600"/>
          <a:ext cx="7758113" cy="4901441"/>
        </p:xfrm>
        <a:graphic>
          <a:graphicData uri="http://schemas.openxmlformats.org/presentationml/2006/ole">
            <p:oleObj spid="_x0000_s1027" name="Acrobat Document" r:id="rId3" imgW="8048346" imgH="5829096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Bachelor and Associate Degree Attainment in the U.S., Ages 25-29 (CPS)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85800" y="1828800"/>
          <a:ext cx="8077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Improving Postsecondary Outcomes in San Francisco</a:t>
            </a:r>
            <a:endParaRPr lang="en-US" sz="3600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305800" cy="5181600"/>
          </a:xfrm>
        </p:spPr>
        <p:txBody>
          <a:bodyPr>
            <a:normAutofit fontScale="92500"/>
          </a:bodyPr>
          <a:lstStyle/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City and County of San Francisco has been working to improve postsecondary outcomes of public school students (attendance and completion)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In 2009 received a Gates Foundation CLIP planning grant (Communities Learning in Partnership) aimed at creating partnerships among education, business, and civic leaders to get young people into and through college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Formed the Partnership for Postsecondary Success (PSP): San Francisco Unified School District (SFUSD), Community College of San Francisco (CCSF), City of San Francisco Mayor’s Office, Departments of Workforce Development (OEWD) and Children, Youth, and Families (DCYF)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305800" cy="5181600"/>
          </a:xfrm>
        </p:spPr>
        <p:txBody>
          <a:bodyPr>
            <a:normAutofit fontScale="85000" lnSpcReduction="10000"/>
          </a:bodyPr>
          <a:lstStyle/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PSP committed to using data to inform their process, but no data linking SFUSD to CCSF exist</a:t>
            </a:r>
          </a:p>
          <a:p>
            <a:pPr marL="280988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3000" dirty="0" smtClean="0"/>
              <a:t>The YDA: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800" dirty="0" smtClean="0">
                <a:solidFill>
                  <a:schemeClr val="tx2"/>
                </a:solidFill>
              </a:rPr>
              <a:t>Links individual-level data on youth across city, county, school district, and non-profit agencies in a community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800" dirty="0" smtClean="0">
                <a:solidFill>
                  <a:schemeClr val="tx2"/>
                </a:solidFill>
              </a:rPr>
              <a:t>Works closely with community partners to identify cross-agency research questions that no one agency alone could answer and address important needs in the community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800" dirty="0" smtClean="0">
                <a:solidFill>
                  <a:schemeClr val="tx2"/>
                </a:solidFill>
              </a:rPr>
              <a:t>Presents research findings to community partners and supports partners to understand resulting analyses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800" dirty="0" smtClean="0">
                <a:solidFill>
                  <a:schemeClr val="tx2"/>
                </a:solidFill>
              </a:rPr>
              <a:t>Focuses on actionable steps community can take to improve youth outcomes and supports the process for doing so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350838" indent="-350838"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Youth Data Archive (YDA)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YDA Process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28600" y="1676400"/>
            <a:ext cx="8537575" cy="495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81000" y="1828800"/>
            <a:ext cx="8537575" cy="495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hape 65"/>
          <p:cNvCxnSpPr>
            <a:stCxn id="57" idx="0"/>
          </p:cNvCxnSpPr>
          <p:nvPr/>
        </p:nvCxnSpPr>
        <p:spPr>
          <a:xfrm rot="16200000" flipH="1">
            <a:off x="6457950" y="1657350"/>
            <a:ext cx="1143000" cy="2247900"/>
          </a:xfrm>
          <a:prstGeom prst="bentConnector3">
            <a:avLst>
              <a:gd name="adj1" fmla="val -35758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2820194" y="3123406"/>
            <a:ext cx="16764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6" idx="2"/>
            <a:endCxn id="19" idx="0"/>
          </p:cNvCxnSpPr>
          <p:nvPr/>
        </p:nvCxnSpPr>
        <p:spPr>
          <a:xfrm rot="5400000">
            <a:off x="1638301" y="3124200"/>
            <a:ext cx="1676400" cy="31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34194" y="3123406"/>
            <a:ext cx="16764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05400" y="4267200"/>
            <a:ext cx="1600200" cy="2362200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28600" y="1676400"/>
            <a:ext cx="8537575" cy="495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685800" y="1752600"/>
            <a:ext cx="114300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 smtClean="0"/>
              <a:t>Schools </a:t>
            </a:r>
            <a:endParaRPr lang="en-US" sz="1800" b="1" dirty="0"/>
          </a:p>
        </p:txBody>
      </p:sp>
      <p:sp>
        <p:nvSpPr>
          <p:cNvPr id="15" name="Bevel 14"/>
          <p:cNvSpPr/>
          <p:nvPr/>
        </p:nvSpPr>
        <p:spPr>
          <a:xfrm>
            <a:off x="304800" y="38100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16" name="Bevel 15"/>
          <p:cNvSpPr/>
          <p:nvPr/>
        </p:nvSpPr>
        <p:spPr>
          <a:xfrm>
            <a:off x="304800" y="42672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17" name="Bevel 16"/>
          <p:cNvSpPr/>
          <p:nvPr/>
        </p:nvSpPr>
        <p:spPr>
          <a:xfrm>
            <a:off x="4343400" y="3810000"/>
            <a:ext cx="228600" cy="3048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18" name="Bevel 17"/>
          <p:cNvSpPr/>
          <p:nvPr/>
        </p:nvSpPr>
        <p:spPr>
          <a:xfrm>
            <a:off x="4343400" y="5029200"/>
            <a:ext cx="228600" cy="3048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19" name="Flowchart: Alternate Process 18"/>
          <p:cNvSpPr/>
          <p:nvPr/>
        </p:nvSpPr>
        <p:spPr>
          <a:xfrm>
            <a:off x="838200" y="3962400"/>
            <a:ext cx="3276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/>
              <a:t>Youth Data Archive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90600" y="5029200"/>
          <a:ext cx="2971800" cy="123444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  <a:gridCol w="762000"/>
                <a:gridCol w="914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Schools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Comm. College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Other Agencies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3" charset="-18"/>
                        <a:ea typeface="ＭＳ Ｐゴシック" pitchFamily="3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3" charset="-18"/>
                        <a:ea typeface="ＭＳ Ｐゴシック" pitchFamily="3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</a:tbl>
          </a:graphicData>
        </a:graphic>
      </p:graphicFrame>
      <p:sp>
        <p:nvSpPr>
          <p:cNvPr id="21" name="Bevel 20"/>
          <p:cNvSpPr/>
          <p:nvPr/>
        </p:nvSpPr>
        <p:spPr>
          <a:xfrm>
            <a:off x="304800" y="47244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2" name="Bevel 21"/>
          <p:cNvSpPr/>
          <p:nvPr/>
        </p:nvSpPr>
        <p:spPr>
          <a:xfrm>
            <a:off x="4343400" y="41148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200400" y="2438400"/>
          <a:ext cx="838200" cy="975360"/>
        </p:xfrm>
        <a:graphic>
          <a:graphicData uri="http://schemas.openxmlformats.org/drawingml/2006/table">
            <a:tbl>
              <a:tblPr/>
              <a:tblGrid>
                <a:gridCol w="587375"/>
                <a:gridCol w="250825"/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pitchFamily="33" charset="-18"/>
                        <a:ea typeface="ＭＳ Ｐゴシック" pitchFamily="3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3" charset="-18"/>
                        <a:ea typeface="ＭＳ Ｐゴシック" pitchFamily="3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057400" y="2438400"/>
          <a:ext cx="800100" cy="975360"/>
        </p:xfrm>
        <a:graphic>
          <a:graphicData uri="http://schemas.openxmlformats.org/drawingml/2006/table">
            <a:tbl>
              <a:tblPr/>
              <a:tblGrid>
                <a:gridCol w="542925"/>
                <a:gridCol w="257175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pitchFamily="33" charset="-18"/>
                        <a:ea typeface="ＭＳ Ｐゴシック" pitchFamily="3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14400" y="2438400"/>
          <a:ext cx="800100" cy="975360"/>
        </p:xfrm>
        <a:graphic>
          <a:graphicData uri="http://schemas.openxmlformats.org/drawingml/2006/table">
            <a:tbl>
              <a:tblPr/>
              <a:tblGrid>
                <a:gridCol w="542925"/>
                <a:gridCol w="257175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pitchFamily="33" charset="-18"/>
                        <a:ea typeface="ＭＳ Ｐゴシック" pitchFamily="3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3" charset="-18"/>
                          <a:ea typeface="ＭＳ Ｐゴシック" pitchFamily="33" charset="-128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3" charset="-18"/>
                        <a:ea typeface="ＭＳ Ｐゴシック" pitchFamily="3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/>
        </p:nvGraphicFramePr>
        <p:xfrm>
          <a:off x="5257800" y="5257800"/>
          <a:ext cx="12954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Bevel 26"/>
          <p:cNvSpPr/>
          <p:nvPr/>
        </p:nvSpPr>
        <p:spPr>
          <a:xfrm>
            <a:off x="1371600" y="63246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8" name="Bevel 27"/>
          <p:cNvSpPr/>
          <p:nvPr/>
        </p:nvSpPr>
        <p:spPr>
          <a:xfrm>
            <a:off x="1828800" y="63246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9" name="Bevel 28"/>
          <p:cNvSpPr/>
          <p:nvPr/>
        </p:nvSpPr>
        <p:spPr>
          <a:xfrm>
            <a:off x="2286000" y="63246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0" name="Bevel 29"/>
          <p:cNvSpPr/>
          <p:nvPr/>
        </p:nvSpPr>
        <p:spPr>
          <a:xfrm>
            <a:off x="2743200" y="63246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1" name="Bevel 30"/>
          <p:cNvSpPr/>
          <p:nvPr/>
        </p:nvSpPr>
        <p:spPr>
          <a:xfrm>
            <a:off x="3581400" y="63246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2" name="Bevel 31"/>
          <p:cNvSpPr/>
          <p:nvPr/>
        </p:nvSpPr>
        <p:spPr>
          <a:xfrm>
            <a:off x="304800" y="35814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3" name="Bevel 32"/>
          <p:cNvSpPr/>
          <p:nvPr/>
        </p:nvSpPr>
        <p:spPr>
          <a:xfrm>
            <a:off x="762000" y="3581400"/>
            <a:ext cx="3048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4" name="Bevel 33"/>
          <p:cNvSpPr/>
          <p:nvPr/>
        </p:nvSpPr>
        <p:spPr>
          <a:xfrm>
            <a:off x="4114800" y="35814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5" name="Bevel 34"/>
          <p:cNvSpPr/>
          <p:nvPr/>
        </p:nvSpPr>
        <p:spPr>
          <a:xfrm>
            <a:off x="4038600" y="6324600"/>
            <a:ext cx="3048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graphicFrame>
        <p:nvGraphicFramePr>
          <p:cNvPr id="36" name="Chart 35"/>
          <p:cNvGraphicFramePr>
            <a:graphicFrameLocks/>
          </p:cNvGraphicFramePr>
          <p:nvPr/>
        </p:nvGraphicFramePr>
        <p:xfrm>
          <a:off x="5257800" y="4419600"/>
          <a:ext cx="1295400" cy="83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3962400" y="5486400"/>
            <a:ext cx="1143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181600" y="6019800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/>
              <a:t>Aggregated </a:t>
            </a:r>
          </a:p>
          <a:p>
            <a:pPr algn="ctr" eaLnBrk="0" hangingPunct="0"/>
            <a:r>
              <a:rPr lang="en-US" sz="1800" b="1" dirty="0"/>
              <a:t>Report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315200" y="43434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/>
              <a:t>Similar</a:t>
            </a:r>
          </a:p>
          <a:p>
            <a:pPr algn="ctr" eaLnBrk="0" hangingPunct="0">
              <a:defRPr/>
            </a:pPr>
            <a:r>
              <a:rPr lang="en-US" sz="1800" b="1" dirty="0"/>
              <a:t>Agencies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467600" y="51816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 smtClean="0"/>
              <a:t>Decision </a:t>
            </a:r>
            <a:r>
              <a:rPr lang="en-US" sz="1800" b="1" dirty="0"/>
              <a:t>Makers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543800" y="57912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/>
              <a:t>Research Field</a:t>
            </a:r>
          </a:p>
        </p:txBody>
      </p:sp>
      <p:sp>
        <p:nvSpPr>
          <p:cNvPr id="42" name="Bevel 41"/>
          <p:cNvSpPr/>
          <p:nvPr/>
        </p:nvSpPr>
        <p:spPr>
          <a:xfrm>
            <a:off x="3200400" y="63246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cxnSp>
        <p:nvCxnSpPr>
          <p:cNvPr id="43" name="Elbow Connector 42"/>
          <p:cNvCxnSpPr/>
          <p:nvPr/>
        </p:nvCxnSpPr>
        <p:spPr>
          <a:xfrm>
            <a:off x="1295400" y="4419600"/>
            <a:ext cx="1141413" cy="150813"/>
          </a:xfrm>
          <a:prstGeom prst="bentConnector3">
            <a:avLst>
              <a:gd name="adj1" fmla="val -94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2438400" y="4419600"/>
            <a:ext cx="1219200" cy="152400"/>
          </a:xfrm>
          <a:prstGeom prst="bentConnector3">
            <a:avLst>
              <a:gd name="adj1" fmla="val -113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210594" y="4723606"/>
            <a:ext cx="6096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1905000" y="1752600"/>
            <a:ext cx="114300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 smtClean="0"/>
              <a:t>Comm. College</a:t>
            </a:r>
            <a:endParaRPr lang="en-US" sz="1800" b="1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3124200" y="1752600"/>
            <a:ext cx="114300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 smtClean="0"/>
              <a:t>Other Agencies</a:t>
            </a:r>
            <a:endParaRPr lang="en-US" sz="1800" b="1" dirty="0"/>
          </a:p>
        </p:txBody>
      </p:sp>
      <p:sp>
        <p:nvSpPr>
          <p:cNvPr id="48" name="Bevel 47"/>
          <p:cNvSpPr/>
          <p:nvPr/>
        </p:nvSpPr>
        <p:spPr>
          <a:xfrm>
            <a:off x="4343400" y="45720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49" name="Bevel 48"/>
          <p:cNvSpPr/>
          <p:nvPr/>
        </p:nvSpPr>
        <p:spPr>
          <a:xfrm>
            <a:off x="4343400" y="56388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50" name="Bevel 49"/>
          <p:cNvSpPr/>
          <p:nvPr/>
        </p:nvSpPr>
        <p:spPr>
          <a:xfrm>
            <a:off x="4343400" y="60960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51" name="Bevel 50"/>
          <p:cNvSpPr/>
          <p:nvPr/>
        </p:nvSpPr>
        <p:spPr>
          <a:xfrm>
            <a:off x="914400" y="6324600"/>
            <a:ext cx="4572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52" name="Bevel 51"/>
          <p:cNvSpPr/>
          <p:nvPr/>
        </p:nvSpPr>
        <p:spPr>
          <a:xfrm>
            <a:off x="533400" y="6324600"/>
            <a:ext cx="3810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53" name="Bevel 52"/>
          <p:cNvSpPr/>
          <p:nvPr/>
        </p:nvSpPr>
        <p:spPr>
          <a:xfrm>
            <a:off x="304800" y="51816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54" name="Bevel 53"/>
          <p:cNvSpPr/>
          <p:nvPr/>
        </p:nvSpPr>
        <p:spPr>
          <a:xfrm>
            <a:off x="304800" y="56388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55" name="Bevel 54"/>
          <p:cNvSpPr/>
          <p:nvPr/>
        </p:nvSpPr>
        <p:spPr>
          <a:xfrm>
            <a:off x="304800" y="6096000"/>
            <a:ext cx="228600" cy="457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56" name="Bevel 55"/>
          <p:cNvSpPr/>
          <p:nvPr/>
        </p:nvSpPr>
        <p:spPr>
          <a:xfrm>
            <a:off x="3810000" y="3581400"/>
            <a:ext cx="304800" cy="2286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57800" y="2209800"/>
            <a:ext cx="1295400" cy="1477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/>
              <a:t>Feedback</a:t>
            </a:r>
          </a:p>
          <a:p>
            <a:pPr algn="ctr" eaLnBrk="0" hangingPunct="0"/>
            <a:r>
              <a:rPr lang="en-US" sz="1800" b="1"/>
              <a:t>and</a:t>
            </a:r>
          </a:p>
          <a:p>
            <a:pPr algn="ctr" eaLnBrk="0" hangingPunct="0"/>
            <a:r>
              <a:rPr lang="en-US" sz="1800" b="1"/>
              <a:t>Approval from Partners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239000" y="2133600"/>
            <a:ext cx="1752600" cy="64633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 dirty="0" smtClean="0"/>
              <a:t>Dissemination and Action</a:t>
            </a:r>
            <a:endParaRPr lang="en-US" sz="18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457200" y="1676400"/>
            <a:ext cx="3962400" cy="18288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60" name="Rounded Rectangle 59"/>
          <p:cNvSpPr/>
          <p:nvPr/>
        </p:nvSpPr>
        <p:spPr>
          <a:xfrm>
            <a:off x="7239000" y="34290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800" b="1" dirty="0"/>
              <a:t>Partner Agencies</a:t>
            </a:r>
          </a:p>
        </p:txBody>
      </p:sp>
      <p:cxnSp>
        <p:nvCxnSpPr>
          <p:cNvPr id="61" name="Straight Arrow Connector 60"/>
          <p:cNvCxnSpPr>
            <a:stCxn id="11" idx="0"/>
            <a:endCxn id="57" idx="2"/>
          </p:cNvCxnSpPr>
          <p:nvPr/>
        </p:nvCxnSpPr>
        <p:spPr>
          <a:xfrm rot="5400000" flipH="1" flipV="1">
            <a:off x="5614988" y="3976688"/>
            <a:ext cx="581025" cy="31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305800" cy="5181600"/>
          </a:xfrm>
        </p:spPr>
        <p:txBody>
          <a:bodyPr>
            <a:normAutofit/>
          </a:bodyPr>
          <a:lstStyle/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Linked SFUSD and CCSF data with the YDA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Combined with data from National Student Clearinghouse (NSC) for SFUSD graduates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Follow 4,798 first-time ninth grade SFUSD students who were enrolled in the 2000-01 school year </a:t>
            </a:r>
            <a:br>
              <a:rPr lang="en-US" dirty="0" smtClean="0"/>
            </a:br>
            <a:r>
              <a:rPr lang="en-US" dirty="0" smtClean="0"/>
              <a:t>Focus on students who go immediately from high school to college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Look first at graduation and college-going and then model the factors associated with community college completion using logistic regression</a:t>
            </a:r>
          </a:p>
          <a:p>
            <a:pPr marL="350838" indent="-350838"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350838" indent="-350838"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SFUSD to Postsecondary Trajectory, 2000-01 9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Grade Cohort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828800"/>
          <a:ext cx="8229599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Postsecondary Attendance Rates Year After Graduating SFUSD, 2000-01 9</a:t>
            </a:r>
            <a:r>
              <a:rPr lang="en-US" sz="3000" baseline="30000" dirty="0" smtClean="0"/>
              <a:t>th</a:t>
            </a:r>
            <a:r>
              <a:rPr lang="en-US" sz="3000" dirty="0" smtClean="0"/>
              <a:t> Grade Cohort</a:t>
            </a:r>
            <a:endParaRPr lang="en-US" sz="3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752600"/>
          <a:ext cx="8382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Five-Year Bachelor Degree Completion Rates for SFUSD Graduates 2000-01 9</a:t>
            </a:r>
            <a:r>
              <a:rPr lang="en-US" sz="3000" baseline="30000" dirty="0" smtClean="0"/>
              <a:t>th</a:t>
            </a:r>
            <a:r>
              <a:rPr lang="en-US" sz="3000" dirty="0" smtClean="0"/>
              <a:t> Grade Cohort</a:t>
            </a:r>
            <a:endParaRPr lang="en-US" sz="3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752600"/>
          <a:ext cx="8534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CC2E5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CC2E50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CC2E50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7479</TotalTime>
  <Words>947</Words>
  <Application>Microsoft Office PowerPoint</Application>
  <PresentationFormat>On-screen Show (4:3)</PresentationFormat>
  <Paragraphs>186</Paragraphs>
  <Slides>16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Median</vt:lpstr>
      <vt:lpstr>Custom Design</vt:lpstr>
      <vt:lpstr>Adobe Acrobat Document</vt:lpstr>
      <vt:lpstr>Secondary to Postsecondary Transitions for Youth in San Francisco Unified School District  Oded Gurantz Rebecca A. London</vt:lpstr>
      <vt:lpstr>Bachelor and Associate Degree Attainment in the U.S., Ages 25-29 (CPS)</vt:lpstr>
      <vt:lpstr>Improving Postsecondary Outcomes in San Francisco</vt:lpstr>
      <vt:lpstr>Youth Data Archive (YDA)</vt:lpstr>
      <vt:lpstr>The YDA Process</vt:lpstr>
      <vt:lpstr>Methods</vt:lpstr>
      <vt:lpstr>SFUSD to Postsecondary Trajectory, 2000-01 9th Grade Cohort</vt:lpstr>
      <vt:lpstr>Postsecondary Attendance Rates Year After Graduating SFUSD, 2000-01 9th Grade Cohort</vt:lpstr>
      <vt:lpstr>Five-Year Bachelor Degree Completion Rates for SFUSD Graduates 2000-01 9th Grade Cohort</vt:lpstr>
      <vt:lpstr>Logistic Regressions of Four-Year CCSF Completion Rates, SFUSD Graduates, 2000-01 and 2001-02 </vt:lpstr>
      <vt:lpstr>Logistic Regressions of Four-Year CCSF Completion Rates, SFUSD Graduates, 2000-01 and 2001-02 </vt:lpstr>
      <vt:lpstr>SFUSD Non-Graduates who Entered CCSF, 2000-01 9th Grade Cohort</vt:lpstr>
      <vt:lpstr>Study Implications</vt:lpstr>
      <vt:lpstr>Local Implications</vt:lpstr>
      <vt:lpstr>Formation of Bridge to Success</vt:lpstr>
      <vt:lpstr>Formation of Bridge to Success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Linkages Project</dc:title>
  <dc:creator>mallonee</dc:creator>
  <cp:lastModifiedBy>rlondon</cp:lastModifiedBy>
  <cp:revision>230</cp:revision>
  <dcterms:created xsi:type="dcterms:W3CDTF">2009-10-03T21:58:24Z</dcterms:created>
  <dcterms:modified xsi:type="dcterms:W3CDTF">2010-11-01T20:43:36Z</dcterms:modified>
</cp:coreProperties>
</file>