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19"/>
  </p:notesMasterIdLst>
  <p:handoutMasterIdLst>
    <p:handoutMasterId r:id="rId20"/>
  </p:handoutMasterIdLst>
  <p:sldIdLst>
    <p:sldId id="308" r:id="rId3"/>
    <p:sldId id="310" r:id="rId4"/>
    <p:sldId id="309" r:id="rId5"/>
    <p:sldId id="311" r:id="rId6"/>
    <p:sldId id="258" r:id="rId7"/>
    <p:sldId id="312" r:id="rId8"/>
    <p:sldId id="269" r:id="rId9"/>
    <p:sldId id="297" r:id="rId10"/>
    <p:sldId id="298" r:id="rId11"/>
    <p:sldId id="313" r:id="rId12"/>
    <p:sldId id="300" r:id="rId13"/>
    <p:sldId id="304" r:id="rId14"/>
    <p:sldId id="315" r:id="rId15"/>
    <p:sldId id="294" r:id="rId16"/>
    <p:sldId id="303" r:id="rId17"/>
    <p:sldId id="314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E50"/>
    <a:srgbClr val="D13355"/>
    <a:srgbClr val="D236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8" autoAdjust="0"/>
  </p:normalViewPr>
  <p:slideViewPr>
    <p:cSldViewPr>
      <p:cViewPr varScale="1">
        <p:scale>
          <a:sx n="72" d="100"/>
          <a:sy n="72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772" y="-96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2421" cy="46498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1"/>
            <a:ext cx="2972421" cy="46498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E8A786DA-9A3D-4327-A838-061AE4BF894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F5744070-C4DF-4F89-B091-0B71B622D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EE25A80-1F2F-4FFA-B433-3B8953577B97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3"/>
            <a:ext cx="5486400" cy="4183380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482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9"/>
            <a:ext cx="2971800" cy="46482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CF939F1-ADC6-499A-B2C0-2CDE9E3A0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Introduce paper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Introduce authors:</a:t>
            </a:r>
          </a:p>
          <a:p>
            <a:r>
              <a:rPr lang="en-US" sz="1800" b="1" dirty="0" smtClean="0"/>
              <a:t>	Monika and I are splitting the presentation.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	I will start us off, discuss the background, the framework, the research questions, etc.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	Monika will discuss our findings and implications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Another sub-group PFA explicitly focused on was children with</a:t>
            </a:r>
            <a:r>
              <a:rPr lang="en-US" sz="1400" b="1" baseline="0" dirty="0" smtClean="0">
                <a:solidFill>
                  <a:srgbClr val="FF0000"/>
                </a:solidFill>
              </a:rPr>
              <a:t> special needs.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Part of PFA quality standards emphasized early assessment of children with special needs. 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10% of PFA slots were reserved for special needs students.</a:t>
            </a:r>
          </a:p>
          <a:p>
            <a:pPr lvl="0">
              <a:buFont typeface="Arial" pitchFamily="34" charset="0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They,</a:t>
            </a:r>
            <a:r>
              <a:rPr lang="en-US" sz="1400" b="1" baseline="0" dirty="0" smtClean="0">
                <a:solidFill>
                  <a:srgbClr val="FF0000"/>
                </a:solidFill>
              </a:rPr>
              <a:t> too, </a:t>
            </a:r>
            <a:r>
              <a:rPr lang="en-US" sz="1400" b="1" dirty="0" smtClean="0">
                <a:solidFill>
                  <a:srgbClr val="FF0000"/>
                </a:solidFill>
              </a:rPr>
              <a:t>saw positive effects from participating in PFA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Kindergarten proficiency rates higher than special needs students who had not participated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As</a:t>
            </a:r>
            <a:r>
              <a:rPr lang="en-US" sz="1400" b="1" baseline="0" dirty="0" smtClean="0">
                <a:solidFill>
                  <a:srgbClr val="FF0000"/>
                </a:solidFill>
              </a:rPr>
              <a:t> for other sub-groups, strongest effect in</a:t>
            </a:r>
            <a:r>
              <a:rPr lang="en-US" sz="1400" b="1" dirty="0" smtClean="0">
                <a:solidFill>
                  <a:srgbClr val="FF0000"/>
                </a:solidFill>
              </a:rPr>
              <a:t> math and work study skills.</a:t>
            </a:r>
          </a:p>
          <a:p>
            <a:pPr lvl="0">
              <a:buFont typeface="Arial" pitchFamily="34" charset="0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Preface: 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As Nora</a:t>
            </a:r>
            <a:r>
              <a:rPr lang="en-US" sz="1400" b="1" baseline="0" dirty="0" smtClean="0">
                <a:solidFill>
                  <a:srgbClr val="FF0000"/>
                </a:solidFill>
              </a:rPr>
              <a:t> mentioned </a:t>
            </a:r>
            <a:r>
              <a:rPr lang="en-US" sz="1400" b="1" dirty="0" smtClean="0">
                <a:solidFill>
                  <a:srgbClr val="FF0000"/>
                </a:solidFill>
              </a:rPr>
              <a:t>we were only able to follow 2 cohorts into 1</a:t>
            </a:r>
            <a:r>
              <a:rPr lang="en-US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</a:rPr>
              <a:t> grade where we followed 3 in Kinder.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End: 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Drop-off in effect likely due to the decrease in the number of PFA participants we were able to follow to first grade. 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Larger population of students may yield more statistically significant findings.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In addition to student characteristics,</a:t>
            </a:r>
            <a:r>
              <a:rPr lang="en-US" sz="1400" b="1" baseline="0" dirty="0" smtClean="0">
                <a:solidFill>
                  <a:srgbClr val="FF0000"/>
                </a:solidFill>
              </a:rPr>
              <a:t> we</a:t>
            </a:r>
            <a:r>
              <a:rPr lang="en-US" sz="1400" b="1" dirty="0" smtClean="0">
                <a:solidFill>
                  <a:srgbClr val="FF0000"/>
                </a:solidFill>
              </a:rPr>
              <a:t> wanted to look at the effects</a:t>
            </a:r>
            <a:r>
              <a:rPr lang="en-US" sz="1400" b="1" baseline="0" dirty="0" smtClean="0">
                <a:solidFill>
                  <a:srgbClr val="FF0000"/>
                </a:solidFill>
              </a:rPr>
              <a:t> of different </a:t>
            </a:r>
            <a:r>
              <a:rPr lang="en-US" sz="1400" b="1" dirty="0" smtClean="0">
                <a:solidFill>
                  <a:srgbClr val="FF0000"/>
                </a:solidFill>
              </a:rPr>
              <a:t>program characteristics.</a:t>
            </a:r>
            <a:r>
              <a:rPr lang="en-US" sz="1400" b="1" baseline="0" dirty="0" smtClean="0">
                <a:solidFill>
                  <a:srgbClr val="FF0000"/>
                </a:solidFill>
              </a:rPr>
              <a:t>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One year at age 4, two</a:t>
            </a:r>
            <a:r>
              <a:rPr lang="en-US" sz="1400" b="1" baseline="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years at ages 3 and 4.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One year not on chart.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Important</a:t>
            </a:r>
            <a:r>
              <a:rPr lang="en-US" sz="1400" b="1" baseline="0" dirty="0" smtClean="0">
                <a:solidFill>
                  <a:srgbClr val="FF0000"/>
                </a:solidFill>
              </a:rPr>
              <a:t> to point out that outcomes for students by their duration of program participation is not</a:t>
            </a:r>
            <a:r>
              <a:rPr lang="en-US" sz="1400" b="1" dirty="0" smtClean="0">
                <a:solidFill>
                  <a:srgbClr val="FF0000"/>
                </a:solidFill>
              </a:rPr>
              <a:t> something we saw</a:t>
            </a:r>
            <a:r>
              <a:rPr lang="en-US" sz="1400" b="1" baseline="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much of in the literature.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Two year participants’ raw proficiency scores were higher than non-PFA kids, without controlling for differences.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From the </a:t>
            </a:r>
            <a:r>
              <a:rPr lang="en-US" sz="1400" b="1" smtClean="0">
                <a:solidFill>
                  <a:srgbClr val="FF0000"/>
                </a:solidFill>
              </a:rPr>
              <a:t>District perspective…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39% (42% 1</a:t>
            </a:r>
            <a:r>
              <a:rPr lang="en-US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</a:rPr>
              <a:t>) of PFA participants and 24% (23% 1</a:t>
            </a:r>
            <a:r>
              <a:rPr lang="en-US" sz="1400" b="1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</a:rPr>
              <a:t> )District kindergarteners overall attended one of three elementary community schools.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Community schools offer family and child services not usually offered by traditional elementary schools 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Include: health services, parent engagement specialists, social supports, and out-of-school-time learning opportunities.</a:t>
            </a:r>
          </a:p>
          <a:p>
            <a:pPr defTabSz="904707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Located in the district’s lowest-income neighborhoods and serve the district’s highest-need children and families. </a:t>
            </a:r>
          </a:p>
          <a:p>
            <a:pPr defTabSz="904707">
              <a:defRPr/>
            </a:pP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400" b="1" dirty="0" smtClean="0"/>
              <a:t>Next year or school data we can follow all three cohorts to 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grade, perhaps additional cohorts into 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and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grade.</a:t>
            </a:r>
          </a:p>
          <a:p>
            <a:pPr>
              <a:buFont typeface="Arial" pitchFamily="34" charset="0"/>
              <a:buNone/>
            </a:pPr>
            <a:endParaRPr lang="en-US" sz="1400" b="1" dirty="0" smtClean="0"/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Additional analysis may be able to answer questions like:</a:t>
            </a:r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Do PFA effects fade out over time?  </a:t>
            </a:r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Do participants continue to perform well?  </a:t>
            </a:r>
          </a:p>
          <a:p>
            <a:pPr>
              <a:buFont typeface="Arial" pitchFamily="34" charset="0"/>
              <a:buNone/>
            </a:pPr>
            <a:endParaRPr lang="en-US" sz="1400" b="1" dirty="0" smtClean="0"/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To further foster</a:t>
            </a:r>
            <a:r>
              <a:rPr lang="en-US" sz="1400" b="1" baseline="0" dirty="0" smtClean="0"/>
              <a:t> our ongoing relationship with these partners.</a:t>
            </a:r>
            <a:endParaRPr lang="en-US" sz="1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400" b="1" dirty="0" smtClean="0"/>
              <a:t>Our key findings</a:t>
            </a:r>
            <a:r>
              <a:rPr lang="en-US" sz="1400" b="1" baseline="0" dirty="0" smtClean="0"/>
              <a:t> were…</a:t>
            </a:r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-This is already well-established in the literature, and our analysis lends support to those conclusions.</a:t>
            </a:r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-Special needs kids benefited from high-quality program, outperforming non-PFA peers.</a:t>
            </a:r>
          </a:p>
          <a:p>
            <a:pPr>
              <a:buFont typeface="Arial" pitchFamily="34" charset="0"/>
              <a:buNone/>
            </a:pPr>
            <a:endParaRPr lang="en-US" sz="1400" b="1" dirty="0" smtClean="0"/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One of our findings that</a:t>
            </a:r>
            <a:r>
              <a:rPr lang="en-US" sz="1400" b="1" baseline="0" dirty="0" smtClean="0"/>
              <a:t> was more surprising was…</a:t>
            </a:r>
          </a:p>
          <a:p>
            <a:pPr>
              <a:buFont typeface="Arial" pitchFamily="34" charset="0"/>
              <a:buNone/>
            </a:pPr>
            <a:r>
              <a:rPr lang="en-US" sz="1400" b="1" baseline="0" dirty="0" smtClean="0"/>
              <a:t>-Not in the lit, may have implications for advocates </a:t>
            </a:r>
            <a:r>
              <a:rPr lang="en-US" sz="1400" b="1" baseline="0" smtClean="0"/>
              <a:t>to encourage </a:t>
            </a:r>
            <a:r>
              <a:rPr lang="en-US" sz="1400" b="1" baseline="0" dirty="0" smtClean="0"/>
              <a:t>preschool earlier at age 3.</a:t>
            </a:r>
            <a:endParaRPr lang="en-US" sz="1400" b="1" dirty="0" smtClean="0"/>
          </a:p>
          <a:p>
            <a:pPr>
              <a:buFont typeface="Arial" pitchFamily="34" charset="0"/>
              <a:buNone/>
            </a:pPr>
            <a:endParaRPr lang="en-US" sz="1400" b="1" dirty="0" smtClean="0"/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Wrap up:</a:t>
            </a:r>
          </a:p>
          <a:p>
            <a:pPr>
              <a:buFont typeface="Arial" pitchFamily="34" charset="0"/>
              <a:buNone/>
            </a:pPr>
            <a:r>
              <a:rPr lang="en-US" sz="1400" b="1" dirty="0" smtClean="0"/>
              <a:t>It’s so important for county and school district officials to be able to understand the effectiveness of programs that were specifically designed for their locale and the specific populations within it.</a:t>
            </a:r>
          </a:p>
          <a:p>
            <a:pPr defTabSz="904707">
              <a:defRPr/>
            </a:pPr>
            <a:r>
              <a:rPr lang="en-US" sz="1400" b="1" dirty="0" smtClean="0"/>
              <a:t>This analysis demonstrates one</a:t>
            </a:r>
            <a:r>
              <a:rPr lang="en-US" sz="1400" b="1" baseline="0" dirty="0" smtClean="0"/>
              <a:t> type of research </a:t>
            </a:r>
            <a:r>
              <a:rPr lang="en-US" sz="1400" b="1" dirty="0" smtClean="0"/>
              <a:t>that can be conducted through</a:t>
            </a:r>
            <a:r>
              <a:rPr lang="en-US" sz="1400" b="1" baseline="0" dirty="0" smtClean="0"/>
              <a:t> mechanisms like the YDA </a:t>
            </a:r>
            <a:r>
              <a:rPr lang="en-US" sz="1400" b="1" dirty="0" smtClean="0"/>
              <a:t>when partners are able to link their local data</a:t>
            </a:r>
            <a:r>
              <a:rPr lang="en-US" sz="1400" b="1" baseline="0" dirty="0" smtClean="0"/>
              <a:t> and collaborate to improve outcomes for youth.</a:t>
            </a:r>
            <a:endParaRPr lang="en-US" sz="1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Local PFA:</a:t>
            </a:r>
          </a:p>
          <a:p>
            <a:r>
              <a:rPr lang="en-US" sz="1800" b="1" dirty="0" smtClean="0"/>
              <a:t>Was a 5 year demo program that ended in 2009.</a:t>
            </a:r>
          </a:p>
          <a:p>
            <a:r>
              <a:rPr lang="en-US" sz="1800" b="1" dirty="0" smtClean="0"/>
              <a:t>Standards include: capped classroom size at 24; teacher student ratio of 1:10; teacher education requirements; developmentally appropriate and individualized curriculum standards; etc. 10%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California PFA:</a:t>
            </a:r>
          </a:p>
          <a:p>
            <a:r>
              <a:rPr lang="en-US" sz="1800" b="1" dirty="0" smtClean="0"/>
              <a:t>2005.</a:t>
            </a:r>
          </a:p>
          <a:p>
            <a:r>
              <a:rPr lang="en-US" sz="1800" b="1" dirty="0" smtClean="0"/>
              <a:t>Established as a tool to reduce the achievement gap;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All together these things together equal a high quality preschool program.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Good example of YDA work because:</a:t>
            </a:r>
          </a:p>
          <a:p>
            <a:endParaRPr lang="en-US" sz="1800" b="1" dirty="0" smtClean="0"/>
          </a:p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We were</a:t>
            </a:r>
            <a:r>
              <a:rPr lang="en-US" sz="1800" b="1" baseline="0" dirty="0" smtClean="0"/>
              <a:t> approached by the County Office of Education, which administered the County’s Preschool for All program (or PFA), and the District after they conducted a </a:t>
            </a:r>
            <a:r>
              <a:rPr lang="en-US" sz="1800" b="1" dirty="0" smtClean="0"/>
              <a:t>kindergarten readiness study; whetted appetite to learn about outcomes at end of kindergarten and first grade.</a:t>
            </a:r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We already held some of the necessary data in the YDA (District data), and were familiar with these data as well as the community.</a:t>
            </a:r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Added new data from PFA and some new data from the District to the YDA.</a:t>
            </a:r>
          </a:p>
          <a:p>
            <a:pPr>
              <a:buFont typeface="Arial" pitchFamily="34" charset="0"/>
              <a:buChar char="•"/>
            </a:pPr>
            <a:endParaRPr lang="en-US" sz="1800" b="1" dirty="0" smtClean="0"/>
          </a:p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Finally, the research questions were developed with both partners at the table.</a:t>
            </a:r>
          </a:p>
          <a:p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PFA initiative developed with the preschool literature in mind:</a:t>
            </a:r>
          </a:p>
          <a:p>
            <a:r>
              <a:rPr lang="en-US" sz="1800" b="1" dirty="0" smtClean="0"/>
              <a:t>	Grounded in research that suggests that the achievement gap starts before kindergarten</a:t>
            </a:r>
          </a:p>
          <a:p>
            <a:r>
              <a:rPr lang="en-US" sz="1800" b="1" dirty="0" smtClean="0"/>
              <a:t>	</a:t>
            </a:r>
          </a:p>
          <a:p>
            <a:r>
              <a:rPr lang="en-US" sz="1800" b="1" dirty="0" smtClean="0"/>
              <a:t>that preschool has the largest effects on low-income or high-need students;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Our paper also responds to a general </a:t>
            </a:r>
            <a:r>
              <a:rPr lang="en-US" sz="1800" b="1" baseline="0" dirty="0" smtClean="0"/>
              <a:t>inability of communities to follow children over time and across systems by linking preschool data to K-12 data, which the ECDC defined as one of the</a:t>
            </a:r>
            <a:r>
              <a:rPr lang="en-US" sz="1800" b="1" dirty="0" smtClean="0"/>
              <a:t> keys to coordinating state and ECE data systems.</a:t>
            </a:r>
            <a:r>
              <a:rPr lang="en-US" sz="1400" b="1" dirty="0" smtClean="0"/>
              <a:t>	</a:t>
            </a:r>
          </a:p>
          <a:p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This linked data from ECE and the District allowed us to examine these primary research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Between the two</a:t>
            </a:r>
            <a:r>
              <a:rPr lang="en-US" sz="1800" b="1" baseline="0" dirty="0" smtClean="0"/>
              <a:t> datasets we had a range of child and family characteristic data we were able to control for including: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[read bullet two]</a:t>
            </a:r>
            <a:endParaRPr lang="en-US" sz="1800" b="1" baseline="0" dirty="0" smtClean="0"/>
          </a:p>
          <a:p>
            <a:pPr>
              <a:buFont typeface="Arial" pitchFamily="34" charset="0"/>
              <a:buChar char="•"/>
            </a:pPr>
            <a:endParaRPr lang="en-US" sz="1800" b="1" baseline="0" dirty="0" smtClean="0"/>
          </a:p>
          <a:p>
            <a:pPr>
              <a:buFont typeface="Arial" pitchFamily="34" charset="0"/>
              <a:buChar char="•"/>
            </a:pPr>
            <a:r>
              <a:rPr lang="en-US" sz="1800" b="1" baseline="0" dirty="0" smtClean="0"/>
              <a:t>We controlled for all of these things while looking at outcomes measures from the child’s report card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[bullet three]</a:t>
            </a:r>
            <a:endParaRPr lang="en-US" sz="1800" b="1" baseline="0" dirty="0" smtClean="0"/>
          </a:p>
          <a:p>
            <a:pPr>
              <a:buFont typeface="Arial" pitchFamily="34" charset="0"/>
              <a:buChar char="•"/>
            </a:pPr>
            <a:endParaRPr lang="en-US" sz="1400" b="1" baseline="0" dirty="0" smtClean="0"/>
          </a:p>
          <a:p>
            <a:pPr>
              <a:buFont typeface="Arial" pitchFamily="34" charset="0"/>
              <a:buChar char="•"/>
            </a:pPr>
            <a:endParaRPr lang="en-US" sz="1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None/>
            </a:pPr>
            <a:r>
              <a:rPr lang="en-US" sz="1800" b="1" dirty="0" smtClean="0"/>
              <a:t>Dip in number of kids from kindergarten</a:t>
            </a:r>
            <a:r>
              <a:rPr lang="en-US" sz="1800" b="1" baseline="0" dirty="0" smtClean="0"/>
              <a:t> to first grade reflects the fact that in kindergarten we were following 3 cohorts of students, but in first grade we were only following 2 (one cohort was not yet old enough to attend first grade.)</a:t>
            </a:r>
          </a:p>
          <a:p>
            <a:pPr lvl="0">
              <a:buFont typeface="Arial" pitchFamily="34" charset="0"/>
              <a:buNone/>
            </a:pPr>
            <a:endParaRPr lang="en-US" sz="1800" b="1" baseline="0" dirty="0" smtClean="0"/>
          </a:p>
          <a:p>
            <a:pPr lvl="0">
              <a:buFont typeface="Arial" pitchFamily="34" charset="0"/>
              <a:buNone/>
            </a:pPr>
            <a:r>
              <a:rPr lang="en-US" sz="1800" b="1" baseline="0" dirty="0" smtClean="0"/>
              <a:t>We found important demographic differences between children who did and did not attend PFA, namely:</a:t>
            </a:r>
          </a:p>
          <a:p>
            <a:pPr lvl="0">
              <a:buFont typeface="Arial" pitchFamily="34" charset="0"/>
              <a:buNone/>
            </a:pPr>
            <a:endParaRPr lang="en-US" sz="1800" b="1" baseline="0" dirty="0" smtClean="0"/>
          </a:p>
          <a:p>
            <a:pPr lvl="0">
              <a:buFont typeface="Arial" pitchFamily="34" charset="0"/>
              <a:buNone/>
            </a:pPr>
            <a:r>
              <a:rPr lang="en-US" sz="1800" b="1" baseline="0" dirty="0" smtClean="0"/>
              <a:t>Finally, it is important to note that we know from prior research in this community that 83% of children in this county attend some preschool program, so our comparison is really of children who attended PFA to children who attended some other preschool program.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One of the first things we did was</a:t>
            </a:r>
            <a:r>
              <a:rPr lang="en-US" sz="1400" b="1" baseline="0" dirty="0" smtClean="0">
                <a:solidFill>
                  <a:srgbClr val="FF0000"/>
                </a:solidFill>
              </a:rPr>
              <a:t> compare raw scores for participants and non-participants and saw…</a:t>
            </a:r>
          </a:p>
          <a:p>
            <a:pPr lvl="0">
              <a:buFont typeface="Arial" pitchFamily="34" charset="0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Using a linear probability model to control for background characteristics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Found that children who attended PFA were doing just as well in Kinder as students who hadn’t attended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Table of coefficients, can see they were actually doing better in math.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Examined effects of PFA on particular sub-groups</a:t>
            </a: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Using an interaction model we</a:t>
            </a:r>
            <a:r>
              <a:rPr lang="en-US" sz="1400" b="1" baseline="0" dirty="0" smtClean="0">
                <a:solidFill>
                  <a:srgbClr val="FF0000"/>
                </a:solidFill>
              </a:rPr>
              <a:t> found…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These subgroups were the ones at</a:t>
            </a:r>
            <a:r>
              <a:rPr lang="en-US" sz="1400" b="1" baseline="0" dirty="0" smtClean="0">
                <a:solidFill>
                  <a:srgbClr val="FF0000"/>
                </a:solidFill>
              </a:rPr>
              <a:t> which PFA was targeted.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CC2E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6057900"/>
            <a:ext cx="1566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3pPr>
              <a:buFont typeface="Wingdings" pitchFamily="2" charset="2"/>
              <a:buChar char=""/>
              <a:defRPr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2672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572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5334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09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1E2F5-969D-41A9-91D1-451CE079C0C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768-D85B-42D9-96BB-3FE6A83D9F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87-6CBB-41BA-849F-92EB8D52E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458200" cy="1828800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Pre-K to Elementary Experiences and Outcomes Among </a:t>
            </a:r>
            <a:r>
              <a:rPr lang="en-US" i="1" dirty="0" smtClean="0"/>
              <a:t>Preschool For All </a:t>
            </a:r>
            <a:r>
              <a:rPr lang="en-US" dirty="0" smtClean="0"/>
              <a:t>Students in A Bay Area community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cap="none" dirty="0" smtClean="0"/>
              <a:t>Nora Mallonee, Monika Sanchez, and Rebecca A. London</a:t>
            </a:r>
            <a:br>
              <a:rPr lang="en-US" sz="3100" cap="none" dirty="0" smtClean="0"/>
            </a:br>
            <a:r>
              <a:rPr lang="en-US" sz="2200" cap="none" dirty="0" smtClean="0">
                <a:solidFill>
                  <a:schemeClr val="tx1"/>
                </a:solidFill>
              </a:rPr>
              <a:t>John W. Gardner Center for Youth and Their Communities, Stanford University</a:t>
            </a:r>
            <a:r>
              <a:rPr lang="en-US" sz="3100" cap="none" dirty="0" smtClean="0">
                <a:solidFill>
                  <a:schemeClr val="tx1"/>
                </a:solidFill>
              </a:rPr>
              <a:t/>
            </a:r>
            <a:br>
              <a:rPr lang="en-US" sz="3100" cap="none" dirty="0" smtClean="0">
                <a:solidFill>
                  <a:schemeClr val="tx1"/>
                </a:solidFill>
              </a:rPr>
            </a:br>
            <a:endParaRPr lang="en-US" sz="3100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AERA Presentation</a:t>
            </a:r>
          </a:p>
          <a:p>
            <a:r>
              <a:rPr lang="en-US" dirty="0" smtClean="0"/>
              <a:t>April 9,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6400800"/>
            <a:ext cx="7885113" cy="457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sz="1300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Kindergarten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1" y="5257800"/>
          <a:ext cx="85343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Special Needs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0.160**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0.159**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(0.060)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(0.061)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(0.061)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English Learner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0.059*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0.065*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Latino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0.039*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0.058**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0.039*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FRPL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0.043*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0.023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0.071**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Parent No HS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0.080**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0.066*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(0.027)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(0.027)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4267200"/>
            <a:ext cx="7885113" cy="25908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sz="1300" dirty="0" smtClean="0"/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PFA had positive effects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grade outcomes of all students, though there was a smaller effect of PFA participation for targeted sub-groups.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048000"/>
          <a:ext cx="8534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09600"/>
                <a:gridCol w="1143000"/>
                <a:gridCol w="1143000"/>
                <a:gridCol w="1143000"/>
                <a:gridCol w="1143000"/>
                <a:gridCol w="12953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Learner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0.008</a:t>
                      </a:r>
                      <a:endParaRPr kumimoji="0" lang="en-US" sz="1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0.019</a:t>
                      </a:r>
                      <a:endParaRPr kumimoji="0"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0.076*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PFA Students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3657600"/>
            <a:ext cx="7885113" cy="3200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endParaRPr lang="en-US" sz="1800" dirty="0" smtClean="0"/>
          </a:p>
          <a:p>
            <a:pPr>
              <a:spcBef>
                <a:spcPts val="800"/>
              </a:spcBef>
            </a:pPr>
            <a:r>
              <a:rPr lang="en-US" sz="18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sz="1300" dirty="0" smtClean="0"/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One year of PFA was associated with kindergarten and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grade proficiency rates that were similar to those of children who did not attend. 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Attending PFA for two years had large, significant effects on outcomes for participants.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Findings – Years of PFA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PFA for </a:t>
                      </a:r>
                    </a:p>
                    <a:p>
                      <a:pPr algn="ctr"/>
                      <a:r>
                        <a:rPr lang="en-US" baseline="0" dirty="0" smtClean="0"/>
                        <a:t>2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Kindergarten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0.095*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0.093*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0.104*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0.060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(0.038)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Grade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n-lt"/>
                          <a:ea typeface="+mn-ea"/>
                          <a:cs typeface="+mn-cs"/>
                        </a:rPr>
                        <a:t>0.127*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0.193**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n-lt"/>
                          <a:ea typeface="+mn-ea"/>
                          <a:cs typeface="+mn-cs"/>
                        </a:rPr>
                        <a:t>0.144*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(0.058)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(0.057)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4191000"/>
            <a:ext cx="7885113" cy="26670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sz="1300" dirty="0" smtClean="0"/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Among PFA participants, attending a community school had positive effects on proficiency rates, though these effects had lessened by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grade.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Community Schools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793240"/>
          <a:ext cx="853439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PFA Participants Attending a Community 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Kindergarten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0.130**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0.106*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-0.045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(0.034)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(0.034)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Grade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0.058</a:t>
                      </a:r>
                      <a:endParaRPr kumimoji="0" lang="en-US" sz="1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0.064</a:t>
                      </a:r>
                      <a:endParaRPr kumimoji="0"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0.086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(0.046)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(0.044)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(0.046)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(0.045)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95800"/>
          </a:xfrm>
        </p:spPr>
        <p:txBody>
          <a:bodyPr>
            <a:normAutofit/>
          </a:bodyPr>
          <a:lstStyle/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Allows partners to understand findings within a local context.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Provides evidence for county officials in their attempts to revive the program.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Partners value the research results and have asked for additional analysis with the next year of District data.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Community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95800"/>
          </a:xfrm>
        </p:spPr>
        <p:txBody>
          <a:bodyPr>
            <a:normAutofit/>
          </a:bodyPr>
          <a:lstStyle/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Students in the highest-risk sub-groups were more likely to benefit from </a:t>
            </a:r>
            <a:r>
              <a:rPr lang="en-US" sz="3200" i="1" dirty="0" smtClean="0"/>
              <a:t>Preschool For All</a:t>
            </a:r>
            <a:r>
              <a:rPr lang="en-US" sz="3200" dirty="0" smtClean="0"/>
              <a:t>.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Children attending PFA for two years rather than one were performing better than non-PFA students.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Important to collect high quality data on students’ preschool experiences in order to link to elementary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Future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458200" cy="1828800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Pre-K to Elementary Experiences and Outcomes Among </a:t>
            </a:r>
            <a:r>
              <a:rPr lang="en-US" i="1" dirty="0" smtClean="0"/>
              <a:t>Preschool For All </a:t>
            </a:r>
            <a:r>
              <a:rPr lang="en-US" dirty="0" smtClean="0"/>
              <a:t>Students in A Bay Area community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cap="none" dirty="0" smtClean="0"/>
              <a:t>Nora Mallonee, Monika Sanchez, and Rebecca A. London</a:t>
            </a:r>
            <a:br>
              <a:rPr lang="en-US" sz="3100" cap="none" dirty="0" smtClean="0"/>
            </a:br>
            <a:r>
              <a:rPr lang="en-US" sz="2200" cap="none" dirty="0" smtClean="0">
                <a:solidFill>
                  <a:schemeClr val="tx1"/>
                </a:solidFill>
              </a:rPr>
              <a:t>John W. Gardner Center for Youth and Their Communities, Stanford University</a:t>
            </a:r>
            <a:r>
              <a:rPr lang="en-US" sz="3100" cap="none" dirty="0" smtClean="0">
                <a:solidFill>
                  <a:schemeClr val="tx1"/>
                </a:solidFill>
              </a:rPr>
              <a:t/>
            </a:r>
            <a:br>
              <a:rPr lang="en-US" sz="3100" cap="none" dirty="0" smtClean="0">
                <a:solidFill>
                  <a:schemeClr val="tx1"/>
                </a:solidFill>
              </a:rPr>
            </a:br>
            <a:endParaRPr lang="en-US" sz="3100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AERA Presentation</a:t>
            </a:r>
          </a:p>
          <a:p>
            <a:r>
              <a:rPr lang="en-US" dirty="0" smtClean="0"/>
              <a:t>April 9,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885113" cy="4648200"/>
          </a:xfrm>
        </p:spPr>
        <p:txBody>
          <a:bodyPr anchor="ctr">
            <a:normAutofit fontScale="77500" lnSpcReduction="20000"/>
          </a:bodyPr>
          <a:lstStyle/>
          <a:p>
            <a:pPr marL="234950" indent="-234950">
              <a:buSzPct val="100000"/>
              <a:buFont typeface="Wingdings" pitchFamily="2" charset="2"/>
              <a:buChar char="§"/>
            </a:pPr>
            <a:endParaRPr lang="en-US" sz="3200" dirty="0" smtClean="0"/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600" dirty="0" smtClean="0"/>
              <a:t>County initiative to address the achievement gap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600" dirty="0" smtClean="0"/>
              <a:t>State has supported similar local PFA initiatives for a number of years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600" dirty="0" smtClean="0"/>
              <a:t>Provided high-quality preschool to low-income 3 and 4 year olds who otherwise might not have a preschool experience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600" dirty="0" smtClean="0"/>
              <a:t>Set quality-standards for preschool providers and provided professional development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600" dirty="0" smtClean="0"/>
              <a:t>Between 2005-2008, preschool attendance increased from 63% to 89% (Applied Survey Research, 2009)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Preschool for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2008 Kindergarten readiness study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Increased community interest in long-term outcomes for </a:t>
            </a:r>
            <a:r>
              <a:rPr lang="en-US" sz="3200" i="1" dirty="0" smtClean="0"/>
              <a:t>Preschool For All </a:t>
            </a:r>
            <a:r>
              <a:rPr lang="en-US" sz="3200" dirty="0" smtClean="0"/>
              <a:t>(PFA) participants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Combined new and existing YDA data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Research questions developed in collaboration with PFA and district administrators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7885113" cy="4267200"/>
          </a:xfrm>
        </p:spPr>
        <p:txBody>
          <a:bodyPr anchor="ctr">
            <a:normAutofit/>
          </a:bodyPr>
          <a:lstStyle/>
          <a:p>
            <a:pPr marL="234950" indent="-23495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Achievement gap begins before kindergarten </a:t>
            </a:r>
            <a:r>
              <a:rPr lang="en-US" sz="2200" dirty="0" smtClean="0"/>
              <a:t>(Bridges, Fuller, Rumberger, &amp; Tran, 2004; Cannon &amp; </a:t>
            </a:r>
            <a:r>
              <a:rPr lang="en-US" sz="2200" dirty="0" err="1" smtClean="0"/>
              <a:t>Karoly</a:t>
            </a:r>
            <a:r>
              <a:rPr lang="en-US" sz="2200" dirty="0" smtClean="0"/>
              <a:t>, 2007)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Disadvantaged students benefit most from preschool </a:t>
            </a:r>
            <a:br>
              <a:rPr lang="en-US" sz="3200" dirty="0" smtClean="0"/>
            </a:br>
            <a:r>
              <a:rPr lang="en-US" sz="2200" dirty="0" smtClean="0"/>
              <a:t>(Magnuson, Meyers, </a:t>
            </a:r>
            <a:r>
              <a:rPr lang="en-US" sz="2200" dirty="0" err="1" smtClean="0"/>
              <a:t>Ruhm</a:t>
            </a:r>
            <a:r>
              <a:rPr lang="en-US" sz="2200" dirty="0" smtClean="0"/>
              <a:t>, &amp; </a:t>
            </a:r>
            <a:r>
              <a:rPr lang="en-US" sz="2200" dirty="0" err="1" smtClean="0"/>
              <a:t>Waldfogel</a:t>
            </a:r>
            <a:r>
              <a:rPr lang="en-US" sz="2200" dirty="0" smtClean="0"/>
              <a:t>, 2004) 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Fundamental need for the “ability to link child-level data with K–12 and other key data systems” </a:t>
            </a:r>
            <a:br>
              <a:rPr lang="en-US" sz="3200" dirty="0" smtClean="0"/>
            </a:br>
            <a:r>
              <a:rPr lang="en-US" sz="2200" dirty="0" smtClean="0"/>
              <a:t>(Early Childhood Data Collaborative, 2010)</a:t>
            </a:r>
          </a:p>
          <a:p>
            <a:pPr marL="234950" indent="-234950">
              <a:buSzPct val="100000"/>
              <a:buFont typeface="Wingdings" pitchFamily="2" charset="2"/>
              <a:buChar char="§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95800"/>
          </a:xfrm>
        </p:spPr>
        <p:txBody>
          <a:bodyPr>
            <a:normAutofit/>
          </a:bodyPr>
          <a:lstStyle/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How does the performance of PFA participants compare to other District students on early elementary school outcomes? </a:t>
            </a:r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endParaRPr lang="en-US" sz="3200" dirty="0" smtClean="0"/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Which students, if any, benefit most from PFA?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95800"/>
          </a:xfrm>
        </p:spPr>
        <p:txBody>
          <a:bodyPr>
            <a:normAutofit fontScale="92500" lnSpcReduction="20000"/>
          </a:bodyPr>
          <a:lstStyle/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000" dirty="0" smtClean="0"/>
              <a:t>PFA data (2006-07 to 2008-09); District data (2007-08 to 2009-10).  </a:t>
            </a:r>
          </a:p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000" dirty="0" smtClean="0"/>
              <a:t>Child and family characteristics: length of PFA participation, ethnicity, English language status, free and reduced price lunch, parent education, special education, etc.</a:t>
            </a:r>
          </a:p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endParaRPr lang="en-US" sz="3000" dirty="0" smtClean="0"/>
          </a:p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000" dirty="0" smtClean="0"/>
              <a:t>Outcome measures: math, listening/speaking, writing, reading, work study skills from kindergarten and first grade report cards.</a:t>
            </a:r>
          </a:p>
          <a:p>
            <a:pPr lvl="1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Measures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SzPct val="110000"/>
              <a:buFont typeface="Wingdings" pitchFamily="2" charset="2"/>
              <a:buChar char="§"/>
            </a:pPr>
            <a:endParaRPr lang="en-US" dirty="0" smtClean="0"/>
          </a:p>
          <a:p>
            <a:pPr>
              <a:buSzPct val="110000"/>
              <a:buFont typeface="Wingdings" pitchFamily="2" charset="2"/>
              <a:buChar char="§"/>
            </a:pPr>
            <a:r>
              <a:rPr lang="en-US" dirty="0" smtClean="0"/>
              <a:t>PFA participants more likely than non-participants to:</a:t>
            </a:r>
          </a:p>
          <a:p>
            <a:pPr lvl="1"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000" dirty="0" smtClean="0"/>
              <a:t>Be Latino</a:t>
            </a:r>
          </a:p>
          <a:p>
            <a:pPr lvl="1"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000" dirty="0" smtClean="0"/>
              <a:t>Be an English learner in kindergarten</a:t>
            </a:r>
          </a:p>
          <a:p>
            <a:pPr lvl="1"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000" dirty="0" smtClean="0"/>
              <a:t>Receive Free or Reduced Price Lunch (FRPL)</a:t>
            </a:r>
          </a:p>
          <a:p>
            <a:pPr lvl="1">
              <a:buClr>
                <a:schemeClr val="accent2"/>
              </a:buClr>
              <a:buSzPct val="110000"/>
              <a:buFont typeface="Wingdings" pitchFamily="2" charset="2"/>
              <a:buChar char="§"/>
            </a:pPr>
            <a:r>
              <a:rPr lang="en-US" sz="2000" dirty="0" smtClean="0"/>
              <a:t>Have a parent who did not complete high school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Population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1524000"/>
                <a:gridCol w="19050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Attended PFA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Attended District in Kinder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Attended District in 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PFA Students 2006-07 to 2008-09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2,084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876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497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Percent of </a:t>
                      </a:r>
                      <a:r>
                        <a:rPr lang="en-US" sz="1800" dirty="0" smtClean="0">
                          <a:latin typeface="+mj-lt"/>
                          <a:ea typeface="Calibri"/>
                          <a:cs typeface="Times New Roman"/>
                        </a:rPr>
                        <a:t>Grade Level in District</a:t>
                      </a:r>
                      <a:endParaRPr lang="en-US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26%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23%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419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16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dirty="0" smtClean="0"/>
          </a:p>
          <a:p>
            <a:pPr marL="285750" lvl="1" indent="-273050"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After controlling for background characteristics, children who attended PFA had kindergarten proficiency rates equal to those of children who did not attend.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Kindergarten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Attended PFA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0.045*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(0.018)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(0.018)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7885113" cy="13716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2300" dirty="0" smtClean="0"/>
              <a:t>* p&lt;0.05; **p&lt;0.01</a:t>
            </a:r>
          </a:p>
          <a:p>
            <a:pPr>
              <a:buSzPct val="110000"/>
              <a:buFont typeface="Wingdings" pitchFamily="2" charset="2"/>
              <a:buChar char="§"/>
            </a:pPr>
            <a:endParaRPr lang="en-US" sz="1300" dirty="0" smtClean="0"/>
          </a:p>
          <a:p>
            <a:pPr marL="285750" lvl="1" indent="-273050">
              <a:lnSpc>
                <a:spcPct val="120000"/>
              </a:lnSpc>
              <a:buClr>
                <a:srgbClr val="CC2E5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/>
              <a:t>PFA had positive effects on the kindergarten outcomes of the highest-need students, particularly in math and work study skills.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Kindergarten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1828800"/>
          <a:ext cx="85343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609600"/>
                <a:gridCol w="1143000"/>
                <a:gridCol w="1143000"/>
                <a:gridCol w="1143000"/>
                <a:gridCol w="1143000"/>
                <a:gridCol w="129539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Listening/ 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Study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English Learner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C2E50"/>
                          </a:solidFill>
                          <a:latin typeface="+mj-lt"/>
                        </a:rPr>
                        <a:t>0.059*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0.065*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(0.025)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Latino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0.039*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0.058**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0.039*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(0.019)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FRPL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0.043*</a:t>
                      </a:r>
                      <a:endParaRPr kumimoji="0" lang="en-US" sz="1800" b="1" kern="1200" dirty="0">
                        <a:solidFill>
                          <a:srgbClr val="CC2E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0.023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0.071**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j-lt"/>
                        </a:rPr>
                        <a:t>Parent No HS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en-US" sz="18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</a:t>
                      </a:r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0.080**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rgbClr val="CC2E50"/>
                          </a:solidFill>
                          <a:latin typeface="+mj-lt"/>
                          <a:ea typeface="+mn-ea"/>
                          <a:cs typeface="+mn-cs"/>
                        </a:rPr>
                        <a:t>0.066*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(0.027)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(0.027)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CC2E5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2033</Words>
  <Application>Microsoft Office PowerPoint</Application>
  <PresentationFormat>On-screen Show (4:3)</PresentationFormat>
  <Paragraphs>442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Median</vt:lpstr>
      <vt:lpstr>Custom Design</vt:lpstr>
      <vt:lpstr>   Pre-K to Elementary Experiences and Outcomes Among Preschool For All Students in A Bay Area community  Nora Mallonee, Monika Sanchez, and Rebecca A. London John W. Gardner Center for Youth and Their Communities, Stanford University </vt:lpstr>
      <vt:lpstr>Preschool for All</vt:lpstr>
      <vt:lpstr>Background</vt:lpstr>
      <vt:lpstr>Framework</vt:lpstr>
      <vt:lpstr>Research Questions</vt:lpstr>
      <vt:lpstr>Data and Measures</vt:lpstr>
      <vt:lpstr>Student Population</vt:lpstr>
      <vt:lpstr>Findings - Kindergarten</vt:lpstr>
      <vt:lpstr>Findings - Kindergarten</vt:lpstr>
      <vt:lpstr>Findings - Kindergarten</vt:lpstr>
      <vt:lpstr>Findings – 1st Grade</vt:lpstr>
      <vt:lpstr>Findings – Years of PFA</vt:lpstr>
      <vt:lpstr>Findings – Community Schools</vt:lpstr>
      <vt:lpstr>Implications for Community</vt:lpstr>
      <vt:lpstr>Implications for Future Research</vt:lpstr>
      <vt:lpstr>   Pre-K to Elementary Experiences and Outcomes Among Preschool For All Students in A Bay Area community  Nora Mallonee, Monika Sanchez, and Rebecca A. London John W. Gardner Center for Youth and Their Communities, Stanford University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Linkages Project</dc:title>
  <dc:creator>mallonee</dc:creator>
  <cp:lastModifiedBy>mallonee</cp:lastModifiedBy>
  <cp:revision>146</cp:revision>
  <dcterms:created xsi:type="dcterms:W3CDTF">2009-10-03T21:58:24Z</dcterms:created>
  <dcterms:modified xsi:type="dcterms:W3CDTF">2011-04-09T15:23:41Z</dcterms:modified>
</cp:coreProperties>
</file>