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6" r:id="rId3"/>
    <p:sldId id="257" r:id="rId4"/>
    <p:sldId id="262" r:id="rId5"/>
    <p:sldId id="258" r:id="rId6"/>
    <p:sldId id="259" r:id="rId7"/>
    <p:sldId id="260" r:id="rId8"/>
    <p:sldId id="285" r:id="rId9"/>
    <p:sldId id="263" r:id="rId10"/>
    <p:sldId id="277" r:id="rId11"/>
    <p:sldId id="261" r:id="rId12"/>
    <p:sldId id="278" r:id="rId13"/>
    <p:sldId id="264" r:id="rId14"/>
    <p:sldId id="265" r:id="rId15"/>
    <p:sldId id="279" r:id="rId16"/>
    <p:sldId id="266" r:id="rId17"/>
    <p:sldId id="267" r:id="rId18"/>
    <p:sldId id="268" r:id="rId19"/>
    <p:sldId id="270" r:id="rId20"/>
    <p:sldId id="282" r:id="rId21"/>
    <p:sldId id="281" r:id="rId22"/>
    <p:sldId id="280" r:id="rId23"/>
    <p:sldId id="269" r:id="rId24"/>
    <p:sldId id="272" r:id="rId25"/>
    <p:sldId id="286" r:id="rId26"/>
    <p:sldId id="271" r:id="rId27"/>
    <p:sldId id="273" r:id="rId28"/>
    <p:sldId id="284" r:id="rId2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7CF225B-A2DF-48CB-99BC-747B3A3008D9}">
          <p14:sldIdLst>
            <p14:sldId id="256"/>
            <p14:sldId id="276"/>
            <p14:sldId id="257"/>
            <p14:sldId id="262"/>
            <p14:sldId id="258"/>
            <p14:sldId id="259"/>
            <p14:sldId id="260"/>
            <p14:sldId id="285"/>
            <p14:sldId id="263"/>
            <p14:sldId id="277"/>
            <p14:sldId id="261"/>
            <p14:sldId id="278"/>
            <p14:sldId id="264"/>
            <p14:sldId id="265"/>
            <p14:sldId id="279"/>
            <p14:sldId id="266"/>
            <p14:sldId id="267"/>
            <p14:sldId id="268"/>
            <p14:sldId id="270"/>
            <p14:sldId id="282"/>
            <p14:sldId id="281"/>
            <p14:sldId id="280"/>
            <p14:sldId id="269"/>
            <p14:sldId id="272"/>
            <p14:sldId id="286"/>
            <p14:sldId id="271"/>
            <p14:sldId id="27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362A"/>
    <a:srgbClr val="D39DCB"/>
    <a:srgbClr val="4C40A6"/>
    <a:srgbClr val="4F4F4F"/>
    <a:srgbClr val="EAC0C0"/>
    <a:srgbClr val="95A4D3"/>
    <a:srgbClr val="9C95D3"/>
    <a:srgbClr val="B032AA"/>
    <a:srgbClr val="7158A2"/>
    <a:srgbClr val="9B9C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8" autoAdjust="0"/>
    <p:restoredTop sz="94660"/>
  </p:normalViewPr>
  <p:slideViewPr>
    <p:cSldViewPr snapToGrid="0">
      <p:cViewPr varScale="1">
        <p:scale>
          <a:sx n="86" d="100"/>
          <a:sy n="86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56E4F-48D2-4F2F-918E-50369CC0F3B5}" type="datetimeFigureOut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C9B9F-9239-48CF-B1BF-0B0141B221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39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17888-29DD-4231-AAE5-E0875497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8003A1-35BC-4A01-A0BE-555216D8D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B043F-8568-49F4-AD4C-C8A80B40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2EE9F-3610-40DB-9574-490EA54BB6AC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12A323-E259-453B-9E57-D9F4BA09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27A457-5D14-4927-895E-C10DD7EB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1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1CAC5-080E-40CC-BEB7-BC1E26D9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957AE6-7AF6-4566-95F0-690EF1DE4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70FBA1-37E5-45C7-811E-9365B964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15F53-FFD1-43DA-B705-60EE087AE19C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D4F5B2-51F3-473E-B9BA-D42C4804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B95951-213B-4F6B-8F89-F36FCA3A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24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EAD18A-FD22-47C1-917F-764B47980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685BFE-83D1-4F0A-8DFA-7F7D645DE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F30DDA-BC18-40DF-A07E-62E40EF5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99C7-5EC1-43E5-9185-F599DDA3C881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E0138B-E513-4C1E-8140-5C524327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90E1F-686B-414F-A23E-BE116B0EE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73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AE9E5-7343-4868-8A40-9F4964AD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673DEF-B563-43E3-96F5-92823115C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ABBE1C-72B7-4359-9546-41EE1045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EE05-84AA-4E5F-B2D1-067202D1514D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5EBC9-6775-47FC-8EB1-5DE2A690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8B72E-BF41-4B2F-A1D0-43C97DF9B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40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CB7A59-6A1A-4387-9C6D-5B1CE84F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F4ECFE-F94D-4C0E-8FD2-0B0DF1B5B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C0A0AC-D668-4C8C-87C0-F19ACDB6F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5CB6-7F70-40F2-B871-8ED73B8B6DCE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4DFFC-902B-42E5-A6B8-4093F6F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BD259-3F6C-4E64-8317-5C02E34B9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817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C0DD1D-AA58-47AD-9CBC-30D5831A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52F14-826E-4352-80DF-746F4563D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E4F842-0684-4239-ADD9-C91948E5A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D26EED-875D-4106-A6CD-515DE8DA8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246E8-D476-4B1D-82DF-04EE3C69576B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E739F0-EDF1-4DB2-965C-C7F10FFF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4AAE0A-83F9-4B41-98E2-61C76091A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054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840FC-FCBF-4287-9BB2-4609C862D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1BB281-A8DB-4D8D-A0AB-BFE1E2665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BD4574-8CA5-4B99-AF5B-67E665DB0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1678EB-F82E-4095-9F5F-9E3DC1405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7D3EF4-AA9F-4AF4-8843-3B874E792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382160-28FF-4585-8C97-B3035404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94FCB-2C8C-4F7D-8B68-0F1498FF8721}" type="datetime1">
              <a:rPr lang="fr-FR" smtClean="0"/>
              <a:t>13/11/2019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04113A-0FC3-4572-BBF6-D8468919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39408C-218B-49F8-B61C-A649E936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23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945BA-9A20-4FAD-AE3D-B1F459298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6205419-2271-443C-B0E1-E3B89033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86E6-2526-4971-A921-7C9BCB91F802}" type="datetime1">
              <a:rPr lang="fr-FR" smtClean="0"/>
              <a:t>13/11/2019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E26FBFE-9FE2-401D-AFF5-47EEFB71C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0BD1C9-7457-4EF3-AFA1-9915914B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68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B9F504-10D8-416B-A8FF-1E27974E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C087-B52F-44E1-9F91-1D8D29A40C52}" type="datetime1">
              <a:rPr lang="fr-FR" smtClean="0"/>
              <a:t>13/11/2019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95BFC5-367E-4AC6-AB22-ABC98302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04481-0B42-49A1-ADFD-E5699597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19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E1D1D1-2A62-454B-A526-038E1DA2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0296D7-8B07-4A5C-973E-42B27E704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C9EB1B-EAC1-4B46-914E-6D2794E9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269567-5687-4521-ADFE-D1405D9C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157AD-6A4B-4DFE-8CBF-06BBECD1428B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E3DF33-3841-4636-9A13-A8928DE2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AF47FA-459E-4386-9D23-1845E1AB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30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91B259-4176-41B4-B78A-39AA7286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55C2B1A-9723-4DF5-942C-C22E5F3A2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2A179-FFF5-4465-8E65-34C73ADDE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F082F7-0182-4FC3-A64C-35CED38B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9E51C-D65B-4378-9ABF-6E7D701EDAA8}" type="datetime1">
              <a:rPr lang="fr-FR" smtClean="0"/>
              <a:t>13/11/2019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9C466F-FBD3-4E7C-A2FD-5FF2C509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5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CB336-9BBF-4B98-BD5A-2CB7F3D2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184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5F47CD-BD00-4901-A96C-846B1431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B0AA6C-F591-4566-9451-8B86D956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994C7F-10EF-4278-8835-CF08423D9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29D7-33BB-4144-8F8A-B914C596540F}" type="datetime1">
              <a:rPr lang="fr-FR" smtClean="0"/>
              <a:t>13/11/2019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77C14D-6E49-44FA-9450-33033E773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5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2661EB-B166-4F52-8527-8258D5EEC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2E94-D5DE-4FD0-81C4-6DC4A0CF74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4556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sminexample.epizy.com/" TargetMode="External"/><Relationship Id="rId2" Type="http://schemas.openxmlformats.org/officeDocument/2006/relationships/hyperlink" Target="http://perdu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hub.com/JBC001/ISMIN_DevelopmentK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fr/" TargetMode="External"/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niuse.com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openclassrooms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19839B-6DEE-47EC-94BF-EA89ACE41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9608" y="1823699"/>
            <a:ext cx="9812784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Bienvenue </a:t>
            </a:r>
            <a:br>
              <a:rPr lang="fr-FR" dirty="0"/>
            </a:br>
            <a:r>
              <a:rPr lang="fr-FR" dirty="0"/>
              <a:t>dans le monde merveilleux</a:t>
            </a:r>
            <a:br>
              <a:rPr lang="fr-FR" dirty="0"/>
            </a:br>
            <a:r>
              <a:rPr lang="fr-FR" dirty="0"/>
              <a:t> du développement WEB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08C5B80-7651-4C05-975F-D94903BEF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fr-FR" dirty="0"/>
              <a:t>CHRISTOPH Jean-Baptiste</a:t>
            </a:r>
          </a:p>
          <a:p>
            <a:r>
              <a:rPr lang="en-US" b="1" dirty="0"/>
              <a:t>CC BY-NC-SA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186FA4-2AE5-426C-B8EE-D9A01337D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186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00724-156A-44E4-9A90-6B3B5D6B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Répartition des balises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20001C-7B90-4102-8510-994D9FBD3D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6921" y="4546834"/>
            <a:ext cx="10515599" cy="783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</a:rPr>
              <a:t>&lt;p&gt;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dolor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fr-FR" sz="2400" dirty="0">
                <a:solidFill>
                  <a:srgbClr val="B41E1E"/>
                </a:solidFill>
              </a:rPr>
              <a:t>&lt;</a:t>
            </a:r>
            <a:r>
              <a:rPr lang="fr-FR" sz="2400" dirty="0" err="1">
                <a:solidFill>
                  <a:srgbClr val="B41E1E"/>
                </a:solidFill>
              </a:rPr>
              <a:t>strong</a:t>
            </a:r>
            <a:r>
              <a:rPr lang="fr-FR" sz="2400" dirty="0">
                <a:solidFill>
                  <a:srgbClr val="B41E1E"/>
                </a:solidFill>
              </a:rPr>
              <a:t>&gt;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Mauris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maximus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lacus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eleifend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fr-FR" sz="2400" dirty="0">
                <a:solidFill>
                  <a:srgbClr val="B41E1E"/>
                </a:solidFill>
              </a:rPr>
              <a:t>&lt;/</a:t>
            </a:r>
            <a:r>
              <a:rPr lang="fr-FR" sz="2400" dirty="0" err="1">
                <a:solidFill>
                  <a:srgbClr val="B41E1E"/>
                </a:solidFill>
              </a:rPr>
              <a:t>strong</a:t>
            </a:r>
            <a:r>
              <a:rPr lang="fr-FR" sz="2400" dirty="0">
                <a:solidFill>
                  <a:srgbClr val="B41E1E"/>
                </a:solidFill>
              </a:rPr>
              <a:t>&gt;&lt;/p&gt;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F714CA3-C052-41AA-8018-2E7E23934BE0}"/>
              </a:ext>
            </a:extLst>
          </p:cNvPr>
          <p:cNvSpPr txBox="1">
            <a:spLocks/>
          </p:cNvSpPr>
          <p:nvPr/>
        </p:nvSpPr>
        <p:spPr>
          <a:xfrm>
            <a:off x="838200" y="2386669"/>
            <a:ext cx="10515599" cy="783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rgbClr val="C00000"/>
                </a:solidFill>
              </a:rPr>
              <a:t>&lt;p&gt;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Lorem ipsum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dolor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amet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consectetur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adipiscing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elit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&lt;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strong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Mauris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maximus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lacus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pellentesque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eleifend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fr-FR" sz="2400" dirty="0">
                <a:solidFill>
                  <a:srgbClr val="C00000"/>
                </a:solidFill>
              </a:rPr>
              <a:t>&lt;/p&gt;&lt;/</a:t>
            </a:r>
            <a:r>
              <a:rPr lang="fr-FR" sz="2400" dirty="0" err="1">
                <a:solidFill>
                  <a:srgbClr val="C00000"/>
                </a:solidFill>
              </a:rPr>
              <a:t>strong</a:t>
            </a:r>
            <a:r>
              <a:rPr lang="fr-FR" sz="2400" dirty="0">
                <a:solidFill>
                  <a:srgbClr val="C00000"/>
                </a:solidFill>
              </a:rPr>
              <a:t>&gt;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01878902-581C-4F9C-976D-45F7ED267D61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913389" cy="41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Impossible : 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DE5890-8311-4BF4-B414-BD8F7650FCEE}"/>
              </a:ext>
            </a:extLst>
          </p:cNvPr>
          <p:cNvSpPr txBox="1">
            <a:spLocks/>
          </p:cNvSpPr>
          <p:nvPr/>
        </p:nvSpPr>
        <p:spPr>
          <a:xfrm>
            <a:off x="838200" y="3973490"/>
            <a:ext cx="1913389" cy="410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b="1" dirty="0"/>
              <a:t>Possible :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CC9A4-067F-4629-B75E-29CF897C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197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2DF75-A64E-4010-863B-9D331EEC6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Bases HTML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EC9699-0A53-4082-B87B-2163243ECF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337" y="1730129"/>
            <a:ext cx="1031564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&lt;!DOCTYPE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494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html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meta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2494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charset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F7E1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="utf-8"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link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494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F7E1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AF7E1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stylesheet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F7E1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249459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href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AF7E1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='/style.css'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Titre de la page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&lt;!--[if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lt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IE 9]&gt;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&lt;script src="http://html5shiv.googlecode.com/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svn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trunk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/html5.js"&gt;&lt;/script&gt;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&lt;script&gt;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alert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('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Please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upgrade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your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browser version');&lt;/script&gt;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&lt;![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endif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]--&gt;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&lt;/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head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&lt;body&gt;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CC4141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&lt;!-- Contenu de la page --&gt;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60606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&lt;/body&gt;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rgbClr val="B41E1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&lt;/html&gt;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rgbClr val="B41E1E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331A1F-D26A-46E0-B7B5-C049AAB8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2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704AC-79F5-4877-9750-D8D77276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exemples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E7F82D-3D55-4C14-9924-62F7128AE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http://perdu.com/</a:t>
            </a:r>
            <a:endParaRPr lang="fr-FR" dirty="0"/>
          </a:p>
          <a:p>
            <a:r>
              <a:rPr lang="fr-FR" dirty="0">
                <a:hlinkClick r:id="rId3"/>
              </a:rPr>
              <a:t>http://isminexample.epizy.com/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6065036-12CE-42D5-9B3E-90966B30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295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49D583-CFC8-477A-855A-BA6B8BD2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commentaires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424AC-C7A8-49E2-87C9-B3397F6A5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10851"/>
            <a:ext cx="10515600" cy="62396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Très utiles pour la compréhension (notamment sur les gros codes)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29D5CE1-EE2F-4AA5-9052-88230F03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80663" y="3898784"/>
            <a:ext cx="7030673" cy="84447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&lt;!-- Ceci est un commentaire --&gt;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40AE6-1AE7-4244-858B-88196828F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282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7CFB804-3066-43A9-BA97-6F12777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Les balises de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70C40F-AB2F-47B2-9917-FDDD6B72FF48}"/>
              </a:ext>
            </a:extLst>
          </p:cNvPr>
          <p:cNvSpPr txBox="1">
            <a:spLocks/>
          </p:cNvSpPr>
          <p:nvPr/>
        </p:nvSpPr>
        <p:spPr>
          <a:xfrm>
            <a:off x="1853267" y="2348554"/>
            <a:ext cx="3129793" cy="10003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dirty="0" err="1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br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32C90805-121D-47F3-BD7D-C1C231F0AEE1}"/>
              </a:ext>
            </a:extLst>
          </p:cNvPr>
          <p:cNvSpPr txBox="1">
            <a:spLocks/>
          </p:cNvSpPr>
          <p:nvPr/>
        </p:nvSpPr>
        <p:spPr>
          <a:xfrm>
            <a:off x="1853267" y="4073583"/>
            <a:ext cx="5386432" cy="10003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&lt;p&gt; </a:t>
            </a: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 paragraphe 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&lt;/p&gt;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395AE2-AFE3-4A4E-942A-F5C69E25EB2E}"/>
              </a:ext>
            </a:extLst>
          </p:cNvPr>
          <p:cNvSpPr txBox="1"/>
          <p:nvPr/>
        </p:nvSpPr>
        <p:spPr>
          <a:xfrm>
            <a:off x="4356685" y="2202417"/>
            <a:ext cx="7734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saut de ligne se fait avec &lt;</a:t>
            </a:r>
            <a:r>
              <a:rPr lang="fr-FR" dirty="0" err="1"/>
              <a:t>br</a:t>
            </a:r>
            <a:r>
              <a:rPr lang="fr-FR" dirty="0"/>
              <a:t> /&gt; au sein d’un paragraphe seulement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simple enter ne suffit pas a sauter une ligne dans un texte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9E4D87-7BBF-4B1C-AD46-4FA9CC61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61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A96536-717C-4752-8531-144AA073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balises de texte : mettre en valeur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11E219B3-4603-4817-A03E-7CB94C38E234}"/>
              </a:ext>
            </a:extLst>
          </p:cNvPr>
          <p:cNvSpPr txBox="1">
            <a:spLocks/>
          </p:cNvSpPr>
          <p:nvPr/>
        </p:nvSpPr>
        <p:spPr>
          <a:xfrm>
            <a:off x="2433855" y="3018957"/>
            <a:ext cx="7324290" cy="10003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dirty="0" err="1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 texte mis en valeur 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dirty="0" err="1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em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15C8E8-AF1A-4D63-B7D2-A0FF12E6D27C}"/>
              </a:ext>
            </a:extLst>
          </p:cNvPr>
          <p:cNvSpPr txBox="1">
            <a:spLocks/>
          </p:cNvSpPr>
          <p:nvPr/>
        </p:nvSpPr>
        <p:spPr>
          <a:xfrm>
            <a:off x="1985044" y="4019345"/>
            <a:ext cx="8221912" cy="10003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dirty="0" err="1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strong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 </a:t>
            </a: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 texte mis en valeur 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dirty="0" err="1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strong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3897B3EF-ECF8-4B90-8E22-E9F289A9FBBF}"/>
              </a:ext>
            </a:extLst>
          </p:cNvPr>
          <p:cNvSpPr txBox="1">
            <a:spLocks/>
          </p:cNvSpPr>
          <p:nvPr/>
        </p:nvSpPr>
        <p:spPr>
          <a:xfrm>
            <a:off x="2282853" y="2136588"/>
            <a:ext cx="7626294" cy="10879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&lt;i&gt; </a:t>
            </a: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 texte en italique 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&lt;/i&gt;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ED72DF62-B15A-46B6-9BB0-A590DAE2FD5E}"/>
              </a:ext>
            </a:extLst>
          </p:cNvPr>
          <p:cNvSpPr txBox="1">
            <a:spLocks/>
          </p:cNvSpPr>
          <p:nvPr/>
        </p:nvSpPr>
        <p:spPr>
          <a:xfrm>
            <a:off x="2282853" y="5019733"/>
            <a:ext cx="7626294" cy="10003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&lt;mark&gt; </a:t>
            </a:r>
            <a:r>
              <a:rPr lang="fr-FR" alt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Un texte surligné </a:t>
            </a:r>
            <a:r>
              <a:rPr lang="fr-FR" altLang="fr-FR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&lt;/mark&gt;</a:t>
            </a:r>
            <a:br>
              <a:rPr lang="fr-FR" altLang="fr-FR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0ED4EEB-17FC-43B8-BE18-915AA715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7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5E593C-5DB0-4301-8C57-124327F5E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balises de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A72506-3002-4ED6-B898-15480CDF2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44217"/>
            <a:ext cx="5181600" cy="2914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&lt;h1&gt;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Titre principal 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&lt;/h1&gt;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&lt;h2&gt;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Sous titre 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&lt;/h2&gt;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&lt;h3&gt;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Sous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sous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titre 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&lt;/h3&gt;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&lt;h4&gt;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 &lt;/h4&gt;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&lt;h5&gt;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 &lt;/h5&gt;</a:t>
            </a:r>
          </a:p>
          <a:p>
            <a:pPr marL="0" indent="0"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&lt;h6&gt; 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 &lt;/h6&gt;</a:t>
            </a:r>
          </a:p>
          <a:p>
            <a:pPr marL="0" indent="0">
              <a:buNone/>
            </a:pP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45671E-E146-4FA0-9FF3-E3B27370D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996325"/>
            <a:ext cx="5181600" cy="4009937"/>
          </a:xfrm>
        </p:spPr>
        <p:txBody>
          <a:bodyPr>
            <a:normAutofit/>
          </a:bodyPr>
          <a:lstStyle/>
          <a:p>
            <a:r>
              <a:rPr lang="fr-FR" dirty="0"/>
              <a:t>Les titres doivent être mis dans l’ordre au sein d’une même section</a:t>
            </a:r>
          </a:p>
          <a:p>
            <a:r>
              <a:rPr lang="fr-FR" dirty="0"/>
              <a:t>Ne pas choisir la balise en fonction de la taille que l’on souhaite</a:t>
            </a:r>
          </a:p>
          <a:p>
            <a:r>
              <a:rPr lang="fr-FR" dirty="0"/>
              <a:t>Il est généralement préférable de n’avoir qu’une seule balise </a:t>
            </a:r>
            <a:r>
              <a:rPr lang="fr-FR" dirty="0">
                <a:solidFill>
                  <a:srgbClr val="B41E1E"/>
                </a:solidFill>
              </a:rPr>
              <a:t>h1</a:t>
            </a:r>
            <a:r>
              <a:rPr lang="fr-FR" dirty="0"/>
              <a:t> par page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34146E-90D2-40B3-A1F9-B55D5D53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167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2A9DA-5EBF-4AAF-8DBD-CFA233A0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balises de listes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1B25F-926E-4678-B60B-24737D040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81347"/>
          </a:xfrm>
        </p:spPr>
        <p:txBody>
          <a:bodyPr/>
          <a:lstStyle/>
          <a:p>
            <a:r>
              <a:rPr lang="fr-FR" dirty="0"/>
              <a:t>Les listes ordonnées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D1958C-E549-4D4E-8162-69376AD1E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81347"/>
          </a:xfrm>
        </p:spPr>
        <p:txBody>
          <a:bodyPr/>
          <a:lstStyle/>
          <a:p>
            <a:r>
              <a:rPr lang="fr-FR" dirty="0"/>
              <a:t>Les listes </a:t>
            </a:r>
            <a:r>
              <a:rPr lang="fr-FR" dirty="0" err="1"/>
              <a:t>pucées</a:t>
            </a:r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78D8C10-49E1-48A0-8B18-18CCE4460FE7}"/>
              </a:ext>
            </a:extLst>
          </p:cNvPr>
          <p:cNvSpPr txBox="1">
            <a:spLocks/>
          </p:cNvSpPr>
          <p:nvPr/>
        </p:nvSpPr>
        <p:spPr>
          <a:xfrm>
            <a:off x="838200" y="2611329"/>
            <a:ext cx="5181600" cy="291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B41E1E"/>
                </a:solidFill>
                <a:latin typeface="Consolas" panose="020B0609020204030204" pitchFamily="49" charset="0"/>
              </a:rPr>
              <a:t>ol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1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2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3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B41E1E"/>
                </a:solidFill>
                <a:latin typeface="Consolas" panose="020B0609020204030204" pitchFamily="49" charset="0"/>
              </a:rPr>
              <a:t>ol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9C01B4F1-0589-4F9F-A506-9ECA2A7BC9A6}"/>
              </a:ext>
            </a:extLst>
          </p:cNvPr>
          <p:cNvSpPr txBox="1">
            <a:spLocks/>
          </p:cNvSpPr>
          <p:nvPr/>
        </p:nvSpPr>
        <p:spPr>
          <a:xfrm>
            <a:off x="6019800" y="2611329"/>
            <a:ext cx="5181600" cy="2914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</a:t>
            </a:r>
            <a:r>
              <a:rPr lang="fr-FR" sz="2400" dirty="0" err="1">
                <a:solidFill>
                  <a:srgbClr val="B41E1E"/>
                </a:solidFill>
                <a:latin typeface="Consolas" panose="020B0609020204030204" pitchFamily="49" charset="0"/>
              </a:rPr>
              <a:t>ul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1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2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  <a:endParaRPr lang="fr-FR" sz="2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&lt;li&gt;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Item 3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&lt;/li&gt;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&lt;/</a:t>
            </a:r>
            <a:r>
              <a:rPr lang="fr-FR" sz="2400" dirty="0" err="1">
                <a:solidFill>
                  <a:srgbClr val="B41E1E"/>
                </a:solidFill>
                <a:latin typeface="Consolas" panose="020B0609020204030204" pitchFamily="49" charset="0"/>
              </a:rPr>
              <a:t>ul</a:t>
            </a:r>
            <a:r>
              <a:rPr lang="fr-FR" sz="2400" dirty="0">
                <a:solidFill>
                  <a:srgbClr val="B41E1E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fr-FR" sz="2400" dirty="0">
              <a:latin typeface="Consolas" panose="020B0609020204030204" pitchFamily="49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B1F01D6-4DA9-418D-A780-294666C1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236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4A114589-601C-4F7F-929A-96F357689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liens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41D4F01-5668-44EC-A391-1B655E848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080029" cy="578874"/>
          </a:xfrm>
        </p:spPr>
        <p:txBody>
          <a:bodyPr>
            <a:normAutofit/>
          </a:bodyPr>
          <a:lstStyle/>
          <a:p>
            <a:r>
              <a:rPr lang="fr-FR" dirty="0"/>
              <a:t>Vers un autre site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856503A1-6E2E-4D3F-B6F3-4496B62A5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2914714"/>
            <a:ext cx="6397102" cy="578874"/>
          </a:xfrm>
        </p:spPr>
        <p:txBody>
          <a:bodyPr>
            <a:normAutofit/>
          </a:bodyPr>
          <a:lstStyle/>
          <a:p>
            <a:r>
              <a:rPr lang="fr-FR" dirty="0"/>
              <a:t>Vers une autre page de votre site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0AF1C843-8494-41E9-A514-9B476446D678}"/>
              </a:ext>
            </a:extLst>
          </p:cNvPr>
          <p:cNvSpPr txBox="1">
            <a:spLocks/>
          </p:cNvSpPr>
          <p:nvPr/>
        </p:nvSpPr>
        <p:spPr>
          <a:xfrm>
            <a:off x="838199" y="5084061"/>
            <a:ext cx="3376474" cy="4439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ancres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3B69D1-4A52-4B80-BB25-7B450457A619}"/>
              </a:ext>
            </a:extLst>
          </p:cNvPr>
          <p:cNvSpPr/>
          <p:nvPr/>
        </p:nvSpPr>
        <p:spPr>
          <a:xfrm>
            <a:off x="1257670" y="2393222"/>
            <a:ext cx="9676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&lt;a </a:t>
            </a:r>
            <a:r>
              <a:rPr lang="fr-FR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href</a:t>
            </a:r>
            <a:r>
              <a:rPr lang="fr-FR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=”https://www.google.com/” </a:t>
            </a:r>
            <a:r>
              <a:rPr lang="fr-FR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title</a:t>
            </a:r>
            <a:r>
              <a:rPr lang="fr-FR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=”Lien vers Google”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Cliquez ici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&lt;/a&gt;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0B58A5-09FC-4EF6-B2F0-B1112513F8F4}"/>
              </a:ext>
            </a:extLst>
          </p:cNvPr>
          <p:cNvSpPr/>
          <p:nvPr/>
        </p:nvSpPr>
        <p:spPr>
          <a:xfrm>
            <a:off x="1402672" y="3465088"/>
            <a:ext cx="93866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&lt;a </a:t>
            </a:r>
            <a:r>
              <a:rPr lang="fr-FR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href</a:t>
            </a:r>
            <a:r>
              <a:rPr lang="fr-FR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=”index.html” </a:t>
            </a:r>
            <a:r>
              <a:rPr lang="fr-FR" dirty="0" err="1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title</a:t>
            </a:r>
            <a:r>
              <a:rPr lang="fr-FR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=”Lien vers la page principale”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Cliquez ici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&lt;/a&gt;</a:t>
            </a:r>
            <a:endParaRPr lang="fr-FR" dirty="0"/>
          </a:p>
        </p:txBody>
      </p:sp>
      <p:sp>
        <p:nvSpPr>
          <p:cNvPr id="9" name="Zone de texte 2">
            <a:extLst>
              <a:ext uri="{FF2B5EF4-FFF2-40B4-BE49-F238E27FC236}">
                <a16:creationId xmlns:a16="http://schemas.microsoft.com/office/drawing/2014/main" id="{0EB3678B-2DAB-4FDF-84E4-C4734B67C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0606" y="4265930"/>
            <a:ext cx="7913446" cy="208020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&lt;section </a:t>
            </a:r>
            <a:r>
              <a:rPr lang="fr-FR" sz="16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</a:t>
            </a: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=”</a:t>
            </a:r>
            <a:r>
              <a:rPr lang="fr-FR" sz="1600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mySection</a:t>
            </a: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”&gt;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--&gt;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&lt;/section&gt;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&lt;!--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sz="1600" dirty="0" err="1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bla</a:t>
            </a:r>
            <a:r>
              <a:rPr lang="fr-FR" sz="1600" dirty="0">
                <a:solidFill>
                  <a:srgbClr val="40404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--&gt;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&lt;a </a:t>
            </a:r>
            <a:r>
              <a:rPr lang="fr-FR" sz="1600" dirty="0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href</a:t>
            </a:r>
            <a:r>
              <a:rPr lang="fr-FR" sz="1600" dirty="0">
                <a:solidFill>
                  <a:srgbClr val="C96F0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=”#</a:t>
            </a:r>
            <a:r>
              <a:rPr lang="fr-FR" sz="1600" dirty="0" err="1">
                <a:solidFill>
                  <a:srgbClr val="C96F0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mySection</a:t>
            </a:r>
            <a:r>
              <a:rPr lang="fr-FR" sz="1600" dirty="0">
                <a:solidFill>
                  <a:srgbClr val="C96F0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” </a:t>
            </a:r>
            <a:r>
              <a:rPr lang="fr-FR" sz="1600" dirty="0" err="1">
                <a:solidFill>
                  <a:srgbClr val="53813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title</a:t>
            </a:r>
            <a:r>
              <a:rPr lang="fr-FR" sz="1600" dirty="0">
                <a:solidFill>
                  <a:srgbClr val="C96F0D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=”Lien vers la section”</a:t>
            </a: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r>
              <a:rPr lang="fr-FR" sz="16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Cliquez ici</a:t>
            </a:r>
            <a:r>
              <a:rPr lang="fr-FR" sz="16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&lt;/a&gt;</a:t>
            </a:r>
            <a:endParaRPr lang="fr-F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8C7203D-4D2D-41F3-936A-76E153A8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67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2DE9B5A-C122-4C47-B45A-0B933E834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balises de structure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CD5F79C-471C-4259-9365-9C26D1E4DFCF}"/>
              </a:ext>
            </a:extLst>
          </p:cNvPr>
          <p:cNvGrpSpPr/>
          <p:nvPr/>
        </p:nvGrpSpPr>
        <p:grpSpPr>
          <a:xfrm>
            <a:off x="3560777" y="1507463"/>
            <a:ext cx="5070446" cy="5104735"/>
            <a:chOff x="6281606" y="1566186"/>
            <a:chExt cx="5070446" cy="5104735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578AFF0-78A4-4E08-BF10-A961380AFC48}"/>
                </a:ext>
              </a:extLst>
            </p:cNvPr>
            <p:cNvSpPr/>
            <p:nvPr/>
          </p:nvSpPr>
          <p:spPr>
            <a:xfrm>
              <a:off x="6281606" y="2395605"/>
              <a:ext cx="5070446" cy="1681445"/>
            </a:xfrm>
            <a:prstGeom prst="roundRect">
              <a:avLst>
                <a:gd name="adj" fmla="val 2198"/>
              </a:avLst>
            </a:prstGeom>
            <a:solidFill>
              <a:srgbClr val="CBC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3F05A97A-4C4D-4389-B864-1EEA50AF7C63}"/>
                </a:ext>
              </a:extLst>
            </p:cNvPr>
            <p:cNvSpPr/>
            <p:nvPr/>
          </p:nvSpPr>
          <p:spPr>
            <a:xfrm>
              <a:off x="6281606" y="1566186"/>
              <a:ext cx="5070446" cy="746412"/>
            </a:xfrm>
            <a:prstGeom prst="roundRect">
              <a:avLst>
                <a:gd name="adj" fmla="val 2198"/>
              </a:avLst>
            </a:prstGeom>
            <a:solidFill>
              <a:srgbClr val="AACF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5F4D3D5-44B7-4B45-BC5F-E23C4461518B}"/>
                </a:ext>
              </a:extLst>
            </p:cNvPr>
            <p:cNvSpPr/>
            <p:nvPr/>
          </p:nvSpPr>
          <p:spPr>
            <a:xfrm>
              <a:off x="6281606" y="4160057"/>
              <a:ext cx="5070446" cy="1681445"/>
            </a:xfrm>
            <a:prstGeom prst="roundRect">
              <a:avLst>
                <a:gd name="adj" fmla="val 2198"/>
              </a:avLst>
            </a:prstGeom>
            <a:solidFill>
              <a:srgbClr val="CBCC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6E0C79FA-AB65-461B-9424-031788CB1A5A}"/>
                </a:ext>
              </a:extLst>
            </p:cNvPr>
            <p:cNvSpPr/>
            <p:nvPr/>
          </p:nvSpPr>
          <p:spPr>
            <a:xfrm>
              <a:off x="6281606" y="5924509"/>
              <a:ext cx="5070446" cy="746412"/>
            </a:xfrm>
            <a:prstGeom prst="roundRect">
              <a:avLst>
                <a:gd name="adj" fmla="val 2198"/>
              </a:avLst>
            </a:prstGeom>
            <a:solidFill>
              <a:srgbClr val="ED9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49E28B9-E971-4E69-A13F-95C1ABA732C3}"/>
                </a:ext>
              </a:extLst>
            </p:cNvPr>
            <p:cNvSpPr/>
            <p:nvPr/>
          </p:nvSpPr>
          <p:spPr>
            <a:xfrm>
              <a:off x="7479049" y="1660750"/>
              <a:ext cx="3728817" cy="270915"/>
            </a:xfrm>
            <a:prstGeom prst="roundRect">
              <a:avLst>
                <a:gd name="adj" fmla="val 2198"/>
              </a:avLst>
            </a:prstGeom>
            <a:solidFill>
              <a:srgbClr val="91D799"/>
            </a:solidFill>
            <a:ln>
              <a:solidFill>
                <a:srgbClr val="24843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&lt;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nav</a:t>
              </a:r>
              <a:r>
                <a:rPr lang="fr-FR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160F9AA4-58A5-410D-A6A5-A2DCDB32C9FC}"/>
                </a:ext>
              </a:extLst>
            </p:cNvPr>
            <p:cNvSpPr txBox="1"/>
            <p:nvPr/>
          </p:nvSpPr>
          <p:spPr>
            <a:xfrm>
              <a:off x="10066963" y="1931665"/>
              <a:ext cx="114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&lt;header&gt;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8EAD7B3-626B-4E63-A3F6-112B32F79632}"/>
                </a:ext>
              </a:extLst>
            </p:cNvPr>
            <p:cNvSpPr/>
            <p:nvPr/>
          </p:nvSpPr>
          <p:spPr>
            <a:xfrm>
              <a:off x="6425442" y="1668477"/>
              <a:ext cx="919818" cy="270915"/>
            </a:xfrm>
            <a:prstGeom prst="roundRect">
              <a:avLst>
                <a:gd name="adj" fmla="val 2198"/>
              </a:avLst>
            </a:prstGeom>
            <a:solidFill>
              <a:srgbClr val="CFE385"/>
            </a:solidFill>
            <a:ln>
              <a:solidFill>
                <a:srgbClr val="95B8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logo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8525FAC-6428-4858-8FF2-8D84AC65DFE1}"/>
                </a:ext>
              </a:extLst>
            </p:cNvPr>
            <p:cNvSpPr txBox="1"/>
            <p:nvPr/>
          </p:nvSpPr>
          <p:spPr>
            <a:xfrm>
              <a:off x="6338146" y="2414889"/>
              <a:ext cx="114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&lt;section&gt;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0B790F2-D5F8-4D4C-8461-AC861E556883}"/>
                </a:ext>
              </a:extLst>
            </p:cNvPr>
            <p:cNvSpPr txBox="1"/>
            <p:nvPr/>
          </p:nvSpPr>
          <p:spPr>
            <a:xfrm>
              <a:off x="8486949" y="6113049"/>
              <a:ext cx="1062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&lt;</a:t>
              </a:r>
              <a:r>
                <a:rPr lang="fr-FR" dirty="0" err="1"/>
                <a:t>footer</a:t>
              </a:r>
              <a:r>
                <a:rPr lang="fr-FR" dirty="0"/>
                <a:t>&gt;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D555638-62E3-4BB2-92BF-DA805BA436FC}"/>
                </a:ext>
              </a:extLst>
            </p:cNvPr>
            <p:cNvSpPr txBox="1"/>
            <p:nvPr/>
          </p:nvSpPr>
          <p:spPr>
            <a:xfrm>
              <a:off x="6314899" y="4169466"/>
              <a:ext cx="11409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&lt;section&gt;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7EAC5863-D847-464F-8203-636584770F72}"/>
                </a:ext>
              </a:extLst>
            </p:cNvPr>
            <p:cNvSpPr/>
            <p:nvPr/>
          </p:nvSpPr>
          <p:spPr>
            <a:xfrm>
              <a:off x="9326022" y="2512711"/>
              <a:ext cx="1881844" cy="1458806"/>
            </a:xfrm>
            <a:prstGeom prst="roundRect">
              <a:avLst>
                <a:gd name="adj" fmla="val 2198"/>
              </a:avLst>
            </a:prstGeom>
            <a:solidFill>
              <a:srgbClr val="95A4D3"/>
            </a:solidFill>
            <a:ln>
              <a:solidFill>
                <a:srgbClr val="4C40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&lt;</a:t>
              </a:r>
              <a:r>
                <a:rPr lang="fr-FR" dirty="0" err="1">
                  <a:solidFill>
                    <a:sysClr val="windowText" lastClr="000000"/>
                  </a:solidFill>
                </a:rPr>
                <a:t>aside</a:t>
              </a:r>
              <a:r>
                <a:rPr lang="fr-FR" dirty="0">
                  <a:solidFill>
                    <a:sysClr val="windowText" lastClr="000000"/>
                  </a:solidFill>
                </a:rPr>
                <a:t>&gt;</a:t>
              </a:r>
            </a:p>
          </p:txBody>
        </p:sp>
        <p:sp>
          <p:nvSpPr>
            <p:cNvPr id="28" name="Rectangle : coins arrondis 27">
              <a:extLst>
                <a:ext uri="{FF2B5EF4-FFF2-40B4-BE49-F238E27FC236}">
                  <a16:creationId xmlns:a16="http://schemas.microsoft.com/office/drawing/2014/main" id="{734D28D2-D098-437C-8000-5FA5C255B919}"/>
                </a:ext>
              </a:extLst>
            </p:cNvPr>
            <p:cNvSpPr/>
            <p:nvPr/>
          </p:nvSpPr>
          <p:spPr>
            <a:xfrm>
              <a:off x="6425442" y="3586159"/>
              <a:ext cx="2756394" cy="369332"/>
            </a:xfrm>
            <a:prstGeom prst="roundRect">
              <a:avLst>
                <a:gd name="adj" fmla="val 2198"/>
              </a:avLst>
            </a:prstGeom>
            <a:solidFill>
              <a:srgbClr val="9B9CCD"/>
            </a:solidFill>
            <a:ln>
              <a:solidFill>
                <a:srgbClr val="715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&lt;div&gt;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328D006F-FD44-4582-B4C1-A9A7603FC867}"/>
                </a:ext>
              </a:extLst>
            </p:cNvPr>
            <p:cNvSpPr/>
            <p:nvPr/>
          </p:nvSpPr>
          <p:spPr>
            <a:xfrm>
              <a:off x="6425442" y="3051661"/>
              <a:ext cx="2756394" cy="369332"/>
            </a:xfrm>
            <a:prstGeom prst="roundRect">
              <a:avLst>
                <a:gd name="adj" fmla="val 2198"/>
              </a:avLst>
            </a:prstGeom>
            <a:solidFill>
              <a:srgbClr val="9B9CCD"/>
            </a:solidFill>
            <a:ln>
              <a:solidFill>
                <a:srgbClr val="7158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&lt;div&gt;</a:t>
              </a:r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402B6DB7-005E-4CFB-BF35-B73F42473222}"/>
                </a:ext>
              </a:extLst>
            </p:cNvPr>
            <p:cNvSpPr/>
            <p:nvPr/>
          </p:nvSpPr>
          <p:spPr>
            <a:xfrm>
              <a:off x="6998995" y="4538798"/>
              <a:ext cx="3635668" cy="1212308"/>
            </a:xfrm>
            <a:prstGeom prst="roundRect">
              <a:avLst>
                <a:gd name="adj" fmla="val 2198"/>
              </a:avLst>
            </a:prstGeom>
            <a:solidFill>
              <a:srgbClr val="D39DCB"/>
            </a:solidFill>
            <a:ln>
              <a:solidFill>
                <a:srgbClr val="B032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ysClr val="windowText" lastClr="000000"/>
                  </a:solidFill>
                </a:rPr>
                <a:t>&lt;article&gt;</a:t>
              </a:r>
            </a:p>
          </p:txBody>
        </p:sp>
      </p:grp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95D9FE0-5B44-4CEC-B233-F5F99BDA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2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A3CA8-B55E-4471-A8C5-99D8AC25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67D2CE-BB75-4CB8-8A8B-9F09B897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 site pas à pas</a:t>
            </a:r>
          </a:p>
          <a:p>
            <a:r>
              <a:rPr lang="fr-FR" dirty="0"/>
              <a:t>Découverte de nombreux langages</a:t>
            </a:r>
          </a:p>
          <a:p>
            <a:r>
              <a:rPr lang="fr-FR" dirty="0"/>
              <a:t>Les bonnes pratiques</a:t>
            </a:r>
          </a:p>
          <a:p>
            <a:r>
              <a:rPr lang="fr-FR" dirty="0"/>
              <a:t>Des petits </a:t>
            </a:r>
            <a:r>
              <a:rPr lang="fr-FR" dirty="0" err="1"/>
              <a:t>tips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2D6DD5-2E2D-4D96-8FDB-5B44E756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819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7A79F-99AC-4B71-B24B-3B03D2C7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balises de structure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58A6EE-F550-4883-8988-1A2D1C21E3DB}"/>
              </a:ext>
            </a:extLst>
          </p:cNvPr>
          <p:cNvSpPr/>
          <p:nvPr/>
        </p:nvSpPr>
        <p:spPr>
          <a:xfrm>
            <a:off x="4547338" y="1809382"/>
            <a:ext cx="3097322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&lt;header&gt;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&lt;/header&gt;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E1D0DB-AF3C-4633-8AA1-F295E74CC23F}"/>
              </a:ext>
            </a:extLst>
          </p:cNvPr>
          <p:cNvSpPr/>
          <p:nvPr/>
        </p:nvSpPr>
        <p:spPr>
          <a:xfrm>
            <a:off x="4927248" y="2304994"/>
            <a:ext cx="2337499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&lt;nav&gt;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&lt;/nav&gt;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BB4ED-E101-4E49-BE9F-2062E6AD15F2}"/>
              </a:ext>
            </a:extLst>
          </p:cNvPr>
          <p:cNvSpPr/>
          <p:nvPr/>
        </p:nvSpPr>
        <p:spPr>
          <a:xfrm>
            <a:off x="4420701" y="2800606"/>
            <a:ext cx="3350597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&lt;section&gt;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&lt;/section&gt;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7053E-9304-45F5-819E-4AF50F7A9B57}"/>
              </a:ext>
            </a:extLst>
          </p:cNvPr>
          <p:cNvSpPr/>
          <p:nvPr/>
        </p:nvSpPr>
        <p:spPr>
          <a:xfrm>
            <a:off x="4547338" y="5231788"/>
            <a:ext cx="3097322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&lt;footer&gt;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&lt;/footer&gt;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54CEBD-BA23-4A37-A828-ABEFBDEFFF5D}"/>
              </a:ext>
            </a:extLst>
          </p:cNvPr>
          <p:cNvSpPr/>
          <p:nvPr/>
        </p:nvSpPr>
        <p:spPr>
          <a:xfrm>
            <a:off x="4927248" y="3290342"/>
            <a:ext cx="2337499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&lt;div&gt;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&lt;/div&gt;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17F41-FECE-4CB5-8720-F77522D4619D}"/>
              </a:ext>
            </a:extLst>
          </p:cNvPr>
          <p:cNvSpPr/>
          <p:nvPr/>
        </p:nvSpPr>
        <p:spPr>
          <a:xfrm>
            <a:off x="4800610" y="3778178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fr-FR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span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dirty="0" err="1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Text</a:t>
            </a:r>
            <a:r>
              <a:rPr lang="fr-FR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</a:t>
            </a:r>
            <a:r>
              <a:rPr lang="fr-FR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span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427DA-2D2E-4792-9A78-ECF9D929558B}"/>
              </a:ext>
            </a:extLst>
          </p:cNvPr>
          <p:cNvSpPr/>
          <p:nvPr/>
        </p:nvSpPr>
        <p:spPr>
          <a:xfrm>
            <a:off x="4673973" y="4260115"/>
            <a:ext cx="2844048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&lt;aside&gt;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&lt;/aside&gt;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B9AA30-BA1E-490A-B5D7-48D91C20E744}"/>
              </a:ext>
            </a:extLst>
          </p:cNvPr>
          <p:cNvSpPr/>
          <p:nvPr/>
        </p:nvSpPr>
        <p:spPr>
          <a:xfrm>
            <a:off x="4420701" y="4747951"/>
            <a:ext cx="3350597" cy="3752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&lt;article&gt;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Text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&lt;/article&gt;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5BCF578E-4BD1-4F3E-B065-F71F021A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225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2DDD7F66-8034-47E2-BEE2-314909C274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5" b="3884"/>
          <a:stretch/>
        </p:blipFill>
        <p:spPr>
          <a:xfrm>
            <a:off x="1968617" y="1356918"/>
            <a:ext cx="8254766" cy="4144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BA08AD-A726-48FE-A2CC-C78299BA6256}"/>
              </a:ext>
            </a:extLst>
          </p:cNvPr>
          <p:cNvSpPr/>
          <p:nvPr/>
        </p:nvSpPr>
        <p:spPr>
          <a:xfrm>
            <a:off x="1968617" y="1356918"/>
            <a:ext cx="8254766" cy="30410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DFD08-E0A1-4691-ADF3-43570E9C4A56}"/>
              </a:ext>
            </a:extLst>
          </p:cNvPr>
          <p:cNvSpPr/>
          <p:nvPr/>
        </p:nvSpPr>
        <p:spPr>
          <a:xfrm>
            <a:off x="3119307" y="2348217"/>
            <a:ext cx="1377192" cy="120032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6A358B-54B0-4833-A881-D3BDA7A2D092}"/>
              </a:ext>
            </a:extLst>
          </p:cNvPr>
          <p:cNvSpPr/>
          <p:nvPr/>
        </p:nvSpPr>
        <p:spPr>
          <a:xfrm>
            <a:off x="4496499" y="2348217"/>
            <a:ext cx="4655890" cy="3152864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DED6EF3-C0ED-4FB7-A6ED-8D9BBEA5C5CC}"/>
              </a:ext>
            </a:extLst>
          </p:cNvPr>
          <p:cNvSpPr txBox="1"/>
          <p:nvPr/>
        </p:nvSpPr>
        <p:spPr>
          <a:xfrm>
            <a:off x="827714" y="1291688"/>
            <a:ext cx="1140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&lt;header&gt;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CB56D0-4328-4366-8697-3D9DACFAD924}"/>
              </a:ext>
            </a:extLst>
          </p:cNvPr>
          <p:cNvSpPr txBox="1"/>
          <p:nvPr/>
        </p:nvSpPr>
        <p:spPr>
          <a:xfrm>
            <a:off x="2171351" y="2763714"/>
            <a:ext cx="94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</a:t>
            </a:r>
            <a:r>
              <a:rPr lang="fr-FR" b="1" dirty="0" err="1"/>
              <a:t>aside</a:t>
            </a:r>
            <a:r>
              <a:rPr lang="fr-FR" b="1" dirty="0"/>
              <a:t>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26ADA6-602C-4761-B23B-5D4C15594572}"/>
              </a:ext>
            </a:extLst>
          </p:cNvPr>
          <p:cNvSpPr txBox="1"/>
          <p:nvPr/>
        </p:nvSpPr>
        <p:spPr>
          <a:xfrm>
            <a:off x="9152389" y="3228495"/>
            <a:ext cx="1224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&lt;main&gt;</a:t>
            </a:r>
          </a:p>
          <a:p>
            <a:r>
              <a:rPr lang="fr-FR" b="1" dirty="0"/>
              <a:t>ou</a:t>
            </a:r>
          </a:p>
          <a:p>
            <a:r>
              <a:rPr lang="fr-FR" b="1" dirty="0"/>
              <a:t>&lt;section&gt;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9FA475-DA48-4071-97C7-8B7B65AE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683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2E790A7-3E4E-4C35-9ECF-51A3FE5133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7" b="3884"/>
          <a:stretch/>
        </p:blipFill>
        <p:spPr>
          <a:xfrm>
            <a:off x="1968617" y="1442906"/>
            <a:ext cx="8254766" cy="4127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609ECE0-1235-4B4C-8255-D0071B02D460}"/>
              </a:ext>
            </a:extLst>
          </p:cNvPr>
          <p:cNvSpPr/>
          <p:nvPr/>
        </p:nvSpPr>
        <p:spPr>
          <a:xfrm>
            <a:off x="1968617" y="4278385"/>
            <a:ext cx="8254766" cy="1291905"/>
          </a:xfrm>
          <a:prstGeom prst="rect">
            <a:avLst/>
          </a:prstGeom>
          <a:noFill/>
          <a:ln w="38100">
            <a:solidFill>
              <a:srgbClr val="AC36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A319F-794F-46D3-AF26-C4D1E8567A92}"/>
              </a:ext>
            </a:extLst>
          </p:cNvPr>
          <p:cNvSpPr/>
          <p:nvPr/>
        </p:nvSpPr>
        <p:spPr>
          <a:xfrm>
            <a:off x="1968617" y="3363985"/>
            <a:ext cx="8254766" cy="914400"/>
          </a:xfrm>
          <a:prstGeom prst="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91CD9-A9C9-4B56-A264-51119C53CC44}"/>
              </a:ext>
            </a:extLst>
          </p:cNvPr>
          <p:cNvSpPr/>
          <p:nvPr/>
        </p:nvSpPr>
        <p:spPr>
          <a:xfrm>
            <a:off x="4469935" y="1442906"/>
            <a:ext cx="5753448" cy="1242969"/>
          </a:xfrm>
          <a:prstGeom prst="rect">
            <a:avLst/>
          </a:prstGeom>
          <a:noFill/>
          <a:ln w="38100">
            <a:solidFill>
              <a:srgbClr val="4C40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3190B6-A566-43A2-9114-C9A12651BD2A}"/>
              </a:ext>
            </a:extLst>
          </p:cNvPr>
          <p:cNvSpPr txBox="1"/>
          <p:nvPr/>
        </p:nvSpPr>
        <p:spPr>
          <a:xfrm>
            <a:off x="10282109" y="1879724"/>
            <a:ext cx="83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&lt;div&gt;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E43EF1-013D-4694-A07C-BF62409FF430}"/>
              </a:ext>
            </a:extLst>
          </p:cNvPr>
          <p:cNvSpPr txBox="1"/>
          <p:nvPr/>
        </p:nvSpPr>
        <p:spPr>
          <a:xfrm>
            <a:off x="10223383" y="3636519"/>
            <a:ext cx="11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&lt;section&gt;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5F7D292-68AE-45CD-AAA6-9BC8325CB6F2}"/>
              </a:ext>
            </a:extLst>
          </p:cNvPr>
          <p:cNvSpPr txBox="1"/>
          <p:nvPr/>
        </p:nvSpPr>
        <p:spPr>
          <a:xfrm>
            <a:off x="10223382" y="4859697"/>
            <a:ext cx="1084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&lt;</a:t>
            </a:r>
            <a:r>
              <a:rPr lang="fr-FR" b="1" dirty="0" err="1"/>
              <a:t>footer</a:t>
            </a:r>
            <a:r>
              <a:rPr lang="fr-FR" b="1" dirty="0"/>
              <a:t>&gt;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EFC543A8-817B-42BB-AB92-26E57C41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403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774BA8-8AA6-4B9F-B58E-DAAE7B392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images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829921-9EFF-4D52-A93F-42E5F751F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10515600" cy="615733"/>
          </a:xfrm>
        </p:spPr>
        <p:txBody>
          <a:bodyPr/>
          <a:lstStyle/>
          <a:p>
            <a:r>
              <a:rPr lang="fr-FR" dirty="0"/>
              <a:t>Utilisez les bons formats pour vos images (JPEG, PNG, GIF, SVG)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539BF66-10F1-483F-B141-BD3564DC7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73667" y="3540468"/>
            <a:ext cx="7444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img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fr-FR" sz="2000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src</a:t>
            </a:r>
            <a:r>
              <a:rPr lang="fr-FR" sz="2000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=”/images/monImage.jpg” </a:t>
            </a:r>
            <a:r>
              <a:rPr lang="fr-FR" sz="2000" dirty="0">
                <a:solidFill>
                  <a:srgbClr val="538135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alt</a:t>
            </a:r>
            <a:r>
              <a:rPr lang="fr-FR" sz="2000" dirty="0">
                <a:solidFill>
                  <a:srgbClr val="C96F0D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=”Une image”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 /&gt;</a:t>
            </a:r>
            <a:endParaRPr lang="fr-FR" sz="2000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F4125FAF-C159-47EE-A052-CE7AF55F31F8}"/>
              </a:ext>
            </a:extLst>
          </p:cNvPr>
          <p:cNvSpPr txBox="1">
            <a:spLocks/>
          </p:cNvSpPr>
          <p:nvPr/>
        </p:nvSpPr>
        <p:spPr>
          <a:xfrm>
            <a:off x="838200" y="5378241"/>
            <a:ext cx="8456720" cy="440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Il existe une balise spéciale pour les images vectorielles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5CD6BA-8C02-4670-B73A-1E086BC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97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98CAF4-1504-471A-A1E9-0E890FD5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3A301B-6268-45A4-8B63-673BDE44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764EA09-B1CB-4C52-8B29-67C6EBEB3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3" r="88641" b="46667"/>
          <a:stretch/>
        </p:blipFill>
        <p:spPr>
          <a:xfrm>
            <a:off x="736845" y="1690688"/>
            <a:ext cx="2121764" cy="469236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FC7113-26E3-4C1B-91FF-10290C28C42C}"/>
              </a:ext>
            </a:extLst>
          </p:cNvPr>
          <p:cNvSpPr/>
          <p:nvPr/>
        </p:nvSpPr>
        <p:spPr>
          <a:xfrm>
            <a:off x="3556986" y="2461887"/>
            <a:ext cx="846337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&lt;form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="post"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="submit.php"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="text"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="name"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="Votre nom"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latin typeface="Consolas" panose="020B0609020204030204" pitchFamily="49" charset="0"/>
              </a:rPr>
              <a:t>   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="email"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="email"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="Votre email"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="password"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="pass"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="Votre mot de passe"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="number"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="number"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="0"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="range"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="range"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="color"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="color"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="date"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="date"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="search"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="search"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="Rechercher"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    &lt;input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="submit" </a:t>
            </a:r>
            <a:r>
              <a:rPr lang="en-US" sz="1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en-US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="Envoyer" </a:t>
            </a:r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>
                <a:solidFill>
                  <a:srgbClr val="C00000"/>
                </a:solidFill>
                <a:latin typeface="Consolas" panose="020B0609020204030204" pitchFamily="49" charset="0"/>
              </a:rPr>
              <a:t>&lt;/form&gt;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91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6A114F-0943-43BA-8446-13B018F8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formulaires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9B93002-15E9-4BDE-BCA1-B6475754D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34D3F2-D93A-4472-91CA-6414891411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32" r="79248" b="66990"/>
          <a:stretch/>
        </p:blipFill>
        <p:spPr>
          <a:xfrm>
            <a:off x="838200" y="2467994"/>
            <a:ext cx="3849614" cy="25123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910598-6F4E-4741-BA64-43F8CDE509FF}"/>
              </a:ext>
            </a:extLst>
          </p:cNvPr>
          <p:cNvSpPr/>
          <p:nvPr/>
        </p:nvSpPr>
        <p:spPr>
          <a:xfrm>
            <a:off x="4687814" y="1645265"/>
            <a:ext cx="740101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form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method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="post"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submit.php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&lt;label&gt;</a:t>
            </a:r>
            <a:r>
              <a:rPr lang="fr-FR" sz="1200" dirty="0" err="1">
                <a:latin typeface="Consolas" panose="020B0609020204030204" pitchFamily="49" charset="0"/>
              </a:rPr>
              <a:t>Gender</a:t>
            </a:r>
            <a:r>
              <a:rPr lang="fr-FR" sz="1200" dirty="0">
                <a:latin typeface="Consolas" panose="020B0609020204030204" pitchFamily="49" charset="0"/>
              </a:rPr>
              <a:t> :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&lt;input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="radio"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gender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woman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="w"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&lt;label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="w"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latin typeface="Consolas" panose="020B0609020204030204" pitchFamily="49" charset="0"/>
              </a:rPr>
              <a:t>Woman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&lt;input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="radio"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gender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="man"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="m"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&lt;label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latin typeface="Consolas" panose="020B0609020204030204" pitchFamily="49" charset="0"/>
              </a:rPr>
              <a:t>Man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 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&lt;label&gt;</a:t>
            </a:r>
            <a:r>
              <a:rPr lang="fr-FR" sz="1200" dirty="0" err="1">
                <a:latin typeface="Consolas" panose="020B0609020204030204" pitchFamily="49" charset="0"/>
              </a:rPr>
              <a:t>Statistics</a:t>
            </a:r>
            <a:r>
              <a:rPr lang="fr-FR" sz="1200" dirty="0">
                <a:latin typeface="Consolas" panose="020B0609020204030204" pitchFamily="49" charset="0"/>
              </a:rPr>
              <a:t> are :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&lt;input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easy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easy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&lt;label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easy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latin typeface="Consolas" panose="020B0609020204030204" pitchFamily="49" charset="0"/>
              </a:rPr>
              <a:t>Easy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&lt;input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="medium"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="medium"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&lt;label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="medium"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latin typeface="Consolas" panose="020B0609020204030204" pitchFamily="49" charset="0"/>
              </a:rPr>
              <a:t>Medium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&lt;input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checkbox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="hard"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="hard"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&lt;label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="hard"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latin typeface="Consolas" panose="020B0609020204030204" pitchFamily="49" charset="0"/>
              </a:rPr>
              <a:t>Hard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&lt;/p&gt;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&lt;label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="city"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latin typeface="Consolas" panose="020B0609020204030204" pitchFamily="49" charset="0"/>
              </a:rPr>
              <a:t>Which</a:t>
            </a:r>
            <a:r>
              <a:rPr lang="fr-FR" sz="1200" dirty="0">
                <a:latin typeface="Consolas" panose="020B0609020204030204" pitchFamily="49" charset="0"/>
              </a:rPr>
              <a:t> city are </a:t>
            </a:r>
            <a:r>
              <a:rPr lang="fr-FR" sz="1200" dirty="0" err="1">
                <a:latin typeface="Consolas" panose="020B0609020204030204" pitchFamily="49" charset="0"/>
              </a:rPr>
              <a:t>you</a:t>
            </a:r>
            <a:r>
              <a:rPr lang="fr-FR" sz="1200" dirty="0">
                <a:latin typeface="Consolas" panose="020B0609020204030204" pitchFamily="49" charset="0"/>
              </a:rPr>
              <a:t> living in?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&lt;/label&gt;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&lt;select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="city"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="city"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	    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&lt;option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gardanne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selected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>
                <a:latin typeface="Consolas" panose="020B0609020204030204" pitchFamily="49" charset="0"/>
              </a:rPr>
              <a:t>Gardanne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    &lt;option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elsewhere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  <a:r>
              <a:rPr lang="fr-FR" sz="1200" dirty="0" err="1">
                <a:latin typeface="Consolas" panose="020B0609020204030204" pitchFamily="49" charset="0"/>
              </a:rPr>
              <a:t>Elsewhere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&lt;/option&gt;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	&lt;/select&gt;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&lt;/p&gt;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&lt;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="message" </a:t>
            </a:r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placeholder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sz="12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fr-FR" sz="12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message"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&gt;&lt;/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textarea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fr-FR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form</a:t>
            </a:r>
            <a:r>
              <a:rPr lang="fr-FR" sz="1200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25107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1EB027-C97C-4727-ABB3-ECA5219D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tableaux</a:t>
            </a:r>
          </a:p>
        </p:txBody>
      </p:sp>
      <p:graphicFrame>
        <p:nvGraphicFramePr>
          <p:cNvPr id="3" name="Tableau 3">
            <a:extLst>
              <a:ext uri="{FF2B5EF4-FFF2-40B4-BE49-F238E27FC236}">
                <a16:creationId xmlns:a16="http://schemas.microsoft.com/office/drawing/2014/main" id="{1B3B4146-A152-44FA-94C9-2A10AC4E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640133"/>
              </p:ext>
            </p:extLst>
          </p:nvPr>
        </p:nvGraphicFramePr>
        <p:xfrm>
          <a:off x="2564536" y="3802859"/>
          <a:ext cx="7062927" cy="186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309">
                  <a:extLst>
                    <a:ext uri="{9D8B030D-6E8A-4147-A177-3AD203B41FA5}">
                      <a16:colId xmlns:a16="http://schemas.microsoft.com/office/drawing/2014/main" val="762972909"/>
                    </a:ext>
                  </a:extLst>
                </a:gridCol>
                <a:gridCol w="2354309">
                  <a:extLst>
                    <a:ext uri="{9D8B030D-6E8A-4147-A177-3AD203B41FA5}">
                      <a16:colId xmlns:a16="http://schemas.microsoft.com/office/drawing/2014/main" val="3977394164"/>
                    </a:ext>
                  </a:extLst>
                </a:gridCol>
                <a:gridCol w="2354309">
                  <a:extLst>
                    <a:ext uri="{9D8B030D-6E8A-4147-A177-3AD203B41FA5}">
                      <a16:colId xmlns:a16="http://schemas.microsoft.com/office/drawing/2014/main" val="4152101627"/>
                    </a:ext>
                  </a:extLst>
                </a:gridCol>
              </a:tblGrid>
              <a:tr h="372747">
                <a:tc>
                  <a:txBody>
                    <a:bodyPr/>
                    <a:lstStyle/>
                    <a:p>
                      <a:r>
                        <a:rPr lang="fr-FR" dirty="0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Moyenne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90128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r>
                        <a:rPr lang="fr-FR" dirty="0"/>
                        <a:t>Norbert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651875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r>
                        <a:rPr lang="fr-FR" dirty="0"/>
                        <a:t>Cunégonde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307200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r>
                        <a:rPr lang="fr-FR" dirty="0"/>
                        <a:t>Eude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737692"/>
                  </a:ext>
                </a:extLst>
              </a:tr>
              <a:tr h="37274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Nom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Note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76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E2C2230-8BAA-4966-8E14-E7AAC2964DA0}"/>
              </a:ext>
            </a:extLst>
          </p:cNvPr>
          <p:cNvSpPr/>
          <p:nvPr/>
        </p:nvSpPr>
        <p:spPr>
          <a:xfrm>
            <a:off x="2456154" y="4457300"/>
            <a:ext cx="7279690" cy="54153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5EC9BF-808A-47E9-8D88-B188BF593619}"/>
              </a:ext>
            </a:extLst>
          </p:cNvPr>
          <p:cNvSpPr/>
          <p:nvPr/>
        </p:nvSpPr>
        <p:spPr>
          <a:xfrm>
            <a:off x="7141464" y="4524414"/>
            <a:ext cx="2485999" cy="402337"/>
          </a:xfrm>
          <a:prstGeom prst="rect">
            <a:avLst/>
          </a:prstGeom>
          <a:noFill/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B8BA5-7DC2-4285-929B-83BCBACA02B0}"/>
              </a:ext>
            </a:extLst>
          </p:cNvPr>
          <p:cNvSpPr/>
          <p:nvPr/>
        </p:nvSpPr>
        <p:spPr>
          <a:xfrm>
            <a:off x="7141464" y="3791384"/>
            <a:ext cx="2485999" cy="402337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ccolade ouvrante 10">
            <a:extLst>
              <a:ext uri="{FF2B5EF4-FFF2-40B4-BE49-F238E27FC236}">
                <a16:creationId xmlns:a16="http://schemas.microsoft.com/office/drawing/2014/main" id="{38465DE7-CF7A-4345-A95E-61D15AA95B28}"/>
              </a:ext>
            </a:extLst>
          </p:cNvPr>
          <p:cNvSpPr/>
          <p:nvPr/>
        </p:nvSpPr>
        <p:spPr>
          <a:xfrm>
            <a:off x="2240280" y="3724270"/>
            <a:ext cx="137159" cy="469451"/>
          </a:xfrm>
          <a:prstGeom prst="leftBrace">
            <a:avLst>
              <a:gd name="adj1" fmla="val 4290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ccolade ouvrante 11">
            <a:extLst>
              <a:ext uri="{FF2B5EF4-FFF2-40B4-BE49-F238E27FC236}">
                <a16:creationId xmlns:a16="http://schemas.microsoft.com/office/drawing/2014/main" id="{14AABF5E-347F-47E3-9E22-048BCD833C0C}"/>
              </a:ext>
            </a:extLst>
          </p:cNvPr>
          <p:cNvSpPr/>
          <p:nvPr/>
        </p:nvSpPr>
        <p:spPr>
          <a:xfrm>
            <a:off x="2135822" y="4246499"/>
            <a:ext cx="266141" cy="958165"/>
          </a:xfrm>
          <a:prstGeom prst="leftBrace">
            <a:avLst>
              <a:gd name="adj1" fmla="val 8392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8CEB49B9-C983-4CAF-AA14-42187A0BB851}"/>
              </a:ext>
            </a:extLst>
          </p:cNvPr>
          <p:cNvSpPr/>
          <p:nvPr/>
        </p:nvSpPr>
        <p:spPr>
          <a:xfrm>
            <a:off x="2227046" y="5270761"/>
            <a:ext cx="137159" cy="469451"/>
          </a:xfrm>
          <a:prstGeom prst="leftBrace">
            <a:avLst>
              <a:gd name="adj1" fmla="val 57715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7334DF5-C248-44F7-AA84-5BC201DCCF12}"/>
              </a:ext>
            </a:extLst>
          </p:cNvPr>
          <p:cNvSpPr txBox="1"/>
          <p:nvPr/>
        </p:nvSpPr>
        <p:spPr>
          <a:xfrm>
            <a:off x="1179024" y="3754076"/>
            <a:ext cx="10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AC362A"/>
                </a:solidFill>
              </a:rPr>
              <a:t>&lt;</a:t>
            </a:r>
            <a:r>
              <a:rPr lang="fr-FR" dirty="0" err="1">
                <a:solidFill>
                  <a:srgbClr val="AC362A"/>
                </a:solidFill>
              </a:rPr>
              <a:t>thead</a:t>
            </a:r>
            <a:r>
              <a:rPr lang="fr-FR" dirty="0">
                <a:solidFill>
                  <a:srgbClr val="AC362A"/>
                </a:solidFill>
              </a:rPr>
              <a:t>&gt;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9A01FCD-1CEE-468E-A4A5-E1308AF7D632}"/>
              </a:ext>
            </a:extLst>
          </p:cNvPr>
          <p:cNvSpPr txBox="1"/>
          <p:nvPr/>
        </p:nvSpPr>
        <p:spPr>
          <a:xfrm>
            <a:off x="1179024" y="4522545"/>
            <a:ext cx="10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AC362A"/>
                </a:solidFill>
              </a:rPr>
              <a:t>&lt;</a:t>
            </a:r>
            <a:r>
              <a:rPr lang="fr-FR" dirty="0" err="1">
                <a:solidFill>
                  <a:srgbClr val="AC362A"/>
                </a:solidFill>
              </a:rPr>
              <a:t>tbody</a:t>
            </a:r>
            <a:r>
              <a:rPr lang="fr-FR" dirty="0">
                <a:solidFill>
                  <a:srgbClr val="AC362A"/>
                </a:solidFill>
              </a:rPr>
              <a:t>&gt;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66A61DC-ED01-4684-8A8F-CF3D11B131F8}"/>
              </a:ext>
            </a:extLst>
          </p:cNvPr>
          <p:cNvSpPr txBox="1"/>
          <p:nvPr/>
        </p:nvSpPr>
        <p:spPr>
          <a:xfrm>
            <a:off x="1179024" y="5320820"/>
            <a:ext cx="10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AC362A"/>
                </a:solidFill>
              </a:rPr>
              <a:t>&lt;</a:t>
            </a:r>
            <a:r>
              <a:rPr lang="fr-FR" dirty="0" err="1">
                <a:solidFill>
                  <a:srgbClr val="AC362A"/>
                </a:solidFill>
              </a:rPr>
              <a:t>tfoot</a:t>
            </a:r>
            <a:r>
              <a:rPr lang="fr-FR" dirty="0">
                <a:solidFill>
                  <a:srgbClr val="AC362A"/>
                </a:solidFill>
              </a:rPr>
              <a:t>&gt;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C2F3EA-B520-4FFE-ACD7-98DF3248642F}"/>
              </a:ext>
            </a:extLst>
          </p:cNvPr>
          <p:cNvSpPr txBox="1"/>
          <p:nvPr/>
        </p:nvSpPr>
        <p:spPr>
          <a:xfrm>
            <a:off x="9387954" y="4963384"/>
            <a:ext cx="10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&lt;tr&gt;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B2060B-A001-48D3-BEB5-832AD49FE569}"/>
              </a:ext>
            </a:extLst>
          </p:cNvPr>
          <p:cNvSpPr txBox="1"/>
          <p:nvPr/>
        </p:nvSpPr>
        <p:spPr>
          <a:xfrm>
            <a:off x="9626281" y="3788770"/>
            <a:ext cx="71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&lt;th&gt;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79E4531-ACD5-4BE6-815A-77CD5BC805F1}"/>
              </a:ext>
            </a:extLst>
          </p:cNvPr>
          <p:cNvSpPr txBox="1"/>
          <p:nvPr/>
        </p:nvSpPr>
        <p:spPr>
          <a:xfrm>
            <a:off x="9397098" y="4539692"/>
            <a:ext cx="102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&lt;td&gt;</a:t>
            </a:r>
          </a:p>
        </p:txBody>
      </p:sp>
      <p:sp>
        <p:nvSpPr>
          <p:cNvPr id="21" name="Espace réservé du contenu 4">
            <a:extLst>
              <a:ext uri="{FF2B5EF4-FFF2-40B4-BE49-F238E27FC236}">
                <a16:creationId xmlns:a16="http://schemas.microsoft.com/office/drawing/2014/main" id="{6ACF3F9F-FFA2-4402-B943-F9C9B5D00BCA}"/>
              </a:ext>
            </a:extLst>
          </p:cNvPr>
          <p:cNvSpPr txBox="1">
            <a:spLocks/>
          </p:cNvSpPr>
          <p:nvPr/>
        </p:nvSpPr>
        <p:spPr>
          <a:xfrm>
            <a:off x="1943288" y="1548682"/>
            <a:ext cx="7444666" cy="158504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&lt;table&gt;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&lt;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caption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  <a:r>
              <a:rPr lang="fr-FR" sz="2000" dirty="0"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Titre du tableau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</a:t>
            </a:r>
            <a:r>
              <a:rPr lang="fr-FR" sz="2000" dirty="0" err="1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caption</a:t>
            </a: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	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dirty="0">
                <a:solidFill>
                  <a:srgbClr val="C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egoe UI" panose="020B0502040204020203" pitchFamily="34" charset="0"/>
              </a:rPr>
              <a:t>&lt;/table&gt;</a:t>
            </a:r>
            <a:endParaRPr lang="fr-FR" sz="20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AC4E22-A789-4305-837E-524B576D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261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435A2-B53B-4638-9A43-1B08986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vidéo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F1FF0-BA0F-43C2-8AA3-81C43714462E}"/>
              </a:ext>
            </a:extLst>
          </p:cNvPr>
          <p:cNvSpPr/>
          <p:nvPr/>
        </p:nvSpPr>
        <p:spPr>
          <a:xfrm>
            <a:off x="2764536" y="3035463"/>
            <a:ext cx="666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fr-FR" dirty="0" err="1">
                <a:solidFill>
                  <a:srgbClr val="C00000"/>
                </a:solidFill>
                <a:latin typeface="Consolas" panose="020B0609020204030204" pitchFamily="49" charset="0"/>
              </a:rPr>
              <a:t>video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poster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 video.jpeg"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width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="600"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	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="video.mp4"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=“video/mp4”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	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video.webm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=“video/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webm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	&lt;source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fr-F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video.ogv</a:t>
            </a:r>
            <a:r>
              <a:rPr lang="fr-F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=“video/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ogv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	&lt;p&gt;</a:t>
            </a:r>
            <a:r>
              <a:rPr lang="fr-FR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Error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message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&lt;/</a:t>
            </a:r>
            <a:r>
              <a:rPr lang="fr-FR" dirty="0" err="1">
                <a:solidFill>
                  <a:srgbClr val="C00000"/>
                </a:solidFill>
                <a:latin typeface="Consolas" panose="020B0609020204030204" pitchFamily="49" charset="0"/>
              </a:rPr>
              <a:t>video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3CFFFD-6425-4C71-9D28-EBEBBB79DAA9}"/>
              </a:ext>
            </a:extLst>
          </p:cNvPr>
          <p:cNvSpPr txBox="1"/>
          <p:nvPr/>
        </p:nvSpPr>
        <p:spPr>
          <a:xfrm>
            <a:off x="838200" y="169888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 à la compatibilité du format que vous utilisez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2DA172-7823-4EED-88D5-C6D901D8F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224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435A2-B53B-4638-9A43-1B08986A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L’audio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F1FF0-BA0F-43C2-8AA3-81C43714462E}"/>
              </a:ext>
            </a:extLst>
          </p:cNvPr>
          <p:cNvSpPr/>
          <p:nvPr/>
        </p:nvSpPr>
        <p:spPr>
          <a:xfrm>
            <a:off x="2764536" y="3035463"/>
            <a:ext cx="666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&lt;audio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controls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="music.mp3“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=“audio/mpeg”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&lt;source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="music.ogg" 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=“audio/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ogg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	&lt;p&gt;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Error message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&lt;/p&gt;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&lt;/audio&gt;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3CFFFD-6425-4C71-9D28-EBEBBB79DAA9}"/>
              </a:ext>
            </a:extLst>
          </p:cNvPr>
          <p:cNvSpPr txBox="1"/>
          <p:nvPr/>
        </p:nvSpPr>
        <p:spPr>
          <a:xfrm>
            <a:off x="838200" y="1698880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 à la compatibilité du format que vous utilisez !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BF04E-3E19-4B5F-8FD4-D8E188B4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74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06D94C-90A4-4583-8208-797DB71DC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028" y="2766218"/>
            <a:ext cx="3795944" cy="1325563"/>
          </a:xfrm>
        </p:spPr>
        <p:txBody>
          <a:bodyPr/>
          <a:lstStyle/>
          <a:p>
            <a:pPr algn="ctr"/>
            <a:r>
              <a:rPr lang="fr-F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site Internet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F2B4EDF-E318-4105-B807-648D3BE22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96" y="425072"/>
            <a:ext cx="2088859" cy="20888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77D7310-0313-41A3-9B0B-22916D6C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7283" y="347549"/>
            <a:ext cx="1481461" cy="208886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D772A47A-B6F7-4B74-81F7-F730D24FC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0907" y="699679"/>
            <a:ext cx="2605002" cy="140692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9A94C8A-2FA8-4553-9242-EB84E9DEB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78" y="2505624"/>
            <a:ext cx="1846751" cy="1846751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E2E69EE6-3358-43EA-A35A-5F440755BB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928" y="1811238"/>
            <a:ext cx="2270472" cy="1388772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31DCAD56-312C-4A51-A01A-00A024865A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6693" y="3441898"/>
            <a:ext cx="1654942" cy="1241207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05D0A8C9-0581-479B-B883-7A721B035F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742" y="5277134"/>
            <a:ext cx="2026329" cy="1048625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16F7A8C-0C32-416C-A525-2010489368C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744" y="5030260"/>
            <a:ext cx="2206623" cy="49374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F626B96-C2AC-421C-B650-E563EB4689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9626" y="4457362"/>
            <a:ext cx="2031192" cy="87607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FAC649B-8EA7-40E2-8EA7-1EFC653F1C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219" y="5440340"/>
            <a:ext cx="2959880" cy="72221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AC01EA-1E58-4DB8-9027-4672DBA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422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F3AAB-DB4F-4471-8D2A-44B4425CB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principaux langages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01364C2-540E-4201-AA7F-8C74C91E8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972"/>
            <a:ext cx="2766056" cy="27660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EE7F851-069B-4C31-9CE3-3CD3675E3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10" y="2045972"/>
            <a:ext cx="1961742" cy="2766056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06BA575F-A77B-4171-8F5F-1370DD781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6217" y="2533474"/>
            <a:ext cx="3800226" cy="205244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03257F8-4F7E-47F6-92DC-FA83BFBBAC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09" y="2463873"/>
            <a:ext cx="2191646" cy="2191646"/>
          </a:xfrm>
          <a:prstGeom prst="rect">
            <a:avLst/>
          </a:prstGeom>
        </p:spPr>
      </p:pic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A3C7F72-7ECE-4691-8572-6005030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745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423E6A-6A13-429B-927E-65E0A15F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Equipez-vous !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CB633C-0C57-4809-8541-8CB6C910F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603"/>
            <a:ext cx="10515600" cy="4351338"/>
          </a:xfrm>
        </p:spPr>
        <p:txBody>
          <a:bodyPr/>
          <a:lstStyle/>
          <a:p>
            <a:r>
              <a:rPr lang="fr-FR" dirty="0"/>
              <a:t>Un IDE (</a:t>
            </a:r>
            <a:r>
              <a:rPr lang="fr-FR" i="1" dirty="0"/>
              <a:t>Integrated </a:t>
            </a:r>
            <a:r>
              <a:rPr lang="fr-FR" i="1" dirty="0" err="1"/>
              <a:t>Development</a:t>
            </a:r>
            <a:r>
              <a:rPr lang="fr-FR" i="1" dirty="0"/>
              <a:t> </a:t>
            </a:r>
            <a:r>
              <a:rPr lang="fr-FR" i="1" dirty="0" err="1"/>
              <a:t>Environment</a:t>
            </a:r>
            <a:r>
              <a:rPr lang="fr-FR" dirty="0"/>
              <a:t>) : Atom, </a:t>
            </a:r>
            <a:r>
              <a:rPr lang="fr-FR" dirty="0" err="1"/>
              <a:t>WebStorm</a:t>
            </a:r>
            <a:r>
              <a:rPr lang="fr-FR" dirty="0"/>
              <a:t>, </a:t>
            </a:r>
            <a:r>
              <a:rPr lang="fr-FR" dirty="0" err="1"/>
              <a:t>PhpStorm</a:t>
            </a:r>
            <a:r>
              <a:rPr lang="fr-FR" dirty="0"/>
              <a:t>, Sublime </a:t>
            </a:r>
            <a:r>
              <a:rPr lang="fr-FR" dirty="0" err="1"/>
              <a:t>Text</a:t>
            </a:r>
            <a:r>
              <a:rPr lang="fr-FR" dirty="0"/>
              <a:t> 3, Komodo Edit</a:t>
            </a:r>
          </a:p>
          <a:p>
            <a:r>
              <a:rPr lang="fr-FR" dirty="0"/>
              <a:t>Un navigateur (un vrai)</a:t>
            </a:r>
          </a:p>
          <a:p>
            <a:r>
              <a:rPr lang="fr-FR" dirty="0"/>
              <a:t>Des idées</a:t>
            </a:r>
          </a:p>
          <a:p>
            <a:r>
              <a:rPr lang="fr-FR" dirty="0"/>
              <a:t>Du courage et du temps</a:t>
            </a:r>
          </a:p>
          <a:p>
            <a:r>
              <a:rPr lang="fr-FR" dirty="0">
                <a:hlinkClick r:id="rId2"/>
              </a:rPr>
              <a:t>https://github.com/JBC001/ISMIN_DevelopmentKit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5FBDC04-9B6B-45B3-9EFA-69CDDB4C16D4}"/>
              </a:ext>
            </a:extLst>
          </p:cNvPr>
          <p:cNvGrpSpPr/>
          <p:nvPr/>
        </p:nvGrpSpPr>
        <p:grpSpPr>
          <a:xfrm>
            <a:off x="2730021" y="4930176"/>
            <a:ext cx="6455924" cy="1622985"/>
            <a:chOff x="2730021" y="4912420"/>
            <a:chExt cx="6455924" cy="1622985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108EC8F-4411-4B0D-B809-D37501E4E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0021" y="5027306"/>
              <a:ext cx="1256189" cy="1256189"/>
            </a:xfrm>
            <a:prstGeom prst="rect">
              <a:avLst/>
            </a:prstGeom>
          </p:spPr>
        </p:pic>
        <p:pic>
          <p:nvPicPr>
            <p:cNvPr id="5" name="Graphique 4">
              <a:extLst>
                <a:ext uri="{FF2B5EF4-FFF2-40B4-BE49-F238E27FC236}">
                  <a16:creationId xmlns:a16="http://schemas.microsoft.com/office/drawing/2014/main" id="{91DABA67-40D8-4ED6-BFE1-88765D6CE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62960" y="4912420"/>
              <a:ext cx="1622985" cy="1622985"/>
            </a:xfrm>
            <a:prstGeom prst="rect">
              <a:avLst/>
            </a:prstGeom>
          </p:spPr>
        </p:pic>
        <p:sp>
          <p:nvSpPr>
            <p:cNvPr id="6" name="Flèche : droite 5">
              <a:extLst>
                <a:ext uri="{FF2B5EF4-FFF2-40B4-BE49-F238E27FC236}">
                  <a16:creationId xmlns:a16="http://schemas.microsoft.com/office/drawing/2014/main" id="{86E29FC4-9CB2-482C-9F6A-267F47E036A2}"/>
                </a:ext>
              </a:extLst>
            </p:cNvPr>
            <p:cNvSpPr/>
            <p:nvPr/>
          </p:nvSpPr>
          <p:spPr>
            <a:xfrm>
              <a:off x="4436094" y="5412525"/>
              <a:ext cx="2793508" cy="622776"/>
            </a:xfrm>
            <a:prstGeom prst="rightArrow">
              <a:avLst>
                <a:gd name="adj1" fmla="val 32546"/>
                <a:gd name="adj2" fmla="val 5327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1A3866E-D1B3-4843-B9E0-95CEB7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79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BEBE4C-EAA9-4073-B079-8323AFC3D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RTFM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710DE9-840D-4981-8286-F8B99B373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https://stackoverflow.com/</a:t>
            </a:r>
            <a:endParaRPr lang="fr-FR" dirty="0"/>
          </a:p>
          <a:p>
            <a:r>
              <a:rPr lang="fr-FR" dirty="0">
                <a:hlinkClick r:id="rId3"/>
              </a:rPr>
              <a:t>https://developer.mozilla.org/fr/</a:t>
            </a:r>
            <a:endParaRPr lang="fr-FR" dirty="0"/>
          </a:p>
          <a:p>
            <a:r>
              <a:rPr lang="fr-FR" dirty="0">
                <a:hlinkClick r:id="rId4"/>
              </a:rPr>
              <a:t>https://openclassrooms.com/</a:t>
            </a:r>
            <a:endParaRPr lang="fr-FR" dirty="0"/>
          </a:p>
          <a:p>
            <a:r>
              <a:rPr lang="fr-FR" dirty="0">
                <a:hlinkClick r:id="rId5"/>
              </a:rPr>
              <a:t>https://www.w3schools.com/</a:t>
            </a:r>
            <a:endParaRPr lang="fr-FR" dirty="0"/>
          </a:p>
          <a:p>
            <a:r>
              <a:rPr lang="fr-FR" dirty="0">
                <a:hlinkClick r:id="rId6"/>
              </a:rPr>
              <a:t>https://caniuse.com/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0DA454-4F13-4037-917C-3EB310C8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36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6DEA66-41F7-490F-8E2E-1B8AD9F0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bonnes pratiques pour commencer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CFB04B-897C-41E0-9F31-D18B238F5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exclusivement l’anglais (même pour ceux qui sont en A1)</a:t>
            </a:r>
          </a:p>
          <a:p>
            <a:r>
              <a:rPr lang="fr-FR" dirty="0"/>
              <a:t>F12 est votre partenaire</a:t>
            </a:r>
          </a:p>
          <a:p>
            <a:r>
              <a:rPr lang="fr-FR" dirty="0"/>
              <a:t>Votre site peut être vu sur tous les appareils</a:t>
            </a:r>
          </a:p>
          <a:p>
            <a:r>
              <a:rPr lang="fr-FR" dirty="0"/>
              <a:t>Votre visiteur est un vilain pirate</a:t>
            </a:r>
          </a:p>
          <a:p>
            <a:r>
              <a:rPr lang="fr-FR" dirty="0"/>
              <a:t>Pensez à nommer correctement vos fichier</a:t>
            </a:r>
          </a:p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B656-8709-471C-B8B7-15F899EA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32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2A029EC-22F7-428E-88E9-E922997B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8</a:t>
            </a:fld>
            <a:endParaRPr lang="fr-FR"/>
          </a:p>
        </p:txBody>
      </p:sp>
      <p:pic>
        <p:nvPicPr>
          <p:cNvPr id="5" name="Espace réservé du contenu 3">
            <a:extLst>
              <a:ext uri="{FF2B5EF4-FFF2-40B4-BE49-F238E27FC236}">
                <a16:creationId xmlns:a16="http://schemas.microsoft.com/office/drawing/2014/main" id="{395C8CEE-4610-4A4C-B2C9-315DE415E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210" y="342210"/>
            <a:ext cx="6173580" cy="617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496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16477-FE90-417F-9BDE-B42F195B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balises (tag)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96C90F-C458-439E-96C1-930CBB344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6" y="2718419"/>
            <a:ext cx="5181600" cy="3743136"/>
          </a:xfrm>
        </p:spPr>
        <p:txBody>
          <a:bodyPr/>
          <a:lstStyle/>
          <a:p>
            <a:r>
              <a:rPr lang="fr-FR" dirty="0"/>
              <a:t>Les balises en paires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C98924C-1827-475E-9EAD-0F35BE51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718419"/>
            <a:ext cx="5181600" cy="3743136"/>
          </a:xfrm>
        </p:spPr>
        <p:txBody>
          <a:bodyPr/>
          <a:lstStyle/>
          <a:p>
            <a:r>
              <a:rPr lang="fr-FR" dirty="0"/>
              <a:t>Les balises orphelines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0828A8C-9D0C-4D87-ACEF-BBAFA4415953}"/>
              </a:ext>
            </a:extLst>
          </p:cNvPr>
          <p:cNvSpPr txBox="1"/>
          <p:nvPr/>
        </p:nvSpPr>
        <p:spPr>
          <a:xfrm>
            <a:off x="838196" y="1558222"/>
            <a:ext cx="9429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Elément de base du HTML</a:t>
            </a:r>
          </a:p>
          <a:p>
            <a:r>
              <a:rPr lang="fr-FR" dirty="0"/>
              <a:t>Permet de structurer la page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A8DB86-5F6E-4DD3-B6B2-D1B8EE6FC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176" y="3278675"/>
            <a:ext cx="5157822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&lt;tag </a:t>
            </a:r>
            <a:r>
              <a:rPr lang="en-US" altLang="fr-FR" sz="1800" dirty="0">
                <a:solidFill>
                  <a:srgbClr val="2494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attribute</a:t>
            </a:r>
            <a:r>
              <a:rPr lang="en-US" altLang="fr-FR" sz="1800" dirty="0">
                <a:solidFill>
                  <a:srgbClr val="AF7E1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=“value”</a:t>
            </a:r>
            <a:r>
              <a:rPr lang="en-US" altLang="fr-FR" sz="1800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&gt;</a:t>
            </a:r>
            <a:r>
              <a:rPr lang="en-US" altLang="fr-F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Text</a:t>
            </a:r>
            <a:r>
              <a:rPr lang="en-US" altLang="fr-FR" sz="1800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&lt;/tag&gt;</a:t>
            </a:r>
            <a:endParaRPr lang="en-US" altLang="fr-FR" sz="4000" dirty="0">
              <a:solidFill>
                <a:srgbClr val="B41E1E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141235F-BDB0-41BB-B6FB-3E857D7B9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976" y="3278675"/>
            <a:ext cx="3550636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fr-FR" sz="1800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&lt;tag </a:t>
            </a:r>
            <a:r>
              <a:rPr lang="en-US" altLang="fr-FR" sz="1800" dirty="0">
                <a:solidFill>
                  <a:srgbClr val="24945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attribute</a:t>
            </a:r>
            <a:r>
              <a:rPr lang="en-US" altLang="fr-FR" sz="1800" dirty="0">
                <a:solidFill>
                  <a:srgbClr val="AF7E1D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=“value”</a:t>
            </a:r>
            <a:r>
              <a:rPr lang="en-US" altLang="fr-FR" sz="1800" dirty="0">
                <a:solidFill>
                  <a:srgbClr val="B41E1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/&gt;</a:t>
            </a:r>
            <a:endParaRPr lang="en-US" altLang="fr-FR" sz="4000" dirty="0">
              <a:solidFill>
                <a:srgbClr val="B41E1E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D5C669-DF33-4AED-9974-701FF772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2E94-D5DE-4FD0-81C4-6DC4A0CF74F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9004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1598</Words>
  <Application>Microsoft Office PowerPoint</Application>
  <PresentationFormat>Grand écran</PresentationFormat>
  <Paragraphs>234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Thème Office</vt:lpstr>
      <vt:lpstr>Bienvenue  dans le monde merveilleux  du développement WEB</vt:lpstr>
      <vt:lpstr>Le programme</vt:lpstr>
      <vt:lpstr>Un site Internet</vt:lpstr>
      <vt:lpstr>Les principaux langages</vt:lpstr>
      <vt:lpstr>Equipez-vous ! </vt:lpstr>
      <vt:lpstr>RTFM</vt:lpstr>
      <vt:lpstr>Les bonnes pratiques pour commencer</vt:lpstr>
      <vt:lpstr>Présentation PowerPoint</vt:lpstr>
      <vt:lpstr>Les balises (tag)</vt:lpstr>
      <vt:lpstr>Répartition des balises</vt:lpstr>
      <vt:lpstr>Les Bases HTML</vt:lpstr>
      <vt:lpstr>Quelques exemples</vt:lpstr>
      <vt:lpstr>Les commentaires</vt:lpstr>
      <vt:lpstr>Les balises de texte</vt:lpstr>
      <vt:lpstr>Les balises de texte : mettre en valeur</vt:lpstr>
      <vt:lpstr>Les balises de titre</vt:lpstr>
      <vt:lpstr>Les balises de listes</vt:lpstr>
      <vt:lpstr>Les liens</vt:lpstr>
      <vt:lpstr>Les balises de structure</vt:lpstr>
      <vt:lpstr>Quelques balises de structure</vt:lpstr>
      <vt:lpstr>Présentation PowerPoint</vt:lpstr>
      <vt:lpstr>Présentation PowerPoint</vt:lpstr>
      <vt:lpstr>Les images</vt:lpstr>
      <vt:lpstr>Les formulaires</vt:lpstr>
      <vt:lpstr>Les formulaires</vt:lpstr>
      <vt:lpstr>Les tableaux</vt:lpstr>
      <vt:lpstr>La vidéo</vt:lpstr>
      <vt:lpstr>L’audio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développement WEB</dc:title>
  <dc:creator>Jean-Baptiste Christoph</dc:creator>
  <cp:lastModifiedBy>Jean-Baptiste Christoph</cp:lastModifiedBy>
  <cp:revision>67</cp:revision>
  <dcterms:created xsi:type="dcterms:W3CDTF">2019-10-21T18:52:25Z</dcterms:created>
  <dcterms:modified xsi:type="dcterms:W3CDTF">2019-11-13T15:44:44Z</dcterms:modified>
</cp:coreProperties>
</file>