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7" r:id="rId3"/>
    <p:sldId id="340" r:id="rId4"/>
    <p:sldId id="296" r:id="rId5"/>
    <p:sldId id="335" r:id="rId6"/>
    <p:sldId id="336" r:id="rId7"/>
    <p:sldId id="337" r:id="rId8"/>
    <p:sldId id="339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07" r:id="rId25"/>
  </p:sldIdLst>
  <p:sldSz cx="9144000" cy="6858000" type="screen4x3"/>
  <p:notesSz cx="9747250" cy="6851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oalbert C S Fdes - RN Informática" initials="PCSF-RI" lastIdx="4" clrIdx="0">
    <p:extLst>
      <p:ext uri="{19B8F6BF-5375-455C-9EA6-DF929625EA0E}">
        <p15:presenceInfo xmlns:p15="http://schemas.microsoft.com/office/powerpoint/2012/main" userId="859beb365c0db6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5344" autoAdjust="0"/>
    <p:restoredTop sz="91005" autoAdjust="0"/>
  </p:normalViewPr>
  <p:slideViewPr>
    <p:cSldViewPr>
      <p:cViewPr varScale="1">
        <p:scale>
          <a:sx n="64" d="100"/>
          <a:sy n="64" d="100"/>
        </p:scale>
        <p:origin x="108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76"/>
    </p:cViewPr>
  </p:sorterViewPr>
  <p:notesViewPr>
    <p:cSldViewPr>
      <p:cViewPr varScale="1">
        <p:scale>
          <a:sx n="53" d="100"/>
          <a:sy n="53" d="100"/>
        </p:scale>
        <p:origin x="290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23206" cy="342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21787" y="0"/>
            <a:ext cx="4223206" cy="342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07952"/>
            <a:ext cx="4223206" cy="342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9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21787" y="6507952"/>
            <a:ext cx="4223206" cy="342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93F5CD-2413-473F-8D89-5273DD5A94DE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04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23206" cy="342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21787" y="0"/>
            <a:ext cx="4223206" cy="342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97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60713" y="512763"/>
            <a:ext cx="3425825" cy="257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29" y="3253976"/>
            <a:ext cx="7795993" cy="3083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07952"/>
            <a:ext cx="4223206" cy="342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97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21787" y="6507952"/>
            <a:ext cx="4223206" cy="342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9750E2-7D3A-4E14-A790-DE2424B2A570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462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160713" y="512763"/>
            <a:ext cx="3425825" cy="2570162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750E2-7D3A-4E14-A790-DE2424B2A5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8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FE5249C-EF5D-47AD-B4FF-71281A8A40FE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970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97A988B-BC60-4E74-B816-592529E98429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364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97A988B-BC60-4E74-B816-592529E98429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01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97A988B-BC60-4E74-B816-592529E98429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4276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97A988B-BC60-4E74-B816-592529E98429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1403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97A988B-BC60-4E74-B816-592529E98429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2035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2D01-8C63-4E56-AD45-0CF65C6762A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8465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0243-A7D8-49E9-ADD7-A1CE275A3C19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52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1EAE6-FC5A-47F6-8CC7-2819DBE70F31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964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089EC67-655A-4BE9-884F-66713B71E63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641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E59BEFA-3C00-4458-B8E5-8EF58156AC5C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400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8CCD626-35FB-428F-AF44-10AF0276EB1B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843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406BD-19B5-449A-80A2-9BE17567625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310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2D6EE-F2D7-4D84-BE26-08198CB30B3A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260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C529-7567-43F4-B8F6-CC65B5A5198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90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AD66EFF-B336-4047-AD78-0F2BDEBE7C1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923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97A988B-BC60-4E74-B816-592529E98429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881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Sync/MoSync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hoop.com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o_Microsoft_Word1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1680" y="714356"/>
            <a:ext cx="6995120" cy="2642636"/>
          </a:xfrm>
        </p:spPr>
        <p:txBody>
          <a:bodyPr>
            <a:normAutofit fontScale="90000"/>
          </a:bodyPr>
          <a:lstStyle/>
          <a:p>
            <a:pPr algn="ctr"/>
            <a:r>
              <a:rPr lang="pt-PT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pt-PT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PT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pt-PT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PT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MINISTÉRIO DA EDUCAÇÃO</a:t>
            </a:r>
            <a:br>
              <a:rPr lang="pt-PT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PT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SECRETARIA DE EDUCAÇÃO PROFISSIONAL E TECNOLÓGICA</a:t>
            </a:r>
            <a:br>
              <a:rPr lang="pt-PT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PT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INSTITUTO FEDERAL DE EDUCAÇÃO, CIÊNCIA E TECNOLOGIA DO PARÁ</a:t>
            </a:r>
            <a:br>
              <a:rPr lang="pt-PT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PT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CAMPUS ALTAMIRA</a:t>
            </a:r>
            <a:br>
              <a:rPr lang="pt-PT" sz="1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PT" sz="3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pt-PT" sz="3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PT" sz="31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Disciplina</a:t>
            </a:r>
            <a:r>
              <a:rPr lang="pt-PT" sz="3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pt-PT" sz="3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PT" sz="2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DESENVOLVIMENTO PARA DISPOSITIVOS MÓVEIS I</a:t>
            </a:r>
            <a:br>
              <a:rPr lang="pt-PT" sz="2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PT" sz="2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pt-PT" sz="2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PT" sz="18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CH: 50h (60h/a)</a:t>
            </a:r>
            <a:endParaRPr lang="pt-PT" sz="2200" b="1" dirty="0">
              <a:solidFill>
                <a:schemeClr val="tx1"/>
              </a:solidFill>
              <a:latin typeface="+mn-lt"/>
              <a:ea typeface="Tahoma" pitchFamily="34" charset="0"/>
              <a:cs typeface="Tahoma" pitchFamily="34" charset="0"/>
            </a:endParaRP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1538" y="3962400"/>
            <a:ext cx="7715304" cy="1600200"/>
          </a:xfrm>
        </p:spPr>
        <p:txBody>
          <a:bodyPr/>
          <a:lstStyle/>
          <a:p>
            <a:r>
              <a:rPr lang="pt-PT" sz="2400" dirty="0" smtClean="0">
                <a:solidFill>
                  <a:schemeClr val="hlin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Prof.: </a:t>
            </a:r>
            <a:r>
              <a:rPr lang="pt-PT" sz="2400" i="1" dirty="0" smtClean="0">
                <a:solidFill>
                  <a:schemeClr val="hlin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Pauloalbert Cibegne da Silva Fernandes</a:t>
            </a:r>
            <a:endParaRPr lang="pt-PT" sz="2400" i="1" dirty="0">
              <a:solidFill>
                <a:schemeClr val="hlin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4" grpId="0"/>
      <p:bldP spid="30003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42910" y="0"/>
            <a:ext cx="7772400" cy="1500187"/>
          </a:xfrm>
        </p:spPr>
        <p:txBody>
          <a:bodyPr>
            <a:normAutofit/>
          </a:bodyPr>
          <a:lstStyle/>
          <a:p>
            <a:r>
              <a:rPr lang="pt-BR" sz="2400" dirty="0" smtClean="0"/>
              <a:t>Linguagens e ferramentas para desenvolvimento de aplicações para dispositivos móveis</a:t>
            </a:r>
          </a:p>
          <a:p>
            <a:r>
              <a:rPr lang="pt-BR" sz="2400" b="1" dirty="0" smtClean="0"/>
              <a:t>Linguagens</a:t>
            </a:r>
            <a:endParaRPr lang="pt-BR" sz="24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899592" y="1772816"/>
            <a:ext cx="7515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C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Linguagem Mãe: originou o JAVA, C# e praticamente todas as outras linguagens do mundo;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COMPILADA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Ideal para sistemas com muitos cálculo, jogos.</a:t>
            </a:r>
          </a:p>
        </p:txBody>
      </p:sp>
      <p:sp>
        <p:nvSpPr>
          <p:cNvPr id="5" name="Texto explicativo em forma de nuvem 4"/>
          <p:cNvSpPr/>
          <p:nvPr/>
        </p:nvSpPr>
        <p:spPr>
          <a:xfrm>
            <a:off x="4211960" y="3522774"/>
            <a:ext cx="4227683" cy="262921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i="1" dirty="0" smtClean="0"/>
              <a:t>LINGUAGEM COMPILADA</a:t>
            </a:r>
          </a:p>
          <a:p>
            <a:pPr algn="ctr"/>
            <a:r>
              <a:rPr lang="pt-BR" sz="1400" b="1" i="1" dirty="0" smtClean="0"/>
              <a:t>Linguagem de programação em que o código fonte nessa linguagem é executado diretamente pelo S.O. ou processador, após ser traduzido por meio de um processo chamado compilação.</a:t>
            </a:r>
          </a:p>
        </p:txBody>
      </p:sp>
    </p:spTree>
    <p:extLst>
      <p:ext uri="{BB962C8B-B14F-4D97-AF65-F5344CB8AC3E}">
        <p14:creationId xmlns:p14="http://schemas.microsoft.com/office/powerpoint/2010/main" val="342496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42910" y="0"/>
            <a:ext cx="7772400" cy="1500187"/>
          </a:xfrm>
        </p:spPr>
        <p:txBody>
          <a:bodyPr>
            <a:normAutofit/>
          </a:bodyPr>
          <a:lstStyle/>
          <a:p>
            <a:r>
              <a:rPr lang="pt-BR" sz="2400" dirty="0" smtClean="0"/>
              <a:t>Linguagens e ferramentas para desenvolvimento de aplicações para dispositivos móveis</a:t>
            </a:r>
          </a:p>
          <a:p>
            <a:r>
              <a:rPr lang="pt-BR" sz="2400" b="1" dirty="0" smtClean="0"/>
              <a:t>Linguagens</a:t>
            </a:r>
            <a:endParaRPr lang="pt-BR" sz="24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899592" y="1772816"/>
            <a:ext cx="7515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C++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É uma das mais populares;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Devido ao fácil manuseio e pluralidade de plataformas;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Linguagem base para softwares grandiosos como: </a:t>
            </a:r>
            <a:r>
              <a:rPr lang="pt-BR" dirty="0" err="1" smtClean="0"/>
              <a:t>photoshop</a:t>
            </a:r>
            <a:r>
              <a:rPr lang="pt-BR" dirty="0" smtClean="0"/>
              <a:t>, </a:t>
            </a:r>
            <a:r>
              <a:rPr lang="pt-BR" dirty="0" err="1" smtClean="0"/>
              <a:t>illustrator</a:t>
            </a:r>
            <a:r>
              <a:rPr lang="pt-BR" dirty="0" smtClean="0"/>
              <a:t>, Firefox e office.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99592" y="3933056"/>
            <a:ext cx="7515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Python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Sintaxe clara e didática (iniciantes);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Robusta;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Presente em </a:t>
            </a:r>
            <a:r>
              <a:rPr lang="pt-BR" dirty="0" err="1" smtClean="0"/>
              <a:t>app’s</a:t>
            </a:r>
            <a:r>
              <a:rPr lang="pt-BR" dirty="0" smtClean="0"/>
              <a:t> (</a:t>
            </a:r>
            <a:r>
              <a:rPr lang="pt-BR" dirty="0" err="1" smtClean="0"/>
              <a:t>instagram</a:t>
            </a:r>
            <a:r>
              <a:rPr lang="pt-BR" dirty="0" smtClean="0"/>
              <a:t>, </a:t>
            </a:r>
            <a:r>
              <a:rPr lang="pt-BR" dirty="0" err="1" smtClean="0"/>
              <a:t>pinterest</a:t>
            </a:r>
            <a:r>
              <a:rPr lang="pt-BR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6210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42910" y="0"/>
            <a:ext cx="7772400" cy="1500187"/>
          </a:xfrm>
        </p:spPr>
        <p:txBody>
          <a:bodyPr>
            <a:normAutofit/>
          </a:bodyPr>
          <a:lstStyle/>
          <a:p>
            <a:r>
              <a:rPr lang="pt-BR" sz="2400" dirty="0" smtClean="0"/>
              <a:t>Linguagens e ferramentas para desenvolvimento de aplicações para dispositivos móveis</a:t>
            </a:r>
          </a:p>
          <a:p>
            <a:r>
              <a:rPr lang="pt-BR" sz="2400" b="1" dirty="0" smtClean="0"/>
              <a:t>Linguagens</a:t>
            </a:r>
            <a:endParaRPr lang="pt-BR" sz="24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894441" y="1628800"/>
            <a:ext cx="7515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err="1" smtClean="0"/>
              <a:t>Obejective</a:t>
            </a:r>
            <a:r>
              <a:rPr lang="pt-BR" b="1" dirty="0" smtClean="0"/>
              <a:t>-c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 smtClean="0"/>
              <a:t>Obj</a:t>
            </a:r>
            <a:r>
              <a:rPr lang="pt-BR" dirty="0" smtClean="0"/>
              <a:t>-c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Desenvolvida a partir da linguagem </a:t>
            </a:r>
            <a:r>
              <a:rPr lang="pt-BR" dirty="0" err="1" smtClean="0"/>
              <a:t>Smalltalk</a:t>
            </a:r>
            <a:r>
              <a:rPr lang="pt-BR" dirty="0" smtClean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Base original dos aplicativos feitos para </a:t>
            </a:r>
            <a:r>
              <a:rPr lang="pt-BR" dirty="0" err="1" smtClean="0"/>
              <a:t>iOS</a:t>
            </a:r>
            <a:r>
              <a:rPr lang="pt-BR" dirty="0" smtClean="0"/>
              <a:t> e Mac </a:t>
            </a:r>
            <a:r>
              <a:rPr lang="pt-BR" dirty="0" err="1" smtClean="0"/>
              <a:t>OSx</a:t>
            </a:r>
            <a:r>
              <a:rPr lang="pt-BR" dirty="0" smtClean="0"/>
              <a:t>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92509" y="3933056"/>
            <a:ext cx="7515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Swift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Utilizada pela Apple;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Desenvolvida a partir da linguagem </a:t>
            </a:r>
            <a:r>
              <a:rPr lang="pt-BR" dirty="0" err="1" smtClean="0"/>
              <a:t>Smalltalk</a:t>
            </a:r>
            <a:r>
              <a:rPr lang="pt-BR" dirty="0" smtClean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Base original dos aplicativos feitos para </a:t>
            </a:r>
            <a:r>
              <a:rPr lang="pt-BR" dirty="0" err="1" smtClean="0"/>
              <a:t>iOS</a:t>
            </a:r>
            <a:r>
              <a:rPr lang="pt-BR" dirty="0" smtClean="0"/>
              <a:t> e Mac </a:t>
            </a:r>
            <a:r>
              <a:rPr lang="pt-BR" dirty="0" err="1" smtClean="0"/>
              <a:t>OSx</a:t>
            </a:r>
            <a:r>
              <a:rPr lang="pt-BR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8354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42910" y="0"/>
            <a:ext cx="7772400" cy="1500187"/>
          </a:xfrm>
        </p:spPr>
        <p:txBody>
          <a:bodyPr>
            <a:normAutofit/>
          </a:bodyPr>
          <a:lstStyle/>
          <a:p>
            <a:r>
              <a:rPr lang="pt-BR" sz="2400" dirty="0" smtClean="0"/>
              <a:t>Linguagens e ferramentas para desenvolvimento de aplicações para dispositivos móveis</a:t>
            </a:r>
          </a:p>
          <a:p>
            <a:r>
              <a:rPr lang="pt-BR" sz="2400" b="1" dirty="0" smtClean="0"/>
              <a:t>Linguagens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2910" y="1772816"/>
            <a:ext cx="7515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C#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Linguagem usada pela Microsoft;</a:t>
            </a:r>
          </a:p>
        </p:txBody>
      </p:sp>
      <p:sp>
        <p:nvSpPr>
          <p:cNvPr id="9" name="Texto explicativo em forma de nuvem 8"/>
          <p:cNvSpPr/>
          <p:nvPr/>
        </p:nvSpPr>
        <p:spPr>
          <a:xfrm>
            <a:off x="2987824" y="2996952"/>
            <a:ext cx="5811859" cy="327902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</a:rPr>
              <a:t>API</a:t>
            </a: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</a:rPr>
              <a:t> é um conjunto de rotinas e padrões de programação para acesso a um aplicativo de software ou plataforma baseado na Web. A sigla </a:t>
            </a:r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</a:rPr>
              <a:t>API</a:t>
            </a: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</a:rPr>
              <a:t> refere-se ao termo em inglês "</a:t>
            </a:r>
            <a:r>
              <a:rPr lang="pt-B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Application</a:t>
            </a: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Programming</a:t>
            </a: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</a:rPr>
              <a:t> Interface" que significa em tradução para o português "Interface de Programação de Aplicativos".</a:t>
            </a:r>
            <a:endParaRPr lang="pt-BR" sz="1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pt-BR" sz="1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57617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42910" y="0"/>
            <a:ext cx="7772400" cy="1500187"/>
          </a:xfrm>
        </p:spPr>
        <p:txBody>
          <a:bodyPr>
            <a:normAutofit/>
          </a:bodyPr>
          <a:lstStyle/>
          <a:p>
            <a:r>
              <a:rPr lang="pt-BR" sz="2400" dirty="0" smtClean="0"/>
              <a:t>Linguagens e ferramentas para desenvolvimento de aplicações para dispositivos móveis</a:t>
            </a:r>
          </a:p>
          <a:p>
            <a:r>
              <a:rPr lang="pt-BR" sz="2400" b="1" dirty="0" smtClean="0"/>
              <a:t>Linguagens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2910" y="1772816"/>
            <a:ext cx="7515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PHP</a:t>
            </a:r>
            <a:endParaRPr lang="pt-BR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Linguagem robusta; programadores bem exigidos;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Usa no </a:t>
            </a:r>
            <a:r>
              <a:rPr lang="pt-BR" dirty="0" err="1" smtClean="0"/>
              <a:t>facebook</a:t>
            </a:r>
            <a:r>
              <a:rPr lang="pt-BR" dirty="0" smtClean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Usada pra criar páginas de conteúdo dinâmicas e interativas;</a:t>
            </a: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642910" y="3789040"/>
            <a:ext cx="751571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err="1" smtClean="0"/>
              <a:t>Kotlin</a:t>
            </a:r>
            <a:endParaRPr lang="pt-BR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Linguagem oficial para desenvolvimento de aplicativos móveis </a:t>
            </a:r>
            <a:r>
              <a:rPr lang="pt-BR" dirty="0" err="1" smtClean="0"/>
              <a:t>Android</a:t>
            </a:r>
            <a:r>
              <a:rPr lang="pt-BR" dirty="0" smtClean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Grande parte de sua fama é atribuída à sua interoperabilidade, sua capacidade de rodar na JVM e sua versatilidade para o desenvolvimento de front-</a:t>
            </a:r>
            <a:r>
              <a:rPr lang="pt-BR" dirty="0" err="1"/>
              <a:t>end</a:t>
            </a:r>
            <a:r>
              <a:rPr lang="pt-BR" dirty="0"/>
              <a:t> e </a:t>
            </a:r>
            <a:r>
              <a:rPr lang="pt-BR" dirty="0" err="1"/>
              <a:t>back</a:t>
            </a:r>
            <a:r>
              <a:rPr lang="pt-BR" dirty="0"/>
              <a:t>-end</a:t>
            </a:r>
            <a:r>
              <a:rPr lang="pt-BR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200" i="1" dirty="0" smtClean="0"/>
              <a:t>ps.: front-</a:t>
            </a:r>
            <a:r>
              <a:rPr lang="pt-BR" sz="1200" i="1" dirty="0" err="1" smtClean="0"/>
              <a:t>end</a:t>
            </a:r>
            <a:r>
              <a:rPr lang="pt-BR" sz="1200" i="1" dirty="0" smtClean="0"/>
              <a:t>  &gt; desenvolvedor trabalha diretamente com a parte da aplicação que interage com o usuário;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200" i="1" dirty="0" smtClean="0"/>
              <a:t> </a:t>
            </a:r>
            <a:r>
              <a:rPr lang="pt-BR" sz="1200" i="1" dirty="0" err="1" smtClean="0"/>
              <a:t>back-end</a:t>
            </a:r>
            <a:r>
              <a:rPr lang="pt-BR" sz="1200" i="1" dirty="0"/>
              <a:t> </a:t>
            </a:r>
            <a:r>
              <a:rPr lang="pt-BR" sz="1200" i="1" dirty="0" smtClean="0"/>
              <a:t>&gt; </a:t>
            </a:r>
            <a:r>
              <a:rPr lang="pt-BR" sz="1200" dirty="0"/>
              <a:t>trabalha na parte de “trás” da aplicação. Ele é o responsável, em termos gerais, pela implementação da regra de negócio.</a:t>
            </a:r>
            <a:endParaRPr lang="pt-BR" sz="1200" i="1" dirty="0" smtClean="0"/>
          </a:p>
        </p:txBody>
      </p:sp>
    </p:spTree>
    <p:extLst>
      <p:ext uri="{BB962C8B-B14F-4D97-AF65-F5344CB8AC3E}">
        <p14:creationId xmlns:p14="http://schemas.microsoft.com/office/powerpoint/2010/main" val="1370509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42910" y="0"/>
            <a:ext cx="7772400" cy="1500187"/>
          </a:xfrm>
        </p:spPr>
        <p:txBody>
          <a:bodyPr>
            <a:normAutofit/>
          </a:bodyPr>
          <a:lstStyle/>
          <a:p>
            <a:r>
              <a:rPr lang="pt-BR" sz="2400" dirty="0" smtClean="0"/>
              <a:t>Linguagens e ferramentas para desenvolvimento de aplicações para dispositivos móveis</a:t>
            </a:r>
          </a:p>
          <a:p>
            <a:r>
              <a:rPr lang="pt-BR" sz="2400" b="1" dirty="0" smtClean="0"/>
              <a:t>Linguagens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2910" y="1772816"/>
            <a:ext cx="7515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HTML5</a:t>
            </a:r>
            <a:endParaRPr lang="pt-BR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</a:t>
            </a:r>
            <a:r>
              <a:rPr lang="pt-BR" dirty="0" smtClean="0"/>
              <a:t>pção </a:t>
            </a:r>
            <a:r>
              <a:rPr lang="pt-BR" dirty="0"/>
              <a:t>no desenvolvimento de aplicativos para dispositivos móveis baseados na Web</a:t>
            </a:r>
            <a:r>
              <a:rPr lang="pt-BR" dirty="0" smtClean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Por sua flexibilidade, os </a:t>
            </a:r>
            <a:r>
              <a:rPr lang="pt-BR" dirty="0"/>
              <a:t>desenvolvedores de </a:t>
            </a:r>
            <a:r>
              <a:rPr lang="pt-BR" dirty="0" err="1"/>
              <a:t>Android</a:t>
            </a:r>
            <a:r>
              <a:rPr lang="pt-BR" dirty="0"/>
              <a:t> e </a:t>
            </a:r>
            <a:r>
              <a:rPr lang="pt-BR" dirty="0" err="1"/>
              <a:t>iOS</a:t>
            </a:r>
            <a:r>
              <a:rPr lang="pt-BR" dirty="0"/>
              <a:t> podem criar aplicativos usando </a:t>
            </a:r>
            <a:r>
              <a:rPr lang="pt-BR" dirty="0" smtClean="0"/>
              <a:t>HTML5</a:t>
            </a:r>
            <a:r>
              <a:rPr lang="pt-BR" dirty="0"/>
              <a:t>;</a:t>
            </a: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642910" y="3789040"/>
            <a:ext cx="7515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err="1" smtClean="0"/>
              <a:t>Ruby</a:t>
            </a:r>
            <a:endParaRPr lang="pt-BR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Assim como o PHP, </a:t>
            </a:r>
            <a:r>
              <a:rPr lang="pt-BR" dirty="0" err="1"/>
              <a:t>Ruby</a:t>
            </a:r>
            <a:r>
              <a:rPr lang="pt-BR" dirty="0"/>
              <a:t> é outra linguagem de script que os desenvolvedores usam para desenvolvimento web e forma a base do framework </a:t>
            </a:r>
            <a:r>
              <a:rPr lang="pt-BR" dirty="0" err="1"/>
              <a:t>Ruby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 smtClean="0"/>
              <a:t>Rails</a:t>
            </a:r>
            <a:r>
              <a:rPr lang="pt-BR" dirty="0" smtClean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É</a:t>
            </a:r>
            <a:r>
              <a:rPr lang="pt-BR" dirty="0" smtClean="0"/>
              <a:t> </a:t>
            </a:r>
            <a:r>
              <a:rPr lang="pt-BR" dirty="0"/>
              <a:t>considerada uma linguagem inteligente e viável porque é praticada em muitos lugares. O </a:t>
            </a:r>
            <a:r>
              <a:rPr lang="pt-BR" dirty="0" err="1"/>
              <a:t>Ruby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Rails</a:t>
            </a:r>
            <a:r>
              <a:rPr lang="pt-BR" dirty="0"/>
              <a:t> foi usado pelo </a:t>
            </a:r>
            <a:r>
              <a:rPr lang="pt-BR" dirty="0" err="1"/>
              <a:t>Twitter</a:t>
            </a:r>
            <a:r>
              <a:rPr lang="pt-BR" dirty="0"/>
              <a:t>, </a:t>
            </a:r>
            <a:r>
              <a:rPr lang="pt-BR" dirty="0" err="1" smtClean="0"/>
              <a:t>Bloomberg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err="1"/>
              <a:t>Shopify</a:t>
            </a:r>
            <a:r>
              <a:rPr lang="pt-BR" dirty="0"/>
              <a:t> para construir sua presença online.</a:t>
            </a:r>
            <a:endParaRPr lang="pt-B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7504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42910" y="0"/>
            <a:ext cx="7772400" cy="1500187"/>
          </a:xfrm>
        </p:spPr>
        <p:txBody>
          <a:bodyPr>
            <a:normAutofit/>
          </a:bodyPr>
          <a:lstStyle/>
          <a:p>
            <a:r>
              <a:rPr lang="pt-BR" sz="2400" dirty="0" smtClean="0"/>
              <a:t>Linguagens e ferramentas para desenvolvimento de aplicações para dispositivos móveis</a:t>
            </a:r>
          </a:p>
          <a:p>
            <a:r>
              <a:rPr lang="pt-BR" sz="2400" b="1" dirty="0" smtClean="0"/>
              <a:t>Linguagens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2910" y="1772816"/>
            <a:ext cx="7515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err="1" smtClean="0"/>
              <a:t>Rust</a:t>
            </a:r>
            <a:endParaRPr lang="pt-BR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Desenvolvido </a:t>
            </a:r>
            <a:r>
              <a:rPr lang="pt-BR" dirty="0"/>
              <a:t>pelos criadores do navegador Mozilla </a:t>
            </a:r>
            <a:r>
              <a:rPr lang="pt-BR" dirty="0" err="1"/>
              <a:t>FireFox</a:t>
            </a:r>
            <a:r>
              <a:rPr lang="pt-BR" dirty="0" smtClean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S</a:t>
            </a:r>
            <a:r>
              <a:rPr lang="pt-BR" dirty="0" smtClean="0"/>
              <a:t>upera </a:t>
            </a:r>
            <a:r>
              <a:rPr lang="pt-BR" dirty="0"/>
              <a:t>C e C ++ nas questões de velocidade, agilidade e segurança.</a:t>
            </a:r>
            <a:r>
              <a:rPr lang="pt-BR" dirty="0" smtClean="0"/>
              <a:t>;</a:t>
            </a: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642910" y="3789040"/>
            <a:ext cx="75157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BuildFire.js</a:t>
            </a:r>
            <a:endParaRPr lang="pt-BR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F</a:t>
            </a:r>
            <a:r>
              <a:rPr lang="pt-BR" dirty="0" smtClean="0"/>
              <a:t>az </a:t>
            </a:r>
            <a:r>
              <a:rPr lang="pt-BR" dirty="0"/>
              <a:t>uso de </a:t>
            </a:r>
            <a:r>
              <a:rPr lang="pt-BR" dirty="0" err="1"/>
              <a:t>JavaScript</a:t>
            </a:r>
            <a:r>
              <a:rPr lang="pt-BR" dirty="0"/>
              <a:t> e SDK </a:t>
            </a:r>
            <a:r>
              <a:rPr lang="pt-BR" dirty="0" err="1"/>
              <a:t>BuildFire</a:t>
            </a:r>
            <a:r>
              <a:rPr lang="pt-BR" dirty="0"/>
              <a:t>, que ajuda o desenvolvedor de aplicativos móveis a construir rapidamente aplicativos móveis com o </a:t>
            </a:r>
            <a:r>
              <a:rPr lang="pt-BR" dirty="0" err="1"/>
              <a:t>back-end</a:t>
            </a:r>
            <a:r>
              <a:rPr lang="pt-BR" dirty="0"/>
              <a:t> do </a:t>
            </a:r>
            <a:r>
              <a:rPr lang="pt-BR" dirty="0" err="1"/>
              <a:t>BuildFire</a:t>
            </a:r>
            <a:r>
              <a:rPr lang="pt-BR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É</a:t>
            </a:r>
            <a:r>
              <a:rPr lang="pt-BR" dirty="0" smtClean="0"/>
              <a:t> </a:t>
            </a:r>
            <a:r>
              <a:rPr lang="pt-BR" dirty="0"/>
              <a:t>altamente escalável, fácil de usar e o uso dessa linguagem pode reduzir o tempo de desenvolvimento</a:t>
            </a:r>
            <a:r>
              <a:rPr lang="pt-BR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6408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42910" y="0"/>
            <a:ext cx="7772400" cy="1500187"/>
          </a:xfrm>
        </p:spPr>
        <p:txBody>
          <a:bodyPr>
            <a:normAutofit/>
          </a:bodyPr>
          <a:lstStyle/>
          <a:p>
            <a:r>
              <a:rPr lang="pt-BR" sz="2400" dirty="0" smtClean="0"/>
              <a:t>Linguagens e ferramentas para desenvolvimento de aplicações para dispositivos móveis</a:t>
            </a:r>
          </a:p>
          <a:p>
            <a:r>
              <a:rPr lang="pt-BR" sz="2400" b="1" dirty="0" smtClean="0"/>
              <a:t>Linguagens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2910" y="1772816"/>
            <a:ext cx="75157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Visual Basic.NET</a:t>
            </a:r>
            <a:endParaRPr lang="pt-BR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É uma </a:t>
            </a:r>
            <a:r>
              <a:rPr lang="pt-BR" dirty="0"/>
              <a:t>das linguagens OOP da Microsoft</a:t>
            </a:r>
            <a:r>
              <a:rPr lang="pt-BR" dirty="0" smtClean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Visual Basic é derivada de VB6 e é usada principalmente para desenvolver aplicativos baseados em </a:t>
            </a:r>
            <a:r>
              <a:rPr lang="pt-BR" dirty="0" smtClean="0"/>
              <a:t>GUI.</a:t>
            </a:r>
          </a:p>
          <a:p>
            <a:pPr algn="just"/>
            <a:endParaRPr lang="pt-BR" dirty="0"/>
          </a:p>
          <a:p>
            <a:pPr algn="just"/>
            <a:r>
              <a:rPr lang="pt-BR" sz="1200" dirty="0"/>
              <a:t>Em informática, interface gráfica do utilizador ou usuário (abreviadamente, o acrônimo </a:t>
            </a:r>
            <a:r>
              <a:rPr lang="pt-BR" sz="1200" b="1" dirty="0"/>
              <a:t>GUI</a:t>
            </a:r>
            <a:r>
              <a:rPr lang="pt-BR" sz="1200" dirty="0"/>
              <a:t>, do inglês </a:t>
            </a:r>
            <a:r>
              <a:rPr lang="pt-BR" sz="1200" b="1" dirty="0" err="1"/>
              <a:t>Graphical</a:t>
            </a:r>
            <a:r>
              <a:rPr lang="pt-BR" sz="1200" b="1" dirty="0"/>
              <a:t> </a:t>
            </a:r>
            <a:r>
              <a:rPr lang="pt-BR" sz="1200" b="1" dirty="0" err="1"/>
              <a:t>User</a:t>
            </a:r>
            <a:r>
              <a:rPr lang="pt-BR" sz="1200" b="1" dirty="0"/>
              <a:t> Interface</a:t>
            </a:r>
            <a:r>
              <a:rPr lang="pt-BR" sz="1200" dirty="0"/>
              <a:t>) é um tipo de interface do utilizador que permite a interação com dispositivos digitais por meio de elementos gráficos como ícones e outros indicadores visuais</a:t>
            </a:r>
            <a:endParaRPr lang="pt-BR" sz="12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642910" y="3933056"/>
            <a:ext cx="75157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SQL</a:t>
            </a:r>
            <a:endParaRPr lang="pt-BR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L</a:t>
            </a:r>
            <a:r>
              <a:rPr lang="pt-BR" dirty="0" smtClean="0"/>
              <a:t>inguagem </a:t>
            </a:r>
            <a:r>
              <a:rPr lang="pt-BR" dirty="0"/>
              <a:t>de programação usada principalmente para sistemas de bancos de dados </a:t>
            </a:r>
            <a:r>
              <a:rPr lang="pt-BR" dirty="0" smtClean="0"/>
              <a:t>relacionais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Basicamente, o SQL é um idioma único e geralmente é integrado a aplicativos para dispositivos móveis</a:t>
            </a:r>
            <a:r>
              <a:rPr lang="pt-BR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8957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42910" y="0"/>
            <a:ext cx="7772400" cy="1500187"/>
          </a:xfrm>
        </p:spPr>
        <p:txBody>
          <a:bodyPr>
            <a:normAutofit/>
          </a:bodyPr>
          <a:lstStyle/>
          <a:p>
            <a:r>
              <a:rPr lang="pt-BR" sz="2400" dirty="0" smtClean="0"/>
              <a:t>Linguagens e ferramentas para desenvolvimento de aplicações para dispositivos móveis</a:t>
            </a:r>
          </a:p>
          <a:p>
            <a:r>
              <a:rPr lang="pt-BR" sz="2400" b="1" dirty="0" smtClean="0"/>
              <a:t>Ferramentas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9967" y="1504164"/>
            <a:ext cx="75157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PhoneGap</a:t>
            </a: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M</a:t>
            </a:r>
            <a:r>
              <a:rPr lang="pt-BR" dirty="0" smtClean="0"/>
              <a:t>ais </a:t>
            </a:r>
            <a:r>
              <a:rPr lang="pt-BR" dirty="0"/>
              <a:t>popular ferramenta </a:t>
            </a:r>
            <a:r>
              <a:rPr lang="pt-BR" dirty="0" err="1"/>
              <a:t>cross-plataform</a:t>
            </a:r>
            <a:r>
              <a:rPr lang="pt-BR" dirty="0"/>
              <a:t>, o </a:t>
            </a:r>
            <a:r>
              <a:rPr lang="pt-BR" dirty="0" err="1"/>
              <a:t>PhoneGap</a:t>
            </a:r>
            <a:r>
              <a:rPr lang="pt-BR" dirty="0"/>
              <a:t> (também conhecido como Apache </a:t>
            </a:r>
            <a:r>
              <a:rPr lang="pt-BR" dirty="0" err="1"/>
              <a:t>Cordova</a:t>
            </a:r>
            <a:r>
              <a:rPr lang="pt-BR" dirty="0"/>
              <a:t>) facilita muito acesso e utilização para desenvolvedores </a:t>
            </a:r>
            <a:r>
              <a:rPr lang="pt-BR" dirty="0" smtClean="0"/>
              <a:t>iniciantes;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Por ser gratuito e ter código aberto, sua biblioteca de </a:t>
            </a:r>
            <a:r>
              <a:rPr lang="pt-BR" dirty="0" err="1"/>
              <a:t>plugins</a:t>
            </a:r>
            <a:r>
              <a:rPr lang="pt-BR" dirty="0"/>
              <a:t> está liberada para utilização</a:t>
            </a:r>
            <a:r>
              <a:rPr lang="pt-BR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200" i="1" dirty="0" smtClean="0"/>
              <a:t>ps.: </a:t>
            </a:r>
            <a:r>
              <a:rPr lang="pt-BR" sz="1200" dirty="0"/>
              <a:t>O desenvolvimento mobile </a:t>
            </a:r>
            <a:r>
              <a:rPr lang="pt-BR" sz="1200" dirty="0" err="1"/>
              <a:t>cross</a:t>
            </a:r>
            <a:r>
              <a:rPr lang="pt-BR" sz="1200" dirty="0"/>
              <a:t> </a:t>
            </a:r>
            <a:r>
              <a:rPr lang="pt-BR" sz="1200" dirty="0" err="1"/>
              <a:t>platform</a:t>
            </a:r>
            <a:r>
              <a:rPr lang="pt-BR" sz="1200" dirty="0"/>
              <a:t> nada mais é do que a criação de um aplicativo por meio de um único desenvolvimento mas que vai ser usado para várias plataformas</a:t>
            </a:r>
            <a:endParaRPr lang="pt-BR" sz="1200" i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639967" y="3717032"/>
            <a:ext cx="751571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err="1"/>
              <a:t>Appcelerator</a:t>
            </a: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/>
              <a:t>Appcelerator</a:t>
            </a:r>
            <a:r>
              <a:rPr lang="pt-BR" dirty="0"/>
              <a:t> tem uma API baseada em </a:t>
            </a:r>
            <a:r>
              <a:rPr lang="pt-BR" dirty="0" err="1"/>
              <a:t>JavaScript</a:t>
            </a:r>
            <a:r>
              <a:rPr lang="pt-BR" dirty="0"/>
              <a:t> que acompanha recursos de interface </a:t>
            </a:r>
            <a:r>
              <a:rPr lang="pt-BR" dirty="0" smtClean="0"/>
              <a:t>nativa;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Enquanto o desenvolvedor executa o código em Java, o </a:t>
            </a:r>
            <a:r>
              <a:rPr lang="pt-BR" dirty="0" err="1"/>
              <a:t>Appcelerator</a:t>
            </a:r>
            <a:r>
              <a:rPr lang="pt-BR" dirty="0"/>
              <a:t> trabalha nos elementos de interface nativos, auxiliando no desempenho do </a:t>
            </a:r>
            <a:r>
              <a:rPr lang="pt-BR" dirty="0" smtClean="0"/>
              <a:t>aplicativo;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O uso do </a:t>
            </a:r>
            <a:r>
              <a:rPr lang="pt-BR" dirty="0" err="1"/>
              <a:t>JavaScript</a:t>
            </a:r>
            <a:r>
              <a:rPr lang="pt-BR" dirty="0"/>
              <a:t> padroniza o desenvolvimento em todas as plataformas, e o </a:t>
            </a:r>
            <a:r>
              <a:rPr lang="pt-BR" dirty="0" err="1"/>
              <a:t>Appcelerator</a:t>
            </a:r>
            <a:r>
              <a:rPr lang="pt-BR" dirty="0"/>
              <a:t> oferece aos desenvolvedores várias funcionalidades </a:t>
            </a:r>
            <a:r>
              <a:rPr lang="pt-BR" dirty="0" smtClean="0"/>
              <a:t>adicionais.</a:t>
            </a:r>
          </a:p>
          <a:p>
            <a:pPr algn="just"/>
            <a:r>
              <a:rPr lang="pt-BR" sz="1200" dirty="0" err="1" smtClean="0"/>
              <a:t>ps</a:t>
            </a:r>
            <a:r>
              <a:rPr lang="pt-BR" sz="1200" dirty="0" smtClean="0"/>
              <a:t>,.: códigos nativos &gt; </a:t>
            </a:r>
            <a:r>
              <a:rPr lang="pt-BR" sz="1200" dirty="0"/>
              <a:t> são desenvolvidas diretamente para uma plataforma, sendo necessário criar um </a:t>
            </a:r>
            <a:r>
              <a:rPr lang="pt-BR" sz="1200" dirty="0" err="1"/>
              <a:t>app</a:t>
            </a:r>
            <a:r>
              <a:rPr lang="pt-BR" sz="1200" dirty="0"/>
              <a:t> para cada uma dos sistemas que se queira lançar a aplicação, </a:t>
            </a:r>
            <a:r>
              <a:rPr lang="pt-BR" sz="1200" dirty="0" err="1"/>
              <a:t>Android</a:t>
            </a:r>
            <a:r>
              <a:rPr lang="pt-BR" sz="1200" dirty="0"/>
              <a:t>, IOS, ou qualquer outro SO.</a:t>
            </a:r>
          </a:p>
        </p:txBody>
      </p:sp>
    </p:spTree>
    <p:extLst>
      <p:ext uri="{BB962C8B-B14F-4D97-AF65-F5344CB8AC3E}">
        <p14:creationId xmlns:p14="http://schemas.microsoft.com/office/powerpoint/2010/main" val="694925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42910" y="0"/>
            <a:ext cx="7772400" cy="1500187"/>
          </a:xfrm>
        </p:spPr>
        <p:txBody>
          <a:bodyPr>
            <a:normAutofit/>
          </a:bodyPr>
          <a:lstStyle/>
          <a:p>
            <a:r>
              <a:rPr lang="pt-BR" sz="2400" dirty="0" smtClean="0"/>
              <a:t>Linguagens e ferramentas para desenvolvimento de aplicações para dispositivos móveis</a:t>
            </a:r>
          </a:p>
          <a:p>
            <a:r>
              <a:rPr lang="pt-BR" sz="2400" b="1" dirty="0" smtClean="0"/>
              <a:t>Ferramentas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2910" y="1772816"/>
            <a:ext cx="7515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Rhomobile</a:t>
            </a: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 framework integrado do </a:t>
            </a:r>
            <a:r>
              <a:rPr lang="pt-BR" dirty="0" err="1"/>
              <a:t>Rhomobile</a:t>
            </a:r>
            <a:r>
              <a:rPr lang="pt-BR" dirty="0"/>
              <a:t> utiliza </a:t>
            </a:r>
            <a:r>
              <a:rPr lang="pt-BR" dirty="0" err="1"/>
              <a:t>Ruby</a:t>
            </a:r>
            <a:r>
              <a:rPr lang="pt-BR" dirty="0"/>
              <a:t> para tornar os aplicativos compatíveis com múltiplas </a:t>
            </a:r>
            <a:r>
              <a:rPr lang="pt-BR" dirty="0" smtClean="0"/>
              <a:t>plataformas;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 smtClean="0"/>
              <a:t>Rhomobile</a:t>
            </a:r>
            <a:r>
              <a:rPr lang="pt-BR" dirty="0" smtClean="0"/>
              <a:t> </a:t>
            </a:r>
            <a:r>
              <a:rPr lang="pt-BR" dirty="0"/>
              <a:t>também oferece suporte para desenvolvedores iniciantes e recursos extras como </a:t>
            </a:r>
            <a:r>
              <a:rPr lang="pt-BR" dirty="0" err="1"/>
              <a:t>RhoHub</a:t>
            </a:r>
            <a:r>
              <a:rPr lang="pt-BR" dirty="0"/>
              <a:t> e </a:t>
            </a:r>
            <a:r>
              <a:rPr lang="pt-BR" dirty="0" err="1" smtClean="0"/>
              <a:t>RhoSync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42910" y="3799771"/>
            <a:ext cx="7515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Xamarin</a:t>
            </a: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Para os desenvolvedores mais avançados, o </a:t>
            </a:r>
            <a:r>
              <a:rPr lang="pt-BR" dirty="0" err="1"/>
              <a:t>Xamarin</a:t>
            </a:r>
            <a:r>
              <a:rPr lang="pt-BR" dirty="0"/>
              <a:t> é uma plataforma baseada em C# que permite o desenvolvimento </a:t>
            </a:r>
            <a:r>
              <a:rPr lang="pt-BR" dirty="0" err="1"/>
              <a:t>multi-plataforma</a:t>
            </a:r>
            <a:r>
              <a:rPr lang="pt-BR" dirty="0"/>
              <a:t> para </a:t>
            </a:r>
            <a:r>
              <a:rPr lang="pt-BR" dirty="0" err="1"/>
              <a:t>iOS</a:t>
            </a:r>
            <a:r>
              <a:rPr lang="pt-BR" dirty="0"/>
              <a:t> e </a:t>
            </a:r>
            <a:r>
              <a:rPr lang="pt-BR" dirty="0" err="1" smtClean="0"/>
              <a:t>Android</a:t>
            </a:r>
            <a:r>
              <a:rPr lang="pt-BR" dirty="0"/>
              <a:t>;</a:t>
            </a:r>
            <a:endParaRPr lang="pt-B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O seu código é executado em um framework .NET antes de compilar, e depois retorna ao código padrão para </a:t>
            </a:r>
            <a:r>
              <a:rPr lang="pt-BR" dirty="0" err="1"/>
              <a:t>iOS</a:t>
            </a:r>
            <a:r>
              <a:rPr lang="pt-BR" dirty="0"/>
              <a:t> e </a:t>
            </a:r>
            <a:r>
              <a:rPr lang="pt-BR" dirty="0" err="1"/>
              <a:t>Android</a:t>
            </a:r>
            <a:r>
              <a:rPr lang="pt-BR" dirty="0"/>
              <a:t>, facilitando o trabalho de grandes equipes e projetos mais complexos.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0747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42910" y="0"/>
            <a:ext cx="7772400" cy="1500187"/>
          </a:xfrm>
        </p:spPr>
        <p:txBody>
          <a:bodyPr/>
          <a:lstStyle/>
          <a:p>
            <a:r>
              <a:rPr lang="pt-BR" sz="4400" dirty="0" smtClean="0"/>
              <a:t>Ementa</a:t>
            </a:r>
            <a:endParaRPr lang="pt-BR" sz="4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1628800"/>
            <a:ext cx="77768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* Dispositivos móveis e embarcados: classificação e uso;</a:t>
            </a:r>
            <a:b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* Linguagens e ferramentas para desenvolvimento de aplicações para      dispositivos móveis;</a:t>
            </a:r>
            <a:b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* Projeto de interfaces para dispositivos móveis;</a:t>
            </a:r>
            <a:b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* Heurísticas de Nielsen aplicada a dispositivos móveis;</a:t>
            </a:r>
            <a:b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* Desenvolvimento de aplicações para dispositivos móveis: </a:t>
            </a:r>
            <a:r>
              <a:rPr lang="pt-BR" i="1" dirty="0">
                <a:latin typeface="Tahoma" pitchFamily="34" charset="0"/>
                <a:ea typeface="Tahoma" pitchFamily="34" charset="0"/>
                <a:cs typeface="Tahoma" pitchFamily="34" charset="0"/>
              </a:rPr>
              <a:t>componentes </a:t>
            </a:r>
            <a:r>
              <a:rPr lang="pt-BR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virtuais </a:t>
            </a:r>
            <a:r>
              <a:rPr lang="pt-BR" i="1" dirty="0">
                <a:latin typeface="Tahoma" pitchFamily="34" charset="0"/>
                <a:ea typeface="Tahoma" pitchFamily="34" charset="0"/>
                <a:cs typeface="Tahoma" pitchFamily="34" charset="0"/>
              </a:rPr>
              <a:t>e interfaces; manipulação de arquivos de dados e imagens</a:t>
            </a:r>
            <a:r>
              <a:rPr lang="pt-BR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;             </a:t>
            </a:r>
            <a:r>
              <a:rPr lang="pt-BR" i="1" dirty="0">
                <a:latin typeface="Tahoma" pitchFamily="34" charset="0"/>
                <a:ea typeface="Tahoma" pitchFamily="34" charset="0"/>
                <a:cs typeface="Tahoma" pitchFamily="34" charset="0"/>
              </a:rPr>
              <a:t>* </a:t>
            </a:r>
            <a:r>
              <a:rPr lang="pt-BR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Persistência </a:t>
            </a:r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em arquivos XML e bancos de dados;</a:t>
            </a:r>
            <a:b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>* Sincronização de dados e acesso a serviços da internet (</a:t>
            </a:r>
            <a:r>
              <a:rPr lang="pt-BR" dirty="0" err="1">
                <a:latin typeface="Tahoma" pitchFamily="34" charset="0"/>
                <a:ea typeface="Tahoma" pitchFamily="34" charset="0"/>
                <a:cs typeface="Tahoma" pitchFamily="34" charset="0"/>
              </a:rPr>
              <a:t>WebServices</a:t>
            </a:r>
            <a:r>
              <a:rPr lang="pt-B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).</a:t>
            </a:r>
            <a: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pt-BR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42910" y="0"/>
            <a:ext cx="7772400" cy="1500187"/>
          </a:xfrm>
        </p:spPr>
        <p:txBody>
          <a:bodyPr>
            <a:normAutofit/>
          </a:bodyPr>
          <a:lstStyle/>
          <a:p>
            <a:r>
              <a:rPr lang="pt-BR" sz="2400" dirty="0" smtClean="0"/>
              <a:t>Linguagens e ferramentas para desenvolvimento de aplicações para dispositivos móveis</a:t>
            </a:r>
          </a:p>
          <a:p>
            <a:r>
              <a:rPr lang="pt-BR" sz="2400" b="1" dirty="0" smtClean="0"/>
              <a:t>Ferramentas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2910" y="1772816"/>
            <a:ext cx="75157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Unity</a:t>
            </a: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 </a:t>
            </a:r>
            <a:r>
              <a:rPr lang="pt-BR" dirty="0" err="1"/>
              <a:t>Unity</a:t>
            </a:r>
            <a:r>
              <a:rPr lang="pt-BR" dirty="0"/>
              <a:t> é uma ferramenta de desenvolvimento </a:t>
            </a:r>
            <a:r>
              <a:rPr lang="pt-BR" dirty="0" err="1"/>
              <a:t>multi-plataforma</a:t>
            </a:r>
            <a:r>
              <a:rPr lang="pt-BR" dirty="0"/>
              <a:t> focada em games, uma combinação perfeita entre game </a:t>
            </a:r>
            <a:r>
              <a:rPr lang="pt-BR" dirty="0" err="1"/>
              <a:t>engine</a:t>
            </a:r>
            <a:r>
              <a:rPr lang="pt-BR" dirty="0"/>
              <a:t> e um ambiente de desenvolvimento integrado (</a:t>
            </a:r>
            <a:r>
              <a:rPr lang="pt-BR" dirty="0" smtClean="0"/>
              <a:t>IDE);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Se </a:t>
            </a:r>
            <a:r>
              <a:rPr lang="pt-BR" dirty="0"/>
              <a:t>destaca pelo alto desempenho e uma variedade de </a:t>
            </a:r>
            <a:r>
              <a:rPr lang="pt-BR" dirty="0" err="1"/>
              <a:t>APIs</a:t>
            </a:r>
            <a:r>
              <a:rPr lang="pt-BR" dirty="0"/>
              <a:t> para otimizar a experiência final.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42910" y="3799771"/>
            <a:ext cx="7515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/>
              <a:t>Sencha</a:t>
            </a: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Usando HTML5, </a:t>
            </a:r>
            <a:r>
              <a:rPr lang="pt-BR" dirty="0" err="1"/>
              <a:t>Sencha</a:t>
            </a:r>
            <a:r>
              <a:rPr lang="pt-BR" dirty="0"/>
              <a:t> é um framework para construção de aplicações web que imitam a aparência de aplicativos </a:t>
            </a:r>
            <a:r>
              <a:rPr lang="pt-BR" dirty="0" smtClean="0"/>
              <a:t>nativos.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Quando </a:t>
            </a:r>
            <a:r>
              <a:rPr lang="pt-BR" dirty="0"/>
              <a:t>utilizado em conjunto com </a:t>
            </a:r>
            <a:r>
              <a:rPr lang="pt-BR" dirty="0" err="1"/>
              <a:t>PhoneGap</a:t>
            </a:r>
            <a:r>
              <a:rPr lang="pt-BR" dirty="0"/>
              <a:t>, o </a:t>
            </a:r>
            <a:r>
              <a:rPr lang="pt-BR" dirty="0" err="1"/>
              <a:t>Sencha</a:t>
            </a:r>
            <a:r>
              <a:rPr lang="pt-BR" dirty="0"/>
              <a:t> garante acesso a </a:t>
            </a:r>
            <a:r>
              <a:rPr lang="pt-BR" dirty="0" err="1"/>
              <a:t>APIs</a:t>
            </a:r>
            <a:r>
              <a:rPr lang="pt-BR" dirty="0"/>
              <a:t> de nível dispositivo que não estão disponíveis para aplicações web de outra forma. Tal como acontece com </a:t>
            </a:r>
            <a:r>
              <a:rPr lang="pt-BR" dirty="0" err="1"/>
              <a:t>PhoneGap</a:t>
            </a:r>
            <a:r>
              <a:rPr lang="pt-BR" dirty="0"/>
              <a:t>, os desenvolvedores devem se atentar às métricas de desempenho.</a:t>
            </a:r>
          </a:p>
          <a:p>
            <a:pPr algn="just"/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2384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42910" y="0"/>
            <a:ext cx="7772400" cy="1500187"/>
          </a:xfrm>
        </p:spPr>
        <p:txBody>
          <a:bodyPr>
            <a:normAutofit/>
          </a:bodyPr>
          <a:lstStyle/>
          <a:p>
            <a:r>
              <a:rPr lang="pt-BR" sz="2400" dirty="0" smtClean="0"/>
              <a:t>Linguagens e ferramentas para desenvolvimento de aplicações para dispositivos móveis</a:t>
            </a:r>
          </a:p>
          <a:p>
            <a:r>
              <a:rPr lang="pt-BR" sz="2400" b="1" dirty="0" smtClean="0"/>
              <a:t>Ferramentas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2910" y="1772816"/>
            <a:ext cx="75157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Cocos2d</a:t>
            </a: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Cocos2d é uma coleção de frameworks open </a:t>
            </a:r>
            <a:r>
              <a:rPr lang="pt-BR" dirty="0" err="1"/>
              <a:t>source</a:t>
            </a:r>
            <a:r>
              <a:rPr lang="pt-BR" dirty="0"/>
              <a:t> que permite aos desenvolvedores criar jogos </a:t>
            </a:r>
            <a:r>
              <a:rPr lang="pt-BR" dirty="0" err="1"/>
              <a:t>multi-plataforma</a:t>
            </a:r>
            <a:r>
              <a:rPr lang="pt-BR" dirty="0"/>
              <a:t> e aplicativos. </a:t>
            </a:r>
            <a:endParaRPr lang="pt-B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É </a:t>
            </a:r>
            <a:r>
              <a:rPr lang="pt-BR" dirty="0"/>
              <a:t>composto por 4 frameworks principais: Cocos2d-X (C ++ / </a:t>
            </a:r>
            <a:r>
              <a:rPr lang="pt-BR" dirty="0" err="1"/>
              <a:t>Javascript</a:t>
            </a:r>
            <a:r>
              <a:rPr lang="pt-BR" dirty="0"/>
              <a:t> / Lua), Cocos2d-XNA (XNA em C#), Cocos2D-ObjC (</a:t>
            </a:r>
            <a:r>
              <a:rPr lang="pt-BR" dirty="0" err="1"/>
              <a:t>Xcode</a:t>
            </a:r>
            <a:r>
              <a:rPr lang="pt-BR" dirty="0"/>
              <a:t>, </a:t>
            </a:r>
            <a:r>
              <a:rPr lang="pt-BR" dirty="0" err="1"/>
              <a:t>Objective</a:t>
            </a:r>
            <a:r>
              <a:rPr lang="pt-BR" dirty="0"/>
              <a:t>-C), Cocos2d (Python).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71234" y="3799242"/>
            <a:ext cx="7515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IONIC</a:t>
            </a:r>
            <a:endParaRPr lang="pt-B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U</a:t>
            </a:r>
            <a:r>
              <a:rPr lang="pt-BR" dirty="0" smtClean="0"/>
              <a:t>m </a:t>
            </a:r>
            <a:r>
              <a:rPr lang="pt-BR" dirty="0"/>
              <a:t>framework que usa </a:t>
            </a:r>
            <a:r>
              <a:rPr lang="pt-BR" dirty="0" err="1"/>
              <a:t>AngularJS</a:t>
            </a:r>
            <a:r>
              <a:rPr lang="pt-BR" dirty="0"/>
              <a:t> para criar aplicações com um visual muito similar ao de </a:t>
            </a:r>
            <a:r>
              <a:rPr lang="pt-BR" dirty="0" err="1"/>
              <a:t>apps</a:t>
            </a:r>
            <a:r>
              <a:rPr lang="pt-BR" dirty="0"/>
              <a:t> nativos, as possibilidades de utilização do Python e a atual tendência de </a:t>
            </a:r>
            <a:r>
              <a:rPr lang="pt-BR" b="1" dirty="0"/>
              <a:t>aplicativos </a:t>
            </a:r>
            <a:r>
              <a:rPr lang="pt-BR" b="1" dirty="0" smtClean="0"/>
              <a:t>em HTML5.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044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42910" y="0"/>
            <a:ext cx="7772400" cy="1500187"/>
          </a:xfrm>
        </p:spPr>
        <p:txBody>
          <a:bodyPr>
            <a:normAutofit/>
          </a:bodyPr>
          <a:lstStyle/>
          <a:p>
            <a:r>
              <a:rPr lang="pt-BR" sz="2400" dirty="0" smtClean="0"/>
              <a:t>Linguagens e ferramentas para desenvolvimento de aplicações para dispositivos móveis</a:t>
            </a:r>
          </a:p>
          <a:p>
            <a:r>
              <a:rPr lang="pt-BR" sz="2400" b="1" dirty="0" smtClean="0"/>
              <a:t>Ferramentas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2910" y="1772816"/>
            <a:ext cx="75157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err="1" smtClean="0"/>
              <a:t>FireMonkey</a:t>
            </a:r>
            <a:endParaRPr lang="pt-BR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É </a:t>
            </a:r>
            <a:r>
              <a:rPr lang="pt-BR" dirty="0"/>
              <a:t>uma ferramenta desenvolvida pela </a:t>
            </a:r>
            <a:r>
              <a:rPr lang="pt-BR" dirty="0" err="1"/>
              <a:t>Embarcadero</a:t>
            </a:r>
            <a:r>
              <a:rPr lang="pt-BR" dirty="0"/>
              <a:t> que permite o desenvolvimento de aplicações focadas em um visual rico e que seja </a:t>
            </a:r>
            <a:r>
              <a:rPr lang="pt-BR" dirty="0" err="1" smtClean="0"/>
              <a:t>multiplataforma</a:t>
            </a:r>
            <a:r>
              <a:rPr lang="pt-BR" dirty="0" smtClean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É uma excelente opção para criar aplicativos para diversas plataformas a partir da mesma base de código.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71234" y="3799242"/>
            <a:ext cx="7515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MoSync</a:t>
            </a:r>
            <a:endParaRPr lang="pt-BR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 </a:t>
            </a:r>
            <a:r>
              <a:rPr lang="pt-BR" dirty="0" err="1">
                <a:hlinkClick r:id="rId2"/>
              </a:rPr>
              <a:t>MoSync</a:t>
            </a:r>
            <a:r>
              <a:rPr lang="pt-BR" dirty="0"/>
              <a:t> é outra ferramenta popular para desenvolvimento </a:t>
            </a:r>
            <a:r>
              <a:rPr lang="pt-BR" dirty="0" err="1" smtClean="0"/>
              <a:t>multiplataforma</a:t>
            </a:r>
            <a:r>
              <a:rPr lang="pt-BR" dirty="0" smtClean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Permite importar códigos nativos sem muitos problemas e é compatível com todos os principais sistemas em uso atualmente.</a:t>
            </a:r>
          </a:p>
        </p:txBody>
      </p:sp>
    </p:spTree>
    <p:extLst>
      <p:ext uri="{BB962C8B-B14F-4D97-AF65-F5344CB8AC3E}">
        <p14:creationId xmlns:p14="http://schemas.microsoft.com/office/powerpoint/2010/main" val="2551632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42910" y="0"/>
            <a:ext cx="7772400" cy="1500187"/>
          </a:xfrm>
        </p:spPr>
        <p:txBody>
          <a:bodyPr>
            <a:normAutofit/>
          </a:bodyPr>
          <a:lstStyle/>
          <a:p>
            <a:r>
              <a:rPr lang="pt-BR" sz="2400" dirty="0" smtClean="0"/>
              <a:t>Linguagens e ferramentas para desenvolvimento de aplicações para dispositivos móveis</a:t>
            </a:r>
          </a:p>
          <a:p>
            <a:r>
              <a:rPr lang="pt-BR" sz="2400" b="1" dirty="0" smtClean="0"/>
              <a:t>Ferramentas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2910" y="1772816"/>
            <a:ext cx="7515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Motorola </a:t>
            </a:r>
            <a:r>
              <a:rPr lang="pt-BR" b="1" dirty="0" err="1"/>
              <a:t>Rhomobile</a:t>
            </a:r>
            <a:endParaRPr lang="pt-BR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Essa opção foi desenvolvida em </a:t>
            </a:r>
            <a:r>
              <a:rPr lang="pt-BR" dirty="0" err="1"/>
              <a:t>Ruby</a:t>
            </a:r>
            <a:r>
              <a:rPr lang="pt-BR" dirty="0"/>
              <a:t> e é uma IDE para desenvolvimento </a:t>
            </a:r>
            <a:r>
              <a:rPr lang="pt-BR" dirty="0" err="1"/>
              <a:t>multiplataforma</a:t>
            </a:r>
            <a:r>
              <a:rPr lang="pt-BR" dirty="0"/>
              <a:t> compatível com a Windows Mobile, </a:t>
            </a:r>
            <a:r>
              <a:rPr lang="pt-BR" dirty="0" err="1"/>
              <a:t>Symbian</a:t>
            </a:r>
            <a:r>
              <a:rPr lang="pt-BR" dirty="0"/>
              <a:t>, </a:t>
            </a:r>
            <a:r>
              <a:rPr lang="pt-BR" dirty="0" err="1"/>
              <a:t>Android</a:t>
            </a:r>
            <a:r>
              <a:rPr lang="pt-BR" dirty="0"/>
              <a:t>, </a:t>
            </a:r>
            <a:r>
              <a:rPr lang="pt-BR" dirty="0" err="1"/>
              <a:t>iOS</a:t>
            </a:r>
            <a:r>
              <a:rPr lang="pt-BR" dirty="0"/>
              <a:t> e RIM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71234" y="3799242"/>
            <a:ext cx="7515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 </a:t>
            </a:r>
            <a:r>
              <a:rPr lang="pt-BR" b="1" dirty="0" err="1"/>
              <a:t>Whoop</a:t>
            </a:r>
            <a:endParaRPr lang="pt-BR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 </a:t>
            </a:r>
            <a:r>
              <a:rPr lang="pt-BR" dirty="0" err="1">
                <a:hlinkClick r:id="rId2"/>
              </a:rPr>
              <a:t>Whoop</a:t>
            </a:r>
            <a:r>
              <a:rPr lang="pt-BR" dirty="0"/>
              <a:t> é conhecido por ser um sistema direcionado a iniciantes e pessoas buscando fazer seus aplicativos de primeira </a:t>
            </a:r>
            <a:r>
              <a:rPr lang="pt-BR" dirty="0" smtClean="0"/>
              <a:t>viagem</a:t>
            </a:r>
            <a:r>
              <a:rPr lang="pt-BR" dirty="0"/>
              <a:t>;</a:t>
            </a:r>
            <a:endParaRPr lang="pt-B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É </a:t>
            </a:r>
            <a:r>
              <a:rPr lang="pt-BR" dirty="0"/>
              <a:t>simples e intuitivo mas não tem tantos recursos quanto os concorrentes.</a:t>
            </a:r>
          </a:p>
        </p:txBody>
      </p:sp>
    </p:spTree>
    <p:extLst>
      <p:ext uri="{BB962C8B-B14F-4D97-AF65-F5344CB8AC3E}">
        <p14:creationId xmlns:p14="http://schemas.microsoft.com/office/powerpoint/2010/main" val="2643096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722312" y="1500174"/>
            <a:ext cx="8207405" cy="5143536"/>
          </a:xfrm>
        </p:spPr>
        <p:txBody>
          <a:bodyPr/>
          <a:lstStyle/>
          <a:p>
            <a:r>
              <a:rPr lang="pt-B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  <a:br>
              <a:rPr lang="pt-BR" sz="16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DARCEY, Lauren. CONDER, </a:t>
            </a:r>
            <a:r>
              <a:rPr lang="pt-B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Shane</a:t>
            </a:r>
            <a:r>
              <a:rPr lang="pt-B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pt-B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Desenvolvimento de Aplicativos Wireless para </a:t>
            </a:r>
            <a:r>
              <a:rPr lang="pt-B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Android</a:t>
            </a:r>
            <a:r>
              <a:rPr lang="pt-B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pt-B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Rio de janeiro: Moderna, 2012</a:t>
            </a:r>
            <a:br>
              <a:rPr lang="pt-B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pt-B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TAURION, Cezar. </a:t>
            </a:r>
            <a:r>
              <a:rPr lang="pt-B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Software embarcado: oportunidades e potencial de mercado. </a:t>
            </a:r>
            <a:r>
              <a:rPr lang="pt-B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Rio de Janeiro: </a:t>
            </a:r>
            <a:r>
              <a:rPr lang="pt-B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Brasport</a:t>
            </a:r>
            <a:r>
              <a:rPr lang="pt-B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2005.</a:t>
            </a:r>
            <a:br>
              <a:rPr lang="pt-B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  <a:r>
              <a:rPr lang="pt-B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pt-BR" sz="16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embarcados.com.br</a:t>
            </a:r>
            <a:r>
              <a:rPr lang="pt-BR" sz="14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pt-BR" sz="14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usemobile.com.br</a:t>
            </a:r>
            <a:r>
              <a:rPr lang="pt-BR" sz="14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pt-BR" sz="14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gaea.com.br</a:t>
            </a:r>
            <a:br>
              <a:rPr lang="pt-B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blog.cronapp.io</a:t>
            </a:r>
            <a:br>
              <a:rPr lang="pt-B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escolabrasileiradegames.com.br</a:t>
            </a:r>
            <a:r>
              <a:rPr lang="pt-BR" sz="16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pt-BR" sz="16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t-BR" sz="16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pt-BR" sz="18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pt-BR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2938" y="0"/>
            <a:ext cx="7772400" cy="1500188"/>
          </a:xfrm>
          <a:solidFill>
            <a:schemeClr val="bg1"/>
          </a:solidFill>
        </p:spPr>
        <p:txBody>
          <a:bodyPr/>
          <a:lstStyle/>
          <a:p>
            <a:r>
              <a:rPr lang="en-US" sz="4400" b="1" dirty="0" smtClean="0">
                <a:solidFill>
                  <a:schemeClr val="hlin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REFERÊNCIAS</a:t>
            </a:r>
            <a:endParaRPr lang="pt-PT" sz="4400" b="1" dirty="0">
              <a:solidFill>
                <a:schemeClr val="hlink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5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42910" y="1"/>
            <a:ext cx="7772400" cy="908720"/>
          </a:xfrm>
        </p:spPr>
        <p:txBody>
          <a:bodyPr/>
          <a:lstStyle/>
          <a:p>
            <a:r>
              <a:rPr lang="pt-BR" sz="4400" dirty="0" smtClean="0"/>
              <a:t>Plano de ensino</a:t>
            </a:r>
            <a:endParaRPr lang="pt-BR" sz="4400" dirty="0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993103"/>
              </p:ext>
            </p:extLst>
          </p:nvPr>
        </p:nvGraphicFramePr>
        <p:xfrm>
          <a:off x="-849313" y="914400"/>
          <a:ext cx="12588876" cy="1085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Documento" r:id="rId3" imgW="9427761" imgH="8125884" progId="Word.Document.12">
                  <p:embed/>
                </p:oleObj>
              </mc:Choice>
              <mc:Fallback>
                <p:oleObj name="Documento" r:id="rId3" imgW="9427761" imgH="81258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849313" y="914400"/>
                        <a:ext cx="12588876" cy="1085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991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42910" y="0"/>
            <a:ext cx="7772400" cy="1500187"/>
          </a:xfrm>
        </p:spPr>
        <p:txBody>
          <a:bodyPr>
            <a:normAutofit/>
          </a:bodyPr>
          <a:lstStyle/>
          <a:p>
            <a:r>
              <a:rPr lang="pt-BR" sz="3600" dirty="0" smtClean="0"/>
              <a:t>Dispositivos Móveis e Embarcados</a:t>
            </a:r>
          </a:p>
          <a:p>
            <a:r>
              <a:rPr lang="pt-BR" sz="2800" b="1" dirty="0" smtClean="0"/>
              <a:t>Conceitos</a:t>
            </a:r>
            <a:endParaRPr lang="pt-BR" sz="2800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786362" y="1340768"/>
            <a:ext cx="762894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pt-BR" dirty="0" smtClean="0"/>
              <a:t># É um software embutido em um equipamento com fins específicos.</a:t>
            </a:r>
          </a:p>
          <a:p>
            <a:pPr algn="just">
              <a:tabLst>
                <a:tab pos="179388" algn="l"/>
              </a:tabLst>
            </a:pPr>
            <a:r>
              <a:rPr lang="pt-BR" i="1" dirty="0" smtClean="0"/>
              <a:t># </a:t>
            </a:r>
            <a:r>
              <a:rPr lang="pt-BR" dirty="0" smtClean="0"/>
              <a:t>É um sistema embarcado micro processado em que um computador       	está anexado ao sistema que ele controla;</a:t>
            </a:r>
          </a:p>
          <a:p>
            <a:pPr algn="just"/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9" name="Texto explicativo em forma de nuvem 8"/>
          <p:cNvSpPr/>
          <p:nvPr/>
        </p:nvSpPr>
        <p:spPr>
          <a:xfrm>
            <a:off x="4644009" y="4221088"/>
            <a:ext cx="3795634" cy="193089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1400" b="1" dirty="0" smtClean="0"/>
              <a:t>EMBEDDED SOFTWARE</a:t>
            </a:r>
          </a:p>
          <a:p>
            <a:pPr algn="ctr">
              <a:lnSpc>
                <a:spcPct val="150000"/>
              </a:lnSpc>
            </a:pPr>
            <a:r>
              <a:rPr lang="pt-BR" sz="1400" b="1" i="1" dirty="0" smtClean="0"/>
              <a:t>Software Embarcado/Embutido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42910" y="0"/>
            <a:ext cx="7772400" cy="1500187"/>
          </a:xfrm>
        </p:spPr>
        <p:txBody>
          <a:bodyPr>
            <a:normAutofit/>
          </a:bodyPr>
          <a:lstStyle/>
          <a:p>
            <a:r>
              <a:rPr lang="pt-BR" sz="3600" dirty="0" smtClean="0"/>
              <a:t>Dispositivos Móveis e Embarcados</a:t>
            </a:r>
          </a:p>
          <a:p>
            <a:r>
              <a:rPr lang="pt-BR" sz="2800" b="1" dirty="0" smtClean="0"/>
              <a:t>Características</a:t>
            </a:r>
            <a:endParaRPr lang="pt-BR" sz="2800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786362" y="1340768"/>
            <a:ext cx="762894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dirty="0" smtClean="0"/>
              <a:t># Usufrui de conjunto significativo de funcionalidades e personalizações relativas àquele produto; ou seja, é um </a:t>
            </a:r>
            <a:r>
              <a:rPr lang="pt-BR" i="1" dirty="0" smtClean="0"/>
              <a:t>SOFTWARE COM  CARACTERÍSTICAS ESPECÍFICAS;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i="1" dirty="0" smtClean="0"/>
              <a:t># </a:t>
            </a:r>
            <a:r>
              <a:rPr lang="pt-BR" dirty="0" smtClean="0"/>
              <a:t>Funcionam como computadores &gt; </a:t>
            </a:r>
            <a:r>
              <a:rPr lang="pt-BR" b="1" dirty="0" smtClean="0"/>
              <a:t>contam com memória, processador, interface de entrada e saída;</a:t>
            </a:r>
            <a:endParaRPr lang="pt-BR" i="1" dirty="0" smtClean="0"/>
          </a:p>
          <a:p>
            <a:pPr algn="just">
              <a:lnSpc>
                <a:spcPct val="150000"/>
              </a:lnSpc>
            </a:pPr>
            <a:r>
              <a:rPr lang="pt-BR" i="1" dirty="0" smtClean="0"/>
              <a:t># </a:t>
            </a:r>
            <a:r>
              <a:rPr lang="pt-BR" dirty="0" smtClean="0"/>
              <a:t>Realizam um conjunto de tarefas predefinidas (</a:t>
            </a:r>
            <a:r>
              <a:rPr lang="pt-BR" dirty="0" err="1" smtClean="0"/>
              <a:t>previstas;relacionadas</a:t>
            </a:r>
            <a:r>
              <a:rPr lang="pt-BR" dirty="0" smtClean="0"/>
              <a:t>);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# Conferem aos objetos algum grau de inteligência;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# Espaço de memória exíguo;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# Programação mínima.</a:t>
            </a:r>
          </a:p>
          <a:p>
            <a:pPr algn="just">
              <a:lnSpc>
                <a:spcPct val="150000"/>
              </a:lnSpc>
            </a:pPr>
            <a:endParaRPr lang="pt-BR" dirty="0"/>
          </a:p>
        </p:txBody>
      </p:sp>
      <p:sp>
        <p:nvSpPr>
          <p:cNvPr id="5" name="Texto explicativo em forma de nuvem 4"/>
          <p:cNvSpPr/>
          <p:nvPr/>
        </p:nvSpPr>
        <p:spPr>
          <a:xfrm>
            <a:off x="4796409" y="4373488"/>
            <a:ext cx="3795634" cy="193089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1400" b="1" i="1" dirty="0" smtClean="0"/>
              <a:t>CONFIABILIDADE</a:t>
            </a:r>
          </a:p>
          <a:p>
            <a:pPr algn="ctr">
              <a:lnSpc>
                <a:spcPct val="150000"/>
              </a:lnSpc>
            </a:pPr>
            <a:r>
              <a:rPr lang="pt-BR" sz="1400" b="1" i="1" dirty="0" smtClean="0"/>
              <a:t>DESEMPENHO</a:t>
            </a:r>
          </a:p>
          <a:p>
            <a:pPr algn="ctr">
              <a:lnSpc>
                <a:spcPct val="150000"/>
              </a:lnSpc>
            </a:pPr>
            <a:r>
              <a:rPr lang="pt-BR" sz="1400" b="1" i="1" dirty="0" smtClean="0"/>
              <a:t>USUABILIDADE</a:t>
            </a:r>
          </a:p>
          <a:p>
            <a:pPr algn="ctr">
              <a:lnSpc>
                <a:spcPct val="150000"/>
              </a:lnSpc>
            </a:pPr>
            <a:r>
              <a:rPr lang="pt-BR" sz="1400" b="1" i="1" dirty="0" smtClean="0"/>
              <a:t>SEGURANÇA</a:t>
            </a:r>
          </a:p>
        </p:txBody>
      </p:sp>
    </p:spTree>
    <p:extLst>
      <p:ext uri="{BB962C8B-B14F-4D97-AF65-F5344CB8AC3E}">
        <p14:creationId xmlns:p14="http://schemas.microsoft.com/office/powerpoint/2010/main" val="234123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42910" y="0"/>
            <a:ext cx="7772400" cy="1500187"/>
          </a:xfrm>
        </p:spPr>
        <p:txBody>
          <a:bodyPr>
            <a:normAutofit/>
          </a:bodyPr>
          <a:lstStyle/>
          <a:p>
            <a:r>
              <a:rPr lang="pt-BR" sz="3600" dirty="0" smtClean="0"/>
              <a:t>Dispositivos Móveis e Embarcados</a:t>
            </a:r>
          </a:p>
          <a:p>
            <a:r>
              <a:rPr lang="pt-BR" sz="2800" b="1" dirty="0" smtClean="0"/>
              <a:t>Aplicação</a:t>
            </a:r>
            <a:endParaRPr lang="pt-BR" sz="2800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786362" y="1340768"/>
            <a:ext cx="7628948" cy="523220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dirty="0" smtClean="0"/>
              <a:t># Aparelhos celulares;</a:t>
            </a:r>
            <a:endParaRPr lang="pt-BR" i="1" dirty="0" smtClean="0"/>
          </a:p>
          <a:p>
            <a:pPr algn="just">
              <a:lnSpc>
                <a:spcPct val="150000"/>
              </a:lnSpc>
            </a:pPr>
            <a:r>
              <a:rPr lang="pt-BR" i="1" dirty="0" smtClean="0"/>
              <a:t># </a:t>
            </a:r>
            <a:r>
              <a:rPr lang="pt-BR" dirty="0" smtClean="0"/>
              <a:t>Computadores de bordo;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# Mp3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# TV digital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# Ar condicionados;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# Geladeiras;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# </a:t>
            </a:r>
            <a:r>
              <a:rPr lang="pt-BR" dirty="0" err="1" smtClean="0"/>
              <a:t>Microondas</a:t>
            </a:r>
            <a:r>
              <a:rPr lang="pt-BR" dirty="0" smtClean="0"/>
              <a:t>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# Ventiladores;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# Elevadores;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# Controles remotos, 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# Equipamentos hospitalares;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# Roteadores, 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# </a:t>
            </a:r>
            <a:r>
              <a:rPr lang="pt-BR" dirty="0" err="1" smtClean="0"/>
              <a:t>Marcapassos</a:t>
            </a:r>
            <a:r>
              <a:rPr lang="pt-BR" dirty="0" smtClean="0"/>
              <a:t>,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# Freios ABS,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# Sensores elétricos, etc...</a:t>
            </a:r>
          </a:p>
          <a:p>
            <a:pPr algn="just">
              <a:lnSpc>
                <a:spcPct val="150000"/>
              </a:lnSpc>
            </a:pPr>
            <a:endParaRPr lang="pt-BR" dirty="0"/>
          </a:p>
        </p:txBody>
      </p:sp>
      <p:sp>
        <p:nvSpPr>
          <p:cNvPr id="5" name="Texto explicativo em forma de nuvem 4"/>
          <p:cNvSpPr/>
          <p:nvPr/>
        </p:nvSpPr>
        <p:spPr>
          <a:xfrm>
            <a:off x="4644009" y="4221088"/>
            <a:ext cx="3795634" cy="193089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BR" sz="1400" b="1" i="1" dirty="0" smtClean="0"/>
              <a:t>AGC </a:t>
            </a:r>
          </a:p>
          <a:p>
            <a:pPr algn="ctr">
              <a:lnSpc>
                <a:spcPct val="150000"/>
              </a:lnSpc>
            </a:pPr>
            <a:r>
              <a:rPr lang="pt-BR" sz="1400" b="1" i="1" dirty="0" smtClean="0"/>
              <a:t>(Apollo </a:t>
            </a:r>
            <a:r>
              <a:rPr lang="pt-BR" sz="1400" b="1" i="1" dirty="0" err="1" smtClean="0"/>
              <a:t>Guidance</a:t>
            </a:r>
            <a:r>
              <a:rPr lang="pt-BR" sz="1400" b="1" i="1" dirty="0" smtClean="0"/>
              <a:t> Computer) Primeiro Sistema Embarcado</a:t>
            </a:r>
          </a:p>
          <a:p>
            <a:pPr algn="ctr">
              <a:lnSpc>
                <a:spcPct val="150000"/>
              </a:lnSpc>
            </a:pPr>
            <a:endParaRPr lang="pt-BR" sz="1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13170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42910" y="0"/>
            <a:ext cx="7772400" cy="1500187"/>
          </a:xfrm>
        </p:spPr>
        <p:txBody>
          <a:bodyPr>
            <a:normAutofit/>
          </a:bodyPr>
          <a:lstStyle/>
          <a:p>
            <a:r>
              <a:rPr lang="pt-BR" sz="3600" dirty="0" smtClean="0"/>
              <a:t>Dispositivos Móveis e Embarcados</a:t>
            </a:r>
          </a:p>
          <a:p>
            <a:r>
              <a:rPr lang="pt-BR" sz="2800" b="1" dirty="0" smtClean="0"/>
              <a:t>Organização</a:t>
            </a:r>
            <a:endParaRPr lang="pt-BR" sz="28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899592" y="1772816"/>
            <a:ext cx="7515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i="1" dirty="0" smtClean="0"/>
              <a:t>“Sistemas </a:t>
            </a:r>
            <a:r>
              <a:rPr lang="pt-BR" i="1" dirty="0"/>
              <a:t>embarcados também são caracterizados como sistemas reativos. Pois, como destacado, a aplicação executada é dependente do </a:t>
            </a:r>
            <a:r>
              <a:rPr lang="pt-BR" i="1" dirty="0" smtClean="0"/>
              <a:t>ambiente. </a:t>
            </a:r>
            <a:r>
              <a:rPr lang="pt-BR" i="1" dirty="0"/>
              <a:t>Portanto, o </a:t>
            </a:r>
            <a:r>
              <a:rPr lang="pt-BR" i="1" dirty="0" err="1"/>
              <a:t>microcontrolador</a:t>
            </a:r>
            <a:r>
              <a:rPr lang="pt-BR" i="1" dirty="0"/>
              <a:t> pode ser visto como uma caixa preta, em que as entradas são fornecidas ao sistema, processadas, e por fim geram uma ação, representada pelas saídas. Nesse cenário, entradas e saídas representam elementos como: sensores, atuadores, dispositivos de comunicação, dispositivos de interface gráfica, entre </a:t>
            </a:r>
            <a:r>
              <a:rPr lang="pt-BR" i="1" dirty="0" smtClean="0"/>
              <a:t>outros”. </a:t>
            </a:r>
            <a:r>
              <a:rPr lang="pt-BR" sz="1100" i="1" dirty="0" smtClean="0"/>
              <a:t>(embarcados.com.br)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51557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42910" y="0"/>
            <a:ext cx="7772400" cy="1500187"/>
          </a:xfrm>
        </p:spPr>
        <p:txBody>
          <a:bodyPr>
            <a:normAutofit/>
          </a:bodyPr>
          <a:lstStyle/>
          <a:p>
            <a:r>
              <a:rPr lang="pt-BR" sz="3600" dirty="0" smtClean="0"/>
              <a:t>Dispositivos Móveis e Embarcados</a:t>
            </a:r>
          </a:p>
          <a:p>
            <a:r>
              <a:rPr lang="pt-BR" sz="2800" b="1" dirty="0" smtClean="0"/>
              <a:t>Organização</a:t>
            </a:r>
            <a:endParaRPr lang="pt-BR" sz="28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72" y="1500187"/>
            <a:ext cx="75342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2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42910" y="0"/>
            <a:ext cx="7772400" cy="1500187"/>
          </a:xfrm>
        </p:spPr>
        <p:txBody>
          <a:bodyPr>
            <a:normAutofit/>
          </a:bodyPr>
          <a:lstStyle/>
          <a:p>
            <a:r>
              <a:rPr lang="pt-BR" sz="2400" dirty="0" smtClean="0"/>
              <a:t>Linguagens e ferramentas para desenvolvimento de aplicações para dispositivos móveis</a:t>
            </a:r>
          </a:p>
          <a:p>
            <a:r>
              <a:rPr lang="pt-BR" sz="2400" b="1" dirty="0" smtClean="0"/>
              <a:t>Linguagens</a:t>
            </a:r>
            <a:endParaRPr lang="pt-BR" sz="24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899592" y="1772816"/>
            <a:ext cx="7515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JAVA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Mais utilizada do mundo;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Orientada a objetos </a:t>
            </a:r>
            <a:r>
              <a:rPr lang="pt-BR" b="1" dirty="0" smtClean="0"/>
              <a:t>(POO)</a:t>
            </a:r>
            <a:r>
              <a:rPr lang="pt-BR" dirty="0" smtClean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 smtClean="0"/>
              <a:t>Multiplataforma</a:t>
            </a:r>
            <a:r>
              <a:rPr lang="pt-BR" dirty="0" smtClean="0"/>
              <a:t>: em especial, </a:t>
            </a:r>
            <a:r>
              <a:rPr lang="pt-BR" dirty="0" err="1" smtClean="0"/>
              <a:t>Android</a:t>
            </a:r>
            <a:r>
              <a:rPr lang="pt-BR" dirty="0" smtClean="0"/>
              <a:t> e Windows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5" name="Texto explicativo em forma de nuvem 4"/>
          <p:cNvSpPr/>
          <p:nvPr/>
        </p:nvSpPr>
        <p:spPr>
          <a:xfrm>
            <a:off x="4211960" y="3522774"/>
            <a:ext cx="4227683" cy="262921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i="1" dirty="0" smtClean="0"/>
              <a:t>POO</a:t>
            </a:r>
          </a:p>
          <a:p>
            <a:pPr algn="ctr"/>
            <a:r>
              <a:rPr lang="pt-BR" sz="1400" b="1" i="1" dirty="0" smtClean="0"/>
              <a:t>É um modelo de análise, projete e programação de software baseado na composição e interação entre diversas unidades chamadas objetos</a:t>
            </a:r>
          </a:p>
          <a:p>
            <a:pPr algn="ctr">
              <a:lnSpc>
                <a:spcPct val="150000"/>
              </a:lnSpc>
            </a:pPr>
            <a:endParaRPr lang="pt-BR" sz="1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8893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/>
      <p:bldP spid="5" grpId="0" animBg="1"/>
    </p:bld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2814</TotalTime>
  <Words>1468</Words>
  <Application>Microsoft Office PowerPoint</Application>
  <PresentationFormat>Apresentação na tela (4:3)</PresentationFormat>
  <Paragraphs>181</Paragraphs>
  <Slides>24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Arial</vt:lpstr>
      <vt:lpstr>Century Gothic</vt:lpstr>
      <vt:lpstr>Tahoma</vt:lpstr>
      <vt:lpstr>Wingdings 3</vt:lpstr>
      <vt:lpstr>Cacho</vt:lpstr>
      <vt:lpstr>Documento</vt:lpstr>
      <vt:lpstr>  MINISTÉRIO DA EDUCAÇÃO SECRETARIA DE EDUCAÇÃO PROFISSIONAL E TECNOLÓGICA INSTITUTO FEDERAL DE EDUCAÇÃO, CIÊNCIA E TECNOLOGIA DO PARÁ CAMPUS ALTAMIRA  Disciplina DESENVOLVIMENTO PARA DISPOSITIVOS MÓVEIS I  CH: 50h (60h/a)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  DARCEY, Lauren. CONDER, Shane. Desenvolvimento de Aplicativos Wireless para Android. Rio de janeiro: Moderna, 2012  TAURION, Cezar. Software embarcado: oportunidades e potencial de mercado. Rio de Janeiro: Brasport, 2005.   embarcados.com.br usemobile.com.br gaea.com.br blog.cronapp.io escolabrasileiradegames.com.br    </vt:lpstr>
    </vt:vector>
  </TitlesOfParts>
  <Company>S.T.I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INFARTO AGUDO DO              MIOCÁRIDIO</dc:title>
  <dc:creator>Salvador Botarelli</dc:creator>
  <cp:lastModifiedBy>Pauloalbert C S Fdes - RN Informática</cp:lastModifiedBy>
  <cp:revision>378</cp:revision>
  <cp:lastPrinted>1601-01-01T00:00:00Z</cp:lastPrinted>
  <dcterms:created xsi:type="dcterms:W3CDTF">2005-04-22T12:45:17Z</dcterms:created>
  <dcterms:modified xsi:type="dcterms:W3CDTF">2019-11-26T19:31:50Z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