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61" r:id="rId5"/>
    <p:sldId id="286" r:id="rId6"/>
    <p:sldId id="265" r:id="rId7"/>
    <p:sldId id="266" r:id="rId8"/>
    <p:sldId id="263" r:id="rId9"/>
    <p:sldId id="287" r:id="rId10"/>
    <p:sldId id="270" r:id="rId11"/>
    <p:sldId id="262" r:id="rId12"/>
    <p:sldId id="288" r:id="rId13"/>
    <p:sldId id="289" r:id="rId14"/>
    <p:sldId id="290" r:id="rId15"/>
    <p:sldId id="292" r:id="rId16"/>
    <p:sldId id="293" r:id="rId17"/>
    <p:sldId id="294" r:id="rId18"/>
    <p:sldId id="295" r:id="rId19"/>
    <p:sldId id="296" r:id="rId20"/>
    <p:sldId id="291" r:id="rId21"/>
    <p:sldId id="269" r:id="rId22"/>
    <p:sldId id="285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E01"/>
    <a:srgbClr val="7C8387"/>
    <a:srgbClr val="FCFBF7"/>
    <a:srgbClr val="EDE5D5"/>
    <a:srgbClr val="A6A7A9"/>
    <a:srgbClr val="D8BEA7"/>
    <a:srgbClr val="FDDE45"/>
    <a:srgbClr val="F8E00E"/>
    <a:srgbClr val="939597"/>
    <a:srgbClr val="806107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80" y="5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47E50-E1BE-480A-87A8-31EC9BBD8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8C10D-08E3-4BAD-9934-8623B7265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EF337-0B82-4E6E-A636-4640546A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EDCEE0-D808-4C09-8260-F97C6D63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10E8C-7085-4648-A3C3-F6E66444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11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9CAC0-F41F-4E8C-BFBA-980DB4A7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5F3A00-B109-4376-AA48-5E7B5464E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43BB4-F08C-4048-8C8F-28EB79B3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B118A-D773-438E-9FCC-E98AC84BD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363AA0-21C8-4A59-A8F0-04E217F7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78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F418F2-4099-4266-AA90-9B0C225B8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9F3734-B5CF-47EC-8D79-5D639BDEA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EC87E-D5AB-43A7-8022-58A66741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30F32-9B8D-4781-90FC-B1778C6F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943733-2338-4CB3-ADB4-CEECF89A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4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E4C23-F907-4E6D-A491-3D7E5A99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0C1AD-66F4-430A-B930-3163AEAD9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02AC3-7DE4-46A2-B764-30A30748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E7FC80-1F56-4F6E-9B34-F355FCAB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99F24-16F4-4B2A-B6BB-DDEEA369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2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9E811-F132-4E2A-B962-E695376C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DCAD16-C84A-4C83-ACD0-F824C4328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A26D91-5322-4173-91CB-E5C6F070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41B30F-648A-4D07-9DC7-26E4BE3D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3AE05-90BC-443E-A190-1A57A203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5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0D81D-90B7-43D9-887E-B2224E9D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26C520-4AB0-4381-B939-F402DFD7C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21DA69-FDC7-448A-9C68-184A03994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D2B867-2677-4DAC-8963-CA61B668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C15F40-C02C-4EAB-9CEA-056056AE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752D15-5286-419B-9A8A-872F3A6B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0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062D3-9ECA-45BD-BD87-07F7D9C03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69A32D-8825-44A7-8DF3-ECDAB1FEC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8DB7C6-FFE4-4520-9751-FD143BCD5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111589-9358-41A3-86E8-218AC545F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3D2F7A-B09C-494D-AABB-14431B44A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0A92DC-AB6E-4BE9-BCF3-AFB36D7E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F46119-1B1F-465A-B088-85118B4F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FA819E-4A6E-45C9-A382-46BAE105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94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25014-2BAD-4B22-953E-28B4B4D0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03112B-E2F7-4884-ADDF-9B4D49A1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3BF32F-66A8-43A7-88BB-D22806E5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AB36C3-026A-459F-8BFC-475C8EBC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95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4CBDD4-DD57-4EC6-BFEF-9D8267D77E22}"/>
              </a:ext>
            </a:extLst>
          </p:cNvPr>
          <p:cNvSpPr txBox="1"/>
          <p:nvPr userDrawn="1"/>
        </p:nvSpPr>
        <p:spPr>
          <a:xfrm>
            <a:off x="9964905" y="658213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2AC692-7268-4D95-8F19-722C37C7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B42C91-C67F-4DFF-B144-EA7ED7DD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7D9541-A6B9-4942-BC4A-7EC0EA31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15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993E7-E5B8-4992-AF88-BE5E069D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E56B5-89D6-4434-AFE2-10910E648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9E89AE-7640-4DEE-83EC-558650957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2ADBB-CB0C-44B6-874A-9FE0E6B0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32C452-D876-41FB-AA00-7B4AC091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668ED6-8F1B-4FAA-8793-2D5D9D0A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0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85C01-AA51-407B-BC7B-FE6B4069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FE3FC-556C-41B8-BD62-1E94E42D4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658969-AAF7-486A-A3D5-2BF3390E3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215A57-D6ED-4EDA-981D-59434A47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BDCAD1-E41F-4F46-AE84-1BEC50DC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622BF4-68B3-4DA1-A704-FE1D9961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64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B2DF7-6E62-4A2B-93E3-D9F1E95C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96D0E9-8EC4-42DB-9B37-47D449A17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151153-4AB9-4CFA-8ABD-245697E91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2A08C-EF94-4A6B-BD12-6461CB40CEE6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DED0B-BA23-4D49-9944-C420C36E3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D6E46-082A-488A-B507-08943ECEC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0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1D578C-5341-4F14-ACA5-8171710A824A}"/>
              </a:ext>
            </a:extLst>
          </p:cNvPr>
          <p:cNvSpPr/>
          <p:nvPr/>
        </p:nvSpPr>
        <p:spPr>
          <a:xfrm>
            <a:off x="5252720" y="1856471"/>
            <a:ext cx="2160000" cy="2160000"/>
          </a:xfrm>
          <a:prstGeom prst="rect">
            <a:avLst/>
          </a:prstGeom>
          <a:solidFill>
            <a:schemeClr val="accent4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16D76B-05D0-428E-B6A2-D9D2121259A8}"/>
              </a:ext>
            </a:extLst>
          </p:cNvPr>
          <p:cNvSpPr txBox="1"/>
          <p:nvPr/>
        </p:nvSpPr>
        <p:spPr>
          <a:xfrm>
            <a:off x="4926452" y="4897120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accent4">
                    <a:lumMod val="50000"/>
                  </a:schemeClr>
                </a:solidFill>
              </a:rPr>
              <a:t>팀명</a:t>
            </a:r>
            <a:r>
              <a:rPr lang="en-US" altLang="ko-KR" dirty="0" smtClean="0">
                <a:solidFill>
                  <a:schemeClr val="accent4">
                    <a:lumMod val="50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dirty="0" err="1" smtClean="0">
                <a:solidFill>
                  <a:schemeClr val="accent4">
                    <a:lumMod val="50000"/>
                  </a:schemeClr>
                </a:solidFill>
              </a:rPr>
              <a:t>졍빈이</a:t>
            </a:r>
            <a:endParaRPr lang="en-US" altLang="ko-KR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accent4">
                    <a:lumMod val="50000"/>
                  </a:schemeClr>
                </a:solidFill>
              </a:rPr>
              <a:t>팀원</a:t>
            </a:r>
            <a:r>
              <a:rPr lang="en-US" altLang="ko-KR" dirty="0" smtClean="0">
                <a:solidFill>
                  <a:schemeClr val="accent4">
                    <a:lumMod val="50000"/>
                  </a:schemeClr>
                </a:solidFill>
              </a:rPr>
              <a:t>: </a:t>
            </a:r>
            <a:r>
              <a:rPr lang="ko-KR" altLang="en-US" dirty="0" err="1" smtClean="0">
                <a:solidFill>
                  <a:schemeClr val="accent4">
                    <a:lumMod val="50000"/>
                  </a:schemeClr>
                </a:solidFill>
              </a:rPr>
              <a:t>손지언</a:t>
            </a:r>
            <a:r>
              <a:rPr lang="en-US" altLang="ko-KR" dirty="0" smtClean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accent4">
                    <a:lumMod val="50000"/>
                  </a:schemeClr>
                </a:solidFill>
              </a:rPr>
              <a:t>유영빈</a:t>
            </a:r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B2229-A196-43A3-8388-12031402E4B0}"/>
              </a:ext>
            </a:extLst>
          </p:cNvPr>
          <p:cNvSpPr txBox="1"/>
          <p:nvPr/>
        </p:nvSpPr>
        <p:spPr>
          <a:xfrm>
            <a:off x="698364" y="4102852"/>
            <a:ext cx="10795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 dirty="0" smtClean="0">
                <a:latin typeface="+mj-ea"/>
                <a:ea typeface="+mj-ea"/>
              </a:rPr>
              <a:t>PX4 Autopilot </a:t>
            </a:r>
            <a:r>
              <a:rPr lang="ko-KR" altLang="en-US" sz="4000" b="1" spc="-150" dirty="0" smtClean="0">
                <a:latin typeface="+mj-ea"/>
                <a:ea typeface="+mj-ea"/>
              </a:rPr>
              <a:t>로그 데이터 무결성 검증 방안</a:t>
            </a:r>
            <a:endParaRPr lang="ko-KR" altLang="en-US" sz="4000" b="1" spc="-150" dirty="0">
              <a:latin typeface="+mj-ea"/>
              <a:ea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8DA3FA-A923-4EC7-9E49-9F6F21714EE0}"/>
              </a:ext>
            </a:extLst>
          </p:cNvPr>
          <p:cNvSpPr/>
          <p:nvPr/>
        </p:nvSpPr>
        <p:spPr>
          <a:xfrm>
            <a:off x="4728480" y="1314549"/>
            <a:ext cx="2160000" cy="2160000"/>
          </a:xfrm>
          <a:prstGeom prst="rect">
            <a:avLst/>
          </a:prstGeom>
          <a:solidFill>
            <a:schemeClr val="accent2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069" y="6314999"/>
            <a:ext cx="4248743" cy="54300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89280" y="1175349"/>
            <a:ext cx="2438400" cy="2438400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4995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274405" y="2328273"/>
            <a:ext cx="8451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accent4">
                    <a:lumMod val="50000"/>
                  </a:schemeClr>
                </a:solidFill>
              </a:rPr>
              <a:t>동작</a:t>
            </a:r>
            <a:r>
              <a:rPr lang="en-US" altLang="ko-KR" sz="3600" spc="-3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3600" spc="-300" dirty="0" smtClean="0">
                <a:solidFill>
                  <a:schemeClr val="accent4">
                    <a:lumMod val="50000"/>
                  </a:schemeClr>
                </a:solidFill>
              </a:rPr>
              <a:t>시나리오</a:t>
            </a:r>
            <a:endParaRPr lang="ko-KR" altLang="en-US" sz="36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C1339-7D13-4386-965C-3402B66819A8}"/>
              </a:ext>
            </a:extLst>
          </p:cNvPr>
          <p:cNvSpPr txBox="1"/>
          <p:nvPr/>
        </p:nvSpPr>
        <p:spPr>
          <a:xfrm>
            <a:off x="7274405" y="2974604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300" dirty="0" smtClean="0">
                <a:solidFill>
                  <a:schemeClr val="accent4">
                    <a:lumMod val="50000"/>
                  </a:schemeClr>
                </a:solidFill>
              </a:rPr>
              <a:t>라이브러리 동작 과정 </a:t>
            </a:r>
            <a:endParaRPr lang="ko-KR" altLang="en-US" sz="18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3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519" y="6553088"/>
            <a:ext cx="5420481" cy="30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51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2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853BF52-3F6E-42F8-A32F-681B230146F5}"/>
              </a:ext>
            </a:extLst>
          </p:cNvPr>
          <p:cNvSpPr/>
          <p:nvPr/>
        </p:nvSpPr>
        <p:spPr>
          <a:xfrm>
            <a:off x="3307009" y="2163006"/>
            <a:ext cx="1727652" cy="3349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F8B617-EFC8-49CF-A9C4-695DF4FE914B}"/>
              </a:ext>
            </a:extLst>
          </p:cNvPr>
          <p:cNvSpPr/>
          <p:nvPr/>
        </p:nvSpPr>
        <p:spPr>
          <a:xfrm>
            <a:off x="9227550" y="2163639"/>
            <a:ext cx="1687194" cy="3349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35A04F-3E17-4814-9032-305DE9611D72}"/>
              </a:ext>
            </a:extLst>
          </p:cNvPr>
          <p:cNvSpPr txBox="1"/>
          <p:nvPr/>
        </p:nvSpPr>
        <p:spPr>
          <a:xfrm>
            <a:off x="2602423" y="365552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652C6F-4C5D-4D09-9BFA-007E097A546C}"/>
              </a:ext>
            </a:extLst>
          </p:cNvPr>
          <p:cNvSpPr txBox="1"/>
          <p:nvPr/>
        </p:nvSpPr>
        <p:spPr>
          <a:xfrm>
            <a:off x="5351701" y="367217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3FF1A79-8F83-4372-8B0D-F9CEF6037FAC}"/>
              </a:ext>
            </a:extLst>
          </p:cNvPr>
          <p:cNvSpPr/>
          <p:nvPr/>
        </p:nvSpPr>
        <p:spPr>
          <a:xfrm>
            <a:off x="3325462" y="4024853"/>
            <a:ext cx="1715907" cy="6591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uLog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file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4F2F6B-3513-4C33-A45E-C68C698C2CFE}"/>
              </a:ext>
            </a:extLst>
          </p:cNvPr>
          <p:cNvSpPr txBox="1"/>
          <p:nvPr/>
        </p:nvSpPr>
        <p:spPr>
          <a:xfrm>
            <a:off x="4013646" y="2137580"/>
            <a:ext cx="1173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accent4">
                    <a:lumMod val="50000"/>
                  </a:schemeClr>
                </a:solidFill>
              </a:rPr>
              <a:t>SD card</a:t>
            </a:r>
            <a:endParaRPr lang="ko-KR" altLang="en-US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A1CDF9B-560E-41C7-B489-3215FE9795E5}"/>
              </a:ext>
            </a:extLst>
          </p:cNvPr>
          <p:cNvSpPr/>
          <p:nvPr/>
        </p:nvSpPr>
        <p:spPr>
          <a:xfrm>
            <a:off x="3318754" y="2843254"/>
            <a:ext cx="1715907" cy="6585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CSV file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99410"/>
            <a:ext cx="2513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</a:rPr>
              <a:t>동작 시나리오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519" y="6553088"/>
            <a:ext cx="5420481" cy="304911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8671780E-5146-4893-98B5-E7A8791CCCFF}"/>
              </a:ext>
            </a:extLst>
          </p:cNvPr>
          <p:cNvSpPr/>
          <p:nvPr/>
        </p:nvSpPr>
        <p:spPr>
          <a:xfrm>
            <a:off x="1255426" y="3286724"/>
            <a:ext cx="1108394" cy="11069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Logger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7" name="꺾인 연결선 46"/>
          <p:cNvCxnSpPr>
            <a:endCxn id="33" idx="1"/>
          </p:cNvCxnSpPr>
          <p:nvPr/>
        </p:nvCxnSpPr>
        <p:spPr>
          <a:xfrm flipV="1">
            <a:off x="1809623" y="3172531"/>
            <a:ext cx="1509131" cy="129379"/>
          </a:xfrm>
          <a:prstGeom prst="bentConnector3">
            <a:avLst>
              <a:gd name="adj1" fmla="val 143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84F2F6B-3513-4C33-A45E-C68C698C2CFE}"/>
              </a:ext>
            </a:extLst>
          </p:cNvPr>
          <p:cNvSpPr txBox="1"/>
          <p:nvPr/>
        </p:nvSpPr>
        <p:spPr>
          <a:xfrm>
            <a:off x="2230824" y="3976445"/>
            <a:ext cx="1173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accent4">
                    <a:lumMod val="50000"/>
                  </a:schemeClr>
                </a:solidFill>
              </a:rPr>
              <a:t>로깅</a:t>
            </a:r>
            <a:r>
              <a:rPr lang="en-US" altLang="ko-KR" sz="16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accent4">
                    <a:lumMod val="50000"/>
                  </a:schemeClr>
                </a:solidFill>
              </a:rPr>
              <a:t>끝</a:t>
            </a:r>
            <a:endParaRPr lang="ko-KR" altLang="en-US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84F2F6B-3513-4C33-A45E-C68C698C2CFE}"/>
              </a:ext>
            </a:extLst>
          </p:cNvPr>
          <p:cNvSpPr txBox="1"/>
          <p:nvPr/>
        </p:nvSpPr>
        <p:spPr>
          <a:xfrm>
            <a:off x="9843739" y="2163006"/>
            <a:ext cx="1173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accent4">
                    <a:lumMod val="50000"/>
                  </a:schemeClr>
                </a:solidFill>
              </a:rPr>
              <a:t>SD card</a:t>
            </a:r>
            <a:endParaRPr lang="ko-KR" altLang="en-US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84F2F6B-3513-4C33-A45E-C68C698C2CFE}"/>
              </a:ext>
            </a:extLst>
          </p:cNvPr>
          <p:cNvSpPr txBox="1"/>
          <p:nvPr/>
        </p:nvSpPr>
        <p:spPr>
          <a:xfrm>
            <a:off x="2065018" y="2838616"/>
            <a:ext cx="1173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schemeClr val="accent4">
                    <a:lumMod val="50000"/>
                  </a:schemeClr>
                </a:solidFill>
              </a:rPr>
              <a:t>PyULog</a:t>
            </a:r>
            <a:endParaRPr lang="ko-KR" altLang="en-US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3FF1A79-8F83-4372-8B0D-F9CEF6037FAC}"/>
              </a:ext>
            </a:extLst>
          </p:cNvPr>
          <p:cNvSpPr/>
          <p:nvPr/>
        </p:nvSpPr>
        <p:spPr>
          <a:xfrm>
            <a:off x="9232900" y="4050935"/>
            <a:ext cx="1681843" cy="6591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uLog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file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0652C6F-4C5D-4D09-9BFA-007E097A546C}"/>
              </a:ext>
            </a:extLst>
          </p:cNvPr>
          <p:cNvSpPr txBox="1"/>
          <p:nvPr/>
        </p:nvSpPr>
        <p:spPr>
          <a:xfrm>
            <a:off x="8427333" y="365329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588" y="2834306"/>
            <a:ext cx="2412667" cy="2239560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>
            <a:off x="5034661" y="3170895"/>
            <a:ext cx="812825" cy="72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84F2F6B-3513-4C33-A45E-C68C698C2CFE}"/>
              </a:ext>
            </a:extLst>
          </p:cNvPr>
          <p:cNvSpPr txBox="1"/>
          <p:nvPr/>
        </p:nvSpPr>
        <p:spPr>
          <a:xfrm>
            <a:off x="4868805" y="2828964"/>
            <a:ext cx="1173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accent4">
                    <a:lumMod val="50000"/>
                  </a:schemeClr>
                </a:solidFill>
              </a:rPr>
              <a:t>data</a:t>
            </a:r>
            <a:endParaRPr lang="ko-KR" altLang="en-US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D4C1339-7D13-4386-965C-3402B66819A8}"/>
              </a:ext>
            </a:extLst>
          </p:cNvPr>
          <p:cNvSpPr txBox="1"/>
          <p:nvPr/>
        </p:nvSpPr>
        <p:spPr>
          <a:xfrm>
            <a:off x="795430" y="702960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300" dirty="0" smtClean="0">
                <a:solidFill>
                  <a:schemeClr val="accent4">
                    <a:lumMod val="50000"/>
                  </a:schemeClr>
                </a:solidFill>
              </a:rPr>
              <a:t>라이브러리 동작 과정 </a:t>
            </a:r>
            <a:endParaRPr lang="ko-KR" altLang="en-US" sz="18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37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2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99410"/>
            <a:ext cx="2513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</a:rPr>
              <a:t>동작</a:t>
            </a:r>
            <a:r>
              <a:rPr lang="en-US" altLang="ko-KR" sz="3200" spc="-3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시나리오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519" y="6553088"/>
            <a:ext cx="5420481" cy="304911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482454" y="1937697"/>
            <a:ext cx="9999926" cy="1145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0" y="1587682"/>
            <a:ext cx="1533739" cy="149563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00" y="3792382"/>
            <a:ext cx="1581371" cy="221963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7B37C57-8EE3-47F7-9060-CE4709AE3007}"/>
              </a:ext>
            </a:extLst>
          </p:cNvPr>
          <p:cNvSpPr txBox="1"/>
          <p:nvPr/>
        </p:nvSpPr>
        <p:spPr>
          <a:xfrm>
            <a:off x="2190553" y="1596835"/>
            <a:ext cx="4188476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데이터를 구성하는 가장 작은 단위</a:t>
            </a:r>
            <a:endParaRPr lang="en-US" altLang="ko-KR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데이터의 </a:t>
            </a:r>
            <a:r>
              <a:rPr lang="ko-KR" altLang="en-US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해시값과</a:t>
            </a: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timestamp </a:t>
            </a: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저장</a:t>
            </a:r>
            <a:endParaRPr lang="en-US" altLang="ko-KR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해당 </a:t>
            </a:r>
            <a:r>
              <a:rPr lang="en-US" altLang="ko-KR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hash node</a:t>
            </a: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 </a:t>
            </a:r>
            <a:r>
              <a:rPr lang="en-US" altLang="ko-KR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merkel</a:t>
            </a:r>
            <a:r>
              <a:rPr lang="en-US" altLang="ko-KR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tree</a:t>
            </a: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구성</a:t>
            </a:r>
            <a:endParaRPr lang="en-US" altLang="ko-KR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7B37C57-8EE3-47F7-9060-CE4709AE3007}"/>
              </a:ext>
            </a:extLst>
          </p:cNvPr>
          <p:cNvSpPr txBox="1"/>
          <p:nvPr/>
        </p:nvSpPr>
        <p:spPr>
          <a:xfrm>
            <a:off x="2190553" y="3657599"/>
            <a:ext cx="570521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merkel</a:t>
            </a:r>
            <a:r>
              <a:rPr lang="en-US" altLang="ko-KR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tree</a:t>
            </a: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의 </a:t>
            </a:r>
            <a:r>
              <a:rPr lang="en-US" altLang="ko-KR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root </a:t>
            </a: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저장</a:t>
            </a:r>
            <a:endParaRPr lang="en-US" altLang="ko-KR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이전 블록의 </a:t>
            </a:r>
            <a:r>
              <a:rPr lang="ko-KR" altLang="en-US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해시값을</a:t>
            </a: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저장하여 체인 구조  형성</a:t>
            </a:r>
            <a:endParaRPr lang="en-US" altLang="ko-KR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hash node</a:t>
            </a: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저장하는 배열 및 </a:t>
            </a:r>
            <a:r>
              <a:rPr lang="en-US" altLang="ko-KR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timestamp </a:t>
            </a: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저장</a:t>
            </a:r>
            <a:endParaRPr lang="en-US" altLang="ko-KR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6980" y="1596835"/>
            <a:ext cx="1657581" cy="150516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7B37C57-8EE3-47F7-9060-CE4709AE3007}"/>
              </a:ext>
            </a:extLst>
          </p:cNvPr>
          <p:cNvSpPr txBox="1"/>
          <p:nvPr/>
        </p:nvSpPr>
        <p:spPr>
          <a:xfrm>
            <a:off x="8764777" y="1587682"/>
            <a:ext cx="4188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block </a:t>
            </a: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객체를 체인 구조로 관리</a:t>
            </a:r>
            <a:endParaRPr lang="en-US" altLang="ko-KR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Linked list </a:t>
            </a:r>
          </a:p>
        </p:txBody>
      </p:sp>
    </p:spTree>
    <p:extLst>
      <p:ext uri="{BB962C8B-B14F-4D97-AF65-F5344CB8AC3E}">
        <p14:creationId xmlns:p14="http://schemas.microsoft.com/office/powerpoint/2010/main" val="219629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2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99410"/>
            <a:ext cx="2513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</a:rPr>
              <a:t>동작</a:t>
            </a:r>
            <a:r>
              <a:rPr lang="en-US" altLang="ko-KR" sz="3200" spc="-3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시나리오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519" y="6553088"/>
            <a:ext cx="5420481" cy="304911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482454" y="1937697"/>
            <a:ext cx="9999926" cy="1145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714691480" descr="EMB0000413472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113" y="2122395"/>
            <a:ext cx="8655997" cy="330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62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650240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609600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660400" y="2418080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accent4">
                    <a:lumMod val="50000"/>
                  </a:schemeClr>
                </a:solidFill>
              </a:rPr>
              <a:t>구현</a:t>
            </a:r>
            <a:endParaRPr lang="ko-KR" altLang="en-US" sz="36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250898" y="1633249"/>
            <a:ext cx="66236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 smtClean="0">
                <a:solidFill>
                  <a:schemeClr val="accent2"/>
                </a:solidFill>
              </a:rPr>
              <a:t>4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519" y="6553088"/>
            <a:ext cx="5420481" cy="3049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B0A944-CAFF-4F64-8ADB-EAF6997D6573}"/>
              </a:ext>
            </a:extLst>
          </p:cNvPr>
          <p:cNvSpPr txBox="1"/>
          <p:nvPr/>
        </p:nvSpPr>
        <p:spPr>
          <a:xfrm>
            <a:off x="660400" y="3165817"/>
            <a:ext cx="6155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300" dirty="0" smtClean="0">
                <a:solidFill>
                  <a:schemeClr val="tx2">
                    <a:lumMod val="50000"/>
                  </a:schemeClr>
                </a:solidFill>
              </a:rPr>
              <a:t>4-1. block hash </a:t>
            </a:r>
            <a:r>
              <a:rPr lang="ko-KR" altLang="en-US" spc="-300" dirty="0" smtClean="0">
                <a:solidFill>
                  <a:schemeClr val="tx2">
                    <a:lumMod val="50000"/>
                  </a:schemeClr>
                </a:solidFill>
              </a:rPr>
              <a:t>비교 검증</a:t>
            </a:r>
            <a:endParaRPr lang="en-US" altLang="ko-KR" spc="-3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altLang="ko-KR" spc="-300" dirty="0" smtClean="0">
                <a:solidFill>
                  <a:schemeClr val="tx2">
                    <a:lumMod val="50000"/>
                  </a:schemeClr>
                </a:solidFill>
              </a:rPr>
              <a:t>4-2. </a:t>
            </a:r>
            <a:r>
              <a:rPr lang="en-US" altLang="ko-KR" spc="-300" dirty="0" err="1" smtClean="0">
                <a:solidFill>
                  <a:schemeClr val="tx2">
                    <a:lumMod val="50000"/>
                  </a:schemeClr>
                </a:solidFill>
              </a:rPr>
              <a:t>Ulog</a:t>
            </a:r>
            <a:r>
              <a:rPr lang="en-US" altLang="ko-KR" spc="-3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spc="-300" dirty="0" smtClean="0">
                <a:solidFill>
                  <a:schemeClr val="tx2">
                    <a:lumMod val="50000"/>
                  </a:schemeClr>
                </a:solidFill>
              </a:rPr>
              <a:t>파일 내부 데이터 무결성 검증</a:t>
            </a:r>
            <a:endParaRPr lang="en-US" altLang="ko-KR" spc="-3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altLang="ko-KR" spc="-300" dirty="0" smtClean="0">
                <a:solidFill>
                  <a:schemeClr val="tx2">
                    <a:lumMod val="50000"/>
                  </a:schemeClr>
                </a:solidFill>
              </a:rPr>
              <a:t>4-3. </a:t>
            </a:r>
            <a:r>
              <a:rPr lang="ko-KR" altLang="en-US" spc="-300" dirty="0" smtClean="0">
                <a:solidFill>
                  <a:schemeClr val="tx2">
                    <a:lumMod val="50000"/>
                  </a:schemeClr>
                </a:solidFill>
              </a:rPr>
              <a:t>데이터 저장 및 불러오기</a:t>
            </a:r>
            <a:endParaRPr lang="ko-KR" altLang="en-US" spc="-3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16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</a:rPr>
              <a:t>구현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300" dirty="0">
                <a:solidFill>
                  <a:schemeClr val="tx2">
                    <a:lumMod val="50000"/>
                  </a:schemeClr>
                </a:solidFill>
              </a:rPr>
              <a:t>4-1. block hash </a:t>
            </a:r>
            <a:r>
              <a:rPr lang="ko-KR" altLang="en-US" spc="-300" dirty="0">
                <a:solidFill>
                  <a:schemeClr val="tx2">
                    <a:lumMod val="50000"/>
                  </a:schemeClr>
                </a:solidFill>
              </a:rPr>
              <a:t>비교 검증</a:t>
            </a:r>
            <a:endParaRPr lang="en-US" altLang="ko-KR" spc="-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2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accent4"/>
                </a:solidFill>
              </a:rPr>
              <a:t>4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519" y="6553088"/>
            <a:ext cx="5420481" cy="3049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B37C57-8EE3-47F7-9060-CE4709AE3007}"/>
              </a:ext>
            </a:extLst>
          </p:cNvPr>
          <p:cNvSpPr txBox="1"/>
          <p:nvPr/>
        </p:nvSpPr>
        <p:spPr>
          <a:xfrm>
            <a:off x="1297025" y="6083525"/>
            <a:ext cx="394210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 추출 후 </a:t>
            </a:r>
            <a:r>
              <a:rPr lang="ko-KR" altLang="en-US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해시한</a:t>
            </a: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값을 노드에 추가 </a:t>
            </a:r>
            <a:endParaRPr lang="en-US" altLang="ko-KR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07" y="2101030"/>
            <a:ext cx="5127676" cy="39824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7B37C57-8EE3-47F7-9060-CE4709AE3007}"/>
              </a:ext>
            </a:extLst>
          </p:cNvPr>
          <p:cNvSpPr txBox="1"/>
          <p:nvPr/>
        </p:nvSpPr>
        <p:spPr>
          <a:xfrm>
            <a:off x="718397" y="1296197"/>
            <a:ext cx="4722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로그 데이터 </a:t>
            </a:r>
            <a:r>
              <a:rPr lang="en-US" altLang="ko-KR" sz="2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513</a:t>
            </a:r>
            <a:r>
              <a:rPr lang="ko-KR" altLang="en-US" sz="2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개를 대상으로 수행</a:t>
            </a:r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5202" y="2101030"/>
            <a:ext cx="5346876" cy="39546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235A04F-3E17-4814-9032-305DE9611D72}"/>
              </a:ext>
            </a:extLst>
          </p:cNvPr>
          <p:cNvSpPr txBox="1"/>
          <p:nvPr/>
        </p:nvSpPr>
        <p:spPr>
          <a:xfrm>
            <a:off x="6090150" y="390761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B37C57-8EE3-47F7-9060-CE4709AE3007}"/>
              </a:ext>
            </a:extLst>
          </p:cNvPr>
          <p:cNvSpPr txBox="1"/>
          <p:nvPr/>
        </p:nvSpPr>
        <p:spPr>
          <a:xfrm>
            <a:off x="8341216" y="6073919"/>
            <a:ext cx="200728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머클</a:t>
            </a: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트리 형성 과정</a:t>
            </a:r>
            <a:endParaRPr lang="en-US" altLang="ko-KR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3297" y="2441833"/>
            <a:ext cx="1071665" cy="104504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48497" y="2441833"/>
            <a:ext cx="1375795" cy="103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37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</a:rPr>
              <a:t>구현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300" dirty="0">
                <a:solidFill>
                  <a:schemeClr val="tx2">
                    <a:lumMod val="50000"/>
                  </a:schemeClr>
                </a:solidFill>
              </a:rPr>
              <a:t>4-1. block hash </a:t>
            </a:r>
            <a:r>
              <a:rPr lang="ko-KR" altLang="en-US" spc="-300" dirty="0">
                <a:solidFill>
                  <a:schemeClr val="tx2">
                    <a:lumMod val="50000"/>
                  </a:schemeClr>
                </a:solidFill>
              </a:rPr>
              <a:t>비교 검증</a:t>
            </a:r>
            <a:endParaRPr lang="en-US" altLang="ko-KR" spc="-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2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accent4"/>
                </a:solidFill>
              </a:rPr>
              <a:t>4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519" y="6553088"/>
            <a:ext cx="5420481" cy="3049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B37C57-8EE3-47F7-9060-CE4709AE3007}"/>
              </a:ext>
            </a:extLst>
          </p:cNvPr>
          <p:cNvSpPr txBox="1"/>
          <p:nvPr/>
        </p:nvSpPr>
        <p:spPr>
          <a:xfrm>
            <a:off x="2232793" y="4672447"/>
            <a:ext cx="13319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블록 </a:t>
            </a:r>
            <a:r>
              <a:rPr lang="ko-KR" altLang="en-US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해시값</a:t>
            </a:r>
            <a:endParaRPr lang="en-US" altLang="ko-KR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35A04F-3E17-4814-9032-305DE9611D72}"/>
              </a:ext>
            </a:extLst>
          </p:cNvPr>
          <p:cNvSpPr txBox="1"/>
          <p:nvPr/>
        </p:nvSpPr>
        <p:spPr>
          <a:xfrm>
            <a:off x="5702177" y="372294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B37C57-8EE3-47F7-9060-CE4709AE3007}"/>
              </a:ext>
            </a:extLst>
          </p:cNvPr>
          <p:cNvSpPr txBox="1"/>
          <p:nvPr/>
        </p:nvSpPr>
        <p:spPr>
          <a:xfrm>
            <a:off x="5988058" y="5325222"/>
            <a:ext cx="62039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현재 블록의 </a:t>
            </a:r>
            <a:r>
              <a:rPr lang="ko-KR" altLang="en-US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해시값과</a:t>
            </a:r>
            <a:r>
              <a:rPr lang="en-US" altLang="ko-KR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이전 블록에 저장된 </a:t>
            </a:r>
            <a:r>
              <a:rPr lang="en-US" altLang="ko-KR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previous hash</a:t>
            </a: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값이 동일</a:t>
            </a:r>
            <a:endParaRPr lang="en-US" altLang="ko-KR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         -&gt; </a:t>
            </a:r>
            <a:r>
              <a:rPr lang="en-US" altLang="ko-KR" spc="-300" dirty="0" err="1">
                <a:solidFill>
                  <a:schemeClr val="tx2">
                    <a:lumMod val="50000"/>
                  </a:schemeClr>
                </a:solidFill>
              </a:rPr>
              <a:t>Ulog</a:t>
            </a:r>
            <a:r>
              <a:rPr lang="en-US" altLang="ko-KR" spc="-3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spc="-300" dirty="0">
                <a:solidFill>
                  <a:schemeClr val="tx2">
                    <a:lumMod val="50000"/>
                  </a:schemeClr>
                </a:solidFill>
              </a:rPr>
              <a:t>파일 내부 데이터 무결성 </a:t>
            </a:r>
            <a:r>
              <a:rPr lang="ko-KR" altLang="en-US" spc="-300" dirty="0" smtClean="0">
                <a:solidFill>
                  <a:schemeClr val="tx2">
                    <a:lumMod val="50000"/>
                  </a:schemeClr>
                </a:solidFill>
              </a:rPr>
              <a:t>검증 진행</a:t>
            </a:r>
            <a:endParaRPr lang="ko-KR" altLang="en-US" spc="-3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03" y="3154028"/>
            <a:ext cx="5144944" cy="1507166"/>
          </a:xfrm>
          <a:prstGeom prst="rect">
            <a:avLst/>
          </a:prstGeom>
        </p:spPr>
      </p:pic>
      <p:sp>
        <p:nvSpPr>
          <p:cNvPr id="18" name="액자 17"/>
          <p:cNvSpPr/>
          <p:nvPr/>
        </p:nvSpPr>
        <p:spPr>
          <a:xfrm>
            <a:off x="326303" y="4288196"/>
            <a:ext cx="5151567" cy="384251"/>
          </a:xfrm>
          <a:prstGeom prst="fram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3744" y="1569021"/>
            <a:ext cx="1124656" cy="1585007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4322" y="1962864"/>
            <a:ext cx="1327855" cy="119116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7B37C57-8EE3-47F7-9060-CE4709AE3007}"/>
              </a:ext>
            </a:extLst>
          </p:cNvPr>
          <p:cNvSpPr txBox="1"/>
          <p:nvPr/>
        </p:nvSpPr>
        <p:spPr>
          <a:xfrm>
            <a:off x="7263618" y="2310385"/>
            <a:ext cx="220445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정상 데이터</a:t>
            </a:r>
            <a:r>
              <a:rPr lang="en-US" altLang="ko-KR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위변조</a:t>
            </a: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X)</a:t>
            </a:r>
            <a:endParaRPr lang="en-US" altLang="ko-KR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B37C57-8EE3-47F7-9060-CE4709AE3007}"/>
              </a:ext>
            </a:extLst>
          </p:cNvPr>
          <p:cNvSpPr txBox="1"/>
          <p:nvPr/>
        </p:nvSpPr>
        <p:spPr>
          <a:xfrm>
            <a:off x="7256995" y="3602884"/>
            <a:ext cx="1274708" cy="44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위조 데이터</a:t>
            </a:r>
            <a:endParaRPr lang="en-US" altLang="ko-KR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7737" y="4099004"/>
            <a:ext cx="3908897" cy="991433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7737" y="2830129"/>
            <a:ext cx="3545836" cy="64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42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</a:rPr>
              <a:t>구현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3437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300" dirty="0" smtClean="0">
                <a:solidFill>
                  <a:schemeClr val="tx2">
                    <a:lumMod val="50000"/>
                  </a:schemeClr>
                </a:solidFill>
              </a:rPr>
              <a:t>4-2. </a:t>
            </a:r>
            <a:r>
              <a:rPr lang="en-US" altLang="ko-KR" spc="-300" dirty="0" err="1">
                <a:solidFill>
                  <a:schemeClr val="tx2">
                    <a:lumMod val="50000"/>
                  </a:schemeClr>
                </a:solidFill>
              </a:rPr>
              <a:t>Ulog</a:t>
            </a:r>
            <a:r>
              <a:rPr lang="en-US" altLang="ko-KR" spc="-3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spc="-300" dirty="0">
                <a:solidFill>
                  <a:schemeClr val="tx2">
                    <a:lumMod val="50000"/>
                  </a:schemeClr>
                </a:solidFill>
              </a:rPr>
              <a:t>파일 내부 데이터 무결성 검증 </a:t>
            </a:r>
            <a:endParaRPr lang="en-US" altLang="ko-KR" spc="-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2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accent4"/>
                </a:solidFill>
              </a:rPr>
              <a:t>4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519" y="6553088"/>
            <a:ext cx="5420481" cy="3049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235A04F-3E17-4814-9032-305DE9611D72}"/>
              </a:ext>
            </a:extLst>
          </p:cNvPr>
          <p:cNvSpPr txBox="1"/>
          <p:nvPr/>
        </p:nvSpPr>
        <p:spPr>
          <a:xfrm>
            <a:off x="5972704" y="372294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232" y="1657915"/>
            <a:ext cx="9509917" cy="29979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7B37C57-8EE3-47F7-9060-CE4709AE3007}"/>
              </a:ext>
            </a:extLst>
          </p:cNvPr>
          <p:cNvSpPr txBox="1"/>
          <p:nvPr/>
        </p:nvSpPr>
        <p:spPr>
          <a:xfrm>
            <a:off x="4415854" y="4648965"/>
            <a:ext cx="39563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머클</a:t>
            </a: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트리를 통한 파일 내부 무결성 검증</a:t>
            </a:r>
            <a:endParaRPr lang="en-US" altLang="ko-KR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B37C57-8EE3-47F7-9060-CE4709AE3007}"/>
              </a:ext>
            </a:extLst>
          </p:cNvPr>
          <p:cNvSpPr txBox="1"/>
          <p:nvPr/>
        </p:nvSpPr>
        <p:spPr>
          <a:xfrm>
            <a:off x="4384374" y="5393277"/>
            <a:ext cx="3956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정상 데이터</a:t>
            </a:r>
            <a:r>
              <a:rPr lang="en-US" altLang="ko-KR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위변조</a:t>
            </a: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X) : </a:t>
            </a: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검증결과 </a:t>
            </a:r>
            <a:r>
              <a:rPr lang="en-US" altLang="ko-KR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 </a:t>
            </a: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반환</a:t>
            </a:r>
            <a:endParaRPr lang="en-US" altLang="ko-KR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위조 데이터</a:t>
            </a:r>
            <a:r>
              <a:rPr lang="en-US" altLang="ko-KR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검증결과 </a:t>
            </a:r>
            <a:r>
              <a:rPr lang="en-US" altLang="ko-KR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-1 </a:t>
            </a: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반환</a:t>
            </a:r>
            <a:endParaRPr lang="en-US" altLang="ko-KR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39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</a:rPr>
              <a:t>구현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3437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300" dirty="0" smtClean="0">
                <a:solidFill>
                  <a:schemeClr val="tx2">
                    <a:lumMod val="50000"/>
                  </a:schemeClr>
                </a:solidFill>
              </a:rPr>
              <a:t>4-2. </a:t>
            </a:r>
            <a:r>
              <a:rPr lang="en-US" altLang="ko-KR" spc="-300" dirty="0" err="1">
                <a:solidFill>
                  <a:schemeClr val="tx2">
                    <a:lumMod val="50000"/>
                  </a:schemeClr>
                </a:solidFill>
              </a:rPr>
              <a:t>Ulog</a:t>
            </a:r>
            <a:r>
              <a:rPr lang="en-US" altLang="ko-KR" spc="-3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spc="-300" dirty="0">
                <a:solidFill>
                  <a:schemeClr val="tx2">
                    <a:lumMod val="50000"/>
                  </a:schemeClr>
                </a:solidFill>
              </a:rPr>
              <a:t>파일 내부 데이터 무결성 검증 </a:t>
            </a:r>
            <a:endParaRPr lang="en-US" altLang="ko-KR" spc="-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2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accent4"/>
                </a:solidFill>
              </a:rPr>
              <a:t>4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519" y="6553088"/>
            <a:ext cx="5420481" cy="30491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7B37C57-8EE3-47F7-9060-CE4709AE3007}"/>
              </a:ext>
            </a:extLst>
          </p:cNvPr>
          <p:cNvSpPr txBox="1"/>
          <p:nvPr/>
        </p:nvSpPr>
        <p:spPr>
          <a:xfrm>
            <a:off x="37255" y="4477117"/>
            <a:ext cx="7674624" cy="858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                               교차 검증 가능</a:t>
            </a:r>
            <a:endParaRPr lang="en-US" altLang="ko-KR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블록 해시는 </a:t>
            </a:r>
            <a:r>
              <a:rPr lang="ko-KR" altLang="en-US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위변조</a:t>
            </a: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되지 않았지만</a:t>
            </a:r>
            <a:r>
              <a:rPr lang="en-US" altLang="ko-KR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 </a:t>
            </a: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내부 데이터가 </a:t>
            </a:r>
            <a:r>
              <a:rPr lang="ko-KR" altLang="en-US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위변조</a:t>
            </a: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된 경우</a:t>
            </a:r>
            <a:r>
              <a:rPr lang="en-US" altLang="ko-KR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en-US" altLang="ko-KR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893" y="2145352"/>
            <a:ext cx="4689872" cy="2374175"/>
          </a:xfrm>
          <a:prstGeom prst="rect">
            <a:avLst/>
          </a:prstGeom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771519" y="4092278"/>
            <a:ext cx="20884727" cy="1078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665368920" descr="EMB000041347237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169" y="2405999"/>
            <a:ext cx="5157106" cy="181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95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</a:rPr>
              <a:t>구현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300" dirty="0" smtClean="0">
                <a:solidFill>
                  <a:schemeClr val="tx2">
                    <a:lumMod val="50000"/>
                  </a:schemeClr>
                </a:solidFill>
              </a:rPr>
              <a:t>4-3. </a:t>
            </a:r>
            <a:r>
              <a:rPr lang="ko-KR" altLang="en-US" spc="-300" dirty="0" smtClean="0">
                <a:solidFill>
                  <a:schemeClr val="tx2">
                    <a:lumMod val="50000"/>
                  </a:schemeClr>
                </a:solidFill>
              </a:rPr>
              <a:t>데이터 저장 </a:t>
            </a:r>
            <a:r>
              <a:rPr lang="ko-KR" altLang="en-US" spc="-300" dirty="0">
                <a:solidFill>
                  <a:schemeClr val="tx2">
                    <a:lumMod val="50000"/>
                  </a:schemeClr>
                </a:solidFill>
              </a:rPr>
              <a:t>및 불러오기</a:t>
            </a:r>
            <a:endParaRPr lang="en-US" altLang="ko-KR" spc="-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2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accent4"/>
                </a:solidFill>
              </a:rPr>
              <a:t>4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519" y="6553088"/>
            <a:ext cx="5420481" cy="30491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7B37C57-8EE3-47F7-9060-CE4709AE3007}"/>
              </a:ext>
            </a:extLst>
          </p:cNvPr>
          <p:cNvSpPr txBox="1"/>
          <p:nvPr/>
        </p:nvSpPr>
        <p:spPr>
          <a:xfrm>
            <a:off x="1184229" y="5629758"/>
            <a:ext cx="4826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해당 </a:t>
            </a:r>
            <a:r>
              <a:rPr lang="en-US" altLang="ko-KR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Chain </a:t>
            </a: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구조를 파일로 저장</a:t>
            </a:r>
            <a:r>
              <a:rPr lang="en-US" altLang="ko-KR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바이너리 파일</a:t>
            </a:r>
            <a:r>
              <a:rPr lang="en-US" altLang="ko-KR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                  (export)</a:t>
            </a:r>
            <a:endParaRPr lang="en-US" altLang="ko-KR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869" y="1670149"/>
            <a:ext cx="3097425" cy="382270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7B37C57-8EE3-47F7-9060-CE4709AE3007}"/>
              </a:ext>
            </a:extLst>
          </p:cNvPr>
          <p:cNvSpPr txBox="1"/>
          <p:nvPr/>
        </p:nvSpPr>
        <p:spPr>
          <a:xfrm>
            <a:off x="7505090" y="5600387"/>
            <a:ext cx="3234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파일에서 데이터 불러오기</a:t>
            </a:r>
            <a:endParaRPr lang="en-US" altLang="ko-KR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      (import)</a:t>
            </a:r>
            <a:endParaRPr lang="en-US" altLang="ko-KR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5090" y="1670149"/>
            <a:ext cx="2836270" cy="382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0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B754D0-1D69-4D2C-8DBA-852CF617DC30}"/>
              </a:ext>
            </a:extLst>
          </p:cNvPr>
          <p:cNvSpPr/>
          <p:nvPr/>
        </p:nvSpPr>
        <p:spPr>
          <a:xfrm>
            <a:off x="6096000" y="1163320"/>
            <a:ext cx="6096000" cy="57206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</a:rPr>
              <a:t>목차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294640" y="1391920"/>
            <a:ext cx="3362689" cy="701040"/>
            <a:chOff x="294640" y="1391920"/>
            <a:chExt cx="3362689" cy="70104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 smtClean="0">
                  <a:solidFill>
                    <a:schemeClr val="tx2">
                      <a:lumMod val="50000"/>
                    </a:schemeClr>
                  </a:solidFill>
                </a:rPr>
                <a:t>연구 배경</a:t>
              </a:r>
              <a:endParaRPr lang="ko-KR" altLang="en-US" sz="2400" spc="-3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4FFEE27-45F9-464D-8DF9-81ED76C271D2}"/>
              </a:ext>
            </a:extLst>
          </p:cNvPr>
          <p:cNvGrpSpPr/>
          <p:nvPr/>
        </p:nvGrpSpPr>
        <p:grpSpPr>
          <a:xfrm>
            <a:off x="294640" y="2456784"/>
            <a:ext cx="3362689" cy="701040"/>
            <a:chOff x="294640" y="1391920"/>
            <a:chExt cx="3362689" cy="70104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9DE7996-FB2E-449D-A8E1-F21F9DE43D18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AF0C1A-F079-4686-B269-0ED4FE6A6C6F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A208B53-099A-40CC-A54D-D084DC7C5DA5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 smtClean="0">
                  <a:solidFill>
                    <a:schemeClr val="tx2">
                      <a:lumMod val="50000"/>
                    </a:schemeClr>
                  </a:solidFill>
                </a:rPr>
                <a:t>관련 연구</a:t>
              </a:r>
              <a:endParaRPr lang="ko-KR" altLang="en-US" sz="2400" spc="-3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248B9C-3D54-45BB-A57F-A9D99CEA8994}"/>
              </a:ext>
            </a:extLst>
          </p:cNvPr>
          <p:cNvGrpSpPr/>
          <p:nvPr/>
        </p:nvGrpSpPr>
        <p:grpSpPr>
          <a:xfrm>
            <a:off x="294640" y="3521648"/>
            <a:ext cx="5039359" cy="701040"/>
            <a:chOff x="294640" y="1391920"/>
            <a:chExt cx="5039359" cy="70104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37A9374-D0D7-464F-B150-88C5B40CEF7F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00FF30-FB91-462E-8C6D-23083600275E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3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D9519AB-383A-4302-84C4-7A82F08C9CEF}"/>
                </a:ext>
              </a:extLst>
            </p:cNvPr>
            <p:cNvSpPr txBox="1"/>
            <p:nvPr/>
          </p:nvSpPr>
          <p:spPr>
            <a:xfrm>
              <a:off x="1137648" y="1511607"/>
              <a:ext cx="41963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 smtClean="0">
                  <a:solidFill>
                    <a:schemeClr val="tx2">
                      <a:lumMod val="50000"/>
                    </a:schemeClr>
                  </a:solidFill>
                </a:rPr>
                <a:t>동작 시나리오 </a:t>
              </a:r>
              <a:endParaRPr lang="ko-KR" altLang="en-US" sz="2400" spc="-3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A6DAF3D-56DD-4603-B5C8-395DADFA849A}"/>
              </a:ext>
            </a:extLst>
          </p:cNvPr>
          <p:cNvGrpSpPr/>
          <p:nvPr/>
        </p:nvGrpSpPr>
        <p:grpSpPr>
          <a:xfrm>
            <a:off x="294640" y="4586512"/>
            <a:ext cx="1643017" cy="701040"/>
            <a:chOff x="294640" y="1391920"/>
            <a:chExt cx="1643017" cy="70104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257C551-BEA9-4A5A-804C-B3723BAB21E9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059E28-6683-4826-B293-3AF3DF3ECA1B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4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EB0A944-CAFF-4F64-8ADB-EAF6997D6573}"/>
                </a:ext>
              </a:extLst>
            </p:cNvPr>
            <p:cNvSpPr txBox="1"/>
            <p:nvPr/>
          </p:nvSpPr>
          <p:spPr>
            <a:xfrm>
              <a:off x="1137649" y="1511607"/>
              <a:ext cx="800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 smtClean="0">
                  <a:solidFill>
                    <a:schemeClr val="tx2">
                      <a:lumMod val="50000"/>
                    </a:schemeClr>
                  </a:solidFill>
                </a:rPr>
                <a:t>구현</a:t>
              </a:r>
              <a:r>
                <a:rPr lang="en-US" altLang="ko-KR" sz="2400" spc="-300" dirty="0" smtClean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endParaRPr lang="ko-KR" altLang="en-US" sz="2400" spc="-3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7F8FBBF-1148-436E-8600-69C119DBF580}"/>
              </a:ext>
            </a:extLst>
          </p:cNvPr>
          <p:cNvGrpSpPr/>
          <p:nvPr/>
        </p:nvGrpSpPr>
        <p:grpSpPr>
          <a:xfrm>
            <a:off x="294640" y="5651376"/>
            <a:ext cx="5862879" cy="701040"/>
            <a:chOff x="294640" y="1391920"/>
            <a:chExt cx="5862879" cy="70104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E198DCA-DDAD-43B9-A796-5D1463594EC3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49EA117-E942-4A95-942C-287EBF455A1C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5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66D9A10-E34F-47A8-8A0F-E2B4F6DF7197}"/>
                </a:ext>
              </a:extLst>
            </p:cNvPr>
            <p:cNvSpPr txBox="1"/>
            <p:nvPr/>
          </p:nvSpPr>
          <p:spPr>
            <a:xfrm>
              <a:off x="1137649" y="1511607"/>
              <a:ext cx="50198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 smtClean="0">
                  <a:solidFill>
                    <a:schemeClr val="tx2">
                      <a:lumMod val="50000"/>
                    </a:schemeClr>
                  </a:solidFill>
                </a:rPr>
                <a:t>결론 및 향후 연구</a:t>
              </a:r>
              <a:endParaRPr lang="ko-KR" altLang="en-US" sz="2400" spc="-3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8701"/>
            <a:ext cx="6096000" cy="661523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EB0A944-CAFF-4F64-8ADB-EAF6997D6573}"/>
              </a:ext>
            </a:extLst>
          </p:cNvPr>
          <p:cNvSpPr txBox="1"/>
          <p:nvPr/>
        </p:nvSpPr>
        <p:spPr>
          <a:xfrm>
            <a:off x="2491512" y="4568127"/>
            <a:ext cx="6155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300" dirty="0" smtClean="0">
                <a:solidFill>
                  <a:schemeClr val="tx2">
                    <a:lumMod val="50000"/>
                  </a:schemeClr>
                </a:solidFill>
              </a:rPr>
              <a:t>4-1. block hash </a:t>
            </a:r>
            <a:r>
              <a:rPr lang="ko-KR" altLang="en-US" spc="-300" dirty="0" smtClean="0">
                <a:solidFill>
                  <a:schemeClr val="tx2">
                    <a:lumMod val="50000"/>
                  </a:schemeClr>
                </a:solidFill>
              </a:rPr>
              <a:t>비교 검증</a:t>
            </a:r>
            <a:endParaRPr lang="en-US" altLang="ko-KR" spc="-3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altLang="ko-KR" spc="-300" dirty="0" smtClean="0">
                <a:solidFill>
                  <a:schemeClr val="tx2">
                    <a:lumMod val="50000"/>
                  </a:schemeClr>
                </a:solidFill>
              </a:rPr>
              <a:t>4-2. </a:t>
            </a:r>
            <a:r>
              <a:rPr lang="en-US" altLang="ko-KR" spc="-300" dirty="0" err="1" smtClean="0">
                <a:solidFill>
                  <a:schemeClr val="tx2">
                    <a:lumMod val="50000"/>
                  </a:schemeClr>
                </a:solidFill>
              </a:rPr>
              <a:t>Ulog</a:t>
            </a:r>
            <a:r>
              <a:rPr lang="en-US" altLang="ko-KR" spc="-3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spc="-300" dirty="0" smtClean="0">
                <a:solidFill>
                  <a:schemeClr val="tx2">
                    <a:lumMod val="50000"/>
                  </a:schemeClr>
                </a:solidFill>
              </a:rPr>
              <a:t>파일 내부 데이터 무결성 검증</a:t>
            </a:r>
            <a:endParaRPr lang="ko-KR" altLang="en-US" spc="-3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45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3608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accent4">
                    <a:lumMod val="50000"/>
                  </a:schemeClr>
                </a:solidFill>
              </a:rPr>
              <a:t>결론 및 향후 연구</a:t>
            </a:r>
            <a:endParaRPr lang="ko-KR" altLang="en-US" sz="36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6236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 smtClean="0">
                <a:solidFill>
                  <a:schemeClr val="accent2"/>
                </a:solidFill>
              </a:rPr>
              <a:t>5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069" y="6327969"/>
            <a:ext cx="4248743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30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3179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</a:rPr>
              <a:t>결론 및 향후 연구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2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accent4"/>
                </a:solidFill>
              </a:rPr>
              <a:t>5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E0CD140-3559-4EB8-BC02-B1FBC1F87433}"/>
              </a:ext>
            </a:extLst>
          </p:cNvPr>
          <p:cNvCxnSpPr>
            <a:cxnSpLocks/>
          </p:cNvCxnSpPr>
          <p:nvPr/>
        </p:nvCxnSpPr>
        <p:spPr>
          <a:xfrm>
            <a:off x="682248" y="2956560"/>
            <a:ext cx="1070864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C6872D6-7426-4EC6-953D-1155132606A8}"/>
              </a:ext>
            </a:extLst>
          </p:cNvPr>
          <p:cNvCxnSpPr>
            <a:cxnSpLocks/>
          </p:cNvCxnSpPr>
          <p:nvPr/>
        </p:nvCxnSpPr>
        <p:spPr>
          <a:xfrm>
            <a:off x="682248" y="4848013"/>
            <a:ext cx="1070864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A9677D3-89C6-4D5F-AAFA-DF45D6D3D092}"/>
              </a:ext>
            </a:extLst>
          </p:cNvPr>
          <p:cNvSpPr txBox="1"/>
          <p:nvPr/>
        </p:nvSpPr>
        <p:spPr>
          <a:xfrm>
            <a:off x="577387" y="1367004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accent4">
                    <a:lumMod val="50000"/>
                  </a:schemeClr>
                </a:solidFill>
              </a:rPr>
              <a:t>연구 결과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3E34B18-A1E8-4E37-B477-DF8A778CC5BA}"/>
              </a:ext>
            </a:extLst>
          </p:cNvPr>
          <p:cNvSpPr txBox="1"/>
          <p:nvPr/>
        </p:nvSpPr>
        <p:spPr>
          <a:xfrm>
            <a:off x="1570605" y="13670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BE0A4C-06E3-45D8-80EF-3DBE89DF4F35}"/>
              </a:ext>
            </a:extLst>
          </p:cNvPr>
          <p:cNvSpPr txBox="1"/>
          <p:nvPr/>
        </p:nvSpPr>
        <p:spPr>
          <a:xfrm>
            <a:off x="2259305" y="1320838"/>
            <a:ext cx="7673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PX4 Autopilot </a:t>
            </a:r>
            <a:r>
              <a:rPr lang="ko-KR" altLang="en-US" sz="2400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로그 데이터 무결성 검증 라이브러리 구현</a:t>
            </a:r>
            <a:endParaRPr lang="ko-KR" altLang="en-US" sz="2400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ADE20F8-8582-42DE-A19E-AE6A2F50E69C}"/>
              </a:ext>
            </a:extLst>
          </p:cNvPr>
          <p:cNvSpPr txBox="1"/>
          <p:nvPr/>
        </p:nvSpPr>
        <p:spPr>
          <a:xfrm>
            <a:off x="2259306" y="1866037"/>
            <a:ext cx="8993726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spc="-150" dirty="0" smtClean="0"/>
              <a:t>- </a:t>
            </a:r>
            <a:r>
              <a:rPr lang="ko-KR" altLang="en-US" sz="1600" spc="-150" dirty="0" smtClean="0"/>
              <a:t>체인 구조로 데이터를 저장 및 관리 후</a:t>
            </a:r>
            <a:r>
              <a:rPr lang="en-US" altLang="ko-KR" sz="1600" spc="-150" dirty="0" smtClean="0"/>
              <a:t>, </a:t>
            </a:r>
            <a:r>
              <a:rPr lang="ko-KR" altLang="en-US" sz="1600" spc="-150" dirty="0" smtClean="0"/>
              <a:t>바이너리 파일로 저장</a:t>
            </a:r>
            <a:endParaRPr lang="en-US" altLang="ko-KR" sz="1600" spc="-150" dirty="0" smtClean="0"/>
          </a:p>
          <a:p>
            <a:pPr algn="just">
              <a:lnSpc>
                <a:spcPct val="120000"/>
              </a:lnSpc>
            </a:pPr>
            <a:r>
              <a:rPr lang="en-US" altLang="ko-KR" sz="1600" spc="-150" dirty="0" smtClean="0"/>
              <a:t>- </a:t>
            </a:r>
            <a:r>
              <a:rPr lang="ko-KR" altLang="en-US" sz="1600" spc="-150" dirty="0" smtClean="0"/>
              <a:t>블록 데이터와 파일 내부 데이터</a:t>
            </a:r>
            <a:r>
              <a:rPr lang="en-US" altLang="ko-KR" sz="1600" spc="-150" dirty="0" smtClean="0"/>
              <a:t>(</a:t>
            </a:r>
            <a:r>
              <a:rPr lang="ko-KR" altLang="en-US" sz="1600" spc="-150" dirty="0" smtClean="0"/>
              <a:t>트리 데이터</a:t>
            </a:r>
            <a:r>
              <a:rPr lang="en-US" altLang="ko-KR" sz="1600" spc="-150" dirty="0" smtClean="0"/>
              <a:t>) </a:t>
            </a:r>
            <a:r>
              <a:rPr lang="ko-KR" altLang="en-US" sz="1600" spc="-150" dirty="0" smtClean="0"/>
              <a:t>무결성 교차 검증</a:t>
            </a:r>
            <a:endParaRPr lang="ko-KR" altLang="en-US" sz="1600" spc="-15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5F03234-4A1F-4265-BF24-292B3E0A118A}"/>
              </a:ext>
            </a:extLst>
          </p:cNvPr>
          <p:cNvSpPr txBox="1"/>
          <p:nvPr/>
        </p:nvSpPr>
        <p:spPr>
          <a:xfrm>
            <a:off x="552220" y="3187783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accent4">
                    <a:lumMod val="50000"/>
                  </a:schemeClr>
                </a:solidFill>
              </a:rPr>
              <a:t>보완할 점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EB56E54-2D8D-435C-A048-9DE619AD4501}"/>
              </a:ext>
            </a:extLst>
          </p:cNvPr>
          <p:cNvSpPr txBox="1"/>
          <p:nvPr/>
        </p:nvSpPr>
        <p:spPr>
          <a:xfrm>
            <a:off x="1570605" y="31877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D4CC0E4-F758-4295-BC5C-F8EA363DA590}"/>
              </a:ext>
            </a:extLst>
          </p:cNvPr>
          <p:cNvSpPr txBox="1"/>
          <p:nvPr/>
        </p:nvSpPr>
        <p:spPr>
          <a:xfrm>
            <a:off x="2259305" y="3141617"/>
            <a:ext cx="9434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실제 </a:t>
            </a:r>
            <a:r>
              <a:rPr lang="en-US" altLang="ko-KR" sz="2400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PX4 Autopilot</a:t>
            </a:r>
            <a:r>
              <a:rPr lang="ko-KR" altLang="en-US" sz="2400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에서 빌드 후 테스트 필요 </a:t>
            </a:r>
            <a:endParaRPr lang="ko-KR" altLang="en-US" sz="2400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993CB94-A9FB-4C00-A480-341857F3A962}"/>
              </a:ext>
            </a:extLst>
          </p:cNvPr>
          <p:cNvSpPr txBox="1"/>
          <p:nvPr/>
        </p:nvSpPr>
        <p:spPr>
          <a:xfrm>
            <a:off x="2259306" y="3686816"/>
            <a:ext cx="9997010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spc="-150" dirty="0" smtClean="0"/>
              <a:t>- </a:t>
            </a:r>
            <a:r>
              <a:rPr lang="ko-KR" altLang="en-US" sz="1600" spc="-150" dirty="0" smtClean="0"/>
              <a:t>실제 </a:t>
            </a:r>
            <a:r>
              <a:rPr lang="ko-KR" altLang="en-US" sz="1600" spc="-150" dirty="0" err="1" smtClean="0"/>
              <a:t>드론을</a:t>
            </a:r>
            <a:r>
              <a:rPr lang="ko-KR" altLang="en-US" sz="1600" spc="-150" dirty="0" smtClean="0"/>
              <a:t> 비행 시키지 않아</a:t>
            </a:r>
            <a:r>
              <a:rPr lang="en-US" altLang="ko-KR" sz="1600" spc="-150" dirty="0" smtClean="0"/>
              <a:t>, </a:t>
            </a:r>
            <a:r>
              <a:rPr lang="ko-KR" altLang="en-US" sz="1600" spc="-150" dirty="0" err="1" smtClean="0"/>
              <a:t>로거에서</a:t>
            </a:r>
            <a:r>
              <a:rPr lang="ko-KR" altLang="en-US" sz="1600" spc="-150" dirty="0" smtClean="0"/>
              <a:t> 바로 데이터를 가져오지 못함</a:t>
            </a:r>
            <a:endParaRPr lang="en-US" altLang="ko-KR" sz="1600" spc="-150" dirty="0" smtClean="0"/>
          </a:p>
          <a:p>
            <a:pPr algn="just">
              <a:lnSpc>
                <a:spcPct val="120000"/>
              </a:lnSpc>
            </a:pPr>
            <a:r>
              <a:rPr lang="en-US" altLang="ko-KR" sz="1600" spc="-150" dirty="0" smtClean="0"/>
              <a:t>- CSV</a:t>
            </a:r>
            <a:r>
              <a:rPr lang="ko-KR" altLang="en-US" sz="1600" spc="-150" dirty="0" smtClean="0"/>
              <a:t>에서만 데이터를 가져오는 것이 아닌</a:t>
            </a:r>
            <a:r>
              <a:rPr lang="en-US" altLang="ko-KR" sz="1600" spc="-150" dirty="0" smtClean="0"/>
              <a:t>, PX4 Autopilot </a:t>
            </a:r>
            <a:r>
              <a:rPr lang="ko-KR" altLang="en-US" sz="1600" spc="-150" dirty="0" smtClean="0"/>
              <a:t>빌드 후 실제 </a:t>
            </a:r>
            <a:r>
              <a:rPr lang="ko-KR" altLang="en-US" sz="1600" spc="-150" dirty="0" err="1" smtClean="0"/>
              <a:t>로거에서</a:t>
            </a:r>
            <a:r>
              <a:rPr lang="ko-KR" altLang="en-US" sz="1600" spc="-150" dirty="0" smtClean="0"/>
              <a:t> 데이터를 가져와 제작하는 방안도 고려 </a:t>
            </a:r>
            <a:endParaRPr lang="ko-KR" altLang="en-US" sz="1600" spc="-15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FC3607B-B567-4AD8-86AE-2CCBDB70B33B}"/>
              </a:ext>
            </a:extLst>
          </p:cNvPr>
          <p:cNvSpPr txBox="1"/>
          <p:nvPr/>
        </p:nvSpPr>
        <p:spPr>
          <a:xfrm>
            <a:off x="552220" y="5036320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accent4">
                    <a:lumMod val="50000"/>
                  </a:schemeClr>
                </a:solidFill>
              </a:rPr>
              <a:t>향후 연구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2BD738E-A933-4C94-95CF-CDE319AE346B}"/>
              </a:ext>
            </a:extLst>
          </p:cNvPr>
          <p:cNvSpPr txBox="1"/>
          <p:nvPr/>
        </p:nvSpPr>
        <p:spPr>
          <a:xfrm>
            <a:off x="1570605" y="50492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accent4">
                    <a:lumMod val="50000"/>
                  </a:schemeClr>
                </a:solidFill>
              </a:rPr>
              <a:t>&gt;&gt;</a:t>
            </a:r>
            <a:endParaRPr lang="ko-KR" altLang="en-US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937DCB7-9ED8-4AA0-AB41-6527C041AEB7}"/>
              </a:ext>
            </a:extLst>
          </p:cNvPr>
          <p:cNvSpPr txBox="1"/>
          <p:nvPr/>
        </p:nvSpPr>
        <p:spPr>
          <a:xfrm>
            <a:off x="2259306" y="5003036"/>
            <a:ext cx="8344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메모리 공간 측면에서 성능이 향상된 모델 연구 </a:t>
            </a:r>
            <a:endParaRPr lang="ko-KR" altLang="en-US" sz="2400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6E409E3-D620-4CBE-A2B8-70375C92DC31}"/>
              </a:ext>
            </a:extLst>
          </p:cNvPr>
          <p:cNvSpPr txBox="1"/>
          <p:nvPr/>
        </p:nvSpPr>
        <p:spPr>
          <a:xfrm>
            <a:off x="2259306" y="5548235"/>
            <a:ext cx="9325890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spc="-150" dirty="0" smtClean="0"/>
              <a:t>-PX4 Autopilot </a:t>
            </a:r>
            <a:r>
              <a:rPr lang="ko-KR" altLang="en-US" sz="1600" spc="-150" dirty="0" smtClean="0"/>
              <a:t>리소스를 활용할 때 </a:t>
            </a:r>
            <a:r>
              <a:rPr lang="ko-KR" altLang="en-US" sz="1600" spc="-150" dirty="0" err="1" smtClean="0"/>
              <a:t>위변조</a:t>
            </a:r>
            <a:r>
              <a:rPr lang="ko-KR" altLang="en-US" sz="1600" spc="-150" dirty="0" smtClean="0"/>
              <a:t> 탐색을 메모리 공간 측면에서 보다 더 효율적으로 수행할 방안 고안</a:t>
            </a:r>
            <a:endParaRPr lang="en-US" altLang="ko-KR" sz="1600" spc="-150" dirty="0" smtClean="0"/>
          </a:p>
          <a:p>
            <a:pPr algn="just">
              <a:lnSpc>
                <a:spcPct val="120000"/>
              </a:lnSpc>
            </a:pPr>
            <a:r>
              <a:rPr lang="en-US" altLang="ko-KR" sz="1600" spc="-150" dirty="0" smtClean="0"/>
              <a:t>-</a:t>
            </a:r>
            <a:r>
              <a:rPr lang="ko-KR" altLang="en-US" sz="1600" spc="-150" dirty="0" smtClean="0"/>
              <a:t>데이터 무결성 검증을 포함한 </a:t>
            </a:r>
            <a:r>
              <a:rPr lang="en-US" altLang="ko-KR" sz="1600" spc="-150" dirty="0" smtClean="0"/>
              <a:t>PX4 Autopilot </a:t>
            </a:r>
            <a:r>
              <a:rPr lang="ko-KR" altLang="en-US" sz="1600" spc="-150" dirty="0" err="1" smtClean="0"/>
              <a:t>포렌식</a:t>
            </a:r>
            <a:r>
              <a:rPr lang="ko-KR" altLang="en-US" sz="1600" spc="-150" dirty="0" smtClean="0"/>
              <a:t> 도구 제시</a:t>
            </a:r>
            <a:endParaRPr lang="ko-KR" altLang="en-US" sz="1600" spc="-150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519" y="6553088"/>
            <a:ext cx="5420481" cy="30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EBBF972-9F3D-4F22-B882-CE59EF7447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C74F5F7-00D0-4ECC-89F9-4D20EF05AC44}"/>
              </a:ext>
            </a:extLst>
          </p:cNvPr>
          <p:cNvSpPr/>
          <p:nvPr/>
        </p:nvSpPr>
        <p:spPr>
          <a:xfrm>
            <a:off x="2698416" y="2505627"/>
            <a:ext cx="6795168" cy="18364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A5B73-C2F7-4581-8705-1A00D96287B1}"/>
              </a:ext>
            </a:extLst>
          </p:cNvPr>
          <p:cNvSpPr txBox="1"/>
          <p:nvPr/>
        </p:nvSpPr>
        <p:spPr>
          <a:xfrm>
            <a:off x="4536118" y="2386267"/>
            <a:ext cx="311976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0" b="1" spc="-300" dirty="0" smtClean="0">
                <a:solidFill>
                  <a:schemeClr val="accent2"/>
                </a:solidFill>
              </a:rPr>
              <a:t>Q&amp;A</a:t>
            </a:r>
            <a:endParaRPr lang="ko-KR" altLang="en-US" sz="11500" b="1" spc="-3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22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1992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accent4">
                    <a:lumMod val="50000"/>
                  </a:schemeClr>
                </a:solidFill>
              </a:rPr>
              <a:t>연구 배경</a:t>
            </a:r>
            <a:endParaRPr lang="ko-KR" altLang="en-US" sz="36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C1339-7D13-4386-965C-3402B66819A8}"/>
              </a:ext>
            </a:extLst>
          </p:cNvPr>
          <p:cNvSpPr txBox="1"/>
          <p:nvPr/>
        </p:nvSpPr>
        <p:spPr>
          <a:xfrm>
            <a:off x="7728856" y="3100308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300" dirty="0" smtClean="0">
                <a:solidFill>
                  <a:schemeClr val="accent4">
                    <a:lumMod val="50000"/>
                  </a:schemeClr>
                </a:solidFill>
              </a:rPr>
              <a:t>연구 주제 선정</a:t>
            </a:r>
            <a:endParaRPr lang="ko-KR" altLang="en-US" sz="18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1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069" y="6327969"/>
            <a:ext cx="4248743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2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99410"/>
            <a:ext cx="1867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</a:rPr>
              <a:t>연구 배경 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D2D36E-9D66-4D46-AD99-A55AAA0CF684}"/>
              </a:ext>
            </a:extLst>
          </p:cNvPr>
          <p:cNvSpPr txBox="1"/>
          <p:nvPr/>
        </p:nvSpPr>
        <p:spPr>
          <a:xfrm>
            <a:off x="7043980" y="2951060"/>
            <a:ext cx="3402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300" dirty="0" smtClean="0"/>
              <a:t>-&gt; </a:t>
            </a:r>
            <a:r>
              <a:rPr lang="ko-KR" altLang="en-US" sz="2400" spc="-300" dirty="0" err="1" smtClean="0"/>
              <a:t>드론의</a:t>
            </a:r>
            <a:r>
              <a:rPr lang="ko-KR" altLang="en-US" sz="2400" spc="-300" dirty="0" smtClean="0"/>
              <a:t> 보안 위협 증가</a:t>
            </a:r>
            <a:endParaRPr lang="ko-KR" altLang="en-US" sz="2400" spc="-3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519" y="6553088"/>
            <a:ext cx="5420481" cy="304911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54C014F0-3C27-4A12-9501-110080C79F29}"/>
              </a:ext>
            </a:extLst>
          </p:cNvPr>
          <p:cNvSpPr/>
          <p:nvPr/>
        </p:nvSpPr>
        <p:spPr>
          <a:xfrm>
            <a:off x="313455" y="2682914"/>
            <a:ext cx="2251515" cy="2235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택배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화물</a:t>
            </a:r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운송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FF0F434-8D50-4840-9DF9-B0B02EE59F10}"/>
              </a:ext>
            </a:extLst>
          </p:cNvPr>
          <p:cNvSpPr/>
          <p:nvPr/>
        </p:nvSpPr>
        <p:spPr>
          <a:xfrm>
            <a:off x="2669197" y="2726519"/>
            <a:ext cx="2181773" cy="219145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재난 방재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55E13D9-998B-4AA9-A676-9E81792DE6A6}"/>
              </a:ext>
            </a:extLst>
          </p:cNvPr>
          <p:cNvSpPr/>
          <p:nvPr/>
        </p:nvSpPr>
        <p:spPr>
          <a:xfrm>
            <a:off x="4984953" y="2771644"/>
            <a:ext cx="2150778" cy="2101201"/>
          </a:xfrm>
          <a:prstGeom prst="ellipse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군사 및 농업 시설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2D36E-9D66-4D46-AD99-A55AAA0CF684}"/>
              </a:ext>
            </a:extLst>
          </p:cNvPr>
          <p:cNvSpPr txBox="1"/>
          <p:nvPr/>
        </p:nvSpPr>
        <p:spPr>
          <a:xfrm>
            <a:off x="7135731" y="4187898"/>
            <a:ext cx="4905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300" dirty="0" smtClean="0"/>
              <a:t>-&gt; </a:t>
            </a:r>
            <a:r>
              <a:rPr lang="ko-KR" altLang="en-US" sz="2400" spc="-300" dirty="0" err="1" smtClean="0"/>
              <a:t>드론</a:t>
            </a:r>
            <a:r>
              <a:rPr lang="ko-KR" altLang="en-US" sz="2400" spc="-300" dirty="0" smtClean="0"/>
              <a:t> 보안 </a:t>
            </a:r>
            <a:r>
              <a:rPr lang="ko-KR" altLang="en-US" sz="2400" spc="-300" dirty="0" err="1" smtClean="0"/>
              <a:t>매커니즘</a:t>
            </a:r>
            <a:r>
              <a:rPr lang="ko-KR" altLang="en-US" sz="2400" spc="-300" dirty="0" smtClean="0"/>
              <a:t> 개발 필요성 증대 </a:t>
            </a:r>
            <a:endParaRPr lang="ko-KR" altLang="en-US" sz="2400" spc="-3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4C1339-7D13-4386-965C-3402B66819A8}"/>
              </a:ext>
            </a:extLst>
          </p:cNvPr>
          <p:cNvSpPr txBox="1"/>
          <p:nvPr/>
        </p:nvSpPr>
        <p:spPr>
          <a:xfrm>
            <a:off x="720000" y="719667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300" dirty="0" smtClean="0">
                <a:solidFill>
                  <a:schemeClr val="accent4">
                    <a:lumMod val="50000"/>
                  </a:schemeClr>
                </a:solidFill>
              </a:rPr>
              <a:t>연구 주제 선정</a:t>
            </a:r>
            <a:endParaRPr lang="ko-KR" altLang="en-US" sz="18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15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2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E5CE5BD-4372-4B55-995B-941456A7BD20}"/>
              </a:ext>
            </a:extLst>
          </p:cNvPr>
          <p:cNvSpPr/>
          <p:nvPr/>
        </p:nvSpPr>
        <p:spPr>
          <a:xfrm>
            <a:off x="4736851" y="2065399"/>
            <a:ext cx="3190532" cy="3041359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BF5280-B213-4152-BA38-BB26584AB3BC}"/>
              </a:ext>
            </a:extLst>
          </p:cNvPr>
          <p:cNvSpPr txBox="1"/>
          <p:nvPr/>
        </p:nvSpPr>
        <p:spPr>
          <a:xfrm>
            <a:off x="5035330" y="2966530"/>
            <a:ext cx="26144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30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로그 데이터 </a:t>
            </a:r>
            <a:endParaRPr lang="en-US" altLang="ko-KR" sz="3200" b="1" spc="-300" dirty="0" smtClean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3200" b="1" spc="-30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무결성 검증</a:t>
            </a:r>
            <a:endParaRPr lang="ko-KR" altLang="en-US" sz="3200" b="1" spc="-30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519" y="6553088"/>
            <a:ext cx="5420481" cy="30491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5035330" y="4001466"/>
            <a:ext cx="4905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4">
                    <a:lumMod val="50000"/>
                  </a:schemeClr>
                </a:solidFill>
              </a:rPr>
              <a:t>Log data Integrity Verification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DF39BE6-9431-48BE-9990-2C7515DEC743}"/>
              </a:ext>
            </a:extLst>
          </p:cNvPr>
          <p:cNvSpPr/>
          <p:nvPr/>
        </p:nvSpPr>
        <p:spPr>
          <a:xfrm>
            <a:off x="457888" y="1813441"/>
            <a:ext cx="3211436" cy="12913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65A713-6172-4A94-8E9E-C069261FCE42}"/>
              </a:ext>
            </a:extLst>
          </p:cNvPr>
          <p:cNvSpPr txBox="1"/>
          <p:nvPr/>
        </p:nvSpPr>
        <p:spPr>
          <a:xfrm>
            <a:off x="600401" y="2127391"/>
            <a:ext cx="2999599" cy="644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dirty="0" smtClean="0">
                <a:latin typeface="+mn-ea"/>
              </a:rPr>
              <a:t>정보는 고의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또는 우연에 의해 변경되지 않고 보호되어야 함</a:t>
            </a:r>
            <a:endParaRPr lang="ko-KR" altLang="en-US" sz="1600" b="1" dirty="0">
              <a:latin typeface="+mn-ea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52ECCC5-1116-419A-BBF6-DC70299C2EFF}"/>
              </a:ext>
            </a:extLst>
          </p:cNvPr>
          <p:cNvCxnSpPr>
            <a:stCxn id="24" idx="2"/>
          </p:cNvCxnSpPr>
          <p:nvPr/>
        </p:nvCxnSpPr>
        <p:spPr>
          <a:xfrm>
            <a:off x="2063606" y="3104745"/>
            <a:ext cx="2765607" cy="80434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99410"/>
            <a:ext cx="1867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</a:rPr>
              <a:t>연구 배경 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DF39BE6-9431-48BE-9990-2C7515DEC743}"/>
              </a:ext>
            </a:extLst>
          </p:cNvPr>
          <p:cNvSpPr/>
          <p:nvPr/>
        </p:nvSpPr>
        <p:spPr>
          <a:xfrm>
            <a:off x="2690214" y="5334844"/>
            <a:ext cx="3211436" cy="12913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65A713-6172-4A94-8E9E-C069261FCE42}"/>
              </a:ext>
            </a:extLst>
          </p:cNvPr>
          <p:cNvSpPr txBox="1"/>
          <p:nvPr/>
        </p:nvSpPr>
        <p:spPr>
          <a:xfrm>
            <a:off x="3237496" y="5786136"/>
            <a:ext cx="198598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dirty="0" smtClean="0">
                <a:latin typeface="+mn-ea"/>
              </a:rPr>
              <a:t>정보의 정확성 보장</a:t>
            </a:r>
            <a:endParaRPr lang="ko-KR" altLang="en-US" sz="1600" b="1" dirty="0">
              <a:latin typeface="+mn-ea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52ECCC5-1116-419A-BBF6-DC70299C2EFF}"/>
              </a:ext>
            </a:extLst>
          </p:cNvPr>
          <p:cNvCxnSpPr>
            <a:stCxn id="29" idx="0"/>
            <a:endCxn id="18" idx="4"/>
          </p:cNvCxnSpPr>
          <p:nvPr/>
        </p:nvCxnSpPr>
        <p:spPr>
          <a:xfrm flipV="1">
            <a:off x="4295932" y="5106758"/>
            <a:ext cx="2036185" cy="228086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DF39BE6-9431-48BE-9990-2C7515DEC743}"/>
              </a:ext>
            </a:extLst>
          </p:cNvPr>
          <p:cNvSpPr/>
          <p:nvPr/>
        </p:nvSpPr>
        <p:spPr>
          <a:xfrm>
            <a:off x="8902548" y="1419286"/>
            <a:ext cx="3211436" cy="12913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765A713-6172-4A94-8E9E-C069261FCE42}"/>
              </a:ext>
            </a:extLst>
          </p:cNvPr>
          <p:cNvSpPr txBox="1"/>
          <p:nvPr/>
        </p:nvSpPr>
        <p:spPr>
          <a:xfrm>
            <a:off x="9141620" y="1871039"/>
            <a:ext cx="2918016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dirty="0" smtClean="0">
                <a:latin typeface="+mn-ea"/>
              </a:rPr>
              <a:t>데이터의 </a:t>
            </a:r>
            <a:r>
              <a:rPr lang="ko-KR" altLang="en-US" sz="1600" b="1" dirty="0" err="1" smtClean="0">
                <a:latin typeface="+mn-ea"/>
              </a:rPr>
              <a:t>위변조</a:t>
            </a:r>
            <a:r>
              <a:rPr lang="ko-KR" altLang="en-US" sz="1600" b="1" dirty="0" smtClean="0">
                <a:latin typeface="+mn-ea"/>
              </a:rPr>
              <a:t> 사실을 검증 </a:t>
            </a:r>
            <a:endParaRPr lang="ko-KR" altLang="en-US" sz="1600" b="1" dirty="0">
              <a:latin typeface="+mn-ea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52ECCC5-1116-419A-BBF6-DC70299C2EFF}"/>
              </a:ext>
            </a:extLst>
          </p:cNvPr>
          <p:cNvCxnSpPr>
            <a:stCxn id="33" idx="1"/>
            <a:endCxn id="18" idx="6"/>
          </p:cNvCxnSpPr>
          <p:nvPr/>
        </p:nvCxnSpPr>
        <p:spPr>
          <a:xfrm flipH="1">
            <a:off x="7927383" y="2064938"/>
            <a:ext cx="975165" cy="152114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D4C1339-7D13-4386-965C-3402B66819A8}"/>
              </a:ext>
            </a:extLst>
          </p:cNvPr>
          <p:cNvSpPr txBox="1"/>
          <p:nvPr/>
        </p:nvSpPr>
        <p:spPr>
          <a:xfrm>
            <a:off x="720000" y="719667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300" dirty="0" smtClean="0">
                <a:solidFill>
                  <a:schemeClr val="accent4">
                    <a:lumMod val="50000"/>
                  </a:schemeClr>
                </a:solidFill>
              </a:rPr>
              <a:t>연구 주제 선정</a:t>
            </a:r>
            <a:endParaRPr lang="ko-KR" altLang="en-US" sz="18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88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0" name="원호 9">
            <a:extLst>
              <a:ext uri="{FF2B5EF4-FFF2-40B4-BE49-F238E27FC236}">
                <a16:creationId xmlns:a16="http://schemas.microsoft.com/office/drawing/2014/main" id="{A7890B5E-D4BA-4774-A970-F0337B64C12D}"/>
              </a:ext>
            </a:extLst>
          </p:cNvPr>
          <p:cNvSpPr/>
          <p:nvPr/>
        </p:nvSpPr>
        <p:spPr>
          <a:xfrm rot="5400000">
            <a:off x="483656" y="2326664"/>
            <a:ext cx="1965434" cy="1965434"/>
          </a:xfrm>
          <a:prstGeom prst="arc">
            <a:avLst>
              <a:gd name="adj1" fmla="val 13853231"/>
              <a:gd name="adj2" fmla="val 21546426"/>
            </a:avLst>
          </a:prstGeom>
          <a:ln w="2540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원호 10">
            <a:extLst>
              <a:ext uri="{FF2B5EF4-FFF2-40B4-BE49-F238E27FC236}">
                <a16:creationId xmlns:a16="http://schemas.microsoft.com/office/drawing/2014/main" id="{36449D3B-1A0A-495F-A0C7-9A0B0BEBCBBA}"/>
              </a:ext>
            </a:extLst>
          </p:cNvPr>
          <p:cNvSpPr/>
          <p:nvPr/>
        </p:nvSpPr>
        <p:spPr>
          <a:xfrm>
            <a:off x="483656" y="2326664"/>
            <a:ext cx="1965434" cy="1965434"/>
          </a:xfrm>
          <a:prstGeom prst="arc">
            <a:avLst>
              <a:gd name="adj1" fmla="val 2940266"/>
              <a:gd name="adj2" fmla="val 19604265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6DDEE3-A7F8-4273-8591-3062E1CC0410}"/>
              </a:ext>
            </a:extLst>
          </p:cNvPr>
          <p:cNvSpPr txBox="1"/>
          <p:nvPr/>
        </p:nvSpPr>
        <p:spPr>
          <a:xfrm>
            <a:off x="965274" y="3016993"/>
            <a:ext cx="1002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40474D"/>
                </a:solidFill>
              </a:rPr>
              <a:t>84%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3" name="テキスト ボックス 17">
            <a:extLst>
              <a:ext uri="{FF2B5EF4-FFF2-40B4-BE49-F238E27FC236}">
                <a16:creationId xmlns:a16="http://schemas.microsoft.com/office/drawing/2014/main" id="{2775DB12-B950-45AB-9CA5-E4205D947DFF}"/>
              </a:ext>
            </a:extLst>
          </p:cNvPr>
          <p:cNvSpPr txBox="1"/>
          <p:nvPr/>
        </p:nvSpPr>
        <p:spPr>
          <a:xfrm>
            <a:off x="497341" y="5128734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pc="-150" dirty="0" smtClean="0">
                <a:latin typeface="+mn-ea"/>
              </a:rPr>
              <a:t>Proprietary / Closed</a:t>
            </a:r>
            <a:endParaRPr kumimoji="1" lang="ja-JP" altLang="en-US" spc="-150" dirty="0">
              <a:latin typeface="+mn-ea"/>
            </a:endParaRPr>
          </a:p>
        </p:txBody>
      </p:sp>
      <p:sp>
        <p:nvSpPr>
          <p:cNvPr id="15" name="원호 14">
            <a:extLst>
              <a:ext uri="{FF2B5EF4-FFF2-40B4-BE49-F238E27FC236}">
                <a16:creationId xmlns:a16="http://schemas.microsoft.com/office/drawing/2014/main" id="{7F0F3BCA-6B45-4A5A-905D-B897FFC05DCD}"/>
              </a:ext>
            </a:extLst>
          </p:cNvPr>
          <p:cNvSpPr/>
          <p:nvPr/>
        </p:nvSpPr>
        <p:spPr>
          <a:xfrm rot="5400000">
            <a:off x="3706785" y="2326664"/>
            <a:ext cx="1965434" cy="1965434"/>
          </a:xfrm>
          <a:prstGeom prst="arc">
            <a:avLst>
              <a:gd name="adj1" fmla="val 14005023"/>
              <a:gd name="adj2" fmla="val 13544780"/>
            </a:avLst>
          </a:prstGeom>
          <a:ln w="2540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2085EBEB-E495-4465-A341-2A353F8FFF93}"/>
              </a:ext>
            </a:extLst>
          </p:cNvPr>
          <p:cNvSpPr/>
          <p:nvPr/>
        </p:nvSpPr>
        <p:spPr>
          <a:xfrm>
            <a:off x="3706785" y="2326664"/>
            <a:ext cx="1965434" cy="1965434"/>
          </a:xfrm>
          <a:prstGeom prst="arc">
            <a:avLst>
              <a:gd name="adj1" fmla="val 18839071"/>
              <a:gd name="adj2" fmla="val 19460305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19878D-E14B-48D2-9448-958D842F9BE7}"/>
              </a:ext>
            </a:extLst>
          </p:cNvPr>
          <p:cNvSpPr txBox="1"/>
          <p:nvPr/>
        </p:nvSpPr>
        <p:spPr>
          <a:xfrm>
            <a:off x="4304620" y="3016993"/>
            <a:ext cx="7697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40474D"/>
                </a:solidFill>
              </a:rPr>
              <a:t>1%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14AAD7B-AED8-452C-9A15-DEDA00C7FE92}"/>
              </a:ext>
            </a:extLst>
          </p:cNvPr>
          <p:cNvSpPr txBox="1"/>
          <p:nvPr/>
        </p:nvSpPr>
        <p:spPr>
          <a:xfrm>
            <a:off x="4166391" y="5128734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pc="-150" dirty="0" err="1" smtClean="0">
                <a:latin typeface="+mn-ea"/>
              </a:rPr>
              <a:t>ArduPilot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5257A34-4A41-4859-B324-FB8978CA3A55}"/>
              </a:ext>
            </a:extLst>
          </p:cNvPr>
          <p:cNvCxnSpPr/>
          <p:nvPr/>
        </p:nvCxnSpPr>
        <p:spPr>
          <a:xfrm>
            <a:off x="4374542" y="4938794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원호 20">
            <a:extLst>
              <a:ext uri="{FF2B5EF4-FFF2-40B4-BE49-F238E27FC236}">
                <a16:creationId xmlns:a16="http://schemas.microsoft.com/office/drawing/2014/main" id="{323CA6E8-A79D-4629-90F2-6ED63FA7BCF9}"/>
              </a:ext>
            </a:extLst>
          </p:cNvPr>
          <p:cNvSpPr/>
          <p:nvPr/>
        </p:nvSpPr>
        <p:spPr>
          <a:xfrm rot="5400000">
            <a:off x="6991895" y="2326664"/>
            <a:ext cx="1965434" cy="1965434"/>
          </a:xfrm>
          <a:prstGeom prst="arc">
            <a:avLst>
              <a:gd name="adj1" fmla="val 12775468"/>
              <a:gd name="adj2" fmla="val 12767980"/>
            </a:avLst>
          </a:prstGeom>
          <a:ln w="2540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호 21">
            <a:extLst>
              <a:ext uri="{FF2B5EF4-FFF2-40B4-BE49-F238E27FC236}">
                <a16:creationId xmlns:a16="http://schemas.microsoft.com/office/drawing/2014/main" id="{A5D6EDD0-2EF8-413C-BBD2-E302D1130BBF}"/>
              </a:ext>
            </a:extLst>
          </p:cNvPr>
          <p:cNvSpPr/>
          <p:nvPr/>
        </p:nvSpPr>
        <p:spPr>
          <a:xfrm>
            <a:off x="6991895" y="2326664"/>
            <a:ext cx="1965434" cy="1965434"/>
          </a:xfrm>
          <a:prstGeom prst="arc">
            <a:avLst>
              <a:gd name="adj1" fmla="val 16896193"/>
              <a:gd name="adj2" fmla="val 19254367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21E7FB-7DC7-4F92-8A50-FD0850463F92}"/>
              </a:ext>
            </a:extLst>
          </p:cNvPr>
          <p:cNvSpPr txBox="1"/>
          <p:nvPr/>
        </p:nvSpPr>
        <p:spPr>
          <a:xfrm>
            <a:off x="7589730" y="3016993"/>
            <a:ext cx="7697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FF0000"/>
                </a:solidFill>
              </a:rPr>
              <a:t>6%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24" name="テキスト ボックス 17">
            <a:extLst>
              <a:ext uri="{FF2B5EF4-FFF2-40B4-BE49-F238E27FC236}">
                <a16:creationId xmlns:a16="http://schemas.microsoft.com/office/drawing/2014/main" id="{DC24AA12-6E60-462D-B338-55E0D44DF2D0}"/>
              </a:ext>
            </a:extLst>
          </p:cNvPr>
          <p:cNvSpPr txBox="1"/>
          <p:nvPr/>
        </p:nvSpPr>
        <p:spPr>
          <a:xfrm>
            <a:off x="7267615" y="5128734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 smtClean="0">
                <a:latin typeface="+mn-ea"/>
              </a:rPr>
              <a:t>PX4 Autopilot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E2CADFC-39A6-4E86-BFE7-BFC81572A490}"/>
              </a:ext>
            </a:extLst>
          </p:cNvPr>
          <p:cNvCxnSpPr/>
          <p:nvPr/>
        </p:nvCxnSpPr>
        <p:spPr>
          <a:xfrm>
            <a:off x="7659652" y="4938794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1B6BF52-73A2-47C5-BA44-5CF4B4B86CC2}"/>
              </a:ext>
            </a:extLst>
          </p:cNvPr>
          <p:cNvSpPr/>
          <p:nvPr/>
        </p:nvSpPr>
        <p:spPr>
          <a:xfrm rot="5400000">
            <a:off x="1448372" y="4622427"/>
            <a:ext cx="36000" cy="6840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478" y="6553089"/>
            <a:ext cx="5420481" cy="30491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99410"/>
            <a:ext cx="1867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</a:rPr>
              <a:t>연구 배경 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1" name="원호 30">
            <a:extLst>
              <a:ext uri="{FF2B5EF4-FFF2-40B4-BE49-F238E27FC236}">
                <a16:creationId xmlns:a16="http://schemas.microsoft.com/office/drawing/2014/main" id="{323CA6E8-A79D-4629-90F2-6ED63FA7BCF9}"/>
              </a:ext>
            </a:extLst>
          </p:cNvPr>
          <p:cNvSpPr/>
          <p:nvPr/>
        </p:nvSpPr>
        <p:spPr>
          <a:xfrm rot="5400000">
            <a:off x="10057517" y="2326664"/>
            <a:ext cx="1965434" cy="1965434"/>
          </a:xfrm>
          <a:prstGeom prst="arc">
            <a:avLst>
              <a:gd name="adj1" fmla="val 10523546"/>
              <a:gd name="adj2" fmla="val 10473451"/>
            </a:avLst>
          </a:prstGeom>
          <a:ln w="2540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원호 31">
            <a:extLst>
              <a:ext uri="{FF2B5EF4-FFF2-40B4-BE49-F238E27FC236}">
                <a16:creationId xmlns:a16="http://schemas.microsoft.com/office/drawing/2014/main" id="{A5D6EDD0-2EF8-413C-BBD2-E302D1130BBF}"/>
              </a:ext>
            </a:extLst>
          </p:cNvPr>
          <p:cNvSpPr/>
          <p:nvPr/>
        </p:nvSpPr>
        <p:spPr>
          <a:xfrm>
            <a:off x="10057517" y="2326664"/>
            <a:ext cx="1965434" cy="1747048"/>
          </a:xfrm>
          <a:prstGeom prst="arc">
            <a:avLst>
              <a:gd name="adj1" fmla="val 15015033"/>
              <a:gd name="adj2" fmla="val 18763694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21E7FB-7DC7-4F92-8A50-FD0850463F92}"/>
              </a:ext>
            </a:extLst>
          </p:cNvPr>
          <p:cNvSpPr txBox="1"/>
          <p:nvPr/>
        </p:nvSpPr>
        <p:spPr>
          <a:xfrm>
            <a:off x="10655352" y="3016993"/>
            <a:ext cx="7697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40474D"/>
                </a:solidFill>
              </a:rPr>
              <a:t>9%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34" name="テキスト ボックス 17">
            <a:extLst>
              <a:ext uri="{FF2B5EF4-FFF2-40B4-BE49-F238E27FC236}">
                <a16:creationId xmlns:a16="http://schemas.microsoft.com/office/drawing/2014/main" id="{DC24AA12-6E60-462D-B338-55E0D44DF2D0}"/>
              </a:ext>
            </a:extLst>
          </p:cNvPr>
          <p:cNvSpPr txBox="1"/>
          <p:nvPr/>
        </p:nvSpPr>
        <p:spPr>
          <a:xfrm>
            <a:off x="10339647" y="5128734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 err="1" smtClean="0">
                <a:latin typeface="+mn-ea"/>
              </a:rPr>
              <a:t>MavLink</a:t>
            </a:r>
            <a:r>
              <a:rPr lang="en-US" altLang="ko-KR" spc="-150" dirty="0" smtClean="0">
                <a:latin typeface="+mn-ea"/>
              </a:rPr>
              <a:t> Only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E2CADFC-39A6-4E86-BFE7-BFC81572A490}"/>
              </a:ext>
            </a:extLst>
          </p:cNvPr>
          <p:cNvCxnSpPr/>
          <p:nvPr/>
        </p:nvCxnSpPr>
        <p:spPr>
          <a:xfrm>
            <a:off x="10725274" y="4938794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2517446" y="6091424"/>
            <a:ext cx="7511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300" dirty="0" smtClean="0"/>
              <a:t>-&gt; PX4 Autopilot: </a:t>
            </a:r>
            <a:r>
              <a:rPr lang="ko-KR" altLang="en-US" sz="2400" b="1" spc="-300" dirty="0" smtClean="0"/>
              <a:t>오픈 소스 </a:t>
            </a:r>
            <a:r>
              <a:rPr lang="ko-KR" altLang="en-US" sz="2400" b="1" spc="-300" dirty="0" err="1" smtClean="0"/>
              <a:t>드론</a:t>
            </a:r>
            <a:r>
              <a:rPr lang="ko-KR" altLang="en-US" sz="2400" b="1" spc="-300" dirty="0" smtClean="0"/>
              <a:t> 시장에서 가장 높은 점유율 보유</a:t>
            </a:r>
            <a:endParaRPr lang="ko-KR" altLang="en-US" sz="2400" b="1" spc="-3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4C1339-7D13-4386-965C-3402B66819A8}"/>
              </a:ext>
            </a:extLst>
          </p:cNvPr>
          <p:cNvSpPr txBox="1"/>
          <p:nvPr/>
        </p:nvSpPr>
        <p:spPr>
          <a:xfrm>
            <a:off x="720000" y="719667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300" dirty="0" smtClean="0">
                <a:solidFill>
                  <a:schemeClr val="accent4">
                    <a:lumMod val="50000"/>
                  </a:schemeClr>
                </a:solidFill>
              </a:rPr>
              <a:t>연구 주제 선정</a:t>
            </a:r>
            <a:endParaRPr lang="ko-KR" altLang="en-US" sz="18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94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650240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609600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660400" y="2418080"/>
            <a:ext cx="1992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accent4">
                    <a:lumMod val="50000"/>
                  </a:schemeClr>
                </a:solidFill>
              </a:rPr>
              <a:t>관련 연구</a:t>
            </a:r>
            <a:endParaRPr lang="ko-KR" altLang="en-US" sz="36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C1339-7D13-4386-965C-3402B66819A8}"/>
              </a:ext>
            </a:extLst>
          </p:cNvPr>
          <p:cNvSpPr txBox="1"/>
          <p:nvPr/>
        </p:nvSpPr>
        <p:spPr>
          <a:xfrm>
            <a:off x="717026" y="3064411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pc="-300" dirty="0" smtClean="0">
                <a:solidFill>
                  <a:schemeClr val="accent4">
                    <a:lumMod val="50000"/>
                  </a:schemeClr>
                </a:solidFill>
              </a:rPr>
              <a:t>Logger </a:t>
            </a:r>
            <a:r>
              <a:rPr lang="ko-KR" altLang="en-US" spc="-300" dirty="0" smtClean="0">
                <a:solidFill>
                  <a:schemeClr val="accent4">
                    <a:lumMod val="50000"/>
                  </a:schemeClr>
                </a:solidFill>
              </a:rPr>
              <a:t>모듈 분석 </a:t>
            </a:r>
            <a:endParaRPr lang="ko-KR" altLang="en-US" sz="18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250898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2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519" y="6553088"/>
            <a:ext cx="5420481" cy="30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30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1770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</a:rPr>
              <a:t>관련 연구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1667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4">
                    <a:lumMod val="50000"/>
                  </a:schemeClr>
                </a:solidFill>
              </a:rPr>
              <a:t>Logger </a:t>
            </a:r>
            <a:r>
              <a:rPr lang="ko-KR" altLang="en-US" sz="1400" dirty="0" smtClean="0">
                <a:solidFill>
                  <a:schemeClr val="accent4">
                    <a:lumMod val="50000"/>
                  </a:schemeClr>
                </a:solidFill>
              </a:rPr>
              <a:t>모듈 분석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pic>
        <p:nvPicPr>
          <p:cNvPr id="255" name="그림 2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519" y="6553088"/>
            <a:ext cx="5420481" cy="304911"/>
          </a:xfrm>
          <a:prstGeom prst="rect">
            <a:avLst/>
          </a:prstGeom>
        </p:spPr>
      </p:pic>
      <p:pic>
        <p:nvPicPr>
          <p:cNvPr id="1025" name="_x225532008" descr="EMB00004134720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27" y="1955614"/>
            <a:ext cx="5871634" cy="3585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액자 6"/>
          <p:cNvSpPr/>
          <p:nvPr/>
        </p:nvSpPr>
        <p:spPr>
          <a:xfrm>
            <a:off x="3786384" y="1735557"/>
            <a:ext cx="1538515" cy="1519085"/>
          </a:xfrm>
          <a:prstGeom prst="frame">
            <a:avLst>
              <a:gd name="adj1" fmla="val 625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5324899" y="2480585"/>
            <a:ext cx="1796572" cy="68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97B37C57-8EE3-47F7-9060-CE4709AE3007}"/>
              </a:ext>
            </a:extLst>
          </p:cNvPr>
          <p:cNvSpPr txBox="1"/>
          <p:nvPr/>
        </p:nvSpPr>
        <p:spPr>
          <a:xfrm>
            <a:off x="7207083" y="1915814"/>
            <a:ext cx="500970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GPS, Air speed 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등의 센서 데이터를 </a:t>
            </a:r>
            <a:r>
              <a:rPr lang="en-US" altLang="ko-KR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uORB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통해</a:t>
            </a:r>
            <a:endParaRPr lang="en-US" altLang="ko-KR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전송 받음</a:t>
            </a:r>
            <a:endParaRPr lang="en-US" altLang="ko-KR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Ulog</a:t>
            </a: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형태로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SD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카드에 저장된 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로그</a:t>
            </a:r>
            <a:endParaRPr lang="en-US" altLang="ko-KR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uORB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토픽에 대한 정보를 저장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명령어 </a:t>
            </a: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logger on -&gt; </a:t>
            </a:r>
            <a:r>
              <a:rPr lang="ko-KR" altLang="en-US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로거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세션 실행</a:t>
            </a:r>
            <a:endParaRPr lang="en-US" altLang="ko-KR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명령어 </a:t>
            </a: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logger off -&gt; 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폴더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97B37C57-8EE3-47F7-9060-CE4709AE3007}"/>
              </a:ext>
            </a:extLst>
          </p:cNvPr>
          <p:cNvSpPr txBox="1"/>
          <p:nvPr/>
        </p:nvSpPr>
        <p:spPr>
          <a:xfrm>
            <a:off x="2490036" y="5650321"/>
            <a:ext cx="264527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[PX4 Autopilot Architecture]</a:t>
            </a:r>
            <a:endParaRPr lang="en-US" altLang="ko-KR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104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1770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</a:rPr>
              <a:t>관련 연구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1667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4">
                    <a:lumMod val="50000"/>
                  </a:schemeClr>
                </a:solidFill>
              </a:rPr>
              <a:t>Logger </a:t>
            </a:r>
            <a:r>
              <a:rPr lang="ko-KR" altLang="en-US" sz="1400" dirty="0" smtClean="0">
                <a:solidFill>
                  <a:schemeClr val="accent4">
                    <a:lumMod val="50000"/>
                  </a:schemeClr>
                </a:solidFill>
              </a:rPr>
              <a:t>모듈 분석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pic>
        <p:nvPicPr>
          <p:cNvPr id="255" name="그림 2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519" y="6553088"/>
            <a:ext cx="5420481" cy="304911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005233"/>
              </p:ext>
            </p:extLst>
          </p:nvPr>
        </p:nvGraphicFramePr>
        <p:xfrm>
          <a:off x="979812" y="2278251"/>
          <a:ext cx="3020447" cy="3045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447">
                  <a:extLst>
                    <a:ext uri="{9D8B030D-6E8A-4147-A177-3AD203B41FA5}">
                      <a16:colId xmlns:a16="http://schemas.microsoft.com/office/drawing/2014/main" val="3347591854"/>
                    </a:ext>
                  </a:extLst>
                </a:gridCol>
              </a:tblGrid>
              <a:tr h="1015139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Header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142190"/>
                  </a:ext>
                </a:extLst>
              </a:tr>
              <a:tr h="1015139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Definition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82466"/>
                  </a:ext>
                </a:extLst>
              </a:tr>
              <a:tr h="1015139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Data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59631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7B37C57-8EE3-47F7-9060-CE4709AE3007}"/>
              </a:ext>
            </a:extLst>
          </p:cNvPr>
          <p:cNvSpPr txBox="1"/>
          <p:nvPr/>
        </p:nvSpPr>
        <p:spPr>
          <a:xfrm>
            <a:off x="1598605" y="5362413"/>
            <a:ext cx="178286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en-US" altLang="ko-KR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Ulog</a:t>
            </a:r>
            <a:r>
              <a:rPr lang="en-US" altLang="ko-KR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구조</a:t>
            </a:r>
            <a:r>
              <a:rPr lang="en-US" altLang="ko-KR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endParaRPr lang="en-US" altLang="ko-KR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5931892" y="3719593"/>
            <a:ext cx="1788358" cy="8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7B37C57-8EE3-47F7-9060-CE4709AE3007}"/>
              </a:ext>
            </a:extLst>
          </p:cNvPr>
          <p:cNvSpPr txBox="1"/>
          <p:nvPr/>
        </p:nvSpPr>
        <p:spPr>
          <a:xfrm>
            <a:off x="4091925" y="2247255"/>
            <a:ext cx="172104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매직 넘버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버전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타임 스탬프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B37C57-8EE3-47F7-9060-CE4709AE3007}"/>
              </a:ext>
            </a:extLst>
          </p:cNvPr>
          <p:cNvSpPr txBox="1"/>
          <p:nvPr/>
        </p:nvSpPr>
        <p:spPr>
          <a:xfrm>
            <a:off x="4091925" y="4360079"/>
            <a:ext cx="14235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로그 데이터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B37C57-8EE3-47F7-9060-CE4709AE3007}"/>
              </a:ext>
            </a:extLst>
          </p:cNvPr>
          <p:cNvSpPr txBox="1"/>
          <p:nvPr/>
        </p:nvSpPr>
        <p:spPr>
          <a:xfrm>
            <a:off x="4091925" y="3388929"/>
            <a:ext cx="17718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버전 정보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포맷 정의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3461" y="2278251"/>
            <a:ext cx="3392533" cy="275987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765A713-6172-4A94-8E9E-C069261FCE42}"/>
              </a:ext>
            </a:extLst>
          </p:cNvPr>
          <p:cNvSpPr txBox="1"/>
          <p:nvPr/>
        </p:nvSpPr>
        <p:spPr>
          <a:xfrm>
            <a:off x="6269084" y="3192838"/>
            <a:ext cx="1985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b="1" dirty="0" err="1" smtClean="0">
                <a:latin typeface="+mn-ea"/>
              </a:rPr>
              <a:t>PyULog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65A713-6172-4A94-8E9E-C069261FCE42}"/>
              </a:ext>
            </a:extLst>
          </p:cNvPr>
          <p:cNvSpPr txBox="1"/>
          <p:nvPr/>
        </p:nvSpPr>
        <p:spPr>
          <a:xfrm>
            <a:off x="6241370" y="3727716"/>
            <a:ext cx="198598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1" dirty="0" err="1" smtClean="0">
                <a:latin typeface="+mn-ea"/>
              </a:rPr>
              <a:t>Ulog</a:t>
            </a:r>
            <a:r>
              <a:rPr lang="en-US" altLang="ko-KR" sz="1200" b="1" dirty="0" smtClean="0">
                <a:latin typeface="+mn-ea"/>
              </a:rPr>
              <a:t> -&gt; CSV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3" name="액자 22"/>
          <p:cNvSpPr/>
          <p:nvPr/>
        </p:nvSpPr>
        <p:spPr>
          <a:xfrm>
            <a:off x="9550399" y="2382888"/>
            <a:ext cx="1444171" cy="319314"/>
          </a:xfrm>
          <a:prstGeom prst="frame">
            <a:avLst>
              <a:gd name="adj1" fmla="val 10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" name="꺾인 연결선 14"/>
          <p:cNvCxnSpPr/>
          <p:nvPr/>
        </p:nvCxnSpPr>
        <p:spPr>
          <a:xfrm flipV="1">
            <a:off x="9918700" y="2124130"/>
            <a:ext cx="353784" cy="258758"/>
          </a:xfrm>
          <a:prstGeom prst="bentConnector3">
            <a:avLst>
              <a:gd name="adj1" fmla="val -3846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765A713-6172-4A94-8E9E-C069261FCE42}"/>
              </a:ext>
            </a:extLst>
          </p:cNvPr>
          <p:cNvSpPr txBox="1"/>
          <p:nvPr/>
        </p:nvSpPr>
        <p:spPr>
          <a:xfrm>
            <a:off x="10272484" y="1933322"/>
            <a:ext cx="198598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b="1" dirty="0" err="1" smtClean="0">
                <a:latin typeface="+mn-ea"/>
              </a:rPr>
              <a:t>uORB</a:t>
            </a:r>
            <a:r>
              <a:rPr lang="en-US" altLang="ko-KR" sz="1400" b="1" dirty="0" smtClean="0">
                <a:latin typeface="+mn-ea"/>
              </a:rPr>
              <a:t> </a:t>
            </a:r>
            <a:r>
              <a:rPr lang="ko-KR" altLang="en-US" sz="1400" b="1" dirty="0" smtClean="0">
                <a:latin typeface="+mn-ea"/>
              </a:rPr>
              <a:t>토픽 명</a:t>
            </a:r>
            <a:endParaRPr lang="ko-KR" altLang="en-US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709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YELLOW_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FBCE01"/>
      </a:accent1>
      <a:accent2>
        <a:srgbClr val="FDDE45"/>
      </a:accent2>
      <a:accent3>
        <a:srgbClr val="D8BEA7"/>
      </a:accent3>
      <a:accent4>
        <a:srgbClr val="A6A7A9"/>
      </a:accent4>
      <a:accent5>
        <a:srgbClr val="EDE5D5"/>
      </a:accent5>
      <a:accent6>
        <a:srgbClr val="FCFBF7"/>
      </a:accent6>
      <a:hlink>
        <a:srgbClr val="595959"/>
      </a:hlink>
      <a:folHlink>
        <a:srgbClr val="595959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616</Words>
  <Application>Microsoft Office PowerPoint</Application>
  <PresentationFormat>와이드스크린</PresentationFormat>
  <Paragraphs>171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Arial Nova</vt:lpstr>
      <vt:lpstr>나눔스퀘어 Bold</vt:lpstr>
      <vt:lpstr>나눔스퀘어 Light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youngbin</cp:lastModifiedBy>
  <cp:revision>56</cp:revision>
  <dcterms:created xsi:type="dcterms:W3CDTF">2020-12-13T00:02:47Z</dcterms:created>
  <dcterms:modified xsi:type="dcterms:W3CDTF">2022-06-07T21:18:25Z</dcterms:modified>
</cp:coreProperties>
</file>