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94" r:id="rId3"/>
    <p:sldId id="266" r:id="rId4"/>
    <p:sldId id="267" r:id="rId5"/>
    <p:sldId id="282" r:id="rId6"/>
    <p:sldId id="257" r:id="rId7"/>
    <p:sldId id="310" r:id="rId8"/>
    <p:sldId id="312" r:id="rId9"/>
    <p:sldId id="320" r:id="rId10"/>
    <p:sldId id="315" r:id="rId11"/>
    <p:sldId id="317" r:id="rId12"/>
    <p:sldId id="318" r:id="rId13"/>
    <p:sldId id="313" r:id="rId14"/>
    <p:sldId id="295" r:id="rId15"/>
    <p:sldId id="316" r:id="rId16"/>
    <p:sldId id="319" r:id="rId17"/>
    <p:sldId id="31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49" autoAdjust="0"/>
  </p:normalViewPr>
  <p:slideViewPr>
    <p:cSldViewPr snapToGrid="0" showGuides="1">
      <p:cViewPr varScale="1">
        <p:scale>
          <a:sx n="102" d="100"/>
          <a:sy n="102" d="100"/>
        </p:scale>
        <p:origin x="76" y="2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2022-05-02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2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3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2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9025" y="2311984"/>
            <a:ext cx="6266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</a:t>
            </a:r>
            <a:r>
              <a:rPr lang="en-US" altLang="ko-KR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PX4 </a:t>
            </a:r>
            <a:r>
              <a:rPr lang="ko-KR" altLang="en-US" sz="4000" spc="-300" dirty="0" err="1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오토파일럿</a:t>
            </a:r>
            <a:r>
              <a:rPr lang="ko-KR" altLang="en-US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오픈소스</a:t>
            </a:r>
            <a:endParaRPr lang="en-US" altLang="ko-KR" sz="40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</a:t>
            </a:r>
            <a:r>
              <a:rPr lang="ko-KR" altLang="en-US" sz="4000" spc="-300" dirty="0" err="1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위변조</a:t>
            </a:r>
            <a:r>
              <a:rPr lang="ko-KR" altLang="en-US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가능성 분석 및 방지 방안 고안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393911" y="2424548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9" b="100000" l="5085" r="98983">
                        <a14:foregroundMark x1="37966" y1="17368" x2="37966" y2="17368"/>
                        <a14:foregroundMark x1="38305" y1="17368" x2="50508" y2="10000"/>
                        <a14:foregroundMark x1="46102" y1="6316" x2="46102" y2="6316"/>
                        <a14:foregroundMark x1="51186" y1="2105" x2="51186" y2="2105"/>
                        <a14:foregroundMark x1="10847" y1="63684" x2="7797" y2="68421"/>
                        <a14:foregroundMark x1="9153" y1="60526" x2="9153" y2="60526"/>
                        <a14:foregroundMark x1="9831" y1="62105" x2="13220" y2="66842"/>
                        <a14:foregroundMark x1="42373" y1="91053" x2="42373" y2="91053"/>
                        <a14:foregroundMark x1="47797" y1="88421" x2="52203" y2="85789"/>
                        <a14:foregroundMark x1="53898" y1="85263" x2="53898" y2="85263"/>
                        <a14:foregroundMark x1="62373" y1="84211" x2="62373" y2="84211"/>
                        <a14:foregroundMark x1="66102" y1="81053" x2="71864" y2="76316"/>
                        <a14:foregroundMark x1="70847" y1="74211" x2="81356" y2="68421"/>
                        <a14:foregroundMark x1="81356" y1="70000" x2="75593" y2="77368"/>
                        <a14:foregroundMark x1="78644" y1="81579" x2="80339" y2="81053"/>
                        <a14:foregroundMark x1="83390" y1="78947" x2="79661" y2="79474"/>
                        <a14:foregroundMark x1="81695" y1="77895" x2="80339" y2="77895"/>
                        <a14:foregroundMark x1="85763" y1="67895" x2="91864" y2="61579"/>
                        <a14:foregroundMark x1="90847" y1="34737" x2="85763" y2="50000"/>
                        <a14:foregroundMark x1="90169" y1="30526" x2="90169" y2="30526"/>
                        <a14:foregroundMark x1="91525" y1="34737" x2="91525" y2="34737"/>
                        <a14:foregroundMark x1="91525" y1="37895" x2="91525" y2="40000"/>
                        <a14:foregroundMark x1="91864" y1="40000" x2="92542" y2="40000"/>
                        <a14:foregroundMark x1="92542" y1="40000" x2="92542" y2="40000"/>
                        <a14:foregroundMark x1="24068" y1="41579" x2="24068" y2="41579"/>
                        <a14:foregroundMark x1="25763" y1="44211" x2="20678" y2="49474"/>
                        <a14:foregroundMark x1="22373" y1="45789" x2="35932" y2="38947"/>
                        <a14:foregroundMark x1="9153" y1="55263" x2="9492" y2="65263"/>
                        <a14:foregroundMark x1="9153" y1="55263" x2="7797" y2="65263"/>
                        <a14:foregroundMark x1="76949" y1="23684" x2="81356" y2="2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7552" y="341332"/>
            <a:ext cx="2638849" cy="16995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3691" y="1427768"/>
            <a:ext cx="626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2022-1 </a:t>
            </a:r>
            <a:r>
              <a:rPr lang="ko-KR" altLang="en-US" sz="2800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캡스톤</a:t>
            </a:r>
            <a:r>
              <a:rPr lang="ko-KR" altLang="en-US" sz="28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디자인 </a:t>
            </a:r>
            <a:r>
              <a:rPr lang="en-US" altLang="ko-KR" sz="28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1</a:t>
            </a:r>
            <a:endParaRPr lang="ko-KR" altLang="en-US" sz="28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4277" y="6351687"/>
            <a:ext cx="293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손지언</a:t>
            </a:r>
            <a:r>
              <a:rPr lang="ko-KR" altLang="en-US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 </a:t>
            </a:r>
            <a:r>
              <a:rPr lang="en-US" altLang="ko-KR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,   </a:t>
            </a:r>
            <a:r>
              <a:rPr lang="ko-KR" altLang="en-US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유영빈    </a:t>
            </a:r>
            <a:r>
              <a:rPr lang="en-US" altLang="ko-KR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|      Team </a:t>
            </a:r>
            <a:r>
              <a:rPr lang="ko-KR" altLang="en-US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졍빈이</a:t>
            </a:r>
            <a:r>
              <a:rPr lang="en-US" altLang="ko-KR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 </a:t>
            </a:r>
            <a:endParaRPr lang="ko-KR" altLang="en-US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0" y="581361"/>
            <a:ext cx="5586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/>
              <a:t>로그 암호화 방안 탐색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61" y="6276639"/>
            <a:ext cx="5925377" cy="466790"/>
          </a:xfrm>
          <a:prstGeom prst="rect">
            <a:avLst/>
          </a:prstGeom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07C6B7BE-2304-4993-8826-07AEBDC35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7248" y="2994727"/>
            <a:ext cx="4832321" cy="22302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F18AA7-67CC-4599-9615-DDED9107A0D0}"/>
              </a:ext>
            </a:extLst>
          </p:cNvPr>
          <p:cNvSpPr txBox="1"/>
          <p:nvPr/>
        </p:nvSpPr>
        <p:spPr>
          <a:xfrm>
            <a:off x="4561132" y="1633018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tx2"/>
                </a:solidFill>
              </a:rPr>
              <a:t>시나리오 </a:t>
            </a:r>
            <a:r>
              <a:rPr lang="en-US" altLang="ko-KR" sz="2000" b="1">
                <a:solidFill>
                  <a:schemeClr val="tx2"/>
                </a:solidFill>
              </a:rPr>
              <a:t>1. UORB </a:t>
            </a:r>
            <a:r>
              <a:rPr lang="ko-KR" altLang="en-US" sz="2000" b="1">
                <a:solidFill>
                  <a:schemeClr val="tx2"/>
                </a:solidFill>
              </a:rPr>
              <a:t>데이터 위조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707B1D5D-5F0E-491C-A73E-6DA2E3D3C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0971" y="2994727"/>
            <a:ext cx="5373197" cy="22302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7FC50D-9D65-41F3-86A5-AE9D9DF63CE3}"/>
              </a:ext>
            </a:extLst>
          </p:cNvPr>
          <p:cNvSpPr txBox="1"/>
          <p:nvPr/>
        </p:nvSpPr>
        <p:spPr>
          <a:xfrm>
            <a:off x="3864367" y="2192233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tx2"/>
                </a:solidFill>
              </a:rPr>
              <a:t>-&gt; </a:t>
            </a:r>
            <a:r>
              <a:rPr lang="ko-KR" altLang="en-US" sz="2400" b="1" i="1" dirty="0">
                <a:solidFill>
                  <a:schemeClr val="tx2"/>
                </a:solidFill>
              </a:rPr>
              <a:t>드라이버 별 개인 키 부여로 인증</a:t>
            </a:r>
          </a:p>
        </p:txBody>
      </p:sp>
    </p:spTree>
    <p:extLst>
      <p:ext uri="{BB962C8B-B14F-4D97-AF65-F5344CB8AC3E}">
        <p14:creationId xmlns:p14="http://schemas.microsoft.com/office/powerpoint/2010/main" val="30771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0" y="581361"/>
            <a:ext cx="5586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/>
              <a:t>로그 암호화 방안 탐색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61" y="6276639"/>
            <a:ext cx="5925377" cy="466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F18AA7-67CC-4599-9615-DDED9107A0D0}"/>
              </a:ext>
            </a:extLst>
          </p:cNvPr>
          <p:cNvSpPr txBox="1"/>
          <p:nvPr/>
        </p:nvSpPr>
        <p:spPr>
          <a:xfrm>
            <a:off x="4333585" y="1579528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tx2"/>
                </a:solidFill>
              </a:rPr>
              <a:t>시나리오 </a:t>
            </a:r>
            <a:r>
              <a:rPr lang="en-US" altLang="ko-KR" sz="2000" b="1">
                <a:solidFill>
                  <a:schemeClr val="tx2"/>
                </a:solidFill>
              </a:rPr>
              <a:t>2. Storage </a:t>
            </a:r>
            <a:r>
              <a:rPr lang="ko-KR" altLang="en-US" sz="2000" b="1">
                <a:solidFill>
                  <a:schemeClr val="tx2"/>
                </a:solidFill>
              </a:rPr>
              <a:t>데이터 변조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FC50D-9D65-41F3-86A5-AE9D9DF63CE3}"/>
              </a:ext>
            </a:extLst>
          </p:cNvPr>
          <p:cNvSpPr txBox="1"/>
          <p:nvPr/>
        </p:nvSpPr>
        <p:spPr>
          <a:xfrm>
            <a:off x="1921793" y="2272296"/>
            <a:ext cx="940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>
                <a:solidFill>
                  <a:schemeClr val="tx2"/>
                </a:solidFill>
              </a:rPr>
              <a:t>-&gt; </a:t>
            </a:r>
            <a:r>
              <a:rPr lang="ko-KR" altLang="en-US" sz="2400" b="1" i="1">
                <a:solidFill>
                  <a:schemeClr val="tx2"/>
                </a:solidFill>
              </a:rPr>
              <a:t>암호화 하여 저장 후 플래시에서 전용 툴을 이용해 복호화 후 사용</a:t>
            </a:r>
            <a:endParaRPr lang="ko-KR" altLang="en-US" sz="2400" b="1" i="1" dirty="0">
              <a:solidFill>
                <a:schemeClr val="tx2"/>
              </a:solidFill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36D3257F-2E88-4843-85AA-D7138C367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58633" y="3011419"/>
            <a:ext cx="6093611" cy="31734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946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0" y="581361"/>
            <a:ext cx="5586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/>
              <a:t>로그 암호화 방안 탐색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61" y="6276639"/>
            <a:ext cx="5925377" cy="466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F18AA7-67CC-4599-9615-DDED9107A0D0}"/>
              </a:ext>
            </a:extLst>
          </p:cNvPr>
          <p:cNvSpPr txBox="1"/>
          <p:nvPr/>
        </p:nvSpPr>
        <p:spPr>
          <a:xfrm>
            <a:off x="4264691" y="1295888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tx2"/>
                </a:solidFill>
              </a:rPr>
              <a:t>시나리오 </a:t>
            </a:r>
            <a:r>
              <a:rPr lang="en-US" altLang="ko-KR" sz="2000" b="1">
                <a:solidFill>
                  <a:schemeClr val="tx2"/>
                </a:solidFill>
              </a:rPr>
              <a:t>2. Storage </a:t>
            </a:r>
            <a:r>
              <a:rPr lang="ko-KR" altLang="en-US" sz="2000" b="1">
                <a:solidFill>
                  <a:schemeClr val="tx2"/>
                </a:solidFill>
              </a:rPr>
              <a:t>데이터 변조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FC50D-9D65-41F3-86A5-AE9D9DF63CE3}"/>
              </a:ext>
            </a:extLst>
          </p:cNvPr>
          <p:cNvSpPr txBox="1"/>
          <p:nvPr/>
        </p:nvSpPr>
        <p:spPr>
          <a:xfrm>
            <a:off x="1894537" y="1979121"/>
            <a:ext cx="847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tx2"/>
                </a:solidFill>
              </a:rPr>
              <a:t>-&gt;</a:t>
            </a:r>
            <a:r>
              <a:rPr lang="ko-KR" altLang="en-US" sz="2400" b="1" i="1" dirty="0">
                <a:solidFill>
                  <a:schemeClr val="tx2"/>
                </a:solidFill>
              </a:rPr>
              <a:t>데이터에 서명 부착</a:t>
            </a:r>
            <a:endParaRPr lang="en-US" altLang="ko-KR" sz="2400" b="1" i="1" dirty="0">
              <a:solidFill>
                <a:schemeClr val="tx2"/>
              </a:solidFill>
            </a:endParaRPr>
          </a:p>
          <a:p>
            <a:pPr algn="ctr"/>
            <a:r>
              <a:rPr lang="ko-KR" altLang="en-US" sz="2400" b="1" i="1" dirty="0">
                <a:solidFill>
                  <a:schemeClr val="tx2"/>
                </a:solidFill>
              </a:rPr>
              <a:t>전 데이터의 서명과 함께 </a:t>
            </a:r>
            <a:r>
              <a:rPr lang="ko-KR" altLang="en-US" sz="2400" b="1" i="1" dirty="0" err="1">
                <a:solidFill>
                  <a:schemeClr val="tx2"/>
                </a:solidFill>
              </a:rPr>
              <a:t>해시화하여</a:t>
            </a:r>
            <a:r>
              <a:rPr lang="ko-KR" altLang="en-US" sz="2400" b="1" i="1" dirty="0">
                <a:solidFill>
                  <a:schemeClr val="tx2"/>
                </a:solidFill>
              </a:rPr>
              <a:t> 순서 </a:t>
            </a:r>
            <a:r>
              <a:rPr lang="ko-KR" altLang="en-US" sz="2400" b="1" i="1" dirty="0" smtClean="0">
                <a:solidFill>
                  <a:schemeClr val="tx2"/>
                </a:solidFill>
              </a:rPr>
              <a:t>보장 </a:t>
            </a:r>
            <a:r>
              <a:rPr lang="en-US" altLang="ko-KR" sz="2400" b="1" i="1" dirty="0" smtClean="0">
                <a:solidFill>
                  <a:schemeClr val="tx2"/>
                </a:solidFill>
              </a:rPr>
              <a:t>&amp; </a:t>
            </a:r>
            <a:r>
              <a:rPr lang="ko-KR" altLang="en-US" sz="2400" b="1" i="1" dirty="0" err="1" smtClean="0">
                <a:solidFill>
                  <a:schemeClr val="tx2"/>
                </a:solidFill>
              </a:rPr>
              <a:t>보안성</a:t>
            </a:r>
            <a:r>
              <a:rPr lang="ko-KR" altLang="en-US" sz="2400" b="1" i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i="1" dirty="0">
                <a:solidFill>
                  <a:schemeClr val="tx2"/>
                </a:solidFill>
              </a:rPr>
              <a:t>향상</a:t>
            </a:r>
            <a:r>
              <a:rPr lang="en-US" altLang="ko-KR" sz="2400" b="1" i="1" dirty="0">
                <a:solidFill>
                  <a:schemeClr val="tx2"/>
                </a:solidFill>
              </a:rPr>
              <a:t> </a:t>
            </a:r>
            <a:endParaRPr lang="ko-KR" altLang="en-US" sz="2400" b="1" i="1" dirty="0">
              <a:solidFill>
                <a:schemeClr val="tx2"/>
              </a:solidFill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4E90A6AC-7481-4F88-A06B-41A0B67FB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6705" y="2949708"/>
            <a:ext cx="7152232" cy="348369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035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50102-F10B-4A29-942C-9AA9020928CF}"/>
              </a:ext>
            </a:extLst>
          </p:cNvPr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E90D2-79E8-4680-B368-0BBDF0B6C877}"/>
              </a:ext>
            </a:extLst>
          </p:cNvPr>
          <p:cNvSpPr txBox="1"/>
          <p:nvPr/>
        </p:nvSpPr>
        <p:spPr>
          <a:xfrm>
            <a:off x="1188881" y="581361"/>
            <a:ext cx="1673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보고서 작성</a:t>
            </a:r>
            <a:endParaRPr lang="ko-KR" altLang="en-US" sz="2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A1EDD4-277D-4216-A1D8-B8AC13AB710C}"/>
              </a:ext>
            </a:extLst>
          </p:cNvPr>
          <p:cNvSpPr/>
          <p:nvPr/>
        </p:nvSpPr>
        <p:spPr>
          <a:xfrm>
            <a:off x="5272911" y="1320484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solidFill>
                  <a:schemeClr val="tx2"/>
                </a:solidFill>
              </a:rPr>
              <a:t>완료</a:t>
            </a:r>
            <a:r>
              <a:rPr lang="en-US" altLang="ko-KR" sz="2400" b="1">
                <a:solidFill>
                  <a:schemeClr val="tx2"/>
                </a:solidFill>
              </a:rPr>
              <a:t>!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597AB3-9F00-4C28-A7B2-663C3CF7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02" y="1905279"/>
            <a:ext cx="10009239" cy="308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70B4A9-BE80-4598-895E-DFC2D0F58F61}"/>
              </a:ext>
            </a:extLst>
          </p:cNvPr>
          <p:cNvSpPr txBox="1"/>
          <p:nvPr/>
        </p:nvSpPr>
        <p:spPr>
          <a:xfrm>
            <a:off x="4648693" y="2918208"/>
            <a:ext cx="2749471" cy="36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서론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관련 연구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/>
              <a:t>PX4 autopilot architecture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err="1"/>
              <a:t>MAVLink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err="1"/>
              <a:t>uORB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err="1"/>
              <a:t>ULog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제안하는 방향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/>
              <a:t>로그 암호화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/>
              <a:t>UORB </a:t>
            </a:r>
            <a:r>
              <a:rPr lang="ko-KR" altLang="en-US" sz="1200" dirty="0"/>
              <a:t>게시자 인증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/>
              <a:t>storage </a:t>
            </a:r>
            <a:r>
              <a:rPr lang="ko-KR" altLang="en-US" sz="1200" dirty="0"/>
              <a:t>정보 변조 탐지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결론 및 향후 연구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0955FE-67A0-4DC9-8D9D-13F2A3827EB3}"/>
              </a:ext>
            </a:extLst>
          </p:cNvPr>
          <p:cNvSpPr/>
          <p:nvPr/>
        </p:nvSpPr>
        <p:spPr>
          <a:xfrm>
            <a:off x="5325802" y="249288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chemeClr val="tx2"/>
                </a:solidFill>
              </a:rPr>
              <a:t>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61" y="6276639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763" y="2238326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</a:p>
          <a:p>
            <a:r>
              <a:rPr lang="ko-KR" altLang="en-US" sz="7200" b="1" dirty="0">
                <a:solidFill>
                  <a:schemeClr val="tx2"/>
                </a:solidFill>
              </a:rPr>
              <a:t>향후 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4877310" y="2623147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48411" y="3685436"/>
            <a:ext cx="1864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포렌식 툴 고안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003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향후 계획</a:t>
              </a:r>
              <a:endParaRPr lang="ko-KR" altLang="en-US" sz="2200" dirty="0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003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향후 계획</a:t>
              </a:r>
              <a:endParaRPr lang="ko-KR" altLang="en-US" sz="2200" dirty="0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FE3BAD-DCD7-4786-B3A5-357363978791}"/>
              </a:ext>
            </a:extLst>
          </p:cNvPr>
          <p:cNvSpPr txBox="1"/>
          <p:nvPr/>
        </p:nvSpPr>
        <p:spPr>
          <a:xfrm>
            <a:off x="2191478" y="2693678"/>
            <a:ext cx="85074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i="1">
                <a:solidFill>
                  <a:schemeClr val="tx2"/>
                </a:solidFill>
              </a:rPr>
              <a:t>드라이버 개인키 인증 라이브러리 고안</a:t>
            </a:r>
            <a:endParaRPr lang="en-US" altLang="ko-KR" sz="2400" b="1" i="1">
              <a:solidFill>
                <a:schemeClr val="tx2"/>
              </a:solidFill>
            </a:endParaRPr>
          </a:p>
          <a:p>
            <a:endParaRPr lang="en-US" altLang="ko-KR" sz="2400" b="1" i="1">
              <a:solidFill>
                <a:schemeClr val="tx2"/>
              </a:solidFill>
            </a:endParaRPr>
          </a:p>
          <a:p>
            <a:r>
              <a:rPr lang="en-US" altLang="ko-KR" sz="2400" b="1" i="1">
                <a:solidFill>
                  <a:schemeClr val="tx2"/>
                </a:solidFill>
              </a:rPr>
              <a:t>2. </a:t>
            </a:r>
            <a:r>
              <a:rPr lang="ko-KR" altLang="en-US" sz="2400" b="1" i="1">
                <a:solidFill>
                  <a:schemeClr val="tx2"/>
                </a:solidFill>
              </a:rPr>
              <a:t>암호화된 데이터를 플래시 상에서 복호화 하는 모듈</a:t>
            </a:r>
            <a:r>
              <a:rPr lang="en-US" altLang="ko-KR" sz="2400" b="1" i="1">
                <a:solidFill>
                  <a:schemeClr val="tx2"/>
                </a:solidFill>
              </a:rPr>
              <a:t>/</a:t>
            </a:r>
            <a:r>
              <a:rPr lang="ko-KR" altLang="en-US" sz="2400" b="1" i="1">
                <a:solidFill>
                  <a:schemeClr val="tx2"/>
                </a:solidFill>
              </a:rPr>
              <a:t>명령어</a:t>
            </a:r>
            <a:endParaRPr lang="en-US" altLang="ko-KR" sz="2400" b="1" i="1">
              <a:solidFill>
                <a:schemeClr val="tx2"/>
              </a:solidFill>
            </a:endParaRPr>
          </a:p>
          <a:p>
            <a:endParaRPr lang="en-US" altLang="ko-KR" sz="2400" b="1" i="1">
              <a:solidFill>
                <a:schemeClr val="tx2"/>
              </a:solidFill>
            </a:endParaRPr>
          </a:p>
          <a:p>
            <a:r>
              <a:rPr lang="en-US" altLang="ko-KR" sz="2400" b="1" i="1">
                <a:solidFill>
                  <a:schemeClr val="tx2"/>
                </a:solidFill>
              </a:rPr>
              <a:t>3. </a:t>
            </a:r>
            <a:r>
              <a:rPr lang="ko-KR" altLang="en-US" sz="2400" b="1" i="1">
                <a:solidFill>
                  <a:schemeClr val="tx2"/>
                </a:solidFill>
              </a:rPr>
              <a:t>데이터 서명 인증 툴</a:t>
            </a:r>
            <a:endParaRPr lang="ko-KR" altLang="en-US" sz="2400" b="1" i="1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1F7570-8CB6-49BF-AC5B-396C011D226F}"/>
              </a:ext>
            </a:extLst>
          </p:cNvPr>
          <p:cNvSpPr/>
          <p:nvPr/>
        </p:nvSpPr>
        <p:spPr>
          <a:xfrm>
            <a:off x="4032567" y="1723722"/>
            <a:ext cx="4302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solidFill>
                  <a:schemeClr val="tx2"/>
                </a:solidFill>
              </a:rPr>
              <a:t>위변조 방지</a:t>
            </a:r>
            <a:r>
              <a:rPr lang="en-US" altLang="ko-KR" sz="2400" b="1">
                <a:solidFill>
                  <a:schemeClr val="tx2"/>
                </a:solidFill>
              </a:rPr>
              <a:t>/</a:t>
            </a:r>
            <a:r>
              <a:rPr lang="ko-KR" altLang="en-US" sz="2400" b="1">
                <a:solidFill>
                  <a:schemeClr val="tx2"/>
                </a:solidFill>
              </a:rPr>
              <a:t>감지 툴 개발 계획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86340" y="2641600"/>
            <a:ext cx="2614127" cy="1283546"/>
            <a:chOff x="8162925" y="2495550"/>
            <a:chExt cx="3376733" cy="1866900"/>
          </a:xfrm>
        </p:grpSpPr>
        <p:sp>
          <p:nvSpPr>
            <p:cNvPr id="9" name="이등변 삼각형 8"/>
            <p:cNvSpPr/>
            <p:nvPr/>
          </p:nvSpPr>
          <p:spPr>
            <a:xfrm>
              <a:off x="9374054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69480" y="2621653"/>
            <a:ext cx="2990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Q&amp;A</a:t>
            </a:r>
            <a:endParaRPr lang="ko-KR" altLang="en-US" sz="80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6379902"/>
            <a:ext cx="247765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121" y="205767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41798" y="2748008"/>
            <a:ext cx="8989615" cy="2977814"/>
            <a:chOff x="212651" y="3206557"/>
            <a:chExt cx="6483236" cy="2977814"/>
          </a:xfrm>
        </p:grpSpPr>
        <p:sp>
          <p:nvSpPr>
            <p:cNvPr id="9" name="TextBox 8"/>
            <p:cNvSpPr txBox="1"/>
            <p:nvPr/>
          </p:nvSpPr>
          <p:spPr>
            <a:xfrm>
              <a:off x="672703" y="3358123"/>
              <a:ext cx="354139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목적과 방향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4242" y="3671924"/>
              <a:ext cx="1443714" cy="854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168696" cy="523220"/>
              <a:chOff x="212651" y="3255887"/>
              <a:chExt cx="1168696" cy="5232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001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6233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주제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2169505" cy="523220"/>
              <a:chOff x="2356877" y="3206557"/>
              <a:chExt cx="2169505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002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624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진행 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185356" cy="523220"/>
              <a:chOff x="4952427" y="3207822"/>
              <a:chExt cx="2185356" cy="52322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003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13620" y="3207822"/>
                <a:ext cx="1624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향후 계획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83861" y="3735495"/>
              <a:ext cx="1905317" cy="244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관련 논문 조사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오픈소스 코드 분석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위 변조 가능성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위 변조 방지 방안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보고서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03174" y="804570"/>
            <a:ext cx="185613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96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  <a:p>
            <a:r>
              <a:rPr lang="ko-KR" altLang="en-US" sz="7200" b="1" dirty="0">
                <a:solidFill>
                  <a:schemeClr val="tx2"/>
                </a:solidFill>
              </a:rPr>
              <a:t>주제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주제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목적과 방향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6153052"/>
            <a:ext cx="2367559" cy="7049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04560" y="2633363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2"/>
                </a:solidFill>
              </a:rPr>
              <a:t>드론</a:t>
            </a:r>
            <a:r>
              <a:rPr lang="ko-KR" altLang="en-US" sz="4000" b="1" dirty="0">
                <a:solidFill>
                  <a:schemeClr val="tx2"/>
                </a:solidFill>
              </a:rPr>
              <a:t> </a:t>
            </a:r>
            <a:r>
              <a:rPr lang="ko-KR" altLang="en-US" sz="4000" b="1" dirty="0" err="1">
                <a:solidFill>
                  <a:schemeClr val="tx2"/>
                </a:solidFill>
              </a:rPr>
              <a:t>포렌식</a:t>
            </a:r>
            <a:endParaRPr lang="ko-KR" altLang="en-US" sz="40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3437" y="4253957"/>
            <a:ext cx="4639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</a:rPr>
              <a:t>위 변조 가능성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6915" y="1453244"/>
            <a:ext cx="409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/>
                </a:solidFill>
              </a:rPr>
              <a:t>PX4 </a:t>
            </a:r>
            <a:r>
              <a:rPr lang="ko-KR" altLang="en-US" sz="4000" b="1" dirty="0">
                <a:solidFill>
                  <a:schemeClr val="tx2"/>
                </a:solidFill>
              </a:rPr>
              <a:t>오토 파일럿 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102871" y="2962586"/>
            <a:ext cx="333828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5490929" y="3408893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/>
                </a:solidFill>
              </a:rPr>
              <a:t>&lt;</a:t>
            </a:r>
            <a:endParaRPr lang="ko-KR" altLang="en-US" sz="4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85132" y="5210750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400" b="1" i="1" dirty="0" smtClean="0">
                <a:solidFill>
                  <a:schemeClr val="tx2"/>
                </a:solidFill>
              </a:rPr>
              <a:t>보안에 초점을 맞춤</a:t>
            </a:r>
            <a:endParaRPr lang="ko-KR" altLang="en-US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399550" y="166673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002329" y="167832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4700940" y="297055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331215" y="2970553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34037" y="2706170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보고서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작성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현황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316" y="4032842"/>
            <a:ext cx="1864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포렌식 툴 고안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06035" y="3872176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로그 암호화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방안 탐색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7344E4-0591-4019-923B-9EC641CF196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A4AFDA-33B9-4CF9-88F8-686F1A8584D5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7AB7DE-9153-41D1-80C2-B04447841F80}"/>
              </a:ext>
            </a:extLst>
          </p:cNvPr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BF11E6-16E2-4FD8-9C9C-0CED52465D44}"/>
                </a:ext>
              </a:extLst>
            </p:cNvPr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주제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A9B66F-9E08-48CF-BF9E-A27496666DB8}"/>
                </a:ext>
              </a:extLst>
            </p:cNvPr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목적과 방향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15982" y="2752168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데이터 저장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형식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</a:p>
          <a:p>
            <a:r>
              <a:rPr lang="ko-KR" altLang="en-US" sz="7200" b="1" dirty="0">
                <a:solidFill>
                  <a:schemeClr val="tx2"/>
                </a:solidFill>
              </a:rPr>
              <a:t>진행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8881" y="581361"/>
            <a:ext cx="3539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데이터 저장 형식 </a:t>
            </a:r>
            <a:endParaRPr lang="ko-KR" altLang="en-US" sz="2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11244" y="819469"/>
            <a:ext cx="11285920" cy="51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64691560" descr="EMB00003d885ae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8" y="1276669"/>
            <a:ext cx="3588706" cy="499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65B8BC-A8D7-4650-BB21-A5406926E418}"/>
              </a:ext>
            </a:extLst>
          </p:cNvPr>
          <p:cNvSpPr/>
          <p:nvPr/>
        </p:nvSpPr>
        <p:spPr>
          <a:xfrm>
            <a:off x="1336543" y="6275673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&lt;PX4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아키텍쳐</a:t>
            </a:r>
            <a:r>
              <a:rPr lang="en-US" altLang="ko-KR" b="1" dirty="0">
                <a:solidFill>
                  <a:schemeClr val="tx2"/>
                </a:solidFill>
              </a:rPr>
              <a:t>&gt;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5656" y="2958480"/>
            <a:ext cx="583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GPS, Airspeed </a:t>
            </a:r>
            <a:r>
              <a:rPr lang="ko-KR" altLang="en-US" dirty="0" smtClean="0"/>
              <a:t>등의 센서 데이터 </a:t>
            </a:r>
            <a:r>
              <a:rPr lang="en-US" altLang="ko-KR" dirty="0" smtClean="0"/>
              <a:t>-&gt; logger</a:t>
            </a:r>
            <a:r>
              <a:rPr lang="ko-KR" altLang="en-US" dirty="0"/>
              <a:t> </a:t>
            </a:r>
            <a:r>
              <a:rPr lang="ko-KR" altLang="en-US" dirty="0" smtClean="0"/>
              <a:t>모듈에</a:t>
            </a:r>
            <a:r>
              <a:rPr lang="en-US" altLang="ko-KR" dirty="0"/>
              <a:t>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2511468" y="1221580"/>
            <a:ext cx="1052187" cy="845507"/>
          </a:xfrm>
          <a:prstGeom prst="frame">
            <a:avLst>
              <a:gd name="adj1" fmla="val 5833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034650" y="3618940"/>
            <a:ext cx="2755726" cy="45720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u</a:t>
            </a:r>
            <a:r>
              <a:rPr lang="en-US" altLang="ko-KR" dirty="0" err="1" smtClean="0"/>
              <a:t>ORB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64979" y="4954080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Logger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Sdcard</a:t>
            </a:r>
            <a:r>
              <a:rPr lang="ko-KR" altLang="en-US" dirty="0" smtClean="0"/>
              <a:t>에 데이터를 저장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40911" y="5629915"/>
            <a:ext cx="2755726" cy="457200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Ulog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67998" y="107711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드론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외부 구성 요소</a:t>
            </a:r>
            <a:r>
              <a:rPr lang="en-US" altLang="ko-KR" dirty="0" smtClean="0"/>
              <a:t>(GCS) &lt;-&gt; </a:t>
            </a:r>
            <a:r>
              <a:rPr lang="ko-KR" altLang="en-US" dirty="0" err="1" smtClean="0"/>
              <a:t>드론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34650" y="1752952"/>
            <a:ext cx="2755726" cy="45720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MAVLink</a:t>
            </a:r>
            <a:endParaRPr lang="ko-KR" altLang="en-US" dirty="0"/>
          </a:p>
        </p:txBody>
      </p:sp>
      <p:sp>
        <p:nvSpPr>
          <p:cNvPr id="31" name="액자 30"/>
          <p:cNvSpPr/>
          <p:nvPr/>
        </p:nvSpPr>
        <p:spPr>
          <a:xfrm>
            <a:off x="390394" y="2098095"/>
            <a:ext cx="1052187" cy="845507"/>
          </a:xfrm>
          <a:prstGeom prst="frame">
            <a:avLst>
              <a:gd name="adj1" fmla="val 5833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>
            <a:cxnSpLocks/>
            <a:stCxn id="4" idx="4"/>
            <a:endCxn id="2" idx="0"/>
          </p:cNvCxnSpPr>
          <p:nvPr/>
        </p:nvCxnSpPr>
        <p:spPr>
          <a:xfrm>
            <a:off x="6142214" y="3780662"/>
            <a:ext cx="3337" cy="44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65B8BC-A8D7-4650-BB21-A5406926E418}"/>
              </a:ext>
            </a:extLst>
          </p:cNvPr>
          <p:cNvSpPr/>
          <p:nvPr/>
        </p:nvSpPr>
        <p:spPr>
          <a:xfrm>
            <a:off x="4540784" y="4222239"/>
            <a:ext cx="320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암호화 되어 있지 않음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50102-F10B-4A29-942C-9AA9020928CF}"/>
              </a:ext>
            </a:extLst>
          </p:cNvPr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E90D2-79E8-4680-B368-0BBDF0B6C877}"/>
              </a:ext>
            </a:extLst>
          </p:cNvPr>
          <p:cNvSpPr txBox="1"/>
          <p:nvPr/>
        </p:nvSpPr>
        <p:spPr>
          <a:xfrm>
            <a:off x="1188881" y="581361"/>
            <a:ext cx="2959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로그 암호화 방안 탐색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1EF3E7A-F59D-46C2-BA92-2C9E3D9C9262}"/>
              </a:ext>
            </a:extLst>
          </p:cNvPr>
          <p:cNvSpPr/>
          <p:nvPr/>
        </p:nvSpPr>
        <p:spPr>
          <a:xfrm>
            <a:off x="5050420" y="1717033"/>
            <a:ext cx="2183587" cy="2063629"/>
          </a:xfrm>
          <a:prstGeom prst="ellipse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31F17-174C-40EA-96D4-152868B21849}"/>
              </a:ext>
            </a:extLst>
          </p:cNvPr>
          <p:cNvSpPr txBox="1"/>
          <p:nvPr/>
        </p:nvSpPr>
        <p:spPr>
          <a:xfrm>
            <a:off x="5244496" y="2226952"/>
            <a:ext cx="178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로거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프로그램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BF7D49-EA37-4F8E-9B43-516DADE83BFF}"/>
              </a:ext>
            </a:extLst>
          </p:cNvPr>
          <p:cNvSpPr/>
          <p:nvPr/>
        </p:nvSpPr>
        <p:spPr>
          <a:xfrm>
            <a:off x="4645673" y="5246247"/>
            <a:ext cx="298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위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변조 가능성 존재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4A9BEAB-503D-4272-AA0E-449199D8CC18}"/>
              </a:ext>
            </a:extLst>
          </p:cNvPr>
          <p:cNvCxnSpPr>
            <a:cxnSpLocks/>
          </p:cNvCxnSpPr>
          <p:nvPr/>
        </p:nvCxnSpPr>
        <p:spPr>
          <a:xfrm flipH="1">
            <a:off x="6143960" y="4744287"/>
            <a:ext cx="3182" cy="37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3FA553A-3E6A-4DF3-AF81-80A3FF52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24" y="824639"/>
            <a:ext cx="1343212" cy="447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73438-4EC4-4B9A-873F-E3D0F4C19BD0}"/>
              </a:ext>
            </a:extLst>
          </p:cNvPr>
          <p:cNvSpPr txBox="1"/>
          <p:nvPr/>
        </p:nvSpPr>
        <p:spPr>
          <a:xfrm>
            <a:off x="5610724" y="8354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logger 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50102-F10B-4A29-942C-9AA9020928CF}"/>
              </a:ext>
            </a:extLst>
          </p:cNvPr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E90D2-79E8-4680-B368-0BBDF0B6C877}"/>
              </a:ext>
            </a:extLst>
          </p:cNvPr>
          <p:cNvSpPr txBox="1"/>
          <p:nvPr/>
        </p:nvSpPr>
        <p:spPr>
          <a:xfrm>
            <a:off x="1188881" y="581361"/>
            <a:ext cx="2959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로그 암호화 방안 탐색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1EF3E7A-F59D-46C2-BA92-2C9E3D9C9262}"/>
              </a:ext>
            </a:extLst>
          </p:cNvPr>
          <p:cNvSpPr/>
          <p:nvPr/>
        </p:nvSpPr>
        <p:spPr>
          <a:xfrm>
            <a:off x="985814" y="2657459"/>
            <a:ext cx="2183587" cy="2063629"/>
          </a:xfrm>
          <a:prstGeom prst="ellipse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31F17-174C-40EA-96D4-152868B21849}"/>
              </a:ext>
            </a:extLst>
          </p:cNvPr>
          <p:cNvSpPr txBox="1"/>
          <p:nvPr/>
        </p:nvSpPr>
        <p:spPr>
          <a:xfrm>
            <a:off x="1183071" y="3443051"/>
            <a:ext cx="178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Logger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1EF3E7A-F59D-46C2-BA92-2C9E3D9C9262}"/>
              </a:ext>
            </a:extLst>
          </p:cNvPr>
          <p:cNvSpPr/>
          <p:nvPr/>
        </p:nvSpPr>
        <p:spPr>
          <a:xfrm>
            <a:off x="8943927" y="2757308"/>
            <a:ext cx="2183587" cy="2063629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31F17-174C-40EA-96D4-152868B21849}"/>
              </a:ext>
            </a:extLst>
          </p:cNvPr>
          <p:cNvSpPr txBox="1"/>
          <p:nvPr/>
        </p:nvSpPr>
        <p:spPr>
          <a:xfrm>
            <a:off x="8784568" y="3520275"/>
            <a:ext cx="249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데이터</a:t>
            </a:r>
            <a:endParaRPr lang="en-US" altLang="ko-KR" sz="2400" b="1" dirty="0" smtClean="0"/>
          </a:p>
        </p:txBody>
      </p:sp>
      <p:cxnSp>
        <p:nvCxnSpPr>
          <p:cNvPr id="9" name="직선 화살표 연결선 8"/>
          <p:cNvCxnSpPr>
            <a:endCxn id="19" idx="1"/>
          </p:cNvCxnSpPr>
          <p:nvPr/>
        </p:nvCxnSpPr>
        <p:spPr>
          <a:xfrm flipV="1">
            <a:off x="3418322" y="3751108"/>
            <a:ext cx="5366246" cy="5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31" y="1399689"/>
            <a:ext cx="994021" cy="9940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3931F17-174C-40EA-96D4-152868B21849}"/>
              </a:ext>
            </a:extLst>
          </p:cNvPr>
          <p:cNvSpPr txBox="1"/>
          <p:nvPr/>
        </p:nvSpPr>
        <p:spPr>
          <a:xfrm>
            <a:off x="4148346" y="2841956"/>
            <a:ext cx="354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 smtClean="0"/>
              <a:t>-&gt; PX4_CRYPTO </a:t>
            </a:r>
            <a:r>
              <a:rPr lang="ko-KR" altLang="en-US" sz="1600" i="1" dirty="0" err="1" smtClean="0"/>
              <a:t>파라미터</a:t>
            </a:r>
            <a:r>
              <a:rPr lang="ko-KR" altLang="en-US" sz="1600" i="1" dirty="0" smtClean="0"/>
              <a:t> 활성화</a:t>
            </a:r>
            <a:endParaRPr lang="en-US" altLang="ko-KR" sz="1600" i="1" dirty="0" smtClean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931F17-174C-40EA-96D4-152868B21849}"/>
              </a:ext>
            </a:extLst>
          </p:cNvPr>
          <p:cNvSpPr txBox="1"/>
          <p:nvPr/>
        </p:nvSpPr>
        <p:spPr>
          <a:xfrm>
            <a:off x="3386425" y="3213948"/>
            <a:ext cx="520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 smtClean="0"/>
              <a:t>-&gt; Logger </a:t>
            </a:r>
            <a:r>
              <a:rPr lang="ko-KR" altLang="en-US" sz="1600" i="1" dirty="0" smtClean="0"/>
              <a:t>모듈에서 데이터 기록 시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암호화 단계 추가</a:t>
            </a:r>
            <a:endParaRPr lang="en-US" altLang="ko-KR" sz="1600" i="1" dirty="0" smtClean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931F17-174C-40EA-96D4-152868B21849}"/>
              </a:ext>
            </a:extLst>
          </p:cNvPr>
          <p:cNvSpPr txBox="1"/>
          <p:nvPr/>
        </p:nvSpPr>
        <p:spPr>
          <a:xfrm>
            <a:off x="3703654" y="2193655"/>
            <a:ext cx="479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암호화 플랫폼을 </a:t>
            </a:r>
            <a:r>
              <a:rPr lang="en-US" altLang="ko-KR" sz="2000" dirty="0" smtClean="0"/>
              <a:t>Logger</a:t>
            </a:r>
            <a:r>
              <a:rPr lang="ko-KR" altLang="en-US" sz="2000" dirty="0" smtClean="0"/>
              <a:t>에 적용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468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3574</TotalTime>
  <Words>435</Words>
  <Application>Microsoft Office PowerPoint</Application>
  <PresentationFormat>와이드스크린</PresentationFormat>
  <Paragraphs>131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 Sans CJK KR Thin</vt:lpstr>
      <vt:lpstr>나눔스퀘어라운드 Regular</vt:lpstr>
      <vt:lpstr>맑은 고딕</vt:lpstr>
      <vt:lpstr>휴먼둥근헤드라인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youngbin</cp:lastModifiedBy>
  <cp:revision>183</cp:revision>
  <dcterms:created xsi:type="dcterms:W3CDTF">2015-01-21T11:35:38Z</dcterms:created>
  <dcterms:modified xsi:type="dcterms:W3CDTF">2022-05-02T14:40:08Z</dcterms:modified>
</cp:coreProperties>
</file>