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4" r:id="rId3"/>
    <p:sldId id="266" r:id="rId4"/>
    <p:sldId id="267" r:id="rId5"/>
    <p:sldId id="317" r:id="rId6"/>
    <p:sldId id="306" r:id="rId7"/>
    <p:sldId id="257" r:id="rId8"/>
    <p:sldId id="308" r:id="rId9"/>
    <p:sldId id="312" r:id="rId10"/>
    <p:sldId id="315" r:id="rId11"/>
    <p:sldId id="316" r:id="rId12"/>
    <p:sldId id="295" r:id="rId13"/>
    <p:sldId id="282" r:id="rId14"/>
    <p:sldId id="31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49" autoAdjust="0"/>
  </p:normalViewPr>
  <p:slideViewPr>
    <p:cSldViewPr snapToGrid="0">
      <p:cViewPr varScale="1">
        <p:scale>
          <a:sx n="149" d="100"/>
          <a:sy n="149" d="100"/>
        </p:scale>
        <p:origin x="72" y="-432"/>
      </p:cViewPr>
      <p:guideLst>
        <p:guide orient="horz" pos="213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#1" loCatId="hierarchy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Integrity 보장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체인 구조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Hash</a:t>
          </a: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5B36388-6A4C-459B-97BD-C5074BC9F76E}" type="pres">
      <dgm:prSet presAssocID="{027D23A0-2CCA-4AA2-9BE9-82811ECA751B}" presName="Name37" presStyleLbl="parChTrans1D2" presStyleIdx="0" presStyleCnt="2"/>
      <dgm:spPr/>
    </dgm:pt>
    <dgm:pt modelId="{8563CC9E-2F0B-4027-B97A-FEE39BC39CE1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1853FA4C-BB8E-41F7-88E2-1F4874BCF7DC}" type="pres">
      <dgm:prSet presAssocID="{77F93436-C1ED-40D7-99BE-6A6FCC447A74}" presName="rootComposite" presStyleCnt="0"/>
      <dgm:spPr/>
    </dgm:pt>
    <dgm:pt modelId="{A750CE43-D937-43C9-8C03-4732CF6C604F}" type="pres">
      <dgm:prSet presAssocID="{77F93436-C1ED-40D7-99BE-6A6FCC447A74}" presName="rootText" presStyleLbl="node2" presStyleIdx="0" presStyleCnt="2">
        <dgm:presLayoutVars>
          <dgm:chPref val="3"/>
        </dgm:presLayoutVars>
      </dgm:prSet>
      <dgm:spPr/>
    </dgm:pt>
    <dgm:pt modelId="{DBF18C63-5BE5-4A35-AEF7-09D487B81B83}" type="pres">
      <dgm:prSet presAssocID="{77F93436-C1ED-40D7-99BE-6A6FCC447A74}" presName="rootConnector" presStyleLbl="node2" presStyleIdx="0" presStyleCnt="2"/>
      <dgm:spPr/>
    </dgm:pt>
    <dgm:pt modelId="{558DA2B0-F69F-4049-B2FC-F26B5B4B3AC6}" type="pres">
      <dgm:prSet presAssocID="{77F93436-C1ED-40D7-99BE-6A6FCC447A74}" presName="hierChild4" presStyleCnt="0"/>
      <dgm:spPr/>
    </dgm:pt>
    <dgm:pt modelId="{AE87BC5A-5616-4957-9013-F4DFB9E5391F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2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2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2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</dgm:ptLst>
  <dgm:cxnLst>
    <dgm:cxn modelId="{DC143D6A-6482-4800-BDD5-51BD92EADB9F}" type="presOf" srcId="{CA1AB85B-2D37-4603-A62F-5B8152823060}" destId="{AC5745F3-C185-4B2D-AD48-A6CB6285D3E7}" srcOrd="0" destOrd="0" presId="urn:microsoft.com/office/officeart/2005/8/layout/orgChart1#1"/>
    <dgm:cxn modelId="{D145F74C-005A-41FD-B7B4-A1DA1EF5A5C2}" type="presOf" srcId="{1ABC3AE5-D576-4957-889F-F55CB3CD5302}" destId="{0EFAA20B-840F-4C81-973A-00215C039E27}" srcOrd="0" destOrd="0" presId="urn:microsoft.com/office/officeart/2005/8/layout/orgChart1#1"/>
    <dgm:cxn modelId="{51C08B83-7A4A-46AD-803C-801F1AA6227D}" type="presOf" srcId="{5249BA17-F0C3-4B7C-85B0-63834C2EAA46}" destId="{38123920-2415-47EA-8ACD-BEEECB179364}" srcOrd="1" destOrd="0" presId="urn:microsoft.com/office/officeart/2005/8/layout/orgChart1#1"/>
    <dgm:cxn modelId="{6334F884-2E85-4385-B50A-282EFEDA3AFF}" type="presOf" srcId="{89034512-7395-4EFB-91A1-4B8BD40C79EA}" destId="{6C805BAF-DC8A-413B-B6C4-492FD5265D9E}" srcOrd="0" destOrd="0" presId="urn:microsoft.com/office/officeart/2005/8/layout/orgChart1#1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CECEFBA0-FA4A-4A24-98DA-0FF082B9A2BD}" type="presOf" srcId="{77F93436-C1ED-40D7-99BE-6A6FCC447A74}" destId="{A750CE43-D937-43C9-8C03-4732CF6C604F}" srcOrd="0" destOrd="0" presId="urn:microsoft.com/office/officeart/2005/8/layout/orgChart1#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1" destOrd="0" parTransId="{1ABC3AE5-D576-4957-889F-F55CB3CD5302}" sibTransId="{26B40527-6663-4D1A-A0CF-6EDC0AA4FC2E}"/>
    <dgm:cxn modelId="{DB75F1C0-E9BA-4298-B297-BF6FFEF075E0}" type="presOf" srcId="{77F93436-C1ED-40D7-99BE-6A6FCC447A74}" destId="{DBF18C63-5BE5-4A35-AEF7-09D487B81B83}" srcOrd="1" destOrd="0" presId="urn:microsoft.com/office/officeart/2005/8/layout/orgChart1#1"/>
    <dgm:cxn modelId="{E36F68D8-91FB-4765-9EE0-3EBBAF0554DC}" type="presOf" srcId="{CA1AB85B-2D37-4603-A62F-5B8152823060}" destId="{95592CAA-37D6-42A5-B289-69742358F6F6}" srcOrd="1" destOrd="0" presId="urn:microsoft.com/office/officeart/2005/8/layout/orgChart1#1"/>
    <dgm:cxn modelId="{E480D3E7-19CD-4D46-BEA8-99A5D340D102}" type="presOf" srcId="{5249BA17-F0C3-4B7C-85B0-63834C2EAA46}" destId="{226D7D85-35AE-440D-B17B-1F465A6AB602}" srcOrd="0" destOrd="0" presId="urn:microsoft.com/office/officeart/2005/8/layout/orgChart1#1"/>
    <dgm:cxn modelId="{F73801EE-0CB2-40D4-BD17-91072ADCF528}" type="presOf" srcId="{027D23A0-2CCA-4AA2-9BE9-82811ECA751B}" destId="{F5B36388-6A4C-459B-97BD-C5074BC9F76E}" srcOrd="0" destOrd="0" presId="urn:microsoft.com/office/officeart/2005/8/layout/orgChart1#1"/>
    <dgm:cxn modelId="{EABD2E04-17DC-469B-9B86-177335301709}" type="presParOf" srcId="{6C805BAF-DC8A-413B-B6C4-492FD5265D9E}" destId="{5331EA47-E43A-4860-85DF-9101C4FFA968}" srcOrd="0" destOrd="0" presId="urn:microsoft.com/office/officeart/2005/8/layout/orgChart1#1"/>
    <dgm:cxn modelId="{EFFE1554-B32B-4D32-87BA-7379D5760262}" type="presParOf" srcId="{5331EA47-E43A-4860-85DF-9101C4FFA968}" destId="{6E1BA684-0EF6-48C9-A534-AA87A34768D5}" srcOrd="0" destOrd="0" presId="urn:microsoft.com/office/officeart/2005/8/layout/orgChart1#1"/>
    <dgm:cxn modelId="{512B5845-F863-45F1-9D61-339E60E9F770}" type="presParOf" srcId="{6E1BA684-0EF6-48C9-A534-AA87A34768D5}" destId="{226D7D85-35AE-440D-B17B-1F465A6AB602}" srcOrd="0" destOrd="0" presId="urn:microsoft.com/office/officeart/2005/8/layout/orgChart1#1"/>
    <dgm:cxn modelId="{382C78A1-A8E1-42D8-8658-3D997BD3DA51}" type="presParOf" srcId="{6E1BA684-0EF6-48C9-A534-AA87A34768D5}" destId="{38123920-2415-47EA-8ACD-BEEECB179364}" srcOrd="1" destOrd="0" presId="urn:microsoft.com/office/officeart/2005/8/layout/orgChart1#1"/>
    <dgm:cxn modelId="{B2544E2F-1AFF-4F6C-87CA-17FE867F06FB}" type="presParOf" srcId="{5331EA47-E43A-4860-85DF-9101C4FFA968}" destId="{87EB3ABC-0A17-4F67-91F3-04EC0AEE3970}" srcOrd="1" destOrd="0" presId="urn:microsoft.com/office/officeart/2005/8/layout/orgChart1#1"/>
    <dgm:cxn modelId="{9A141B6D-1A00-4EF2-9F61-AA143566749C}" type="presParOf" srcId="{87EB3ABC-0A17-4F67-91F3-04EC0AEE3970}" destId="{F5B36388-6A4C-459B-97BD-C5074BC9F76E}" srcOrd="0" destOrd="0" presId="urn:microsoft.com/office/officeart/2005/8/layout/orgChart1#1"/>
    <dgm:cxn modelId="{E37E7A66-2CBE-4D5B-8AA8-F87136A13603}" type="presParOf" srcId="{87EB3ABC-0A17-4F67-91F3-04EC0AEE3970}" destId="{8563CC9E-2F0B-4027-B97A-FEE39BC39CE1}" srcOrd="1" destOrd="0" presId="urn:microsoft.com/office/officeart/2005/8/layout/orgChart1#1"/>
    <dgm:cxn modelId="{683BD927-D69B-441F-8FCD-55D5BDBCD970}" type="presParOf" srcId="{8563CC9E-2F0B-4027-B97A-FEE39BC39CE1}" destId="{1853FA4C-BB8E-41F7-88E2-1F4874BCF7DC}" srcOrd="0" destOrd="0" presId="urn:microsoft.com/office/officeart/2005/8/layout/orgChart1#1"/>
    <dgm:cxn modelId="{8182A2BB-74EE-4357-87D0-CDAAF06E28E0}" type="presParOf" srcId="{1853FA4C-BB8E-41F7-88E2-1F4874BCF7DC}" destId="{A750CE43-D937-43C9-8C03-4732CF6C604F}" srcOrd="0" destOrd="0" presId="urn:microsoft.com/office/officeart/2005/8/layout/orgChart1#1"/>
    <dgm:cxn modelId="{2C5C9DEA-5347-44C0-9D82-F4A940D56276}" type="presParOf" srcId="{1853FA4C-BB8E-41F7-88E2-1F4874BCF7DC}" destId="{DBF18C63-5BE5-4A35-AEF7-09D487B81B83}" srcOrd="1" destOrd="0" presId="urn:microsoft.com/office/officeart/2005/8/layout/orgChart1#1"/>
    <dgm:cxn modelId="{860A7AF4-AA01-4089-AAB5-B8BA433E6494}" type="presParOf" srcId="{8563CC9E-2F0B-4027-B97A-FEE39BC39CE1}" destId="{558DA2B0-F69F-4049-B2FC-F26B5B4B3AC6}" srcOrd="1" destOrd="0" presId="urn:microsoft.com/office/officeart/2005/8/layout/orgChart1#1"/>
    <dgm:cxn modelId="{8CBBC1DC-1B1E-4E21-BFD2-98B6FBE92E48}" type="presParOf" srcId="{8563CC9E-2F0B-4027-B97A-FEE39BC39CE1}" destId="{AE87BC5A-5616-4957-9013-F4DFB9E5391F}" srcOrd="2" destOrd="0" presId="urn:microsoft.com/office/officeart/2005/8/layout/orgChart1#1"/>
    <dgm:cxn modelId="{E0D84311-F602-4BA0-9247-2D4B646AB543}" type="presParOf" srcId="{87EB3ABC-0A17-4F67-91F3-04EC0AEE3970}" destId="{0EFAA20B-840F-4C81-973A-00215C039E27}" srcOrd="2" destOrd="0" presId="urn:microsoft.com/office/officeart/2005/8/layout/orgChart1#1"/>
    <dgm:cxn modelId="{071DDA32-DFB1-4696-B00A-37D922B94255}" type="presParOf" srcId="{87EB3ABC-0A17-4F67-91F3-04EC0AEE3970}" destId="{EB8ED20F-BE3E-4115-92FD-8231D7A8ECB0}" srcOrd="3" destOrd="0" presId="urn:microsoft.com/office/officeart/2005/8/layout/orgChart1#1"/>
    <dgm:cxn modelId="{FEAEB45A-33AA-4BFD-8430-C767BAE03352}" type="presParOf" srcId="{EB8ED20F-BE3E-4115-92FD-8231D7A8ECB0}" destId="{C402D151-4CA1-453D-903F-73EE2C60E61F}" srcOrd="0" destOrd="0" presId="urn:microsoft.com/office/officeart/2005/8/layout/orgChart1#1"/>
    <dgm:cxn modelId="{253E196F-9417-48CC-A0B7-089FE48D99BD}" type="presParOf" srcId="{C402D151-4CA1-453D-903F-73EE2C60E61F}" destId="{AC5745F3-C185-4B2D-AD48-A6CB6285D3E7}" srcOrd="0" destOrd="0" presId="urn:microsoft.com/office/officeart/2005/8/layout/orgChart1#1"/>
    <dgm:cxn modelId="{8D15C710-E191-420A-888C-48DB918B2106}" type="presParOf" srcId="{C402D151-4CA1-453D-903F-73EE2C60E61F}" destId="{95592CAA-37D6-42A5-B289-69742358F6F6}" srcOrd="1" destOrd="0" presId="urn:microsoft.com/office/officeart/2005/8/layout/orgChart1#1"/>
    <dgm:cxn modelId="{F1D33930-B6E9-4E12-8968-04C7EEFD7EB8}" type="presParOf" srcId="{EB8ED20F-BE3E-4115-92FD-8231D7A8ECB0}" destId="{6E084221-C620-4A8A-8D74-2A03035B9C9E}" srcOrd="1" destOrd="0" presId="urn:microsoft.com/office/officeart/2005/8/layout/orgChart1#1"/>
    <dgm:cxn modelId="{9BF76405-A8E6-4FFC-B3F8-19EFAF28E60C}" type="presParOf" srcId="{EB8ED20F-BE3E-4115-92FD-8231D7A8ECB0}" destId="{55B825CD-3E14-480A-93DB-5620498EECA0}" srcOrd="2" destOrd="0" presId="urn:microsoft.com/office/officeart/2005/8/layout/orgChart1#1"/>
    <dgm:cxn modelId="{CDFF225D-FF17-4CCC-9FB2-0514CF43CD31}" type="presParOf" srcId="{5331EA47-E43A-4860-85DF-9101C4FFA968}" destId="{31803880-CA8E-4512-801F-616448477224}" srcOrd="2" destOrd="0" presId="urn:microsoft.com/office/officeart/2005/8/layout/orgChart1#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AA20B-840F-4C81-973A-00215C039E27}">
      <dsp:nvSpPr>
        <dsp:cNvPr id="0" name=""/>
        <dsp:cNvSpPr/>
      </dsp:nvSpPr>
      <dsp:spPr>
        <a:xfrm>
          <a:off x="4330102" y="1662814"/>
          <a:ext cx="2011472" cy="69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098"/>
              </a:lnTo>
              <a:lnTo>
                <a:pt x="2011472" y="349098"/>
              </a:lnTo>
              <a:lnTo>
                <a:pt x="2011472" y="6981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B36388-6A4C-459B-97BD-C5074BC9F76E}">
      <dsp:nvSpPr>
        <dsp:cNvPr id="0" name=""/>
        <dsp:cNvSpPr/>
      </dsp:nvSpPr>
      <dsp:spPr>
        <a:xfrm>
          <a:off x="2318629" y="1662814"/>
          <a:ext cx="2011472" cy="698197"/>
        </a:xfrm>
        <a:custGeom>
          <a:avLst/>
          <a:gdLst/>
          <a:ahLst/>
          <a:cxnLst/>
          <a:rect l="0" t="0" r="0" b="0"/>
          <a:pathLst>
            <a:path>
              <a:moveTo>
                <a:pt x="2011472" y="0"/>
              </a:moveTo>
              <a:lnTo>
                <a:pt x="2011472" y="349098"/>
              </a:lnTo>
              <a:lnTo>
                <a:pt x="0" y="349098"/>
              </a:lnTo>
              <a:lnTo>
                <a:pt x="0" y="6981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26D7D85-35AE-440D-B17B-1F465A6AB602}">
      <dsp:nvSpPr>
        <dsp:cNvPr id="0" name=""/>
        <dsp:cNvSpPr/>
      </dsp:nvSpPr>
      <dsp:spPr>
        <a:xfrm>
          <a:off x="2667727" y="440"/>
          <a:ext cx="3324748" cy="1662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600" kern="1200" dirty="0"/>
            <a:t>Integrity 보장</a:t>
          </a:r>
        </a:p>
      </dsp:txBody>
      <dsp:txXfrm>
        <a:off x="2667727" y="440"/>
        <a:ext cx="3324748" cy="1662374"/>
      </dsp:txXfrm>
    </dsp:sp>
    <dsp:sp modelId="{A750CE43-D937-43C9-8C03-4732CF6C604F}">
      <dsp:nvSpPr>
        <dsp:cNvPr id="0" name=""/>
        <dsp:cNvSpPr/>
      </dsp:nvSpPr>
      <dsp:spPr>
        <a:xfrm>
          <a:off x="656254" y="2361012"/>
          <a:ext cx="3324748" cy="16623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600" kern="1200" dirty="0"/>
            <a:t>체인 구조</a:t>
          </a:r>
        </a:p>
      </dsp:txBody>
      <dsp:txXfrm>
        <a:off x="656254" y="2361012"/>
        <a:ext cx="3324748" cy="1662374"/>
      </dsp:txXfrm>
    </dsp:sp>
    <dsp:sp modelId="{AC5745F3-C185-4B2D-AD48-A6CB6285D3E7}">
      <dsp:nvSpPr>
        <dsp:cNvPr id="0" name=""/>
        <dsp:cNvSpPr/>
      </dsp:nvSpPr>
      <dsp:spPr>
        <a:xfrm>
          <a:off x="4679200" y="2361012"/>
          <a:ext cx="3324748" cy="16623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600" kern="1200" dirty="0"/>
            <a:t>Hash</a:t>
          </a:r>
        </a:p>
      </dsp:txBody>
      <dsp:txXfrm>
        <a:off x="4679200" y="2361012"/>
        <a:ext cx="3324748" cy="1662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shape xmlns:r="http://schemas.openxmlformats.org/officeDocument/2006/relationships" r:blip="">
              <dgm:adjLst/>
            </dgm:shape>
            <dgm:presOf axis="self" ptType="node" cnt="1"/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begPts" val="bCtr"/>
                        <dgm:param type="endPts" val="tCtr"/>
                        <dgm:param type="connRout" val="bend"/>
                        <dgm:param type="dim" val="1D"/>
                        <dgm:param type="endSty" val="noAr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begPts" val="bCtr"/>
                            <dgm:param type="endPts" val="tCtr"/>
                            <dgm:param type="connRout" val="bend"/>
                            <dgm:param type="dim" val="1D"/>
                            <dgm:param type="endSty" val="noAr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begPts" val="bCtr"/>
                                    <dgm:param type="endPts" val="midL midR"/>
                                    <dgm:param type="connRout" val="bend"/>
                                    <dgm:param type="dim" val="1D"/>
                                    <dgm:param type="endSty" val="noAr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begPts" val="bCtr"/>
                                    <dgm:param type="endPts" val="midL midR"/>
                                    <dgm:param type="connRout" val="bend"/>
                                    <dgm:param type="dim" val="1D"/>
                                    <dgm:param type="endSty" val="noAr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begPts" val="bCtr"/>
                                <dgm:param type="endPts" val="tCtr"/>
                                <dgm:param type="connRout" val="bend"/>
                                <dgm:param type="dim" val="1D"/>
                                <dgm:param type="endSty" val="noAr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begPts" val="bCtr"/>
                        <dgm:param type="endPts" val="midL midR"/>
                        <dgm:param type="connRout" val="bend"/>
                        <dgm:param type="dim" val="1D"/>
                        <dgm:param type="endSty" val="noAr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shape xmlns:r="http://schemas.openxmlformats.org/officeDocument/2006/relationships" r:blip="">
                    <dgm:adjLst/>
                  </dgm:shape>
                  <dgm:presOf axis="self" ptType="node" cnt="1"/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begPts" val="bCtr"/>
                    <dgm:param type="endPts" val="midL midR"/>
                    <dgm:param type="connRout" val="bend"/>
                    <dgm:param type="dim" val="1D"/>
                    <dgm:param type="endSty" val="noAr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shape xmlns:r="http://schemas.openxmlformats.org/officeDocument/2006/relationships" r:blip="">
                    <dgm:adjLst/>
                  </dgm:shape>
                  <dgm:presOf axis="self" ptType="node" cnt="1"/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2022-05-17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암호화도 </a:t>
            </a:r>
            <a:r>
              <a:rPr lang="en-US" altLang="ko-KR"/>
              <a:t>DKSEHO</a:t>
            </a:r>
            <a:r>
              <a:rPr lang="ko-KR" altLang="en-US"/>
              <a:t>잇꼬 햬서 처음에는 암호화하여 변조 방지 방안을 생각해 보았으나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1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6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9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0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025" y="2311984"/>
            <a:ext cx="6266865" cy="130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75000"/>
                    <a:alpha val="70000"/>
                  </a:schemeClr>
                </a:solidFill>
              </a:rPr>
              <a:t>PX4 Autopilot</a:t>
            </a:r>
          </a:p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75000"/>
                    <a:alpha val="70000"/>
                  </a:schemeClr>
                </a:solidFill>
              </a:rPr>
              <a:t>로그 데이터 무결성 검증 방안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393911" y="2424548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9" b="100000" l="5085" r="98983">
                        <a14:foregroundMark x1="37966" y1="17368" x2="37966" y2="17368"/>
                        <a14:foregroundMark x1="38305" y1="17368" x2="50508" y2="10000"/>
                        <a14:foregroundMark x1="46102" y1="6316" x2="46102" y2="6316"/>
                        <a14:foregroundMark x1="51186" y1="2105" x2="51186" y2="2105"/>
                        <a14:foregroundMark x1="10847" y1="63684" x2="7797" y2="68421"/>
                        <a14:foregroundMark x1="9153" y1="60526" x2="9153" y2="60526"/>
                        <a14:foregroundMark x1="9831" y1="62105" x2="13220" y2="66842"/>
                        <a14:foregroundMark x1="42373" y1="91053" x2="42373" y2="91053"/>
                        <a14:foregroundMark x1="47797" y1="88421" x2="52203" y2="85789"/>
                        <a14:foregroundMark x1="53898" y1="85263" x2="53898" y2="85263"/>
                        <a14:foregroundMark x1="62373" y1="84211" x2="62373" y2="84211"/>
                        <a14:foregroundMark x1="66102" y1="81053" x2="71864" y2="76316"/>
                        <a14:foregroundMark x1="70847" y1="74211" x2="81356" y2="68421"/>
                        <a14:foregroundMark x1="81356" y1="70000" x2="75593" y2="77368"/>
                        <a14:foregroundMark x1="78644" y1="81579" x2="80339" y2="81053"/>
                        <a14:foregroundMark x1="83390" y1="78947" x2="79661" y2="79474"/>
                        <a14:foregroundMark x1="81695" y1="77895" x2="80339" y2="77895"/>
                        <a14:foregroundMark x1="85763" y1="67895" x2="91864" y2="61579"/>
                        <a14:foregroundMark x1="90847" y1="34737" x2="85763" y2="50000"/>
                        <a14:foregroundMark x1="90169" y1="30526" x2="90169" y2="30526"/>
                        <a14:foregroundMark x1="91525" y1="34737" x2="91525" y2="34737"/>
                        <a14:foregroundMark x1="91525" y1="37895" x2="91525" y2="40000"/>
                        <a14:foregroundMark x1="91864" y1="40000" x2="92542" y2="40000"/>
                        <a14:foregroundMark x1="92542" y1="40000" x2="92542" y2="40000"/>
                        <a14:foregroundMark x1="24068" y1="41579" x2="24068" y2="41579"/>
                        <a14:foregroundMark x1="25763" y1="44211" x2="20678" y2="49474"/>
                        <a14:foregroundMark x1="22373" y1="45789" x2="35932" y2="38947"/>
                        <a14:foregroundMark x1="9153" y1="55263" x2="9492" y2="65263"/>
                        <a14:foregroundMark x1="9153" y1="55263" x2="7797" y2="65263"/>
                        <a14:foregroundMark x1="76949" y1="23684" x2="81356" y2="2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7552" y="341332"/>
            <a:ext cx="2638849" cy="1699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3691" y="1427768"/>
            <a:ext cx="626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2022-1 </a:t>
            </a:r>
            <a:r>
              <a:rPr lang="ko-KR" altLang="en-US" sz="28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캡스톤</a:t>
            </a:r>
            <a:r>
              <a:rPr lang="ko-KR" altLang="en-US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디자인 </a:t>
            </a:r>
            <a:r>
              <a:rPr lang="en-US" altLang="ko-KR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1</a:t>
            </a:r>
            <a:endParaRPr lang="ko-KR" altLang="en-US" sz="28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4277" y="6351687"/>
            <a:ext cx="293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손지언</a:t>
            </a:r>
            <a:r>
              <a:rPr lang="ko-KR" altLang="en-US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,   </a:t>
            </a:r>
            <a:r>
              <a:rPr lang="ko-KR" altLang="en-US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유영빈    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|      Team </a:t>
            </a:r>
            <a:r>
              <a:rPr lang="ko-KR" altLang="en-US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졍빈이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endParaRPr lang="ko-KR" altLang="en-US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949078" y="6370733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방안 고안</a:t>
            </a:r>
            <a:endParaRPr lang="ko-KR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30" y="6245060"/>
            <a:ext cx="5925377" cy="466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2BAB7B-5CF8-4F54-9146-060DEFCBFE84}"/>
              </a:ext>
            </a:extLst>
          </p:cNvPr>
          <p:cNvSpPr txBox="1"/>
          <p:nvPr/>
        </p:nvSpPr>
        <p:spPr>
          <a:xfrm>
            <a:off x="3486353" y="1523722"/>
            <a:ext cx="6462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2"/>
                </a:solidFill>
              </a:rPr>
              <a:t>메시지 무결성 검증</a:t>
            </a:r>
          </a:p>
        </p:txBody>
      </p:sp>
      <p:pic>
        <p:nvPicPr>
          <p:cNvPr id="12" name="이미지" descr="이미지">
            <a:extLst>
              <a:ext uri="{FF2B5EF4-FFF2-40B4-BE49-F238E27FC236}">
                <a16:creationId xmlns:a16="http://schemas.microsoft.com/office/drawing/2014/main" id="{BDE63211-D6F6-4053-B8CD-B16E0B6D7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6353" y="2399604"/>
            <a:ext cx="4626130" cy="29385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11004A-BA39-422E-BA93-98573F9F9951}"/>
              </a:ext>
            </a:extLst>
          </p:cNvPr>
          <p:cNvSpPr txBox="1"/>
          <p:nvPr/>
        </p:nvSpPr>
        <p:spPr>
          <a:xfrm>
            <a:off x="1767815" y="5615399"/>
            <a:ext cx="8541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2"/>
                </a:solidFill>
              </a:rPr>
              <a:t>해시값으로 </a:t>
            </a:r>
            <a:r>
              <a:rPr lang="en-US" altLang="ko-KR" sz="2400" b="1">
                <a:solidFill>
                  <a:schemeClr val="tx2"/>
                </a:solidFill>
              </a:rPr>
              <a:t>Merkle tree </a:t>
            </a:r>
            <a:r>
              <a:rPr lang="ko-KR" altLang="en-US" sz="2400" b="1">
                <a:solidFill>
                  <a:schemeClr val="tx2"/>
                </a:solidFill>
              </a:rPr>
              <a:t>생성 </a:t>
            </a:r>
            <a:r>
              <a:rPr lang="en-US" altLang="ko-KR" sz="2400" b="1">
                <a:solidFill>
                  <a:schemeClr val="tx2"/>
                </a:solidFill>
              </a:rPr>
              <a:t>-&gt; </a:t>
            </a:r>
            <a:r>
              <a:rPr lang="ko-KR" altLang="en-US" sz="2400" b="1">
                <a:solidFill>
                  <a:schemeClr val="tx2"/>
                </a:solidFill>
              </a:rPr>
              <a:t>데이터</a:t>
            </a:r>
            <a:r>
              <a:rPr lang="en-US" altLang="ko-KR" sz="2400" b="1">
                <a:solidFill>
                  <a:schemeClr val="tx2"/>
                </a:solidFill>
              </a:rPr>
              <a:t>or </a:t>
            </a:r>
            <a:r>
              <a:rPr lang="ko-KR" altLang="en-US" sz="2400" b="1">
                <a:solidFill>
                  <a:schemeClr val="tx2"/>
                </a:solidFill>
              </a:rPr>
              <a:t>해시 변조 검출 </a:t>
            </a:r>
          </a:p>
        </p:txBody>
      </p:sp>
    </p:spTree>
    <p:extLst>
      <p:ext uri="{BB962C8B-B14F-4D97-AF65-F5344CB8AC3E}">
        <p14:creationId xmlns:p14="http://schemas.microsoft.com/office/powerpoint/2010/main" val="362684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949078" y="6370733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방안 고안</a:t>
            </a:r>
            <a:endParaRPr lang="ko-KR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30" y="6245060"/>
            <a:ext cx="5925377" cy="466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2BAB7B-5CF8-4F54-9146-060DEFCBFE84}"/>
              </a:ext>
            </a:extLst>
          </p:cNvPr>
          <p:cNvSpPr txBox="1"/>
          <p:nvPr/>
        </p:nvSpPr>
        <p:spPr>
          <a:xfrm>
            <a:off x="3486353" y="1523722"/>
            <a:ext cx="6462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2"/>
                </a:solidFill>
              </a:rPr>
              <a:t>블록 무결성 검증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1004A-BA39-422E-BA93-98573F9F9951}"/>
              </a:ext>
            </a:extLst>
          </p:cNvPr>
          <p:cNvSpPr txBox="1"/>
          <p:nvPr/>
        </p:nvSpPr>
        <p:spPr>
          <a:xfrm>
            <a:off x="1519199" y="5720558"/>
            <a:ext cx="8541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2"/>
                </a:solidFill>
              </a:rPr>
              <a:t>블록 정보 해시화</a:t>
            </a:r>
            <a:r>
              <a:rPr lang="en-US" altLang="ko-KR" sz="2400" b="1">
                <a:solidFill>
                  <a:schemeClr val="tx2"/>
                </a:solidFill>
              </a:rPr>
              <a:t>&amp; </a:t>
            </a:r>
            <a:r>
              <a:rPr lang="ko-KR" altLang="en-US" sz="2400" b="1">
                <a:solidFill>
                  <a:schemeClr val="tx2"/>
                </a:solidFill>
              </a:rPr>
              <a:t>다음 블록에 저장 </a:t>
            </a:r>
            <a:r>
              <a:rPr lang="en-US" altLang="ko-KR" sz="2400" b="1">
                <a:solidFill>
                  <a:schemeClr val="tx2"/>
                </a:solidFill>
              </a:rPr>
              <a:t>-&gt; </a:t>
            </a:r>
            <a:r>
              <a:rPr lang="ko-KR" altLang="en-US" sz="2400" b="1">
                <a:solidFill>
                  <a:schemeClr val="tx2"/>
                </a:solidFill>
              </a:rPr>
              <a:t>블록 정보 변조 검출</a:t>
            </a:r>
          </a:p>
        </p:txBody>
      </p:sp>
      <p:pic>
        <p:nvPicPr>
          <p:cNvPr id="13" name="이미지" descr="이미지">
            <a:extLst>
              <a:ext uri="{FF2B5EF4-FFF2-40B4-BE49-F238E27FC236}">
                <a16:creationId xmlns:a16="http://schemas.microsoft.com/office/drawing/2014/main" id="{F22E35E5-47A3-4F3F-88EF-EA23E8B4B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3761" y="2362020"/>
            <a:ext cx="4267350" cy="28870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739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763" y="2238326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향후 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003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향후 계획</a:t>
              </a:r>
              <a:endParaRPr lang="ko-KR" altLang="en-US" sz="2200" dirty="0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C7A6FE0-9E91-4D8E-AAB1-BA45012DA613}"/>
              </a:ext>
            </a:extLst>
          </p:cNvPr>
          <p:cNvSpPr txBox="1"/>
          <p:nvPr/>
        </p:nvSpPr>
        <p:spPr>
          <a:xfrm>
            <a:off x="2685726" y="2833551"/>
            <a:ext cx="77982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l"/>
              <a:defRPr/>
            </a:pPr>
            <a:r>
              <a:rPr lang="ko-KR" altLang="en-US" sz="2400" b="1">
                <a:solidFill>
                  <a:schemeClr val="tx2"/>
                </a:solidFill>
              </a:rPr>
              <a:t>트리 구성 중 위변조 데이터 들어올 시</a:t>
            </a:r>
            <a:endParaRPr lang="en-US" altLang="ko-KR" sz="2400" b="1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400" b="1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잘못된 데이터를 이용한 트리 구성 가능성</a:t>
            </a:r>
            <a:endParaRPr lang="en-US" altLang="ko-KR" sz="2000" b="1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000" b="1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400" b="1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5CD52EDC-B5C2-4C36-AECE-53ADD25F61D2}"/>
              </a:ext>
            </a:extLst>
          </p:cNvPr>
          <p:cNvSpPr/>
          <p:nvPr/>
        </p:nvSpPr>
        <p:spPr>
          <a:xfrm>
            <a:off x="3399385" y="4546981"/>
            <a:ext cx="651711" cy="4511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9EF76-3497-400E-A88D-190C0A60DCCA}"/>
              </a:ext>
            </a:extLst>
          </p:cNvPr>
          <p:cNvSpPr txBox="1"/>
          <p:nvPr/>
        </p:nvSpPr>
        <p:spPr>
          <a:xfrm>
            <a:off x="4176424" y="4534449"/>
            <a:ext cx="5089777" cy="101516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500" b="1"/>
              <a:t>트리 구성 시점의 보안 강화 필요</a:t>
            </a:r>
          </a:p>
        </p:txBody>
      </p: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86340" y="2641600"/>
            <a:ext cx="2614127" cy="1283546"/>
            <a:chOff x="8162925" y="2495550"/>
            <a:chExt cx="3376733" cy="1866900"/>
          </a:xfrm>
        </p:grpSpPr>
        <p:sp>
          <p:nvSpPr>
            <p:cNvPr id="9" name="이등변 삼각형 8"/>
            <p:cNvSpPr/>
            <p:nvPr/>
          </p:nvSpPr>
          <p:spPr>
            <a:xfrm>
              <a:off x="9374054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69480" y="2621653"/>
            <a:ext cx="2990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ko-KR" altLang="en-US" sz="80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6379902"/>
            <a:ext cx="247765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121" y="205767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1798" y="2748008"/>
            <a:ext cx="8989615" cy="1319575"/>
            <a:chOff x="212651" y="3206557"/>
            <a:chExt cx="6483236" cy="1319575"/>
          </a:xfrm>
        </p:grpSpPr>
        <p:sp>
          <p:nvSpPr>
            <p:cNvPr id="10" name="TextBox 9"/>
            <p:cNvSpPr txBox="1"/>
            <p:nvPr/>
          </p:nvSpPr>
          <p:spPr>
            <a:xfrm>
              <a:off x="4764242" y="3671924"/>
              <a:ext cx="1443714" cy="854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716675" cy="523220"/>
              <a:chOff x="212651" y="3255887"/>
              <a:chExt cx="1716675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001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1713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>
                    <a:solidFill>
                      <a:schemeClr val="bg1"/>
                    </a:solidFill>
                  </a:rPr>
                  <a:t>진행 방향</a:t>
                </a:r>
                <a:endParaRPr lang="ko-KR" altLang="en-US" sz="2800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169505" cy="523220"/>
              <a:chOff x="2356877" y="3206557"/>
              <a:chExt cx="2169505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002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진행 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185356" cy="523220"/>
              <a:chOff x="4952427" y="3207822"/>
              <a:chExt cx="2185356" cy="52322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003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13620" y="3207822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향후 계획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03174" y="804570"/>
            <a:ext cx="185613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4655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  <a:p>
            <a:r>
              <a:rPr lang="ko-KR" altLang="en-US" sz="7200" b="1">
                <a:solidFill>
                  <a:schemeClr val="tx2"/>
                </a:solidFill>
              </a:rPr>
              <a:t>진행 방향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90601" cy="660429"/>
            <a:chOff x="1188881" y="351819"/>
            <a:chExt cx="25674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56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001 </a:t>
              </a:r>
              <a:r>
                <a:rPr lang="ko-KR" altLang="en-US" sz="1200"/>
                <a:t>방향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432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주제</a:t>
              </a:r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sp>
        <p:nvSpPr>
          <p:cNvPr id="16" name="PX4 Autopilot : 오픈소스 드론…">
            <a:extLst>
              <a:ext uri="{FF2B5EF4-FFF2-40B4-BE49-F238E27FC236}">
                <a16:creationId xmlns:a16="http://schemas.microsoft.com/office/drawing/2014/main" id="{B17E5B8B-FF37-4340-A8AD-7B3F0C44C711}"/>
              </a:ext>
            </a:extLst>
          </p:cNvPr>
          <p:cNvSpPr txBox="1">
            <a:spLocks/>
          </p:cNvSpPr>
          <p:nvPr/>
        </p:nvSpPr>
        <p:spPr>
          <a:xfrm>
            <a:off x="1461331" y="3177206"/>
            <a:ext cx="21945600" cy="838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390" indent="-645390" defTabSz="2438338">
              <a:lnSpc>
                <a:spcPct val="100000"/>
              </a:lnSpc>
              <a:buSzPct val="150000"/>
              <a:defRPr sz="5200" spc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lang="en-US" altLang="ko-KR" sz="2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Logger </a:t>
            </a:r>
            <a:r>
              <a:rPr lang="ko-KR" altLang="en-US" sz="2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모듈</a:t>
            </a:r>
          </a:p>
          <a:p>
            <a:pPr marL="645390" indent="-645390" defTabSz="2438338">
              <a:lnSpc>
                <a:spcPct val="100000"/>
              </a:lnSpc>
              <a:buSzPct val="150000"/>
              <a:defRPr sz="5200" spc="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 lang="en-US" altLang="ko-KR" sz="2400"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 marL="0" indent="0" defTabSz="2438338">
              <a:lnSpc>
                <a:spcPct val="100000"/>
              </a:lnSpc>
              <a:buSzPct val="150000"/>
              <a:buNone/>
              <a:defRPr sz="5200" spc="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 lang="ko-KR" altLang="en-US" sz="2400">
              <a:latin typeface="Canela Text Bold"/>
              <a:ea typeface="Canela Text Bold"/>
              <a:cs typeface="Canela Text Bold"/>
              <a:sym typeface="Canela Text Bold"/>
            </a:endParaRPr>
          </a:p>
        </p:txBody>
      </p:sp>
      <p:sp>
        <p:nvSpPr>
          <p:cNvPr id="22" name="/fs/microsd/log…">
            <a:extLst>
              <a:ext uri="{FF2B5EF4-FFF2-40B4-BE49-F238E27FC236}">
                <a16:creationId xmlns:a16="http://schemas.microsoft.com/office/drawing/2014/main" id="{43B49586-CE75-4539-B10A-CB2B7EB73542}"/>
              </a:ext>
            </a:extLst>
          </p:cNvPr>
          <p:cNvSpPr txBox="1"/>
          <p:nvPr/>
        </p:nvSpPr>
        <p:spPr>
          <a:xfrm>
            <a:off x="2108044" y="3740867"/>
            <a:ext cx="484823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09600" indent="-609600" algn="l" defTabSz="457200">
              <a:lnSpc>
                <a:spcPct val="100000"/>
              </a:lnSpc>
              <a:defRPr sz="4000">
                <a:solidFill>
                  <a:srgbClr val="003366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400"/>
              <a:t>/fs/microsd/log</a:t>
            </a:r>
            <a:endParaRPr sz="2400">
              <a:solidFill>
                <a:srgbClr val="000000"/>
              </a:solidFill>
            </a:endParaRPr>
          </a:p>
          <a:p>
            <a:pPr marL="889000" indent="-889000" algn="l" defTabSz="457200">
              <a:lnSpc>
                <a:spcPct val="100000"/>
              </a:lnSpc>
              <a:defRPr sz="4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400">
                <a:solidFill>
                  <a:srgbClr val="1D528D"/>
                </a:solidFill>
              </a:rPr>
              <a:t>•</a:t>
            </a:r>
            <a:r>
              <a:rPr sz="2400"/>
              <a:t>/yyyy-mm-dd/{hh_mm_ss}.ulg</a:t>
            </a:r>
            <a:endParaRPr lang="en-US" altLang="ko-KR" sz="2400"/>
          </a:p>
          <a:p>
            <a:pPr marL="889000" indent="-889000" algn="l" defTabSz="457200">
              <a:lnSpc>
                <a:spcPct val="100000"/>
              </a:lnSpc>
              <a:defRPr sz="4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61541-D2A2-4925-BD49-039134329FBA}"/>
              </a:ext>
            </a:extLst>
          </p:cNvPr>
          <p:cNvSpPr txBox="1"/>
          <p:nvPr/>
        </p:nvSpPr>
        <p:spPr>
          <a:xfrm>
            <a:off x="2216948" y="1559893"/>
            <a:ext cx="7939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tx2"/>
                </a:solidFill>
              </a:rPr>
              <a:t>PX4 Autopilot : </a:t>
            </a:r>
            <a:r>
              <a:rPr lang="ko-KR" altLang="en-US" sz="4000" b="1">
                <a:solidFill>
                  <a:schemeClr val="tx2"/>
                </a:solidFill>
              </a:rPr>
              <a:t>오픈소스 드론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A5F264-0991-4F3C-8CDA-71B49A769EBF}"/>
              </a:ext>
            </a:extLst>
          </p:cNvPr>
          <p:cNvSpPr/>
          <p:nvPr/>
        </p:nvSpPr>
        <p:spPr>
          <a:xfrm>
            <a:off x="1388692" y="5219485"/>
            <a:ext cx="12182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688" indent="-533688">
              <a:buSzPct val="150000"/>
              <a:buChar char="-"/>
              <a:defRPr sz="43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-KR" sz="2000"/>
              <a:t>logger on </a:t>
            </a:r>
            <a:r>
              <a:rPr lang="ko-KR" altLang="en-US" sz="2000"/>
              <a:t>명령어부터 </a:t>
            </a:r>
            <a:r>
              <a:rPr lang="en-US" altLang="ko-KR" sz="2000"/>
              <a:t>logger off </a:t>
            </a:r>
            <a:r>
              <a:rPr lang="ko-KR" altLang="en-US" sz="2000"/>
              <a:t>명령어까지 한 개의 같은 세션 폴더에 저장</a:t>
            </a:r>
          </a:p>
          <a:p>
            <a:pPr marL="533688" indent="-533688">
              <a:buSzPct val="150000"/>
              <a:buChar char="-"/>
              <a:defRPr sz="43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sz="2000"/>
              <a:t>암호화 </a:t>
            </a:r>
            <a:r>
              <a:rPr lang="en-US" altLang="ko-KR" sz="20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2" y="351819"/>
            <a:ext cx="1955984" cy="660429"/>
            <a:chOff x="1188881" y="351819"/>
            <a:chExt cx="63519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56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001 </a:t>
              </a:r>
              <a:r>
                <a:rPr lang="ko-KR" altLang="en-US" sz="1200"/>
                <a:t>방향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51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개선 아이디어</a:t>
              </a:r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4544" y="2006260"/>
            <a:ext cx="5760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2"/>
                </a:solidFill>
              </a:rPr>
              <a:t>암호화 후 키 페어 생성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2233" y="2263441"/>
            <a:ext cx="6930692" cy="193006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endParaRPr sz="2300"/>
          </a:p>
          <a:p>
            <a:pPr algn="ctr">
              <a:defRPr/>
            </a:pPr>
            <a:endParaRPr sz="2300"/>
          </a:p>
          <a:p>
            <a:pPr algn="ctr">
              <a:defRPr/>
            </a:pPr>
            <a:endParaRPr sz="2300"/>
          </a:p>
          <a:p>
            <a:pPr algn="ctr">
              <a:defRPr/>
            </a:pPr>
            <a:endParaRPr sz="2300"/>
          </a:p>
          <a:p>
            <a:pPr marL="299880" indent="-299880">
              <a:buClr>
                <a:schemeClr val="tx1"/>
              </a:buClr>
              <a:buFont typeface="Wingdings"/>
              <a:buChar char="l"/>
              <a:defRPr/>
            </a:pPr>
            <a:r>
              <a:rPr lang="ko-KR" altLang="en-US" sz="2300"/>
              <a:t>속도가 매우 느림</a:t>
            </a:r>
          </a:p>
          <a:p>
            <a:pPr marL="299880" indent="-299880">
              <a:buClr>
                <a:schemeClr val="tx1"/>
              </a:buClr>
              <a:buFont typeface="Wingdings"/>
              <a:buChar char="l"/>
              <a:defRPr/>
            </a:pPr>
            <a:r>
              <a:rPr lang="ko-KR" altLang="en-US" sz="2300"/>
              <a:t>생성된 모든 노드에 private/public key를 부여</a:t>
            </a:r>
          </a:p>
          <a:p>
            <a:pPr marL="299880" indent="-299880">
              <a:buClr>
                <a:schemeClr val="tx1"/>
              </a:buClr>
              <a:buFont typeface="Wingdings"/>
              <a:buChar char="l"/>
              <a:defRPr/>
            </a:pPr>
            <a:r>
              <a:rPr lang="ko-KR" altLang="en-US" sz="2300"/>
              <a:t>로그 데이터 파일에 기밀성 보장 필요 </a:t>
            </a:r>
            <a:r>
              <a:rPr lang="en-US" altLang="ko-KR" sz="2300"/>
              <a:t>x</a:t>
            </a:r>
          </a:p>
        </p:txBody>
      </p:sp>
      <p:sp>
        <p:nvSpPr>
          <p:cNvPr id="28" name="단점"/>
          <p:cNvSpPr txBox="1"/>
          <p:nvPr/>
        </p:nvSpPr>
        <p:spPr>
          <a:xfrm>
            <a:off x="13131491" y="9223505"/>
            <a:ext cx="21945600" cy="8385548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rPr lang="ko-KR" altLang="en-US"/>
              <a:t>단점</a:t>
            </a:r>
          </a:p>
        </p:txBody>
      </p:sp>
      <p:sp>
        <p:nvSpPr>
          <p:cNvPr id="30" name="화살표: 오른쪽 29"/>
          <p:cNvSpPr/>
          <p:nvPr/>
        </p:nvSpPr>
        <p:spPr>
          <a:xfrm>
            <a:off x="3150769" y="5465595"/>
            <a:ext cx="651711" cy="4511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3927808" y="5453063"/>
            <a:ext cx="4515437" cy="101516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2500" b="1"/>
              <a:t>Integrity </a:t>
            </a:r>
            <a:r>
              <a:rPr lang="ko-KR" altLang="en-US" sz="2500" b="1"/>
              <a:t>보장에 집중 필요</a:t>
            </a:r>
          </a:p>
        </p:txBody>
      </p:sp>
    </p:spTree>
    <p:extLst>
      <p:ext uri="{BB962C8B-B14F-4D97-AF65-F5344CB8AC3E}">
        <p14:creationId xmlns:p14="http://schemas.microsoft.com/office/powerpoint/2010/main" val="39249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graphicFrame>
        <p:nvGraphicFramePr>
          <p:cNvPr id="21" name="다이어그램 20"/>
          <p:cNvGraphicFramePr/>
          <p:nvPr/>
        </p:nvGraphicFramePr>
        <p:xfrm>
          <a:off x="1576611" y="1799460"/>
          <a:ext cx="8660204" cy="402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C67328-E0D6-49DF-AFFB-AF983F01EE1F}"/>
              </a:ext>
            </a:extLst>
          </p:cNvPr>
          <p:cNvGrpSpPr/>
          <p:nvPr/>
        </p:nvGrpSpPr>
        <p:grpSpPr>
          <a:xfrm>
            <a:off x="1188882" y="351819"/>
            <a:ext cx="1955984" cy="660429"/>
            <a:chOff x="1188881" y="351819"/>
            <a:chExt cx="635194" cy="6604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4CC67-E06A-4BC1-86E6-637E7A634A79}"/>
                </a:ext>
              </a:extLst>
            </p:cNvPr>
            <p:cNvSpPr txBox="1"/>
            <p:nvPr/>
          </p:nvSpPr>
          <p:spPr>
            <a:xfrm>
              <a:off x="1188881" y="351819"/>
              <a:ext cx="256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001 </a:t>
              </a:r>
              <a:r>
                <a:rPr lang="ko-KR" altLang="en-US" sz="1200"/>
                <a:t>방향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531A03-0671-41C7-B2C8-0F13DC024F5B}"/>
                </a:ext>
              </a:extLst>
            </p:cNvPr>
            <p:cNvSpPr txBox="1"/>
            <p:nvPr/>
          </p:nvSpPr>
          <p:spPr>
            <a:xfrm>
              <a:off x="1188881" y="581361"/>
              <a:ext cx="6351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개선 아이디어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4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진행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방안 고안</a:t>
            </a:r>
            <a:endParaRPr lang="ko-KR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pic>
        <p:nvPicPr>
          <p:cNvPr id="1026" name="Picture 2" descr="https://storage.googleapis.com/cdn.media.bluedot.so/bluedot.byte/2021/11/_2020-06-02__10.18.12.png">
            <a:extLst>
              <a:ext uri="{FF2B5EF4-FFF2-40B4-BE49-F238E27FC236}">
                <a16:creationId xmlns:a16="http://schemas.microsoft.com/office/drawing/2014/main" id="{2E4AFC70-DEF8-4D75-BE1E-A03EDA37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21" y="3091266"/>
            <a:ext cx="7173327" cy="243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2BAB7B-5CF8-4F54-9146-060DEFCBFE84}"/>
              </a:ext>
            </a:extLst>
          </p:cNvPr>
          <p:cNvSpPr txBox="1"/>
          <p:nvPr/>
        </p:nvSpPr>
        <p:spPr>
          <a:xfrm>
            <a:off x="3266997" y="2120033"/>
            <a:ext cx="5760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2"/>
                </a:solidFill>
              </a:rPr>
              <a:t>블록체인 아이디어 접목</a:t>
            </a:r>
          </a:p>
        </p:txBody>
      </p:sp>
    </p:spTree>
    <p:extLst>
      <p:ext uri="{BB962C8B-B14F-4D97-AF65-F5344CB8AC3E}">
        <p14:creationId xmlns:p14="http://schemas.microsoft.com/office/powerpoint/2010/main" val="7106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방안 고안</a:t>
            </a:r>
            <a:endParaRPr lang="ko-KR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2BAB7B-5CF8-4F54-9146-060DEFCBFE84}"/>
              </a:ext>
            </a:extLst>
          </p:cNvPr>
          <p:cNvSpPr txBox="1"/>
          <p:nvPr/>
        </p:nvSpPr>
        <p:spPr>
          <a:xfrm>
            <a:off x="3199575" y="2117871"/>
            <a:ext cx="6462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2"/>
                </a:solidFill>
              </a:rPr>
              <a:t>파일 하나가 한 체인 구성</a:t>
            </a:r>
          </a:p>
        </p:txBody>
      </p:sp>
      <p:pic>
        <p:nvPicPr>
          <p:cNvPr id="13" name="이미지" descr="이미지">
            <a:extLst>
              <a:ext uri="{FF2B5EF4-FFF2-40B4-BE49-F238E27FC236}">
                <a16:creationId xmlns:a16="http://schemas.microsoft.com/office/drawing/2014/main" id="{D0F0AC22-E8F8-4402-AD58-827D3CB54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7819" y="3210937"/>
            <a:ext cx="5140690" cy="2449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44B704-1049-4413-BE96-482824B88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54693"/>
            <a:ext cx="6821757" cy="24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6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354</Words>
  <Application>Microsoft Office PowerPoint</Application>
  <PresentationFormat>와이드스크린</PresentationFormat>
  <Paragraphs>97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Apple SD 산돌고딕 Neo 볼드체</vt:lpstr>
      <vt:lpstr>Apple SD 산돌고딕 Neo 일반체</vt:lpstr>
      <vt:lpstr>Canela Text Bold</vt:lpstr>
      <vt:lpstr>Noto Sans CJK KR Thin</vt:lpstr>
      <vt:lpstr>나눔스퀘어라운드 Regular</vt:lpstr>
      <vt:lpstr>맑은 고딕</vt:lpstr>
      <vt:lpstr>휴먼둥근헤드라인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jeon</cp:lastModifiedBy>
  <cp:revision>179</cp:revision>
  <dcterms:created xsi:type="dcterms:W3CDTF">2015-01-21T11:35:38Z</dcterms:created>
  <dcterms:modified xsi:type="dcterms:W3CDTF">2022-05-16T23:56:02Z</dcterms:modified>
  <cp:version/>
</cp:coreProperties>
</file>