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339" r:id="rId2"/>
    <p:sldId id="340" r:id="rId3"/>
    <p:sldId id="351" r:id="rId4"/>
    <p:sldId id="354" r:id="rId5"/>
    <p:sldId id="363" r:id="rId6"/>
    <p:sldId id="372" r:id="rId7"/>
    <p:sldId id="369" r:id="rId8"/>
    <p:sldId id="367" r:id="rId9"/>
    <p:sldId id="370" r:id="rId10"/>
    <p:sldId id="371" r:id="rId1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70" userDrawn="1">
          <p15:clr>
            <a:srgbClr val="A4A3A4"/>
          </p15:clr>
        </p15:guide>
        <p15:guide id="4" pos="597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별" initials="김" lastIdx="1" clrIdx="0">
    <p:extLst>
      <p:ext uri="{19B8F6BF-5375-455C-9EA6-DF929625EA0E}">
        <p15:presenceInfo xmlns:p15="http://schemas.microsoft.com/office/powerpoint/2012/main" userId="김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DFF"/>
    <a:srgbClr val="6F97FF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5" autoAdjust="0"/>
  </p:normalViewPr>
  <p:slideViewPr>
    <p:cSldViewPr snapToGrid="0" showGuides="1">
      <p:cViewPr varScale="1">
        <p:scale>
          <a:sx n="109" d="100"/>
          <a:sy n="109" d="100"/>
        </p:scale>
        <p:origin x="1392" y="102"/>
      </p:cViewPr>
      <p:guideLst>
        <p:guide orient="horz" pos="2160"/>
        <p:guide pos="3120"/>
        <p:guide pos="270"/>
        <p:guide pos="5970"/>
        <p:guide orient="horz" pos="595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1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r>
              <a:rPr lang="en-US" altLang="ko-KR" smtClean="0"/>
              <a:t>2022-09-19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28800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76C2DF14-A6E7-45A0-BCE5-933F3C3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78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r>
              <a:rPr lang="en-US" altLang="ko-KR" smtClean="0"/>
              <a:t>2022-09-19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5FD54CE7-5D62-4120-B66F-F629815F7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15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68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1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89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제목 텍스트"/>
          <p:cNvSpPr txBox="1">
            <a:spLocks noGrp="1"/>
          </p:cNvSpPr>
          <p:nvPr>
            <p:ph type="title"/>
          </p:nvPr>
        </p:nvSpPr>
        <p:spPr>
          <a:xfrm>
            <a:off x="1795463" y="2130428"/>
            <a:ext cx="6315075" cy="1470025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ctr" defTabSz="742950">
              <a:lnSpc>
                <a:spcPct val="100000"/>
              </a:lnSpc>
              <a:defRPr sz="3575" b="0" i="0" spc="0">
                <a:uFill>
                  <a:solidFill>
                    <a:srgbClr val="000000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5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52675" y="3886200"/>
            <a:ext cx="5200650" cy="1752600"/>
          </a:xfrm>
          <a:prstGeom prst="rect">
            <a:avLst/>
          </a:prstGeom>
        </p:spPr>
        <p:txBody>
          <a:bodyPr lIns="76200" tIns="76200" rIns="76200" bIns="76200"/>
          <a:lstStyle>
            <a:lvl1pPr marL="0" indent="0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1pPr>
            <a:lvl2pPr marL="0" indent="371475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2pPr>
            <a:lvl3pPr marL="0" indent="742950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3pPr>
            <a:lvl4pPr marL="0" indent="1114425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4pPr>
            <a:lvl5pPr marL="0" indent="1485900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014650" y="6350210"/>
            <a:ext cx="281327" cy="338554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r" defTabSz="742950">
              <a:defRPr sz="975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1pPr>
          </a:lstStyle>
          <a:p>
            <a:fld id="{86CB4B4D-7CA3-9044-876B-883B54F8677D}" type="slidenum">
              <a:rPr lang="en-US" altLang="ko-Kore-KR" smtClean="0"/>
              <a:pPr/>
              <a:t>‹#›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3226316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ore-KR" smtClean="0"/>
              <a:pPr/>
              <a:t>‹#›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1650548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FC9F-E006-4B01-99B3-6FA97C41B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s.google.com/machine-learning/crash-course/classification/roc-and-auc?hl=ko" TargetMode="External"/><Relationship Id="rId4" Type="http://schemas.openxmlformats.org/officeDocument/2006/relationships/hyperlink" Target="https://en.wikipedia.org/wiki/Receiver_operating_characteristi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업무관련\IR\실적발표\실적발표템플릿\ir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16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JB금융그룹 디지털 채널 UX"/>
          <p:cNvSpPr txBox="1"/>
          <p:nvPr/>
        </p:nvSpPr>
        <p:spPr>
          <a:xfrm>
            <a:off x="7767545" y="4948493"/>
            <a:ext cx="1513616" cy="40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6325" tIns="16325" rIns="16325" bIns="16325" anchor="ctr">
            <a:spAutoFit/>
          </a:bodyPr>
          <a:lstStyle>
            <a:lvl1pPr algn="l" defTabSz="1821503">
              <a:lnSpc>
                <a:spcPct val="209999"/>
              </a:lnSpc>
              <a:defRPr sz="3400" spc="-18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 defTabSz="739986" latinLnBrk="0" hangingPunct="0"/>
            <a:r>
              <a:rPr lang="en-US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JB</a:t>
            </a:r>
            <a:r>
              <a:rPr lang="ko-KR" altLang="en-US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금융지주 </a:t>
            </a:r>
            <a:r>
              <a:rPr lang="en-US" altLang="ko-KR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</a:t>
            </a:r>
            <a:r>
              <a:rPr lang="ko-KR" altLang="en-US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팀</a:t>
            </a:r>
            <a:endParaRPr sz="1381" b="1" kern="0" spc="-65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1" name="GUI Screen Design"/>
          <p:cNvSpPr txBox="1"/>
          <p:nvPr/>
        </p:nvSpPr>
        <p:spPr>
          <a:xfrm>
            <a:off x="1130164" y="1340611"/>
            <a:ext cx="7363205" cy="215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6325" tIns="16325" rIns="16325" bIns="16325" anchor="ctr">
            <a:spAutoFit/>
          </a:bodyPr>
          <a:lstStyle/>
          <a:p>
            <a:pPr marL="0" lvl="4" defTabSz="739986" latinLnBrk="0" hangingPunct="0"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sym typeface="Malgun Gothic"/>
              </a:rPr>
              <a:t>2023</a:t>
            </a:r>
            <a:r>
              <a:rPr lang="ko-KR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sym typeface="Malgun Gothic"/>
              </a:rPr>
              <a:t>년도</a:t>
            </a:r>
            <a:endParaRPr lang="en-US" altLang="ko-KR" sz="2400" b="1" kern="0" dirty="0" smtClean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Malgun Gothic"/>
              <a:ea typeface="Malgun Gothic"/>
              <a:sym typeface="Malgun Gothic"/>
            </a:endParaRPr>
          </a:p>
          <a:p>
            <a:pPr marL="0" lvl="4" algn="ctr" defTabSz="739986" latinLnBrk="0" hangingPunct="0">
              <a:lnSpc>
                <a:spcPct val="200000"/>
              </a:lnSpc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제</a:t>
            </a:r>
            <a:r>
              <a:rPr lang="en-US" altLang="ko-KR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2</a:t>
            </a:r>
            <a:r>
              <a:rPr lang="ko-KR" altLang="en-US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차 데이터 분석 경진대회</a:t>
            </a:r>
            <a:endParaRPr lang="en-US" altLang="ko-KR" sz="3250" b="1" kern="0" dirty="0" smtClean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+mn-ea"/>
              <a:sym typeface="Malgun Gothic"/>
            </a:endParaRPr>
          </a:p>
          <a:p>
            <a:pPr marL="0" lvl="4" algn="ctr" defTabSz="739986" latinLnBrk="0" hangingPunct="0">
              <a:lnSpc>
                <a:spcPct val="150000"/>
              </a:lnSpc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Track 1 </a:t>
            </a:r>
            <a:r>
              <a:rPr lang="ko-KR" altLang="en-US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과제 안내 및 데이터 세트 설명</a:t>
            </a:r>
            <a:endParaRPr lang="en-US" altLang="ko-KR" sz="3250" b="1" kern="0" dirty="0" smtClean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+mn-ea"/>
              <a:sym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44888" y="535483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2023. 08. 21.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8345" y="4266441"/>
            <a:ext cx="646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과제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 이탈 분석 및 예측 모델링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82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방법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2594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2. </a:t>
            </a:r>
            <a:r>
              <a:rPr lang="ko-KR" altLang="en-US" sz="1600" b="1" dirty="0">
                <a:sym typeface="Helvetica Neue"/>
              </a:rPr>
              <a:t>예측 결과 평가 측도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1642" y="1406008"/>
            <a:ext cx="8888147" cy="402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제출한 예측 결과는 </a:t>
            </a:r>
            <a:r>
              <a:rPr lang="en-US" altLang="ko-KR" sz="1200" b="1" dirty="0" smtClean="0">
                <a:latin typeface="맑은 고딕" panose="020B0503020000020004" pitchFamily="50" charset="-127"/>
                <a:sym typeface="Helvetica Neue"/>
              </a:rPr>
              <a:t>AUC(Area Under the Receiver Operating Characteristic curve)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로써 평가함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642" y="1875506"/>
            <a:ext cx="888814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ROC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곡선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ROC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곡선은 이진 분류 모델의 성능을 시각화 하기 위한 그래프임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시각화 방법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TPR(True Positive Rate)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과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FPR(False Positive Rate)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사이의 관계에서 모델의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임계값을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조정하여 시각화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AUC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의미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ROC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곡선 아래 영역의 넓이를 의미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 [0, 1]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사이의 값을 가지며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1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 가까울수록 성능이 우수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참고자료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ROC (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  <a:hlinkClick r:id="rId4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  <a:hlinkClick r:id="rId4"/>
              </a:rPr>
              <a:t>://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  <a:hlinkClick r:id="rId4"/>
              </a:rPr>
              <a:t>en.wikipedia.org/wiki/Receiver_operating_characteristic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참고자료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2 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구글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ML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기초과정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분류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ROC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곡선 및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AUC (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  <a:hlinkClick r:id="rId5"/>
              </a:rPr>
              <a:t>https://developers.google.com/machine-learning/crash-course/classification/roc-and-auc?hl=ko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52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:\업무관련\IR\실적발표\실적발표템플릿\ir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131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" name="일러스트 스타일"/>
          <p:cNvSpPr txBox="1"/>
          <p:nvPr/>
        </p:nvSpPr>
        <p:spPr>
          <a:xfrm>
            <a:off x="1404306" y="2488235"/>
            <a:ext cx="4057156" cy="336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0638" tIns="20638" rIns="20638" bIns="20638" anchor="t">
            <a:spAutoFit/>
          </a:bodyPr>
          <a:lstStyle>
            <a:lvl1pPr algn="l">
              <a:defRPr sz="8000" spc="-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대회 과제 안내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데이터 세트 설명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테이블 구성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데이터 접근 방법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제출 결과물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평가 방법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3" name="일러스트 스타일">
            <a:extLst>
              <a:ext uri="{FF2B5EF4-FFF2-40B4-BE49-F238E27FC236}">
                <a16:creationId xmlns:a16="http://schemas.microsoft.com/office/drawing/2014/main" id="{2549FCF1-0F2A-684F-9FA8-DA6276C894C5}"/>
              </a:ext>
            </a:extLst>
          </p:cNvPr>
          <p:cNvSpPr txBox="1"/>
          <p:nvPr/>
        </p:nvSpPr>
        <p:spPr>
          <a:xfrm>
            <a:off x="864810" y="1480410"/>
            <a:ext cx="2056654" cy="657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0638" tIns="20638" rIns="20638" bIns="20638" anchor="ctr">
            <a:spAutoFit/>
          </a:bodyPr>
          <a:lstStyle>
            <a:lvl1pPr algn="l">
              <a:defRPr sz="8000" spc="-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 defTabSz="990575" latinLnBrk="0" hangingPunct="0">
              <a:defRPr/>
            </a:pPr>
            <a:r>
              <a:rPr lang="en-US" sz="4000" b="1" kern="0" spc="0" smtClean="0">
                <a:solidFill>
                  <a:schemeClr val="bg2">
                    <a:lumMod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Contents</a:t>
            </a:r>
            <a:endParaRPr sz="4000" b="1" kern="0" spc="0" dirty="0">
              <a:solidFill>
                <a:schemeClr val="bg2">
                  <a:lumMod val="2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8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433" y="976369"/>
            <a:ext cx="3687054" cy="414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438338" latinLnBrk="0" hangingPunct="0"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1. </a:t>
            </a:r>
            <a:r>
              <a:rPr lang="ko-KR" altLang="en-US" sz="1600" b="1" dirty="0" smtClean="0">
                <a:latin typeface="맑은 고딕" panose="020B0503020000020004" pitchFamily="50" charset="-127"/>
                <a:sym typeface="Helvetica Neue"/>
              </a:rPr>
              <a:t>과제 배경 및 의의</a:t>
            </a:r>
            <a:endParaRPr lang="en-US" altLang="ko-KR" sz="1600" b="1" dirty="0">
              <a:latin typeface="맑은 고딕" panose="020B0503020000020004" pitchFamily="50" charset="-127"/>
              <a:sym typeface="Helvetica Neue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 과제 안내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2" y="3007787"/>
            <a:ext cx="3687054" cy="414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438338" latinLnBrk="0" hangingPunct="0"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latin typeface="맑은 고딕" panose="020B0503020000020004" pitchFamily="50" charset="-127"/>
                <a:sym typeface="Helvetica Neue"/>
              </a:rPr>
              <a:t>과제 내용</a:t>
            </a:r>
            <a:endParaRPr lang="en-US" altLang="ko-KR" sz="1600" b="1" dirty="0">
              <a:latin typeface="맑은 고딕" panose="020B0503020000020004" pitchFamily="50" charset="-127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642" y="1343192"/>
            <a:ext cx="8888147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신규 고객 유치 비용은 기존 고객 유지 비용보다 높기 때문에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고객 이탈은 고객 감소 외에도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비용면에서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중요한 이슈입니다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본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과제는 카드 고객 이탈에 대해 분석하고 예측하는 모델을 개발하는 것을 목표로 합니다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고객 이탈 예측 모델은 이탈 가능성이 높은 고객을 식별하여 적절한 대응으로 이탈을 예방하거나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고객 세그먼트를 분류하여 타겟 마케팅 및 개인화 서비스를 제공함으로써 고객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충성도를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높이고 수익성을 향상시키는 데에 기여할 수 있습니다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1642" y="3445632"/>
            <a:ext cx="8888147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참가자들은 주어진 고객 이탈 데이터를 활용하여 다음과 같은 과제를 수행해야 합니다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685800" lvl="1" indent="-228600" defTabSz="2438338" latinLnBrk="0" hangingPunct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데이터 탐색 및 전처리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주어진 데이터를 분석하고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결측치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이상치 등을 처리하고 데이터를 이해하는 과정을 거친 후 모델 학습에 적합한 형태로 데이터를 가공합니다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685800" lvl="1" indent="-228600" defTabSz="2438338" latinLnBrk="0" hangingPunct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특성 엔지니어링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카드 고객들의 신상 정보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거래 이력 등 다양한 특성을 분석하고 적절한 특성을 추출하거나 변형하여 모델의 성능을 향상시킬 수 있는 특성들을 생성합니다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685800" lvl="1" indent="-228600" defTabSz="2438338" latinLnBrk="0" hangingPunct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모델 학습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카드 고객들의 이탈을 예측하는 모델을 학습합니다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685800" lvl="1" indent="-228600" defTabSz="2438338" latinLnBrk="0" hangingPunct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성능 평가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개발한 모델을 평가하기 위해 적절한 평가 지표를 활용합니다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685800" lvl="1" indent="-228600" defTabSz="2438338" latinLnBrk="0" hangingPunct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과제 제출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분석 및 모델링 내역이 있는 과제 결과물을 지주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데이터팀에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 그룹웨어 메일로 제출합니다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세트 설명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데이터 세트 개요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642" y="1343192"/>
            <a:ext cx="888814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본 과제를 위한 데이터 세트는 신용 카드 고객의 이탈 여부를 예측하기 위한 정보로 구성됨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  <a:endParaRPr lang="en-US" altLang="ko-KR" sz="1200" b="1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데이터 허브에는 외부 데이터 영역에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bank_churner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테이블로 </a:t>
            </a: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적재 되어 있음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.(4. </a:t>
            </a: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데이터 접근 방법 참고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)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latin typeface="맑은 고딕" panose="020B0503020000020004" pitchFamily="50" charset="-127"/>
                <a:sym typeface="Helvetica Neue"/>
              </a:rPr>
              <a:t>Github</a:t>
            </a: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에는 동명의 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csv </a:t>
            </a: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파일이 링크되어 </a:t>
            </a:r>
            <a:r>
              <a:rPr lang="ko-KR" altLang="en-US" sz="1200">
                <a:latin typeface="맑은 고딕" panose="020B0503020000020004" pitchFamily="50" charset="-127"/>
                <a:sym typeface="Helvetica Neue"/>
              </a:rPr>
              <a:t>있음</a:t>
            </a:r>
            <a:r>
              <a:rPr lang="en-US" altLang="ko-KR" sz="120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en-US" altLang="ko-KR" sz="1200"/>
              <a:t>(URL : https://github.com/JBFG/ds_competition</a:t>
            </a:r>
            <a:r>
              <a:rPr lang="en-US" altLang="ko-KR" sz="1200" smtClean="0"/>
              <a:t>)</a:t>
            </a: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target </a:t>
            </a: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변수의 값을 예측하기 위한 데이터이므로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학습 및 테스트 세트를 구분하여 모델링을 진행해야 함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과제 결과는 분석 및 모델링을 진행한 </a:t>
            </a:r>
            <a:r>
              <a:rPr lang="en-US" altLang="ko-KR" sz="1200" dirty="0" err="1">
                <a:latin typeface="맑은 고딕" panose="020B0503020000020004" pitchFamily="50" charset="-127"/>
                <a:sym typeface="Helvetica Neue"/>
              </a:rPr>
              <a:t>Jupyter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notebook</a:t>
            </a: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으로 제출함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.(5. </a:t>
            </a:r>
            <a:r>
              <a:rPr lang="ko-KR" altLang="en-US" sz="1200" dirty="0" err="1">
                <a:latin typeface="맑은 고딕" panose="020B0503020000020004" pitchFamily="50" charset="-127"/>
                <a:sym typeface="Helvetica Neue"/>
              </a:rPr>
              <a:t>제출결과물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참고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)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432" y="3644734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latin typeface="맑은 고딕" panose="020B0503020000020004" pitchFamily="50" charset="-127"/>
                <a:sym typeface="Helvetica Neue"/>
              </a:rPr>
              <a:t>데이터 세트 테이블 개요</a:t>
            </a:r>
            <a:endParaRPr lang="ko-KR" altLang="en-US" sz="16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92763"/>
              </p:ext>
            </p:extLst>
          </p:nvPr>
        </p:nvGraphicFramePr>
        <p:xfrm>
          <a:off x="768480" y="4175108"/>
          <a:ext cx="8266463" cy="60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02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6887361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</a:tblGrid>
              <a:tr h="296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테이블명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Bank_churner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타겟 변수인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is_churned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를 포함하여 고객의 인적사항과 카드 거래 관련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컬럼로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구성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9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67079"/>
              </p:ext>
            </p:extLst>
          </p:nvPr>
        </p:nvGraphicFramePr>
        <p:xfrm>
          <a:off x="768480" y="1437634"/>
          <a:ext cx="8409076" cy="453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67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6241409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</a:tblGrid>
              <a:tr h="290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cstno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is_churned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 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24464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dependent_num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부양가족수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교육수준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marital_stat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결혼상태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imcome_cat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수입규모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212707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card_type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4344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mon_on_book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은행 거래 기간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37893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tot_product_count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보유 상품 개수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123528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months_inact_for_12m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동안 카드 거래가 없었던 개월 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396818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contact_cnt_for_12m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동안 연락 횟수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250023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credit_line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한도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081403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tot_revol_balance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리볼빙 잔액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585742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mean_open_to_buy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사용가능 신용한도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35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tot_amt_ratio_q4_q1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 대비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분기의 거래 금액 비율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126940"/>
                  </a:ext>
                </a:extLst>
              </a:tr>
            </a:tbl>
          </a:graphicData>
        </a:graphic>
      </p:graphicFrame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5223"/>
            <a:ext cx="7319716" cy="4162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latin typeface="맑은 고딕" panose="020B0503020000020004" pitchFamily="50" charset="-127"/>
                <a:sym typeface="Helvetica Neue"/>
              </a:rPr>
              <a:t>bank_churner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400" dirty="0" smtClean="0">
                <a:sym typeface="Helvetica Neue"/>
              </a:rPr>
              <a:t>정보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16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44155"/>
              </p:ext>
            </p:extLst>
          </p:nvPr>
        </p:nvGraphicFramePr>
        <p:xfrm>
          <a:off x="768480" y="1437634"/>
          <a:ext cx="8409076" cy="1290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67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6241409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</a:tblGrid>
              <a:tr h="290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tot_trans_amt_for_12m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동안의 거래 금액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tot_trans_cnt_for_12m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동안의 거래 횟수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24464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tot_cnt_ratio_q4_q1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 대비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분기의 거래 횟수 비율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mean_util_pct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한도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소진율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</a:tbl>
          </a:graphicData>
        </a:graphic>
      </p:graphicFrame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5223"/>
            <a:ext cx="7319716" cy="4162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latin typeface="맑은 고딕" panose="020B0503020000020004" pitchFamily="50" charset="-127"/>
                <a:sym typeface="Helvetica Neue"/>
              </a:rPr>
              <a:t>bank_churner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400" dirty="0" smtClean="0">
                <a:sym typeface="Helvetica Neue"/>
              </a:rPr>
              <a:t>정보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10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접근 방법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2594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1. </a:t>
            </a:r>
            <a:r>
              <a:rPr lang="en-US" altLang="ko-KR" sz="1600" b="1" dirty="0" smtClean="0"/>
              <a:t>CDSW </a:t>
            </a:r>
            <a:r>
              <a:rPr lang="ko-KR" altLang="en-US" sz="1600" b="1" dirty="0" smtClean="0"/>
              <a:t>내 </a:t>
            </a:r>
            <a:r>
              <a:rPr lang="en-US" altLang="ko-KR" sz="1600" b="1" dirty="0" err="1" smtClean="0"/>
              <a:t>Jupyterlab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환경에서 데이터 세트 접근 방법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16" y="2839871"/>
            <a:ext cx="6630325" cy="3715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546" y="2438651"/>
            <a:ext cx="4269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err="1" smtClean="0"/>
              <a:t>테이블명이</a:t>
            </a:r>
            <a:r>
              <a:rPr lang="ko-KR" altLang="en-US" sz="1400" dirty="0" smtClean="0"/>
              <a:t> </a:t>
            </a:r>
            <a:r>
              <a:rPr lang="en-US" altLang="ko-KR" sz="1400" b="1" dirty="0" err="1" smtClean="0"/>
              <a:t>products_info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 경우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조회 예시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898634" y="3569839"/>
            <a:ext cx="914400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546" y="1426635"/>
            <a:ext cx="8302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데이터 세트는 아래 영역에 저장되어 있음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주의</a:t>
            </a:r>
            <a:r>
              <a:rPr lang="en-US" altLang="ko-KR" sz="1400" b="1" dirty="0" smtClean="0"/>
              <a:t>: l2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L2</a:t>
            </a:r>
            <a:r>
              <a:rPr lang="ko-KR" altLang="en-US" sz="1400" b="1" dirty="0" smtClean="0"/>
              <a:t> 소문자</a:t>
            </a:r>
            <a:r>
              <a:rPr lang="en-US" altLang="ko-KR" sz="1400" b="1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전북은행         </a:t>
            </a:r>
            <a:r>
              <a:rPr lang="en-US" altLang="ko-KR" sz="1400" dirty="0" smtClean="0"/>
              <a:t>: l2_jbbk_extnl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광주은행         </a:t>
            </a:r>
            <a:r>
              <a:rPr lang="en-US" altLang="ko-KR" sz="1400" dirty="0" smtClean="0"/>
              <a:t>: l2_kjbk_extnl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JB</a:t>
            </a:r>
            <a:r>
              <a:rPr lang="ko-KR" altLang="en-US" sz="1400" dirty="0" err="1" smtClean="0"/>
              <a:t>우리캐피탈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l2_jbwc_extnl</a:t>
            </a:r>
          </a:p>
        </p:txBody>
      </p:sp>
    </p:spTree>
    <p:extLst>
      <p:ext uri="{BB962C8B-B14F-4D97-AF65-F5344CB8AC3E}">
        <p14:creationId xmlns:p14="http://schemas.microsoft.com/office/powerpoint/2010/main" val="20477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결과물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제출 결과물 안내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642" y="1343192"/>
            <a:ext cx="8999253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 환경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데이터 허브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CDSW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내의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Jupyterlab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환경 또는 개별 분석환경에서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Jupyter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notebook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으로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분석을 진행함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산출물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 </a:t>
            </a: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내용과 예측 모델이 담긴 </a:t>
            </a:r>
            <a:r>
              <a:rPr lang="en-US" altLang="ko-KR" sz="1200" b="1" dirty="0" err="1">
                <a:latin typeface="맑은 고딕" panose="020B0503020000020004" pitchFamily="50" charset="-127"/>
                <a:sym typeface="Helvetica Neue"/>
              </a:rPr>
              <a:t>Jupyter</a:t>
            </a:r>
            <a:r>
              <a:rPr lang="en-US" altLang="ko-KR" sz="1200" b="1" dirty="0">
                <a:latin typeface="맑은 고딕" panose="020B0503020000020004" pitchFamily="50" charset="-127"/>
                <a:sym typeface="Helvetica Neue"/>
              </a:rPr>
              <a:t> notebook</a:t>
            </a:r>
            <a:r>
              <a:rPr lang="ko-KR" altLang="en-US" sz="1200" b="1" dirty="0">
                <a:latin typeface="맑은 고딕" panose="020B0503020000020004" pitchFamily="50" charset="-127"/>
                <a:sym typeface="Helvetica Neue"/>
              </a:rPr>
              <a:t>을 결과물로 제출</a:t>
            </a: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함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노트북명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각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팀별로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신청서에 기재한 </a:t>
            </a:r>
            <a:r>
              <a:rPr lang="ko-KR" altLang="en-US" sz="1200" b="1" dirty="0" err="1" smtClean="0">
                <a:latin typeface="맑은 고딕" panose="020B0503020000020004" pitchFamily="50" charset="-127"/>
                <a:sym typeface="Helvetica Neue"/>
              </a:rPr>
              <a:t>팀명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으로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노트북명을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작성함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.(e.g.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신청서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팀명이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abc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인 경우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abc.ipynb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제출방식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분석결과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notebook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은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제출 기한 내에 지주 </a:t>
            </a:r>
            <a:r>
              <a:rPr lang="ko-KR" altLang="en-US" sz="1200" b="1" dirty="0" err="1" smtClean="0">
                <a:latin typeface="맑은 고딕" panose="020B0503020000020004" pitchFamily="50" charset="-127"/>
                <a:sym typeface="Helvetica Neue"/>
              </a:rPr>
              <a:t>데이터팀에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 그룹웨어 메일로 제출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642" y="3200602"/>
            <a:ext cx="9099921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2438338" latinLnBrk="0" hangingPunct="0">
              <a:lnSpc>
                <a:spcPct val="20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sym typeface="Helvetica Neue"/>
              </a:rPr>
              <a:t>* Hidden Test Set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안내</a:t>
            </a:r>
            <a:endParaRPr lang="en-US" altLang="ko-KR" sz="1200" b="1" dirty="0" smtClean="0">
              <a:latin typeface="맑은 고딕" panose="020B0503020000020004" pitchFamily="50" charset="-127"/>
              <a:sym typeface="Helvetica Neue"/>
            </a:endParaRP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-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공정하고 정확한 평가를 위해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Hidden Test Set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을 사용하여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참가팀들의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모델 성능을 평가할 예정임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sym typeface="Helvetica Neue"/>
              </a:rPr>
              <a:t>Hidden Test Set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이란</a:t>
            </a:r>
            <a:r>
              <a:rPr lang="en-US" altLang="ko-KR" sz="1200" b="1" dirty="0" smtClean="0">
                <a:latin typeface="맑은 고딕" panose="020B0503020000020004" pitchFamily="50" charset="-127"/>
                <a:sym typeface="Helvetica Neue"/>
              </a:rPr>
              <a:t>?</a:t>
            </a: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-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대회의 실제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평가를 위해 사용되는 데이터 세트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로서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미리 공개되지 않고 오직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대회 종료 후에만 공개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.(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대회 종료 즉시 공개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- Hidden Test Set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은 참가자들의 모델이 새로운 데이터에 얼마나 잘 일반화 되는지 평가하는 목적으로 사용됨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유의 사항</a:t>
            </a:r>
            <a:endParaRPr lang="en-US" altLang="ko-KR" sz="1200" b="1" dirty="0" smtClean="0">
              <a:latin typeface="맑은 고딕" panose="020B0503020000020004" pitchFamily="50" charset="-127"/>
              <a:sym typeface="Helvetica Neue"/>
            </a:endParaRP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-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훈련 데이터에 과도하게 맞추어진 모델은 테스트에 좋은 성능을 내지 못할 수 있으므로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과적합을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피하고 일반화 능력을 개선 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 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하기 위한 노력이 필요함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3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방법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평가 방식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642" y="1343192"/>
            <a:ext cx="8888147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예선 심사 기준은 다음과 같은 평가 기준으로 서울대 통계학과 김용대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자문교수가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평가함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defTabSz="2438338" latinLnBrk="0" hangingPunct="0">
              <a:lnSpc>
                <a:spcPct val="200000"/>
              </a:lnSpc>
            </a:pP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notebook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은 대회 종료 후 취합하여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https://github.com/JBFG/ds_competition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 게시하고 심사에 이용됨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 및 예측 결과는 준비된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Hidden Test Set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에서 평가 측도를 적용하여 성적을 평가함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51000" y="1923263"/>
          <a:ext cx="6604000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33203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탐색적 자료 분석 </a:t>
                      </a:r>
                      <a:r>
                        <a:rPr lang="en-US" altLang="ko-KR" sz="1200" dirty="0" smtClean="0"/>
                        <a:t>[20</a:t>
                      </a:r>
                      <a:r>
                        <a:rPr lang="ko-KR" altLang="en-US" sz="1200" dirty="0" smtClean="0"/>
                        <a:t>점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83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충실성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결과의 해석 등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이후 분석과의 연관성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41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결측치</a:t>
                      </a:r>
                      <a:r>
                        <a:rPr lang="ko-KR" altLang="en-US" sz="1200" b="1" dirty="0" smtClean="0"/>
                        <a:t> 처리 </a:t>
                      </a:r>
                      <a:r>
                        <a:rPr lang="en-US" altLang="ko-KR" sz="1200" b="1" dirty="0" smtClean="0"/>
                        <a:t>[20</a:t>
                      </a:r>
                      <a:r>
                        <a:rPr lang="ko-KR" altLang="en-US" sz="1200" b="1" dirty="0" smtClean="0"/>
                        <a:t>점</a:t>
                      </a:r>
                      <a:r>
                        <a:rPr lang="en-US" altLang="ko-KR" sz="1200" b="1" dirty="0" smtClean="0"/>
                        <a:t>]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1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방법의 합리성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구현의 완결성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결과의 정확성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67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예측 모형 </a:t>
                      </a:r>
                      <a:r>
                        <a:rPr lang="en-US" altLang="ko-KR" sz="1200" b="1" dirty="0" smtClean="0"/>
                        <a:t>[40</a:t>
                      </a:r>
                      <a:r>
                        <a:rPr lang="ko-KR" altLang="en-US" sz="1200" b="1" dirty="0" smtClean="0"/>
                        <a:t>점</a:t>
                      </a:r>
                      <a:r>
                        <a:rPr lang="en-US" altLang="ko-KR" sz="1200" b="1" dirty="0" smtClean="0"/>
                        <a:t>]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정확도</a:t>
                      </a:r>
                      <a:r>
                        <a:rPr lang="en-US" altLang="ko-KR" sz="1200" dirty="0" smtClean="0"/>
                        <a:t>(AUC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평가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5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모형의 해석 </a:t>
                      </a:r>
                      <a:r>
                        <a:rPr lang="en-US" altLang="ko-KR" sz="1200" b="1" dirty="0" smtClean="0"/>
                        <a:t>[20</a:t>
                      </a:r>
                      <a:r>
                        <a:rPr lang="ko-KR" altLang="en-US" sz="1200" b="1" dirty="0" smtClean="0"/>
                        <a:t>점</a:t>
                      </a:r>
                      <a:r>
                        <a:rPr lang="en-US" altLang="ko-KR" sz="1200" b="1" dirty="0" smtClean="0"/>
                        <a:t>]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94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해석의 적절성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유용성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업무 </a:t>
                      </a:r>
                      <a:r>
                        <a:rPr lang="ko-KR" altLang="en-US" sz="1200" dirty="0" err="1" smtClean="0"/>
                        <a:t>적용성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9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93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83030</TotalTime>
  <Words>915</Words>
  <Application>Microsoft Office PowerPoint</Application>
  <PresentationFormat>A4 용지(210x297mm)</PresentationFormat>
  <Paragraphs>146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Helvetica Neue</vt:lpstr>
      <vt:lpstr>Malgun Gothic Semilight</vt:lpstr>
      <vt:lpstr>Malgun Gothic</vt:lpstr>
      <vt:lpstr>Malgun Gothic</vt:lpstr>
      <vt:lpstr>Arial</vt:lpstr>
      <vt:lpstr>Calibri</vt:lpstr>
      <vt:lpstr>Calibri Light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허준홍</dc:creator>
  <cp:lastModifiedBy>오승현</cp:lastModifiedBy>
  <cp:revision>1598</cp:revision>
  <cp:lastPrinted>2022-09-30T00:32:29Z</cp:lastPrinted>
  <dcterms:created xsi:type="dcterms:W3CDTF">2020-12-08T06:08:34Z</dcterms:created>
  <dcterms:modified xsi:type="dcterms:W3CDTF">2023-08-21T06:27:19Z</dcterms:modified>
</cp:coreProperties>
</file>