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339" r:id="rId2"/>
    <p:sldId id="340" r:id="rId3"/>
    <p:sldId id="351" r:id="rId4"/>
    <p:sldId id="354" r:id="rId5"/>
    <p:sldId id="363" r:id="rId6"/>
    <p:sldId id="364" r:id="rId7"/>
    <p:sldId id="365" r:id="rId8"/>
    <p:sldId id="366" r:id="rId9"/>
    <p:sldId id="369" r:id="rId10"/>
    <p:sldId id="367" r:id="rId11"/>
    <p:sldId id="368" r:id="rId1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70" userDrawn="1">
          <p15:clr>
            <a:srgbClr val="A4A3A4"/>
          </p15:clr>
        </p15:guide>
        <p15:guide id="4" pos="597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별" initials="김" lastIdx="1" clrIdx="0">
    <p:extLst>
      <p:ext uri="{19B8F6BF-5375-455C-9EA6-DF929625EA0E}">
        <p15:presenceInfo xmlns:p15="http://schemas.microsoft.com/office/powerpoint/2012/main" userId="김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DFF"/>
    <a:srgbClr val="6F97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5" autoAdjust="0"/>
  </p:normalViewPr>
  <p:slideViewPr>
    <p:cSldViewPr snapToGrid="0" showGuides="1">
      <p:cViewPr varScale="1">
        <p:scale>
          <a:sx n="109" d="100"/>
          <a:sy n="109" d="100"/>
        </p:scale>
        <p:origin x="1392" y="102"/>
      </p:cViewPr>
      <p:guideLst>
        <p:guide orient="horz" pos="2160"/>
        <p:guide pos="3120"/>
        <p:guide pos="270"/>
        <p:guide pos="5970"/>
        <p:guide orient="horz" pos="59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r>
              <a:rPr lang="en-US" altLang="ko-KR" smtClean="0"/>
              <a:t>2022-09-19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76C2DF14-A6E7-45A0-BCE5-933F3C3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7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r>
              <a:rPr lang="en-US" altLang="ko-KR" smtClean="0"/>
              <a:t>2022-09-19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5FD54CE7-5D62-4120-B66F-F629815F7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15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23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89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텍스트"/>
          <p:cNvSpPr txBox="1">
            <a:spLocks noGrp="1"/>
          </p:cNvSpPr>
          <p:nvPr>
            <p:ph type="title"/>
          </p:nvPr>
        </p:nvSpPr>
        <p:spPr>
          <a:xfrm>
            <a:off x="1795463" y="2130428"/>
            <a:ext cx="6315075" cy="1470025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 defTabSz="742950">
              <a:lnSpc>
                <a:spcPct val="100000"/>
              </a:lnSpc>
              <a:defRPr sz="3575" b="0" i="0" spc="0">
                <a:uFill>
                  <a:solidFill>
                    <a:srgbClr val="000000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5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52675" y="3886200"/>
            <a:ext cx="5200650" cy="175260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  <a:lvl2pPr marL="0" indent="371475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2pPr>
            <a:lvl3pPr marL="0" indent="74295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3pPr>
            <a:lvl4pPr marL="0" indent="1114425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4pPr>
            <a:lvl5pPr marL="0" indent="148590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014650" y="6350210"/>
            <a:ext cx="281327" cy="338554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r" defTabSz="742950">
              <a:defRPr sz="975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</a:lstStyle>
          <a:p>
            <a:fld id="{86CB4B4D-7CA3-9044-876B-883B54F8677D}" type="slidenum">
              <a:rPr lang="en-US" altLang="ko-Kore-KR" smtClean="0"/>
              <a:pPr/>
              <a:t>‹#›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3226316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ore-KR" smtClean="0"/>
              <a:pPr/>
              <a:t>‹#›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1650548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FC9F-E006-4B01-99B3-6FA97C41B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nfusion_matrix" TargetMode="External"/><Relationship Id="rId5" Type="http://schemas.openxmlformats.org/officeDocument/2006/relationships/hyperlink" Target="https://en.wikipedia.org/wiki/F-score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업무관련\IR\실적발표\실적발표템플릿\ir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16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JB금융그룹 디지털 채널 UX"/>
          <p:cNvSpPr txBox="1"/>
          <p:nvPr/>
        </p:nvSpPr>
        <p:spPr>
          <a:xfrm>
            <a:off x="7767545" y="4948493"/>
            <a:ext cx="1513616" cy="40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6325" tIns="16325" rIns="16325" bIns="16325" anchor="ctr">
            <a:spAutoFit/>
          </a:bodyPr>
          <a:lstStyle>
            <a:lvl1pPr algn="l" defTabSz="1821503">
              <a:lnSpc>
                <a:spcPct val="209999"/>
              </a:lnSpc>
              <a:defRPr sz="3400" spc="-1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defTabSz="739986" latinLnBrk="0" hangingPunct="0"/>
            <a:r>
              <a:rPr 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JB</a:t>
            </a:r>
            <a:r>
              <a:rPr lang="ko-KR" alt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금융지주 </a:t>
            </a:r>
            <a:r>
              <a:rPr lang="en-US" altLang="ko-KR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</a:t>
            </a:r>
            <a:r>
              <a:rPr lang="ko-KR" alt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팀</a:t>
            </a:r>
            <a:endParaRPr sz="1381" b="1" kern="0" spc="-65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1" name="GUI Screen Design"/>
          <p:cNvSpPr txBox="1"/>
          <p:nvPr/>
        </p:nvSpPr>
        <p:spPr>
          <a:xfrm>
            <a:off x="1130164" y="1340611"/>
            <a:ext cx="7363205" cy="215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6325" tIns="16325" rIns="16325" bIns="16325" anchor="ctr">
            <a:spAutoFit/>
          </a:bodyPr>
          <a:lstStyle/>
          <a:p>
            <a:pPr marL="0" lvl="4" defTabSz="739986" latinLnBrk="0" hangingPunct="0"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sym typeface="Malgun Gothic"/>
              </a:rPr>
              <a:t>2022</a:t>
            </a:r>
            <a:r>
              <a:rPr lang="ko-KR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sym typeface="Malgun Gothic"/>
              </a:rPr>
              <a:t>년도</a:t>
            </a:r>
            <a:endParaRPr lang="en-US" altLang="ko-KR" sz="240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algun Gothic"/>
              <a:ea typeface="Malgun Gothic"/>
              <a:sym typeface="Malgun Gothic"/>
            </a:endParaRPr>
          </a:p>
          <a:p>
            <a:pPr marL="0" lvl="4" algn="ctr" defTabSz="739986" latinLnBrk="0" hangingPunct="0">
              <a:lnSpc>
                <a:spcPct val="200000"/>
              </a:lnSpc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데이터 분석 경진대회</a:t>
            </a:r>
            <a:endParaRPr lang="en-US" altLang="ko-KR" sz="325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+mn-ea"/>
              <a:sym typeface="Malgun Gothic"/>
            </a:endParaRPr>
          </a:p>
          <a:p>
            <a:pPr marL="0" lvl="4" algn="ctr" defTabSz="739986" latinLnBrk="0" hangingPunct="0">
              <a:lnSpc>
                <a:spcPct val="150000"/>
              </a:lnSpc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과제 안내 및 데이터 세트 설명</a:t>
            </a:r>
            <a:endParaRPr lang="en-US" altLang="ko-KR" sz="325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+mn-ea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44888" y="412431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2022. 09. 30.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8782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결과물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제출 결과물 안내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 대회는 데이터 허브의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CDSW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내의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Jupyterlab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환경에서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분석을 진행함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팀별로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사전에 안내된 프로젝트명과 노트북명으로 분석을 진행함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결과물은 자동 제출되므로 별도의 제출 과정은 없으나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사전 안내 규칙에 따라 프로젝트명과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노트북명을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정하고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대회기간 동안 노트북은 실행 상태를 유지해야 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작업 중인 노트북은 대회 기간 동안 두 차례 제출 일자에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자동 제출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예측 결과는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test_y.csv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로 저장할 것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!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(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대회 종료와 함께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자동 제출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되며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저장 위치는 분석 노트북과 같은 폴더에 저장함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433" y="3668252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600" b="1" dirty="0" smtClean="0">
                <a:sym typeface="Helvetica Neue"/>
              </a:rPr>
              <a:t>test_y.csv </a:t>
            </a:r>
            <a:r>
              <a:rPr lang="ko-KR" altLang="en-US" sz="1600" b="1" dirty="0" smtClean="0">
                <a:sym typeface="Helvetica Neue"/>
              </a:rPr>
              <a:t>저장 방법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2" y="4028850"/>
            <a:ext cx="888814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train_y.csv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와 동일한 형태로서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컬럼명은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product_id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row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는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test_x_current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테이블의 각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row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매칭되는 상품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ID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 생성함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test_x_current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테이블의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Pandas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DataFrame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객체가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df_test_x_current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일 경우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df_test_x_current.to_csv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(‘./test_y.csv’)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 저장함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3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평가 방식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심사 기준은 창의성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30,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응용성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50,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우수성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20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으로 부문을 구분하여 서울대 통계학과 김용대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자문교수가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노트북은 대회 기간 중 두 차례에 걸쳐 취합하여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github.com/JBFG/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ds_competition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게시하고 심사에 이용됨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이와 함께 작성된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test_y.csv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예측 결과는 대회 종료와 함께 취합하여 준비된 평가 측도를 적용하여 예측 성능을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433" y="264757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예측 결과 평가 측도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2" y="3028272"/>
            <a:ext cx="8888147" cy="402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test_y.csv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저장된 예측 결과는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Mean F1 score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로써 평가되며 다음과 같이 정의됨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" y="3548721"/>
                <a:ext cx="9906000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F1 score = </a:t>
                </a:r>
                <a14:m>
                  <m:oMath xmlns:m="http://schemas.openxmlformats.org/officeDocument/2006/math">
                    <m:r>
                      <a:rPr lang="ko-KR" altLang="en-US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𝑓𝑝</m:t>
                        </m:r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𝑓𝑛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48721"/>
                <a:ext cx="9906000" cy="526234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81642" y="4174100"/>
            <a:ext cx="888814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Precision 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구매할 것으로 예측한 상품 중 실제로 구매한 상품의 비율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Recall 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실제로 구매한 상품 중 구매할 것으로 예측한 상품의 비율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Mean F1 score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test_y.csv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예측 결과에서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고객별 구매 결과에 대해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F1 score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산출 후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4,141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명 전체 고객의 평균으로 계산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참고자료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F-score (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5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  <a:hlinkClick r:id="rId5"/>
              </a:rPr>
              <a:t>://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5"/>
              </a:rPr>
              <a:t>en.wikipedia.org/wiki/F-score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참고자료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2 : Confusion matrix (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6"/>
              </a:rPr>
              <a:t>https://en.wikipedia.org/wiki/Confusion_matrix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tp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(true positive),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fp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(false positive),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fn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(false negative)</a:t>
            </a:r>
          </a:p>
        </p:txBody>
      </p:sp>
    </p:spTree>
    <p:extLst>
      <p:ext uri="{BB962C8B-B14F-4D97-AF65-F5344CB8AC3E}">
        <p14:creationId xmlns:p14="http://schemas.microsoft.com/office/powerpoint/2010/main" val="13963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업무관련\IR\실적발표\실적발표템플릿\ir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31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일러스트 스타일"/>
          <p:cNvSpPr txBox="1"/>
          <p:nvPr/>
        </p:nvSpPr>
        <p:spPr>
          <a:xfrm>
            <a:off x="1404306" y="2488235"/>
            <a:ext cx="4057156" cy="336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0638" tIns="20638" rIns="20638" bIns="20638" anchor="t">
            <a:spAutoFit/>
          </a:bodyPr>
          <a:lstStyle>
            <a:lvl1pPr algn="l">
              <a:defRPr sz="8000" spc="-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대회 과제 안내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데이터 세트 설명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테이블 구성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데이터 접근 방법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제출 결과물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평가 방법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3" name="일러스트 스타일">
            <a:extLst>
              <a:ext uri="{FF2B5EF4-FFF2-40B4-BE49-F238E27FC236}">
                <a16:creationId xmlns:a16="http://schemas.microsoft.com/office/drawing/2014/main" id="{2549FCF1-0F2A-684F-9FA8-DA6276C894C5}"/>
              </a:ext>
            </a:extLst>
          </p:cNvPr>
          <p:cNvSpPr txBox="1"/>
          <p:nvPr/>
        </p:nvSpPr>
        <p:spPr>
          <a:xfrm>
            <a:off x="864810" y="1480410"/>
            <a:ext cx="2056654" cy="657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0638" tIns="20638" rIns="20638" bIns="20638" anchor="ctr">
            <a:spAutoFit/>
          </a:bodyPr>
          <a:lstStyle>
            <a:lvl1pPr algn="l">
              <a:defRPr sz="8000" spc="-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defTabSz="990575" latinLnBrk="0" hangingPunct="0">
              <a:defRPr/>
            </a:pPr>
            <a:r>
              <a:rPr lang="en-US" sz="4000" b="1" kern="0" spc="0" smtClean="0">
                <a:solidFill>
                  <a:schemeClr val="bg2">
                    <a:lumMod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Contents</a:t>
            </a:r>
            <a:endParaRPr sz="4000" b="1" kern="0" spc="0" dirty="0">
              <a:solidFill>
                <a:schemeClr val="bg2">
                  <a:lumMod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8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433" y="952549"/>
            <a:ext cx="36870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438338" latinLnBrk="0" hangingPunct="0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대회 과제 배경</a:t>
            </a:r>
            <a:endParaRPr lang="en-US" altLang="ko-KR" sz="1600" b="1" dirty="0">
              <a:latin typeface="맑은 고딕" panose="020B0503020000020004" pitchFamily="50" charset="-127"/>
              <a:sym typeface="Helvetica Neue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 과제 안내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2" y="4253998"/>
            <a:ext cx="36870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438338" latinLnBrk="0" hangingPunct="0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대회 과제 목표</a:t>
            </a:r>
            <a:endParaRPr lang="en-US" altLang="ko-KR" sz="1600" b="1" dirty="0">
              <a:latin typeface="맑은 고딕" panose="020B0503020000020004" pitchFamily="50" charset="-127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642" y="1343192"/>
            <a:ext cx="8888147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고객은 상품 구매 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개인의 취향 및 필요에 따라 각기 구분되는 소비패턴을 보임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고객의 과거 상품 구매 이력을 통해 소비패턴을 발견하여 미래 소비를 예측하고자 하는 시도는 산업 전반에서 이루어져 왔음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고객의 미래 소비를 예측하고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개인화된 제안을 하는 것에 역량을 집중하여 성공한 기업들로 구글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넷플릭스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등이 있음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한편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온라인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커머스에서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고객이 상품을 구매할 때에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하나 이상의 여러 상품을 한 주문서에 담아서 주문하는 것이 일반적임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고객이 주문서에 상품을 담을 때에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과거 이력을 통해 고객이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재구매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할만한 상품을 제안하여 고객 경험을 제고할 수 있음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 대회의 주제는 온라인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커머스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상품 제안이며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현재 고객별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재구매율이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높은 상품을 제안하기 위해 다양한 분석을 시도하고 우수한 예측 결과를 도출하는 것을 목표로 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642" y="4715663"/>
            <a:ext cx="888814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과거 구매 이력과 현재 구매 정보를 활용하여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과거 구매 상품 중 현재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재구매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 할 만한 상품을 제안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예측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 설명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데이터 세트 개요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 대회를 위한 데이터 세트는 시간에 따른 고객별 구매 내역에 관련된 정보로 구성됨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  <a:endParaRPr lang="en-US" altLang="ko-KR" sz="1200" b="1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과거 구매 내역을 통해 소비패턴을 발견하고 현재 구매 중인 상품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ID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를 예측해야 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데이터 세트는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100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 상품에 대한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10,000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명 고객의 상품 구매 관련 정보로 구성 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고객별 구매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내역들에는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한 번의 구매 내역 안에 여러 상품 정보가 담겨 있을 수 있으며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구매 요일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시각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상품을 담은 순서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재구매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여부 등 다양한 정보가 포함되어 있음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test_x_current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테이블의 각 상품 구매 내역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(row)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대한 상품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ID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를 예측한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test_y.csv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를 생성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432" y="3644734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데이터 세트 테이블 개요</a:t>
            </a:r>
            <a:endParaRPr lang="ko-KR" altLang="en-US" sz="16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77670"/>
              </p:ext>
            </p:extLst>
          </p:nvPr>
        </p:nvGraphicFramePr>
        <p:xfrm>
          <a:off x="768480" y="4175108"/>
          <a:ext cx="8266463" cy="21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02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6887361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</a:tblGrid>
              <a:tr h="296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테이블명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products_info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 상품에 대한 정보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(id,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분류명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담당부서명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train_x_past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5,859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고객들의 과거 구매 이력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train_x_current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를 제외한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5,859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고객들의 현재 구매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train_y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5,859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고객들의 현재 주문 정보에 대한 상품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test_x_past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4,141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고객들의 과거 구매 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test_x_current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를 제외한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4,141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고객들이 현재 구매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600" b="1" dirty="0" err="1" smtClean="0">
                <a:latin typeface="맑은 고딕" panose="020B0503020000020004" pitchFamily="50" charset="-127"/>
                <a:sym typeface="Helvetica Neue"/>
              </a:rPr>
              <a:t>products_info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400" dirty="0" smtClean="0">
                <a:sym typeface="Helvetica Neue"/>
              </a:rPr>
              <a:t>상품 정보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432" y="3258663"/>
            <a:ext cx="7319716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2. </a:t>
            </a:r>
            <a:r>
              <a:rPr lang="en-US" altLang="ko-KR" sz="1600" b="1" dirty="0" err="1" smtClean="0"/>
              <a:t>train_x_past</a:t>
            </a:r>
            <a:r>
              <a:rPr lang="en-US" altLang="ko-KR" sz="1600" b="1" dirty="0" smtClean="0"/>
              <a:t> </a:t>
            </a:r>
            <a:r>
              <a:rPr lang="en-US" altLang="ko-KR" sz="1400" dirty="0"/>
              <a:t>5,859</a:t>
            </a:r>
            <a:r>
              <a:rPr lang="ko-KR" altLang="en-US" sz="1400" dirty="0"/>
              <a:t>명 고객들의 과거 구매 </a:t>
            </a:r>
            <a:r>
              <a:rPr lang="ko-KR" altLang="en-US" sz="1400" dirty="0" smtClean="0"/>
              <a:t>이력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40195"/>
              </p:ext>
            </p:extLst>
          </p:nvPr>
        </p:nvGraphicFramePr>
        <p:xfrm>
          <a:off x="768480" y="1437634"/>
          <a:ext cx="8266464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products_id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21709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Sparkling Lemon Water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category_id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division_id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담당부서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category_name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분류명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water seltzer sparkling water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division_name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담당부서명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beverages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25376"/>
              </p:ext>
            </p:extLst>
          </p:nvPr>
        </p:nvGraphicFramePr>
        <p:xfrm>
          <a:off x="768480" y="3753773"/>
          <a:ext cx="826646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717029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cstno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196613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order_number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고객별 주문서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week_day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요일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(0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일요일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order_hour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order_interval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직전 구매 후 경과 일수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add_order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주문서 내 담긴 상품의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 상품을 담은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62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Is_reordered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재구매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6812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41220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03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3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600" b="1" dirty="0" err="1" smtClean="0">
                <a:latin typeface="맑은 고딕" panose="020B0503020000020004" pitchFamily="50" charset="-127"/>
                <a:sym typeface="Helvetica Neue"/>
              </a:rPr>
              <a:t>train_x_current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400" dirty="0"/>
              <a:t>5,859</a:t>
            </a:r>
            <a:r>
              <a:rPr lang="ko-KR" altLang="en-US" sz="1400" dirty="0"/>
              <a:t>명 고객들의 </a:t>
            </a:r>
            <a:r>
              <a:rPr lang="ko-KR" altLang="en-US" sz="1400" smtClean="0"/>
              <a:t>최근 주문 </a:t>
            </a:r>
            <a:r>
              <a:rPr lang="ko-KR" altLang="en-US" sz="1400" dirty="0" smtClean="0"/>
              <a:t>정보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432" y="3962830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4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600" b="1" dirty="0" err="1" smtClean="0"/>
              <a:t>train_y</a:t>
            </a:r>
            <a:r>
              <a:rPr lang="en-US" altLang="ko-KR" sz="1600" b="1" dirty="0" smtClean="0"/>
              <a:t> </a:t>
            </a:r>
            <a:r>
              <a:rPr lang="en-US" altLang="ko-KR" sz="1400" dirty="0"/>
              <a:t>5,859</a:t>
            </a:r>
            <a:r>
              <a:rPr lang="ko-KR" altLang="en-US" sz="1400" dirty="0"/>
              <a:t>명 고객들의 </a:t>
            </a:r>
            <a:r>
              <a:rPr lang="ko-KR" altLang="en-US" sz="1400" dirty="0" smtClean="0"/>
              <a:t>최근 주문 상품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train_x_current</a:t>
            </a:r>
            <a:r>
              <a:rPr lang="ko-KR" altLang="en-US" sz="1400" dirty="0" smtClean="0"/>
              <a:t>의 각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매핑되는</a:t>
            </a:r>
            <a:r>
              <a:rPr lang="ko-KR" altLang="en-US" sz="1400" dirty="0" smtClean="0"/>
              <a:t> 상품 정보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06447"/>
              </p:ext>
            </p:extLst>
          </p:nvPr>
        </p:nvGraphicFramePr>
        <p:xfrm>
          <a:off x="768480" y="4456337"/>
          <a:ext cx="826646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21709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03805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57899"/>
              </p:ext>
            </p:extLst>
          </p:nvPr>
        </p:nvGraphicFramePr>
        <p:xfrm>
          <a:off x="768480" y="1444830"/>
          <a:ext cx="8266464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smtClean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806422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cstno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41116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order_number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고객별 주문서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week_day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요일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(0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일요일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order_hour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order_interval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직전 구매 후 경과 일수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add_order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주문서 내 담긴 상품의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 상품을 담은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62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Is_reordered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재구매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68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7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5. </a:t>
            </a:r>
            <a:r>
              <a:rPr lang="en-US" altLang="ko-KR" sz="1600" b="1" dirty="0" err="1"/>
              <a:t>test_x_past</a:t>
            </a:r>
            <a:r>
              <a:rPr lang="en-US" altLang="ko-KR" sz="1600" b="1" dirty="0"/>
              <a:t> </a:t>
            </a:r>
            <a:r>
              <a:rPr lang="en-US" altLang="ko-KR" sz="1400" dirty="0"/>
              <a:t>4,141</a:t>
            </a:r>
            <a:r>
              <a:rPr lang="ko-KR" altLang="en-US" sz="1400" dirty="0"/>
              <a:t>명 고객들의 과거 구매 이력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27840"/>
              </p:ext>
            </p:extLst>
          </p:nvPr>
        </p:nvGraphicFramePr>
        <p:xfrm>
          <a:off x="768480" y="1485893"/>
          <a:ext cx="826646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483123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cstno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114688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order_number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고객별 주문서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week_day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요일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(0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일요일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order_hour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order_interval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직전 구매 후 경과 일수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add_order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주문서 내 담긴 상품의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 상품을 담은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62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Is_reordered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재구매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6812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7781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03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6. </a:t>
            </a:r>
            <a:r>
              <a:rPr lang="en-US" altLang="ko-KR" sz="1600" b="1" dirty="0" err="1"/>
              <a:t>test_x_current</a:t>
            </a:r>
            <a:r>
              <a:rPr lang="en-US" altLang="ko-KR" sz="1600" b="1" dirty="0"/>
              <a:t> </a:t>
            </a:r>
            <a:r>
              <a:rPr lang="en-US" altLang="ko-KR" sz="1400" dirty="0"/>
              <a:t>4,141</a:t>
            </a:r>
            <a:r>
              <a:rPr lang="ko-KR" altLang="en-US" sz="1400" dirty="0"/>
              <a:t>명 고객들의 </a:t>
            </a:r>
            <a:r>
              <a:rPr lang="ko-KR" altLang="en-US" sz="1400"/>
              <a:t>미래 </a:t>
            </a:r>
            <a:r>
              <a:rPr lang="ko-KR" altLang="en-US" sz="1400" smtClean="0"/>
              <a:t>주문 </a:t>
            </a:r>
            <a:r>
              <a:rPr lang="ko-KR" altLang="en-US" sz="1400" dirty="0"/>
              <a:t>정보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42253"/>
              </p:ext>
            </p:extLst>
          </p:nvPr>
        </p:nvGraphicFramePr>
        <p:xfrm>
          <a:off x="768480" y="1485893"/>
          <a:ext cx="8266464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3412476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cstno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167350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order_number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고객별 주문서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week_day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요일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(0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일요일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order_hour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order_interval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직전 구매 후 경과 일수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add_order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주문서 내 담긴 상품의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 상품을 담은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62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Is_reordered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재구매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68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접근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1. </a:t>
            </a:r>
            <a:r>
              <a:rPr lang="en-US" altLang="ko-KR" sz="1600" b="1" dirty="0" smtClean="0"/>
              <a:t>CDSW </a:t>
            </a:r>
            <a:r>
              <a:rPr lang="ko-KR" altLang="en-US" sz="1600" b="1" dirty="0" smtClean="0"/>
              <a:t>내 </a:t>
            </a:r>
            <a:r>
              <a:rPr lang="en-US" altLang="ko-KR" sz="1600" b="1" dirty="0" err="1" smtClean="0"/>
              <a:t>Jupyterlab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환경에서 데이터 세트 접근 방법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16" y="2839871"/>
            <a:ext cx="6630325" cy="3715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546" y="2438651"/>
            <a:ext cx="4269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err="1" smtClean="0"/>
              <a:t>products_info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조회 예시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98634" y="3569839"/>
            <a:ext cx="914400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546" y="1426635"/>
            <a:ext cx="8302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데이터 세트는 </a:t>
            </a:r>
            <a:r>
              <a:rPr lang="ko-KR" altLang="en-US" sz="1400" b="1" dirty="0" smtClean="0"/>
              <a:t>아래 영역에 저장되어 </a:t>
            </a:r>
            <a:r>
              <a:rPr lang="ko-KR" altLang="en-US" sz="1400" b="1" dirty="0" smtClean="0"/>
              <a:t>있음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주의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l2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L2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소문자</a:t>
            </a:r>
            <a:r>
              <a:rPr lang="en-US" altLang="ko-KR" sz="1400" b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전북은행         </a:t>
            </a:r>
            <a:r>
              <a:rPr lang="en-US" altLang="ko-KR" sz="1400" dirty="0" smtClean="0"/>
              <a:t>: l2_jbbk_extnl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광주은행         </a:t>
            </a:r>
            <a:r>
              <a:rPr lang="en-US" altLang="ko-KR" sz="1400" dirty="0" smtClean="0"/>
              <a:t>: l2_kjbk_extnl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JB</a:t>
            </a:r>
            <a:r>
              <a:rPr lang="ko-KR" altLang="en-US" sz="1400" dirty="0" err="1" smtClean="0"/>
              <a:t>우리캐피탈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l2_jbwc_extnl</a:t>
            </a:r>
          </a:p>
        </p:txBody>
      </p:sp>
    </p:spTree>
    <p:extLst>
      <p:ext uri="{BB962C8B-B14F-4D97-AF65-F5344CB8AC3E}">
        <p14:creationId xmlns:p14="http://schemas.microsoft.com/office/powerpoint/2010/main" val="20477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78416</TotalTime>
  <Words>1075</Words>
  <Application>Microsoft Office PowerPoint</Application>
  <PresentationFormat>A4 용지(210x297mm)</PresentationFormat>
  <Paragraphs>236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Helvetica Neue</vt:lpstr>
      <vt:lpstr>Malgun Gothic Semilight</vt:lpstr>
      <vt:lpstr>Malgun Gothic</vt:lpstr>
      <vt:lpstr>Malgun Gothic</vt:lpstr>
      <vt:lpstr>Arial</vt:lpstr>
      <vt:lpstr>Calibri</vt:lpstr>
      <vt:lpstr>Calibri Light</vt:lpstr>
      <vt:lpstr>Cambria Math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허준홍</dc:creator>
  <cp:lastModifiedBy>전정미</cp:lastModifiedBy>
  <cp:revision>1550</cp:revision>
  <cp:lastPrinted>2022-09-30T00:32:29Z</cp:lastPrinted>
  <dcterms:created xsi:type="dcterms:W3CDTF">2020-12-08T06:08:34Z</dcterms:created>
  <dcterms:modified xsi:type="dcterms:W3CDTF">2022-09-30T05:17:57Z</dcterms:modified>
</cp:coreProperties>
</file>