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orbel" panose="020B05030202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55"/>
  </p:normalViewPr>
  <p:slideViewPr>
    <p:cSldViewPr snapToGrid="0">
      <p:cViewPr varScale="1">
        <p:scale>
          <a:sx n="94" d="100"/>
          <a:sy n="94" d="100"/>
        </p:scale>
        <p:origin x="1024" y="184"/>
      </p:cViewPr>
      <p:guideLst>
        <p:guide orient="horz" pos="1968"/>
        <p:guide pos="408"/>
        <p:guide orient="horz" pos="3912"/>
        <p:guide pos="7272"/>
        <p:guide orient="horz" pos="16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2e913798f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2e913798f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c2e913798f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4c6c4241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c4c6c4241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4. Internal model tracks case/test volumes, admissions/discharge rates, daily mobility etc.</a:t>
            </a:r>
            <a:endParaRPr/>
          </a:p>
          <a:p>
            <a:pPr marL="0" lvl="0" indent="0" algn="l" rtl="0">
              <a:spcBef>
                <a:spcPts val="0"/>
              </a:spcBef>
              <a:spcAft>
                <a:spcPts val="0"/>
              </a:spcAft>
              <a:buNone/>
            </a:pPr>
            <a:r>
              <a:rPr lang="en-US"/>
              <a:t>5. Centralized EHR data mart housed formatted tables and supply chain information. Agile build model that was customized based on feedback from users. Identified variables include testing times/results, demographics, bed types, ventilator usage status, and admission/discharge rates. Extended benefit of ongoing surveillance and research for the clinic.</a:t>
            </a:r>
            <a:endParaRPr/>
          </a:p>
          <a:p>
            <a:pPr marL="0" lvl="0" indent="0" algn="l" rtl="0">
              <a:spcBef>
                <a:spcPts val="0"/>
              </a:spcBef>
              <a:spcAft>
                <a:spcPts val="0"/>
              </a:spcAft>
              <a:buNone/>
            </a:pPr>
            <a:r>
              <a:rPr lang="en-US"/>
              <a:t>6. Preparedness-telehealth implementation, questionnaires, testing results, priority care.</a:t>
            </a:r>
            <a:endParaRPr/>
          </a:p>
          <a:p>
            <a:pPr marL="0" lvl="0" indent="0" algn="l" rtl="0">
              <a:spcBef>
                <a:spcPts val="0"/>
              </a:spcBef>
              <a:spcAft>
                <a:spcPts val="0"/>
              </a:spcAft>
              <a:buNone/>
            </a:pPr>
            <a:r>
              <a:rPr lang="en-US"/>
              <a:t>    Quality of Care rises when HCPs are properly and efficiently prepared.</a:t>
            </a:r>
            <a:endParaRPr/>
          </a:p>
        </p:txBody>
      </p:sp>
      <p:sp>
        <p:nvSpPr>
          <p:cNvPr id="212" name="Google Shape;212;gc4c6c4241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2e913798f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2e913798f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AutoNum type="arabicPeriod"/>
            </a:pPr>
            <a:r>
              <a:rPr lang="en-US"/>
              <a:t>Based on 3 factors- age, minimum oxygen saturation, and type of patient encounter.</a:t>
            </a:r>
            <a:endParaRPr/>
          </a:p>
        </p:txBody>
      </p:sp>
      <p:sp>
        <p:nvSpPr>
          <p:cNvPr id="221" name="Google Shape;221;gc2e913798f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c4c6c42411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c4c6c42411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2. Structural/Methodological integrity-set of assumptions placed on model and its scope</a:t>
            </a:r>
            <a:endParaRPr/>
          </a:p>
          <a:p>
            <a:pPr marL="0" lvl="0" indent="0" algn="l" rtl="0">
              <a:spcBef>
                <a:spcPts val="0"/>
              </a:spcBef>
              <a:spcAft>
                <a:spcPts val="0"/>
              </a:spcAft>
              <a:buNone/>
            </a:pPr>
            <a:r>
              <a:rPr lang="en-US"/>
              <a:t>    Heterogeneity-population or patient subgroups that may need unique assumptions considered</a:t>
            </a:r>
            <a:endParaRPr/>
          </a:p>
          <a:p>
            <a:pPr marL="0" lvl="0" indent="0" algn="l" rtl="0">
              <a:spcBef>
                <a:spcPts val="0"/>
              </a:spcBef>
              <a:spcAft>
                <a:spcPts val="0"/>
              </a:spcAft>
              <a:buNone/>
            </a:pPr>
            <a:r>
              <a:rPr lang="en-US"/>
              <a:t>    Statistical Errors</a:t>
            </a:r>
            <a:endParaRPr/>
          </a:p>
          <a:p>
            <a:pPr marL="0" lvl="0" indent="0" algn="l" rtl="0">
              <a:spcBef>
                <a:spcPts val="0"/>
              </a:spcBef>
              <a:spcAft>
                <a:spcPts val="0"/>
              </a:spcAft>
              <a:buNone/>
            </a:pPr>
            <a:r>
              <a:rPr lang="en-US"/>
              <a:t>    Effectiveness when used on a larger population size</a:t>
            </a:r>
            <a:endParaRPr/>
          </a:p>
          <a:p>
            <a:pPr marL="0" lvl="0" indent="0" algn="l" rtl="0">
              <a:spcBef>
                <a:spcPts val="0"/>
              </a:spcBef>
              <a:spcAft>
                <a:spcPts val="0"/>
              </a:spcAft>
              <a:buNone/>
            </a:pPr>
            <a:r>
              <a:rPr lang="en-US"/>
              <a:t>To avoid this-sensitivity analyses which is a statistical technique that can account for a particular dependent variable, under a given set of assumptions, and its effects.</a:t>
            </a:r>
            <a:endParaRPr/>
          </a:p>
          <a:p>
            <a:pPr marL="0" lvl="0" indent="0" algn="l" rtl="0">
              <a:spcBef>
                <a:spcPts val="0"/>
              </a:spcBef>
              <a:spcAft>
                <a:spcPts val="0"/>
              </a:spcAft>
              <a:buNone/>
            </a:pPr>
            <a:r>
              <a:rPr lang="en-US"/>
              <a:t>Scrutiny is imperative to keep integrity of model.</a:t>
            </a:r>
            <a:endParaRPr/>
          </a:p>
          <a:p>
            <a:pPr marL="0" lvl="0" indent="0" algn="l" rtl="0">
              <a:spcBef>
                <a:spcPts val="0"/>
              </a:spcBef>
              <a:spcAft>
                <a:spcPts val="0"/>
              </a:spcAft>
              <a:buNone/>
            </a:pPr>
            <a:r>
              <a:rPr lang="en-US"/>
              <a:t>Increasing sample size and improved data quality can also help.</a:t>
            </a:r>
            <a:endParaRPr/>
          </a:p>
          <a:p>
            <a:pPr marL="0" lvl="0" indent="0" algn="l" rtl="0">
              <a:spcBef>
                <a:spcPts val="0"/>
              </a:spcBef>
              <a:spcAft>
                <a:spcPts val="0"/>
              </a:spcAft>
              <a:buNone/>
            </a:pPr>
            <a:r>
              <a:rPr lang="en-US"/>
              <a:t>3. Speech recognition through deep learning NLP by govt. agencies can monitor misinfo.</a:t>
            </a:r>
            <a:endParaRPr/>
          </a:p>
          <a:p>
            <a:pPr marL="0" lvl="0" indent="0" algn="l" rtl="0">
              <a:spcBef>
                <a:spcPts val="0"/>
              </a:spcBef>
              <a:spcAft>
                <a:spcPts val="0"/>
              </a:spcAft>
              <a:buNone/>
            </a:pPr>
            <a:r>
              <a:rPr lang="en-US"/>
              <a:t>4. Benefits outweigh costs.</a:t>
            </a:r>
            <a:endParaRPr/>
          </a:p>
        </p:txBody>
      </p:sp>
      <p:sp>
        <p:nvSpPr>
          <p:cNvPr id="230" name="Google Shape;230;gc4c6c42411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4acfc140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c4acfc140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c4acfc140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4acfc1408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4acfc1408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c4acfc1408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4acfc1408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4acfc1408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c4acfc1408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4acfc1408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4acfc1408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c4acfc1408_0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4acfc1408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4acfc1408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c4acfc1408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     The application of advanced technology in healthcare is growing at a very fast rate.  EHRs have become gold standard, and their widespread adoption has created opportunities to explore the application of informatics in medicine.  HIT  has become especially important in times of great uncertainty and unprecedented events, such as the covid 19 pandemic.  Unfortunately, covid is ongoing, and HCO’s remain burdened.  As such, there is an urgent urgent need to address inefficiencies in delivering covid-related services (Chaneller et al., 2020) -  from screening to testing, treatment, and immunizations.  We found in our research that there is growing interests in the use of predictive analytics for covid response (Chaneller et al., 2020).  Therefore, decided to explore its application as a healthcare solution.</a:t>
            </a:r>
            <a:endParaRPr/>
          </a:p>
        </p:txBody>
      </p:sp>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4acfc1408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4acfc1408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c4acfc1408_0_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c4acfc1408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c4acfc1408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c4acfc1408_0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2e913798f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c2e913798f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c2e913798f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f6d73a8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f6d73a82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100"/>
              <a:t>Predictive analytics involves the deployment of algorithms within large datasets to determine future outcomes (Liu, Bates, Wiens, &amp; Shah, 2019).  Essentially, predictive analytics algorithms learn from historical data in order to predict future outcomes.  Predictive analytics have been applied widely in  healthcare for business strategies.  Moreover, its application for covid-related services has grown significantly (Challener, Dowdy, &amp; O’Horo, 2020).  In fact, predictive analytics models have been used to predict the course of the pandemic, its financial impact, emergency preparedness, and resource allocation (Chaneller et al., 2020).</a:t>
            </a:r>
            <a:endParaRPr/>
          </a:p>
        </p:txBody>
      </p:sp>
      <p:sp>
        <p:nvSpPr>
          <p:cNvPr id="142" name="Google Shape;142;gbf6d73a8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f6d73a826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f6d73a826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t>     Data is an essential element necessary to achieve our proposed goal.  Fortunately, the availability of data in healthcare is vast.  In fact, the availability of big data in healthcare is a primary driver for the utilization of predictive analytics (Liu et al., 2019).  Predictive analytics can play an important role in revealing insights from these siloed data sources.  The accuracy of prediction algorithms relies on rich and quality data.  As such, data or its collection is a necessary requirement </a:t>
            </a:r>
            <a:endParaRPr sz="1100"/>
          </a:p>
          <a:p>
            <a:pPr marL="0" lvl="0" indent="0" algn="l" rtl="0">
              <a:spcBef>
                <a:spcPts val="0"/>
              </a:spcBef>
              <a:spcAft>
                <a:spcPts val="0"/>
              </a:spcAft>
              <a:buNone/>
            </a:pPr>
            <a:r>
              <a:rPr lang="en-US" sz="1100"/>
              <a:t>     The application of cloud-based services in healthcare is growing rapidly.  Cloud computing involves the allocation of computing resources (i.e., software, infrastructure, or platform) via the internet as a service (Tilley, 2019).  Cloud computing serves as a cost-effective method of acquiring predictive analytics resources.  Instead of building predictive models in-house, we will purchase a cloud-based package that automatically analyzes EHR data.  </a:t>
            </a:r>
            <a:endParaRPr sz="1100"/>
          </a:p>
          <a:p>
            <a:pPr marL="0" lvl="0" indent="0" algn="l" rtl="0">
              <a:spcBef>
                <a:spcPts val="0"/>
              </a:spcBef>
              <a:spcAft>
                <a:spcPts val="0"/>
              </a:spcAft>
              <a:buNone/>
            </a:pPr>
            <a:r>
              <a:rPr lang="en-US" sz="1100"/>
              <a:t>Dashboards are often the products of data analysis.  They are summarized, visual representations of data which communicates a message that require action (Tilley, 2019).  Our dashboards will highlight the issues that need immediate action and includes the graphical representation of supply chain management, covid cases, individuals tested, screening measures, and interventions.</a:t>
            </a:r>
            <a:endParaRPr sz="1100"/>
          </a:p>
        </p:txBody>
      </p:sp>
      <p:sp>
        <p:nvSpPr>
          <p:cNvPr id="151" name="Google Shape;151;gbf6d73a826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2e913798f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2e913798f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c2e913798f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2e913798f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2e913798f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c2e913798f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2e913798f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2e913798f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c2e913798f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c2e913798f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c2e913798f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c2e913798f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2e913798f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c2e913798f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c2e913798f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bg>
      <p:bgPr>
        <a:solidFill>
          <a:schemeClr val="dk1"/>
        </a:solidFill>
        <a:effectLst/>
      </p:bgPr>
    </p:bg>
    <p:spTree>
      <p:nvGrpSpPr>
        <p:cNvPr id="1" name="Shape 13"/>
        <p:cNvGrpSpPr/>
        <p:nvPr/>
      </p:nvGrpSpPr>
      <p:grpSpPr>
        <a:xfrm>
          <a:off x="0" y="0"/>
          <a:ext cx="0" cy="0"/>
          <a:chOff x="0" y="0"/>
          <a:chExt cx="0" cy="0"/>
        </a:xfrm>
      </p:grpSpPr>
      <p:sp>
        <p:nvSpPr>
          <p:cNvPr id="14" name="Google Shape;14;p2"/>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p:nvPr/>
        </p:nvSpPr>
        <p:spPr>
          <a:xfrm>
            <a:off x="3166402" y="903484"/>
            <a:ext cx="5859196" cy="5051033"/>
          </a:xfrm>
          <a:prstGeom prst="hexagon">
            <a:avLst>
              <a:gd name="adj" fmla="val 25000"/>
              <a:gd name="vf" fmla="val 115470"/>
            </a:avLst>
          </a:prstGeom>
          <a:solidFill>
            <a:schemeClr val="accent5">
              <a:alpha val="40000"/>
            </a:schemeClr>
          </a:solidFill>
          <a:ln w="603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2"/>
          <p:cNvSpPr/>
          <p:nvPr/>
        </p:nvSpPr>
        <p:spPr>
          <a:xfrm>
            <a:off x="7974278" y="5753530"/>
            <a:ext cx="651613" cy="561736"/>
          </a:xfrm>
          <a:prstGeom prst="hexagon">
            <a:avLst>
              <a:gd name="adj" fmla="val 25000"/>
              <a:gd name="vf" fmla="val 11547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
          <p:cNvSpPr/>
          <p:nvPr/>
        </p:nvSpPr>
        <p:spPr>
          <a:xfrm>
            <a:off x="2255521" y="2751804"/>
            <a:ext cx="785546" cy="677196"/>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8021783" y="671564"/>
            <a:ext cx="392774" cy="338599"/>
          </a:xfrm>
          <a:prstGeom prst="hexagon">
            <a:avLst>
              <a:gd name="adj" fmla="val 25000"/>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2035398" y="3344350"/>
            <a:ext cx="196388" cy="169300"/>
          </a:xfrm>
          <a:prstGeom prst="hexagon">
            <a:avLst>
              <a:gd name="adj" fmla="val 25000"/>
              <a:gd name="vf" fmla="val 11547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title"/>
          </p:nvPr>
        </p:nvSpPr>
        <p:spPr>
          <a:xfrm>
            <a:off x="4096846" y="2576760"/>
            <a:ext cx="3924935" cy="169563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4800"/>
              <a:buFont typeface="Corbel"/>
              <a:buNone/>
              <a:defRPr sz="4800" b="1"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
          <p:cNvSpPr txBox="1">
            <a:spLocks noGrp="1"/>
          </p:cNvSpPr>
          <p:nvPr>
            <p:ph type="body" idx="1"/>
          </p:nvPr>
        </p:nvSpPr>
        <p:spPr>
          <a:xfrm>
            <a:off x="4096848" y="1899514"/>
            <a:ext cx="3924934" cy="4905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4"/>
              </a:buClr>
              <a:buSzPts val="2400"/>
              <a:buFont typeface="Arial"/>
              <a:buNone/>
              <a:defRPr sz="2400" b="1" i="0" u="none" strike="noStrike" cap="none">
                <a:solidFill>
                  <a:schemeClr val="accent4"/>
                </a:solidFill>
                <a:latin typeface="Calibri"/>
                <a:ea typeface="Calibri"/>
                <a:cs typeface="Calibri"/>
                <a:sym typeface="Calibri"/>
              </a:defRPr>
            </a:lvl1pPr>
            <a:lvl2pPr marL="914400" marR="0" lvl="1" indent="-228600" algn="l" rtl="0">
              <a:lnSpc>
                <a:spcPct val="90000"/>
              </a:lnSpc>
              <a:spcBef>
                <a:spcPts val="500"/>
              </a:spcBef>
              <a:spcAft>
                <a:spcPts val="0"/>
              </a:spcAft>
              <a:buClr>
                <a:srgbClr val="3F3F3F"/>
              </a:buClr>
              <a:buSzPts val="1600"/>
              <a:buFont typeface="Arial"/>
              <a:buNone/>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body" idx="3"/>
          </p:nvPr>
        </p:nvSpPr>
        <p:spPr>
          <a:xfrm>
            <a:off x="4484582" y="4459105"/>
            <a:ext cx="3222836" cy="1168530"/>
          </a:xfrm>
          <a:prstGeom prst="rect">
            <a:avLst/>
          </a:prstGeom>
          <a:noFill/>
          <a:ln>
            <a:noFill/>
          </a:ln>
        </p:spPr>
        <p:txBody>
          <a:bodyPr spcFirstLastPara="1" wrap="square" lIns="91425" tIns="45700" rIns="91425" bIns="45700" anchor="b" anchorCtr="0">
            <a:noAutofit/>
          </a:bodyPr>
          <a:lstStyle>
            <a:lvl1pPr marL="457200" marR="0" lvl="0" indent="-228600" algn="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Three Column">
  <p:cSld name="Content Three Column">
    <p:spTree>
      <p:nvGrpSpPr>
        <p:cNvPr id="1" name="Shape 85"/>
        <p:cNvGrpSpPr/>
        <p:nvPr/>
      </p:nvGrpSpPr>
      <p:grpSpPr>
        <a:xfrm>
          <a:off x="0" y="0"/>
          <a:ext cx="0" cy="0"/>
          <a:chOff x="0" y="0"/>
          <a:chExt cx="0" cy="0"/>
        </a:xfrm>
      </p:grpSpPr>
      <p:sp>
        <p:nvSpPr>
          <p:cNvPr id="86" name="Google Shape;86;p11"/>
          <p:cNvSpPr txBox="1">
            <a:spLocks noGrp="1"/>
          </p:cNvSpPr>
          <p:nvPr>
            <p:ph type="body" idx="1"/>
          </p:nvPr>
        </p:nvSpPr>
        <p:spPr>
          <a:xfrm>
            <a:off x="660400" y="2037656"/>
            <a:ext cx="3474720" cy="4381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orbel"/>
                <a:ea typeface="Corbel"/>
                <a:cs typeface="Corbel"/>
                <a:sym typeface="Corbel"/>
              </a:defRPr>
            </a:lvl1pPr>
            <a:lvl2pPr marL="914400" marR="0" lvl="1" indent="-228600" algn="l" rtl="0">
              <a:lnSpc>
                <a:spcPct val="90000"/>
              </a:lnSpc>
              <a:spcBef>
                <a:spcPts val="500"/>
              </a:spcBef>
              <a:spcAft>
                <a:spcPts val="0"/>
              </a:spcAft>
              <a:buClr>
                <a:srgbClr val="3F3F3F"/>
              </a:buClr>
              <a:buSzPts val="1600"/>
              <a:buFont typeface="Arial"/>
              <a:buNone/>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1"/>
          <p:cNvSpPr txBox="1">
            <a:spLocks noGrp="1"/>
          </p:cNvSpPr>
          <p:nvPr>
            <p:ph type="body" idx="2"/>
          </p:nvPr>
        </p:nvSpPr>
        <p:spPr>
          <a:xfrm>
            <a:off x="660400" y="2664637"/>
            <a:ext cx="3474720" cy="293528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1"/>
          <p:cNvSpPr txBox="1">
            <a:spLocks noGrp="1"/>
          </p:cNvSpPr>
          <p:nvPr>
            <p:ph type="body" idx="3"/>
          </p:nvPr>
        </p:nvSpPr>
        <p:spPr>
          <a:xfrm>
            <a:off x="8044180" y="2052478"/>
            <a:ext cx="3474720" cy="4381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orbel"/>
                <a:ea typeface="Corbel"/>
                <a:cs typeface="Corbel"/>
                <a:sym typeface="Corbel"/>
              </a:defRPr>
            </a:lvl1pPr>
            <a:lvl2pPr marL="914400" marR="0" lvl="1" indent="-228600" algn="l" rtl="0">
              <a:lnSpc>
                <a:spcPct val="90000"/>
              </a:lnSpc>
              <a:spcBef>
                <a:spcPts val="500"/>
              </a:spcBef>
              <a:spcAft>
                <a:spcPts val="0"/>
              </a:spcAft>
              <a:buClr>
                <a:srgbClr val="3F3F3F"/>
              </a:buClr>
              <a:buSzPts val="1600"/>
              <a:buFont typeface="Arial"/>
              <a:buNone/>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11"/>
          <p:cNvSpPr txBox="1">
            <a:spLocks noGrp="1"/>
          </p:cNvSpPr>
          <p:nvPr>
            <p:ph type="body" idx="4"/>
          </p:nvPr>
        </p:nvSpPr>
        <p:spPr>
          <a:xfrm>
            <a:off x="8056880" y="2668182"/>
            <a:ext cx="3474720" cy="293528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0" name="Google Shape;90;p11"/>
          <p:cNvSpPr txBox="1">
            <a:spLocks noGrp="1"/>
          </p:cNvSpPr>
          <p:nvPr>
            <p:ph type="body" idx="5"/>
          </p:nvPr>
        </p:nvSpPr>
        <p:spPr>
          <a:xfrm>
            <a:off x="4352290" y="2048933"/>
            <a:ext cx="3474720" cy="4381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orbel"/>
                <a:ea typeface="Corbel"/>
                <a:cs typeface="Corbel"/>
                <a:sym typeface="Corbel"/>
              </a:defRPr>
            </a:lvl1pPr>
            <a:lvl2pPr marL="914400" marR="0" lvl="1" indent="-228600" algn="l" rtl="0">
              <a:lnSpc>
                <a:spcPct val="90000"/>
              </a:lnSpc>
              <a:spcBef>
                <a:spcPts val="500"/>
              </a:spcBef>
              <a:spcAft>
                <a:spcPts val="0"/>
              </a:spcAft>
              <a:buClr>
                <a:srgbClr val="3F3F3F"/>
              </a:buClr>
              <a:buSzPts val="1600"/>
              <a:buFont typeface="Arial"/>
              <a:buNone/>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1" name="Google Shape;91;p11"/>
          <p:cNvSpPr txBox="1">
            <a:spLocks noGrp="1"/>
          </p:cNvSpPr>
          <p:nvPr>
            <p:ph type="body" idx="6"/>
          </p:nvPr>
        </p:nvSpPr>
        <p:spPr>
          <a:xfrm>
            <a:off x="4364990" y="2664637"/>
            <a:ext cx="3474720" cy="293528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11"/>
          <p:cNvSpPr/>
          <p:nvPr/>
        </p:nvSpPr>
        <p:spPr>
          <a:xfrm>
            <a:off x="10700126" y="788523"/>
            <a:ext cx="1155906" cy="996471"/>
          </a:xfrm>
          <a:prstGeom prst="hexagon">
            <a:avLst>
              <a:gd name="adj" fmla="val 25000"/>
              <a:gd name="vf" fmla="val 11547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1"/>
          <p:cNvSpPr/>
          <p:nvPr/>
        </p:nvSpPr>
        <p:spPr>
          <a:xfrm>
            <a:off x="11388427" y="1859136"/>
            <a:ext cx="315205" cy="271728"/>
          </a:xfrm>
          <a:prstGeom prst="hexagon">
            <a:avLst>
              <a:gd name="adj" fmla="val 25000"/>
              <a:gd name="vf" fmla="val 11547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Calibri"/>
              <a:ea typeface="Calibri"/>
              <a:cs typeface="Calibri"/>
              <a:sym typeface="Calibri"/>
            </a:endParaRPr>
          </a:p>
        </p:txBody>
      </p:sp>
      <p:sp>
        <p:nvSpPr>
          <p:cNvPr id="94" name="Google Shape;94;p11"/>
          <p:cNvSpPr/>
          <p:nvPr/>
        </p:nvSpPr>
        <p:spPr>
          <a:xfrm>
            <a:off x="9014155" y="740289"/>
            <a:ext cx="379060" cy="326776"/>
          </a:xfrm>
          <a:prstGeom prst="hexagon">
            <a:avLst>
              <a:gd name="adj" fmla="val 25000"/>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Calibri"/>
              <a:ea typeface="Calibri"/>
              <a:cs typeface="Calibri"/>
              <a:sym typeface="Calibri"/>
            </a:endParaRPr>
          </a:p>
        </p:txBody>
      </p:sp>
      <p:sp>
        <p:nvSpPr>
          <p:cNvPr id="95" name="Google Shape;95;p11"/>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Corbel"/>
              <a:buNone/>
              <a:defRPr sz="4800" b="1"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6" name="Google Shape;96;p11"/>
          <p:cNvSpPr>
            <a:spLocks noGrp="1"/>
          </p:cNvSpPr>
          <p:nvPr>
            <p:ph type="pic" idx="7"/>
          </p:nvPr>
        </p:nvSpPr>
        <p:spPr>
          <a:xfrm>
            <a:off x="9393238" y="2"/>
            <a:ext cx="2798762" cy="1354861"/>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97"/>
        <p:cNvGrpSpPr/>
        <p:nvPr/>
      </p:nvGrpSpPr>
      <p:grpSpPr>
        <a:xfrm>
          <a:off x="0" y="0"/>
          <a:ext cx="0" cy="0"/>
          <a:chOff x="0" y="0"/>
          <a:chExt cx="0" cy="0"/>
        </a:xfrm>
      </p:grpSpPr>
      <p:sp>
        <p:nvSpPr>
          <p:cNvPr id="98" name="Google Shape;98;p12"/>
          <p:cNvSpPr txBox="1">
            <a:spLocks noGrp="1"/>
          </p:cNvSpPr>
          <p:nvPr>
            <p:ph type="body" idx="1"/>
          </p:nvPr>
        </p:nvSpPr>
        <p:spPr>
          <a:xfrm>
            <a:off x="1739655" y="2117897"/>
            <a:ext cx="4208386" cy="9128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4"/>
              </a:buClr>
              <a:buSzPts val="1800"/>
              <a:buFont typeface="Arial"/>
              <a:buNone/>
              <a:defRPr sz="1800" b="1" i="0" u="none" strike="noStrike" cap="none">
                <a:solidFill>
                  <a:schemeClr val="accent4"/>
                </a:solidFill>
                <a:latin typeface="Corbel"/>
                <a:ea typeface="Corbel"/>
                <a:cs typeface="Corbel"/>
                <a:sym typeface="Corbe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12"/>
          <p:cNvSpPr txBox="1">
            <a:spLocks noGrp="1"/>
          </p:cNvSpPr>
          <p:nvPr>
            <p:ph type="body" idx="2"/>
          </p:nvPr>
        </p:nvSpPr>
        <p:spPr>
          <a:xfrm>
            <a:off x="1739655" y="4724146"/>
            <a:ext cx="4208386" cy="9128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4"/>
              </a:buClr>
              <a:buSzPts val="1800"/>
              <a:buFont typeface="Arial"/>
              <a:buNone/>
              <a:defRPr sz="1800" b="1" i="0" u="none" strike="noStrike" cap="none">
                <a:solidFill>
                  <a:schemeClr val="accent4"/>
                </a:solidFill>
                <a:latin typeface="Corbel"/>
                <a:ea typeface="Corbel"/>
                <a:cs typeface="Corbel"/>
                <a:sym typeface="Corbe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12"/>
          <p:cNvSpPr txBox="1">
            <a:spLocks noGrp="1"/>
          </p:cNvSpPr>
          <p:nvPr>
            <p:ph type="body" idx="3"/>
          </p:nvPr>
        </p:nvSpPr>
        <p:spPr>
          <a:xfrm>
            <a:off x="1739655" y="3420892"/>
            <a:ext cx="4208386" cy="9128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4"/>
              </a:buClr>
              <a:buSzPts val="1800"/>
              <a:buFont typeface="Arial"/>
              <a:buNone/>
              <a:defRPr sz="1800" b="1" i="0" u="none" strike="noStrike" cap="none">
                <a:solidFill>
                  <a:schemeClr val="accent4"/>
                </a:solidFill>
                <a:latin typeface="Corbel"/>
                <a:ea typeface="Corbel"/>
                <a:cs typeface="Corbel"/>
                <a:sym typeface="Corbe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1" name="Google Shape;101;p12"/>
          <p:cNvSpPr txBox="1">
            <a:spLocks noGrp="1"/>
          </p:cNvSpPr>
          <p:nvPr>
            <p:ph type="body" idx="4"/>
          </p:nvPr>
        </p:nvSpPr>
        <p:spPr>
          <a:xfrm>
            <a:off x="7493865" y="2117897"/>
            <a:ext cx="4208386" cy="9128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4"/>
              </a:buClr>
              <a:buSzPts val="1800"/>
              <a:buFont typeface="Arial"/>
              <a:buNone/>
              <a:defRPr sz="1800" b="1" i="0" u="none" strike="noStrike" cap="none">
                <a:solidFill>
                  <a:schemeClr val="accent4"/>
                </a:solidFill>
                <a:latin typeface="Corbel"/>
                <a:ea typeface="Corbel"/>
                <a:cs typeface="Corbel"/>
                <a:sym typeface="Corbe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 name="Google Shape;102;p12"/>
          <p:cNvSpPr txBox="1">
            <a:spLocks noGrp="1"/>
          </p:cNvSpPr>
          <p:nvPr>
            <p:ph type="body" idx="5"/>
          </p:nvPr>
        </p:nvSpPr>
        <p:spPr>
          <a:xfrm>
            <a:off x="7493865" y="4724146"/>
            <a:ext cx="4208386" cy="9128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4"/>
              </a:buClr>
              <a:buSzPts val="1800"/>
              <a:buFont typeface="Arial"/>
              <a:buNone/>
              <a:defRPr sz="1800" b="1" i="0" u="none" strike="noStrike" cap="none">
                <a:solidFill>
                  <a:schemeClr val="accent4"/>
                </a:solidFill>
                <a:latin typeface="Corbel"/>
                <a:ea typeface="Corbel"/>
                <a:cs typeface="Corbel"/>
                <a:sym typeface="Corbe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Google Shape;103;p12"/>
          <p:cNvSpPr txBox="1">
            <a:spLocks noGrp="1"/>
          </p:cNvSpPr>
          <p:nvPr>
            <p:ph type="body" idx="6"/>
          </p:nvPr>
        </p:nvSpPr>
        <p:spPr>
          <a:xfrm>
            <a:off x="7493865" y="3420892"/>
            <a:ext cx="4208386" cy="9128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4"/>
              </a:buClr>
              <a:buSzPts val="1800"/>
              <a:buFont typeface="Arial"/>
              <a:buNone/>
              <a:defRPr sz="1800" b="1" i="0" u="none" strike="noStrike" cap="none">
                <a:solidFill>
                  <a:schemeClr val="accent4"/>
                </a:solidFill>
                <a:latin typeface="Corbel"/>
                <a:ea typeface="Corbel"/>
                <a:cs typeface="Corbel"/>
                <a:sym typeface="Corbe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 name="Google Shape;104;p12"/>
          <p:cNvSpPr txBox="1">
            <a:spLocks noGrp="1"/>
          </p:cNvSpPr>
          <p:nvPr>
            <p:ph type="title"/>
          </p:nvPr>
        </p:nvSpPr>
        <p:spPr>
          <a:xfrm>
            <a:off x="660400" y="805213"/>
            <a:ext cx="10693400" cy="8309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Corbel"/>
              <a:buNone/>
              <a:defRPr sz="4800" b="1"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105"/>
        <p:cNvGrpSpPr/>
        <p:nvPr/>
      </p:nvGrpSpPr>
      <p:grpSpPr>
        <a:xfrm>
          <a:off x="0" y="0"/>
          <a:ext cx="0" cy="0"/>
          <a:chOff x="0" y="0"/>
          <a:chExt cx="0" cy="0"/>
        </a:xfrm>
      </p:grpSpPr>
      <p:sp>
        <p:nvSpPr>
          <p:cNvPr id="106" name="Google Shape;106;p13"/>
          <p:cNvSpPr/>
          <p:nvPr/>
        </p:nvSpPr>
        <p:spPr>
          <a:xfrm>
            <a:off x="5897272" y="1457542"/>
            <a:ext cx="617218" cy="61721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3"/>
          <p:cNvSpPr/>
          <p:nvPr/>
        </p:nvSpPr>
        <p:spPr>
          <a:xfrm>
            <a:off x="9810348" y="5955461"/>
            <a:ext cx="394539" cy="39453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13"/>
          <p:cNvSpPr/>
          <p:nvPr/>
        </p:nvSpPr>
        <p:spPr>
          <a:xfrm>
            <a:off x="6514490" y="946887"/>
            <a:ext cx="335852" cy="335852"/>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3"/>
          <p:cNvSpPr txBox="1">
            <a:spLocks noGrp="1"/>
          </p:cNvSpPr>
          <p:nvPr>
            <p:ph type="body" idx="1"/>
          </p:nvPr>
        </p:nvSpPr>
        <p:spPr>
          <a:xfrm>
            <a:off x="647701" y="2042790"/>
            <a:ext cx="4143374" cy="265430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1pPr>
            <a:lvl2pPr marL="914400" marR="0" lvl="1" indent="-228600" algn="l" rtl="0">
              <a:lnSpc>
                <a:spcPct val="90000"/>
              </a:lnSpc>
              <a:spcBef>
                <a:spcPts val="500"/>
              </a:spcBef>
              <a:spcAft>
                <a:spcPts val="0"/>
              </a:spcAft>
              <a:buClr>
                <a:srgbClr val="3F3F3F"/>
              </a:buClr>
              <a:buSzPts val="1600"/>
              <a:buFont typeface="Arial"/>
              <a:buNone/>
              <a:defRPr sz="16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50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50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50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13"/>
          <p:cNvSpPr txBox="1">
            <a:spLocks noGrp="1"/>
          </p:cNvSpPr>
          <p:nvPr>
            <p:ph type="body" idx="2"/>
          </p:nvPr>
        </p:nvSpPr>
        <p:spPr>
          <a:xfrm>
            <a:off x="647699" y="4953919"/>
            <a:ext cx="4143375" cy="75947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4"/>
              </a:buClr>
              <a:buSzPts val="2000"/>
              <a:buFont typeface="Arial"/>
              <a:buNone/>
              <a:defRPr sz="2000" b="1" i="0" u="none" strike="noStrike" cap="none">
                <a:solidFill>
                  <a:schemeClr val="accent4"/>
                </a:solidFill>
                <a:latin typeface="Calibri"/>
                <a:ea typeface="Calibri"/>
                <a:cs typeface="Calibri"/>
                <a:sym typeface="Calibri"/>
              </a:defRPr>
            </a:lvl1pPr>
            <a:lvl2pPr marL="914400" marR="0" lvl="1" indent="-228600"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50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50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50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13"/>
          <p:cNvSpPr>
            <a:spLocks noGrp="1"/>
          </p:cNvSpPr>
          <p:nvPr>
            <p:ph type="pic" idx="3"/>
          </p:nvPr>
        </p:nvSpPr>
        <p:spPr>
          <a:xfrm>
            <a:off x="5887402" y="533063"/>
            <a:ext cx="5542598" cy="5611666"/>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3"/>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Corbel"/>
              <a:buNone/>
              <a:defRPr sz="4800" b="1"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3"/>
        <p:cNvGrpSpPr/>
        <p:nvPr/>
      </p:nvGrpSpPr>
      <p:grpSpPr>
        <a:xfrm>
          <a:off x="0" y="0"/>
          <a:ext cx="0" cy="0"/>
          <a:chOff x="0" y="0"/>
          <a:chExt cx="0" cy="0"/>
        </a:xfrm>
      </p:grpSpPr>
      <p:sp>
        <p:nvSpPr>
          <p:cNvPr id="114" name="Google Shape;114;p14"/>
          <p:cNvSpPr txBox="1">
            <a:spLocks noGrp="1"/>
          </p:cNvSpPr>
          <p:nvPr>
            <p:ph type="body" idx="1"/>
          </p:nvPr>
        </p:nvSpPr>
        <p:spPr>
          <a:xfrm>
            <a:off x="6312871" y="4141999"/>
            <a:ext cx="4220845" cy="86149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4"/>
              </a:buClr>
              <a:buSzPts val="2000"/>
              <a:buFont typeface="Arial"/>
              <a:buNone/>
              <a:defRPr sz="2000" b="1" i="0" u="none" strike="noStrike" cap="none">
                <a:solidFill>
                  <a:schemeClr val="accent4"/>
                </a:solidFill>
                <a:latin typeface="Corbel"/>
                <a:ea typeface="Corbel"/>
                <a:cs typeface="Corbel"/>
                <a:sym typeface="Corbel"/>
              </a:defRPr>
            </a:lvl1pPr>
            <a:lvl2pPr marL="914400" marR="0" lvl="1" indent="-228600"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14"/>
          <p:cNvSpPr/>
          <p:nvPr/>
        </p:nvSpPr>
        <p:spPr>
          <a:xfrm>
            <a:off x="740309" y="1382809"/>
            <a:ext cx="1229566" cy="1059971"/>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14"/>
          <p:cNvSpPr/>
          <p:nvPr/>
        </p:nvSpPr>
        <p:spPr>
          <a:xfrm>
            <a:off x="3755031" y="1194620"/>
            <a:ext cx="1666162" cy="1436347"/>
          </a:xfrm>
          <a:prstGeom prst="hexagon">
            <a:avLst>
              <a:gd name="adj" fmla="val 25000"/>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14"/>
          <p:cNvSpPr/>
          <p:nvPr/>
        </p:nvSpPr>
        <p:spPr>
          <a:xfrm>
            <a:off x="3804994" y="5233183"/>
            <a:ext cx="718261" cy="619191"/>
          </a:xfrm>
          <a:prstGeom prst="hexagon">
            <a:avLst>
              <a:gd name="adj" fmla="val 25000"/>
              <a:gd name="vf" fmla="val 11547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14"/>
          <p:cNvSpPr/>
          <p:nvPr/>
        </p:nvSpPr>
        <p:spPr>
          <a:xfrm>
            <a:off x="1837838" y="1101306"/>
            <a:ext cx="651613" cy="561736"/>
          </a:xfrm>
          <a:prstGeom prst="hexagon">
            <a:avLst>
              <a:gd name="adj" fmla="val 25000"/>
              <a:gd name="vf" fmla="val 11547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4"/>
          <p:cNvSpPr>
            <a:spLocks noGrp="1"/>
          </p:cNvSpPr>
          <p:nvPr>
            <p:ph type="pic" idx="2"/>
          </p:nvPr>
        </p:nvSpPr>
        <p:spPr>
          <a:xfrm>
            <a:off x="1571515" y="1914044"/>
            <a:ext cx="3993624" cy="3617848"/>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0" name="Google Shape;120;p14"/>
          <p:cNvSpPr txBox="1">
            <a:spLocks noGrp="1"/>
          </p:cNvSpPr>
          <p:nvPr>
            <p:ph type="title"/>
          </p:nvPr>
        </p:nvSpPr>
        <p:spPr>
          <a:xfrm>
            <a:off x="6312871" y="2050552"/>
            <a:ext cx="4998720" cy="1748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4" name="Google Shape;24;p3"/>
          <p:cNvSpPr/>
          <p:nvPr/>
        </p:nvSpPr>
        <p:spPr>
          <a:xfrm>
            <a:off x="7362825" y="443263"/>
            <a:ext cx="361950" cy="36195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Calibri"/>
              <a:ea typeface="Calibri"/>
              <a:cs typeface="Calibri"/>
              <a:sym typeface="Calibri"/>
            </a:endParaRPr>
          </a:p>
        </p:txBody>
      </p:sp>
      <p:sp>
        <p:nvSpPr>
          <p:cNvPr id="25" name="Google Shape;25;p3"/>
          <p:cNvSpPr/>
          <p:nvPr/>
        </p:nvSpPr>
        <p:spPr>
          <a:xfrm>
            <a:off x="11007246" y="5605994"/>
            <a:ext cx="654227" cy="6542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Calibri"/>
              <a:ea typeface="Calibri"/>
              <a:cs typeface="Calibri"/>
              <a:sym typeface="Calibri"/>
            </a:endParaRPr>
          </a:p>
        </p:txBody>
      </p:sp>
      <p:sp>
        <p:nvSpPr>
          <p:cNvPr id="26" name="Google Shape;26;p3"/>
          <p:cNvSpPr/>
          <p:nvPr/>
        </p:nvSpPr>
        <p:spPr>
          <a:xfrm>
            <a:off x="10683791" y="6132439"/>
            <a:ext cx="251152" cy="251152"/>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Calibri"/>
              <a:ea typeface="Calibri"/>
              <a:cs typeface="Calibri"/>
              <a:sym typeface="Calibri"/>
            </a:endParaRPr>
          </a:p>
        </p:txBody>
      </p:sp>
      <p:sp>
        <p:nvSpPr>
          <p:cNvPr id="27" name="Google Shape;27;p3"/>
          <p:cNvSpPr>
            <a:spLocks noGrp="1"/>
          </p:cNvSpPr>
          <p:nvPr>
            <p:ph type="pic" idx="2"/>
          </p:nvPr>
        </p:nvSpPr>
        <p:spPr>
          <a:xfrm>
            <a:off x="5733416" y="624239"/>
            <a:ext cx="5855754" cy="5631571"/>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
          </p:nvPr>
        </p:nvSpPr>
        <p:spPr>
          <a:xfrm>
            <a:off x="660400" y="2044700"/>
            <a:ext cx="4275138" cy="356076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50000"/>
              </a:lnSpc>
              <a:spcBef>
                <a:spcPts val="1000"/>
              </a:spcBef>
              <a:spcAft>
                <a:spcPts val="0"/>
              </a:spcAft>
              <a:buClr>
                <a:schemeClr val="accent4"/>
              </a:buClr>
              <a:buSzPts val="2000"/>
              <a:buFont typeface="Noto Sans Symbols"/>
              <a:buChar char="▪"/>
              <a:defRPr sz="2000" b="0" i="0" u="none" strike="noStrike" cap="none">
                <a:solidFill>
                  <a:srgbClr val="3F3F3F"/>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4"/>
              </a:buClr>
              <a:buSzPts val="2000"/>
              <a:buFont typeface="Noto Sans Symbols"/>
              <a:buChar char="▪"/>
              <a:defRPr sz="20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4"/>
              </a:buClr>
              <a:buSzPts val="1800"/>
              <a:buFont typeface="Noto Sans Symbols"/>
              <a:buChar char="▪"/>
              <a:defRPr sz="18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4"/>
              </a:buClr>
              <a:buSzPts val="1800"/>
              <a:buFont typeface="Noto Sans Symbols"/>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4"/>
              </a:buClr>
              <a:buSzPts val="1800"/>
              <a:buFont typeface="Noto Sans Symbols"/>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Corbel"/>
              <a:buNone/>
              <a:defRPr sz="4800" b="1"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0"/>
        <p:cNvGrpSpPr/>
        <p:nvPr/>
      </p:nvGrpSpPr>
      <p:grpSpPr>
        <a:xfrm>
          <a:off x="0" y="0"/>
          <a:ext cx="0" cy="0"/>
          <a:chOff x="0" y="0"/>
          <a:chExt cx="0" cy="0"/>
        </a:xfrm>
      </p:grpSpPr>
      <p:sp>
        <p:nvSpPr>
          <p:cNvPr id="31" name="Google Shape;31;p4"/>
          <p:cNvSpPr txBox="1">
            <a:spLocks noGrp="1"/>
          </p:cNvSpPr>
          <p:nvPr>
            <p:ph type="body" idx="1"/>
          </p:nvPr>
        </p:nvSpPr>
        <p:spPr>
          <a:xfrm>
            <a:off x="660400" y="2044700"/>
            <a:ext cx="4275138" cy="356076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4"/>
              </a:buClr>
              <a:buSzPts val="2000"/>
              <a:buFont typeface="Noto Sans Symbols"/>
              <a:buChar char="▪"/>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accent4"/>
              </a:buClr>
              <a:buSzPts val="1800"/>
              <a:buFont typeface="Noto Sans Symbols"/>
              <a:buChar char="▪"/>
              <a:defRPr sz="1800" b="0" i="0" u="none" strike="noStrike" cap="none">
                <a:solidFill>
                  <a:srgbClr val="3F3F3F"/>
                </a:solidFill>
                <a:latin typeface="Calibri"/>
                <a:ea typeface="Calibri"/>
                <a:cs typeface="Calibri"/>
                <a:sym typeface="Calibri"/>
              </a:defRPr>
            </a:lvl2pPr>
            <a:lvl3pPr marL="1371600" marR="0" lvl="2" indent="-330200" algn="l" rtl="0">
              <a:lnSpc>
                <a:spcPct val="90000"/>
              </a:lnSpc>
              <a:spcBef>
                <a:spcPts val="500"/>
              </a:spcBef>
              <a:spcAft>
                <a:spcPts val="0"/>
              </a:spcAft>
              <a:buClr>
                <a:schemeClr val="accent4"/>
              </a:buClr>
              <a:buSzPts val="1600"/>
              <a:buFont typeface="Noto Sans Symbols"/>
              <a:buChar char="▪"/>
              <a:defRPr sz="1600" b="0" i="0" u="none" strike="noStrike" cap="none">
                <a:solidFill>
                  <a:srgbClr val="3F3F3F"/>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4"/>
              </a:buClr>
              <a:buSzPts val="1600"/>
              <a:buFont typeface="Noto Sans Symbols"/>
              <a:buChar char="▪"/>
              <a:defRPr sz="1600" b="0" i="0" u="none" strike="noStrike" cap="none">
                <a:solidFill>
                  <a:srgbClr val="3F3F3F"/>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4"/>
              </a:buClr>
              <a:buSzPts val="1600"/>
              <a:buFont typeface="Noto Sans Symbols"/>
              <a:buChar char="▪"/>
              <a:defRPr sz="16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p:nvPr/>
        </p:nvSpPr>
        <p:spPr>
          <a:xfrm>
            <a:off x="9354457" y="5363987"/>
            <a:ext cx="457200" cy="4572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4"/>
          <p:cNvSpPr/>
          <p:nvPr/>
        </p:nvSpPr>
        <p:spPr>
          <a:xfrm>
            <a:off x="6692791" y="1699889"/>
            <a:ext cx="319749" cy="31974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9354457" y="5897738"/>
            <a:ext cx="179977" cy="17997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4"/>
          <p:cNvSpPr>
            <a:spLocks noGrp="1"/>
          </p:cNvSpPr>
          <p:nvPr>
            <p:ph type="pic" idx="2"/>
          </p:nvPr>
        </p:nvSpPr>
        <p:spPr>
          <a:xfrm>
            <a:off x="7090227" y="786181"/>
            <a:ext cx="4441372" cy="5393036"/>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Corbel"/>
              <a:buNone/>
              <a:defRPr sz="4800" b="1"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bg>
      <p:bgPr>
        <a:solidFill>
          <a:schemeClr val="dk1"/>
        </a:solidFill>
        <a:effectLst/>
      </p:bgPr>
    </p:bg>
    <p:spTree>
      <p:nvGrpSpPr>
        <p:cNvPr id="1" name="Shape 37"/>
        <p:cNvGrpSpPr/>
        <p:nvPr/>
      </p:nvGrpSpPr>
      <p:grpSpPr>
        <a:xfrm>
          <a:off x="0" y="0"/>
          <a:ext cx="0" cy="0"/>
          <a:chOff x="0" y="0"/>
          <a:chExt cx="0" cy="0"/>
        </a:xfrm>
      </p:grpSpPr>
      <p:sp>
        <p:nvSpPr>
          <p:cNvPr id="38" name="Google Shape;38;p5"/>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5" descr="Tall office building looking up"/>
          <p:cNvSpPr/>
          <p:nvPr/>
        </p:nvSpPr>
        <p:spPr>
          <a:xfrm>
            <a:off x="3718560" y="1181123"/>
            <a:ext cx="4754880" cy="4495754"/>
          </a:xfrm>
          <a:prstGeom prst="rect">
            <a:avLst/>
          </a:prstGeom>
          <a:solidFill>
            <a:schemeClr val="accent5">
              <a:alpha val="40000"/>
            </a:schemeClr>
          </a:solidFill>
          <a:ln w="603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40;p5"/>
          <p:cNvSpPr txBox="1">
            <a:spLocks noGrp="1"/>
          </p:cNvSpPr>
          <p:nvPr>
            <p:ph type="body" idx="1"/>
          </p:nvPr>
        </p:nvSpPr>
        <p:spPr>
          <a:xfrm>
            <a:off x="4149139" y="4859469"/>
            <a:ext cx="3924934" cy="490538"/>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chemeClr val="accent4"/>
              </a:buClr>
              <a:buSzPts val="2400"/>
              <a:buFont typeface="Arial"/>
              <a:buNone/>
              <a:defRPr sz="2400" b="1" i="0" u="none" strike="noStrike" cap="none">
                <a:solidFill>
                  <a:schemeClr val="accent4"/>
                </a:solidFill>
                <a:latin typeface="Calibri"/>
                <a:ea typeface="Calibri"/>
                <a:cs typeface="Calibri"/>
                <a:sym typeface="Calibri"/>
              </a:defRPr>
            </a:lvl1pPr>
            <a:lvl2pPr marL="914400" marR="0" lvl="1" indent="-228600" algn="l" rtl="0">
              <a:lnSpc>
                <a:spcPct val="90000"/>
              </a:lnSpc>
              <a:spcBef>
                <a:spcPts val="500"/>
              </a:spcBef>
              <a:spcAft>
                <a:spcPts val="0"/>
              </a:spcAft>
              <a:buClr>
                <a:srgbClr val="3F3F3F"/>
              </a:buClr>
              <a:buSzPts val="1600"/>
              <a:buFont typeface="Arial"/>
              <a:buNone/>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title"/>
          </p:nvPr>
        </p:nvSpPr>
        <p:spPr>
          <a:xfrm>
            <a:off x="4149139" y="1529685"/>
            <a:ext cx="3924934" cy="169563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4800"/>
              <a:buFont typeface="Corbel"/>
              <a:buNone/>
              <a:defRPr sz="4800" b="1"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and Table">
  <p:cSld name="Chart and Table">
    <p:spTree>
      <p:nvGrpSpPr>
        <p:cNvPr id="1" name="Shape 42"/>
        <p:cNvGrpSpPr/>
        <p:nvPr/>
      </p:nvGrpSpPr>
      <p:grpSpPr>
        <a:xfrm>
          <a:off x="0" y="0"/>
          <a:ext cx="0" cy="0"/>
          <a:chOff x="0" y="0"/>
          <a:chExt cx="0" cy="0"/>
        </a:xfrm>
      </p:grpSpPr>
      <p:sp>
        <p:nvSpPr>
          <p:cNvPr id="43" name="Google Shape;43;p6"/>
          <p:cNvSpPr txBox="1">
            <a:spLocks noGrp="1"/>
          </p:cNvSpPr>
          <p:nvPr>
            <p:ph type="body" idx="1"/>
          </p:nvPr>
        </p:nvSpPr>
        <p:spPr>
          <a:xfrm>
            <a:off x="838200" y="2039392"/>
            <a:ext cx="10515600" cy="41148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title"/>
          </p:nvPr>
        </p:nvSpPr>
        <p:spPr>
          <a:xfrm>
            <a:off x="838200" y="635000"/>
            <a:ext cx="10515600" cy="70011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800"/>
              <a:buFont typeface="Corbel"/>
              <a:buNone/>
              <a:defRPr sz="4800" b="1"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5_Custom Layout">
  <p:cSld name="5_Custom Layout">
    <p:bg>
      <p:bgPr>
        <a:solidFill>
          <a:schemeClr val="dk1"/>
        </a:solidFill>
        <a:effectLst/>
      </p:bgPr>
    </p:bg>
    <p:spTree>
      <p:nvGrpSpPr>
        <p:cNvPr id="1" name="Shape 45"/>
        <p:cNvGrpSpPr/>
        <p:nvPr/>
      </p:nvGrpSpPr>
      <p:grpSpPr>
        <a:xfrm>
          <a:off x="0" y="0"/>
          <a:ext cx="0" cy="0"/>
          <a:chOff x="0" y="0"/>
          <a:chExt cx="0" cy="0"/>
        </a:xfrm>
      </p:grpSpPr>
      <p:sp>
        <p:nvSpPr>
          <p:cNvPr id="46" name="Google Shape;46;p7"/>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7" descr="Tall office building looking up"/>
          <p:cNvSpPr/>
          <p:nvPr/>
        </p:nvSpPr>
        <p:spPr>
          <a:xfrm>
            <a:off x="3352800" y="685800"/>
            <a:ext cx="5486400" cy="5486400"/>
          </a:xfrm>
          <a:prstGeom prst="ellipse">
            <a:avLst/>
          </a:prstGeom>
          <a:solidFill>
            <a:schemeClr val="accent5">
              <a:alpha val="40000"/>
            </a:schemeClr>
          </a:solidFill>
          <a:ln w="603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7"/>
          <p:cNvSpPr/>
          <p:nvPr/>
        </p:nvSpPr>
        <p:spPr>
          <a:xfrm>
            <a:off x="8138160" y="5669280"/>
            <a:ext cx="502920" cy="50292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 name="Google Shape;49;p7"/>
          <p:cNvSpPr/>
          <p:nvPr/>
        </p:nvSpPr>
        <p:spPr>
          <a:xfrm>
            <a:off x="2915463" y="1295169"/>
            <a:ext cx="692878" cy="69287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 name="Google Shape;50;p7"/>
          <p:cNvSpPr/>
          <p:nvPr/>
        </p:nvSpPr>
        <p:spPr>
          <a:xfrm>
            <a:off x="3398520" y="904895"/>
            <a:ext cx="251460" cy="25146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7"/>
          <p:cNvSpPr txBox="1">
            <a:spLocks noGrp="1"/>
          </p:cNvSpPr>
          <p:nvPr>
            <p:ph type="body" idx="1"/>
          </p:nvPr>
        </p:nvSpPr>
        <p:spPr>
          <a:xfrm>
            <a:off x="4127927" y="4609453"/>
            <a:ext cx="3924934" cy="490538"/>
          </a:xfrm>
          <a:prstGeom prst="rect">
            <a:avLst/>
          </a:prstGeom>
          <a:no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accent4"/>
              </a:buClr>
              <a:buSzPts val="2000"/>
              <a:buFont typeface="Arial"/>
              <a:buNone/>
              <a:defRPr sz="2000" b="1" i="0" u="none" strike="noStrike" cap="none">
                <a:solidFill>
                  <a:schemeClr val="accent4"/>
                </a:solidFill>
                <a:latin typeface="Calibri"/>
                <a:ea typeface="Calibri"/>
                <a:cs typeface="Calibri"/>
                <a:sym typeface="Calibri"/>
              </a:defRPr>
            </a:lvl1pPr>
            <a:lvl2pPr marL="914400" marR="0" lvl="1" indent="-228600" algn="l" rtl="0">
              <a:lnSpc>
                <a:spcPct val="90000"/>
              </a:lnSpc>
              <a:spcBef>
                <a:spcPts val="500"/>
              </a:spcBef>
              <a:spcAft>
                <a:spcPts val="0"/>
              </a:spcAft>
              <a:buClr>
                <a:srgbClr val="3F3F3F"/>
              </a:buClr>
              <a:buSzPts val="1600"/>
              <a:buFont typeface="Arial"/>
              <a:buNone/>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title"/>
          </p:nvPr>
        </p:nvSpPr>
        <p:spPr>
          <a:xfrm>
            <a:off x="4045678" y="1988047"/>
            <a:ext cx="4007183" cy="237419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2800"/>
              <a:buFont typeface="Calibri"/>
              <a:buNone/>
              <a:defRPr sz="28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53"/>
        <p:cNvGrpSpPr/>
        <p:nvPr/>
      </p:nvGrpSpPr>
      <p:grpSpPr>
        <a:xfrm>
          <a:off x="0" y="0"/>
          <a:ext cx="0" cy="0"/>
          <a:chOff x="0" y="0"/>
          <a:chExt cx="0" cy="0"/>
        </a:xfrm>
      </p:grpSpPr>
      <p:sp>
        <p:nvSpPr>
          <p:cNvPr id="54" name="Google Shape;54;p8"/>
          <p:cNvSpPr>
            <a:spLocks noGrp="1"/>
          </p:cNvSpPr>
          <p:nvPr>
            <p:ph type="pic" idx="2"/>
          </p:nvPr>
        </p:nvSpPr>
        <p:spPr>
          <a:xfrm>
            <a:off x="5353508" y="2555551"/>
            <a:ext cx="1484985" cy="128016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a:spLocks noGrp="1"/>
          </p:cNvSpPr>
          <p:nvPr>
            <p:ph type="pic" idx="3"/>
          </p:nvPr>
        </p:nvSpPr>
        <p:spPr>
          <a:xfrm>
            <a:off x="3115921" y="2555551"/>
            <a:ext cx="1484985" cy="128016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a:spLocks noGrp="1"/>
          </p:cNvSpPr>
          <p:nvPr>
            <p:ph type="pic" idx="4"/>
          </p:nvPr>
        </p:nvSpPr>
        <p:spPr>
          <a:xfrm>
            <a:off x="7602465" y="2555551"/>
            <a:ext cx="1484985" cy="128016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a:spLocks noGrp="1"/>
          </p:cNvSpPr>
          <p:nvPr>
            <p:ph type="pic" idx="5"/>
          </p:nvPr>
        </p:nvSpPr>
        <p:spPr>
          <a:xfrm>
            <a:off x="9840051" y="2555551"/>
            <a:ext cx="1484985" cy="128016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title"/>
          </p:nvPr>
        </p:nvSpPr>
        <p:spPr>
          <a:xfrm>
            <a:off x="432000" y="647700"/>
            <a:ext cx="11340000" cy="70011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3F3F3F"/>
              </a:buClr>
              <a:buSzPts val="3200"/>
              <a:buFont typeface="Corbel"/>
              <a:buNone/>
              <a:defRPr sz="3200" b="0" i="0" u="none" strike="noStrike" cap="none">
                <a:solidFill>
                  <a:srgbClr val="3F3F3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8"/>
          <p:cNvSpPr/>
          <p:nvPr/>
        </p:nvSpPr>
        <p:spPr>
          <a:xfrm>
            <a:off x="546669" y="3467555"/>
            <a:ext cx="458268" cy="395059"/>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8"/>
          <p:cNvSpPr/>
          <p:nvPr/>
        </p:nvSpPr>
        <p:spPr>
          <a:xfrm>
            <a:off x="11113337" y="2394722"/>
            <a:ext cx="358391" cy="308958"/>
          </a:xfrm>
          <a:prstGeom prst="hexagon">
            <a:avLst>
              <a:gd name="adj" fmla="val 25000"/>
              <a:gd name="vf" fmla="val 11547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8"/>
          <p:cNvSpPr/>
          <p:nvPr/>
        </p:nvSpPr>
        <p:spPr>
          <a:xfrm>
            <a:off x="10882649" y="2202202"/>
            <a:ext cx="230688" cy="198869"/>
          </a:xfrm>
          <a:prstGeom prst="hexagon">
            <a:avLst>
              <a:gd name="adj" fmla="val 25000"/>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 name="Google Shape;62;p8"/>
          <p:cNvSpPr txBox="1">
            <a:spLocks noGrp="1"/>
          </p:cNvSpPr>
          <p:nvPr>
            <p:ph type="body" idx="1"/>
          </p:nvPr>
        </p:nvSpPr>
        <p:spPr>
          <a:xfrm>
            <a:off x="546668" y="4172761"/>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4"/>
              </a:buClr>
              <a:buSzPts val="2000"/>
              <a:buFont typeface="Arial"/>
              <a:buNone/>
              <a:defRPr sz="2000" b="1" i="0" u="none" strike="noStrike" cap="none">
                <a:solidFill>
                  <a:schemeClr val="accent4"/>
                </a:solidFill>
                <a:latin typeface="Corbel"/>
                <a:ea typeface="Corbel"/>
                <a:cs typeface="Corbel"/>
                <a:sym typeface="Corbel"/>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8"/>
          <p:cNvSpPr txBox="1">
            <a:spLocks noGrp="1"/>
          </p:cNvSpPr>
          <p:nvPr>
            <p:ph type="body" idx="6"/>
          </p:nvPr>
        </p:nvSpPr>
        <p:spPr>
          <a:xfrm>
            <a:off x="556692" y="4588259"/>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8"/>
          <p:cNvSpPr txBox="1">
            <a:spLocks noGrp="1"/>
          </p:cNvSpPr>
          <p:nvPr>
            <p:ph type="body" idx="7"/>
          </p:nvPr>
        </p:nvSpPr>
        <p:spPr>
          <a:xfrm>
            <a:off x="2789482" y="4172761"/>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4"/>
              </a:buClr>
              <a:buSzPts val="2000"/>
              <a:buFont typeface="Arial"/>
              <a:buNone/>
              <a:defRPr sz="2000" b="1" i="0" u="none" strike="noStrike" cap="none">
                <a:solidFill>
                  <a:schemeClr val="accent4"/>
                </a:solidFill>
                <a:latin typeface="Corbel"/>
                <a:ea typeface="Corbel"/>
                <a:cs typeface="Corbel"/>
                <a:sym typeface="Corbel"/>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8"/>
          <p:cNvSpPr txBox="1">
            <a:spLocks noGrp="1"/>
          </p:cNvSpPr>
          <p:nvPr>
            <p:ph type="body" idx="8"/>
          </p:nvPr>
        </p:nvSpPr>
        <p:spPr>
          <a:xfrm>
            <a:off x="2789483" y="4588259"/>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8"/>
          <p:cNvSpPr txBox="1">
            <a:spLocks noGrp="1"/>
          </p:cNvSpPr>
          <p:nvPr>
            <p:ph type="body" idx="9"/>
          </p:nvPr>
        </p:nvSpPr>
        <p:spPr>
          <a:xfrm>
            <a:off x="5032296" y="4172761"/>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4"/>
              </a:buClr>
              <a:buSzPts val="2000"/>
              <a:buFont typeface="Arial"/>
              <a:buNone/>
              <a:defRPr sz="2000" b="1" i="0" u="none" strike="noStrike" cap="none">
                <a:solidFill>
                  <a:schemeClr val="accent4"/>
                </a:solidFill>
                <a:latin typeface="Corbel"/>
                <a:ea typeface="Corbel"/>
                <a:cs typeface="Corbel"/>
                <a:sym typeface="Corbel"/>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8"/>
          <p:cNvSpPr txBox="1">
            <a:spLocks noGrp="1"/>
          </p:cNvSpPr>
          <p:nvPr>
            <p:ph type="body" idx="13"/>
          </p:nvPr>
        </p:nvSpPr>
        <p:spPr>
          <a:xfrm>
            <a:off x="5029201" y="4588259"/>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8"/>
          <p:cNvSpPr txBox="1">
            <a:spLocks noGrp="1"/>
          </p:cNvSpPr>
          <p:nvPr>
            <p:ph type="body" idx="14"/>
          </p:nvPr>
        </p:nvSpPr>
        <p:spPr>
          <a:xfrm>
            <a:off x="7275110" y="4172761"/>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4"/>
              </a:buClr>
              <a:buSzPts val="2000"/>
              <a:buFont typeface="Arial"/>
              <a:buNone/>
              <a:defRPr sz="2000" b="1" i="0" u="none" strike="noStrike" cap="none">
                <a:solidFill>
                  <a:schemeClr val="accent4"/>
                </a:solidFill>
                <a:latin typeface="Corbel"/>
                <a:ea typeface="Corbel"/>
                <a:cs typeface="Corbel"/>
                <a:sym typeface="Corbel"/>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15"/>
          </p:nvPr>
        </p:nvSpPr>
        <p:spPr>
          <a:xfrm>
            <a:off x="7275111" y="4588259"/>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16"/>
          </p:nvPr>
        </p:nvSpPr>
        <p:spPr>
          <a:xfrm>
            <a:off x="9517923" y="4172761"/>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4"/>
              </a:buClr>
              <a:buSzPts val="2000"/>
              <a:buFont typeface="Arial"/>
              <a:buNone/>
              <a:defRPr sz="2000" b="1" i="0" u="none" strike="noStrike" cap="none">
                <a:solidFill>
                  <a:schemeClr val="accent4"/>
                </a:solidFill>
                <a:latin typeface="Corbel"/>
                <a:ea typeface="Corbel"/>
                <a:cs typeface="Corbel"/>
                <a:sym typeface="Corbel"/>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17"/>
          </p:nvPr>
        </p:nvSpPr>
        <p:spPr>
          <a:xfrm>
            <a:off x="9517923" y="4588259"/>
            <a:ext cx="2139696" cy="34431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a:spLocks noGrp="1"/>
          </p:cNvSpPr>
          <p:nvPr>
            <p:ph type="pic" idx="18"/>
          </p:nvPr>
        </p:nvSpPr>
        <p:spPr>
          <a:xfrm>
            <a:off x="878337" y="2555551"/>
            <a:ext cx="1484985" cy="128016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432000" y="647700"/>
            <a:ext cx="11340000" cy="70011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3F3F3F"/>
              </a:buClr>
              <a:buSzPts val="3200"/>
              <a:buFont typeface="Corbel"/>
              <a:buNone/>
              <a:defRPr sz="3200" b="0" i="0" u="none" strike="noStrike" cap="none">
                <a:solidFill>
                  <a:srgbClr val="3F3F3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Two Column">
  <p:cSld name="Content Two Column">
    <p:spTree>
      <p:nvGrpSpPr>
        <p:cNvPr id="1" name="Shape 75"/>
        <p:cNvGrpSpPr/>
        <p:nvPr/>
      </p:nvGrpSpPr>
      <p:grpSpPr>
        <a:xfrm>
          <a:off x="0" y="0"/>
          <a:ext cx="0" cy="0"/>
          <a:chOff x="0" y="0"/>
          <a:chExt cx="0" cy="0"/>
        </a:xfrm>
      </p:grpSpPr>
      <p:sp>
        <p:nvSpPr>
          <p:cNvPr id="76" name="Google Shape;76;p10"/>
          <p:cNvSpPr txBox="1">
            <a:spLocks noGrp="1"/>
          </p:cNvSpPr>
          <p:nvPr>
            <p:ph type="body" idx="1"/>
          </p:nvPr>
        </p:nvSpPr>
        <p:spPr>
          <a:xfrm>
            <a:off x="647700" y="2057818"/>
            <a:ext cx="5080000" cy="4381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orbel"/>
                <a:ea typeface="Corbel"/>
                <a:cs typeface="Corbel"/>
                <a:sym typeface="Corbel"/>
              </a:defRPr>
            </a:lvl1pPr>
            <a:lvl2pPr marL="914400" marR="0" lvl="1" indent="-228600" algn="l" rtl="0">
              <a:lnSpc>
                <a:spcPct val="90000"/>
              </a:lnSpc>
              <a:spcBef>
                <a:spcPts val="500"/>
              </a:spcBef>
              <a:spcAft>
                <a:spcPts val="0"/>
              </a:spcAft>
              <a:buClr>
                <a:srgbClr val="3F3F3F"/>
              </a:buClr>
              <a:buSzPts val="1600"/>
              <a:buFont typeface="Arial"/>
              <a:buNone/>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0"/>
          <p:cNvSpPr/>
          <p:nvPr/>
        </p:nvSpPr>
        <p:spPr>
          <a:xfrm>
            <a:off x="10385897" y="1443145"/>
            <a:ext cx="471170" cy="47117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Calibri"/>
              <a:ea typeface="Calibri"/>
              <a:cs typeface="Calibri"/>
              <a:sym typeface="Calibri"/>
            </a:endParaRPr>
          </a:p>
        </p:txBody>
      </p:sp>
      <p:sp>
        <p:nvSpPr>
          <p:cNvPr id="78" name="Google Shape;78;p10"/>
          <p:cNvSpPr/>
          <p:nvPr/>
        </p:nvSpPr>
        <p:spPr>
          <a:xfrm>
            <a:off x="8910011" y="328773"/>
            <a:ext cx="317813" cy="317813"/>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Calibri"/>
              <a:ea typeface="Calibri"/>
              <a:cs typeface="Calibri"/>
              <a:sym typeface="Calibri"/>
            </a:endParaRPr>
          </a:p>
        </p:txBody>
      </p:sp>
      <p:sp>
        <p:nvSpPr>
          <p:cNvPr id="79" name="Google Shape;79;p10"/>
          <p:cNvSpPr/>
          <p:nvPr/>
        </p:nvSpPr>
        <p:spPr>
          <a:xfrm flipH="1">
            <a:off x="8634932" y="623939"/>
            <a:ext cx="170406" cy="17040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Calibri"/>
              <a:ea typeface="Calibri"/>
              <a:cs typeface="Calibri"/>
              <a:sym typeface="Calibri"/>
            </a:endParaRPr>
          </a:p>
        </p:txBody>
      </p:sp>
      <p:sp>
        <p:nvSpPr>
          <p:cNvPr id="80" name="Google Shape;80;p10"/>
          <p:cNvSpPr txBox="1">
            <a:spLocks noGrp="1"/>
          </p:cNvSpPr>
          <p:nvPr>
            <p:ph type="body" idx="2"/>
          </p:nvPr>
        </p:nvSpPr>
        <p:spPr>
          <a:xfrm>
            <a:off x="660400" y="2673522"/>
            <a:ext cx="5067300" cy="293528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0"/>
          <p:cNvSpPr txBox="1">
            <a:spLocks noGrp="1"/>
          </p:cNvSpPr>
          <p:nvPr>
            <p:ph type="body" idx="3"/>
          </p:nvPr>
        </p:nvSpPr>
        <p:spPr>
          <a:xfrm>
            <a:off x="6451600" y="2061363"/>
            <a:ext cx="5080000" cy="4381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orbel"/>
                <a:ea typeface="Corbel"/>
                <a:cs typeface="Corbel"/>
                <a:sym typeface="Corbel"/>
              </a:defRPr>
            </a:lvl1pPr>
            <a:lvl2pPr marL="914400" marR="0" lvl="1" indent="-228600" algn="l" rtl="0">
              <a:lnSpc>
                <a:spcPct val="90000"/>
              </a:lnSpc>
              <a:spcBef>
                <a:spcPts val="500"/>
              </a:spcBef>
              <a:spcAft>
                <a:spcPts val="0"/>
              </a:spcAft>
              <a:buClr>
                <a:srgbClr val="3F3F3F"/>
              </a:buClr>
              <a:buSzPts val="1600"/>
              <a:buFont typeface="Arial"/>
              <a:buNone/>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0"/>
          <p:cNvSpPr txBox="1">
            <a:spLocks noGrp="1"/>
          </p:cNvSpPr>
          <p:nvPr>
            <p:ph type="body" idx="4"/>
          </p:nvPr>
        </p:nvSpPr>
        <p:spPr>
          <a:xfrm>
            <a:off x="6464300" y="2677067"/>
            <a:ext cx="5067300" cy="293528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0"/>
          <p:cNvSpPr>
            <a:spLocks noGrp="1"/>
          </p:cNvSpPr>
          <p:nvPr>
            <p:ph type="pic" idx="5"/>
          </p:nvPr>
        </p:nvSpPr>
        <p:spPr>
          <a:xfrm>
            <a:off x="9261647" y="0"/>
            <a:ext cx="2930353" cy="1559882"/>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0"/>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Corbel"/>
              <a:buNone/>
              <a:defRPr sz="4800" b="1"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127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
        <p:cNvGrpSpPr/>
        <p:nvPr/>
      </p:nvGrpSpPr>
      <p:grpSpPr>
        <a:xfrm>
          <a:off x="0" y="0"/>
          <a:ext cx="0" cy="0"/>
          <a:chOff x="0" y="0"/>
          <a:chExt cx="0" cy="0"/>
        </a:xfrm>
      </p:grpSpPr>
      <p:sp>
        <p:nvSpPr>
          <p:cNvPr id="10" name="Google Shape;10;p1"/>
          <p:cNvSpPr txBox="1"/>
          <p:nvPr/>
        </p:nvSpPr>
        <p:spPr>
          <a:xfrm>
            <a:off x="660396" y="6378906"/>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0" i="0" u="none" strike="noStrike" cap="none">
                <a:solidFill>
                  <a:schemeClr val="accent2"/>
                </a:solidFill>
                <a:latin typeface="Calibri"/>
                <a:ea typeface="Calibri"/>
                <a:cs typeface="Calibri"/>
                <a:sym typeface="Calibri"/>
              </a:rPr>
              <a:t>3/1/2021</a:t>
            </a:r>
            <a:endParaRPr sz="1100" b="0" i="0" u="none" strike="noStrike" cap="none">
              <a:solidFill>
                <a:schemeClr val="accent2"/>
              </a:solidFill>
              <a:latin typeface="Calibri"/>
              <a:ea typeface="Calibri"/>
              <a:cs typeface="Calibri"/>
              <a:sym typeface="Calibri"/>
            </a:endParaRPr>
          </a:p>
        </p:txBody>
      </p:sp>
      <p:sp>
        <p:nvSpPr>
          <p:cNvPr id="11" name="Google Shape;11;p1"/>
          <p:cNvSpPr txBox="1"/>
          <p:nvPr/>
        </p:nvSpPr>
        <p:spPr>
          <a:xfrm>
            <a:off x="1445526" y="6378906"/>
            <a:ext cx="41148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1" i="0" u="none" strike="noStrike" cap="none">
                <a:solidFill>
                  <a:schemeClr val="accent2"/>
                </a:solidFill>
                <a:latin typeface="Calibri"/>
                <a:ea typeface="Calibri"/>
                <a:cs typeface="Calibri"/>
                <a:sym typeface="Calibri"/>
              </a:rPr>
              <a:t>Annual Review</a:t>
            </a:r>
            <a:endParaRPr/>
          </a:p>
        </p:txBody>
      </p:sp>
      <p:sp>
        <p:nvSpPr>
          <p:cNvPr id="12" name="Google Shape;12;p1"/>
          <p:cNvSpPr txBox="1"/>
          <p:nvPr/>
        </p:nvSpPr>
        <p:spPr>
          <a:xfrm>
            <a:off x="8805338" y="6378906"/>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accent4"/>
                </a:solidFill>
                <a:latin typeface="Calibri"/>
                <a:ea typeface="Calibri"/>
                <a:cs typeface="Calibri"/>
                <a:sym typeface="Calibri"/>
              </a:rPr>
              <a:t>‹#›</a:t>
            </a:fld>
            <a:endParaRPr sz="1100" b="0" i="0" u="none" strike="noStrike" cap="none">
              <a:solidFill>
                <a:schemeClr val="accent4"/>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2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16/j.mayocp.2020.05.040"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healthitanalytics.com/news/3-ways-healthcare-is-using-predictive-analytics-to-combat-covid-19"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93/jamia/ocz088"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iris.paho.org/bitstream/handle/10665.2/52276/PAHOEIHISCOVID-19200007_eng.pdf?sequence=8"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sciencedirect.com/science/article/pii/S0025619620314828" TargetMode="External"/><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hyperlink" Target="https://citeseerx.ist.psu.edu/viewdoc/download?doi=10.1.1.404.1483&amp;rep=rep1&amp;type=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hhs.gov/hipaa/for-professionals/special-topics/health-information-technology/cloud-computing/index.html" TargetMode="External"/><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mynextmove.org/profile/summary/43-3061.0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3305550" y="2370425"/>
            <a:ext cx="5527800" cy="1720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800"/>
              <a:buFont typeface="Corbel"/>
              <a:buNone/>
            </a:pPr>
            <a:r>
              <a:rPr lang="en-US" sz="3500"/>
              <a:t>Utilizing Predictive Analytics for Planning Covid-related Services</a:t>
            </a:r>
            <a:endParaRPr sz="3500"/>
          </a:p>
        </p:txBody>
      </p:sp>
      <p:sp>
        <p:nvSpPr>
          <p:cNvPr id="127" name="Google Shape;127;p15"/>
          <p:cNvSpPr txBox="1">
            <a:spLocks noGrp="1"/>
          </p:cNvSpPr>
          <p:nvPr>
            <p:ph type="body" idx="3"/>
          </p:nvPr>
        </p:nvSpPr>
        <p:spPr>
          <a:xfrm>
            <a:off x="9951550" y="5236675"/>
            <a:ext cx="1984500" cy="1300800"/>
          </a:xfrm>
          <a:prstGeom prst="rect">
            <a:avLst/>
          </a:prstGeom>
          <a:noFill/>
          <a:ln>
            <a:noFill/>
          </a:ln>
        </p:spPr>
        <p:txBody>
          <a:bodyPr spcFirstLastPara="1" wrap="square" lIns="91425" tIns="45700" rIns="91425" bIns="45700" anchor="b" anchorCtr="0">
            <a:noAutofit/>
          </a:bodyPr>
          <a:lstStyle/>
          <a:p>
            <a:pPr marL="266700" lvl="0" indent="-266700" algn="r" rtl="0">
              <a:lnSpc>
                <a:spcPct val="90000"/>
              </a:lnSpc>
              <a:spcBef>
                <a:spcPts val="0"/>
              </a:spcBef>
              <a:spcAft>
                <a:spcPts val="0"/>
              </a:spcAft>
              <a:buClr>
                <a:schemeClr val="lt1"/>
              </a:buClr>
              <a:buSzPts val="1600"/>
              <a:buNone/>
            </a:pPr>
            <a:r>
              <a:rPr lang="en-US">
                <a:solidFill>
                  <a:schemeClr val="accent4"/>
                </a:solidFill>
              </a:rPr>
              <a:t>Jennifer Abueg</a:t>
            </a:r>
            <a:endParaRPr>
              <a:solidFill>
                <a:schemeClr val="accent4"/>
              </a:solidFill>
            </a:endParaRPr>
          </a:p>
          <a:p>
            <a:pPr marL="266700" lvl="0" indent="-266700" algn="r" rtl="0">
              <a:lnSpc>
                <a:spcPct val="90000"/>
              </a:lnSpc>
              <a:spcBef>
                <a:spcPts val="0"/>
              </a:spcBef>
              <a:spcAft>
                <a:spcPts val="0"/>
              </a:spcAft>
              <a:buClr>
                <a:schemeClr val="lt1"/>
              </a:buClr>
              <a:buSzPts val="1600"/>
              <a:buNone/>
            </a:pPr>
            <a:r>
              <a:rPr lang="en-US">
                <a:solidFill>
                  <a:schemeClr val="accent4"/>
                </a:solidFill>
              </a:rPr>
              <a:t>Peter Akpalu</a:t>
            </a:r>
            <a:endParaRPr>
              <a:solidFill>
                <a:schemeClr val="accent4"/>
              </a:solidFill>
            </a:endParaRPr>
          </a:p>
          <a:p>
            <a:pPr marL="266700" lvl="0" indent="-266700" algn="r" rtl="0">
              <a:lnSpc>
                <a:spcPct val="90000"/>
              </a:lnSpc>
              <a:spcBef>
                <a:spcPts val="0"/>
              </a:spcBef>
              <a:spcAft>
                <a:spcPts val="0"/>
              </a:spcAft>
              <a:buClr>
                <a:schemeClr val="lt1"/>
              </a:buClr>
              <a:buSzPts val="1600"/>
              <a:buNone/>
            </a:pPr>
            <a:r>
              <a:rPr lang="en-US">
                <a:solidFill>
                  <a:schemeClr val="accent4"/>
                </a:solidFill>
              </a:rPr>
              <a:t>Joshua Baranski</a:t>
            </a:r>
            <a:endParaRPr>
              <a:solidFill>
                <a:schemeClr val="accent4"/>
              </a:solidFill>
            </a:endParaRPr>
          </a:p>
          <a:p>
            <a:pPr marL="266700" lvl="0" indent="-266700" algn="r" rtl="0">
              <a:lnSpc>
                <a:spcPct val="90000"/>
              </a:lnSpc>
              <a:spcBef>
                <a:spcPts val="0"/>
              </a:spcBef>
              <a:spcAft>
                <a:spcPts val="0"/>
              </a:spcAft>
              <a:buClr>
                <a:schemeClr val="lt1"/>
              </a:buClr>
              <a:buSzPts val="1600"/>
              <a:buNone/>
            </a:pPr>
            <a:r>
              <a:rPr lang="en-US">
                <a:solidFill>
                  <a:schemeClr val="accent4"/>
                </a:solidFill>
              </a:rPr>
              <a:t>Harman Basra</a:t>
            </a:r>
            <a:endParaRPr>
              <a:solidFill>
                <a:schemeClr val="accent4"/>
              </a:solidFill>
            </a:endParaRPr>
          </a:p>
          <a:p>
            <a:pPr marL="266700" lvl="0" indent="-266700" algn="r" rtl="0">
              <a:lnSpc>
                <a:spcPct val="90000"/>
              </a:lnSpc>
              <a:spcBef>
                <a:spcPts val="0"/>
              </a:spcBef>
              <a:spcAft>
                <a:spcPts val="0"/>
              </a:spcAft>
              <a:buClr>
                <a:schemeClr val="lt1"/>
              </a:buClr>
              <a:buSzPts val="1600"/>
              <a:buNone/>
            </a:pPr>
            <a:endParaRPr/>
          </a:p>
          <a:p>
            <a:pPr marL="266700" lvl="0" indent="-266700" algn="ctr" rtl="0">
              <a:lnSpc>
                <a:spcPct val="90000"/>
              </a:lnSpc>
              <a:spcBef>
                <a:spcPts val="1000"/>
              </a:spcBef>
              <a:spcAft>
                <a:spcPts val="0"/>
              </a:spcAft>
              <a:buClr>
                <a:schemeClr val="lt1"/>
              </a:buClr>
              <a:buSzPts val="1600"/>
              <a:buNone/>
            </a:pPr>
            <a:endParaRPr/>
          </a:p>
        </p:txBody>
      </p:sp>
      <p:sp>
        <p:nvSpPr>
          <p:cNvPr id="128" name="Google Shape;128;p15"/>
          <p:cNvSpPr/>
          <p:nvPr/>
        </p:nvSpPr>
        <p:spPr>
          <a:xfrm>
            <a:off x="7974278" y="5753530"/>
            <a:ext cx="651613" cy="561736"/>
          </a:xfrm>
          <a:prstGeom prst="hexagon">
            <a:avLst>
              <a:gd name="adj" fmla="val 25000"/>
              <a:gd name="vf" fmla="val 11547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2255521" y="2751804"/>
            <a:ext cx="785546" cy="677196"/>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15"/>
          <p:cNvSpPr/>
          <p:nvPr/>
        </p:nvSpPr>
        <p:spPr>
          <a:xfrm>
            <a:off x="8021783" y="671564"/>
            <a:ext cx="392700" cy="338700"/>
          </a:xfrm>
          <a:prstGeom prst="hexagon">
            <a:avLst>
              <a:gd name="adj" fmla="val 25000"/>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15"/>
          <p:cNvSpPr/>
          <p:nvPr/>
        </p:nvSpPr>
        <p:spPr>
          <a:xfrm>
            <a:off x="5997748" y="1513175"/>
            <a:ext cx="196500" cy="169200"/>
          </a:xfrm>
          <a:prstGeom prst="hexagon">
            <a:avLst>
              <a:gd name="adj" fmla="val 25000"/>
              <a:gd name="vf" fmla="val 11547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body" idx="1"/>
          </p:nvPr>
        </p:nvSpPr>
        <p:spPr>
          <a:xfrm>
            <a:off x="660400" y="2247900"/>
            <a:ext cx="7274100" cy="35607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Clr>
                <a:schemeClr val="dk1"/>
              </a:buClr>
              <a:buSzPts val="1800"/>
              <a:buFont typeface="Arial"/>
              <a:buChar char="●"/>
            </a:pPr>
            <a:r>
              <a:rPr lang="en-US" sz="2800">
                <a:solidFill>
                  <a:schemeClr val="dk1"/>
                </a:solidFill>
              </a:rPr>
              <a:t>Develop predictive analytical dashboard that integrates the interoperability of the previous aforementioned stakeholders supply chain to maximize healthcare supplies availability.</a:t>
            </a:r>
            <a:endParaRPr sz="2800">
              <a:solidFill>
                <a:schemeClr val="dk1"/>
              </a:solidFill>
            </a:endParaRPr>
          </a:p>
          <a:p>
            <a:pPr marL="457200" lvl="0" indent="0" algn="l" rtl="0">
              <a:spcBef>
                <a:spcPts val="1000"/>
              </a:spcBef>
              <a:spcAft>
                <a:spcPts val="0"/>
              </a:spcAft>
              <a:buClr>
                <a:schemeClr val="dk1"/>
              </a:buClr>
              <a:buSzPts val="1100"/>
              <a:buFont typeface="Arial"/>
              <a:buNone/>
            </a:pPr>
            <a:endParaRPr sz="2800">
              <a:solidFill>
                <a:schemeClr val="dk1"/>
              </a:solidFill>
            </a:endParaRPr>
          </a:p>
          <a:p>
            <a:pPr marL="457200" lvl="0" indent="-342900" algn="l" rtl="0">
              <a:spcBef>
                <a:spcPts val="1000"/>
              </a:spcBef>
              <a:spcAft>
                <a:spcPts val="0"/>
              </a:spcAft>
              <a:buClr>
                <a:schemeClr val="dk1"/>
              </a:buClr>
              <a:buSzPts val="1800"/>
              <a:buFont typeface="Arial"/>
              <a:buChar char="●"/>
            </a:pPr>
            <a:r>
              <a:rPr lang="en-US" sz="2800">
                <a:solidFill>
                  <a:schemeClr val="dk1"/>
                </a:solidFill>
              </a:rPr>
              <a:t>Interoperability is pertinent within the the clinical pathway of supply chain when dealing with location and relocation of on-hand healthcare supplies (Gunaskeran et al., 2021)</a:t>
            </a:r>
            <a:endParaRPr/>
          </a:p>
        </p:txBody>
      </p:sp>
      <p:sp>
        <p:nvSpPr>
          <p:cNvPr id="207" name="Google Shape;207;p24"/>
          <p:cNvSpPr txBox="1">
            <a:spLocks noGrp="1"/>
          </p:cNvSpPr>
          <p:nvPr>
            <p:ph type="title"/>
          </p:nvPr>
        </p:nvSpPr>
        <p:spPr>
          <a:xfrm>
            <a:off x="660400" y="805225"/>
            <a:ext cx="59109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600"/>
              <a:t>IT  Role</a:t>
            </a:r>
            <a:endParaRPr sz="3600"/>
          </a:p>
        </p:txBody>
      </p:sp>
      <p:pic>
        <p:nvPicPr>
          <p:cNvPr id="208" name="Google Shape;208;p24"/>
          <p:cNvPicPr preferRelativeResize="0"/>
          <p:nvPr/>
        </p:nvPicPr>
        <p:blipFill>
          <a:blip r:embed="rId3">
            <a:alphaModFix/>
          </a:blip>
          <a:stretch>
            <a:fillRect/>
          </a:stretch>
        </p:blipFill>
        <p:spPr>
          <a:xfrm>
            <a:off x="7934500" y="2401250"/>
            <a:ext cx="4100425" cy="23049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body" idx="1"/>
          </p:nvPr>
        </p:nvSpPr>
        <p:spPr>
          <a:xfrm>
            <a:off x="660400" y="2044700"/>
            <a:ext cx="5936700" cy="35607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Char char="▪"/>
            </a:pPr>
            <a:r>
              <a:rPr lang="en-US"/>
              <a:t>Risk assessment and patient outcomes, efficient allocation of resources and combating staff burnout, mapping the spread of virus (Kent, 2020).</a:t>
            </a:r>
            <a:endParaRPr/>
          </a:p>
          <a:p>
            <a:pPr marL="457200" lvl="0" indent="-355600" algn="l" rtl="0">
              <a:spcBef>
                <a:spcPts val="0"/>
              </a:spcBef>
              <a:spcAft>
                <a:spcPts val="0"/>
              </a:spcAft>
              <a:buSzPts val="2000"/>
              <a:buChar char="▪"/>
            </a:pPr>
            <a:r>
              <a:rPr lang="en-US"/>
              <a:t>Mayo Clinic created Predictive Analytics Task Force.</a:t>
            </a:r>
            <a:endParaRPr/>
          </a:p>
          <a:p>
            <a:pPr marL="457200" lvl="0" indent="-355600" algn="l" rtl="0">
              <a:spcBef>
                <a:spcPts val="0"/>
              </a:spcBef>
              <a:spcAft>
                <a:spcPts val="0"/>
              </a:spcAft>
              <a:buSzPts val="2000"/>
              <a:buChar char="▪"/>
            </a:pPr>
            <a:r>
              <a:rPr lang="en-US"/>
              <a:t>Researched external predictive models to identify key variables and created dashboards to display internal and external metrics for users.</a:t>
            </a:r>
            <a:endParaRPr/>
          </a:p>
          <a:p>
            <a:pPr marL="457200" lvl="0" indent="-355600" algn="l" rtl="0">
              <a:spcBef>
                <a:spcPts val="0"/>
              </a:spcBef>
              <a:spcAft>
                <a:spcPts val="0"/>
              </a:spcAft>
              <a:buSzPts val="2000"/>
              <a:buChar char="▪"/>
            </a:pPr>
            <a:r>
              <a:rPr lang="en-US"/>
              <a:t>Developed internal predictive census model.</a:t>
            </a:r>
            <a:endParaRPr/>
          </a:p>
          <a:p>
            <a:pPr marL="457200" lvl="0" indent="-355600" algn="l" rtl="0">
              <a:spcBef>
                <a:spcPts val="0"/>
              </a:spcBef>
              <a:spcAft>
                <a:spcPts val="0"/>
              </a:spcAft>
              <a:buSzPts val="2000"/>
              <a:buChar char="▪"/>
            </a:pPr>
            <a:r>
              <a:rPr lang="en-US"/>
              <a:t>Developed real time, centralized EHR-based data mart (Pollock et al., 2021).</a:t>
            </a:r>
            <a:endParaRPr/>
          </a:p>
          <a:p>
            <a:pPr marL="457200" lvl="0" indent="-355600" algn="l" rtl="0">
              <a:spcBef>
                <a:spcPts val="0"/>
              </a:spcBef>
              <a:spcAft>
                <a:spcPts val="0"/>
              </a:spcAft>
              <a:buSzPts val="2000"/>
              <a:buChar char="▪"/>
            </a:pPr>
            <a:r>
              <a:rPr lang="en-US"/>
              <a:t>Preparedness and Quality of Care</a:t>
            </a:r>
            <a:endParaRPr/>
          </a:p>
        </p:txBody>
      </p:sp>
      <p:sp>
        <p:nvSpPr>
          <p:cNvPr id="216" name="Google Shape;216;p25"/>
          <p:cNvSpPr txBox="1">
            <a:spLocks noGrp="1"/>
          </p:cNvSpPr>
          <p:nvPr>
            <p:ph type="title"/>
          </p:nvPr>
        </p:nvSpPr>
        <p:spPr>
          <a:xfrm>
            <a:off x="660400" y="805213"/>
            <a:ext cx="42750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000"/>
              <a:t>Benefits &amp; Applications of Predictive Analytics</a:t>
            </a:r>
            <a:endParaRPr sz="3000"/>
          </a:p>
        </p:txBody>
      </p:sp>
      <p:pic>
        <p:nvPicPr>
          <p:cNvPr id="217" name="Google Shape;217;p25"/>
          <p:cNvPicPr preferRelativeResize="0"/>
          <p:nvPr/>
        </p:nvPicPr>
        <p:blipFill>
          <a:blip r:embed="rId3">
            <a:alphaModFix/>
          </a:blip>
          <a:stretch>
            <a:fillRect/>
          </a:stretch>
        </p:blipFill>
        <p:spPr>
          <a:xfrm>
            <a:off x="7090225" y="1636225"/>
            <a:ext cx="4856774" cy="396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body" idx="1"/>
          </p:nvPr>
        </p:nvSpPr>
        <p:spPr>
          <a:xfrm>
            <a:off x="660400" y="2044700"/>
            <a:ext cx="5780400" cy="35607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Char char="▪"/>
            </a:pPr>
            <a:r>
              <a:rPr lang="en-US"/>
              <a:t>Mount Sinai Team created a predictive analytics model that was able to accurately classify the mortality rates of COVID-19 patients.</a:t>
            </a:r>
            <a:endParaRPr/>
          </a:p>
          <a:p>
            <a:pPr marL="457200" lvl="0" indent="-355600" algn="l" rtl="0">
              <a:spcBef>
                <a:spcPts val="0"/>
              </a:spcBef>
              <a:spcAft>
                <a:spcPts val="0"/>
              </a:spcAft>
              <a:buSzPts val="2000"/>
              <a:buChar char="▪"/>
            </a:pPr>
            <a:r>
              <a:rPr lang="en-US"/>
              <a:t>Cleveland Clinic developed a model to assess an individual’s likelihood of testing positive for COVID-19 and their potential outcome.</a:t>
            </a:r>
            <a:endParaRPr/>
          </a:p>
          <a:p>
            <a:pPr marL="457200" lvl="0" indent="-355600" algn="l" rtl="0">
              <a:spcBef>
                <a:spcPts val="0"/>
              </a:spcBef>
              <a:spcAft>
                <a:spcPts val="0"/>
              </a:spcAft>
              <a:buSzPts val="2000"/>
              <a:buChar char="▪"/>
            </a:pPr>
            <a:r>
              <a:rPr lang="en-US"/>
              <a:t>Cleveland Team also created a model that forecasted patient volume, bed capacity, ventilator availability, etc.</a:t>
            </a:r>
            <a:endParaRPr/>
          </a:p>
          <a:p>
            <a:pPr marL="457200" lvl="0" indent="-355600" algn="l" rtl="0">
              <a:spcBef>
                <a:spcPts val="0"/>
              </a:spcBef>
              <a:spcAft>
                <a:spcPts val="0"/>
              </a:spcAft>
              <a:buSzPts val="2000"/>
              <a:buChar char="▪"/>
            </a:pPr>
            <a:r>
              <a:rPr lang="en-US"/>
              <a:t>Cedars-Sinai team developed a machine learning tool to forecast key data points and staffing needs (Kent, 2020).</a:t>
            </a:r>
            <a:endParaRPr/>
          </a:p>
        </p:txBody>
      </p:sp>
      <p:sp>
        <p:nvSpPr>
          <p:cNvPr id="225" name="Google Shape;225;p26"/>
          <p:cNvSpPr txBox="1">
            <a:spLocks noGrp="1"/>
          </p:cNvSpPr>
          <p:nvPr>
            <p:ph type="title"/>
          </p:nvPr>
        </p:nvSpPr>
        <p:spPr>
          <a:xfrm>
            <a:off x="660400" y="805213"/>
            <a:ext cx="42750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000"/>
              <a:t>Benefits &amp; Applications of Predictive Analytics</a:t>
            </a:r>
            <a:endParaRPr sz="3000"/>
          </a:p>
        </p:txBody>
      </p:sp>
      <p:pic>
        <p:nvPicPr>
          <p:cNvPr id="226" name="Google Shape;226;p26"/>
          <p:cNvPicPr preferRelativeResize="0"/>
          <p:nvPr/>
        </p:nvPicPr>
        <p:blipFill>
          <a:blip r:embed="rId3">
            <a:alphaModFix/>
          </a:blip>
          <a:stretch>
            <a:fillRect/>
          </a:stretch>
        </p:blipFill>
        <p:spPr>
          <a:xfrm>
            <a:off x="7090225" y="1815975"/>
            <a:ext cx="4602276" cy="3789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body" idx="1"/>
          </p:nvPr>
        </p:nvSpPr>
        <p:spPr>
          <a:xfrm>
            <a:off x="660400" y="2044700"/>
            <a:ext cx="5910900" cy="35607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Char char="▪"/>
            </a:pPr>
            <a:r>
              <a:rPr lang="en-US"/>
              <a:t>Scope and efficiency of analytics models can be affected by uncertainties.</a:t>
            </a:r>
            <a:endParaRPr/>
          </a:p>
          <a:p>
            <a:pPr marL="457200" lvl="0" indent="-355600" algn="l" rtl="0">
              <a:spcBef>
                <a:spcPts val="0"/>
              </a:spcBef>
              <a:spcAft>
                <a:spcPts val="0"/>
              </a:spcAft>
              <a:buSzPts val="2000"/>
              <a:buChar char="▪"/>
            </a:pPr>
            <a:r>
              <a:rPr lang="en-US"/>
              <a:t>Structural, methodological, heterogeneity, generalizability and parameter uncertainty (PAHO, 2020)</a:t>
            </a:r>
            <a:endParaRPr/>
          </a:p>
          <a:p>
            <a:pPr marL="457200" lvl="0" indent="-355600" algn="l" rtl="0">
              <a:spcBef>
                <a:spcPts val="0"/>
              </a:spcBef>
              <a:spcAft>
                <a:spcPts val="0"/>
              </a:spcAft>
              <a:buSzPts val="2000"/>
              <a:buChar char="▪"/>
            </a:pPr>
            <a:r>
              <a:rPr lang="en-US"/>
              <a:t>Misinformation and public opinion can influence the integrity of collected data.</a:t>
            </a:r>
            <a:endParaRPr/>
          </a:p>
          <a:p>
            <a:pPr marL="457200" lvl="0" indent="-355600" algn="l" rtl="0">
              <a:spcBef>
                <a:spcPts val="0"/>
              </a:spcBef>
              <a:spcAft>
                <a:spcPts val="0"/>
              </a:spcAft>
              <a:buSzPts val="2000"/>
              <a:buChar char="▪"/>
            </a:pPr>
            <a:r>
              <a:rPr lang="en-US"/>
              <a:t>Costs to implement and maintain services.</a:t>
            </a:r>
            <a:endParaRPr/>
          </a:p>
        </p:txBody>
      </p:sp>
      <p:sp>
        <p:nvSpPr>
          <p:cNvPr id="234" name="Google Shape;234;p27"/>
          <p:cNvSpPr txBox="1">
            <a:spLocks noGrp="1"/>
          </p:cNvSpPr>
          <p:nvPr>
            <p:ph type="title"/>
          </p:nvPr>
        </p:nvSpPr>
        <p:spPr>
          <a:xfrm>
            <a:off x="660400" y="805213"/>
            <a:ext cx="42750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000"/>
              <a:t>Disadvantages of Predictive Analytics</a:t>
            </a:r>
            <a:endParaRPr sz="3000"/>
          </a:p>
        </p:txBody>
      </p:sp>
      <p:pic>
        <p:nvPicPr>
          <p:cNvPr id="235" name="Google Shape;235;p27"/>
          <p:cNvPicPr preferRelativeResize="0"/>
          <p:nvPr/>
        </p:nvPicPr>
        <p:blipFill>
          <a:blip r:embed="rId3">
            <a:alphaModFix/>
          </a:blip>
          <a:stretch>
            <a:fillRect/>
          </a:stretch>
        </p:blipFill>
        <p:spPr>
          <a:xfrm>
            <a:off x="7090225" y="2078300"/>
            <a:ext cx="4441500" cy="34935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body" idx="1"/>
          </p:nvPr>
        </p:nvSpPr>
        <p:spPr>
          <a:xfrm>
            <a:off x="660400" y="1720800"/>
            <a:ext cx="4940400" cy="40641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endParaRPr sz="1200">
              <a:solidFill>
                <a:schemeClr val="dk1"/>
              </a:solidFill>
            </a:endParaRPr>
          </a:p>
          <a:p>
            <a:pPr marL="457200" lvl="0" indent="-406400" algn="l" rtl="0">
              <a:lnSpc>
                <a:spcPct val="115000"/>
              </a:lnSpc>
              <a:spcBef>
                <a:spcPts val="0"/>
              </a:spcBef>
              <a:spcAft>
                <a:spcPts val="0"/>
              </a:spcAft>
              <a:buSzPts val="2800"/>
              <a:buChar char="●"/>
            </a:pPr>
            <a:r>
              <a:rPr lang="en-US">
                <a:solidFill>
                  <a:schemeClr val="dk1"/>
                </a:solidFill>
              </a:rPr>
              <a:t>Data integrity and Maintenance (Madhavan et al., 2021; Wu et al., 2020).</a:t>
            </a:r>
            <a:endParaRPr>
              <a:solidFill>
                <a:schemeClr val="dk1"/>
              </a:solidFill>
            </a:endParaRPr>
          </a:p>
          <a:p>
            <a:pPr marL="457200" lvl="0" indent="-406400" algn="l" rtl="0">
              <a:lnSpc>
                <a:spcPct val="115000"/>
              </a:lnSpc>
              <a:spcBef>
                <a:spcPts val="0"/>
              </a:spcBef>
              <a:spcAft>
                <a:spcPts val="0"/>
              </a:spcAft>
              <a:buSzPts val="2800"/>
              <a:buChar char="●"/>
            </a:pPr>
            <a:r>
              <a:rPr lang="en-US">
                <a:solidFill>
                  <a:schemeClr val="dk1"/>
                </a:solidFill>
              </a:rPr>
              <a:t>Data Verification (Madhavan et al., 2021; Wu et al., 2020).</a:t>
            </a:r>
            <a:endParaRPr sz="2800">
              <a:solidFill>
                <a:schemeClr val="dk1"/>
              </a:solidFill>
            </a:endParaRPr>
          </a:p>
          <a:p>
            <a:pPr marL="457200" lvl="0" indent="-406400" algn="l" rtl="0">
              <a:lnSpc>
                <a:spcPct val="115000"/>
              </a:lnSpc>
              <a:spcBef>
                <a:spcPts val="0"/>
              </a:spcBef>
              <a:spcAft>
                <a:spcPts val="0"/>
              </a:spcAft>
              <a:buSzPts val="2800"/>
              <a:buChar char="●"/>
            </a:pPr>
            <a:r>
              <a:rPr lang="en-US">
                <a:solidFill>
                  <a:schemeClr val="dk1"/>
                </a:solidFill>
              </a:rPr>
              <a:t>Standards and Interoperability (Madhavan et al., 2021)</a:t>
            </a:r>
            <a:endParaRPr>
              <a:solidFill>
                <a:schemeClr val="dk1"/>
              </a:solidFill>
            </a:endParaRPr>
          </a:p>
          <a:p>
            <a:pPr marL="457200" lvl="0" indent="-406400" algn="l" rtl="0">
              <a:lnSpc>
                <a:spcPct val="115000"/>
              </a:lnSpc>
              <a:spcBef>
                <a:spcPts val="0"/>
              </a:spcBef>
              <a:spcAft>
                <a:spcPts val="0"/>
              </a:spcAft>
              <a:buSzPts val="2800"/>
              <a:buChar char="●"/>
            </a:pPr>
            <a:r>
              <a:rPr lang="en-US">
                <a:solidFill>
                  <a:schemeClr val="dk1"/>
                </a:solidFill>
              </a:rPr>
              <a:t>Security and Privacy Protocols (Reddy, G. N. &amp; Reddy, G. J. U., 2014; U. S. D.H.H. S, 2020)</a:t>
            </a:r>
            <a:endParaRPr sz="2800">
              <a:solidFill>
                <a:schemeClr val="dk1"/>
              </a:solidFill>
            </a:endParaRPr>
          </a:p>
          <a:p>
            <a:pPr marL="457200" lvl="0" indent="0" algn="l" rtl="0">
              <a:spcBef>
                <a:spcPts val="1000"/>
              </a:spcBef>
              <a:spcAft>
                <a:spcPts val="0"/>
              </a:spcAft>
              <a:buNone/>
            </a:pPr>
            <a:endParaRPr/>
          </a:p>
        </p:txBody>
      </p:sp>
      <p:sp>
        <p:nvSpPr>
          <p:cNvPr id="243" name="Google Shape;243;p28"/>
          <p:cNvSpPr txBox="1">
            <a:spLocks noGrp="1"/>
          </p:cNvSpPr>
          <p:nvPr>
            <p:ph type="title"/>
          </p:nvPr>
        </p:nvSpPr>
        <p:spPr>
          <a:xfrm>
            <a:off x="660400" y="800088"/>
            <a:ext cx="4275000" cy="831000"/>
          </a:xfrm>
          <a:prstGeom prst="rect">
            <a:avLst/>
          </a:prstGeom>
        </p:spPr>
        <p:txBody>
          <a:bodyPr spcFirstLastPara="1" wrap="square" lIns="91425" tIns="45700" rIns="91425" bIns="45700" anchor="t" anchorCtr="0">
            <a:noAutofit/>
          </a:bodyPr>
          <a:lstStyle/>
          <a:p>
            <a:pPr marL="0" lvl="0" indent="0" algn="ctr" rtl="0">
              <a:lnSpc>
                <a:spcPct val="115000"/>
              </a:lnSpc>
              <a:spcBef>
                <a:spcPts val="0"/>
              </a:spcBef>
              <a:spcAft>
                <a:spcPts val="0"/>
              </a:spcAft>
              <a:buNone/>
            </a:pPr>
            <a:r>
              <a:rPr lang="en-US" sz="3200"/>
              <a:t>Addressing The Risks</a:t>
            </a:r>
            <a:endParaRPr sz="3600"/>
          </a:p>
          <a:p>
            <a:pPr marL="0" lvl="0" indent="0" algn="l" rtl="0">
              <a:lnSpc>
                <a:spcPct val="115000"/>
              </a:lnSpc>
              <a:spcBef>
                <a:spcPts val="0"/>
              </a:spcBef>
              <a:spcAft>
                <a:spcPts val="0"/>
              </a:spcAft>
              <a:buNone/>
            </a:pPr>
            <a:endParaRPr sz="1200" b="0">
              <a:latin typeface="Calibri"/>
              <a:ea typeface="Calibri"/>
              <a:cs typeface="Calibri"/>
              <a:sym typeface="Calibri"/>
            </a:endParaRPr>
          </a:p>
          <a:p>
            <a:pPr marL="0" lvl="0" indent="0" algn="ctr" rtl="0">
              <a:lnSpc>
                <a:spcPct val="115000"/>
              </a:lnSpc>
              <a:spcBef>
                <a:spcPts val="0"/>
              </a:spcBef>
              <a:spcAft>
                <a:spcPts val="0"/>
              </a:spcAft>
              <a:buNone/>
            </a:pPr>
            <a:r>
              <a:rPr lang="en-US" sz="1200" b="0">
                <a:latin typeface="Calibri"/>
                <a:ea typeface="Calibri"/>
                <a:cs typeface="Calibri"/>
                <a:sym typeface="Calibri"/>
              </a:rPr>
              <a:t>s</a:t>
            </a:r>
            <a:endParaRPr/>
          </a:p>
        </p:txBody>
      </p:sp>
      <p:pic>
        <p:nvPicPr>
          <p:cNvPr id="244" name="Google Shape;244;p28"/>
          <p:cNvPicPr preferRelativeResize="0"/>
          <p:nvPr/>
        </p:nvPicPr>
        <p:blipFill>
          <a:blip r:embed="rId3">
            <a:alphaModFix/>
          </a:blip>
          <a:stretch>
            <a:fillRect/>
          </a:stretch>
        </p:blipFill>
        <p:spPr>
          <a:xfrm>
            <a:off x="6385025" y="1720800"/>
            <a:ext cx="5146751" cy="389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body" idx="1"/>
          </p:nvPr>
        </p:nvSpPr>
        <p:spPr>
          <a:xfrm>
            <a:off x="725050" y="1636225"/>
            <a:ext cx="5033100" cy="3235200"/>
          </a:xfrm>
          <a:prstGeom prst="rect">
            <a:avLst/>
          </a:prstGeom>
        </p:spPr>
        <p:txBody>
          <a:bodyPr spcFirstLastPara="1" wrap="square" lIns="91425" tIns="45700" rIns="91425" bIns="45700" anchor="t" anchorCtr="0">
            <a:noAutofit/>
          </a:bodyPr>
          <a:lstStyle/>
          <a:p>
            <a:pPr marL="457200" lvl="0" indent="-406400" algn="l" rtl="0">
              <a:lnSpc>
                <a:spcPct val="115000"/>
              </a:lnSpc>
              <a:spcBef>
                <a:spcPts val="0"/>
              </a:spcBef>
              <a:spcAft>
                <a:spcPts val="0"/>
              </a:spcAft>
              <a:buSzPts val="2800"/>
              <a:buChar char="●"/>
            </a:pPr>
            <a:r>
              <a:rPr lang="en-US">
                <a:solidFill>
                  <a:schemeClr val="dk1"/>
                </a:solidFill>
              </a:rPr>
              <a:t>Stakeholders – Informaticists, Physicians, Nurses, Allied Health Workers, Personnel, Hospital Administrators</a:t>
            </a:r>
            <a:endParaRPr>
              <a:solidFill>
                <a:schemeClr val="dk1"/>
              </a:solidFill>
            </a:endParaRPr>
          </a:p>
          <a:p>
            <a:pPr marL="457200" lvl="0" indent="-406400" algn="l" rtl="0">
              <a:lnSpc>
                <a:spcPct val="115000"/>
              </a:lnSpc>
              <a:spcBef>
                <a:spcPts val="0"/>
              </a:spcBef>
              <a:spcAft>
                <a:spcPts val="0"/>
              </a:spcAft>
              <a:buSzPts val="2800"/>
              <a:buChar char="●"/>
            </a:pPr>
            <a:r>
              <a:rPr lang="en-US">
                <a:solidFill>
                  <a:schemeClr val="dk1"/>
                </a:solidFill>
              </a:rPr>
              <a:t>Communicate, Coordinate, Collaborate With Stakeholders (Ford et al., 2020; Stoots, 2015; Tilley, 2020; Wu et al., 2020)</a:t>
            </a:r>
            <a:endParaRPr>
              <a:solidFill>
                <a:schemeClr val="dk1"/>
              </a:solidFill>
            </a:endParaRPr>
          </a:p>
          <a:p>
            <a:pPr marL="457200" lvl="0" indent="-406400" algn="l" rtl="0">
              <a:lnSpc>
                <a:spcPct val="115000"/>
              </a:lnSpc>
              <a:spcBef>
                <a:spcPts val="0"/>
              </a:spcBef>
              <a:spcAft>
                <a:spcPts val="0"/>
              </a:spcAft>
              <a:buSzPts val="2800"/>
              <a:buChar char="●"/>
            </a:pPr>
            <a:r>
              <a:rPr lang="en-US">
                <a:solidFill>
                  <a:schemeClr val="dk1"/>
                </a:solidFill>
              </a:rPr>
              <a:t>Use Clinical and Performance Benchmarks,  Dashboards, Visualizations (Stoots, 2015).</a:t>
            </a:r>
            <a:endParaRPr sz="2800">
              <a:solidFill>
                <a:schemeClr val="dk1"/>
              </a:solidFill>
            </a:endParaRPr>
          </a:p>
        </p:txBody>
      </p:sp>
      <p:sp>
        <p:nvSpPr>
          <p:cNvPr id="252" name="Google Shape;252;p29"/>
          <p:cNvSpPr txBox="1">
            <a:spLocks noGrp="1"/>
          </p:cNvSpPr>
          <p:nvPr>
            <p:ph type="title"/>
          </p:nvPr>
        </p:nvSpPr>
        <p:spPr>
          <a:xfrm>
            <a:off x="660400" y="800100"/>
            <a:ext cx="50331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100"/>
              <a:t>Impact Upon Stakeholders</a:t>
            </a:r>
            <a:endParaRPr sz="3100"/>
          </a:p>
        </p:txBody>
      </p:sp>
      <p:pic>
        <p:nvPicPr>
          <p:cNvPr id="253" name="Google Shape;253;p29"/>
          <p:cNvPicPr preferRelativeResize="0"/>
          <p:nvPr/>
        </p:nvPicPr>
        <p:blipFill>
          <a:blip r:embed="rId3">
            <a:alphaModFix/>
          </a:blip>
          <a:stretch>
            <a:fillRect/>
          </a:stretch>
        </p:blipFill>
        <p:spPr>
          <a:xfrm>
            <a:off x="6699250" y="1631100"/>
            <a:ext cx="4832474" cy="353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body" idx="1"/>
          </p:nvPr>
        </p:nvSpPr>
        <p:spPr>
          <a:xfrm>
            <a:off x="660400" y="2019300"/>
            <a:ext cx="5550600" cy="3586200"/>
          </a:xfrm>
          <a:prstGeom prst="rect">
            <a:avLst/>
          </a:prstGeom>
        </p:spPr>
        <p:txBody>
          <a:bodyPr spcFirstLastPara="1" wrap="square" lIns="91425" tIns="45700" rIns="91425" bIns="45700" anchor="t" anchorCtr="0">
            <a:noAutofit/>
          </a:bodyPr>
          <a:lstStyle/>
          <a:p>
            <a:pPr marL="457200" lvl="0" indent="-457200" algn="l" rtl="0">
              <a:lnSpc>
                <a:spcPct val="115000"/>
              </a:lnSpc>
              <a:spcBef>
                <a:spcPts val="0"/>
              </a:spcBef>
              <a:spcAft>
                <a:spcPts val="0"/>
              </a:spcAft>
              <a:buSzPts val="3600"/>
              <a:buChar char="●"/>
            </a:pPr>
            <a:r>
              <a:rPr lang="en-US">
                <a:solidFill>
                  <a:schemeClr val="dk1"/>
                </a:solidFill>
              </a:rPr>
              <a:t>Improved Clinical Care Pathways (</a:t>
            </a:r>
            <a:r>
              <a:rPr lang="en-US" sz="1900">
                <a:solidFill>
                  <a:schemeClr val="dk1"/>
                </a:solidFill>
              </a:rPr>
              <a:t>degl</a:t>
            </a:r>
            <a:r>
              <a:rPr lang="en-US">
                <a:solidFill>
                  <a:schemeClr val="dk1"/>
                </a:solidFill>
              </a:rPr>
              <a:t>i</a:t>
            </a:r>
            <a:r>
              <a:rPr lang="en-US" sz="1900">
                <a:solidFill>
                  <a:schemeClr val="dk1"/>
                </a:solidFill>
              </a:rPr>
              <a:t> Atti et al., 2020; Santana et al., 2020)</a:t>
            </a:r>
            <a:endParaRPr sz="1900">
              <a:solidFill>
                <a:schemeClr val="dk1"/>
              </a:solidFill>
            </a:endParaRPr>
          </a:p>
          <a:p>
            <a:pPr marL="457200" lvl="0" indent="-457200" algn="l" rtl="0">
              <a:lnSpc>
                <a:spcPct val="115000"/>
              </a:lnSpc>
              <a:spcBef>
                <a:spcPts val="0"/>
              </a:spcBef>
              <a:spcAft>
                <a:spcPts val="0"/>
              </a:spcAft>
              <a:buSzPts val="3600"/>
              <a:buChar char="●"/>
            </a:pPr>
            <a:r>
              <a:rPr lang="en-US">
                <a:solidFill>
                  <a:schemeClr val="dk1"/>
                </a:solidFill>
              </a:rPr>
              <a:t>Improved Use of Telehealth Services (Ford et al., 2020; Hong et al., 2020)</a:t>
            </a:r>
            <a:endParaRPr>
              <a:solidFill>
                <a:schemeClr val="dk1"/>
              </a:solidFill>
            </a:endParaRPr>
          </a:p>
          <a:p>
            <a:pPr marL="457200" lvl="0" indent="-457200" algn="l" rtl="0">
              <a:lnSpc>
                <a:spcPct val="115000"/>
              </a:lnSpc>
              <a:spcBef>
                <a:spcPts val="0"/>
              </a:spcBef>
              <a:spcAft>
                <a:spcPts val="0"/>
              </a:spcAft>
              <a:buSzPts val="3600"/>
              <a:buChar char="●"/>
            </a:pPr>
            <a:r>
              <a:rPr lang="en-US">
                <a:solidFill>
                  <a:schemeClr val="dk1"/>
                </a:solidFill>
              </a:rPr>
              <a:t>Supply Chain Management and Resource Allocation (Santana et al., 2020)</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p:txBody>
      </p:sp>
      <p:sp>
        <p:nvSpPr>
          <p:cNvPr id="261" name="Google Shape;261;p30"/>
          <p:cNvSpPr txBox="1">
            <a:spLocks noGrp="1"/>
          </p:cNvSpPr>
          <p:nvPr>
            <p:ph type="title"/>
          </p:nvPr>
        </p:nvSpPr>
        <p:spPr>
          <a:xfrm>
            <a:off x="384700" y="800100"/>
            <a:ext cx="6387900" cy="831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3300">
                <a:latin typeface="Calibri"/>
                <a:ea typeface="Calibri"/>
                <a:cs typeface="Calibri"/>
                <a:sym typeface="Calibri"/>
              </a:rPr>
              <a:t>Why This Solution Is A Good Fit</a:t>
            </a:r>
            <a:endParaRPr sz="3300">
              <a:latin typeface="Calibri"/>
              <a:ea typeface="Calibri"/>
              <a:cs typeface="Calibri"/>
              <a:sym typeface="Calibri"/>
            </a:endParaRPr>
          </a:p>
          <a:p>
            <a:pPr marL="0" lvl="0" indent="0" algn="l" rtl="0">
              <a:spcBef>
                <a:spcPts val="0"/>
              </a:spcBef>
              <a:spcAft>
                <a:spcPts val="0"/>
              </a:spcAft>
              <a:buNone/>
            </a:pPr>
            <a:endParaRPr sz="3600"/>
          </a:p>
        </p:txBody>
      </p:sp>
      <p:pic>
        <p:nvPicPr>
          <p:cNvPr id="262" name="Google Shape;262;p30"/>
          <p:cNvPicPr preferRelativeResize="0"/>
          <p:nvPr/>
        </p:nvPicPr>
        <p:blipFill>
          <a:blip r:embed="rId3">
            <a:alphaModFix/>
          </a:blip>
          <a:stretch>
            <a:fillRect/>
          </a:stretch>
        </p:blipFill>
        <p:spPr>
          <a:xfrm>
            <a:off x="7038550" y="1723025"/>
            <a:ext cx="4685400" cy="3882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800"/>
              <a:buFont typeface="Corbel"/>
              <a:buNone/>
            </a:pPr>
            <a:r>
              <a:rPr lang="en-US"/>
              <a:t>Conclusion</a:t>
            </a:r>
            <a:endParaRPr/>
          </a:p>
          <a:p>
            <a:pPr marL="0" lvl="0" indent="0" algn="l" rtl="0">
              <a:lnSpc>
                <a:spcPct val="90000"/>
              </a:lnSpc>
              <a:spcBef>
                <a:spcPts val="0"/>
              </a:spcBef>
              <a:spcAft>
                <a:spcPts val="0"/>
              </a:spcAft>
              <a:buClr>
                <a:schemeClr val="dk1"/>
              </a:buClr>
              <a:buSzPts val="4800"/>
              <a:buFont typeface="Corbel"/>
              <a:buNone/>
            </a:pPr>
            <a:endParaRPr/>
          </a:p>
        </p:txBody>
      </p:sp>
      <p:sp>
        <p:nvSpPr>
          <p:cNvPr id="268" name="Google Shape;268;p31"/>
          <p:cNvSpPr txBox="1">
            <a:spLocks noGrp="1"/>
          </p:cNvSpPr>
          <p:nvPr>
            <p:ph type="body" idx="1"/>
          </p:nvPr>
        </p:nvSpPr>
        <p:spPr>
          <a:xfrm>
            <a:off x="647701" y="2042790"/>
            <a:ext cx="4143374" cy="2654301"/>
          </a:xfrm>
          <a:prstGeom prst="rect">
            <a:avLst/>
          </a:prstGeom>
          <a:noFill/>
          <a:ln>
            <a:noFill/>
          </a:ln>
        </p:spPr>
        <p:txBody>
          <a:bodyPr spcFirstLastPara="1" wrap="square" lIns="91425" tIns="45700" rIns="91425" bIns="45700" anchor="t" anchorCtr="0">
            <a:noAutofit/>
          </a:bodyPr>
          <a:lstStyle/>
          <a:p>
            <a:pPr marL="457200" lvl="0" indent="-355600" algn="l" rtl="0">
              <a:lnSpc>
                <a:spcPct val="90000"/>
              </a:lnSpc>
              <a:spcBef>
                <a:spcPts val="1000"/>
              </a:spcBef>
              <a:spcAft>
                <a:spcPts val="0"/>
              </a:spcAft>
              <a:buSzPts val="2000"/>
              <a:buChar char="●"/>
            </a:pPr>
            <a:r>
              <a:rPr lang="en-US"/>
              <a:t>Predictive Analytics poses as a viable solution to the ongoing pandemic crisis.</a:t>
            </a:r>
            <a:endParaRPr/>
          </a:p>
          <a:p>
            <a:pPr marL="457200" lvl="0" indent="-355600" algn="l" rtl="0">
              <a:lnSpc>
                <a:spcPct val="90000"/>
              </a:lnSpc>
              <a:spcBef>
                <a:spcPts val="0"/>
              </a:spcBef>
              <a:spcAft>
                <a:spcPts val="0"/>
              </a:spcAft>
              <a:buSzPts val="2000"/>
              <a:buChar char="●"/>
            </a:pPr>
            <a:r>
              <a:rPr lang="en-US"/>
              <a:t>Solutions outlined in this presentation can serve as future resources to HCOs. </a:t>
            </a:r>
            <a:endParaRPr/>
          </a:p>
          <a:p>
            <a:pPr marL="0" lvl="0" indent="0" algn="l" rtl="0">
              <a:lnSpc>
                <a:spcPct val="90000"/>
              </a:lnSpc>
              <a:spcBef>
                <a:spcPts val="1000"/>
              </a:spcBef>
              <a:spcAft>
                <a:spcPts val="0"/>
              </a:spcAft>
              <a:buClr>
                <a:srgbClr val="3F3F3F"/>
              </a:buClr>
              <a:buSzPts val="2000"/>
              <a:buNone/>
            </a:pPr>
            <a:endParaRPr/>
          </a:p>
        </p:txBody>
      </p:sp>
      <p:sp>
        <p:nvSpPr>
          <p:cNvPr id="269" name="Google Shape;269;p31"/>
          <p:cNvSpPr txBox="1">
            <a:spLocks noGrp="1"/>
          </p:cNvSpPr>
          <p:nvPr>
            <p:ph type="body" idx="2"/>
          </p:nvPr>
        </p:nvSpPr>
        <p:spPr>
          <a:xfrm>
            <a:off x="647699" y="4953919"/>
            <a:ext cx="4143375" cy="75947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4"/>
              </a:buClr>
              <a:buSzPts val="2000"/>
              <a:buNone/>
            </a:pPr>
            <a:r>
              <a:rPr lang="en-US"/>
              <a:t>Thank You</a:t>
            </a:r>
            <a:endParaRPr/>
          </a:p>
        </p:txBody>
      </p:sp>
      <p:pic>
        <p:nvPicPr>
          <p:cNvPr id="270" name="Google Shape;270;p31" descr="close up of bridge"/>
          <p:cNvPicPr preferRelativeResize="0">
            <a:picLocks noGrp="1"/>
          </p:cNvPicPr>
          <p:nvPr>
            <p:ph type="pic" idx="3"/>
          </p:nvPr>
        </p:nvPicPr>
        <p:blipFill rotWithShape="1">
          <a:blip r:embed="rId3">
            <a:alphaModFix/>
          </a:blip>
          <a:srcRect l="17082" r="17081"/>
          <a:stretch/>
        </p:blipFill>
        <p:spPr>
          <a:xfrm>
            <a:off x="5888038" y="533400"/>
            <a:ext cx="5541962" cy="56118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body" idx="1"/>
          </p:nvPr>
        </p:nvSpPr>
        <p:spPr>
          <a:xfrm>
            <a:off x="838200" y="1626650"/>
            <a:ext cx="10515600" cy="45837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1200"/>
              </a:spcBef>
              <a:spcAft>
                <a:spcPts val="0"/>
              </a:spcAft>
              <a:buClr>
                <a:schemeClr val="dk1"/>
              </a:buClr>
              <a:buSzPts val="2000"/>
              <a:buChar char="●"/>
            </a:pPr>
            <a:r>
              <a:rPr lang="en-US" sz="2000">
                <a:solidFill>
                  <a:schemeClr val="dk1"/>
                </a:solidFill>
                <a:highlight>
                  <a:schemeClr val="lt1"/>
                </a:highlight>
              </a:rPr>
              <a:t>Challener, D. W., Dowdy, S. C., &amp; O'Horo, J. C. (2020). Analytics and Prediction Modeling During the COVID-19 Pandemic. </a:t>
            </a:r>
            <a:r>
              <a:rPr lang="en-US" sz="2000" i="1">
                <a:solidFill>
                  <a:schemeClr val="dk1"/>
                </a:solidFill>
              </a:rPr>
              <a:t>Mayo Clinic Proceedings</a:t>
            </a:r>
            <a:r>
              <a:rPr lang="en-US" sz="2000">
                <a:solidFill>
                  <a:schemeClr val="dk1"/>
                </a:solidFill>
              </a:rPr>
              <a:t>, </a:t>
            </a:r>
            <a:r>
              <a:rPr lang="en-US" sz="2000" i="1">
                <a:solidFill>
                  <a:schemeClr val="dk1"/>
                </a:solidFill>
              </a:rPr>
              <a:t>95</a:t>
            </a:r>
            <a:r>
              <a:rPr lang="en-US" sz="2000">
                <a:solidFill>
                  <a:schemeClr val="dk1"/>
                </a:solidFill>
              </a:rPr>
              <a:t>(9S), S8–S10. </a:t>
            </a:r>
            <a:r>
              <a:rPr lang="en-US" sz="2000">
                <a:solidFill>
                  <a:schemeClr val="dk1"/>
                </a:solidFill>
                <a:uFill>
                  <a:noFill/>
                </a:uFill>
                <a:hlinkClick r:id="rId3">
                  <a:extLst>
                    <a:ext uri="{A12FA001-AC4F-418D-AE19-62706E023703}">
                      <ahyp:hlinkClr xmlns:ahyp="http://schemas.microsoft.com/office/drawing/2018/hyperlinkcolor" val="tx"/>
                    </a:ext>
                  </a:extLst>
                </a:hlinkClick>
              </a:rPr>
              <a:t>https://doi.org/10.1016/j.mayocp.2020.05.040</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a:solidFill>
                  <a:schemeClr val="dk1"/>
                </a:solidFill>
              </a:rPr>
              <a:t>Cosgun, O., &amp; Umar, A. (2020). Smart resource allocation advisor in the cloud for COVID-19 and other pandemics (20278031)	[Report]. IEEE . https://doi.org/10.1109/IEEECloudSummit48914.2020.00025</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a:solidFill>
                  <a:schemeClr val="dk1"/>
                </a:solidFill>
              </a:rPr>
              <a:t>degli Atti, M. L. C., Campana, A., Muda, A. O., Concato, C., DStat, L. R., Ricotta, L., Reale, A., Babieri, M., D’Argenio, P., Lancella, L., Villani, A., &amp; Raponi, M. (2020). Facing SARS-CoV-2 pandemic at a COVID-19 regional children’s hospital in Italy. </a:t>
            </a:r>
            <a:r>
              <a:rPr lang="en-US" sz="2000" i="1">
                <a:solidFill>
                  <a:schemeClr val="dk1"/>
                </a:solidFill>
              </a:rPr>
              <a:t>The Pediatric Infectious Disease Journal, 39, </a:t>
            </a:r>
            <a:r>
              <a:rPr lang="en-US" sz="2000">
                <a:solidFill>
                  <a:schemeClr val="dk1"/>
                </a:solidFill>
              </a:rPr>
              <a:t>e221-e225. doi: 10.1097/INF0000000000002811</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a:solidFill>
                  <a:schemeClr val="dk1"/>
                </a:solidFill>
              </a:rPr>
              <a:t>Ford, D., Harvey, J. B., McElligott, J., King, K., Simpson, K. N., Valenta, S., Warr, E. H., Walsh, T., Debenham, E., Teasdale, C., Meystre, S., Obeid, J. S., Metts, C., &amp; Lenert, L. A. (2020). </a:t>
            </a:r>
            <a:r>
              <a:rPr lang="en-US" sz="2000" i="1">
                <a:solidFill>
                  <a:schemeClr val="dk1"/>
                </a:solidFill>
              </a:rPr>
              <a:t>Journal of the American Medical Informatics Association,</a:t>
            </a:r>
            <a:r>
              <a:rPr lang="en-US" sz="2000">
                <a:solidFill>
                  <a:schemeClr val="dk1"/>
                </a:solidFill>
              </a:rPr>
              <a:t> </a:t>
            </a:r>
            <a:r>
              <a:rPr lang="en-US" sz="2000" i="1">
                <a:solidFill>
                  <a:schemeClr val="dk1"/>
                </a:solidFill>
              </a:rPr>
              <a:t>27,</a:t>
            </a:r>
            <a:r>
              <a:rPr lang="en-US" sz="2000">
                <a:solidFill>
                  <a:schemeClr val="dk1"/>
                </a:solidFill>
              </a:rPr>
              <a:t> 1871-1877. doi: 10.1093/jamia/ocaa157</a:t>
            </a:r>
            <a:endParaRPr sz="2000">
              <a:solidFill>
                <a:schemeClr val="dk1"/>
              </a:solidFill>
            </a:endParaRPr>
          </a:p>
          <a:p>
            <a:pPr marL="457200" lvl="0" indent="0" algn="l" rtl="0">
              <a:lnSpc>
                <a:spcPct val="115000"/>
              </a:lnSpc>
              <a:spcBef>
                <a:spcPts val="0"/>
              </a:spcBef>
              <a:spcAft>
                <a:spcPts val="0"/>
              </a:spcAft>
              <a:buNone/>
            </a:pPr>
            <a:endParaRPr sz="1900">
              <a:solidFill>
                <a:schemeClr val="dk1"/>
              </a:solidFill>
              <a:highlight>
                <a:srgbClr val="FFFFFF"/>
              </a:highlight>
            </a:endParaRPr>
          </a:p>
          <a:p>
            <a:pPr marL="457200" lvl="0" indent="0" algn="l" rtl="0">
              <a:lnSpc>
                <a:spcPct val="115000"/>
              </a:lnSpc>
              <a:spcBef>
                <a:spcPts val="0"/>
              </a:spcBef>
              <a:spcAft>
                <a:spcPts val="0"/>
              </a:spcAft>
              <a:buNone/>
            </a:pPr>
            <a:endParaRPr sz="1200" u="sng">
              <a:solidFill>
                <a:srgbClr val="0563C1"/>
              </a:solidFill>
            </a:endParaRPr>
          </a:p>
          <a:p>
            <a:pPr marL="0" lvl="0" indent="0" algn="l" rtl="0">
              <a:lnSpc>
                <a:spcPct val="115000"/>
              </a:lnSpc>
              <a:spcBef>
                <a:spcPts val="0"/>
              </a:spcBef>
              <a:spcAft>
                <a:spcPts val="0"/>
              </a:spcAft>
              <a:buNone/>
            </a:pPr>
            <a:endParaRPr sz="2000">
              <a:solidFill>
                <a:schemeClr val="dk1"/>
              </a:solidFill>
            </a:endParaRPr>
          </a:p>
          <a:p>
            <a:pPr marL="457200" lvl="0" indent="0" algn="l" rtl="0">
              <a:lnSpc>
                <a:spcPct val="115000"/>
              </a:lnSpc>
              <a:spcBef>
                <a:spcPts val="0"/>
              </a:spcBef>
              <a:spcAft>
                <a:spcPts val="0"/>
              </a:spcAft>
              <a:buNone/>
            </a:pPr>
            <a:endParaRPr sz="2000">
              <a:solidFill>
                <a:schemeClr val="dk1"/>
              </a:solidFill>
              <a:highlight>
                <a:srgbClr val="FFFFFF"/>
              </a:highlight>
            </a:endParaRPr>
          </a:p>
          <a:p>
            <a:pPr marL="0" lvl="0" indent="0" algn="l" rtl="0">
              <a:lnSpc>
                <a:spcPct val="115000"/>
              </a:lnSpc>
              <a:spcBef>
                <a:spcPts val="0"/>
              </a:spcBef>
              <a:spcAft>
                <a:spcPts val="0"/>
              </a:spcAft>
              <a:buNone/>
            </a:pPr>
            <a:endParaRPr sz="20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2000">
              <a:solidFill>
                <a:schemeClr val="dk1"/>
              </a:solidFill>
              <a:highlight>
                <a:srgbClr val="FFFFFF"/>
              </a:highlight>
            </a:endParaRPr>
          </a:p>
          <a:p>
            <a:pPr marL="0" lvl="0" indent="0" algn="l" rtl="0">
              <a:spcBef>
                <a:spcPts val="1000"/>
              </a:spcBef>
              <a:spcAft>
                <a:spcPts val="0"/>
              </a:spcAft>
              <a:buNone/>
            </a:pPr>
            <a:endParaRPr/>
          </a:p>
        </p:txBody>
      </p:sp>
      <p:sp>
        <p:nvSpPr>
          <p:cNvPr id="277" name="Google Shape;277;p32"/>
          <p:cNvSpPr txBox="1">
            <a:spLocks noGrp="1"/>
          </p:cNvSpPr>
          <p:nvPr>
            <p:ph type="title"/>
          </p:nvPr>
        </p:nvSpPr>
        <p:spPr>
          <a:xfrm>
            <a:off x="838200" y="635000"/>
            <a:ext cx="10515600" cy="700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References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body" idx="1"/>
          </p:nvPr>
        </p:nvSpPr>
        <p:spPr>
          <a:xfrm>
            <a:off x="838200" y="1335300"/>
            <a:ext cx="10515600" cy="4875000"/>
          </a:xfrm>
          <a:prstGeom prst="rect">
            <a:avLst/>
          </a:prstGeom>
          <a:solidFill>
            <a:srgbClr val="EFEFEF"/>
          </a:solidFill>
        </p:spPr>
        <p:txBody>
          <a:bodyPr spcFirstLastPara="1" wrap="square" lIns="91425" tIns="45700" rIns="91425" bIns="45700" anchor="t" anchorCtr="0">
            <a:noAutofit/>
          </a:bodyPr>
          <a:lstStyle/>
          <a:p>
            <a:pPr marL="342900" lvl="0" indent="-165100" algn="l" rtl="0">
              <a:lnSpc>
                <a:spcPct val="115000"/>
              </a:lnSpc>
              <a:spcBef>
                <a:spcPts val="0"/>
              </a:spcBef>
              <a:spcAft>
                <a:spcPts val="0"/>
              </a:spcAft>
              <a:buSzPts val="2600"/>
              <a:buChar char="●"/>
            </a:pPr>
            <a:r>
              <a:rPr lang="en-US" sz="1900">
                <a:solidFill>
                  <a:schemeClr val="dk1"/>
                </a:solidFill>
                <a:highlight>
                  <a:schemeClr val="lt1"/>
                </a:highlight>
              </a:rPr>
              <a:t> </a:t>
            </a:r>
            <a:r>
              <a:rPr lang="en-US" sz="2000">
                <a:solidFill>
                  <a:schemeClr val="dk1"/>
                </a:solidFill>
              </a:rPr>
              <a:t>Gunasekeran, D., Tseng, R., Tham, Y.-C., &amp; Wong, T. (2021). Applications of digital health for public health responses to COVID-19: A systematic scoping review of artificial intelligence, telehealth and related technologies. npj Digital</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a:solidFill>
                  <a:schemeClr val="dk1"/>
                </a:solidFill>
              </a:rPr>
              <a:t>Halpern, N. A., &amp; Tan, K. S. (2020, May 12). United States resource availability for COVID-19. Society of Critical Care Medicine. Retrieved March 2, 2021, from https://www.sccm.org/Blog/March-2020/United-States-Resource-Availability-for-COVID-19</a:t>
            </a:r>
            <a:endParaRPr sz="2000">
              <a:solidFill>
                <a:schemeClr val="dk1"/>
              </a:solidFill>
            </a:endParaRPr>
          </a:p>
          <a:p>
            <a:pPr marL="457200" lvl="0" indent="-355600" algn="l" rtl="0">
              <a:lnSpc>
                <a:spcPct val="115000"/>
              </a:lnSpc>
              <a:spcBef>
                <a:spcPts val="0"/>
              </a:spcBef>
              <a:spcAft>
                <a:spcPts val="0"/>
              </a:spcAft>
              <a:buClr>
                <a:schemeClr val="dk1"/>
              </a:buClr>
              <a:buSzPts val="2000"/>
              <a:buFont typeface="Calibri"/>
              <a:buChar char="●"/>
            </a:pPr>
            <a:r>
              <a:rPr lang="en-US" sz="2000">
                <a:solidFill>
                  <a:schemeClr val="dk1"/>
                </a:solidFill>
              </a:rPr>
              <a:t>Kent, J. (2020). 3 ways healthcare is using predictive analytics to combat COVID-19.</a:t>
            </a:r>
            <a:r>
              <a:rPr lang="en-US" sz="2000">
                <a:solidFill>
                  <a:schemeClr val="dk1"/>
                </a:solidFill>
                <a:uFill>
                  <a:noFill/>
                </a:uFill>
                <a:hlinkClick r:id="rId3">
                  <a:extLst>
                    <a:ext uri="{A12FA001-AC4F-418D-AE19-62706E023703}">
                      <ahyp:hlinkClr xmlns:ahyp="http://schemas.microsoft.com/office/drawing/2018/hyperlinkcolor" val="tx"/>
                    </a:ext>
                  </a:extLst>
                </a:hlinkClick>
              </a:rPr>
              <a:t> </a:t>
            </a:r>
            <a:r>
              <a:rPr lang="en-US" sz="2000" u="sng">
                <a:solidFill>
                  <a:schemeClr val="hlink"/>
                </a:solidFill>
                <a:hlinkClick r:id="rId3"/>
              </a:rPr>
              <a:t>https://healthitanalytics.com/news/3-ways-healthcare-is-using-predictive-analytics-to-combat-covid-19</a:t>
            </a:r>
            <a:endParaRPr sz="1900">
              <a:solidFill>
                <a:schemeClr val="dk1"/>
              </a:solidFill>
              <a:highlight>
                <a:schemeClr val="lt1"/>
              </a:highlight>
            </a:endParaRPr>
          </a:p>
          <a:p>
            <a:pPr marL="342900" lvl="0" indent="-165100" algn="l" rtl="0">
              <a:lnSpc>
                <a:spcPct val="115000"/>
              </a:lnSpc>
              <a:spcBef>
                <a:spcPts val="0"/>
              </a:spcBef>
              <a:spcAft>
                <a:spcPts val="0"/>
              </a:spcAft>
              <a:buSzPts val="2600"/>
              <a:buChar char="●"/>
            </a:pPr>
            <a:r>
              <a:rPr lang="en-US" sz="1900">
                <a:solidFill>
                  <a:schemeClr val="dk1"/>
                </a:solidFill>
                <a:highlight>
                  <a:schemeClr val="lt1"/>
                </a:highlight>
              </a:rPr>
              <a:t>Hong, Y. R., Lawrence, J., Williams Jr., D., &amp; Mainous III, A. (2020). Population level interest and    telehealth capacity of US hospitals in response to COVID-19: Cross-sectional analysis of Google search and national hospital survey data. </a:t>
            </a:r>
            <a:r>
              <a:rPr lang="en-US" sz="1900" i="1">
                <a:solidFill>
                  <a:schemeClr val="dk1"/>
                </a:solidFill>
                <a:highlight>
                  <a:schemeClr val="lt1"/>
                </a:highlight>
              </a:rPr>
              <a:t>JMIR Public Health Surveillance, 6,</a:t>
            </a:r>
            <a:r>
              <a:rPr lang="en-US" sz="1900">
                <a:solidFill>
                  <a:schemeClr val="dk1"/>
                </a:solidFill>
                <a:highlight>
                  <a:schemeClr val="lt1"/>
                </a:highlight>
              </a:rPr>
              <a:t> e18961. doi: 10.2196/18961</a:t>
            </a:r>
            <a:endParaRPr sz="1900">
              <a:solidFill>
                <a:schemeClr val="dk1"/>
              </a:solidFill>
              <a:highlight>
                <a:schemeClr val="lt1"/>
              </a:highlight>
            </a:endParaRPr>
          </a:p>
          <a:p>
            <a:pPr marL="457200" lvl="0" indent="0" algn="l" rtl="0">
              <a:spcBef>
                <a:spcPts val="1000"/>
              </a:spcBef>
              <a:spcAft>
                <a:spcPts val="0"/>
              </a:spcAft>
              <a:buNone/>
            </a:pPr>
            <a:endParaRPr sz="2000" b="1"/>
          </a:p>
        </p:txBody>
      </p:sp>
      <p:sp>
        <p:nvSpPr>
          <p:cNvPr id="284" name="Google Shape;284;p33"/>
          <p:cNvSpPr txBox="1">
            <a:spLocks noGrp="1"/>
          </p:cNvSpPr>
          <p:nvPr>
            <p:ph type="title"/>
          </p:nvPr>
        </p:nvSpPr>
        <p:spPr>
          <a:xfrm>
            <a:off x="838200" y="635000"/>
            <a:ext cx="10515600" cy="700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References (cont’d)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800"/>
              <a:buFont typeface="Corbel"/>
              <a:buNone/>
            </a:pPr>
            <a:r>
              <a:rPr lang="en-US"/>
              <a:t>Introduction</a:t>
            </a:r>
            <a:endParaRPr/>
          </a:p>
          <a:p>
            <a:pPr marL="266700" lvl="0" indent="-266700" algn="ctr" rtl="0">
              <a:spcBef>
                <a:spcPts val="0"/>
              </a:spcBef>
              <a:spcAft>
                <a:spcPts val="0"/>
              </a:spcAft>
              <a:buClr>
                <a:schemeClr val="accent4"/>
              </a:buClr>
              <a:buSzPts val="2400"/>
              <a:buFont typeface="Arial"/>
              <a:buNone/>
            </a:pPr>
            <a:r>
              <a:rPr lang="en-US" sz="2400">
                <a:solidFill>
                  <a:schemeClr val="accent4"/>
                </a:solidFill>
                <a:latin typeface="Calibri"/>
                <a:ea typeface="Calibri"/>
                <a:cs typeface="Calibri"/>
                <a:sym typeface="Calibri"/>
              </a:rPr>
              <a:t>Medical Informatics</a:t>
            </a:r>
            <a:endParaRPr/>
          </a:p>
        </p:txBody>
      </p:sp>
      <p:sp>
        <p:nvSpPr>
          <p:cNvPr id="137" name="Google Shape;137;p16"/>
          <p:cNvSpPr txBox="1">
            <a:spLocks noGrp="1"/>
          </p:cNvSpPr>
          <p:nvPr>
            <p:ph type="body" idx="1"/>
          </p:nvPr>
        </p:nvSpPr>
        <p:spPr>
          <a:xfrm>
            <a:off x="660400" y="2044700"/>
            <a:ext cx="4275138" cy="3560763"/>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SzPts val="2000"/>
              <a:buChar char="▪"/>
            </a:pPr>
            <a:r>
              <a:rPr lang="en-US"/>
              <a:t>Technology use in healthcare has grown tremendously.</a:t>
            </a:r>
            <a:endParaRPr/>
          </a:p>
          <a:p>
            <a:pPr marL="457200" lvl="0" indent="-355600" algn="l" rtl="0">
              <a:lnSpc>
                <a:spcPct val="90000"/>
              </a:lnSpc>
              <a:spcBef>
                <a:spcPts val="0"/>
              </a:spcBef>
              <a:spcAft>
                <a:spcPts val="0"/>
              </a:spcAft>
              <a:buSzPts val="2000"/>
              <a:buChar char="▪"/>
            </a:pPr>
            <a:r>
              <a:rPr lang="en-US"/>
              <a:t>Covid pandemic is ongoing</a:t>
            </a:r>
            <a:endParaRPr/>
          </a:p>
          <a:p>
            <a:pPr marL="457200" lvl="0" indent="-355600" algn="l" rtl="0">
              <a:lnSpc>
                <a:spcPct val="90000"/>
              </a:lnSpc>
              <a:spcBef>
                <a:spcPts val="0"/>
              </a:spcBef>
              <a:spcAft>
                <a:spcPts val="0"/>
              </a:spcAft>
              <a:buSzPts val="2000"/>
              <a:buChar char="▪"/>
            </a:pPr>
            <a:r>
              <a:rPr lang="en-US"/>
              <a:t>HCO’s remain burdened </a:t>
            </a:r>
            <a:r>
              <a:rPr lang="en-US">
                <a:solidFill>
                  <a:schemeClr val="dk1"/>
                </a:solidFill>
              </a:rPr>
              <a:t>(Challener, Dowdy, &amp; O’Horo, 2020)</a:t>
            </a:r>
            <a:endParaRPr/>
          </a:p>
          <a:p>
            <a:pPr marL="457200" lvl="0" indent="-355600" algn="l" rtl="0">
              <a:lnSpc>
                <a:spcPct val="90000"/>
              </a:lnSpc>
              <a:spcBef>
                <a:spcPts val="0"/>
              </a:spcBef>
              <a:spcAft>
                <a:spcPts val="0"/>
              </a:spcAft>
              <a:buSzPts val="2000"/>
              <a:buChar char="▪"/>
            </a:pPr>
            <a:r>
              <a:rPr lang="en-US"/>
              <a:t>Urgent need to utilize informatics to improve covid management (</a:t>
            </a:r>
            <a:r>
              <a:rPr lang="en-US">
                <a:solidFill>
                  <a:schemeClr val="dk1"/>
                </a:solidFill>
              </a:rPr>
              <a:t>Challener et al., 2020)</a:t>
            </a:r>
            <a:r>
              <a:rPr lang="en-US"/>
              <a:t> </a:t>
            </a:r>
            <a:endParaRPr sz="2900"/>
          </a:p>
          <a:p>
            <a:pPr marL="457200" lvl="0" indent="-355600" algn="l" rtl="0">
              <a:lnSpc>
                <a:spcPct val="90000"/>
              </a:lnSpc>
              <a:spcBef>
                <a:spcPts val="0"/>
              </a:spcBef>
              <a:spcAft>
                <a:spcPts val="0"/>
              </a:spcAft>
              <a:buSzPts val="2000"/>
              <a:buChar char="▪"/>
            </a:pPr>
            <a:r>
              <a:rPr lang="en-US"/>
              <a:t>Predictive analytics can serve as a viable solution.</a:t>
            </a:r>
            <a:endParaRPr/>
          </a:p>
          <a:p>
            <a:pPr marL="0" lvl="0" indent="0" algn="l" rtl="0">
              <a:lnSpc>
                <a:spcPct val="90000"/>
              </a:lnSpc>
              <a:spcBef>
                <a:spcPts val="1000"/>
              </a:spcBef>
              <a:spcAft>
                <a:spcPts val="0"/>
              </a:spcAft>
              <a:buSzPts val="2000"/>
              <a:buNone/>
            </a:pPr>
            <a:endParaRPr/>
          </a:p>
        </p:txBody>
      </p:sp>
      <p:pic>
        <p:nvPicPr>
          <p:cNvPr id="138" name="Google Shape;138;p16" descr="close up of building"/>
          <p:cNvPicPr preferRelativeResize="0">
            <a:picLocks noGrp="1"/>
          </p:cNvPicPr>
          <p:nvPr>
            <p:ph type="pic" idx="2"/>
          </p:nvPr>
        </p:nvPicPr>
        <p:blipFill rotWithShape="1">
          <a:blip r:embed="rId3">
            <a:alphaModFix/>
          </a:blip>
          <a:srcRect l="22541" r="22546"/>
          <a:stretch/>
        </p:blipFill>
        <p:spPr>
          <a:xfrm>
            <a:off x="7454350" y="580875"/>
            <a:ext cx="4090200" cy="5544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body" idx="1"/>
          </p:nvPr>
        </p:nvSpPr>
        <p:spPr>
          <a:xfrm>
            <a:off x="838200" y="1587501"/>
            <a:ext cx="10515600" cy="4566600"/>
          </a:xfrm>
          <a:prstGeom prst="rect">
            <a:avLst/>
          </a:prstGeom>
        </p:spPr>
        <p:txBody>
          <a:bodyPr spcFirstLastPara="1" wrap="square" lIns="91425" tIns="45700" rIns="91425" bIns="45700" anchor="t" anchorCtr="0">
            <a:noAutofit/>
          </a:bodyPr>
          <a:lstStyle/>
          <a:p>
            <a:pPr marL="457200" lvl="0" indent="-349250" algn="l" rtl="0">
              <a:lnSpc>
                <a:spcPct val="115000"/>
              </a:lnSpc>
              <a:spcBef>
                <a:spcPts val="1200"/>
              </a:spcBef>
              <a:spcAft>
                <a:spcPts val="0"/>
              </a:spcAft>
              <a:buClr>
                <a:schemeClr val="dk1"/>
              </a:buClr>
              <a:buSzPts val="1900"/>
              <a:buChar char="●"/>
            </a:pPr>
            <a:r>
              <a:rPr lang="en-US" sz="2000">
                <a:solidFill>
                  <a:schemeClr val="dk1"/>
                </a:solidFill>
                <a:highlight>
                  <a:schemeClr val="lt1"/>
                </a:highlight>
              </a:rPr>
              <a:t>Liu, V. X., Bates, D. W., Wiens, J., &amp; Shah, N. H. (2019). The number needed to benefit: estimating the value of predictive analytics in healthcare. </a:t>
            </a:r>
            <a:r>
              <a:rPr lang="en-US" sz="2000" i="1">
                <a:solidFill>
                  <a:schemeClr val="dk1"/>
                </a:solidFill>
              </a:rPr>
              <a:t>Journal of the American Medical Informatics Association : JAMIA</a:t>
            </a:r>
            <a:r>
              <a:rPr lang="en-US" sz="2000">
                <a:solidFill>
                  <a:schemeClr val="dk1"/>
                </a:solidFill>
              </a:rPr>
              <a:t>, </a:t>
            </a:r>
            <a:r>
              <a:rPr lang="en-US" sz="2000" i="1">
                <a:solidFill>
                  <a:schemeClr val="dk1"/>
                </a:solidFill>
              </a:rPr>
              <a:t>26</a:t>
            </a:r>
            <a:r>
              <a:rPr lang="en-US" sz="2000">
                <a:solidFill>
                  <a:schemeClr val="dk1"/>
                </a:solidFill>
              </a:rPr>
              <a:t>(12), 1655–1659.</a:t>
            </a:r>
            <a:r>
              <a:rPr lang="en-US" sz="2000" u="sng">
                <a:solidFill>
                  <a:schemeClr val="dk1"/>
                </a:solidFill>
                <a:hlinkClick r:id="rId3">
                  <a:extLst>
                    <a:ext uri="{A12FA001-AC4F-418D-AE19-62706E023703}">
                      <ahyp:hlinkClr xmlns:ahyp="http://schemas.microsoft.com/office/drawing/2018/hyperlinkcolor" val="tx"/>
                    </a:ext>
                  </a:extLst>
                </a:hlinkClick>
              </a:rPr>
              <a:t> https://doi.org/10.1093/jamia/ocz088</a:t>
            </a:r>
            <a:endParaRPr sz="1900">
              <a:solidFill>
                <a:schemeClr val="dk1"/>
              </a:solidFill>
              <a:highlight>
                <a:schemeClr val="lt1"/>
              </a:highlight>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highlight>
                  <a:schemeClr val="lt1"/>
                </a:highlight>
              </a:rPr>
              <a:t>“Managed Services: IT Support, Consulting, and Technology Services”. (n.d.). </a:t>
            </a:r>
            <a:r>
              <a:rPr lang="en-US" sz="1900" i="1">
                <a:solidFill>
                  <a:schemeClr val="dk1"/>
                </a:solidFill>
                <a:highlight>
                  <a:schemeClr val="lt1"/>
                </a:highlight>
              </a:rPr>
              <a:t>IT is a bright idea </a:t>
            </a:r>
            <a:r>
              <a:rPr lang="en-US" sz="1900">
                <a:solidFill>
                  <a:schemeClr val="dk1"/>
                </a:solidFill>
                <a:highlight>
                  <a:schemeClr val="lt1"/>
                </a:highlight>
              </a:rPr>
              <a:t>[Google Image].  Dorset Connects.  Retrieved from https://dorsetconnects.com/managed-services/</a:t>
            </a:r>
            <a:endParaRPr sz="1900">
              <a:solidFill>
                <a:schemeClr val="dk1"/>
              </a:solidFill>
              <a:highlight>
                <a:schemeClr val="lt1"/>
              </a:highlight>
            </a:endParaRPr>
          </a:p>
          <a:p>
            <a:pPr marL="457200" lvl="0" indent="-349250" algn="l" rtl="0">
              <a:lnSpc>
                <a:spcPct val="115000"/>
              </a:lnSpc>
              <a:spcBef>
                <a:spcPts val="0"/>
              </a:spcBef>
              <a:spcAft>
                <a:spcPts val="0"/>
              </a:spcAft>
              <a:buClr>
                <a:schemeClr val="dk1"/>
              </a:buClr>
              <a:buSzPts val="1900"/>
              <a:buChar char="●"/>
            </a:pPr>
            <a:r>
              <a:rPr lang="en-US" sz="2000">
                <a:solidFill>
                  <a:schemeClr val="dk1"/>
                </a:solidFill>
              </a:rPr>
              <a:t>Madhavan, S., Bastarache, L., Brown, J. S., Butte, A., Dorr, D., Embi, P. J., Friedman, C. P., Johnson, K. B., Moore, J. H., Kohane, I. S., Payne, P. R. O., Tenenbaum, J. D., Weiner, M. W., Wilcox, A., &amp; Ohno-Machado, L. (2021). Use of electronic health records to support a public health response to the COVID-19 pandemic in the United States: A perspective from 15 academic medical centers. </a:t>
            </a:r>
            <a:r>
              <a:rPr lang="en-US" sz="2000" i="1">
                <a:solidFill>
                  <a:schemeClr val="dk1"/>
                </a:solidFill>
              </a:rPr>
              <a:t>Journal of the American Medical Informatics Association, 28, </a:t>
            </a:r>
            <a:r>
              <a:rPr lang="en-US" sz="2000">
                <a:solidFill>
                  <a:schemeClr val="dk1"/>
                </a:solidFill>
              </a:rPr>
              <a:t>393-401. doi: 10.1093/jamia/ocaa287</a:t>
            </a:r>
            <a:endParaRPr sz="1900">
              <a:solidFill>
                <a:schemeClr val="dk1"/>
              </a:solidFill>
            </a:endParaRPr>
          </a:p>
          <a:p>
            <a:pPr marL="457200" lvl="0" indent="0" algn="l" rtl="0">
              <a:lnSpc>
                <a:spcPct val="100000"/>
              </a:lnSpc>
              <a:spcBef>
                <a:spcPts val="1200"/>
              </a:spcBef>
              <a:spcAft>
                <a:spcPts val="1200"/>
              </a:spcAft>
              <a:buNone/>
            </a:pPr>
            <a:endParaRPr sz="2000">
              <a:solidFill>
                <a:schemeClr val="dk1"/>
              </a:solidFill>
            </a:endParaRPr>
          </a:p>
        </p:txBody>
      </p:sp>
      <p:sp>
        <p:nvSpPr>
          <p:cNvPr id="291" name="Google Shape;291;p34"/>
          <p:cNvSpPr txBox="1">
            <a:spLocks noGrp="1"/>
          </p:cNvSpPr>
          <p:nvPr>
            <p:ph type="title"/>
          </p:nvPr>
        </p:nvSpPr>
        <p:spPr>
          <a:xfrm>
            <a:off x="838200" y="635000"/>
            <a:ext cx="10515600" cy="700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References (cont’d)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body" idx="1"/>
          </p:nvPr>
        </p:nvSpPr>
        <p:spPr>
          <a:xfrm>
            <a:off x="838200" y="2039392"/>
            <a:ext cx="10515600" cy="4114800"/>
          </a:xfrm>
          <a:prstGeom prst="rect">
            <a:avLst/>
          </a:prstGeom>
        </p:spPr>
        <p:txBody>
          <a:bodyPr spcFirstLastPara="1" wrap="square" lIns="91425" tIns="45700" rIns="91425" bIns="45700" anchor="t" anchorCtr="0">
            <a:noAutofit/>
          </a:bodyPr>
          <a:lstStyle/>
          <a:p>
            <a:pPr marL="457200" lvl="0" indent="-349250" algn="l" rtl="0">
              <a:lnSpc>
                <a:spcPct val="115000"/>
              </a:lnSpc>
              <a:spcBef>
                <a:spcPts val="0"/>
              </a:spcBef>
              <a:spcAft>
                <a:spcPts val="0"/>
              </a:spcAft>
              <a:buClr>
                <a:schemeClr val="dk1"/>
              </a:buClr>
              <a:buSzPts val="1900"/>
              <a:buChar char="●"/>
            </a:pPr>
            <a:r>
              <a:rPr lang="en-US" sz="1900">
                <a:solidFill>
                  <a:schemeClr val="dk1"/>
                </a:solidFill>
              </a:rPr>
              <a:t>Mahapatra, B., &amp; Bhorekar, K. K. (2021). Analyzing the economic depression post-COVID-19 using big data analytics. In F. Al-Turjaman, A. Devi, &amp; A. Nayyar (Eds.), Studies in systems, decision and control (pp. 309–325). Springer International Publishing. https://doi.org/10.1007/978-3-030-60039-6_16</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Mistry, S. (n.d.). </a:t>
            </a:r>
            <a:r>
              <a:rPr lang="en-US" sz="1900" i="1">
                <a:solidFill>
                  <a:schemeClr val="dk1"/>
                </a:solidFill>
              </a:rPr>
              <a:t>There are ways to make driving value from insights easier [</a:t>
            </a:r>
            <a:r>
              <a:rPr lang="en-US" sz="1900">
                <a:solidFill>
                  <a:schemeClr val="dk1"/>
                </a:solidFill>
              </a:rPr>
              <a:t>Google Image]. Information Age. Retrieved from https://www.information-age.com/why-problem-solving-analytics-needs-new-thinking-123491565/</a:t>
            </a:r>
            <a:endParaRPr sz="2000">
              <a:solidFill>
                <a:schemeClr val="dk1"/>
              </a:solidFill>
            </a:endParaRPr>
          </a:p>
          <a:p>
            <a:pPr marL="457200" lvl="0" indent="-355600" algn="l" rtl="0">
              <a:lnSpc>
                <a:spcPct val="115000"/>
              </a:lnSpc>
              <a:spcBef>
                <a:spcPts val="0"/>
              </a:spcBef>
              <a:spcAft>
                <a:spcPts val="0"/>
              </a:spcAft>
              <a:buSzPts val="2000"/>
              <a:buFont typeface="Calibri"/>
              <a:buChar char="●"/>
            </a:pPr>
            <a:r>
              <a:rPr lang="en-US" sz="2000">
                <a:solidFill>
                  <a:schemeClr val="dk1"/>
                </a:solidFill>
              </a:rPr>
              <a:t>Pan American Health Organization (2020). Why predictive modeling is critical in the fight against COVID-19? [PDF File].</a:t>
            </a:r>
            <a:r>
              <a:rPr lang="en-US" sz="2000">
                <a:solidFill>
                  <a:schemeClr val="dk1"/>
                </a:solidFill>
                <a:uFill>
                  <a:noFill/>
                </a:uFill>
                <a:hlinkClick r:id="rId3">
                  <a:extLst>
                    <a:ext uri="{A12FA001-AC4F-418D-AE19-62706E023703}">
                      <ahyp:hlinkClr xmlns:ahyp="http://schemas.microsoft.com/office/drawing/2018/hyperlinkcolor" val="tx"/>
                    </a:ext>
                  </a:extLst>
                </a:hlinkClick>
              </a:rPr>
              <a:t> </a:t>
            </a:r>
            <a:r>
              <a:rPr lang="en-US" sz="2000" u="sng">
                <a:solidFill>
                  <a:schemeClr val="hlink"/>
                </a:solidFill>
                <a:hlinkClick r:id="rId3"/>
              </a:rPr>
              <a:t>https://iris.paho.org/bitstream/handle/10665.2/52276/PAHOEIHISCOVID-19200007_eng.pdf?sequence=8</a:t>
            </a:r>
            <a:endParaRPr sz="2000">
              <a:solidFill>
                <a:schemeClr val="dk1"/>
              </a:solidFill>
            </a:endParaRPr>
          </a:p>
          <a:p>
            <a:pPr marL="457200" lvl="0" indent="0" algn="l" rtl="0">
              <a:lnSpc>
                <a:spcPct val="100000"/>
              </a:lnSpc>
              <a:spcBef>
                <a:spcPts val="1200"/>
              </a:spcBef>
              <a:spcAft>
                <a:spcPts val="1200"/>
              </a:spcAft>
              <a:buNone/>
            </a:pPr>
            <a:endParaRPr/>
          </a:p>
        </p:txBody>
      </p:sp>
      <p:sp>
        <p:nvSpPr>
          <p:cNvPr id="298" name="Google Shape;298;p35"/>
          <p:cNvSpPr txBox="1">
            <a:spLocks noGrp="1"/>
          </p:cNvSpPr>
          <p:nvPr>
            <p:ph type="title"/>
          </p:nvPr>
        </p:nvSpPr>
        <p:spPr>
          <a:xfrm>
            <a:off x="838200" y="635000"/>
            <a:ext cx="10515600" cy="700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References (cont’d)</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660400" y="805213"/>
            <a:ext cx="10693400" cy="83099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800"/>
              <a:buFont typeface="Corbel"/>
              <a:buNone/>
            </a:pPr>
            <a:r>
              <a:rPr lang="en-US" dirty="0"/>
              <a:t>References (cont’d)</a:t>
            </a:r>
            <a:br>
              <a:rPr lang="en-US" dirty="0"/>
            </a:br>
            <a:endParaRPr dirty="0"/>
          </a:p>
        </p:txBody>
      </p:sp>
      <p:sp>
        <p:nvSpPr>
          <p:cNvPr id="305" name="Google Shape;305;p36"/>
          <p:cNvSpPr txBox="1"/>
          <p:nvPr/>
        </p:nvSpPr>
        <p:spPr>
          <a:xfrm>
            <a:off x="950425" y="1636200"/>
            <a:ext cx="10544400" cy="213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0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endParaRPr sz="2000" u="sng">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endParaRPr sz="11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306" name="Google Shape;306;p36"/>
          <p:cNvSpPr txBox="1"/>
          <p:nvPr/>
        </p:nvSpPr>
        <p:spPr>
          <a:xfrm>
            <a:off x="1043600" y="1807675"/>
            <a:ext cx="10193700" cy="49533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12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Pollock B.D., Carter R.E., Dowdy S.C., Dunlay S.M., Habermann E.B., Kor D.J., Limbper A.H. Liu H., Franco P.M., Neville M.R., Noe K.H., Poe J.D. Sampathkumar P., Storlie C.B., Ting H.H., &amp; Shah N.D. (2021). Deployment of an Interdisciplinary Predictive Analytics Task Force to Inform Hospital Operation Decision-Making During the COVID-19 Pandemic. </a:t>
            </a:r>
            <a:r>
              <a:rPr lang="en-US" sz="2000" i="1">
                <a:solidFill>
                  <a:schemeClr val="dk1"/>
                </a:solidFill>
                <a:latin typeface="Calibri"/>
                <a:ea typeface="Calibri"/>
                <a:cs typeface="Calibri"/>
                <a:sym typeface="Calibri"/>
              </a:rPr>
              <a:t>mayo clinic proceedings. 96,</a:t>
            </a:r>
            <a:r>
              <a:rPr lang="en-US" sz="2000">
                <a:solidFill>
                  <a:schemeClr val="dk1"/>
                </a:solidFill>
                <a:latin typeface="Calibri"/>
                <a:ea typeface="Calibri"/>
                <a:cs typeface="Calibri"/>
                <a:sym typeface="Calibri"/>
              </a:rPr>
              <a:t>3. 690-698.</a:t>
            </a:r>
            <a:r>
              <a:rPr lang="en-US" sz="2000">
                <a:solidFill>
                  <a:schemeClr val="dk1"/>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 </a:t>
            </a:r>
            <a:r>
              <a:rPr lang="en-US" sz="2000" u="sng">
                <a:solidFill>
                  <a:schemeClr val="hlink"/>
                </a:solidFill>
                <a:latin typeface="Calibri"/>
                <a:ea typeface="Calibri"/>
                <a:cs typeface="Calibri"/>
                <a:sym typeface="Calibri"/>
                <a:hlinkClick r:id="rId3"/>
              </a:rPr>
              <a:t>https://www.sciencedirect.com/science/article/pii/S0025619620314828</a:t>
            </a:r>
            <a:endParaRPr sz="2000">
              <a:solidFill>
                <a:schemeClr val="dk1"/>
              </a:solidFill>
              <a:latin typeface="Calibri"/>
              <a:ea typeface="Calibri"/>
              <a:cs typeface="Calibri"/>
              <a:sym typeface="Calibri"/>
            </a:endParaRPr>
          </a:p>
          <a:p>
            <a:pPr marL="457200" lvl="0" indent="-393700" algn="l" rtl="0">
              <a:lnSpc>
                <a:spcPct val="115000"/>
              </a:lnSpc>
              <a:spcBef>
                <a:spcPts val="0"/>
              </a:spcBef>
              <a:spcAft>
                <a:spcPts val="0"/>
              </a:spcAft>
              <a:buClr>
                <a:srgbClr val="3F3F3F"/>
              </a:buClr>
              <a:buSzPts val="2600"/>
              <a:buChar char="●"/>
            </a:pPr>
            <a:r>
              <a:rPr lang="en-US" sz="2000">
                <a:solidFill>
                  <a:schemeClr val="dk1"/>
                </a:solidFill>
                <a:latin typeface="Calibri"/>
                <a:ea typeface="Calibri"/>
                <a:cs typeface="Calibri"/>
                <a:sym typeface="Calibri"/>
              </a:rPr>
              <a:t>Reddy, G. N. &amp; Reddy, G. J. U. (2014). Study of cloud-computing in healthcare industry. </a:t>
            </a:r>
            <a:r>
              <a:rPr lang="en-US" sz="2000" i="1">
                <a:solidFill>
                  <a:schemeClr val="dk1"/>
                </a:solidFill>
                <a:latin typeface="Calibri"/>
                <a:ea typeface="Calibri"/>
                <a:cs typeface="Calibri"/>
                <a:sym typeface="Calibri"/>
              </a:rPr>
              <a:t>International Journal of Science and Engineering Research, 4, </a:t>
            </a:r>
            <a:r>
              <a:rPr lang="en-US" sz="2000">
                <a:solidFill>
                  <a:schemeClr val="dk1"/>
                </a:solidFill>
                <a:latin typeface="Calibri"/>
                <a:ea typeface="Calibri"/>
                <a:cs typeface="Calibri"/>
                <a:sym typeface="Calibri"/>
              </a:rPr>
              <a:t>68-71. Retrieved from</a:t>
            </a:r>
            <a:r>
              <a:rPr lang="en-US" sz="20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n-US" sz="20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https://citeseerx.ist.psu.edu/viewdoc/download?doi=10.1.1.404.1483&amp;rep=rep1&amp;type=pdf</a:t>
            </a:r>
            <a:endParaRPr sz="2000">
              <a:solidFill>
                <a:schemeClr val="dk1"/>
              </a:solidFill>
              <a:latin typeface="Calibri"/>
              <a:ea typeface="Calibri"/>
              <a:cs typeface="Calibri"/>
              <a:sym typeface="Calibri"/>
            </a:endParaRPr>
          </a:p>
          <a:p>
            <a:pPr marL="457200" lvl="0" indent="-393700" algn="l" rtl="0">
              <a:lnSpc>
                <a:spcPct val="115000"/>
              </a:lnSpc>
              <a:spcBef>
                <a:spcPts val="0"/>
              </a:spcBef>
              <a:spcAft>
                <a:spcPts val="0"/>
              </a:spcAft>
              <a:buClr>
                <a:srgbClr val="3F3F3F"/>
              </a:buClr>
              <a:buSzPts val="2600"/>
              <a:buChar char="●"/>
            </a:pPr>
            <a:r>
              <a:rPr lang="en-US" sz="2000">
                <a:solidFill>
                  <a:schemeClr val="dk1"/>
                </a:solidFill>
                <a:latin typeface="Calibri"/>
                <a:ea typeface="Calibri"/>
                <a:cs typeface="Calibri"/>
                <a:sym typeface="Calibri"/>
              </a:rPr>
              <a:t>Santana, R., Sousa, J. S., Soares, P., Lopes, S., Boto, P., &amp; Rocha, J. V. (2020). The demand for hospital emergency services: Trends during the first month of COVID-19 response. </a:t>
            </a:r>
            <a:r>
              <a:rPr lang="en-US" sz="2000" i="1">
                <a:solidFill>
                  <a:schemeClr val="dk1"/>
                </a:solidFill>
                <a:latin typeface="Calibri"/>
                <a:ea typeface="Calibri"/>
                <a:cs typeface="Calibri"/>
                <a:sym typeface="Calibri"/>
              </a:rPr>
              <a:t>Portuguese Journal of Public Health, 38,</a:t>
            </a:r>
            <a:r>
              <a:rPr lang="en-US" sz="2000">
                <a:solidFill>
                  <a:schemeClr val="dk1"/>
                </a:solidFill>
                <a:latin typeface="Calibri"/>
                <a:ea typeface="Calibri"/>
                <a:cs typeface="Calibri"/>
                <a:sym typeface="Calibri"/>
              </a:rPr>
              <a:t> 30-36. doi: 10.1159/000507764</a:t>
            </a:r>
            <a:endParaRPr sz="200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2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660400" y="805213"/>
            <a:ext cx="10693500" cy="831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800"/>
              <a:buFont typeface="Corbel"/>
              <a:buNone/>
            </a:pPr>
            <a:r>
              <a:rPr lang="en-US" dirty="0"/>
              <a:t>References (cont’d)</a:t>
            </a:r>
            <a:br>
              <a:rPr lang="en-US" dirty="0"/>
            </a:br>
            <a:endParaRPr dirty="0"/>
          </a:p>
        </p:txBody>
      </p:sp>
      <p:sp>
        <p:nvSpPr>
          <p:cNvPr id="313" name="Google Shape;313;p37"/>
          <p:cNvSpPr txBox="1"/>
          <p:nvPr/>
        </p:nvSpPr>
        <p:spPr>
          <a:xfrm>
            <a:off x="950425" y="1636200"/>
            <a:ext cx="10544400" cy="213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0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endParaRPr sz="2000" u="sng">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endParaRPr sz="11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314" name="Google Shape;314;p37"/>
          <p:cNvSpPr txBox="1"/>
          <p:nvPr/>
        </p:nvSpPr>
        <p:spPr>
          <a:xfrm>
            <a:off x="1043600" y="1807675"/>
            <a:ext cx="10193700" cy="4851600"/>
          </a:xfrm>
          <a:prstGeom prst="rect">
            <a:avLst/>
          </a:prstGeom>
          <a:noFill/>
          <a:ln>
            <a:noFill/>
          </a:ln>
        </p:spPr>
        <p:txBody>
          <a:bodyPr spcFirstLastPara="1" wrap="square" lIns="91425" tIns="91425" rIns="91425" bIns="91425" anchor="t" anchorCtr="0">
            <a:spAutoFit/>
          </a:bodyPr>
          <a:lstStyle/>
          <a:p>
            <a:pPr marL="457200" lvl="0" indent="-406400" algn="l" rtl="0">
              <a:lnSpc>
                <a:spcPct val="115000"/>
              </a:lnSpc>
              <a:spcBef>
                <a:spcPts val="0"/>
              </a:spcBef>
              <a:spcAft>
                <a:spcPts val="0"/>
              </a:spcAft>
              <a:buClr>
                <a:srgbClr val="3F3F3F"/>
              </a:buClr>
              <a:buSzPts val="2800"/>
              <a:buChar char="●"/>
            </a:pPr>
            <a:r>
              <a:rPr lang="en-US" sz="2000">
                <a:solidFill>
                  <a:schemeClr val="dk1"/>
                </a:solidFill>
                <a:latin typeface="Calibri"/>
                <a:ea typeface="Calibri"/>
                <a:cs typeface="Calibri"/>
                <a:sym typeface="Calibri"/>
              </a:rPr>
              <a:t>Stoots, M. (2015). Healthcare informatics and analysis. In P. Sengstack &amp; C. Boicey (Eds.), </a:t>
            </a:r>
            <a:r>
              <a:rPr lang="en-US" sz="2000" i="1">
                <a:solidFill>
                  <a:schemeClr val="dk1"/>
                </a:solidFill>
                <a:latin typeface="Calibri"/>
                <a:ea typeface="Calibri"/>
                <a:cs typeface="Calibri"/>
                <a:sym typeface="Calibri"/>
              </a:rPr>
              <a:t>Mastering informatics: A healthcare handbook for success</a:t>
            </a:r>
            <a:r>
              <a:rPr lang="en-US" sz="2000">
                <a:solidFill>
                  <a:schemeClr val="dk1"/>
                </a:solidFill>
                <a:latin typeface="Calibri"/>
                <a:ea typeface="Calibri"/>
                <a:cs typeface="Calibri"/>
                <a:sym typeface="Calibri"/>
              </a:rPr>
              <a:t> (pp. 21-40). Sigma Theta Tau International.</a:t>
            </a:r>
            <a:endParaRPr sz="2000">
              <a:solidFill>
                <a:schemeClr val="dk1"/>
              </a:solidFill>
              <a:latin typeface="Calibri"/>
              <a:ea typeface="Calibri"/>
              <a:cs typeface="Calibri"/>
              <a:sym typeface="Calibri"/>
            </a:endParaRPr>
          </a:p>
          <a:p>
            <a:pPr marL="457200" lvl="0" indent="-406400" algn="l" rtl="0">
              <a:spcBef>
                <a:spcPts val="0"/>
              </a:spcBef>
              <a:spcAft>
                <a:spcPts val="0"/>
              </a:spcAft>
              <a:buClr>
                <a:srgbClr val="3F3F3F"/>
              </a:buClr>
              <a:buSzPts val="2800"/>
              <a:buChar char="●"/>
            </a:pPr>
            <a:r>
              <a:rPr lang="en-US" sz="2000">
                <a:solidFill>
                  <a:schemeClr val="dk1"/>
                </a:solidFill>
                <a:latin typeface="Calibri"/>
                <a:ea typeface="Calibri"/>
                <a:cs typeface="Calibri"/>
                <a:sym typeface="Calibri"/>
              </a:rPr>
              <a:t>Tilley, S. (2019). </a:t>
            </a:r>
            <a:r>
              <a:rPr lang="en-US" sz="2000" i="1">
                <a:solidFill>
                  <a:schemeClr val="dk1"/>
                </a:solidFill>
                <a:latin typeface="Calibri"/>
                <a:ea typeface="Calibri"/>
                <a:cs typeface="Calibri"/>
                <a:sym typeface="Calibri"/>
              </a:rPr>
              <a:t>Systems analysis and design (12th ed.)</a:t>
            </a:r>
            <a:r>
              <a:rPr lang="en-US" sz="2000">
                <a:solidFill>
                  <a:schemeClr val="dk1"/>
                </a:solidFill>
                <a:latin typeface="Calibri"/>
                <a:ea typeface="Calibri"/>
                <a:cs typeface="Calibri"/>
                <a:sym typeface="Calibri"/>
              </a:rPr>
              <a:t>. Boston: Cengage</a:t>
            </a:r>
            <a:endParaRPr sz="1900">
              <a:solidFill>
                <a:schemeClr val="dk1"/>
              </a:solidFill>
              <a:latin typeface="Calibri"/>
              <a:ea typeface="Calibri"/>
              <a:cs typeface="Calibri"/>
              <a:sym typeface="Calibri"/>
            </a:endParaRPr>
          </a:p>
          <a:p>
            <a:pPr marL="457200" lvl="0" indent="-406400" algn="l" rtl="0">
              <a:spcBef>
                <a:spcPts val="0"/>
              </a:spcBef>
              <a:spcAft>
                <a:spcPts val="0"/>
              </a:spcAft>
              <a:buClr>
                <a:srgbClr val="3F3F3F"/>
              </a:buClr>
              <a:buSzPts val="2800"/>
              <a:buChar char="●"/>
            </a:pPr>
            <a:r>
              <a:rPr lang="en-US" sz="1900">
                <a:solidFill>
                  <a:schemeClr val="dk1"/>
                </a:solidFill>
                <a:latin typeface="Calibri"/>
                <a:ea typeface="Calibri"/>
                <a:cs typeface="Calibri"/>
                <a:sym typeface="Calibri"/>
              </a:rPr>
              <a:t>U. S. Department of Health and Human Services (2020, November 24). Guidance on HIPAA &amp; cloud computing. </a:t>
            </a:r>
            <a:r>
              <a:rPr lang="en-US" sz="1900" i="1">
                <a:solidFill>
                  <a:schemeClr val="dk1"/>
                </a:solidFill>
                <a:latin typeface="Calibri"/>
                <a:ea typeface="Calibri"/>
                <a:cs typeface="Calibri"/>
                <a:sym typeface="Calibri"/>
              </a:rPr>
              <a:t>Hhs.gov.</a:t>
            </a:r>
            <a:r>
              <a:rPr lang="en-US" sz="1900" i="1"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 </a:t>
            </a:r>
            <a:r>
              <a:rPr lang="en-US" sz="19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https://www.hhs.gov/hipaa/for-professionals/special-topics/health-information-technology/cloud-computing/index.html</a:t>
            </a:r>
            <a:endParaRPr sz="1800">
              <a:solidFill>
                <a:srgbClr val="3F3F3F"/>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endParaRPr sz="20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Wu, J., Wang, J., Nicholas, S., Maitland, E., &amp; Fan, Q. (2020). Application of big data technology for COVID-19 prevention and control in China: Lessons and recommendations. </a:t>
            </a:r>
            <a:r>
              <a:rPr lang="en-US" sz="2000" i="1">
                <a:solidFill>
                  <a:schemeClr val="dk1"/>
                </a:solidFill>
                <a:latin typeface="Calibri"/>
                <a:ea typeface="Calibri"/>
                <a:cs typeface="Calibri"/>
                <a:sym typeface="Calibri"/>
              </a:rPr>
              <a:t>Journal of Medical Internet Research, 22,</a:t>
            </a:r>
            <a:r>
              <a:rPr lang="en-US" sz="2000">
                <a:solidFill>
                  <a:schemeClr val="dk1"/>
                </a:solidFill>
                <a:latin typeface="Calibri"/>
                <a:ea typeface="Calibri"/>
                <a:cs typeface="Calibri"/>
                <a:sym typeface="Calibri"/>
              </a:rPr>
              <a:t> e21980. doi: 10.2196/21980</a:t>
            </a:r>
            <a:endParaRPr sz="200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body" idx="1"/>
          </p:nvPr>
        </p:nvSpPr>
        <p:spPr>
          <a:xfrm>
            <a:off x="660400" y="2044700"/>
            <a:ext cx="4275000" cy="35607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Char char="▪"/>
            </a:pPr>
            <a:r>
              <a:rPr lang="en-US" dirty="0"/>
              <a:t>Deals with the analysis of mass data to forecast future outcomes (Lui, Bates, Wiens, &amp; Shah, 2019)</a:t>
            </a:r>
            <a:endParaRPr dirty="0"/>
          </a:p>
          <a:p>
            <a:pPr marL="457200" lvl="0" indent="-355600" algn="l" rtl="0">
              <a:spcBef>
                <a:spcPts val="0"/>
              </a:spcBef>
              <a:spcAft>
                <a:spcPts val="0"/>
              </a:spcAft>
              <a:buSzPts val="2000"/>
              <a:buChar char="▪"/>
            </a:pPr>
            <a:r>
              <a:rPr lang="en-US" dirty="0"/>
              <a:t>Utilized widely in healthcare (ex. Business intelligence, quality improvement)</a:t>
            </a:r>
            <a:endParaRPr dirty="0"/>
          </a:p>
          <a:p>
            <a:pPr marL="457200" lvl="0" indent="-355600" algn="l" rtl="0">
              <a:spcBef>
                <a:spcPts val="0"/>
              </a:spcBef>
              <a:spcAft>
                <a:spcPts val="0"/>
              </a:spcAft>
              <a:buSzPts val="2000"/>
              <a:buChar char="▪"/>
            </a:pPr>
            <a:r>
              <a:rPr lang="en-US" dirty="0"/>
              <a:t>Predictive analytics measures have proven effective for COVID-19 management (</a:t>
            </a:r>
            <a:r>
              <a:rPr lang="en-US" dirty="0" err="1"/>
              <a:t>Chaneller</a:t>
            </a:r>
            <a:r>
              <a:rPr lang="en-US" dirty="0"/>
              <a:t> et al., 2020)</a:t>
            </a:r>
            <a:endParaRPr dirty="0"/>
          </a:p>
        </p:txBody>
      </p:sp>
      <p:sp>
        <p:nvSpPr>
          <p:cNvPr id="145" name="Google Shape;145;p17"/>
          <p:cNvSpPr txBox="1">
            <a:spLocks noGrp="1"/>
          </p:cNvSpPr>
          <p:nvPr>
            <p:ph type="title"/>
          </p:nvPr>
        </p:nvSpPr>
        <p:spPr>
          <a:xfrm>
            <a:off x="660400" y="805213"/>
            <a:ext cx="42750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Predictive Analytics</a:t>
            </a:r>
            <a:endParaRPr sz="3600"/>
          </a:p>
          <a:p>
            <a:pPr marL="266700" lvl="0" indent="-266700" algn="ctr" rtl="0">
              <a:spcBef>
                <a:spcPts val="0"/>
              </a:spcBef>
              <a:spcAft>
                <a:spcPts val="0"/>
              </a:spcAft>
              <a:buClr>
                <a:schemeClr val="accent4"/>
              </a:buClr>
              <a:buSzPts val="2400"/>
              <a:buFont typeface="Arial"/>
              <a:buNone/>
            </a:pPr>
            <a:r>
              <a:rPr lang="en-US" sz="2400">
                <a:solidFill>
                  <a:schemeClr val="accent4"/>
                </a:solidFill>
                <a:latin typeface="Calibri"/>
                <a:ea typeface="Calibri"/>
                <a:cs typeface="Calibri"/>
                <a:sym typeface="Calibri"/>
              </a:rPr>
              <a:t>                      The future is now</a:t>
            </a:r>
            <a:endParaRPr sz="3600"/>
          </a:p>
        </p:txBody>
      </p:sp>
      <p:pic>
        <p:nvPicPr>
          <p:cNvPr id="146" name="Google Shape;146;p17"/>
          <p:cNvPicPr preferRelativeResize="0"/>
          <p:nvPr/>
        </p:nvPicPr>
        <p:blipFill>
          <a:blip r:embed="rId3">
            <a:alphaModFix/>
          </a:blip>
          <a:stretch>
            <a:fillRect/>
          </a:stretch>
        </p:blipFill>
        <p:spPr>
          <a:xfrm>
            <a:off x="5087800" y="805225"/>
            <a:ext cx="6951801" cy="4222575"/>
          </a:xfrm>
          <a:prstGeom prst="rect">
            <a:avLst/>
          </a:prstGeom>
          <a:noFill/>
          <a:ln>
            <a:noFill/>
          </a:ln>
        </p:spPr>
      </p:pic>
      <p:sp>
        <p:nvSpPr>
          <p:cNvPr id="147" name="Google Shape;147;p17"/>
          <p:cNvSpPr txBox="1"/>
          <p:nvPr/>
        </p:nvSpPr>
        <p:spPr>
          <a:xfrm>
            <a:off x="6174400" y="5314400"/>
            <a:ext cx="22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(Mistry, 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body" idx="1"/>
          </p:nvPr>
        </p:nvSpPr>
        <p:spPr>
          <a:xfrm>
            <a:off x="660400" y="2044700"/>
            <a:ext cx="4275000" cy="3560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457200" lvl="0" indent="-355600" algn="l" rtl="0">
              <a:spcBef>
                <a:spcPts val="1000"/>
              </a:spcBef>
              <a:spcAft>
                <a:spcPts val="0"/>
              </a:spcAft>
              <a:buSzPts val="2000"/>
              <a:buChar char="▪"/>
            </a:pPr>
            <a:r>
              <a:rPr lang="en-US"/>
              <a:t>Data</a:t>
            </a:r>
            <a:endParaRPr/>
          </a:p>
          <a:p>
            <a:pPr marL="457200" lvl="0" indent="-355600" algn="l" rtl="0">
              <a:spcBef>
                <a:spcPts val="0"/>
              </a:spcBef>
              <a:spcAft>
                <a:spcPts val="0"/>
              </a:spcAft>
              <a:buSzPts val="2000"/>
              <a:buChar char="▪"/>
            </a:pPr>
            <a:r>
              <a:rPr lang="en-US"/>
              <a:t>Cloud service provider </a:t>
            </a:r>
            <a:endParaRPr/>
          </a:p>
          <a:p>
            <a:pPr marL="457200" lvl="0" indent="-355600" algn="l" rtl="0">
              <a:spcBef>
                <a:spcPts val="0"/>
              </a:spcBef>
              <a:spcAft>
                <a:spcPts val="0"/>
              </a:spcAft>
              <a:buSzPts val="2000"/>
              <a:buChar char="▪"/>
            </a:pPr>
            <a:r>
              <a:rPr lang="en-US"/>
              <a:t>Internet service provider</a:t>
            </a:r>
            <a:endParaRPr/>
          </a:p>
          <a:p>
            <a:pPr marL="457200" lvl="0" indent="-355600" algn="l" rtl="0">
              <a:spcBef>
                <a:spcPts val="0"/>
              </a:spcBef>
              <a:spcAft>
                <a:spcPts val="0"/>
              </a:spcAft>
              <a:buSzPts val="2000"/>
              <a:buChar char="▪"/>
            </a:pPr>
            <a:r>
              <a:rPr lang="en-US"/>
              <a:t>Dashboards</a:t>
            </a:r>
            <a:endParaRPr/>
          </a:p>
        </p:txBody>
      </p:sp>
      <p:sp>
        <p:nvSpPr>
          <p:cNvPr id="155" name="Google Shape;155;p18"/>
          <p:cNvSpPr txBox="1">
            <a:spLocks noGrp="1"/>
          </p:cNvSpPr>
          <p:nvPr>
            <p:ph type="title"/>
          </p:nvPr>
        </p:nvSpPr>
        <p:spPr>
          <a:xfrm>
            <a:off x="660400" y="805228"/>
            <a:ext cx="4275000" cy="1071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Critical Elements &amp; Technologies</a:t>
            </a:r>
            <a:endParaRPr sz="3600"/>
          </a:p>
        </p:txBody>
      </p:sp>
      <p:pic>
        <p:nvPicPr>
          <p:cNvPr id="156" name="Google Shape;156;p18"/>
          <p:cNvPicPr preferRelativeResize="0"/>
          <p:nvPr/>
        </p:nvPicPr>
        <p:blipFill>
          <a:blip r:embed="rId3">
            <a:alphaModFix/>
          </a:blip>
          <a:stretch>
            <a:fillRect/>
          </a:stretch>
        </p:blipFill>
        <p:spPr>
          <a:xfrm>
            <a:off x="7090227" y="206044"/>
            <a:ext cx="4757125" cy="4652375"/>
          </a:xfrm>
          <a:prstGeom prst="rect">
            <a:avLst/>
          </a:prstGeom>
          <a:noFill/>
          <a:ln>
            <a:noFill/>
          </a:ln>
        </p:spPr>
      </p:pic>
      <p:sp>
        <p:nvSpPr>
          <p:cNvPr id="157" name="Google Shape;157;p18"/>
          <p:cNvSpPr txBox="1"/>
          <p:nvPr/>
        </p:nvSpPr>
        <p:spPr>
          <a:xfrm>
            <a:off x="9876600" y="5318750"/>
            <a:ext cx="231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(“Managed Services”, 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body" idx="1"/>
          </p:nvPr>
        </p:nvSpPr>
        <p:spPr>
          <a:xfrm>
            <a:off x="660400" y="2044700"/>
            <a:ext cx="4275000" cy="35607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2800"/>
              <a:buFont typeface="Arial"/>
              <a:buChar char="•"/>
            </a:pPr>
            <a:r>
              <a:rPr lang="en-US" sz="2800" dirty="0">
                <a:solidFill>
                  <a:schemeClr val="dk1"/>
                </a:solidFill>
              </a:rPr>
              <a:t>Capital </a:t>
            </a:r>
            <a:endParaRPr sz="2800" dirty="0">
              <a:solidFill>
                <a:schemeClr val="dk1"/>
              </a:solidFill>
            </a:endParaRPr>
          </a:p>
          <a:p>
            <a:pPr marL="228600" lvl="0" indent="-228600" algn="l" rtl="0">
              <a:spcBef>
                <a:spcPts val="1000"/>
              </a:spcBef>
              <a:spcAft>
                <a:spcPts val="0"/>
              </a:spcAft>
              <a:buClr>
                <a:schemeClr val="dk1"/>
              </a:buClr>
              <a:buSzPts val="2800"/>
              <a:buFont typeface="Arial"/>
              <a:buChar char="•"/>
            </a:pPr>
            <a:r>
              <a:rPr lang="en-US" sz="2800" dirty="0">
                <a:solidFill>
                  <a:schemeClr val="dk1"/>
                </a:solidFill>
              </a:rPr>
              <a:t>Hospital Supply Chain Managers</a:t>
            </a:r>
            <a:endParaRPr sz="2800" dirty="0">
              <a:solidFill>
                <a:schemeClr val="dk1"/>
              </a:solidFill>
            </a:endParaRPr>
          </a:p>
          <a:p>
            <a:pPr marL="228600" lvl="0" indent="-228600" algn="l" rtl="0">
              <a:spcBef>
                <a:spcPts val="1000"/>
              </a:spcBef>
              <a:spcAft>
                <a:spcPts val="0"/>
              </a:spcAft>
              <a:buClr>
                <a:schemeClr val="dk1"/>
              </a:buClr>
              <a:buSzPts val="2800"/>
              <a:buFont typeface="Arial"/>
              <a:buChar char="•"/>
            </a:pPr>
            <a:r>
              <a:rPr lang="en-US" sz="2800" dirty="0">
                <a:solidFill>
                  <a:schemeClr val="dk1"/>
                </a:solidFill>
              </a:rPr>
              <a:t>Product Vendors</a:t>
            </a:r>
            <a:endParaRPr sz="2800" dirty="0">
              <a:solidFill>
                <a:schemeClr val="dk1"/>
              </a:solidFill>
            </a:endParaRPr>
          </a:p>
          <a:p>
            <a:pPr marL="228600" lvl="0" indent="-228600" algn="l" rtl="0">
              <a:spcBef>
                <a:spcPts val="1000"/>
              </a:spcBef>
              <a:spcAft>
                <a:spcPts val="0"/>
              </a:spcAft>
              <a:buClr>
                <a:schemeClr val="dk1"/>
              </a:buClr>
              <a:buSzPts val="2800"/>
              <a:buFont typeface="Arial"/>
              <a:buChar char="•"/>
            </a:pPr>
            <a:r>
              <a:rPr lang="en-US" sz="2800" dirty="0">
                <a:solidFill>
                  <a:schemeClr val="dk1"/>
                </a:solidFill>
              </a:rPr>
              <a:t>Healthcare Workers</a:t>
            </a:r>
            <a:endParaRPr sz="2800" dirty="0">
              <a:solidFill>
                <a:schemeClr val="dk1"/>
              </a:solidFill>
            </a:endParaRPr>
          </a:p>
          <a:p>
            <a:pPr marL="228600" lvl="0" indent="-228600" algn="l" rtl="0">
              <a:spcBef>
                <a:spcPts val="1000"/>
              </a:spcBef>
              <a:spcAft>
                <a:spcPts val="0"/>
              </a:spcAft>
              <a:buClr>
                <a:schemeClr val="dk1"/>
              </a:buClr>
              <a:buSzPts val="2800"/>
              <a:buFont typeface="Arial"/>
              <a:buChar char="•"/>
            </a:pPr>
            <a:r>
              <a:rPr lang="en-US" sz="2800" dirty="0">
                <a:solidFill>
                  <a:schemeClr val="dk1"/>
                </a:solidFill>
              </a:rPr>
              <a:t>Government </a:t>
            </a:r>
            <a:r>
              <a:rPr lang="en-US" sz="2800" dirty="0" err="1">
                <a:solidFill>
                  <a:schemeClr val="dk1"/>
                </a:solidFill>
              </a:rPr>
              <a:t>Agenices</a:t>
            </a:r>
            <a:endParaRPr sz="2800" dirty="0">
              <a:solidFill>
                <a:schemeClr val="dk1"/>
              </a:solidFill>
            </a:endParaRPr>
          </a:p>
          <a:p>
            <a:pPr marL="228600" lvl="0" indent="-228600" algn="l" rtl="0">
              <a:spcBef>
                <a:spcPts val="1000"/>
              </a:spcBef>
              <a:spcAft>
                <a:spcPts val="0"/>
              </a:spcAft>
              <a:buClr>
                <a:schemeClr val="dk1"/>
              </a:buClr>
              <a:buSzPts val="2800"/>
              <a:buFont typeface="Arial"/>
              <a:buChar char="•"/>
            </a:pPr>
            <a:r>
              <a:rPr lang="en-US" sz="2800" dirty="0">
                <a:solidFill>
                  <a:schemeClr val="dk1"/>
                </a:solidFill>
              </a:rPr>
              <a:t>IT specialists</a:t>
            </a:r>
            <a:endParaRPr dirty="0"/>
          </a:p>
        </p:txBody>
      </p:sp>
      <p:sp>
        <p:nvSpPr>
          <p:cNvPr id="165" name="Google Shape;165;p19"/>
          <p:cNvSpPr txBox="1">
            <a:spLocks noGrp="1"/>
          </p:cNvSpPr>
          <p:nvPr>
            <p:ph type="title"/>
          </p:nvPr>
        </p:nvSpPr>
        <p:spPr>
          <a:xfrm>
            <a:off x="395800" y="786163"/>
            <a:ext cx="42750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600"/>
              <a:t>Resources</a:t>
            </a:r>
            <a:endParaRPr sz="3600"/>
          </a:p>
        </p:txBody>
      </p:sp>
      <p:pic>
        <p:nvPicPr>
          <p:cNvPr id="166" name="Google Shape;166;p19"/>
          <p:cNvPicPr preferRelativeResize="0"/>
          <p:nvPr/>
        </p:nvPicPr>
        <p:blipFill>
          <a:blip r:embed="rId3">
            <a:alphaModFix/>
          </a:blip>
          <a:stretch>
            <a:fillRect/>
          </a:stretch>
        </p:blipFill>
        <p:spPr>
          <a:xfrm>
            <a:off x="5101774" y="2293584"/>
            <a:ext cx="6768651" cy="265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3" name="Picture 2" descr="A person sitting at a desk using a computer&#10;&#10;Description automatically generated with low confidence">
            <a:extLst>
              <a:ext uri="{FF2B5EF4-FFF2-40B4-BE49-F238E27FC236}">
                <a16:creationId xmlns:a16="http://schemas.microsoft.com/office/drawing/2014/main" id="{6A1CDF48-5CF9-2DA4-684A-D3C998FD828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793094"/>
            <a:ext cx="5493170" cy="3293861"/>
          </a:xfrm>
          <a:prstGeom prst="rect">
            <a:avLst/>
          </a:prstGeom>
          <a:noFill/>
          <a:ln>
            <a:noFill/>
          </a:ln>
        </p:spPr>
      </p:pic>
      <p:sp>
        <p:nvSpPr>
          <p:cNvPr id="172" name="Google Shape;172;p20"/>
          <p:cNvSpPr txBox="1">
            <a:spLocks noGrp="1"/>
          </p:cNvSpPr>
          <p:nvPr>
            <p:ph type="body" idx="1"/>
          </p:nvPr>
        </p:nvSpPr>
        <p:spPr>
          <a:xfrm>
            <a:off x="660400" y="2044700"/>
            <a:ext cx="4841240" cy="4356100"/>
          </a:xfrm>
        </p:spPr>
        <p:txBody>
          <a:bodyPr spcFirstLastPara="1" wrap="square" lIns="91425" tIns="45700" rIns="91425" bIns="45700" anchor="t" anchorCtr="0">
            <a:normAutofit fontScale="77500" lnSpcReduction="20000"/>
          </a:bodyPr>
          <a:lstStyle/>
          <a:p>
            <a:pPr marL="457200" lvl="0" indent="-342900" rtl="0">
              <a:lnSpc>
                <a:spcPct val="140000"/>
              </a:lnSpc>
              <a:spcBef>
                <a:spcPts val="1000"/>
              </a:spcBef>
              <a:spcAft>
                <a:spcPts val="0"/>
              </a:spcAft>
              <a:buClr>
                <a:schemeClr val="dk1"/>
              </a:buClr>
              <a:buSzPts val="1800"/>
              <a:buFont typeface="Arial"/>
              <a:buChar char="●"/>
            </a:pPr>
            <a:r>
              <a:rPr lang="en-US" sz="2800" dirty="0"/>
              <a:t>Central to the procurement of hospital supplies.</a:t>
            </a:r>
          </a:p>
          <a:p>
            <a:pPr marL="457200" lvl="0" indent="-342900" rtl="0">
              <a:lnSpc>
                <a:spcPct val="140000"/>
              </a:lnSpc>
              <a:spcBef>
                <a:spcPts val="0"/>
              </a:spcBef>
              <a:spcAft>
                <a:spcPts val="0"/>
              </a:spcAft>
              <a:buClr>
                <a:schemeClr val="dk1"/>
              </a:buClr>
              <a:buSzPts val="1800"/>
              <a:buFont typeface="Arial"/>
              <a:buChar char="●"/>
            </a:pPr>
            <a:r>
              <a:rPr lang="en-US" sz="2800" dirty="0"/>
              <a:t>Utilization of Internet Production software to create a visualization displaying decision support (</a:t>
            </a:r>
            <a:r>
              <a:rPr lang="en-US" sz="2800" dirty="0" err="1"/>
              <a:t>Linnartz</a:t>
            </a:r>
            <a:r>
              <a:rPr lang="en-US" sz="2800" dirty="0"/>
              <a:t> &amp; Stitch, 2020).</a:t>
            </a:r>
          </a:p>
          <a:p>
            <a:pPr marL="457200" lvl="0" indent="-342900" rtl="0">
              <a:lnSpc>
                <a:spcPct val="140000"/>
              </a:lnSpc>
              <a:spcBef>
                <a:spcPts val="0"/>
              </a:spcBef>
              <a:spcAft>
                <a:spcPts val="0"/>
              </a:spcAft>
              <a:buClr>
                <a:schemeClr val="dk1"/>
              </a:buClr>
              <a:buSzPts val="1800"/>
              <a:buFont typeface="Arial"/>
              <a:buChar char="●"/>
            </a:pPr>
            <a:r>
              <a:rPr lang="en-US" sz="2800" dirty="0"/>
              <a:t>Reduction of COVID-19 morbidity and mortality with an allocation advisor algorithm (</a:t>
            </a:r>
            <a:r>
              <a:rPr lang="en-US" sz="2800" dirty="0" err="1"/>
              <a:t>Cosgun</a:t>
            </a:r>
            <a:r>
              <a:rPr lang="en-US" sz="2800" dirty="0"/>
              <a:t> &amp; Umar, 2020).</a:t>
            </a:r>
          </a:p>
          <a:p>
            <a:pPr marL="0" lvl="0" indent="0" rtl="0">
              <a:lnSpc>
                <a:spcPct val="140000"/>
              </a:lnSpc>
              <a:spcBef>
                <a:spcPts val="1000"/>
              </a:spcBef>
              <a:spcAft>
                <a:spcPts val="0"/>
              </a:spcAft>
              <a:buNone/>
            </a:pPr>
            <a:endParaRPr lang="en-US" sz="1700" dirty="0"/>
          </a:p>
        </p:txBody>
      </p:sp>
      <p:sp>
        <p:nvSpPr>
          <p:cNvPr id="174" name="Google Shape;174;p20"/>
          <p:cNvSpPr txBox="1">
            <a:spLocks noGrp="1"/>
          </p:cNvSpPr>
          <p:nvPr>
            <p:ph type="title"/>
          </p:nvPr>
        </p:nvSpPr>
        <p:spPr>
          <a:xfrm>
            <a:off x="660400" y="805213"/>
            <a:ext cx="4275138" cy="830997"/>
          </a:xfrm>
        </p:spPr>
        <p:txBody>
          <a:bodyPr spcFirstLastPara="1" wrap="square" lIns="91425" tIns="45700" rIns="91425" bIns="45700" anchor="t" anchorCtr="0">
            <a:normAutofit/>
          </a:bodyPr>
          <a:lstStyle/>
          <a:p>
            <a:pPr marL="0" lvl="0" indent="0" rtl="0">
              <a:spcBef>
                <a:spcPts val="0"/>
              </a:spcBef>
              <a:spcAft>
                <a:spcPts val="0"/>
              </a:spcAft>
              <a:buClr>
                <a:schemeClr val="dk1"/>
              </a:buClr>
              <a:buSzPts val="1100"/>
              <a:buFont typeface="Arial"/>
              <a:buNone/>
            </a:pPr>
            <a:r>
              <a:rPr lang="en-US" sz="2600"/>
              <a:t>Hospital Supply Chain Manager Role</a:t>
            </a:r>
          </a:p>
        </p:txBody>
      </p:sp>
      <p:sp>
        <p:nvSpPr>
          <p:cNvPr id="4" name="TextBox 3">
            <a:extLst>
              <a:ext uri="{FF2B5EF4-FFF2-40B4-BE49-F238E27FC236}">
                <a16:creationId xmlns:a16="http://schemas.microsoft.com/office/drawing/2014/main" id="{767626C4-2244-1AEA-7A64-7B1BA16C6933}"/>
              </a:ext>
            </a:extLst>
          </p:cNvPr>
          <p:cNvSpPr txBox="1"/>
          <p:nvPr/>
        </p:nvSpPr>
        <p:spPr>
          <a:xfrm>
            <a:off x="9173124" y="4886900"/>
            <a:ext cx="2416046"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ea typeface="+mn-ea"/>
                <a:cs typeface="+mn-cs"/>
                <a:hlinkClick r:id="rId4" tooltip="https://www.mynextmove.org/profile/summary/43-3061.00">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cs typeface="+mn-cs"/>
              </a:rPr>
              <a:t> by Unknown Author is licensed under </a:t>
            </a:r>
            <a:r>
              <a:rPr lang="en-US" sz="700">
                <a:solidFill>
                  <a:srgbClr val="FFFFFF"/>
                </a:solidFill>
                <a:latin typeface="+mn-lt"/>
                <a:ea typeface="+mn-ea"/>
                <a:cs typeface="+mn-cs"/>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body" idx="1"/>
          </p:nvPr>
        </p:nvSpPr>
        <p:spPr>
          <a:xfrm>
            <a:off x="660400" y="2044700"/>
            <a:ext cx="6307800" cy="35607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Clr>
                <a:schemeClr val="dk1"/>
              </a:buClr>
              <a:buSzPts val="1800"/>
              <a:buFont typeface="Arial"/>
              <a:buChar char="●"/>
            </a:pPr>
            <a:r>
              <a:rPr lang="en-US" sz="2700">
                <a:solidFill>
                  <a:schemeClr val="dk1"/>
                </a:solidFill>
              </a:rPr>
              <a:t>Disruption of supply chain of COVID-19 (Mahapatra &amp; Bhorekar, 2021).</a:t>
            </a:r>
            <a:endParaRPr sz="2700">
              <a:solidFill>
                <a:schemeClr val="dk1"/>
              </a:solidFill>
            </a:endParaRPr>
          </a:p>
          <a:p>
            <a:pPr marL="457200" lvl="0" indent="0" algn="l" rtl="0">
              <a:spcBef>
                <a:spcPts val="1000"/>
              </a:spcBef>
              <a:spcAft>
                <a:spcPts val="0"/>
              </a:spcAft>
              <a:buClr>
                <a:schemeClr val="dk1"/>
              </a:buClr>
              <a:buSzPts val="1100"/>
              <a:buFont typeface="Arial"/>
              <a:buNone/>
            </a:pPr>
            <a:endParaRPr sz="2800">
              <a:solidFill>
                <a:schemeClr val="dk1"/>
              </a:solidFill>
            </a:endParaRPr>
          </a:p>
          <a:p>
            <a:pPr marL="457200" lvl="0" indent="-342900" algn="l" rtl="0">
              <a:spcBef>
                <a:spcPts val="1000"/>
              </a:spcBef>
              <a:spcAft>
                <a:spcPts val="0"/>
              </a:spcAft>
              <a:buClr>
                <a:schemeClr val="dk1"/>
              </a:buClr>
              <a:buSzPts val="1800"/>
              <a:buFont typeface="Arial"/>
              <a:buChar char="●"/>
            </a:pPr>
            <a:r>
              <a:rPr lang="en-US" sz="2800">
                <a:solidFill>
                  <a:schemeClr val="dk1"/>
                </a:solidFill>
              </a:rPr>
              <a:t>Interlinking supply chain data in real time can offer substantial advantage in procurement of hospital supplies.</a:t>
            </a:r>
            <a:endParaRPr/>
          </a:p>
        </p:txBody>
      </p:sp>
      <p:sp>
        <p:nvSpPr>
          <p:cNvPr id="182" name="Google Shape;182;p21"/>
          <p:cNvSpPr txBox="1">
            <a:spLocks noGrp="1"/>
          </p:cNvSpPr>
          <p:nvPr>
            <p:ph type="title"/>
          </p:nvPr>
        </p:nvSpPr>
        <p:spPr>
          <a:xfrm>
            <a:off x="660400" y="805225"/>
            <a:ext cx="70356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600"/>
              <a:t>Healthcare Product Vendor Role</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body" idx="1"/>
          </p:nvPr>
        </p:nvSpPr>
        <p:spPr>
          <a:xfrm>
            <a:off x="660400" y="2044700"/>
            <a:ext cx="7256100" cy="35607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Clr>
                <a:schemeClr val="dk1"/>
              </a:buClr>
              <a:buSzPts val="1800"/>
              <a:buFont typeface="Arial"/>
              <a:buChar char="●"/>
            </a:pPr>
            <a:r>
              <a:rPr lang="en-US" sz="2800" dirty="0">
                <a:solidFill>
                  <a:schemeClr val="dk1"/>
                </a:solidFill>
              </a:rPr>
              <a:t>Need to be diligent in reporting the usage of supplies.</a:t>
            </a:r>
            <a:endParaRPr sz="2800" dirty="0">
              <a:solidFill>
                <a:schemeClr val="dk1"/>
              </a:solidFill>
            </a:endParaRPr>
          </a:p>
          <a:p>
            <a:pPr marL="457200" lvl="0" indent="-342900" algn="l" rtl="0">
              <a:spcBef>
                <a:spcPts val="0"/>
              </a:spcBef>
              <a:spcAft>
                <a:spcPts val="0"/>
              </a:spcAft>
              <a:buClr>
                <a:schemeClr val="dk1"/>
              </a:buClr>
              <a:buSzPts val="1800"/>
              <a:buFont typeface="Arial"/>
              <a:buChar char="●"/>
            </a:pPr>
            <a:r>
              <a:rPr lang="en-US" sz="2800" dirty="0">
                <a:solidFill>
                  <a:schemeClr val="dk1"/>
                </a:solidFill>
              </a:rPr>
              <a:t>Creation of dashboard to assist in the reporting of supplies on hand.</a:t>
            </a:r>
            <a:endParaRPr sz="2800" dirty="0">
              <a:solidFill>
                <a:schemeClr val="dk1"/>
              </a:solidFill>
            </a:endParaRPr>
          </a:p>
          <a:p>
            <a:pPr marL="457200" lvl="0" indent="-342900" algn="l" rtl="0">
              <a:spcBef>
                <a:spcPts val="0"/>
              </a:spcBef>
              <a:spcAft>
                <a:spcPts val="0"/>
              </a:spcAft>
              <a:buClr>
                <a:schemeClr val="dk1"/>
              </a:buClr>
              <a:buSzPts val="1800"/>
              <a:buFont typeface="Arial"/>
              <a:buChar char="●"/>
            </a:pPr>
            <a:r>
              <a:rPr lang="en-US" sz="2800" dirty="0">
                <a:solidFill>
                  <a:schemeClr val="dk1"/>
                </a:solidFill>
              </a:rPr>
              <a:t>Usage of Swedish Health Services App to divert patients to facilities reporting on hand-supplies (PPE, N-95, Ventilators) (Whitelaw et al., 2020).</a:t>
            </a:r>
            <a:endParaRPr dirty="0"/>
          </a:p>
        </p:txBody>
      </p:sp>
      <p:sp>
        <p:nvSpPr>
          <p:cNvPr id="190" name="Google Shape;190;p22"/>
          <p:cNvSpPr txBox="1">
            <a:spLocks noGrp="1"/>
          </p:cNvSpPr>
          <p:nvPr>
            <p:ph type="title"/>
          </p:nvPr>
        </p:nvSpPr>
        <p:spPr>
          <a:xfrm>
            <a:off x="660400" y="805225"/>
            <a:ext cx="68370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600"/>
              <a:t>Healthcare Staff Role</a:t>
            </a:r>
            <a:endParaRPr sz="3600"/>
          </a:p>
        </p:txBody>
      </p:sp>
      <p:pic>
        <p:nvPicPr>
          <p:cNvPr id="191" name="Google Shape;191;p22"/>
          <p:cNvPicPr preferRelativeResize="0"/>
          <p:nvPr/>
        </p:nvPicPr>
        <p:blipFill>
          <a:blip r:embed="rId3">
            <a:alphaModFix/>
          </a:blip>
          <a:stretch>
            <a:fillRect/>
          </a:stretch>
        </p:blipFill>
        <p:spPr>
          <a:xfrm>
            <a:off x="8110900" y="2324100"/>
            <a:ext cx="3714750" cy="238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body" idx="1"/>
          </p:nvPr>
        </p:nvSpPr>
        <p:spPr>
          <a:xfrm>
            <a:off x="660400" y="2044700"/>
            <a:ext cx="7432500" cy="35607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Clr>
                <a:schemeClr val="dk1"/>
              </a:buClr>
              <a:buSzPts val="1800"/>
              <a:buFont typeface="Arial"/>
              <a:buChar char="●"/>
            </a:pPr>
            <a:r>
              <a:rPr lang="en-US" sz="2800">
                <a:solidFill>
                  <a:schemeClr val="dk1"/>
                </a:solidFill>
              </a:rPr>
              <a:t>Government stockpile supply chain information utilized in real-time dashboard addressing depleted hospital supplies.</a:t>
            </a:r>
            <a:endParaRPr sz="2800">
              <a:solidFill>
                <a:schemeClr val="dk1"/>
              </a:solidFill>
            </a:endParaRPr>
          </a:p>
          <a:p>
            <a:pPr marL="457200" lvl="0" indent="-342900" algn="l" rtl="0">
              <a:spcBef>
                <a:spcPts val="0"/>
              </a:spcBef>
              <a:spcAft>
                <a:spcPts val="0"/>
              </a:spcAft>
              <a:buClr>
                <a:schemeClr val="dk1"/>
              </a:buClr>
              <a:buSzPts val="1800"/>
              <a:buFont typeface="Arial"/>
              <a:buChar char="●"/>
            </a:pPr>
            <a:r>
              <a:rPr lang="en-US" sz="2800">
                <a:solidFill>
                  <a:schemeClr val="dk1"/>
                </a:solidFill>
              </a:rPr>
              <a:t>Utilization of the real-time dashboard to divert patients from overwhelmed hospitals to the government’s seafaring ICU’s (Halpern &amp; Tan, 2020).</a:t>
            </a:r>
            <a:endParaRPr sz="2800">
              <a:solidFill>
                <a:schemeClr val="dk1"/>
              </a:solidFill>
            </a:endParaRPr>
          </a:p>
          <a:p>
            <a:pPr marL="457200" lvl="0" indent="-342900" algn="l" rtl="0">
              <a:spcBef>
                <a:spcPts val="0"/>
              </a:spcBef>
              <a:spcAft>
                <a:spcPts val="0"/>
              </a:spcAft>
              <a:buClr>
                <a:schemeClr val="dk1"/>
              </a:buClr>
              <a:buSzPts val="1800"/>
              <a:buFont typeface="Arial"/>
              <a:buChar char="●"/>
            </a:pPr>
            <a:r>
              <a:rPr lang="en-US" sz="2800">
                <a:solidFill>
                  <a:schemeClr val="dk1"/>
                </a:solidFill>
              </a:rPr>
              <a:t>Provide additional avenue if healthcare vendors supplies become depleted.</a:t>
            </a:r>
            <a:endParaRPr/>
          </a:p>
        </p:txBody>
      </p:sp>
      <p:sp>
        <p:nvSpPr>
          <p:cNvPr id="199" name="Google Shape;199;p23"/>
          <p:cNvSpPr txBox="1">
            <a:spLocks noGrp="1"/>
          </p:cNvSpPr>
          <p:nvPr>
            <p:ph type="title"/>
          </p:nvPr>
        </p:nvSpPr>
        <p:spPr>
          <a:xfrm>
            <a:off x="660400" y="805225"/>
            <a:ext cx="6131400" cy="83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600">
                <a:latin typeface="Calibri"/>
                <a:ea typeface="Calibri"/>
                <a:cs typeface="Calibri"/>
                <a:sym typeface="Calibri"/>
              </a:rPr>
              <a:t>Governmental Role</a:t>
            </a:r>
            <a:endParaRPr sz="3600"/>
          </a:p>
        </p:txBody>
      </p:sp>
    </p:spTree>
  </p:cSld>
  <p:clrMapOvr>
    <a:masterClrMapping/>
  </p:clrMapOvr>
</p:sld>
</file>

<file path=ppt/theme/theme1.xml><?xml version="1.0" encoding="utf-8"?>
<a:theme xmlns:a="http://schemas.openxmlformats.org/drawingml/2006/main" name="Office Theme">
  <a:themeElements>
    <a:clrScheme name="Geometric Presentation">
      <a:dk1>
        <a:srgbClr val="000000"/>
      </a:dk1>
      <a:lt1>
        <a:srgbClr val="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2869</Words>
  <Application>Microsoft Macintosh PowerPoint</Application>
  <PresentationFormat>Widescreen</PresentationFormat>
  <Paragraphs>169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Corbel</vt:lpstr>
      <vt:lpstr>Calibri</vt:lpstr>
      <vt:lpstr>Arial</vt:lpstr>
      <vt:lpstr>Noto Sans Symbols</vt:lpstr>
      <vt:lpstr>Times New Roman</vt:lpstr>
      <vt:lpstr>Office Theme</vt:lpstr>
      <vt:lpstr>Utilizing Predictive Analytics for Planning Covid-related Services</vt:lpstr>
      <vt:lpstr>Introduction Medical Informatics</vt:lpstr>
      <vt:lpstr>Predictive Analytics                       The future is now</vt:lpstr>
      <vt:lpstr>Critical Elements &amp; Technologies</vt:lpstr>
      <vt:lpstr>Resources</vt:lpstr>
      <vt:lpstr>Hospital Supply Chain Manager Role</vt:lpstr>
      <vt:lpstr>Healthcare Product Vendor Role</vt:lpstr>
      <vt:lpstr>Healthcare Staff Role</vt:lpstr>
      <vt:lpstr>Governmental Role</vt:lpstr>
      <vt:lpstr>IT  Role</vt:lpstr>
      <vt:lpstr>Benefits &amp; Applications of Predictive Analytics</vt:lpstr>
      <vt:lpstr>Benefits &amp; Applications of Predictive Analytics</vt:lpstr>
      <vt:lpstr>Disadvantages of Predictive Analytics</vt:lpstr>
      <vt:lpstr>Addressing The Risks  s</vt:lpstr>
      <vt:lpstr>Impact Upon Stakeholders</vt:lpstr>
      <vt:lpstr>Why This Solution Is A Good Fit </vt:lpstr>
      <vt:lpstr>Conclusion </vt:lpstr>
      <vt:lpstr>References</vt:lpstr>
      <vt:lpstr>References (cont’d)</vt:lpstr>
      <vt:lpstr>References (cont’d)</vt:lpstr>
      <vt:lpstr>References (cont’d)</vt:lpstr>
      <vt:lpstr>References (cont’d) </vt:lpstr>
      <vt:lpstr>References (cont’d)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Predictive Analytics for Planning Covid-related Services</dc:title>
  <cp:lastModifiedBy>Baranski, Joshua George</cp:lastModifiedBy>
  <cp:revision>5</cp:revision>
  <dcterms:modified xsi:type="dcterms:W3CDTF">2023-05-25T20:08:15Z</dcterms:modified>
</cp:coreProperties>
</file>