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otham Bold" charset="1" panose="00000000000000000000"/>
      <p:regular r:id="rId13"/>
    </p:embeddedFont>
    <p:embeddedFont>
      <p:font typeface="Gotham" charset="1" panose="00000000000000000000"/>
      <p:regular r:id="rId14"/>
    </p:embeddedFont>
    <p:embeddedFont>
      <p:font typeface="210 오로라" charset="1" panose="02020503020101020101"/>
      <p:regular r:id="rId15"/>
    </p:embeddedFont>
    <p:embeddedFont>
      <p:font typeface="Arial Bold" charset="1" panose="020B0802020202020204"/>
      <p:regular r:id="rId16"/>
    </p:embeddedFont>
    <p:embeddedFont>
      <p:font typeface="Arial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4644" y="1399090"/>
            <a:ext cx="1558712" cy="2050937"/>
          </a:xfrm>
          <a:custGeom>
            <a:avLst/>
            <a:gdLst/>
            <a:ahLst/>
            <a:cxnLst/>
            <a:rect r="r" b="b" t="t" l="l"/>
            <a:pathLst>
              <a:path h="2050937" w="1558712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85140"/>
            <a:ext cx="16230600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5"/>
              </a:lnSpc>
            </a:pPr>
            <a:r>
              <a:rPr lang="en-US" b="true" sz="9337" spc="326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CREATIVE</a:t>
            </a:r>
          </a:p>
          <a:p>
            <a:pPr algn="ctr">
              <a:lnSpc>
                <a:spcPts val="11205"/>
              </a:lnSpc>
            </a:pPr>
            <a:r>
              <a:rPr lang="en-US" sz="9337" spc="326">
                <a:solidFill>
                  <a:srgbClr val="004AAD"/>
                </a:solidFill>
                <a:latin typeface="Gotham"/>
                <a:ea typeface="Gotham"/>
                <a:cs typeface="Gotham"/>
                <a:sym typeface="Gotham"/>
              </a:rPr>
              <a:t>CHALLENGE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8415003" y="3773876"/>
            <a:ext cx="1457994" cy="0"/>
          </a:xfrm>
          <a:prstGeom prst="line">
            <a:avLst/>
          </a:prstGeom>
          <a:ln cap="flat" w="9525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724715" y="7829550"/>
            <a:ext cx="283856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6"/>
              </a:lnSpc>
              <a:spcBef>
                <a:spcPct val="0"/>
              </a:spcBef>
            </a:pPr>
            <a:r>
              <a:rPr lang="en-US" sz="5238" spc="183">
                <a:solidFill>
                  <a:srgbClr val="004AAD"/>
                </a:solidFill>
                <a:latin typeface="210 오로라"/>
                <a:ea typeface="210 오로라"/>
                <a:cs typeface="210 오로라"/>
                <a:sym typeface="210 오로라"/>
              </a:rPr>
              <a:t>GROUP 21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83935"/>
            <a:ext cx="16230600" cy="568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5"/>
              </a:lnSpc>
            </a:pPr>
            <a:r>
              <a:rPr lang="en-US" b="true" sz="9337" spc="326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JUNBYUNG PARK</a:t>
            </a:r>
          </a:p>
          <a:p>
            <a:pPr algn="ctr">
              <a:lnSpc>
                <a:spcPts val="11205"/>
              </a:lnSpc>
            </a:pPr>
            <a:r>
              <a:rPr lang="en-US" b="true" sz="9337" spc="326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DOYUN GU</a:t>
            </a:r>
          </a:p>
          <a:p>
            <a:pPr algn="ctr">
              <a:lnSpc>
                <a:spcPts val="11205"/>
              </a:lnSpc>
            </a:pPr>
            <a:r>
              <a:rPr lang="en-US" b="true" sz="9337" spc="326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WOOSUNG JUNG</a:t>
            </a:r>
          </a:p>
          <a:p>
            <a:pPr algn="ctr">
              <a:lnSpc>
                <a:spcPts val="11205"/>
              </a:lnSpc>
            </a:pPr>
            <a:r>
              <a:rPr lang="en-US" b="true" sz="9337" spc="326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DOHYEONG KIM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24715" y="7829550"/>
            <a:ext cx="283856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6"/>
              </a:lnSpc>
              <a:spcBef>
                <a:spcPct val="0"/>
              </a:spcBef>
            </a:pPr>
            <a:r>
              <a:rPr lang="en-US" sz="5238" spc="183">
                <a:solidFill>
                  <a:srgbClr val="004AAD"/>
                </a:solidFill>
                <a:latin typeface="210 오로라"/>
                <a:ea typeface="210 오로라"/>
                <a:cs typeface="210 오로라"/>
                <a:sym typeface="210 오로라"/>
              </a:rPr>
              <a:t>GROUP 21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89867" y="1028700"/>
            <a:ext cx="7505025" cy="8229600"/>
            <a:chOff x="0" y="0"/>
            <a:chExt cx="10006700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655" r="0" b="655"/>
            <a:stretch>
              <a:fillRect/>
            </a:stretch>
          </p:blipFill>
          <p:spPr>
            <a:xfrm flipH="false" flipV="false">
              <a:off x="0" y="0"/>
              <a:ext cx="10006700" cy="109728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933450"/>
            <a:ext cx="629952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b="true" sz="4799" spc="167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THE PROBLEM.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7644" y="4728439"/>
            <a:ext cx="8115300" cy="374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5220"/>
              </a:lnSpc>
              <a:buFont typeface="Arial"/>
              <a:buChar char="•"/>
            </a:pPr>
            <a:r>
              <a:rPr lang="en-US" b="true" sz="2900" spc="8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 to track student engagement in real time.</a:t>
            </a:r>
          </a:p>
          <a:p>
            <a:pPr algn="l">
              <a:lnSpc>
                <a:spcPts val="5220"/>
              </a:lnSpc>
            </a:pPr>
          </a:p>
          <a:p>
            <a:pPr algn="l" marL="626112" indent="-313056" lvl="1">
              <a:lnSpc>
                <a:spcPts val="5220"/>
              </a:lnSpc>
              <a:buFont typeface="Arial"/>
              <a:buChar char="•"/>
            </a:pPr>
            <a:r>
              <a:rPr lang="en-US" b="true" sz="2900" spc="8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 quick feedback on who is confused or participating.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63760" y="2956789"/>
            <a:ext cx="722306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“I WANT TO KNOW HOW MANY STUDENTS ARE UNDERSTANDING MY LECTURE”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58982"/>
            <a:ext cx="16230600" cy="212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099" spc="213">
                <a:solidFill>
                  <a:srgbClr val="F6F6F6"/>
                </a:solidFill>
                <a:latin typeface="Gotham Bold"/>
                <a:ea typeface="Gotham Bold"/>
                <a:cs typeface="Gotham Bold"/>
                <a:sym typeface="Gotham Bold"/>
              </a:rPr>
              <a:t>SMART CLASSROOM ENGAGEMENT TRACKER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8415003" y="4039781"/>
            <a:ext cx="1457994" cy="0"/>
          </a:xfrm>
          <a:prstGeom prst="line">
            <a:avLst/>
          </a:prstGeom>
          <a:ln cap="flat" w="95250">
            <a:solidFill>
              <a:srgbClr val="F6F6F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7603430"/>
            <a:ext cx="1623060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899" spc="136">
                <a:solidFill>
                  <a:srgbClr val="F6F6F6"/>
                </a:solidFill>
                <a:latin typeface="Gotham"/>
                <a:ea typeface="Gotham"/>
                <a:cs typeface="Gotham"/>
                <a:sym typeface="Gotham"/>
              </a:rPr>
              <a:t>SMART</a:t>
            </a:r>
            <a:r>
              <a:rPr lang="en-US" sz="3899" spc="136">
                <a:solidFill>
                  <a:srgbClr val="F6F6F6"/>
                </a:solidFill>
                <a:latin typeface="Gotham"/>
                <a:ea typeface="Gotham"/>
                <a:cs typeface="Gotham"/>
                <a:sym typeface="Gotham"/>
              </a:rPr>
              <a:t> CLASSROOM ENGAGEMENT TRACKER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89867" y="1028700"/>
            <a:ext cx="7505025" cy="8229600"/>
            <a:chOff x="0" y="0"/>
            <a:chExt cx="10006700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402" t="0" r="4402" b="0"/>
            <a:stretch>
              <a:fillRect/>
            </a:stretch>
          </p:blipFill>
          <p:spPr>
            <a:xfrm flipH="false" flipV="false">
              <a:off x="0" y="0"/>
              <a:ext cx="10006700" cy="109728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933450"/>
            <a:ext cx="629952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b="true" sz="4799" spc="167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OUR SOLUTION.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7644" y="4728439"/>
            <a:ext cx="8115300" cy="2636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5220"/>
              </a:lnSpc>
              <a:buFont typeface="Arial"/>
              <a:buChar char="•"/>
            </a:pPr>
            <a:r>
              <a:rPr lang="en-US" b="true" sz="2900" spc="8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Who is present</a:t>
            </a:r>
          </a:p>
          <a:p>
            <a:pPr algn="l" marL="626112" indent="-313056" lvl="1">
              <a:lnSpc>
                <a:spcPts val="5220"/>
              </a:lnSpc>
              <a:buFont typeface="Arial"/>
              <a:buChar char="•"/>
            </a:pPr>
            <a:r>
              <a:rPr lang="en-US" sz="2900" spc="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b="true" sz="2900" spc="8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ho raises their hand</a:t>
            </a:r>
          </a:p>
          <a:p>
            <a:pPr algn="l" marL="626112" indent="-313056" lvl="1">
              <a:lnSpc>
                <a:spcPts val="5220"/>
              </a:lnSpc>
              <a:buFont typeface="Arial"/>
              <a:buChar char="•"/>
            </a:pPr>
            <a:r>
              <a:rPr lang="en-US" sz="2900" spc="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b="true" sz="2900" spc="8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ho seems to understand</a:t>
            </a:r>
          </a:p>
          <a:p>
            <a:pPr algn="l">
              <a:lnSpc>
                <a:spcPts val="52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63760" y="2956789"/>
            <a:ext cx="722306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AI-POWERED CAMERA WITH POSENET DETECTS EVERYTHING!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3760" y="7447969"/>
            <a:ext cx="722306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AI-POWERED CAMERA WITH POSENET DETECTS EVERYTHING!</a:t>
            </a:r>
          </a:p>
          <a:p>
            <a:pPr algn="l">
              <a:lnSpc>
                <a:spcPts val="29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89867" y="1028700"/>
            <a:ext cx="7505025" cy="8229600"/>
            <a:chOff x="0" y="0"/>
            <a:chExt cx="10006700" cy="10972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4758" r="0" b="4758"/>
            <a:stretch>
              <a:fillRect/>
            </a:stretch>
          </p:blipFill>
          <p:spPr>
            <a:xfrm flipH="false" flipV="false">
              <a:off x="0" y="0"/>
              <a:ext cx="10006700" cy="109728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28700" y="933450"/>
            <a:ext cx="629952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b="true" sz="4799" spc="167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HOW IT WORKS.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2704" y="4153008"/>
            <a:ext cx="8115300" cy="118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4680"/>
              </a:lnSpc>
              <a:buFont typeface="Arial"/>
              <a:buChar char="•"/>
            </a:pPr>
            <a:r>
              <a:rPr lang="en-US" b="true" sz="2600" spc="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Who seems to understand</a:t>
            </a:r>
          </a:p>
          <a:p>
            <a:pPr algn="l">
              <a:lnSpc>
                <a:spcPts val="46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63760" y="3086192"/>
            <a:ext cx="722306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LOGIC DETECTS RAISED HANDS VS. PASSIVE STUDENTS.</a:t>
            </a:r>
          </a:p>
          <a:p>
            <a:pPr algn="l">
              <a:lnSpc>
                <a:spcPts val="29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63760" y="5326487"/>
            <a:ext cx="722306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499">
                <a:solidFill>
                  <a:srgbClr val="004AAD"/>
                </a:solidFill>
                <a:latin typeface="Gotham Bold"/>
                <a:ea typeface="Gotham Bold"/>
                <a:cs typeface="Gotham Bold"/>
                <a:sym typeface="Gotham Bold"/>
              </a:rPr>
              <a:t>FRAME DETECTION COUNTS NUMBER OF STUDENTS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2704" y="6335830"/>
            <a:ext cx="8115300" cy="175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4680"/>
              </a:lnSpc>
              <a:buFont typeface="Arial"/>
              <a:buChar char="•"/>
            </a:pPr>
            <a:r>
              <a:rPr lang="en-US" b="true" sz="2600" spc="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How many students showed up</a:t>
            </a:r>
          </a:p>
          <a:p>
            <a:pPr algn="l" marL="561344" indent="-280672" lvl="1">
              <a:lnSpc>
                <a:spcPts val="4680"/>
              </a:lnSpc>
              <a:buFont typeface="Arial"/>
              <a:buChar char="•"/>
            </a:pPr>
            <a:r>
              <a:rPr lang="en-US" b="true" sz="2600" spc="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Percentage of people raising hands  </a:t>
            </a:r>
          </a:p>
          <a:p>
            <a:pPr algn="l"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06825"/>
            <a:ext cx="16230600" cy="10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099" spc="213">
                <a:solidFill>
                  <a:srgbClr val="F6F6F6"/>
                </a:solidFill>
                <a:latin typeface="Gotham Bold"/>
                <a:ea typeface="Gotham Bold"/>
                <a:cs typeface="Gotham Bold"/>
                <a:sym typeface="Gotham Bold"/>
              </a:rPr>
              <a:t>LIVE DEMO</a:t>
            </a:r>
          </a:p>
        </p:txBody>
      </p:sp>
      <p:sp>
        <p:nvSpPr>
          <p:cNvPr name="AutoShape 3" id="3"/>
          <p:cNvSpPr/>
          <p:nvPr/>
        </p:nvSpPr>
        <p:spPr>
          <a:xfrm>
            <a:off x="8415003" y="5998155"/>
            <a:ext cx="1457994" cy="0"/>
          </a:xfrm>
          <a:prstGeom prst="line">
            <a:avLst/>
          </a:prstGeom>
          <a:ln cap="flat" w="95250">
            <a:solidFill>
              <a:srgbClr val="F6F6F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DAGjMw2L9xY</dc:identifier>
  <dcterms:modified xsi:type="dcterms:W3CDTF">2011-08-01T06:04:30Z</dcterms:modified>
  <cp:revision>1</cp:revision>
  <dc:title>Creative Challenge</dc:title>
</cp:coreProperties>
</file>