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6"/>
  </p:notesMasterIdLst>
  <p:sldIdLst>
    <p:sldId id="256" r:id="rId2"/>
    <p:sldId id="279" r:id="rId3"/>
    <p:sldId id="288" r:id="rId4"/>
    <p:sldId id="289" r:id="rId5"/>
    <p:sldId id="291" r:id="rId6"/>
    <p:sldId id="312" r:id="rId7"/>
    <p:sldId id="293" r:id="rId8"/>
    <p:sldId id="294" r:id="rId9"/>
    <p:sldId id="295" r:id="rId10"/>
    <p:sldId id="260" r:id="rId11"/>
    <p:sldId id="261" r:id="rId12"/>
    <p:sldId id="262" r:id="rId13"/>
    <p:sldId id="268" r:id="rId14"/>
    <p:sldId id="263" r:id="rId15"/>
    <p:sldId id="264" r:id="rId16"/>
    <p:sldId id="265" r:id="rId17"/>
    <p:sldId id="297" r:id="rId18"/>
    <p:sldId id="270" r:id="rId19"/>
    <p:sldId id="277" r:id="rId20"/>
    <p:sldId id="269" r:id="rId21"/>
    <p:sldId id="274" r:id="rId22"/>
    <p:sldId id="300" r:id="rId23"/>
    <p:sldId id="301" r:id="rId24"/>
    <p:sldId id="302" r:id="rId25"/>
    <p:sldId id="305" r:id="rId26"/>
    <p:sldId id="304" r:id="rId27"/>
    <p:sldId id="303" r:id="rId28"/>
    <p:sldId id="306" r:id="rId29"/>
    <p:sldId id="309" r:id="rId30"/>
    <p:sldId id="310" r:id="rId31"/>
    <p:sldId id="308" r:id="rId32"/>
    <p:sldId id="307" r:id="rId33"/>
    <p:sldId id="311" r:id="rId34"/>
    <p:sldId id="29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28" autoAdjust="0"/>
    <p:restoredTop sz="94660"/>
  </p:normalViewPr>
  <p:slideViewPr>
    <p:cSldViewPr>
      <p:cViewPr>
        <p:scale>
          <a:sx n="70" d="100"/>
          <a:sy n="70" d="100"/>
        </p:scale>
        <p:origin x="-5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00BBE-968A-466B-8161-3BBBD2DCEC78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1B38E-F675-4E02-B419-30B469DF0C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B38E-F675-4E02-B419-30B469DF0CC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643F-A1AA-4F67-9F44-B17CBAB6CD6D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AB48-6482-4898-A64A-F3C261237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643F-A1AA-4F67-9F44-B17CBAB6CD6D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AB48-6482-4898-A64A-F3C261237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643F-A1AA-4F67-9F44-B17CBAB6CD6D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AB48-6482-4898-A64A-F3C261237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643F-A1AA-4F67-9F44-B17CBAB6CD6D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AB48-6482-4898-A64A-F3C261237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643F-A1AA-4F67-9F44-B17CBAB6CD6D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AB48-6482-4898-A64A-F3C261237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643F-A1AA-4F67-9F44-B17CBAB6CD6D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AB48-6482-4898-A64A-F3C261237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643F-A1AA-4F67-9F44-B17CBAB6CD6D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AB48-6482-4898-A64A-F3C261237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643F-A1AA-4F67-9F44-B17CBAB6CD6D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AB48-6482-4898-A64A-F3C261237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643F-A1AA-4F67-9F44-B17CBAB6CD6D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AB48-6482-4898-A64A-F3C261237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643F-A1AA-4F67-9F44-B17CBAB6CD6D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AB48-6482-4898-A64A-F3C261237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643F-A1AA-4F67-9F44-B17CBAB6CD6D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E0EAB48-6482-4898-A64A-F3C2612379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39643F-A1AA-4F67-9F44-B17CBAB6CD6D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0EAB48-6482-4898-A64A-F3C2612379A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851648" cy="1447800"/>
          </a:xfrm>
        </p:spPr>
        <p:txBody>
          <a:bodyPr>
            <a:normAutofit/>
          </a:bodyPr>
          <a:lstStyle/>
          <a:p>
            <a:pPr algn="ctr"/>
            <a:r>
              <a:rPr lang="en-US" sz="7200" i="1" u="sng" dirty="0" smtClean="0"/>
              <a:t>ON LINE EXAM</a:t>
            </a:r>
            <a:endParaRPr lang="en-US" sz="7200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572000"/>
            <a:ext cx="7854696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 smtClean="0"/>
              <a:t>Prepared By :-</a:t>
            </a:r>
          </a:p>
          <a:p>
            <a:r>
              <a:rPr lang="en-US" dirty="0" smtClean="0"/>
              <a:t>                    Patel  Shruti I.</a:t>
            </a:r>
          </a:p>
          <a:p>
            <a:r>
              <a:rPr lang="en-US" dirty="0" smtClean="0"/>
              <a:t>Patel Kinjal A.</a:t>
            </a:r>
          </a:p>
          <a:p>
            <a:r>
              <a:rPr lang="en-US" dirty="0" smtClean="0"/>
              <a:t>    Patel  Hiral R.</a:t>
            </a:r>
          </a:p>
          <a:p>
            <a:r>
              <a:rPr lang="en-US" dirty="0" smtClean="0"/>
              <a:t>Patel Naiya 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9530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Guide By :-</a:t>
            </a:r>
          </a:p>
          <a:p>
            <a:r>
              <a:rPr lang="en-US" sz="2200" dirty="0" smtClean="0"/>
              <a:t>Amit Gorvadiya.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851648" cy="1905000"/>
          </a:xfrm>
        </p:spPr>
        <p:txBody>
          <a:bodyPr>
            <a:normAutofit/>
          </a:bodyPr>
          <a:lstStyle/>
          <a:p>
            <a:pPr algn="ctr"/>
            <a:r>
              <a:rPr lang="en-US" sz="8200" i="1" u="sng" dirty="0" smtClean="0"/>
              <a:t>UML DIAGRAM</a:t>
            </a:r>
            <a:endParaRPr lang="en-US" sz="8200" i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2438400"/>
          </a:xfrm>
        </p:spPr>
        <p:txBody>
          <a:bodyPr>
            <a:normAutofit/>
          </a:bodyPr>
          <a:lstStyle/>
          <a:p>
            <a:pPr algn="ctr"/>
            <a:r>
              <a:rPr lang="en-US" sz="7200" u="sng" dirty="0" smtClean="0">
                <a:solidFill>
                  <a:schemeClr val="tx2"/>
                </a:solidFill>
              </a:rPr>
              <a:t>&lt;1&gt;Use Case Diagram</a:t>
            </a:r>
            <a:endParaRPr lang="en-US" sz="7200" u="sng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2667000" y="0"/>
            <a:ext cx="4419600" cy="68580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91000" y="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ONLINE EXAM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48600" y="4572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01" name="Flowchart: Connector 100"/>
          <p:cNvSpPr/>
          <p:nvPr/>
        </p:nvSpPr>
        <p:spPr>
          <a:xfrm>
            <a:off x="914400" y="2895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838200" y="33528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85800" y="4495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104" name="Straight Connector 103"/>
          <p:cNvCxnSpPr/>
          <p:nvPr/>
        </p:nvCxnSpPr>
        <p:spPr>
          <a:xfrm rot="5400000">
            <a:off x="915194" y="35806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>
            <a:off x="762000" y="3962400"/>
            <a:ext cx="533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H="1">
            <a:off x="990600" y="3962400"/>
            <a:ext cx="533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Connector 115"/>
          <p:cNvSpPr/>
          <p:nvPr/>
        </p:nvSpPr>
        <p:spPr>
          <a:xfrm>
            <a:off x="7924800" y="2971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>
            <a:stCxn id="116" idx="4"/>
          </p:cNvCxnSpPr>
          <p:nvPr/>
        </p:nvCxnSpPr>
        <p:spPr>
          <a:xfrm rot="5400000">
            <a:off x="7924800" y="36576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848600" y="34290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5400000">
            <a:off x="7772400" y="4038600"/>
            <a:ext cx="533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H="1">
            <a:off x="8001000" y="4038600"/>
            <a:ext cx="533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581400" y="304800"/>
            <a:ext cx="2819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Login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3581400" y="914400"/>
            <a:ext cx="2819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Ragistration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581400" y="1524000"/>
            <a:ext cx="2819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Que.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581400" y="2133600"/>
            <a:ext cx="2819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</a:t>
            </a:r>
            <a:r>
              <a:rPr lang="en-US" sz="2000" dirty="0" smtClean="0"/>
              <a:t>Que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581400" y="2743200"/>
            <a:ext cx="2819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Manage R &amp; R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3581400" y="3352800"/>
            <a:ext cx="2819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View R &amp; R</a:t>
            </a:r>
            <a:endParaRPr lang="en-US" sz="2000" dirty="0"/>
          </a:p>
        </p:txBody>
      </p:sp>
      <p:sp>
        <p:nvSpPr>
          <p:cNvPr id="22" name="Oval 21"/>
          <p:cNvSpPr/>
          <p:nvPr/>
        </p:nvSpPr>
        <p:spPr>
          <a:xfrm>
            <a:off x="3505200" y="3962400"/>
            <a:ext cx="2819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Manage Book</a:t>
            </a:r>
            <a:endParaRPr 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3505200" y="4572000"/>
            <a:ext cx="2819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View Book</a:t>
            </a:r>
            <a:endParaRPr lang="en-US" sz="2000" dirty="0"/>
          </a:p>
        </p:txBody>
      </p:sp>
      <p:sp>
        <p:nvSpPr>
          <p:cNvPr id="24" name="Oval 23"/>
          <p:cNvSpPr/>
          <p:nvPr/>
        </p:nvSpPr>
        <p:spPr>
          <a:xfrm>
            <a:off x="3505200" y="5181600"/>
            <a:ext cx="2819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Manage Guideline</a:t>
            </a:r>
            <a:endParaRPr lang="en-US" sz="2000" dirty="0"/>
          </a:p>
        </p:txBody>
      </p:sp>
      <p:sp>
        <p:nvSpPr>
          <p:cNvPr id="25" name="Oval 24"/>
          <p:cNvSpPr/>
          <p:nvPr/>
        </p:nvSpPr>
        <p:spPr>
          <a:xfrm>
            <a:off x="3505200" y="5791200"/>
            <a:ext cx="2819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View Guideline</a:t>
            </a:r>
            <a:endParaRPr lang="en-US" sz="2000" dirty="0"/>
          </a:p>
        </p:txBody>
      </p:sp>
      <p:sp>
        <p:nvSpPr>
          <p:cNvPr id="26" name="Oval 25"/>
          <p:cNvSpPr/>
          <p:nvPr/>
        </p:nvSpPr>
        <p:spPr>
          <a:xfrm>
            <a:off x="3429000" y="6400800"/>
            <a:ext cx="2819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View</a:t>
            </a:r>
            <a:r>
              <a:rPr lang="en-US" dirty="0" smtClean="0"/>
              <a:t> </a:t>
            </a:r>
            <a:r>
              <a:rPr lang="en-US" sz="2000" dirty="0" smtClean="0"/>
              <a:t>Result</a:t>
            </a:r>
            <a:endParaRPr lang="en-US" sz="2000" dirty="0"/>
          </a:p>
        </p:txBody>
      </p:sp>
      <p:cxnSp>
        <p:nvCxnSpPr>
          <p:cNvPr id="32" name="Straight Connector 31"/>
          <p:cNvCxnSpPr>
            <a:endCxn id="16" idx="2"/>
          </p:cNvCxnSpPr>
          <p:nvPr/>
        </p:nvCxnSpPr>
        <p:spPr>
          <a:xfrm rot="5400000" flipH="1" flipV="1">
            <a:off x="1123950" y="895350"/>
            <a:ext cx="278130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7" idx="2"/>
          </p:cNvCxnSpPr>
          <p:nvPr/>
        </p:nvCxnSpPr>
        <p:spPr>
          <a:xfrm rot="5400000" flipH="1" flipV="1">
            <a:off x="1428750" y="1200150"/>
            <a:ext cx="217170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8" idx="2"/>
          </p:cNvCxnSpPr>
          <p:nvPr/>
        </p:nvCxnSpPr>
        <p:spPr>
          <a:xfrm flipV="1">
            <a:off x="1447800" y="1790700"/>
            <a:ext cx="2133600" cy="156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19" idx="2"/>
          </p:cNvCxnSpPr>
          <p:nvPr/>
        </p:nvCxnSpPr>
        <p:spPr>
          <a:xfrm flipV="1">
            <a:off x="1447800" y="2400300"/>
            <a:ext cx="213360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0" idx="2"/>
          </p:cNvCxnSpPr>
          <p:nvPr/>
        </p:nvCxnSpPr>
        <p:spPr>
          <a:xfrm flipV="1">
            <a:off x="1447800" y="3009900"/>
            <a:ext cx="21336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1" idx="2"/>
          </p:cNvCxnSpPr>
          <p:nvPr/>
        </p:nvCxnSpPr>
        <p:spPr>
          <a:xfrm>
            <a:off x="1447800" y="3352800"/>
            <a:ext cx="21336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22" idx="2"/>
          </p:cNvCxnSpPr>
          <p:nvPr/>
        </p:nvCxnSpPr>
        <p:spPr>
          <a:xfrm>
            <a:off x="1447800" y="3352800"/>
            <a:ext cx="2057400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23" idx="2"/>
          </p:cNvCxnSpPr>
          <p:nvPr/>
        </p:nvCxnSpPr>
        <p:spPr>
          <a:xfrm>
            <a:off x="1447800" y="3352800"/>
            <a:ext cx="2057400" cy="148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24" idx="2"/>
          </p:cNvCxnSpPr>
          <p:nvPr/>
        </p:nvCxnSpPr>
        <p:spPr>
          <a:xfrm rot="16200000" flipH="1">
            <a:off x="1428750" y="3371850"/>
            <a:ext cx="20955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25" idx="2"/>
          </p:cNvCxnSpPr>
          <p:nvPr/>
        </p:nvCxnSpPr>
        <p:spPr>
          <a:xfrm rot="16200000" flipH="1">
            <a:off x="1123950" y="3676650"/>
            <a:ext cx="27051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26" idx="2"/>
          </p:cNvCxnSpPr>
          <p:nvPr/>
        </p:nvCxnSpPr>
        <p:spPr>
          <a:xfrm rot="16200000" flipH="1">
            <a:off x="800100" y="4000500"/>
            <a:ext cx="327660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6" idx="6"/>
          </p:cNvCxnSpPr>
          <p:nvPr/>
        </p:nvCxnSpPr>
        <p:spPr>
          <a:xfrm rot="16200000" flipV="1">
            <a:off x="5695950" y="1276350"/>
            <a:ext cx="28575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17" idx="6"/>
          </p:cNvCxnSpPr>
          <p:nvPr/>
        </p:nvCxnSpPr>
        <p:spPr>
          <a:xfrm rot="16200000" flipV="1">
            <a:off x="6000750" y="1581150"/>
            <a:ext cx="22479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19" idx="6"/>
          </p:cNvCxnSpPr>
          <p:nvPr/>
        </p:nvCxnSpPr>
        <p:spPr>
          <a:xfrm rot="10800000">
            <a:off x="6400800" y="2400300"/>
            <a:ext cx="1447800" cy="10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21" idx="6"/>
          </p:cNvCxnSpPr>
          <p:nvPr/>
        </p:nvCxnSpPr>
        <p:spPr>
          <a:xfrm rot="10800000" flipV="1">
            <a:off x="6400800" y="3429000"/>
            <a:ext cx="14478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23" idx="6"/>
          </p:cNvCxnSpPr>
          <p:nvPr/>
        </p:nvCxnSpPr>
        <p:spPr>
          <a:xfrm rot="10800000" flipV="1">
            <a:off x="6324600" y="3429000"/>
            <a:ext cx="152400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25" idx="6"/>
          </p:cNvCxnSpPr>
          <p:nvPr/>
        </p:nvCxnSpPr>
        <p:spPr>
          <a:xfrm rot="5400000">
            <a:off x="5772150" y="3981450"/>
            <a:ext cx="26289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26" idx="6"/>
          </p:cNvCxnSpPr>
          <p:nvPr/>
        </p:nvCxnSpPr>
        <p:spPr>
          <a:xfrm rot="5400000">
            <a:off x="5448300" y="4229100"/>
            <a:ext cx="32004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Process 28"/>
          <p:cNvSpPr/>
          <p:nvPr/>
        </p:nvSpPr>
        <p:spPr>
          <a:xfrm>
            <a:off x="2819400" y="1066800"/>
            <a:ext cx="4419600" cy="5257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429000" y="1371600"/>
            <a:ext cx="35814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MANAGE QUESTION</a:t>
            </a:r>
            <a:endParaRPr lang="en-US" sz="2400" dirty="0"/>
          </a:p>
        </p:txBody>
      </p:sp>
      <p:sp>
        <p:nvSpPr>
          <p:cNvPr id="43" name="Oval 42"/>
          <p:cNvSpPr/>
          <p:nvPr/>
        </p:nvSpPr>
        <p:spPr>
          <a:xfrm>
            <a:off x="3352800" y="2362200"/>
            <a:ext cx="3352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Create  Question</a:t>
            </a:r>
            <a:endParaRPr lang="en-US" sz="2000" dirty="0"/>
          </a:p>
        </p:txBody>
      </p:sp>
      <p:sp>
        <p:nvSpPr>
          <p:cNvPr id="44" name="Oval 43"/>
          <p:cNvSpPr/>
          <p:nvPr/>
        </p:nvSpPr>
        <p:spPr>
          <a:xfrm>
            <a:off x="3429000" y="3352800"/>
            <a:ext cx="3352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</a:t>
            </a:r>
            <a:r>
              <a:rPr lang="en-US" sz="2000" dirty="0" smtClean="0"/>
              <a:t>Question</a:t>
            </a:r>
            <a:endParaRPr lang="en-US" sz="2000" dirty="0"/>
          </a:p>
        </p:txBody>
      </p:sp>
      <p:sp>
        <p:nvSpPr>
          <p:cNvPr id="45" name="Oval 44"/>
          <p:cNvSpPr/>
          <p:nvPr/>
        </p:nvSpPr>
        <p:spPr>
          <a:xfrm>
            <a:off x="3505200" y="4343400"/>
            <a:ext cx="3352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Delete Question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990600" y="4572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51" name="Flowchart: Connector 50"/>
          <p:cNvSpPr/>
          <p:nvPr/>
        </p:nvSpPr>
        <p:spPr>
          <a:xfrm>
            <a:off x="1219200" y="2895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 rot="5400000">
            <a:off x="1219994" y="35806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1066800" y="3962400"/>
            <a:ext cx="533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 flipH="1">
            <a:off x="1295400" y="3962400"/>
            <a:ext cx="533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066800" y="33528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3" idx="2"/>
          </p:cNvCxnSpPr>
          <p:nvPr/>
        </p:nvCxnSpPr>
        <p:spPr>
          <a:xfrm flipV="1">
            <a:off x="1828800" y="2667000"/>
            <a:ext cx="1524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44" idx="2"/>
          </p:cNvCxnSpPr>
          <p:nvPr/>
        </p:nvCxnSpPr>
        <p:spPr>
          <a:xfrm>
            <a:off x="1828800" y="3352800"/>
            <a:ext cx="1600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45" idx="2"/>
          </p:cNvCxnSpPr>
          <p:nvPr/>
        </p:nvCxnSpPr>
        <p:spPr>
          <a:xfrm>
            <a:off x="1828800" y="3352800"/>
            <a:ext cx="16764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2819400" y="1066800"/>
            <a:ext cx="4419600" cy="5257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9000" y="1371600"/>
            <a:ext cx="35814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MANAGE R &amp; R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352800" y="2362200"/>
            <a:ext cx="3352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Insert  R&amp;R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3429000" y="3352800"/>
            <a:ext cx="3352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R&amp;R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3505200" y="4343400"/>
            <a:ext cx="3352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Delete R&amp;R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4572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1219200" y="2895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219994" y="35806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066800" y="3962400"/>
            <a:ext cx="533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1295400" y="3962400"/>
            <a:ext cx="533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66800" y="33528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6" idx="2"/>
          </p:cNvCxnSpPr>
          <p:nvPr/>
        </p:nvCxnSpPr>
        <p:spPr>
          <a:xfrm flipV="1">
            <a:off x="1828800" y="2667000"/>
            <a:ext cx="1524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2"/>
          </p:cNvCxnSpPr>
          <p:nvPr/>
        </p:nvCxnSpPr>
        <p:spPr>
          <a:xfrm>
            <a:off x="1828800" y="3352800"/>
            <a:ext cx="1600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" idx="2"/>
          </p:cNvCxnSpPr>
          <p:nvPr/>
        </p:nvCxnSpPr>
        <p:spPr>
          <a:xfrm>
            <a:off x="1828800" y="3352800"/>
            <a:ext cx="16764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2819400" y="990600"/>
            <a:ext cx="4419600" cy="4114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1295400"/>
            <a:ext cx="35814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MANAGE BOOK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3352800" y="2286000"/>
            <a:ext cx="3352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Insert  Book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3429000" y="3276600"/>
            <a:ext cx="3352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</a:t>
            </a:r>
            <a:r>
              <a:rPr lang="en-US" sz="2000" dirty="0" smtClean="0"/>
              <a:t>Book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9906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11" name="Flowchart: Connector 10"/>
          <p:cNvSpPr/>
          <p:nvPr/>
        </p:nvSpPr>
        <p:spPr>
          <a:xfrm>
            <a:off x="1219200" y="2819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1219994" y="35044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066800" y="3886200"/>
            <a:ext cx="533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1295400" y="3886200"/>
            <a:ext cx="533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66800" y="32766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2"/>
          </p:cNvCxnSpPr>
          <p:nvPr/>
        </p:nvCxnSpPr>
        <p:spPr>
          <a:xfrm flipV="1">
            <a:off x="1828800" y="2590800"/>
            <a:ext cx="1524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" idx="2"/>
          </p:cNvCxnSpPr>
          <p:nvPr/>
        </p:nvCxnSpPr>
        <p:spPr>
          <a:xfrm>
            <a:off x="1828800" y="3276600"/>
            <a:ext cx="1600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owchart: Process 30"/>
          <p:cNvSpPr/>
          <p:nvPr/>
        </p:nvSpPr>
        <p:spPr>
          <a:xfrm>
            <a:off x="2819400" y="1066800"/>
            <a:ext cx="4419600" cy="5257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1371600"/>
            <a:ext cx="35814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MANAGE GUIDELINE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3352800" y="2362200"/>
            <a:ext cx="3352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Insert  Guideline</a:t>
            </a:r>
            <a:endParaRPr lang="en-US" sz="2000" dirty="0"/>
          </a:p>
        </p:txBody>
      </p:sp>
      <p:sp>
        <p:nvSpPr>
          <p:cNvPr id="34" name="Oval 33"/>
          <p:cNvSpPr/>
          <p:nvPr/>
        </p:nvSpPr>
        <p:spPr>
          <a:xfrm>
            <a:off x="3429000" y="3352800"/>
            <a:ext cx="3352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Guideline</a:t>
            </a:r>
            <a:endParaRPr lang="en-US" sz="2000" dirty="0"/>
          </a:p>
        </p:txBody>
      </p:sp>
      <p:sp>
        <p:nvSpPr>
          <p:cNvPr id="35" name="Oval 34"/>
          <p:cNvSpPr/>
          <p:nvPr/>
        </p:nvSpPr>
        <p:spPr>
          <a:xfrm>
            <a:off x="3505200" y="4343400"/>
            <a:ext cx="3352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Delete Guideline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990600" y="4572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7" name="Flowchart: Connector 36"/>
          <p:cNvSpPr/>
          <p:nvPr/>
        </p:nvSpPr>
        <p:spPr>
          <a:xfrm>
            <a:off x="1219200" y="2895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1219994" y="35806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1066800" y="3962400"/>
            <a:ext cx="533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1295400" y="3962400"/>
            <a:ext cx="533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66800" y="33528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3" idx="2"/>
          </p:cNvCxnSpPr>
          <p:nvPr/>
        </p:nvCxnSpPr>
        <p:spPr>
          <a:xfrm flipV="1">
            <a:off x="1828800" y="2667000"/>
            <a:ext cx="1524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4" idx="2"/>
          </p:cNvCxnSpPr>
          <p:nvPr/>
        </p:nvCxnSpPr>
        <p:spPr>
          <a:xfrm>
            <a:off x="1828800" y="3352800"/>
            <a:ext cx="1600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5" idx="2"/>
          </p:cNvCxnSpPr>
          <p:nvPr/>
        </p:nvCxnSpPr>
        <p:spPr>
          <a:xfrm>
            <a:off x="1828800" y="3352800"/>
            <a:ext cx="16764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1524000" y="5334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u="sng"/>
              <a:t>Symbol of Activity</a:t>
            </a:r>
            <a:r>
              <a:rPr lang="en-US" sz="2400"/>
              <a:t>:-</a:t>
            </a:r>
          </a:p>
        </p:txBody>
      </p:sp>
      <p:sp>
        <p:nvSpPr>
          <p:cNvPr id="18435" name="Oval 7"/>
          <p:cNvSpPr>
            <a:spLocks noChangeArrowheads="1"/>
          </p:cNvSpPr>
          <p:nvPr/>
        </p:nvSpPr>
        <p:spPr bwMode="auto">
          <a:xfrm>
            <a:off x="838200" y="1752600"/>
            <a:ext cx="3810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8436" name="Line 8"/>
          <p:cNvSpPr>
            <a:spLocks noChangeShapeType="1"/>
          </p:cNvSpPr>
          <p:nvPr/>
        </p:nvSpPr>
        <p:spPr bwMode="auto">
          <a:xfrm>
            <a:off x="1752600" y="205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Text Box 9"/>
          <p:cNvSpPr txBox="1">
            <a:spLocks noChangeArrowheads="1"/>
          </p:cNvSpPr>
          <p:nvPr/>
        </p:nvSpPr>
        <p:spPr bwMode="auto">
          <a:xfrm>
            <a:off x="2438400" y="1752600"/>
            <a:ext cx="312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438" name="Text Box 10"/>
          <p:cNvSpPr txBox="1">
            <a:spLocks noChangeArrowheads="1"/>
          </p:cNvSpPr>
          <p:nvPr/>
        </p:nvSpPr>
        <p:spPr bwMode="auto">
          <a:xfrm>
            <a:off x="2590800" y="18288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Starting point.</a:t>
            </a:r>
          </a:p>
        </p:txBody>
      </p:sp>
      <p:sp>
        <p:nvSpPr>
          <p:cNvPr id="18439" name="AutoShape 11"/>
          <p:cNvSpPr>
            <a:spLocks noChangeArrowheads="1"/>
          </p:cNvSpPr>
          <p:nvPr/>
        </p:nvSpPr>
        <p:spPr bwMode="auto">
          <a:xfrm>
            <a:off x="381000" y="2971800"/>
            <a:ext cx="1295400" cy="457200"/>
          </a:xfrm>
          <a:prstGeom prst="flowChartAlternateProcess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12"/>
          <p:cNvSpPr>
            <a:spLocks noChangeShapeType="1"/>
          </p:cNvSpPr>
          <p:nvPr/>
        </p:nvSpPr>
        <p:spPr bwMode="auto">
          <a:xfrm>
            <a:off x="19050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Text Box 13"/>
          <p:cNvSpPr txBox="1">
            <a:spLocks noChangeArrowheads="1"/>
          </p:cNvSpPr>
          <p:nvPr/>
        </p:nvSpPr>
        <p:spPr bwMode="auto">
          <a:xfrm>
            <a:off x="2667000" y="2971800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Activity.</a:t>
            </a:r>
          </a:p>
        </p:txBody>
      </p:sp>
      <p:sp>
        <p:nvSpPr>
          <p:cNvPr id="18442" name="AutoShape 14"/>
          <p:cNvSpPr>
            <a:spLocks noChangeArrowheads="1"/>
          </p:cNvSpPr>
          <p:nvPr/>
        </p:nvSpPr>
        <p:spPr bwMode="auto">
          <a:xfrm>
            <a:off x="685800" y="3886200"/>
            <a:ext cx="533400" cy="914400"/>
          </a:xfrm>
          <a:prstGeom prst="flowChartDecision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15"/>
          <p:cNvSpPr>
            <a:spLocks noChangeShapeType="1"/>
          </p:cNvSpPr>
          <p:nvPr/>
        </p:nvSpPr>
        <p:spPr bwMode="auto">
          <a:xfrm>
            <a:off x="1828800" y="4191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Text Box 16"/>
          <p:cNvSpPr txBox="1">
            <a:spLocks noChangeArrowheads="1"/>
          </p:cNvSpPr>
          <p:nvPr/>
        </p:nvSpPr>
        <p:spPr bwMode="auto">
          <a:xfrm>
            <a:off x="2667000" y="39624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Condition.</a:t>
            </a:r>
          </a:p>
        </p:txBody>
      </p:sp>
      <p:sp>
        <p:nvSpPr>
          <p:cNvPr id="18445" name="Line 17"/>
          <p:cNvSpPr>
            <a:spLocks noChangeShapeType="1"/>
          </p:cNvSpPr>
          <p:nvPr/>
        </p:nvSpPr>
        <p:spPr bwMode="auto">
          <a:xfrm>
            <a:off x="914400" y="4953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18"/>
          <p:cNvSpPr>
            <a:spLocks noChangeShapeType="1"/>
          </p:cNvSpPr>
          <p:nvPr/>
        </p:nvSpPr>
        <p:spPr bwMode="auto">
          <a:xfrm>
            <a:off x="228600" y="5486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6858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21"/>
          <p:cNvSpPr>
            <a:spLocks noChangeShapeType="1"/>
          </p:cNvSpPr>
          <p:nvPr/>
        </p:nvSpPr>
        <p:spPr bwMode="auto">
          <a:xfrm>
            <a:off x="11430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Line 22"/>
          <p:cNvSpPr>
            <a:spLocks noChangeShapeType="1"/>
          </p:cNvSpPr>
          <p:nvPr/>
        </p:nvSpPr>
        <p:spPr bwMode="auto">
          <a:xfrm>
            <a:off x="228600" y="5791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Line 23"/>
          <p:cNvSpPr>
            <a:spLocks noChangeShapeType="1"/>
          </p:cNvSpPr>
          <p:nvPr/>
        </p:nvSpPr>
        <p:spPr bwMode="auto">
          <a:xfrm>
            <a:off x="914400" y="579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Line 26"/>
          <p:cNvSpPr>
            <a:spLocks noChangeShapeType="1"/>
          </p:cNvSpPr>
          <p:nvPr/>
        </p:nvSpPr>
        <p:spPr bwMode="auto">
          <a:xfrm>
            <a:off x="16764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Text Box 27"/>
          <p:cNvSpPr txBox="1">
            <a:spLocks noChangeArrowheads="1"/>
          </p:cNvSpPr>
          <p:nvPr/>
        </p:nvSpPr>
        <p:spPr bwMode="auto">
          <a:xfrm>
            <a:off x="2743200" y="495300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Concurrent.</a:t>
            </a:r>
          </a:p>
        </p:txBody>
      </p:sp>
      <p:sp>
        <p:nvSpPr>
          <p:cNvPr id="18453" name="Oval 31"/>
          <p:cNvSpPr>
            <a:spLocks noChangeArrowheads="1"/>
          </p:cNvSpPr>
          <p:nvPr/>
        </p:nvSpPr>
        <p:spPr bwMode="auto">
          <a:xfrm>
            <a:off x="685800" y="6096000"/>
            <a:ext cx="685800" cy="76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Oval 32"/>
          <p:cNvSpPr>
            <a:spLocks noChangeArrowheads="1"/>
          </p:cNvSpPr>
          <p:nvPr/>
        </p:nvSpPr>
        <p:spPr bwMode="auto">
          <a:xfrm>
            <a:off x="838200" y="6324600"/>
            <a:ext cx="3810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Line 33"/>
          <p:cNvSpPr>
            <a:spLocks noChangeShapeType="1"/>
          </p:cNvSpPr>
          <p:nvPr/>
        </p:nvSpPr>
        <p:spPr bwMode="auto">
          <a:xfrm>
            <a:off x="1828800" y="640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6" name="Text Box 34"/>
          <p:cNvSpPr txBox="1">
            <a:spLocks noChangeArrowheads="1"/>
          </p:cNvSpPr>
          <p:nvPr/>
        </p:nvSpPr>
        <p:spPr bwMode="auto">
          <a:xfrm>
            <a:off x="2819400" y="62484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End Point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432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 smtClean="0">
                <a:solidFill>
                  <a:schemeClr val="tx2"/>
                </a:solidFill>
              </a:rPr>
              <a:t>&lt;2&gt; </a:t>
            </a:r>
            <a:r>
              <a:rPr lang="en-US" sz="6600" b="1" i="1" u="sng" dirty="0" smtClean="0">
                <a:solidFill>
                  <a:schemeClr val="tx2"/>
                </a:solidFill>
              </a:rPr>
              <a:t>Activity</a:t>
            </a:r>
            <a:r>
              <a:rPr lang="en-US" sz="6600" b="1" u="sng" dirty="0" smtClean="0">
                <a:solidFill>
                  <a:schemeClr val="tx2"/>
                </a:solidFill>
              </a:rPr>
              <a:t> Diagram</a:t>
            </a:r>
            <a:endParaRPr lang="en-US" sz="6600" b="1" u="sng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15"/>
          <p:cNvGraphicFramePr>
            <a:graphicFrameLocks noChangeAspect="1"/>
          </p:cNvGraphicFramePr>
          <p:nvPr/>
        </p:nvGraphicFramePr>
        <p:xfrm>
          <a:off x="0" y="0"/>
          <a:ext cx="8915400" cy="6858000"/>
        </p:xfrm>
        <a:graphic>
          <a:graphicData uri="http://schemas.openxmlformats.org/presentationml/2006/ole">
            <p:oleObj spid="_x0000_s31746" name="Visio" r:id="rId3" imgW="9809640" imgH="11759760" progId="">
              <p:embed/>
            </p:oleObj>
          </a:graphicData>
        </a:graphic>
      </p:graphicFrame>
      <p:cxnSp>
        <p:nvCxnSpPr>
          <p:cNvPr id="6147" name="Straight Arrow Connector 21"/>
          <p:cNvCxnSpPr>
            <a:cxnSpLocks noChangeShapeType="1"/>
          </p:cNvCxnSpPr>
          <p:nvPr/>
        </p:nvCxnSpPr>
        <p:spPr bwMode="auto">
          <a:xfrm rot="5400000">
            <a:off x="4648201" y="1066800"/>
            <a:ext cx="304800" cy="317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6148" name="Straight Arrow Connector 25"/>
          <p:cNvCxnSpPr>
            <a:cxnSpLocks noChangeShapeType="1"/>
          </p:cNvCxnSpPr>
          <p:nvPr/>
        </p:nvCxnSpPr>
        <p:spPr bwMode="auto">
          <a:xfrm rot="5400000">
            <a:off x="5791201" y="1066800"/>
            <a:ext cx="304800" cy="317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6149" name="Straight Arrow Connector 27"/>
          <p:cNvCxnSpPr>
            <a:cxnSpLocks noChangeShapeType="1"/>
          </p:cNvCxnSpPr>
          <p:nvPr/>
        </p:nvCxnSpPr>
        <p:spPr bwMode="auto">
          <a:xfrm rot="5400000">
            <a:off x="7008813" y="1066800"/>
            <a:ext cx="306388" cy="1587"/>
          </a:xfrm>
          <a:prstGeom prst="straightConnector1">
            <a:avLst/>
          </a:prstGeom>
          <a:noFill/>
          <a:ln w="9525" algn="ctr">
            <a:solidFill>
              <a:srgbClr val="000000">
                <a:alpha val="69019"/>
              </a:srgbClr>
            </a:solidFill>
            <a:round/>
            <a:headEnd/>
            <a:tailEnd type="arrow" w="med" len="med"/>
          </a:ln>
        </p:spPr>
      </p:cxnSp>
      <p:cxnSp>
        <p:nvCxnSpPr>
          <p:cNvPr id="6150" name="Straight Arrow Connector 29"/>
          <p:cNvCxnSpPr>
            <a:cxnSpLocks noChangeShapeType="1"/>
          </p:cNvCxnSpPr>
          <p:nvPr/>
        </p:nvCxnSpPr>
        <p:spPr bwMode="auto">
          <a:xfrm rot="5400000">
            <a:off x="8077201" y="1066800"/>
            <a:ext cx="304800" cy="317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6151" name="Straight Arrow Connector 35"/>
          <p:cNvCxnSpPr>
            <a:cxnSpLocks noChangeShapeType="1"/>
          </p:cNvCxnSpPr>
          <p:nvPr/>
        </p:nvCxnSpPr>
        <p:spPr bwMode="auto">
          <a:xfrm rot="5400000">
            <a:off x="4876801" y="609600"/>
            <a:ext cx="152400" cy="317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6152" name="Straight Arrow Connector 37"/>
          <p:cNvCxnSpPr>
            <a:cxnSpLocks noChangeShapeType="1"/>
          </p:cNvCxnSpPr>
          <p:nvPr/>
        </p:nvCxnSpPr>
        <p:spPr bwMode="auto">
          <a:xfrm rot="5400000">
            <a:off x="5903913" y="647700"/>
            <a:ext cx="230188" cy="1587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6153" name="Straight Arrow Connector 40"/>
          <p:cNvCxnSpPr>
            <a:cxnSpLocks noChangeShapeType="1"/>
          </p:cNvCxnSpPr>
          <p:nvPr/>
        </p:nvCxnSpPr>
        <p:spPr bwMode="auto">
          <a:xfrm rot="5400000">
            <a:off x="7048501" y="647700"/>
            <a:ext cx="228600" cy="317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6154" name="Straight Arrow Connector 42"/>
          <p:cNvCxnSpPr>
            <a:cxnSpLocks noChangeShapeType="1"/>
          </p:cNvCxnSpPr>
          <p:nvPr/>
        </p:nvCxnSpPr>
        <p:spPr bwMode="auto">
          <a:xfrm rot="5400000">
            <a:off x="8229601" y="609600"/>
            <a:ext cx="152400" cy="317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6155" name="Straight Connector 79"/>
          <p:cNvCxnSpPr>
            <a:cxnSpLocks noChangeShapeType="1"/>
          </p:cNvCxnSpPr>
          <p:nvPr/>
        </p:nvCxnSpPr>
        <p:spPr bwMode="auto">
          <a:xfrm>
            <a:off x="6629400" y="1676400"/>
            <a:ext cx="533400" cy="158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609600" y="609600"/>
            <a:ext cx="48768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u="sng" dirty="0"/>
              <a:t>What is  .NET ?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.</a:t>
            </a:r>
            <a:r>
              <a:rPr lang="en-US" sz="2400" dirty="0"/>
              <a:t>net as a framework</a:t>
            </a:r>
          </a:p>
        </p:txBody>
      </p:sp>
      <p:sp>
        <p:nvSpPr>
          <p:cNvPr id="9219" name="Line 7"/>
          <p:cNvSpPr>
            <a:spLocks noChangeShapeType="1"/>
          </p:cNvSpPr>
          <p:nvPr/>
        </p:nvSpPr>
        <p:spPr bwMode="auto">
          <a:xfrm>
            <a:off x="0" y="220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838200" y="1828800"/>
            <a:ext cx="7620000" cy="167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3200" dirty="0"/>
              <a:t>There are two types of .NET</a:t>
            </a:r>
          </a:p>
          <a:p>
            <a:pPr marL="342900" indent="-342900">
              <a:spcBef>
                <a:spcPct val="50000"/>
              </a:spcBef>
              <a:buFontTx/>
              <a:buAutoNum type="arabicParenBoth"/>
            </a:pPr>
            <a:r>
              <a:rPr lang="en-US" sz="2400" dirty="0"/>
              <a:t>ASP.NET( Web Application)</a:t>
            </a:r>
          </a:p>
          <a:p>
            <a:pPr marL="342900" indent="-342900">
              <a:spcBef>
                <a:spcPct val="50000"/>
              </a:spcBef>
              <a:buFontTx/>
              <a:buAutoNum type="arabicParenBoth"/>
            </a:pPr>
            <a:r>
              <a:rPr lang="en-US" sz="2400" dirty="0"/>
              <a:t>VB.NET(Window Application)</a:t>
            </a:r>
          </a:p>
        </p:txBody>
      </p:sp>
      <p:sp>
        <p:nvSpPr>
          <p:cNvPr id="9221" name="Line 11"/>
          <p:cNvSpPr>
            <a:spLocks noChangeShapeType="1"/>
          </p:cNvSpPr>
          <p:nvPr/>
        </p:nvSpPr>
        <p:spPr bwMode="auto">
          <a:xfrm>
            <a:off x="0" y="4876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9222" name="Text Box 12"/>
          <p:cNvSpPr txBox="1">
            <a:spLocks noChangeArrowheads="1"/>
          </p:cNvSpPr>
          <p:nvPr/>
        </p:nvSpPr>
        <p:spPr bwMode="auto">
          <a:xfrm>
            <a:off x="685800" y="4648200"/>
            <a:ext cx="632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/>
              <a:t>ASP</a:t>
            </a:r>
            <a:r>
              <a:rPr lang="en-US" sz="3200" dirty="0"/>
              <a:t>:-  </a:t>
            </a:r>
            <a:r>
              <a:rPr lang="en-US" sz="2800" dirty="0"/>
              <a:t>Active Server Pages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362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u="sng" dirty="0" smtClean="0">
                <a:solidFill>
                  <a:schemeClr val="tx2"/>
                </a:solidFill>
              </a:rPr>
              <a:t>&lt;3&gt; Class Diagram</a:t>
            </a:r>
            <a:endParaRPr lang="en-US" sz="7200" b="1" u="sng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8200" y="1066800"/>
            <a:ext cx="1981200" cy="259080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90600" y="13716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Registration</a:t>
            </a:r>
            <a:endParaRPr 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477000" y="13716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77000" y="45720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38200" y="1752600"/>
            <a:ext cx="1981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6800" y="19812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Add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6800" y="2286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Update();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43000" y="25908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Delete</a:t>
            </a:r>
            <a:r>
              <a:rPr lang="en-US" sz="2000" dirty="0" smtClean="0"/>
              <a:t>();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5410200" y="1143000"/>
            <a:ext cx="1981200" cy="259080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562600" y="14478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Question</a:t>
            </a:r>
            <a:endParaRPr lang="en-US" sz="2000" b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410200" y="1828800"/>
            <a:ext cx="1981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38800" y="20574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Add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2362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Update();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15000" y="26670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Delete</a:t>
            </a:r>
            <a:r>
              <a:rPr lang="en-US" sz="2000" dirty="0" smtClean="0"/>
              <a:t>();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29718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View();</a:t>
            </a:r>
            <a:endParaRPr lang="en-US" sz="2000" dirty="0"/>
          </a:p>
        </p:txBody>
      </p:sp>
      <p:sp>
        <p:nvSpPr>
          <p:cNvPr id="49" name="Rectangle 48"/>
          <p:cNvSpPr/>
          <p:nvPr/>
        </p:nvSpPr>
        <p:spPr>
          <a:xfrm>
            <a:off x="914400" y="4038600"/>
            <a:ext cx="1981200" cy="259080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90600" y="4343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Book</a:t>
            </a:r>
            <a:endParaRPr lang="en-US" sz="2000" b="1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914400" y="4724400"/>
            <a:ext cx="1981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43000" y="49530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Insert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143000" y="5257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Update();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219200" y="55626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Delete</a:t>
            </a:r>
            <a:r>
              <a:rPr lang="en-US" sz="2000" dirty="0" smtClean="0"/>
              <a:t>();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1295400" y="58674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View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334000" y="4038600"/>
            <a:ext cx="1981200" cy="259080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410200" y="4343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Result</a:t>
            </a:r>
            <a:endParaRPr lang="en-US" sz="2000" b="1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5334000" y="4724400"/>
            <a:ext cx="1981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562600" y="48768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Generate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715000" y="5257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Display();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381000" y="533400"/>
            <a:ext cx="62039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hangingPunct="1">
              <a:buFontTx/>
              <a:buAutoNum type="arabicPeriod"/>
            </a:pPr>
            <a:r>
              <a:rPr lang="en-US" sz="48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3600" b="1" dirty="0">
                <a:latin typeface="Times New Roman" pitchFamily="18" charset="0"/>
                <a:cs typeface="Arial" charset="0"/>
              </a:rPr>
              <a:t>Asp.Net  (Web Application)</a:t>
            </a: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762000" y="1371600"/>
            <a:ext cx="632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Creating Dynamic web pages</a:t>
            </a: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1676400" y="1981200"/>
            <a:ext cx="487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rgbClr val="FFFF66"/>
                </a:solidFill>
              </a:rPr>
              <a:t>Visual Studio 2005</a:t>
            </a:r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2438400" y="3001963"/>
            <a:ext cx="5495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u="sng" dirty="0"/>
              <a:t>Version </a:t>
            </a:r>
            <a:r>
              <a:rPr lang="en-US" sz="1800" b="1" dirty="0">
                <a:solidFill>
                  <a:srgbClr val="3333FF"/>
                </a:solidFill>
              </a:rPr>
              <a:t>     </a:t>
            </a:r>
            <a:r>
              <a:rPr lang="en-US" sz="1800" dirty="0">
                <a:solidFill>
                  <a:srgbClr val="3333FF"/>
                </a:solidFill>
              </a:rPr>
              <a:t>                 </a:t>
            </a:r>
            <a:r>
              <a:rPr lang="en-US" sz="3200" b="1" u="sng" dirty="0"/>
              <a:t>Framework</a:t>
            </a:r>
          </a:p>
        </p:txBody>
      </p:sp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1676400" y="3810000"/>
            <a:ext cx="26670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     2003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        </a:t>
            </a:r>
            <a:r>
              <a:rPr lang="en-US" sz="2800" dirty="0"/>
              <a:t>2005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        </a:t>
            </a:r>
            <a:r>
              <a:rPr lang="en-US" sz="2800" dirty="0"/>
              <a:t>2008</a:t>
            </a:r>
          </a:p>
        </p:txBody>
      </p:sp>
      <p:sp>
        <p:nvSpPr>
          <p:cNvPr id="10247" name="Text Box 10"/>
          <p:cNvSpPr txBox="1">
            <a:spLocks noChangeArrowheads="1"/>
          </p:cNvSpPr>
          <p:nvPr/>
        </p:nvSpPr>
        <p:spPr bwMode="auto">
          <a:xfrm>
            <a:off x="5715000" y="3810000"/>
            <a:ext cx="21336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 </a:t>
            </a:r>
            <a:r>
              <a:rPr lang="en-US" sz="2800" dirty="0"/>
              <a:t>1.0 / 1.1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 </a:t>
            </a:r>
            <a:r>
              <a:rPr lang="en-US" sz="2800" dirty="0"/>
              <a:t>2.0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 </a:t>
            </a:r>
            <a:r>
              <a:rPr lang="en-US" sz="2800" dirty="0"/>
              <a:t>3.0 / 3.5</a:t>
            </a:r>
            <a:r>
              <a:rPr lang="en-US" sz="3200" dirty="0"/>
              <a:t> </a:t>
            </a:r>
          </a:p>
        </p:txBody>
      </p:sp>
      <p:sp>
        <p:nvSpPr>
          <p:cNvPr id="10248" name="Line 11"/>
          <p:cNvSpPr>
            <a:spLocks noChangeShapeType="1"/>
          </p:cNvSpPr>
          <p:nvPr/>
        </p:nvSpPr>
        <p:spPr bwMode="auto">
          <a:xfrm>
            <a:off x="39624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49" name="Line 12"/>
          <p:cNvSpPr>
            <a:spLocks noChangeShapeType="1"/>
          </p:cNvSpPr>
          <p:nvPr/>
        </p:nvSpPr>
        <p:spPr bwMode="auto">
          <a:xfrm>
            <a:off x="3962400" y="4800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50" name="Line 13"/>
          <p:cNvSpPr>
            <a:spLocks noChangeShapeType="1"/>
          </p:cNvSpPr>
          <p:nvPr/>
        </p:nvSpPr>
        <p:spPr bwMode="auto">
          <a:xfrm>
            <a:off x="3962400" y="563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WordArt 5"/>
          <p:cNvSpPr>
            <a:spLocks noChangeArrowheads="1" noChangeShapeType="1" noTextEdit="1"/>
          </p:cNvSpPr>
          <p:nvPr/>
        </p:nvSpPr>
        <p:spPr bwMode="auto">
          <a:xfrm rot="-1473464">
            <a:off x="1874838" y="2078038"/>
            <a:ext cx="4660900" cy="22399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72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6840000" scaled="1"/>
                </a:gra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Thank 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381000" y="457200"/>
            <a:ext cx="93106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/>
              <a:t>Asp.Net  (Web Application)</a:t>
            </a: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2438400" y="1039813"/>
            <a:ext cx="27416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u="sng" dirty="0"/>
              <a:t>2005  ----- 2.0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304800" y="1752600"/>
            <a:ext cx="853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/>
              <a:t>Language   --   44   </a:t>
            </a:r>
          </a:p>
          <a:p>
            <a:r>
              <a:rPr lang="en-US" sz="2400" b="1" dirty="0"/>
              <a:t>(html, Dhtml, c++, php, c#, J#, vb, </a:t>
            </a:r>
            <a:r>
              <a:rPr lang="en-US" sz="2400" b="1" dirty="0" smtClean="0"/>
              <a:t>java script, </a:t>
            </a:r>
            <a:r>
              <a:rPr lang="en-US" sz="2400" b="1" dirty="0"/>
              <a:t>vbscript…. )</a:t>
            </a:r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228600" y="3429000"/>
            <a:ext cx="6629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Class --   12,990</a:t>
            </a:r>
          </a:p>
          <a:p>
            <a:r>
              <a:rPr lang="en-US" sz="2400" b="1"/>
              <a:t>(system. Data. oldb….)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381000" y="457200"/>
            <a:ext cx="6629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u="sng" dirty="0"/>
              <a:t>OVER VIEW OF SYSTEM:-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609600" y="1143000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The Project named as “ONLINE EXAM” is the </a:t>
            </a:r>
            <a:r>
              <a:rPr lang="en-US" sz="2400" u="sng" dirty="0"/>
              <a:t>WEB APPLICATION</a:t>
            </a:r>
            <a:r>
              <a:rPr lang="en-US" sz="2400" dirty="0"/>
              <a:t>.</a:t>
            </a:r>
          </a:p>
        </p:txBody>
      </p:sp>
      <p:sp>
        <p:nvSpPr>
          <p:cNvPr id="13316" name="Line 6"/>
          <p:cNvSpPr>
            <a:spLocks noChangeShapeType="1"/>
          </p:cNvSpPr>
          <p:nvPr/>
        </p:nvSpPr>
        <p:spPr bwMode="auto">
          <a:xfrm>
            <a:off x="0" y="1371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685800" y="2209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Online exam </a:t>
            </a:r>
            <a:r>
              <a:rPr lang="en-US" sz="2400" dirty="0" smtClean="0"/>
              <a:t>is </a:t>
            </a:r>
            <a:r>
              <a:rPr lang="en-US" sz="2400" dirty="0"/>
              <a:t>not university </a:t>
            </a:r>
            <a:r>
              <a:rPr lang="en-US" sz="2400" dirty="0" smtClean="0"/>
              <a:t>exam but </a:t>
            </a:r>
            <a:r>
              <a:rPr lang="en-US" sz="2400" dirty="0"/>
              <a:t>it is G.K exam.</a:t>
            </a:r>
          </a:p>
        </p:txBody>
      </p:sp>
      <p:sp>
        <p:nvSpPr>
          <p:cNvPr id="13318" name="Line 9"/>
          <p:cNvSpPr>
            <a:spLocks noChangeShapeType="1"/>
          </p:cNvSpPr>
          <p:nvPr/>
        </p:nvSpPr>
        <p:spPr bwMode="auto">
          <a:xfrm>
            <a:off x="0" y="251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Line 12"/>
          <p:cNvSpPr>
            <a:spLocks noChangeShapeType="1"/>
          </p:cNvSpPr>
          <p:nvPr/>
        </p:nvSpPr>
        <p:spPr bwMode="auto">
          <a:xfrm>
            <a:off x="0" y="3429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0" name="Text Box 13"/>
          <p:cNvSpPr txBox="1">
            <a:spLocks noChangeArrowheads="1"/>
          </p:cNvSpPr>
          <p:nvPr/>
        </p:nvSpPr>
        <p:spPr bwMode="auto">
          <a:xfrm>
            <a:off x="838200" y="32004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Any Person can be Give </a:t>
            </a:r>
            <a:r>
              <a:rPr lang="en-US" sz="2400" dirty="0"/>
              <a:t>G.K exam.</a:t>
            </a:r>
          </a:p>
        </p:txBody>
      </p:sp>
      <p:sp>
        <p:nvSpPr>
          <p:cNvPr id="13321" name="Line 15"/>
          <p:cNvSpPr>
            <a:spLocks noChangeShapeType="1"/>
          </p:cNvSpPr>
          <p:nvPr/>
        </p:nvSpPr>
        <p:spPr bwMode="auto">
          <a:xfrm>
            <a:off x="0" y="426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Text Box 17"/>
          <p:cNvSpPr txBox="1">
            <a:spLocks noChangeArrowheads="1"/>
          </p:cNvSpPr>
          <p:nvPr/>
        </p:nvSpPr>
        <p:spPr bwMode="auto">
          <a:xfrm>
            <a:off x="914400" y="4038600"/>
            <a:ext cx="7620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Our G.K exam Provide the Rules &amp; Regulation and Guideline.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762000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u="sng" dirty="0" smtClean="0">
                <a:latin typeface="Book Antiqua" pitchFamily="18" charset="0"/>
              </a:rPr>
              <a:t>SYSTEM DEFINATION</a:t>
            </a:r>
            <a:endParaRPr lang="en-US" sz="3600" u="sng" dirty="0">
              <a:latin typeface="Book Antiqua" pitchFamily="18" charset="0"/>
            </a:endParaRPr>
          </a:p>
        </p:txBody>
      </p:sp>
      <p:sp>
        <p:nvSpPr>
          <p:cNvPr id="5" name="WordArt 11"/>
          <p:cNvSpPr>
            <a:spLocks noChangeArrowheads="1" noChangeShapeType="1" noTextEdit="1"/>
          </p:cNvSpPr>
          <p:nvPr/>
        </p:nvSpPr>
        <p:spPr bwMode="auto">
          <a:xfrm>
            <a:off x="152400" y="1447800"/>
            <a:ext cx="1905000" cy="428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2400" i="1" kern="10" dirty="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PURPOSE</a:t>
            </a:r>
            <a:r>
              <a:rPr lang="en-US" sz="2400" i="1" kern="10" dirty="0" smtClean="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:</a:t>
            </a:r>
            <a:endParaRPr lang="en-US" sz="2400" i="1" kern="10" dirty="0">
              <a:ln w="9525">
                <a:solidFill>
                  <a:srgbClr val="000080"/>
                </a:solidFill>
                <a:round/>
                <a:headEnd/>
                <a:tailEnd/>
              </a:ln>
              <a:solidFill>
                <a:srgbClr val="FFFFFF"/>
              </a:solidFill>
              <a:effectLst>
                <a:outerShdw dist="35921" dir="2700000" algn="ctr" rotWithShape="0">
                  <a:srgbClr val="808080">
                    <a:alpha val="8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997839"/>
            <a:ext cx="861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Online  Exam is more compactable then another examination. It require less staff saving the time of student. Quickly check the answers and declare the result at a time. </a:t>
            </a:r>
          </a:p>
        </p:txBody>
      </p:sp>
      <p:sp>
        <p:nvSpPr>
          <p:cNvPr id="7" name="WordArt 7"/>
          <p:cNvSpPr>
            <a:spLocks noChangeArrowheads="1" noChangeShapeType="1" noTextEdit="1"/>
          </p:cNvSpPr>
          <p:nvPr/>
        </p:nvSpPr>
        <p:spPr bwMode="auto">
          <a:xfrm>
            <a:off x="228600" y="3352800"/>
            <a:ext cx="1905000" cy="428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2400" i="1" kern="10" dirty="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SYSTEM :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28600" y="3962400"/>
            <a:ext cx="7543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000" b="0" dirty="0" smtClean="0">
                <a:solidFill>
                  <a:schemeClr val="tx1"/>
                </a:solidFill>
                <a:effectLst/>
              </a:rPr>
              <a:t>This </a:t>
            </a:r>
            <a:r>
              <a:rPr lang="en-US" sz="2000" b="0" dirty="0">
                <a:solidFill>
                  <a:schemeClr val="tx1"/>
                </a:solidFill>
                <a:effectLst/>
              </a:rPr>
              <a:t>system is developed for betterment of students as well as distance learning student.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990600" y="152400"/>
            <a:ext cx="26670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sng"/>
              <a:t>Admin</a:t>
            </a:r>
            <a:r>
              <a:rPr lang="en-US" sz="2800"/>
              <a:t>:-</a:t>
            </a:r>
          </a:p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5181600" y="13716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5364" name="Text Box 8"/>
          <p:cNvSpPr txBox="1">
            <a:spLocks noChangeArrowheads="1"/>
          </p:cNvSpPr>
          <p:nvPr/>
        </p:nvSpPr>
        <p:spPr bwMode="auto">
          <a:xfrm>
            <a:off x="1066800" y="457200"/>
            <a:ext cx="579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990600" y="1447800"/>
            <a:ext cx="79248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Admin can be </a:t>
            </a:r>
            <a:r>
              <a:rPr lang="en-US" sz="2400" dirty="0" smtClean="0"/>
              <a:t>do  </a:t>
            </a:r>
            <a:r>
              <a:rPr lang="en-US" sz="2400" dirty="0"/>
              <a:t>insert </a:t>
            </a:r>
            <a:r>
              <a:rPr lang="en-US" sz="2400" dirty="0" smtClean="0"/>
              <a:t>,update, delete Answer &amp; question.</a:t>
            </a: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/>
              <a:t>The Admin can creating Rules &amp; Regulation for G.K exam.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The Admin can creating Question for G.K exam.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The Admin can create guideline.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Admin create Books &amp; website.</a:t>
            </a:r>
          </a:p>
          <a:p>
            <a:pPr>
              <a:spcBef>
                <a:spcPct val="50000"/>
              </a:spcBef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5366" name="Line 12"/>
          <p:cNvSpPr>
            <a:spLocks noChangeShapeType="1"/>
          </p:cNvSpPr>
          <p:nvPr/>
        </p:nvSpPr>
        <p:spPr bwMode="auto">
          <a:xfrm>
            <a:off x="0" y="2590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13"/>
          <p:cNvSpPr>
            <a:spLocks noChangeShapeType="1"/>
          </p:cNvSpPr>
          <p:nvPr/>
        </p:nvSpPr>
        <p:spPr bwMode="auto">
          <a:xfrm>
            <a:off x="0" y="160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15"/>
          <p:cNvSpPr>
            <a:spLocks noChangeShapeType="1"/>
          </p:cNvSpPr>
          <p:nvPr/>
        </p:nvSpPr>
        <p:spPr bwMode="auto">
          <a:xfrm>
            <a:off x="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Line 16"/>
          <p:cNvSpPr>
            <a:spLocks noChangeShapeType="1"/>
          </p:cNvSpPr>
          <p:nvPr/>
        </p:nvSpPr>
        <p:spPr bwMode="auto">
          <a:xfrm>
            <a:off x="0" y="3657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Line 17"/>
          <p:cNvSpPr>
            <a:spLocks noChangeShapeType="1"/>
          </p:cNvSpPr>
          <p:nvPr/>
        </p:nvSpPr>
        <p:spPr bwMode="auto">
          <a:xfrm>
            <a:off x="0" y="426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Line 20"/>
          <p:cNvSpPr>
            <a:spLocks noChangeShapeType="1"/>
          </p:cNvSpPr>
          <p:nvPr/>
        </p:nvSpPr>
        <p:spPr bwMode="auto">
          <a:xfrm>
            <a:off x="0" y="160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457200" y="3048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sng"/>
              <a:t>User:-</a:t>
            </a:r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1143000" y="1066800"/>
            <a:ext cx="75438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The User can view </a:t>
            </a:r>
            <a:r>
              <a:rPr lang="en-US" sz="2400" dirty="0" smtClean="0"/>
              <a:t> </a:t>
            </a:r>
            <a:r>
              <a:rPr lang="en-US" sz="2400" dirty="0"/>
              <a:t>my website.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The User can fill up registration form  for the exam.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The User can login in my website.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The User view question for exam.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The User view guideline.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The User can </a:t>
            </a:r>
            <a:r>
              <a:rPr lang="en-US" sz="2400" dirty="0" smtClean="0"/>
              <a:t> View </a:t>
            </a:r>
            <a:r>
              <a:rPr lang="en-US" sz="2400" dirty="0"/>
              <a:t>book .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The User view result.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 </a:t>
            </a:r>
          </a:p>
        </p:txBody>
      </p:sp>
      <p:sp>
        <p:nvSpPr>
          <p:cNvPr id="16388" name="Line 7"/>
          <p:cNvSpPr>
            <a:spLocks noChangeShapeType="1"/>
          </p:cNvSpPr>
          <p:nvPr/>
        </p:nvSpPr>
        <p:spPr bwMode="auto">
          <a:xfrm>
            <a:off x="0" y="121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89" name="Line 9"/>
          <p:cNvSpPr>
            <a:spLocks noChangeShapeType="1"/>
          </p:cNvSpPr>
          <p:nvPr/>
        </p:nvSpPr>
        <p:spPr bwMode="auto">
          <a:xfrm>
            <a:off x="0" y="236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Line 10"/>
          <p:cNvSpPr>
            <a:spLocks noChangeShapeType="1"/>
          </p:cNvSpPr>
          <p:nvPr/>
        </p:nvSpPr>
        <p:spPr bwMode="auto">
          <a:xfrm>
            <a:off x="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Line 11"/>
          <p:cNvSpPr>
            <a:spLocks noChangeShapeType="1"/>
          </p:cNvSpPr>
          <p:nvPr/>
        </p:nvSpPr>
        <p:spPr bwMode="auto">
          <a:xfrm>
            <a:off x="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Line 12"/>
          <p:cNvSpPr>
            <a:spLocks noChangeShapeType="1"/>
          </p:cNvSpPr>
          <p:nvPr/>
        </p:nvSpPr>
        <p:spPr bwMode="auto">
          <a:xfrm>
            <a:off x="0" y="4038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Line 13"/>
          <p:cNvSpPr>
            <a:spLocks noChangeShapeType="1"/>
          </p:cNvSpPr>
          <p:nvPr/>
        </p:nvSpPr>
        <p:spPr bwMode="auto">
          <a:xfrm>
            <a:off x="0" y="4495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Line 14"/>
          <p:cNvSpPr>
            <a:spLocks noChangeShapeType="1"/>
          </p:cNvSpPr>
          <p:nvPr/>
        </p:nvSpPr>
        <p:spPr bwMode="auto">
          <a:xfrm>
            <a:off x="0" y="1828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4" name="Text Box 4"/>
          <p:cNvSpPr txBox="1">
            <a:spLocks noChangeArrowheads="1"/>
          </p:cNvSpPr>
          <p:nvPr/>
        </p:nvSpPr>
        <p:spPr bwMode="auto">
          <a:xfrm>
            <a:off x="762000" y="457200"/>
            <a:ext cx="83820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u="sng"/>
              <a:t>Uml Diagram</a:t>
            </a:r>
            <a:r>
              <a:rPr lang="en-US" sz="3200"/>
              <a:t>:- </a:t>
            </a:r>
          </a:p>
          <a:p>
            <a:pPr>
              <a:spcBef>
                <a:spcPct val="50000"/>
              </a:spcBef>
              <a:defRPr/>
            </a:pPr>
            <a:r>
              <a:rPr lang="en-US" sz="3200"/>
              <a:t>                   Unified Modeling Language</a:t>
            </a:r>
            <a:r>
              <a:rPr lang="en-US" sz="3200" u="sng"/>
              <a:t>    </a:t>
            </a:r>
          </a:p>
          <a:p>
            <a:pPr>
              <a:spcBef>
                <a:spcPct val="50000"/>
              </a:spcBef>
              <a:defRPr/>
            </a:pPr>
            <a:r>
              <a:rPr lang="en-US" sz="3200" u="sng"/>
              <a:t>                     </a:t>
            </a:r>
            <a:endParaRPr lang="en-US" sz="3200" b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1828800" y="2286000"/>
            <a:ext cx="6324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400"/>
              <a:t>Use case Diagram.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400"/>
              <a:t>Activity   Diagram.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400"/>
              <a:t>Class      Diagram.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Words>482</Words>
  <Application>Microsoft Office PowerPoint</Application>
  <PresentationFormat>On-screen Show (4:3)</PresentationFormat>
  <Paragraphs>124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Flow</vt:lpstr>
      <vt:lpstr>Visio</vt:lpstr>
      <vt:lpstr>ON LINE EXAM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UML DIAGRAM</vt:lpstr>
      <vt:lpstr>&lt;1&gt;Use Case Diagram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LINE EXAM</dc:title>
  <dc:creator>administrator </dc:creator>
  <cp:lastModifiedBy>administrator </cp:lastModifiedBy>
  <cp:revision>70</cp:revision>
  <dcterms:created xsi:type="dcterms:W3CDTF">2010-03-14T14:19:58Z</dcterms:created>
  <dcterms:modified xsi:type="dcterms:W3CDTF">2010-05-04T04:24:18Z</dcterms:modified>
</cp:coreProperties>
</file>