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swald Bold" charset="1" panose="00000800000000000000"/>
      <p:regular r:id="rId19"/>
    </p:embeddedFont>
    <p:embeddedFont>
      <p:font typeface="Montserrat Classic Bold" charset="1" panose="00000800000000000000"/>
      <p:regular r:id="rId20"/>
    </p:embeddedFont>
    <p:embeddedFont>
      <p:font typeface="DM Sans" charset="1" panose="00000000000000000000"/>
      <p:regular r:id="rId21"/>
    </p:embeddedFont>
    <p:embeddedFont>
      <p:font typeface="DM Sans Bold" charset="1" panose="00000000000000000000"/>
      <p:regular r:id="rId22"/>
    </p:embeddedFont>
    <p:embeddedFont>
      <p:font typeface="Oswald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21.png" Type="http://schemas.openxmlformats.org/officeDocument/2006/relationships/image"/><Relationship Id="rId7" Target="../media/image2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316132" y="578830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865843" y="-5495925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5" y="0"/>
                </a:lnTo>
                <a:lnTo>
                  <a:pt x="902263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279907" y="2745278"/>
            <a:ext cx="11716720" cy="5305833"/>
            <a:chOff x="0" y="0"/>
            <a:chExt cx="2262689" cy="10246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62689" cy="1024643"/>
            </a:xfrm>
            <a:custGeom>
              <a:avLst/>
              <a:gdLst/>
              <a:ahLst/>
              <a:cxnLst/>
              <a:rect r="r" b="b" t="t" l="l"/>
              <a:pathLst>
                <a:path h="1024643" w="2262689">
                  <a:moveTo>
                    <a:pt x="0" y="0"/>
                  </a:moveTo>
                  <a:lnTo>
                    <a:pt x="2262689" y="0"/>
                  </a:lnTo>
                  <a:lnTo>
                    <a:pt x="2262689" y="1024643"/>
                  </a:lnTo>
                  <a:lnTo>
                    <a:pt x="0" y="10246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262689" cy="1043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701081" y="276744"/>
            <a:ext cx="3258231" cy="2150433"/>
          </a:xfrm>
          <a:custGeom>
            <a:avLst/>
            <a:gdLst/>
            <a:ahLst/>
            <a:cxnLst/>
            <a:rect r="r" b="b" t="t" l="l"/>
            <a:pathLst>
              <a:path h="2150433" w="3258231">
                <a:moveTo>
                  <a:pt x="0" y="0"/>
                </a:moveTo>
                <a:lnTo>
                  <a:pt x="3258231" y="0"/>
                </a:lnTo>
                <a:lnTo>
                  <a:pt x="3258231" y="2150433"/>
                </a:lnTo>
                <a:lnTo>
                  <a:pt x="0" y="21504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54456" y="4457700"/>
            <a:ext cx="11189054" cy="3317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77"/>
              </a:lnSpc>
            </a:pPr>
            <a:r>
              <a:rPr lang="en-US" b="true" sz="9621" spc="94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REDES NEURONALES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1330" y="3275972"/>
            <a:ext cx="9815307" cy="812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2"/>
              </a:lnSpc>
            </a:pPr>
            <a:r>
              <a:rPr lang="en-US" b="true" sz="4863" spc="47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SEÑALES Y SISTEMAS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36347" y="8590421"/>
            <a:ext cx="9803842" cy="896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b="true" sz="2653" spc="140">
                <a:solidFill>
                  <a:srgbClr val="231F2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MARÍA MESTRE, SARA MORA, ALEJANDRO OPERÉ, ELENA FERNÁNDEZ, JORDI BLASCO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4558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D2CA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285682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2828487"/>
            <a:chOff x="0" y="0"/>
            <a:chExt cx="3682024" cy="10837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1083716"/>
            </a:xfrm>
            <a:custGeom>
              <a:avLst/>
              <a:gdLst/>
              <a:ahLst/>
              <a:cxnLst/>
              <a:rect r="r" b="b" t="t" l="l"/>
              <a:pathLst>
                <a:path h="108371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083716"/>
                  </a:lnTo>
                  <a:lnTo>
                    <a:pt x="0" y="108371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1102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153301" y="5969215"/>
            <a:ext cx="7132181" cy="266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Funcionamiento: 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Lectura de la imagen.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Cargar la red neuronal.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Preparación de la imagen.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Predicción.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Resultados.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78067" y="6522104"/>
            <a:ext cx="1348983" cy="1339173"/>
          </a:xfrm>
          <a:custGeom>
            <a:avLst/>
            <a:gdLst/>
            <a:ahLst/>
            <a:cxnLst/>
            <a:rect r="r" b="b" t="t" l="l"/>
            <a:pathLst>
              <a:path h="1339173" w="1348983">
                <a:moveTo>
                  <a:pt x="0" y="0"/>
                </a:moveTo>
                <a:lnTo>
                  <a:pt x="1348984" y="0"/>
                </a:lnTo>
                <a:lnTo>
                  <a:pt x="1348984" y="1339173"/>
                </a:lnTo>
                <a:lnTo>
                  <a:pt x="0" y="1339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60129" y="3754150"/>
            <a:ext cx="1584860" cy="1233309"/>
          </a:xfrm>
          <a:custGeom>
            <a:avLst/>
            <a:gdLst/>
            <a:ahLst/>
            <a:cxnLst/>
            <a:rect r="r" b="b" t="t" l="l"/>
            <a:pathLst>
              <a:path h="1233309" w="1584860">
                <a:moveTo>
                  <a:pt x="0" y="0"/>
                </a:moveTo>
                <a:lnTo>
                  <a:pt x="1584860" y="0"/>
                </a:lnTo>
                <a:lnTo>
                  <a:pt x="1584860" y="1233309"/>
                </a:lnTo>
                <a:lnTo>
                  <a:pt x="0" y="12333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696993" y="3285682"/>
            <a:ext cx="8068074" cy="5320252"/>
          </a:xfrm>
          <a:custGeom>
            <a:avLst/>
            <a:gdLst/>
            <a:ahLst/>
            <a:cxnLst/>
            <a:rect r="r" b="b" t="t" l="l"/>
            <a:pathLst>
              <a:path h="5320252" w="8068074">
                <a:moveTo>
                  <a:pt x="0" y="0"/>
                </a:moveTo>
                <a:lnTo>
                  <a:pt x="8068074" y="0"/>
                </a:lnTo>
                <a:lnTo>
                  <a:pt x="8068074" y="5320252"/>
                </a:lnTo>
                <a:lnTo>
                  <a:pt x="0" y="53202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42191" y="778038"/>
            <a:ext cx="8054194" cy="214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9"/>
              </a:lnSpc>
            </a:pPr>
            <a:r>
              <a:rPr lang="en-US" b="true" sz="6304" spc="61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RED PREENTRENADA GOOGLENET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53301" y="4045001"/>
            <a:ext cx="7132181" cy="382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Clasificación de imágenes.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4558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D2CA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30651" y="7443734"/>
            <a:ext cx="8747074" cy="1032847"/>
          </a:xfrm>
          <a:custGeom>
            <a:avLst/>
            <a:gdLst/>
            <a:ahLst/>
            <a:cxnLst/>
            <a:rect r="r" b="b" t="t" l="l"/>
            <a:pathLst>
              <a:path h="1032847" w="8747074">
                <a:moveTo>
                  <a:pt x="0" y="0"/>
                </a:moveTo>
                <a:lnTo>
                  <a:pt x="8747074" y="0"/>
                </a:lnTo>
                <a:lnTo>
                  <a:pt x="8747074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499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17207" y="5650181"/>
            <a:ext cx="10201375" cy="3382274"/>
          </a:xfrm>
          <a:custGeom>
            <a:avLst/>
            <a:gdLst/>
            <a:ahLst/>
            <a:cxnLst/>
            <a:rect r="r" b="b" t="t" l="l"/>
            <a:pathLst>
              <a:path h="3382274" w="10201375">
                <a:moveTo>
                  <a:pt x="0" y="0"/>
                </a:moveTo>
                <a:lnTo>
                  <a:pt x="10201375" y="0"/>
                </a:lnTo>
                <a:lnTo>
                  <a:pt x="10201375" y="3382274"/>
                </a:lnTo>
                <a:lnTo>
                  <a:pt x="0" y="3382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17207" y="1731502"/>
            <a:ext cx="10109624" cy="3411998"/>
          </a:xfrm>
          <a:custGeom>
            <a:avLst/>
            <a:gdLst/>
            <a:ahLst/>
            <a:cxnLst/>
            <a:rect r="r" b="b" t="t" l="l"/>
            <a:pathLst>
              <a:path h="3411998" w="10109624">
                <a:moveTo>
                  <a:pt x="0" y="0"/>
                </a:moveTo>
                <a:lnTo>
                  <a:pt x="10109623" y="0"/>
                </a:lnTo>
                <a:lnTo>
                  <a:pt x="10109623" y="3411998"/>
                </a:lnTo>
                <a:lnTo>
                  <a:pt x="0" y="3411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20966" y="3389876"/>
            <a:ext cx="7132181" cy="41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26"/>
              </a:lnSpc>
              <a:spcBef>
                <a:spcPct val="0"/>
              </a:spcBef>
            </a:pPr>
            <a:r>
              <a:rPr lang="en-US" b="true" sz="2410" spc="23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Estructura de la Red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30651" y="981590"/>
            <a:ext cx="7132181" cy="41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26"/>
              </a:lnSpc>
              <a:spcBef>
                <a:spcPct val="0"/>
              </a:spcBef>
            </a:pPr>
            <a:r>
              <a:rPr lang="en-US" b="true" sz="2410" spc="23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Resultados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0966" y="4224020"/>
            <a:ext cx="6147650" cy="1950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8" indent="-259079" lvl="1">
              <a:lnSpc>
                <a:spcPts val="3119"/>
              </a:lnSpc>
              <a:buFont typeface="Arial"/>
              <a:buChar char="•"/>
            </a:pPr>
            <a:r>
              <a:rPr lang="en-US" sz="23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Capas convolucionales.</a:t>
            </a:r>
          </a:p>
          <a:p>
            <a:pPr algn="just" marL="518158" indent="-259079" lvl="1">
              <a:lnSpc>
                <a:spcPts val="3119"/>
              </a:lnSpc>
              <a:buFont typeface="Arial"/>
              <a:buChar char="•"/>
            </a:pPr>
            <a:r>
              <a:rPr lang="en-US" sz="23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Módulo Inception.</a:t>
            </a:r>
          </a:p>
          <a:p>
            <a:pPr algn="just" marL="518158" indent="-259079" lvl="1">
              <a:lnSpc>
                <a:spcPts val="3119"/>
              </a:lnSpc>
              <a:buFont typeface="Arial"/>
              <a:buChar char="•"/>
            </a:pPr>
            <a:r>
              <a:rPr lang="en-US" sz="23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Convoluciones 1x1.</a:t>
            </a:r>
          </a:p>
          <a:p>
            <a:pPr algn="just" marL="518158" indent="-259079" lvl="1">
              <a:lnSpc>
                <a:spcPts val="3119"/>
              </a:lnSpc>
              <a:buFont typeface="Arial"/>
              <a:buChar char="•"/>
            </a:pPr>
            <a:r>
              <a:rPr lang="en-US" sz="23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Clasificadores.</a:t>
            </a:r>
          </a:p>
          <a:p>
            <a:pPr algn="just" marL="518158" indent="-259079" lvl="1">
              <a:lnSpc>
                <a:spcPts val="3119"/>
              </a:lnSpc>
              <a:buFont typeface="Arial"/>
              <a:buChar char="•"/>
            </a:pPr>
            <a:r>
              <a:rPr lang="en-US" sz="2399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Global Average Pooling (GAP).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81802" y="3137194"/>
            <a:ext cx="2932415" cy="2351362"/>
            <a:chOff x="0" y="0"/>
            <a:chExt cx="1075555" cy="8624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981802" y="5473573"/>
            <a:ext cx="2932415" cy="847111"/>
            <a:chOff x="0" y="0"/>
            <a:chExt cx="1075555" cy="310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14057" y="5199020"/>
            <a:ext cx="2932415" cy="2351362"/>
            <a:chOff x="0" y="0"/>
            <a:chExt cx="1075555" cy="8624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014057" y="7550382"/>
            <a:ext cx="2932415" cy="847111"/>
            <a:chOff x="0" y="0"/>
            <a:chExt cx="1075555" cy="3107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13103" y="3122211"/>
            <a:ext cx="2932415" cy="2351362"/>
            <a:chOff x="0" y="0"/>
            <a:chExt cx="1075555" cy="8624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313103" y="5488556"/>
            <a:ext cx="2932415" cy="847111"/>
            <a:chOff x="0" y="0"/>
            <a:chExt cx="1075555" cy="31070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1885381">
            <a:off x="11461375" y="7222057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0"/>
                </a:moveTo>
                <a:lnTo>
                  <a:pt x="1776375" y="0"/>
                </a:lnTo>
                <a:lnTo>
                  <a:pt x="1776375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458659" y="953535"/>
            <a:ext cx="9370681" cy="128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32"/>
              </a:lnSpc>
              <a:spcBef>
                <a:spcPct val="0"/>
              </a:spcBef>
            </a:pPr>
            <a:r>
              <a:rPr lang="en-US" b="true" sz="7632" spc="74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CONCLUSIONES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01019" y="5454649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CLASIFICACIÓN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52986" y="7938645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ARQUITECTURA</a:t>
            </a:r>
          </a:p>
        </p:txBody>
      </p:sp>
      <p:sp>
        <p:nvSpPr>
          <p:cNvPr name="Freeform 26" id="26"/>
          <p:cNvSpPr/>
          <p:nvPr/>
        </p:nvSpPr>
        <p:spPr>
          <a:xfrm flipH="true" flipV="false" rot="-8970905">
            <a:off x="6061122" y="6123788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887923">
            <a:off x="-11497086" y="2904474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2241906" y="3457530"/>
            <a:ext cx="3074810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Efectividad de los modelos creados y redes preentrenadas (GoogLeNet).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32508" y="5660261"/>
            <a:ext cx="2895512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Selección de una arquitectura de red adecuada para altas precisiones (ResNet-50).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165388" y="5425948"/>
            <a:ext cx="2556583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DATASETS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10605" y="3667080"/>
            <a:ext cx="3074810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Clasificación y procesamiento correcto de los datos.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55620" y="4265469"/>
            <a:ext cx="10743642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GRACIAS!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3993001" y="592894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ÍNDICE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50954" y="360871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0954" y="5037462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0954" y="6469303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775434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430" y="3722343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FORMAS GEOMÉTRICAS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5105400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DETECCIÓN DE TUMORES DE PIEL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657435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RED NEURONAL PREENTRENADA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7859400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4558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D2CA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396305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2266554"/>
            <a:chOff x="0" y="0"/>
            <a:chExt cx="3682024" cy="8684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868415"/>
            </a:xfrm>
            <a:custGeom>
              <a:avLst/>
              <a:gdLst/>
              <a:ahLst/>
              <a:cxnLst/>
              <a:rect r="r" b="b" t="t" l="l"/>
              <a:pathLst>
                <a:path h="868415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868415"/>
                  </a:lnTo>
                  <a:lnTo>
                    <a:pt x="0" y="868415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88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153301" y="5931929"/>
            <a:ext cx="7132181" cy="231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Funcionamiento: 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Crear datastores (train, val, test).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Definir arquitectura de la red neuronal.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Entrenar la red neuronal.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Probar el modelo.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78067" y="6241138"/>
            <a:ext cx="1348983" cy="1339173"/>
          </a:xfrm>
          <a:custGeom>
            <a:avLst/>
            <a:gdLst/>
            <a:ahLst/>
            <a:cxnLst/>
            <a:rect r="r" b="b" t="t" l="l"/>
            <a:pathLst>
              <a:path h="1339173" w="1348983">
                <a:moveTo>
                  <a:pt x="0" y="0"/>
                </a:moveTo>
                <a:lnTo>
                  <a:pt x="1348984" y="0"/>
                </a:lnTo>
                <a:lnTo>
                  <a:pt x="1348984" y="1339172"/>
                </a:lnTo>
                <a:lnTo>
                  <a:pt x="0" y="13391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60129" y="3754150"/>
            <a:ext cx="1584860" cy="1233309"/>
          </a:xfrm>
          <a:custGeom>
            <a:avLst/>
            <a:gdLst/>
            <a:ahLst/>
            <a:cxnLst/>
            <a:rect r="r" b="b" t="t" l="l"/>
            <a:pathLst>
              <a:path h="1233309" w="1584860">
                <a:moveTo>
                  <a:pt x="0" y="0"/>
                </a:moveTo>
                <a:lnTo>
                  <a:pt x="1584860" y="0"/>
                </a:lnTo>
                <a:lnTo>
                  <a:pt x="1584860" y="1233309"/>
                </a:lnTo>
                <a:lnTo>
                  <a:pt x="0" y="12333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667620" y="1896605"/>
            <a:ext cx="7215345" cy="6473195"/>
          </a:xfrm>
          <a:custGeom>
            <a:avLst/>
            <a:gdLst/>
            <a:ahLst/>
            <a:cxnLst/>
            <a:rect r="r" b="b" t="t" l="l"/>
            <a:pathLst>
              <a:path h="6473195" w="7215345">
                <a:moveTo>
                  <a:pt x="0" y="0"/>
                </a:moveTo>
                <a:lnTo>
                  <a:pt x="7215345" y="0"/>
                </a:lnTo>
                <a:lnTo>
                  <a:pt x="7215345" y="6473195"/>
                </a:lnTo>
                <a:lnTo>
                  <a:pt x="0" y="647319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711" t="-801" r="-522" b="-1119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474235" y="585974"/>
            <a:ext cx="6360026" cy="214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9"/>
              </a:lnSpc>
            </a:pPr>
            <a:r>
              <a:rPr lang="en-US" b="true" sz="6304" spc="61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FORMAS GEOMÉTRICAS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53301" y="3962804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Identificación de 6 formas geométricas diferentes.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4558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D2CA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30651" y="7443734"/>
            <a:ext cx="8747074" cy="1032847"/>
          </a:xfrm>
          <a:custGeom>
            <a:avLst/>
            <a:gdLst/>
            <a:ahLst/>
            <a:cxnLst/>
            <a:rect r="r" b="b" t="t" l="l"/>
            <a:pathLst>
              <a:path h="1032847" w="8747074">
                <a:moveTo>
                  <a:pt x="0" y="0"/>
                </a:moveTo>
                <a:lnTo>
                  <a:pt x="8747074" y="0"/>
                </a:lnTo>
                <a:lnTo>
                  <a:pt x="8747074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499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17608" y="2539916"/>
            <a:ext cx="6133338" cy="5420241"/>
          </a:xfrm>
          <a:custGeom>
            <a:avLst/>
            <a:gdLst/>
            <a:ahLst/>
            <a:cxnLst/>
            <a:rect r="r" b="b" t="t" l="l"/>
            <a:pathLst>
              <a:path h="5420241" w="6133338">
                <a:moveTo>
                  <a:pt x="0" y="0"/>
                </a:moveTo>
                <a:lnTo>
                  <a:pt x="6133338" y="0"/>
                </a:lnTo>
                <a:lnTo>
                  <a:pt x="6133338" y="5420241"/>
                </a:lnTo>
                <a:lnTo>
                  <a:pt x="0" y="54202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81" t="-549" r="-347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15730" y="2511144"/>
            <a:ext cx="8743570" cy="5449014"/>
          </a:xfrm>
          <a:custGeom>
            <a:avLst/>
            <a:gdLst/>
            <a:ahLst/>
            <a:cxnLst/>
            <a:rect r="r" b="b" t="t" l="l"/>
            <a:pathLst>
              <a:path h="5449014" w="8743570">
                <a:moveTo>
                  <a:pt x="0" y="0"/>
                </a:moveTo>
                <a:lnTo>
                  <a:pt x="8743570" y="0"/>
                </a:lnTo>
                <a:lnTo>
                  <a:pt x="8743570" y="5449013"/>
                </a:lnTo>
                <a:lnTo>
                  <a:pt x="0" y="54490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6907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848063"/>
            <a:ext cx="7132181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b="true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Estructura de la Red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30651" y="1848063"/>
            <a:ext cx="7132181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b="true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9750" r="-1235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4558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D2CA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717294" y="9074424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8"/>
                </a:lnTo>
                <a:lnTo>
                  <a:pt x="0" y="1032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6525" y="1212576"/>
            <a:ext cx="14974950" cy="7861849"/>
          </a:xfrm>
          <a:custGeom>
            <a:avLst/>
            <a:gdLst/>
            <a:ahLst/>
            <a:cxnLst/>
            <a:rect r="r" b="b" t="t" l="l"/>
            <a:pathLst>
              <a:path h="7861849" w="14974950">
                <a:moveTo>
                  <a:pt x="0" y="0"/>
                </a:moveTo>
                <a:lnTo>
                  <a:pt x="14974950" y="0"/>
                </a:lnTo>
                <a:lnTo>
                  <a:pt x="14974950" y="7861848"/>
                </a:lnTo>
                <a:lnTo>
                  <a:pt x="0" y="78618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11819" y="829840"/>
            <a:ext cx="7132181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b="true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Entrenamiento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4558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D2CA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42191" y="4828880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2191" y="3285682"/>
            <a:ext cx="9610044" cy="1948998"/>
            <a:chOff x="0" y="0"/>
            <a:chExt cx="3682024" cy="7467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82024" cy="746746"/>
            </a:xfrm>
            <a:custGeom>
              <a:avLst/>
              <a:gdLst/>
              <a:ahLst/>
              <a:cxnLst/>
              <a:rect r="r" b="b" t="t" l="l"/>
              <a:pathLst>
                <a:path h="74674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42191" y="7210022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42191" y="5777447"/>
            <a:ext cx="9610044" cy="2828487"/>
            <a:chOff x="0" y="0"/>
            <a:chExt cx="3682024" cy="10837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024" cy="1083716"/>
            </a:xfrm>
            <a:custGeom>
              <a:avLst/>
              <a:gdLst/>
              <a:ahLst/>
              <a:cxnLst/>
              <a:rect r="r" b="b" t="t" l="l"/>
              <a:pathLst>
                <a:path h="1083716" w="3682024">
                  <a:moveTo>
                    <a:pt x="0" y="0"/>
                  </a:moveTo>
                  <a:lnTo>
                    <a:pt x="3682024" y="0"/>
                  </a:lnTo>
                  <a:lnTo>
                    <a:pt x="3682024" y="1083716"/>
                  </a:lnTo>
                  <a:lnTo>
                    <a:pt x="0" y="108371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682024" cy="1102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153301" y="5909352"/>
            <a:ext cx="7132181" cy="269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0"/>
              </a:lnSpc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Funcionamiento: 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Distribuir y preparar los datos.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Crear datastores (train, val, test).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Carga la estructura de la red ResNet50.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Entrenar la red neuronal.</a:t>
            </a:r>
          </a:p>
          <a:p>
            <a:pPr algn="l" marL="477229" indent="-238614" lvl="1">
              <a:lnSpc>
                <a:spcPts val="3050"/>
              </a:lnSpc>
              <a:buFont typeface="Arial"/>
              <a:buChar char="•"/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Probar el modelo.</a:t>
            </a:r>
          </a:p>
          <a:p>
            <a:pPr algn="l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78067" y="6522104"/>
            <a:ext cx="1348983" cy="1339173"/>
          </a:xfrm>
          <a:custGeom>
            <a:avLst/>
            <a:gdLst/>
            <a:ahLst/>
            <a:cxnLst/>
            <a:rect r="r" b="b" t="t" l="l"/>
            <a:pathLst>
              <a:path h="1339173" w="1348983">
                <a:moveTo>
                  <a:pt x="0" y="0"/>
                </a:moveTo>
                <a:lnTo>
                  <a:pt x="1348984" y="0"/>
                </a:lnTo>
                <a:lnTo>
                  <a:pt x="1348984" y="1339173"/>
                </a:lnTo>
                <a:lnTo>
                  <a:pt x="0" y="13391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60129" y="3754150"/>
            <a:ext cx="1584860" cy="1233309"/>
          </a:xfrm>
          <a:custGeom>
            <a:avLst/>
            <a:gdLst/>
            <a:ahLst/>
            <a:cxnLst/>
            <a:rect r="r" b="b" t="t" l="l"/>
            <a:pathLst>
              <a:path h="1233309" w="1584860">
                <a:moveTo>
                  <a:pt x="0" y="0"/>
                </a:moveTo>
                <a:lnTo>
                  <a:pt x="1584860" y="0"/>
                </a:lnTo>
                <a:lnTo>
                  <a:pt x="1584860" y="1233309"/>
                </a:lnTo>
                <a:lnTo>
                  <a:pt x="0" y="12333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50979" y="2498947"/>
            <a:ext cx="6560128" cy="6106987"/>
          </a:xfrm>
          <a:custGeom>
            <a:avLst/>
            <a:gdLst/>
            <a:ahLst/>
            <a:cxnLst/>
            <a:rect r="r" b="b" t="t" l="l"/>
            <a:pathLst>
              <a:path h="6106987" w="6560128">
                <a:moveTo>
                  <a:pt x="0" y="0"/>
                </a:moveTo>
                <a:lnTo>
                  <a:pt x="6560127" y="0"/>
                </a:lnTo>
                <a:lnTo>
                  <a:pt x="6560127" y="6106987"/>
                </a:lnTo>
                <a:lnTo>
                  <a:pt x="0" y="610698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676" t="0" r="-1676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42191" y="778038"/>
            <a:ext cx="8054194" cy="2141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99"/>
              </a:lnSpc>
            </a:pPr>
            <a:r>
              <a:rPr lang="en-US" b="true" sz="6304" spc="61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DETECCIÓN DE TUMORES DE PIEL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53301" y="3852181"/>
            <a:ext cx="7132181" cy="76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Identificación de tumores de piel en lesiones cutáneas.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9750" r="-1235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4558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D2CA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62313" y="6191881"/>
            <a:ext cx="9752965" cy="1032847"/>
          </a:xfrm>
          <a:custGeom>
            <a:avLst/>
            <a:gdLst/>
            <a:ahLst/>
            <a:cxnLst/>
            <a:rect r="r" b="b" t="t" l="l"/>
            <a:pathLst>
              <a:path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2058959"/>
            <a:ext cx="11362396" cy="4431334"/>
          </a:xfrm>
          <a:custGeom>
            <a:avLst/>
            <a:gdLst/>
            <a:ahLst/>
            <a:cxnLst/>
            <a:rect r="r" b="b" t="t" l="l"/>
            <a:pathLst>
              <a:path h="4431334" w="11362396">
                <a:moveTo>
                  <a:pt x="0" y="0"/>
                </a:moveTo>
                <a:lnTo>
                  <a:pt x="11362396" y="0"/>
                </a:lnTo>
                <a:lnTo>
                  <a:pt x="11362396" y="4431335"/>
                </a:lnTo>
                <a:lnTo>
                  <a:pt x="0" y="44313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15278" y="4632743"/>
            <a:ext cx="4858489" cy="4151123"/>
          </a:xfrm>
          <a:custGeom>
            <a:avLst/>
            <a:gdLst/>
            <a:ahLst/>
            <a:cxnLst/>
            <a:rect r="r" b="b" t="t" l="l"/>
            <a:pathLst>
              <a:path h="4151123" w="4858489">
                <a:moveTo>
                  <a:pt x="0" y="0"/>
                </a:moveTo>
                <a:lnTo>
                  <a:pt x="4858489" y="0"/>
                </a:lnTo>
                <a:lnTo>
                  <a:pt x="4858489" y="4151123"/>
                </a:lnTo>
                <a:lnTo>
                  <a:pt x="0" y="415112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11819" y="829840"/>
            <a:ext cx="3621880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b="true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Preparación de datos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4558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D2CA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678165" y="8785017"/>
            <a:ext cx="6736955" cy="795494"/>
          </a:xfrm>
          <a:custGeom>
            <a:avLst/>
            <a:gdLst/>
            <a:ahLst/>
            <a:cxnLst/>
            <a:rect r="r" b="b" t="t" l="l"/>
            <a:pathLst>
              <a:path h="795494" w="6736955">
                <a:moveTo>
                  <a:pt x="0" y="0"/>
                </a:moveTo>
                <a:lnTo>
                  <a:pt x="6736956" y="0"/>
                </a:lnTo>
                <a:lnTo>
                  <a:pt x="6736956" y="795494"/>
                </a:lnTo>
                <a:lnTo>
                  <a:pt x="0" y="795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499" t="-86495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78165" y="2282194"/>
            <a:ext cx="6736955" cy="6782400"/>
          </a:xfrm>
          <a:custGeom>
            <a:avLst/>
            <a:gdLst/>
            <a:ahLst/>
            <a:cxnLst/>
            <a:rect r="r" b="b" t="t" l="l"/>
            <a:pathLst>
              <a:path h="6782400" w="6736955">
                <a:moveTo>
                  <a:pt x="0" y="0"/>
                </a:moveTo>
                <a:lnTo>
                  <a:pt x="6736956" y="0"/>
                </a:lnTo>
                <a:lnTo>
                  <a:pt x="6736956" y="6782400"/>
                </a:lnTo>
                <a:lnTo>
                  <a:pt x="0" y="6782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48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4289" y="3769197"/>
            <a:ext cx="8016362" cy="2437312"/>
          </a:xfrm>
          <a:custGeom>
            <a:avLst/>
            <a:gdLst/>
            <a:ahLst/>
            <a:cxnLst/>
            <a:rect r="r" b="b" t="t" l="l"/>
            <a:pathLst>
              <a:path h="2437312" w="8016362">
                <a:moveTo>
                  <a:pt x="0" y="0"/>
                </a:moveTo>
                <a:lnTo>
                  <a:pt x="8016362" y="0"/>
                </a:lnTo>
                <a:lnTo>
                  <a:pt x="8016362" y="2437312"/>
                </a:lnTo>
                <a:lnTo>
                  <a:pt x="0" y="24373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678165" y="1311545"/>
            <a:ext cx="7132181" cy="41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26"/>
              </a:lnSpc>
              <a:spcBef>
                <a:spcPct val="0"/>
              </a:spcBef>
            </a:pPr>
            <a:r>
              <a:rPr lang="en-US" b="true" sz="2410" spc="23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Resultados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311545"/>
            <a:ext cx="7132181" cy="41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26"/>
              </a:lnSpc>
              <a:spcBef>
                <a:spcPct val="0"/>
              </a:spcBef>
            </a:pPr>
            <a:r>
              <a:rPr lang="en-US" b="true" sz="2410" spc="23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Estructura de la Red </a:t>
            </a:r>
            <a:r>
              <a:rPr lang="en-US" sz="2410" spc="236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(ResNet-50)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99750" r="-1235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14558" y="358377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D2CAB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779578" y="734131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26973" y="1570322"/>
            <a:ext cx="14234054" cy="8166788"/>
          </a:xfrm>
          <a:custGeom>
            <a:avLst/>
            <a:gdLst/>
            <a:ahLst/>
            <a:cxnLst/>
            <a:rect r="r" b="b" t="t" l="l"/>
            <a:pathLst>
              <a:path h="8166788" w="14234054">
                <a:moveTo>
                  <a:pt x="0" y="0"/>
                </a:moveTo>
                <a:lnTo>
                  <a:pt x="14234054" y="0"/>
                </a:lnTo>
                <a:lnTo>
                  <a:pt x="14234054" y="8166789"/>
                </a:lnTo>
                <a:lnTo>
                  <a:pt x="0" y="81667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26973" y="981075"/>
            <a:ext cx="7132181" cy="37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b="true" sz="2210" spc="216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Entrenamiento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DAGZYa_8Qrk</dc:identifier>
  <dcterms:modified xsi:type="dcterms:W3CDTF">2011-08-01T06:04:30Z</dcterms:modified>
  <cp:revision>1</cp:revision>
  <dc:title>Grey minimalist business project presentation </dc:title>
</cp:coreProperties>
</file>