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5"/>
  </p:notesMasterIdLst>
  <p:sldIdLst>
    <p:sldId id="449" r:id="rId2"/>
    <p:sldId id="257" r:id="rId3"/>
    <p:sldId id="263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392BD9-7797-9E42-9644-4DD9B1E3F459}" v="67" dt="2025-09-17T18:30:06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09"/>
    <p:restoredTop sz="94638"/>
  </p:normalViewPr>
  <p:slideViewPr>
    <p:cSldViewPr snapToGrid="0">
      <p:cViewPr varScale="1">
        <p:scale>
          <a:sx n="111" d="100"/>
          <a:sy n="111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ert Sepúlveda Torres" userId="2d9d92ca-e620-4e69-8773-e6fd85d89174" providerId="ADAL" clId="{B3165C8D-3462-3940-BB9A-FF35E4F90DCE}"/>
    <pc:docChg chg="modSld">
      <pc:chgData name="Robiert Sepúlveda Torres" userId="2d9d92ca-e620-4e69-8773-e6fd85d89174" providerId="ADAL" clId="{B3165C8D-3462-3940-BB9A-FF35E4F90DCE}" dt="2024-12-12T09:04:28.594" v="2" actId="20577"/>
      <pc:docMkLst>
        <pc:docMk/>
      </pc:docMkLst>
      <pc:sldChg chg="modSp modAnim">
        <pc:chgData name="Robiert Sepúlveda Torres" userId="2d9d92ca-e620-4e69-8773-e6fd85d89174" providerId="ADAL" clId="{B3165C8D-3462-3940-BB9A-FF35E4F90DCE}" dt="2024-12-12T09:04:28.594" v="2" actId="20577"/>
        <pc:sldMkLst>
          <pc:docMk/>
          <pc:sldMk cId="2832934976" sldId="257"/>
        </pc:sldMkLst>
      </pc:sldChg>
    </pc:docChg>
  </pc:docChgLst>
  <pc:docChgLst>
    <pc:chgData name="Robiert Sepúlveda Torres" userId="2d9d92ca-e620-4e69-8773-e6fd85d89174" providerId="ADAL" clId="{F2392BD9-7797-9E42-9644-4DD9B1E3F459}"/>
    <pc:docChg chg="addSld delSld modSld">
      <pc:chgData name="Robiert Sepúlveda Torres" userId="2d9d92ca-e620-4e69-8773-e6fd85d89174" providerId="ADAL" clId="{F2392BD9-7797-9E42-9644-4DD9B1E3F459}" dt="2025-09-17T18:30:06.359" v="69" actId="20577"/>
      <pc:docMkLst>
        <pc:docMk/>
      </pc:docMkLst>
      <pc:sldChg chg="addSp modSp del mod">
        <pc:chgData name="Robiert Sepúlveda Torres" userId="2d9d92ca-e620-4e69-8773-e6fd85d89174" providerId="ADAL" clId="{F2392BD9-7797-9E42-9644-4DD9B1E3F459}" dt="2025-09-17T18:27:44.660" v="5" actId="2696"/>
        <pc:sldMkLst>
          <pc:docMk/>
          <pc:sldMk cId="3314143213" sldId="256"/>
        </pc:sldMkLst>
        <pc:spChg chg="mod">
          <ac:chgData name="Robiert Sepúlveda Torres" userId="2d9d92ca-e620-4e69-8773-e6fd85d89174" providerId="ADAL" clId="{F2392BD9-7797-9E42-9644-4DD9B1E3F459}" dt="2025-09-17T18:26:24.055" v="0" actId="20577"/>
          <ac:spMkLst>
            <pc:docMk/>
            <pc:sldMk cId="3314143213" sldId="256"/>
            <ac:spMk id="5" creationId="{53EA6376-3512-0D2A-E411-87CBC0B332B0}"/>
          </ac:spMkLst>
        </pc:spChg>
        <pc:graphicFrameChg chg="add">
          <ac:chgData name="Robiert Sepúlveda Torres" userId="2d9d92ca-e620-4e69-8773-e6fd85d89174" providerId="ADAL" clId="{F2392BD9-7797-9E42-9644-4DD9B1E3F459}" dt="2025-09-17T18:27:13.361" v="1"/>
          <ac:graphicFrameMkLst>
            <pc:docMk/>
            <pc:sldMk cId="3314143213" sldId="256"/>
            <ac:graphicFrameMk id="2" creationId="{8358C8A6-9FA7-D716-788C-0BB34DF2BFE9}"/>
          </ac:graphicFrameMkLst>
        </pc:graphicFrameChg>
      </pc:sldChg>
      <pc:sldChg chg="modSp modAnim">
        <pc:chgData name="Robiert Sepúlveda Torres" userId="2d9d92ca-e620-4e69-8773-e6fd85d89174" providerId="ADAL" clId="{F2392BD9-7797-9E42-9644-4DD9B1E3F459}" dt="2025-09-17T18:30:06.359" v="69" actId="20577"/>
        <pc:sldMkLst>
          <pc:docMk/>
          <pc:sldMk cId="926866523" sldId="269"/>
        </pc:sldMkLst>
        <pc:spChg chg="mod">
          <ac:chgData name="Robiert Sepúlveda Torres" userId="2d9d92ca-e620-4e69-8773-e6fd85d89174" providerId="ADAL" clId="{F2392BD9-7797-9E42-9644-4DD9B1E3F459}" dt="2025-09-17T18:30:06.359" v="69" actId="20577"/>
          <ac:spMkLst>
            <pc:docMk/>
            <pc:sldMk cId="926866523" sldId="269"/>
            <ac:spMk id="4" creationId="{6825C5E7-8FE1-A279-6935-D411A1DB1C3B}"/>
          </ac:spMkLst>
        </pc:spChg>
      </pc:sldChg>
      <pc:sldChg chg="modSp add mod">
        <pc:chgData name="Robiert Sepúlveda Torres" userId="2d9d92ca-e620-4e69-8773-e6fd85d89174" providerId="ADAL" clId="{F2392BD9-7797-9E42-9644-4DD9B1E3F459}" dt="2025-09-17T18:27:33.445" v="4" actId="113"/>
        <pc:sldMkLst>
          <pc:docMk/>
          <pc:sldMk cId="2117422002" sldId="449"/>
        </pc:sldMkLst>
        <pc:spChg chg="mod">
          <ac:chgData name="Robiert Sepúlveda Torres" userId="2d9d92ca-e620-4e69-8773-e6fd85d89174" providerId="ADAL" clId="{F2392BD9-7797-9E42-9644-4DD9B1E3F459}" dt="2025-09-17T18:27:33.445" v="4" actId="113"/>
          <ac:spMkLst>
            <pc:docMk/>
            <pc:sldMk cId="2117422002" sldId="449"/>
            <ac:spMk id="5" creationId="{D664C55C-DAA2-B8D0-A236-6AAD8EE866C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F7A48-7B6F-F64C-BAD5-382FA0A10418}" type="datetimeFigureOut">
              <a:rPr lang="es-ES_tradnl" smtClean="0"/>
              <a:t>17/9/25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D9572-DB90-DB4C-8E53-E757BE6EB88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3306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AE217-5228-4D4E-89AA-C78CCCABDCB6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7378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A52-0E4F-3B4F-A542-19585A76C1B4}" type="datetimeFigureOut">
              <a:rPr lang="es-ES_tradnl" smtClean="0"/>
              <a:t>17/9/25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73A-1B61-3F4D-8808-BEBA78A1954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3775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A52-0E4F-3B4F-A542-19585A76C1B4}" type="datetimeFigureOut">
              <a:rPr lang="es-ES_tradnl" smtClean="0"/>
              <a:t>17/9/25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73A-1B61-3F4D-8808-BEBA78A1954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750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A52-0E4F-3B4F-A542-19585A76C1B4}" type="datetimeFigureOut">
              <a:rPr lang="es-ES_tradnl" smtClean="0"/>
              <a:t>17/9/25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73A-1B61-3F4D-8808-BEBA78A19542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5574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A52-0E4F-3B4F-A542-19585A76C1B4}" type="datetimeFigureOut">
              <a:rPr lang="es-ES_tradnl" smtClean="0"/>
              <a:t>17/9/25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73A-1B61-3F4D-8808-BEBA78A1954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7475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A52-0E4F-3B4F-A542-19585A76C1B4}" type="datetimeFigureOut">
              <a:rPr lang="es-ES_tradnl" smtClean="0"/>
              <a:t>17/9/25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73A-1B61-3F4D-8808-BEBA78A19542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0167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A52-0E4F-3B4F-A542-19585A76C1B4}" type="datetimeFigureOut">
              <a:rPr lang="es-ES_tradnl" smtClean="0"/>
              <a:t>17/9/25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73A-1B61-3F4D-8808-BEBA78A1954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54475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A52-0E4F-3B4F-A542-19585A76C1B4}" type="datetimeFigureOut">
              <a:rPr lang="es-ES_tradnl" smtClean="0"/>
              <a:t>17/9/25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73A-1B61-3F4D-8808-BEBA78A1954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8686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A52-0E4F-3B4F-A542-19585A76C1B4}" type="datetimeFigureOut">
              <a:rPr lang="es-ES_tradnl" smtClean="0"/>
              <a:t>17/9/25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73A-1B61-3F4D-8808-BEBA78A1954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6604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A52-0E4F-3B4F-A542-19585A76C1B4}" type="datetimeFigureOut">
              <a:rPr lang="es-ES_tradnl" smtClean="0"/>
              <a:t>17/9/25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73A-1B61-3F4D-8808-BEBA78A1954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5700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A52-0E4F-3B4F-A542-19585A76C1B4}" type="datetimeFigureOut">
              <a:rPr lang="es-ES_tradnl" smtClean="0"/>
              <a:t>17/9/25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73A-1B61-3F4D-8808-BEBA78A1954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2292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A52-0E4F-3B4F-A542-19585A76C1B4}" type="datetimeFigureOut">
              <a:rPr lang="es-ES_tradnl" smtClean="0"/>
              <a:t>17/9/25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73A-1B61-3F4D-8808-BEBA78A1954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158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A52-0E4F-3B4F-A542-19585A76C1B4}" type="datetimeFigureOut">
              <a:rPr lang="es-ES_tradnl" smtClean="0"/>
              <a:t>17/9/25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73A-1B61-3F4D-8808-BEBA78A1954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1334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A52-0E4F-3B4F-A542-19585A76C1B4}" type="datetimeFigureOut">
              <a:rPr lang="es-ES_tradnl" smtClean="0"/>
              <a:t>17/9/25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73A-1B61-3F4D-8808-BEBA78A1954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7473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A52-0E4F-3B4F-A542-19585A76C1B4}" type="datetimeFigureOut">
              <a:rPr lang="es-ES_tradnl" smtClean="0"/>
              <a:t>17/9/25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73A-1B61-3F4D-8808-BEBA78A1954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138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A52-0E4F-3B4F-A542-19585A76C1B4}" type="datetimeFigureOut">
              <a:rPr lang="es-ES_tradnl" smtClean="0"/>
              <a:t>17/9/25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73A-1B61-3F4D-8808-BEBA78A1954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152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A52-0E4F-3B4F-A542-19585A76C1B4}" type="datetimeFigureOut">
              <a:rPr lang="es-ES_tradnl" smtClean="0"/>
              <a:t>17/9/25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73A-1B61-3F4D-8808-BEBA78A1954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719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00A52-0E4F-3B4F-A542-19585A76C1B4}" type="datetimeFigureOut">
              <a:rPr lang="es-ES_tradnl" smtClean="0"/>
              <a:t>17/9/25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AA673A-1B61-3F4D-8808-BEBA78A19542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39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vnet.cpd.ua.es/curriculum-breve/es/sepulveda-torres-robiert/348988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64C55C-DAA2-B8D0-A236-6AAD8EE866CB}"/>
              </a:ext>
            </a:extLst>
          </p:cNvPr>
          <p:cNvSpPr txBox="1"/>
          <p:nvPr/>
        </p:nvSpPr>
        <p:spPr>
          <a:xfrm>
            <a:off x="2743688" y="1944598"/>
            <a:ext cx="6704624" cy="14465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altLang="en-US" sz="40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Interacción Persona-Máquina</a:t>
            </a:r>
          </a:p>
          <a:p>
            <a:pPr algn="ctr"/>
            <a:endParaRPr lang="es-E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 heurísticas de usabilidad de Jakob Nielsen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2DD1E-3C11-062A-2D5D-DB5D7415215F}"/>
              </a:ext>
            </a:extLst>
          </p:cNvPr>
          <p:cNvSpPr txBox="1"/>
          <p:nvPr/>
        </p:nvSpPr>
        <p:spPr>
          <a:xfrm>
            <a:off x="4681002" y="3821101"/>
            <a:ext cx="29850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Profesor</a:t>
            </a:r>
          </a:p>
          <a:p>
            <a:pPr lvl="1"/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Robiert Sepúlveda Torres</a:t>
            </a:r>
            <a:endParaRPr lang="es-ES_tradn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  <p:pic>
        <p:nvPicPr>
          <p:cNvPr id="7" name="Imagen 5" descr="Texto&#10;&#10;Descripción generada automáticamente">
            <a:extLst>
              <a:ext uri="{FF2B5EF4-FFF2-40B4-BE49-F238E27FC236}">
                <a16:creationId xmlns:a16="http://schemas.microsoft.com/office/drawing/2014/main" id="{D70990BF-E6D5-6FED-C9CF-60B20450E5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6" y="5800455"/>
            <a:ext cx="3770963" cy="869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5B90A5-59B9-AC1C-C294-C4478D0A9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1" y="5985799"/>
            <a:ext cx="647700" cy="508000"/>
          </a:xfrm>
          <a:prstGeom prst="rect">
            <a:avLst/>
          </a:prstGeom>
        </p:spPr>
      </p:pic>
      <p:pic>
        <p:nvPicPr>
          <p:cNvPr id="11" name="Picture 10" descr="A logo with a head and circuit board&#10;&#10;AI-generated content may be incorrect.">
            <a:extLst>
              <a:ext uri="{FF2B5EF4-FFF2-40B4-BE49-F238E27FC236}">
                <a16:creationId xmlns:a16="http://schemas.microsoft.com/office/drawing/2014/main" id="{E43503BF-E337-D84D-03DD-7AAF33264F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0130" y="5881336"/>
            <a:ext cx="861263" cy="707887"/>
          </a:xfrm>
          <a:prstGeom prst="rect">
            <a:avLst/>
          </a:prstGeom>
        </p:spPr>
      </p:pic>
      <p:pic>
        <p:nvPicPr>
          <p:cNvPr id="12" name="Picture 11" descr="A logo on a black background&#10;&#10;Description automatically generated">
            <a:extLst>
              <a:ext uri="{FF2B5EF4-FFF2-40B4-BE49-F238E27FC236}">
                <a16:creationId xmlns:a16="http://schemas.microsoft.com/office/drawing/2014/main" id="{D630C13A-B528-CAEA-9CC7-04AA355F174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" r="67702" b="877"/>
          <a:stretch/>
        </p:blipFill>
        <p:spPr>
          <a:xfrm>
            <a:off x="9383199" y="5732748"/>
            <a:ext cx="2303945" cy="100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22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8C8BD-ECD5-1674-8B3C-D7E151D25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29BDA70-3D67-EC1D-EBFF-0FFD946B6473}"/>
              </a:ext>
            </a:extLst>
          </p:cNvPr>
          <p:cNvSpPr txBox="1"/>
          <p:nvPr/>
        </p:nvSpPr>
        <p:spPr>
          <a:xfrm>
            <a:off x="2534132" y="395980"/>
            <a:ext cx="65671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8. Estética y diseño minimalista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1EC7456-5DCF-39E0-0867-8D3C96AE2ED8}"/>
              </a:ext>
            </a:extLst>
          </p:cNvPr>
          <p:cNvSpPr txBox="1"/>
          <p:nvPr/>
        </p:nvSpPr>
        <p:spPr>
          <a:xfrm>
            <a:off x="970722" y="1364702"/>
            <a:ext cx="859734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Elimina lo innecesario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Todo elemento visual o de texto debe tener un propósito claro.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Diseño limpio y simple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Usar espacios en blanco, jerarquía visual y tipografía adecuada para mejorar la experiencia.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Reducción de ruido visual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Evitar colores, imágenes o elementos superfluos que puedan distraer al usuario.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49DE210-6D59-D60F-BEE7-0540713504A6}"/>
              </a:ext>
            </a:extLst>
          </p:cNvPr>
          <p:cNvSpPr txBox="1"/>
          <p:nvPr/>
        </p:nvSpPr>
        <p:spPr>
          <a:xfrm>
            <a:off x="970722" y="421086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Problemas de usabilidad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E6C3BF0-75E7-85EB-DB63-3875A25C700B}"/>
              </a:ext>
            </a:extLst>
          </p:cNvPr>
          <p:cNvSpPr txBox="1"/>
          <p:nvPr/>
        </p:nvSpPr>
        <p:spPr>
          <a:xfrm>
            <a:off x="1391358" y="4674366"/>
            <a:ext cx="39890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Sitios web con diferentes colores e interfaces cargadas</a:t>
            </a:r>
          </a:p>
        </p:txBody>
      </p:sp>
    </p:spTree>
    <p:extLst>
      <p:ext uri="{BB962C8B-B14F-4D97-AF65-F5344CB8AC3E}">
        <p14:creationId xmlns:p14="http://schemas.microsoft.com/office/powerpoint/2010/main" val="127003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E0959-5948-EB21-FFE3-7A5CC8166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591A2D7-0F11-33AA-2D76-F1165EA16CE3}"/>
              </a:ext>
            </a:extLst>
          </p:cNvPr>
          <p:cNvSpPr txBox="1"/>
          <p:nvPr/>
        </p:nvSpPr>
        <p:spPr>
          <a:xfrm>
            <a:off x="788504" y="387840"/>
            <a:ext cx="106149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9. Ayuda al usuario a reconocer, diagnosticar y recuperarse de los errores</a:t>
            </a:r>
          </a:p>
          <a:p>
            <a:pPr algn="ctr"/>
            <a:endParaRPr lang="es-ES" sz="2800" b="1" i="0" dirty="0">
              <a:solidFill>
                <a:srgbClr val="322F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3459E07-ADD5-F710-9E29-30F713B07865}"/>
              </a:ext>
            </a:extLst>
          </p:cNvPr>
          <p:cNvSpPr txBox="1"/>
          <p:nvPr/>
        </p:nvSpPr>
        <p:spPr>
          <a:xfrm>
            <a:off x="970722" y="1600698"/>
            <a:ext cx="928646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Mensajes de error claros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Los mensajes deben explicar el problema de manera comprensible, sin tecnicismos innecesarios.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Soluciones o acciones correctivas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El mensaje de error debe sugerir cómo resolver el problema o qué pasos seguir.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Posibilidad de recuperación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Permitir que los usuarios corrijan fácilmente el error sin tener que empezar de nuevo o perder datos importantes.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0958FA8-590F-1C0A-4554-38197FC641B8}"/>
              </a:ext>
            </a:extLst>
          </p:cNvPr>
          <p:cNvSpPr txBox="1"/>
          <p:nvPr/>
        </p:nvSpPr>
        <p:spPr>
          <a:xfrm>
            <a:off x="970722" y="421086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Problemas de usabilidad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060847-39B0-19C0-09A9-C2259F806514}"/>
              </a:ext>
            </a:extLst>
          </p:cNvPr>
          <p:cNvSpPr txBox="1"/>
          <p:nvPr/>
        </p:nvSpPr>
        <p:spPr>
          <a:xfrm>
            <a:off x="1391358" y="4674366"/>
            <a:ext cx="4519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Falta de acción de recuperación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983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E33D3-5040-F1C7-00B5-9C89DE6EB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16F409F-1285-5A2C-51D9-8AFCB0D3DC71}"/>
              </a:ext>
            </a:extLst>
          </p:cNvPr>
          <p:cNvSpPr txBox="1"/>
          <p:nvPr/>
        </p:nvSpPr>
        <p:spPr>
          <a:xfrm>
            <a:off x="2534132" y="395980"/>
            <a:ext cx="65671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10. Ayuda y documentación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E6D851E-E862-0031-13BF-0B0ECE27B11C}"/>
              </a:ext>
            </a:extLst>
          </p:cNvPr>
          <p:cNvSpPr txBox="1"/>
          <p:nvPr/>
        </p:nvSpPr>
        <p:spPr>
          <a:xfrm>
            <a:off x="970722" y="1364702"/>
            <a:ext cx="910093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Acceso fácil a la ayuda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El sistema debe proporcionar acceso rápido y sencillo a las soluciones o documentación, sin que el usuario se sienta perdido o tenga que buscar demasiado.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Ayuda contextual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La ayuda debe ser contextual, lo que significa que debe adaptarse a lo que el usuario está haciendo en ese momento.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Documentación clara y comprensible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No debe ser extensa ni técnica, sino enfocada en proporcionar las respuestas a las preguntas comunes o las soluciones a los problemas más frecuentes.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FBB26C1-BD0E-9907-21AE-866A29A068A9}"/>
              </a:ext>
            </a:extLst>
          </p:cNvPr>
          <p:cNvSpPr txBox="1"/>
          <p:nvPr/>
        </p:nvSpPr>
        <p:spPr>
          <a:xfrm>
            <a:off x="970722" y="421086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Problemas de usabilidad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6089C3B-92DB-2977-2D60-D1B482FB9476}"/>
              </a:ext>
            </a:extLst>
          </p:cNvPr>
          <p:cNvSpPr txBox="1"/>
          <p:nvPr/>
        </p:nvSpPr>
        <p:spPr>
          <a:xfrm>
            <a:off x="1391358" y="4674366"/>
            <a:ext cx="39890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Documentación sobrecargada.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Falta de soporte ante un error.</a:t>
            </a:r>
          </a:p>
        </p:txBody>
      </p:sp>
    </p:spTree>
    <p:extLst>
      <p:ext uri="{BB962C8B-B14F-4D97-AF65-F5344CB8AC3E}">
        <p14:creationId xmlns:p14="http://schemas.microsoft.com/office/powerpoint/2010/main" val="337652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D8205-2F40-B2C0-E315-6DDA251D2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BC306B8-EC65-9E3A-D1C5-1DD94D3E75A9}"/>
              </a:ext>
            </a:extLst>
          </p:cNvPr>
          <p:cNvSpPr txBox="1"/>
          <p:nvPr/>
        </p:nvSpPr>
        <p:spPr>
          <a:xfrm>
            <a:off x="2534132" y="395980"/>
            <a:ext cx="65671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825C5E7-8FE1-A279-6935-D411A1DB1C3B}"/>
              </a:ext>
            </a:extLst>
          </p:cNvPr>
          <p:cNvSpPr txBox="1"/>
          <p:nvPr/>
        </p:nvSpPr>
        <p:spPr>
          <a:xfrm>
            <a:off x="1357221" y="1647506"/>
            <a:ext cx="910093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Aproximación válida para descubrir errores de usabilidad.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El aumento de expertos ayuda a reducir estos problemas.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Deberían hacerse pruebas con usuarios reales.</a:t>
            </a:r>
          </a:p>
        </p:txBody>
      </p:sp>
    </p:spTree>
    <p:extLst>
      <p:ext uri="{BB962C8B-B14F-4D97-AF65-F5344CB8AC3E}">
        <p14:creationId xmlns:p14="http://schemas.microsoft.com/office/powerpoint/2010/main" val="92686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42020-2810-693D-5619-D82E28502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207AEBB-38AE-19AD-6CBB-ACEBDB4CCBDF}"/>
              </a:ext>
            </a:extLst>
          </p:cNvPr>
          <p:cNvSpPr txBox="1"/>
          <p:nvPr/>
        </p:nvSpPr>
        <p:spPr>
          <a:xfrm>
            <a:off x="2893943" y="442931"/>
            <a:ext cx="64041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Heurísticas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715613C-93CC-3DDA-AF38-A6E711244679}"/>
              </a:ext>
            </a:extLst>
          </p:cNvPr>
          <p:cNvSpPr txBox="1"/>
          <p:nvPr/>
        </p:nvSpPr>
        <p:spPr>
          <a:xfrm>
            <a:off x="1470580" y="1487775"/>
            <a:ext cx="85783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 </a:t>
            </a:r>
            <a:r>
              <a:rPr lang="es-ES" b="1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heurística</a:t>
            </a:r>
            <a:r>
              <a:rPr lang="es-ES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se refiere a un conjunto de técnicas o métodos utilizados para resolver problemas de manera práctica y eficiente. La palabra proviene del griego "</a:t>
            </a:r>
            <a:r>
              <a:rPr lang="el-GR" b="0" i="0" dirty="0" err="1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εὑρίσκειν</a:t>
            </a:r>
            <a:r>
              <a:rPr lang="el-GR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significa "hallar" o "inventar”.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ED184A-353F-E18A-3EE1-F689D840A1A2}"/>
              </a:ext>
            </a:extLst>
          </p:cNvPr>
          <p:cNvSpPr txBox="1"/>
          <p:nvPr/>
        </p:nvSpPr>
        <p:spPr>
          <a:xfrm>
            <a:off x="1470580" y="3429000"/>
            <a:ext cx="8333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Soluciones viables a problemas complejos, no necesariamente óptimas.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Se utiliza para desarrollar </a:t>
            </a:r>
            <a:r>
              <a:rPr lang="es-ES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estrategias, reglas y principios que faciliten la resolución de problemas.</a:t>
            </a:r>
            <a:endParaRPr 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93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6C562-7523-728F-ECD6-09BAFA52C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D44B911-0DC1-99C1-1AF4-092428E2C926}"/>
              </a:ext>
            </a:extLst>
          </p:cNvPr>
          <p:cNvSpPr txBox="1"/>
          <p:nvPr/>
        </p:nvSpPr>
        <p:spPr>
          <a:xfrm>
            <a:off x="2893943" y="442931"/>
            <a:ext cx="64041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1. Visibilidad del estado del sistema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D99B41A-C3F9-DCC9-9B91-D3E6852D0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818" y="1808724"/>
            <a:ext cx="3973720" cy="460901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99835F1-A9F3-5561-15F7-1D43264A3AC2}"/>
              </a:ext>
            </a:extLst>
          </p:cNvPr>
          <p:cNvSpPr txBox="1"/>
          <p:nvPr/>
        </p:nvSpPr>
        <p:spPr>
          <a:xfrm>
            <a:off x="970722" y="1677643"/>
            <a:ext cx="65962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Comunicación constante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Proporcionar retroalimentación visual, textual o auditiva para que el usuario entienda qué está sucediendo.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Retroalimentación adecuada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Informar sobre los estados actuales del sistema de manera clara y en tiempo razonable.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36495D-701A-8AD8-1F76-D17E1C368F1E}"/>
              </a:ext>
            </a:extLst>
          </p:cNvPr>
          <p:cNvSpPr txBox="1"/>
          <p:nvPr/>
        </p:nvSpPr>
        <p:spPr>
          <a:xfrm>
            <a:off x="1152818" y="4681972"/>
            <a:ext cx="60232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Rellenar un formulario y que no se envié confirmación.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No utilizar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hover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en botones cuando se presiona.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11441C3-3007-B267-2ACD-2237BEAB26CD}"/>
              </a:ext>
            </a:extLst>
          </p:cNvPr>
          <p:cNvSpPr txBox="1"/>
          <p:nvPr/>
        </p:nvSpPr>
        <p:spPr>
          <a:xfrm>
            <a:off x="970722" y="421086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Problemas de usabilidad</a:t>
            </a:r>
          </a:p>
        </p:txBody>
      </p:sp>
    </p:spTree>
    <p:extLst>
      <p:ext uri="{BB962C8B-B14F-4D97-AF65-F5344CB8AC3E}">
        <p14:creationId xmlns:p14="http://schemas.microsoft.com/office/powerpoint/2010/main" val="314781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DCFCC-9C56-46D9-2A6F-0AA6041E1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538104B-8D8E-EAE3-D033-0D0A89638A4C}"/>
              </a:ext>
            </a:extLst>
          </p:cNvPr>
          <p:cNvSpPr txBox="1"/>
          <p:nvPr/>
        </p:nvSpPr>
        <p:spPr>
          <a:xfrm>
            <a:off x="2307361" y="419387"/>
            <a:ext cx="7577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s-E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Relación entre el sistema y el mundo real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6AB5F96-7906-BAE4-D85C-CE8A8BE9830A}"/>
              </a:ext>
            </a:extLst>
          </p:cNvPr>
          <p:cNvSpPr txBox="1"/>
          <p:nvPr/>
        </p:nvSpPr>
        <p:spPr>
          <a:xfrm>
            <a:off x="861392" y="1475748"/>
            <a:ext cx="850789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Diseño familiar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El sistema debe reflejar la forma en que los usuarios piensan y actúan en el mundo real.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Uso de metáforas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Representaciones visuales, íconos y terminología deben alinearse con las expectativas y experiencias previas de los usuarios.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Evitar jergas técnicas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Usar términos simples y comprensibles en lugar de palabras complicadas o específicas de la tecnología.</a:t>
            </a:r>
            <a:endParaRPr lang="es-ES_tradn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F6FCB73-762D-12F4-A3FC-0224AC0DA4B3}"/>
              </a:ext>
            </a:extLst>
          </p:cNvPr>
          <p:cNvSpPr txBox="1"/>
          <p:nvPr/>
        </p:nvSpPr>
        <p:spPr>
          <a:xfrm>
            <a:off x="970722" y="421086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Problemas de usabilidad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14E8AD4-158B-5CEA-710B-DB959A3D4AEC}"/>
              </a:ext>
            </a:extLst>
          </p:cNvPr>
          <p:cNvSpPr txBox="1"/>
          <p:nvPr/>
        </p:nvSpPr>
        <p:spPr>
          <a:xfrm>
            <a:off x="1391357" y="4674366"/>
            <a:ext cx="60232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Error 404, 500,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Genera un hash.</a:t>
            </a:r>
          </a:p>
        </p:txBody>
      </p:sp>
    </p:spTree>
    <p:extLst>
      <p:ext uri="{BB962C8B-B14F-4D97-AF65-F5344CB8AC3E}">
        <p14:creationId xmlns:p14="http://schemas.microsoft.com/office/powerpoint/2010/main" val="103976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6C4FF-E6A6-0073-2A6D-BB0AA3B64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A23C564-19EC-9FC8-2C03-EF679BB36038}"/>
              </a:ext>
            </a:extLst>
          </p:cNvPr>
          <p:cNvSpPr txBox="1"/>
          <p:nvPr/>
        </p:nvSpPr>
        <p:spPr>
          <a:xfrm>
            <a:off x="2812427" y="408755"/>
            <a:ext cx="65671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s-E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 y libertad del usuario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A927DCC-6F5E-E36C-211D-D5A307C5DEE8}"/>
              </a:ext>
            </a:extLst>
          </p:cNvPr>
          <p:cNvSpPr txBox="1"/>
          <p:nvPr/>
        </p:nvSpPr>
        <p:spPr>
          <a:xfrm>
            <a:off x="970722" y="1756730"/>
            <a:ext cx="799106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Deshacer y rehacer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Ofrecer opciones claras para deshacer acciones y evitar bloqueos por decisiones erróneas.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Navegación flexible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Permitir que los usuarios exploren sin miedo a perderse o quedar atrapados.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Confirmación antes de acciones importantes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Dar la oportunidad de cancelar o confirmar acciones críticas.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92638AD-B60B-80E6-1B05-D95009FEA0AC}"/>
              </a:ext>
            </a:extLst>
          </p:cNvPr>
          <p:cNvSpPr txBox="1"/>
          <p:nvPr/>
        </p:nvSpPr>
        <p:spPr>
          <a:xfrm>
            <a:off x="970722" y="421086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Problemas de usabilidad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7C5F43F-24FC-3E86-976A-82FDAE7B0711}"/>
              </a:ext>
            </a:extLst>
          </p:cNvPr>
          <p:cNvSpPr txBox="1"/>
          <p:nvPr/>
        </p:nvSpPr>
        <p:spPr>
          <a:xfrm>
            <a:off x="1391357" y="4674366"/>
            <a:ext cx="60232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Permitir borrar un mensaje sin pedir confirmación.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C9D1FE4-3C3F-598C-6014-49A26BE4C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85" t="6339" r="6968"/>
          <a:stretch/>
        </p:blipFill>
        <p:spPr>
          <a:xfrm>
            <a:off x="8150086" y="4081334"/>
            <a:ext cx="3710609" cy="209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8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BAD98-5DD4-3E1C-1B7C-0D92B2DB1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9468284-4734-9F42-CC94-1C745BCC09B2}"/>
              </a:ext>
            </a:extLst>
          </p:cNvPr>
          <p:cNvSpPr txBox="1"/>
          <p:nvPr/>
        </p:nvSpPr>
        <p:spPr>
          <a:xfrm>
            <a:off x="2812427" y="408755"/>
            <a:ext cx="65671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s-E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Consistencia y estándares</a:t>
            </a:r>
          </a:p>
        </p:txBody>
      </p:sp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36C7FDAB-C181-D7CE-1EB5-C98550B7B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702" y="5122371"/>
            <a:ext cx="1178294" cy="1178294"/>
          </a:xfrm>
          <a:prstGeom prst="rect">
            <a:avLst/>
          </a:prstGeom>
        </p:spPr>
      </p:pic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DE7EB8BD-3380-B57C-D901-A228E13DC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912" y="4973790"/>
            <a:ext cx="1475455" cy="1475455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2B3115A-DBF0-30A8-3BAF-6D3A24ECAEF4}"/>
              </a:ext>
            </a:extLst>
          </p:cNvPr>
          <p:cNvCxnSpPr>
            <a:cxnSpLocks/>
          </p:cNvCxnSpPr>
          <p:nvPr/>
        </p:nvCxnSpPr>
        <p:spPr>
          <a:xfrm>
            <a:off x="4529664" y="5711517"/>
            <a:ext cx="19273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ción 6">
            <a:extLst>
              <a:ext uri="{FF2B5EF4-FFF2-40B4-BE49-F238E27FC236}">
                <a16:creationId xmlns:a16="http://schemas.microsoft.com/office/drawing/2014/main" id="{318666FF-62F7-F395-ADEE-2AA13D0B0B0C}"/>
              </a:ext>
            </a:extLst>
          </p:cNvPr>
          <p:cNvSpPr/>
          <p:nvPr/>
        </p:nvSpPr>
        <p:spPr>
          <a:xfrm>
            <a:off x="4970158" y="5235362"/>
            <a:ext cx="1078049" cy="952310"/>
          </a:xfrm>
          <a:prstGeom prst="mathMultipl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FF00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2C582E-51C3-02ED-9EDA-E758429C4EE2}"/>
              </a:ext>
            </a:extLst>
          </p:cNvPr>
          <p:cNvSpPr txBox="1"/>
          <p:nvPr/>
        </p:nvSpPr>
        <p:spPr>
          <a:xfrm>
            <a:off x="1405873" y="1158185"/>
            <a:ext cx="9380253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Consistencia interna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Los elementos de la interfaz deben ser uniformes. Por ejemplo, botones similares deben tener el mismo diseño y comportamiento en todas las pantallas de una aplicación.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Consistencia externa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Sigue estándares conocidos y patrones comunes que los usuarios ya conocen. Por ejemplo, un ícono de lupa para la búsqueda o un ícono de un disquete para guardar.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Evita confusiones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Usar diferentes términos o símbolos para referirse a la misma acción o concepto puede causar frustración.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D03F20E-ED32-2681-D583-5D9F646FF8A1}"/>
              </a:ext>
            </a:extLst>
          </p:cNvPr>
          <p:cNvSpPr txBox="1"/>
          <p:nvPr/>
        </p:nvSpPr>
        <p:spPr>
          <a:xfrm>
            <a:off x="3085912" y="4670944"/>
            <a:ext cx="2157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Ícono de carrito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1473FF6-186C-4379-461D-69718BF61CA1}"/>
              </a:ext>
            </a:extLst>
          </p:cNvPr>
          <p:cNvSpPr txBox="1"/>
          <p:nvPr/>
        </p:nvSpPr>
        <p:spPr>
          <a:xfrm>
            <a:off x="1478351" y="416092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Problemas de usabilidad</a:t>
            </a:r>
          </a:p>
        </p:txBody>
      </p:sp>
    </p:spTree>
    <p:extLst>
      <p:ext uri="{BB962C8B-B14F-4D97-AF65-F5344CB8AC3E}">
        <p14:creationId xmlns:p14="http://schemas.microsoft.com/office/powerpoint/2010/main" val="115556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975CD-FAFB-CDE2-D321-C8BEBEE88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004AC5E-F2CB-453A-FAD0-840BA9141506}"/>
              </a:ext>
            </a:extLst>
          </p:cNvPr>
          <p:cNvSpPr txBox="1"/>
          <p:nvPr/>
        </p:nvSpPr>
        <p:spPr>
          <a:xfrm>
            <a:off x="2812427" y="408755"/>
            <a:ext cx="65671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s-E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Prevención de errores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61219BB-616E-E51B-452F-EC88FE273076}"/>
              </a:ext>
            </a:extLst>
          </p:cNvPr>
          <p:cNvSpPr txBox="1"/>
          <p:nvPr/>
        </p:nvSpPr>
        <p:spPr>
          <a:xfrm>
            <a:off x="1169504" y="1336119"/>
            <a:ext cx="723237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Diseño proactivo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El sistema debe anticipar posibles errores y ayudar al usuario a evitarlos.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Restricciones y validaciones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Implementar restricciones para que las acciones incorrectas no sean posibles.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Sugerencias claras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Ofrecer recomendaciones o pasos guiados para evitar malentendidos.</a:t>
            </a:r>
            <a:endParaRPr lang="es-ES_tradn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23C3A4-587A-7EB1-C42B-353CF7668B60}"/>
              </a:ext>
            </a:extLst>
          </p:cNvPr>
          <p:cNvSpPr txBox="1"/>
          <p:nvPr/>
        </p:nvSpPr>
        <p:spPr>
          <a:xfrm>
            <a:off x="1169504" y="4190849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Problemas de usabilidad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78E6134-C7A3-F49C-E17D-CD9CC62E888F}"/>
              </a:ext>
            </a:extLst>
          </p:cNvPr>
          <p:cNvSpPr txBox="1"/>
          <p:nvPr/>
        </p:nvSpPr>
        <p:spPr>
          <a:xfrm>
            <a:off x="1590139" y="4654354"/>
            <a:ext cx="4699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No agregar validaciones en los campos de un formulario.</a:t>
            </a:r>
          </a:p>
        </p:txBody>
      </p:sp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84E21FE-874B-8E6C-C6ED-6FF94EF245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29" r="2558" b="3451"/>
          <a:stretch/>
        </p:blipFill>
        <p:spPr>
          <a:xfrm>
            <a:off x="7823669" y="3695526"/>
            <a:ext cx="3577845" cy="275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75075-3751-0874-0B4F-523F92D55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1A1C0F4-E3B3-862D-2853-74AE7A26A9C7}"/>
              </a:ext>
            </a:extLst>
          </p:cNvPr>
          <p:cNvSpPr txBox="1"/>
          <p:nvPr/>
        </p:nvSpPr>
        <p:spPr>
          <a:xfrm>
            <a:off x="2812427" y="408755"/>
            <a:ext cx="656714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6. Reconocer en lugar de recordar</a:t>
            </a:r>
          </a:p>
          <a:p>
            <a:pPr algn="ctr"/>
            <a:endParaRPr lang="es-ES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2D69722-4512-E580-FDEF-1F94DBBA4F3D}"/>
              </a:ext>
            </a:extLst>
          </p:cNvPr>
          <p:cNvSpPr txBox="1"/>
          <p:nvPr/>
        </p:nvSpPr>
        <p:spPr>
          <a:xfrm>
            <a:off x="970722" y="1364702"/>
            <a:ext cx="859734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Interfaces intuitivas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El diseño debe mostrar elementos familiares y fácilmente reconocibles, como íconos, etiquetas claras y menús.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Consistencia visual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La información, las acciones o las opciones deben estar visibles para que los usuarios no tengan que recordar detalles de una pantalla a otra.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Facilitar el acceso a la información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Proveer sugerencias, autocompletado, menús desplegables y guías claras.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BAC4FC2-1348-4DE0-9E0B-4B13C9680C5F}"/>
              </a:ext>
            </a:extLst>
          </p:cNvPr>
          <p:cNvSpPr txBox="1"/>
          <p:nvPr/>
        </p:nvSpPr>
        <p:spPr>
          <a:xfrm>
            <a:off x="970722" y="421086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Problemas de usabilidad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C8BD60-6759-0FAC-671E-3B0A385691B0}"/>
              </a:ext>
            </a:extLst>
          </p:cNvPr>
          <p:cNvSpPr txBox="1"/>
          <p:nvPr/>
        </p:nvSpPr>
        <p:spPr>
          <a:xfrm>
            <a:off x="1391358" y="4674366"/>
            <a:ext cx="39890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Tener que recordar el nombre o el código de algo para buscarlo</a:t>
            </a:r>
          </a:p>
        </p:txBody>
      </p:sp>
      <p:pic>
        <p:nvPicPr>
          <p:cNvPr id="10" name="Imagen 9" descr="Imagen que contiene Tabla&#10;&#10;Descripción generada automáticamente">
            <a:extLst>
              <a:ext uri="{FF2B5EF4-FFF2-40B4-BE49-F238E27FC236}">
                <a16:creationId xmlns:a16="http://schemas.microsoft.com/office/drawing/2014/main" id="{AA4E201B-8239-24E2-89E7-9FBCD8C85F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184" r="847"/>
          <a:stretch/>
        </p:blipFill>
        <p:spPr>
          <a:xfrm>
            <a:off x="5817705" y="4334088"/>
            <a:ext cx="5936973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C2F57-E358-C66E-E448-0E6941F34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C912A23-5AFB-B1EC-3556-93FF75CECEDB}"/>
              </a:ext>
            </a:extLst>
          </p:cNvPr>
          <p:cNvSpPr txBox="1"/>
          <p:nvPr/>
        </p:nvSpPr>
        <p:spPr>
          <a:xfrm>
            <a:off x="2812427" y="408755"/>
            <a:ext cx="656714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7. Flexibilidad y eficiencia de uso</a:t>
            </a:r>
          </a:p>
          <a:p>
            <a:pPr algn="ctr"/>
            <a:endParaRPr lang="es-ES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88B6FF-5BED-6BE1-B453-FB4AB9B16CE6}"/>
              </a:ext>
            </a:extLst>
          </p:cNvPr>
          <p:cNvSpPr txBox="1"/>
          <p:nvPr/>
        </p:nvSpPr>
        <p:spPr>
          <a:xfrm>
            <a:off x="970722" y="1364702"/>
            <a:ext cx="8597348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Atajos para usuarios avanzados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Proveer comandos, teclas rápidas o configuraciones personalizables para quienes desean acelerar su flujo de trabajo.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Interfaces adaptables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Ofrecer interfaces que se ajusten al nivel de experiencia del usuario, ya sea con tutoriales para principiantes o funciones avanzadas para expertos.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Flujo de trabajo eficiente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Reducir pasos innecesarios para realizar tareas frecuentes.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26AEA47-8F0E-6C3B-AB3A-272D2F46585D}"/>
              </a:ext>
            </a:extLst>
          </p:cNvPr>
          <p:cNvSpPr txBox="1"/>
          <p:nvPr/>
        </p:nvSpPr>
        <p:spPr>
          <a:xfrm>
            <a:off x="970722" y="421086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Problemas de usabilidad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57F05EC-AA95-08BF-5330-BE763A139F24}"/>
              </a:ext>
            </a:extLst>
          </p:cNvPr>
          <p:cNvSpPr txBox="1"/>
          <p:nvPr/>
        </p:nvSpPr>
        <p:spPr>
          <a:xfrm>
            <a:off x="1391358" y="4674366"/>
            <a:ext cx="39890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Interfaz demasiado simplificada que no ofrezca herramientas avanzadas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90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</p:bld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917</Words>
  <Application>Microsoft Macintosh PowerPoint</Application>
  <PresentationFormat>Widescreen</PresentationFormat>
  <Paragraphs>76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Trebuchet MS</vt:lpstr>
      <vt:lpstr>Wingdings 3</vt:lpstr>
      <vt:lpstr>Faceta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Robiert Sepúlveda Torres</dc:creator>
  <cp:lastModifiedBy>Robiert Sepúlveda Torres</cp:lastModifiedBy>
  <cp:revision>2</cp:revision>
  <dcterms:created xsi:type="dcterms:W3CDTF">2024-12-11T19:00:20Z</dcterms:created>
  <dcterms:modified xsi:type="dcterms:W3CDTF">2025-09-17T18:30:08Z</dcterms:modified>
</cp:coreProperties>
</file>