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25"/>
  </p:notesMasterIdLst>
  <p:sldIdLst>
    <p:sldId id="492" r:id="rId2"/>
    <p:sldId id="560" r:id="rId3"/>
    <p:sldId id="562" r:id="rId4"/>
    <p:sldId id="574" r:id="rId5"/>
    <p:sldId id="575" r:id="rId6"/>
    <p:sldId id="578" r:id="rId7"/>
    <p:sldId id="579" r:id="rId8"/>
    <p:sldId id="577" r:id="rId9"/>
    <p:sldId id="580" r:id="rId10"/>
    <p:sldId id="581" r:id="rId11"/>
    <p:sldId id="582" r:id="rId12"/>
    <p:sldId id="583" r:id="rId13"/>
    <p:sldId id="584" r:id="rId14"/>
    <p:sldId id="585" r:id="rId15"/>
    <p:sldId id="586" r:id="rId16"/>
    <p:sldId id="587" r:id="rId17"/>
    <p:sldId id="588" r:id="rId18"/>
    <p:sldId id="589" r:id="rId19"/>
    <p:sldId id="590" r:id="rId20"/>
    <p:sldId id="591" r:id="rId21"/>
    <p:sldId id="592" r:id="rId22"/>
    <p:sldId id="593" r:id="rId23"/>
    <p:sldId id="570" r:id="rId24"/>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5pPr>
    <a:lvl6pPr marL="22860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6pPr>
    <a:lvl7pPr marL="27432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7pPr>
    <a:lvl8pPr marL="32004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8pPr>
    <a:lvl9pPr marL="36576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6FC9F1"/>
    <a:srgbClr val="FF9797"/>
    <a:srgbClr val="C2E59B"/>
    <a:srgbClr val="B0DD7F"/>
    <a:srgbClr val="2E6480"/>
    <a:srgbClr val="A613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856" autoAdjust="0"/>
    <p:restoredTop sz="75476" autoAdjust="0"/>
  </p:normalViewPr>
  <p:slideViewPr>
    <p:cSldViewPr>
      <p:cViewPr>
        <p:scale>
          <a:sx n="65" d="100"/>
          <a:sy n="65" d="100"/>
        </p:scale>
        <p:origin x="144" y="584"/>
      </p:cViewPr>
      <p:guideLst>
        <p:guide orient="horz" pos="2160"/>
        <p:guide pos="3840"/>
      </p:guideLst>
    </p:cSldViewPr>
  </p:slideViewPr>
  <p:notesTextViewPr>
    <p:cViewPr>
      <p:scale>
        <a:sx n="1" d="1"/>
        <a:sy n="1" d="1"/>
      </p:scale>
      <p:origin x="0" y="0"/>
    </p:cViewPr>
  </p:notesTextViewPr>
  <p:notesViewPr>
    <p:cSldViewPr>
      <p:cViewPr varScale="1">
        <p:scale>
          <a:sx n="54" d="100"/>
          <a:sy n="54" d="100"/>
        </p:scale>
        <p:origin x="-19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443B43DF-0365-45BE-B3BE-4E16D548BFCD}" type="datetimeFigureOut">
              <a:rPr lang="en-US"/>
              <a:pPr>
                <a:defRPr/>
              </a:pPr>
              <a:t>3/13/18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9EBEA70-C239-4A7E-B4AF-4F6E659BFFC9}" type="slidenum">
              <a:rPr lang="en-US" altLang="en-US"/>
              <a:pPr/>
              <a:t>‹#›</a:t>
            </a:fld>
            <a:endParaRPr lang="en-US" altLang="en-US"/>
          </a:p>
        </p:txBody>
      </p:sp>
    </p:spTree>
    <p:extLst>
      <p:ext uri="{BB962C8B-B14F-4D97-AF65-F5344CB8AC3E}">
        <p14:creationId xmlns:p14="http://schemas.microsoft.com/office/powerpoint/2010/main" val="17661439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aws.amazon.com/certification/certified-devops-engineer-professional/" TargetMode="External"/><Relationship Id="rId4" Type="http://schemas.openxmlformats.org/officeDocument/2006/relationships/hyperlink" Target="https://www.redhat.com/en/services/certification/rhca/devops" TargetMode="External"/><Relationship Id="rId5" Type="http://schemas.openxmlformats.org/officeDocument/2006/relationships/hyperlink" Target="http://devopsinstitute.com/" TargetMode="External"/><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3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83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B2746140-6302-4419-9ADE-6C3E6CABD715}" type="slidenum">
              <a:rPr lang="en-US" altLang="en-US"/>
              <a:pPr/>
              <a:t>1</a:t>
            </a:fld>
            <a:endParaRPr lang="en-US" altLang="en-US"/>
          </a:p>
        </p:txBody>
      </p:sp>
    </p:spTree>
    <p:extLst>
      <p:ext uri="{BB962C8B-B14F-4D97-AF65-F5344CB8AC3E}">
        <p14:creationId xmlns:p14="http://schemas.microsoft.com/office/powerpoint/2010/main" val="683813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DevOps Lifecycle</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[Infinity</a:t>
            </a:r>
            <a:r>
              <a:rPr lang="en-US" sz="1200" b="1" i="0" kern="1200" baseline="0" dirty="0" smtClean="0">
                <a:solidFill>
                  <a:schemeClr val="tx1"/>
                </a:solidFill>
                <a:effectLst/>
                <a:latin typeface="+mn-lt"/>
                <a:ea typeface="+mn-ea"/>
                <a:cs typeface="+mn-cs"/>
              </a:rPr>
              <a:t> Workflow Icon</a:t>
            </a:r>
            <a:r>
              <a:rPr lang="en-US" sz="1200" b="1" i="0" kern="1200" dirty="0" smtClean="0">
                <a:solidFill>
                  <a:schemeClr val="tx1"/>
                </a:solidFill>
                <a:effectLst/>
                <a:latin typeface="+mn-lt"/>
                <a:ea typeface="+mn-ea"/>
                <a:cs typeface="+mn-cs"/>
              </a:rPr>
              <a:t>]</a:t>
            </a:r>
          </a:p>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DevOps is deep integration between development and operations. Understanding DevOps is not possible without knowing DevOps lifecycle.</a:t>
            </a:r>
            <a:r>
              <a:rPr lang="en-US" dirty="0" smtClean="0"/>
              <a:t/>
            </a:r>
            <a:br>
              <a:rPr lang="en-US" dirty="0" smtClean="0"/>
            </a:br>
            <a:endParaRPr lang="en-US" dirty="0" smtClean="0"/>
          </a:p>
          <a:p>
            <a:r>
              <a:rPr lang="en-US" sz="1200" b="0" i="0" kern="1200" dirty="0" smtClean="0">
                <a:solidFill>
                  <a:schemeClr val="tx1"/>
                </a:solidFill>
                <a:effectLst/>
                <a:latin typeface="+mn-lt"/>
                <a:ea typeface="+mn-ea"/>
                <a:cs typeface="+mn-cs"/>
              </a:rPr>
              <a:t>Here is a brief information about the Continuous DevOps life-cycle:</a:t>
            </a:r>
          </a:p>
          <a:p>
            <a:r>
              <a:rPr lang="en-US" sz="1200" b="1" i="0" kern="1200" dirty="0" smtClean="0">
                <a:solidFill>
                  <a:schemeClr val="tx1"/>
                </a:solidFill>
                <a:effectLst/>
                <a:latin typeface="+mn-lt"/>
                <a:ea typeface="+mn-ea"/>
                <a:cs typeface="+mn-cs"/>
              </a:rPr>
              <a:t>1. Development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this DevOps stage the development of software takes place constantly. In this phase, the entire development process is separated into small development cycles. This benefits DevOps team to speed up software development and delivery process.</a:t>
            </a:r>
          </a:p>
          <a:p>
            <a:r>
              <a:rPr lang="en-US" sz="1200" b="1" i="0" kern="1200" dirty="0" smtClean="0">
                <a:solidFill>
                  <a:schemeClr val="tx1"/>
                </a:solidFill>
                <a:effectLst/>
                <a:latin typeface="+mn-lt"/>
                <a:ea typeface="+mn-ea"/>
                <a:cs typeface="+mn-cs"/>
              </a:rPr>
              <a:t>2. Testing</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QA team use tools like Selenium to identify and fix bugs in the new piece of code.</a:t>
            </a:r>
          </a:p>
          <a:p>
            <a:r>
              <a:rPr lang="en-US" sz="1200" b="1" i="0" kern="1200" dirty="0" smtClean="0">
                <a:solidFill>
                  <a:schemeClr val="tx1"/>
                </a:solidFill>
                <a:effectLst/>
                <a:latin typeface="+mn-lt"/>
                <a:ea typeface="+mn-ea"/>
                <a:cs typeface="+mn-cs"/>
              </a:rPr>
              <a:t>3. Integration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this stage, new functionality is integrated with the prevailing code, and testing takes place. Continuous development is only possible due to continuous integration and testing.</a:t>
            </a:r>
          </a:p>
          <a:p>
            <a:r>
              <a:rPr lang="en-US" sz="1200" b="1" i="0" kern="1200" dirty="0" smtClean="0">
                <a:solidFill>
                  <a:schemeClr val="tx1"/>
                </a:solidFill>
                <a:effectLst/>
                <a:latin typeface="+mn-lt"/>
                <a:ea typeface="+mn-ea"/>
                <a:cs typeface="+mn-cs"/>
              </a:rPr>
              <a:t>4. Deployment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this phase, the deployment process takes place continuously. It is performed in such a manner that any changes made any time in the code, should not affect the functioning of high traffic website.</a:t>
            </a:r>
          </a:p>
          <a:p>
            <a:r>
              <a:rPr lang="en-US" sz="1200" b="1" i="0" kern="1200" dirty="0" smtClean="0">
                <a:solidFill>
                  <a:schemeClr val="tx1"/>
                </a:solidFill>
                <a:effectLst/>
                <a:latin typeface="+mn-lt"/>
                <a:ea typeface="+mn-ea"/>
                <a:cs typeface="+mn-cs"/>
              </a:rPr>
              <a:t>5. Monitoring</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this phase, operation team will take care of the inappropriate system behavior or bugs which are found in production.</a:t>
            </a:r>
          </a:p>
          <a:p>
            <a:r>
              <a:rPr lang="en-US" dirty="0" smtClean="0"/>
              <a:t/>
            </a:r>
            <a:br>
              <a:rPr lang="en-US" dirty="0" smtClean="0"/>
            </a:b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11</a:t>
            </a:fld>
            <a:endParaRPr lang="en-US" altLang="en-US"/>
          </a:p>
        </p:txBody>
      </p:sp>
    </p:spTree>
    <p:extLst>
      <p:ext uri="{BB962C8B-B14F-4D97-AF65-F5344CB8AC3E}">
        <p14:creationId xmlns:p14="http://schemas.microsoft.com/office/powerpoint/2010/main" val="672575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DevOps Work Flow</a:t>
            </a:r>
          </a:p>
          <a:p>
            <a:r>
              <a:rPr lang="en-US" sz="1200" b="0" i="0" kern="1200" dirty="0" smtClean="0">
                <a:solidFill>
                  <a:schemeClr val="tx1"/>
                </a:solidFill>
                <a:effectLst/>
                <a:latin typeface="+mn-lt"/>
                <a:ea typeface="+mn-ea"/>
                <a:cs typeface="+mn-cs"/>
              </a:rPr>
              <a:t>Workflows provide a visual overview of the sequence in which input is provided. It also tells about actions are performed, and output is generated for an operations process.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IMAGE [</a:t>
            </a:r>
            <a:r>
              <a:rPr lang="en-US" sz="1200" b="1" i="0" kern="1200" dirty="0" err="1" smtClean="0">
                <a:solidFill>
                  <a:schemeClr val="tx1"/>
                </a:solidFill>
                <a:effectLst/>
                <a:latin typeface="+mn-lt"/>
                <a:ea typeface="+mn-ea"/>
                <a:cs typeface="+mn-cs"/>
              </a:rPr>
              <a:t>devops</a:t>
            </a:r>
            <a:r>
              <a:rPr lang="en-US" sz="1200" b="1" i="0" kern="1200" dirty="0" smtClean="0">
                <a:solidFill>
                  <a:schemeClr val="tx1"/>
                </a:solidFill>
                <a:effectLst/>
                <a:latin typeface="+mn-lt"/>
                <a:ea typeface="+mn-ea"/>
                <a:cs typeface="+mn-cs"/>
              </a:rPr>
              <a:t>-workflow-</a:t>
            </a:r>
            <a:r>
              <a:rPr lang="en-US" sz="1200" b="1" i="0" kern="1200" dirty="0" err="1" smtClean="0">
                <a:solidFill>
                  <a:schemeClr val="tx1"/>
                </a:solidFill>
                <a:effectLst/>
                <a:latin typeface="+mn-lt"/>
                <a:ea typeface="+mn-ea"/>
                <a:cs typeface="+mn-cs"/>
              </a:rPr>
              <a:t>icon.png</a:t>
            </a:r>
            <a:r>
              <a:rPr lang="en-US" sz="1200" b="1"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Workflow allows the ability to separate and arrange jobs which are top-requested by the users. It also gives the ability to mirror their ideal process in the configuration jobs.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12</a:t>
            </a:fld>
            <a:endParaRPr lang="en-US" altLang="en-US"/>
          </a:p>
        </p:txBody>
      </p:sp>
    </p:spTree>
    <p:extLst>
      <p:ext uri="{BB962C8B-B14F-4D97-AF65-F5344CB8AC3E}">
        <p14:creationId xmlns:p14="http://schemas.microsoft.com/office/powerpoint/2010/main" val="2040910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DevOps Vs Agile</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TABLE</a:t>
            </a:r>
            <a:r>
              <a:rPr lang="en-US" sz="1200" b="1" i="0" kern="1200" baseline="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[Agile</a:t>
            </a:r>
            <a:r>
              <a:rPr lang="en-US" sz="1200" b="1" i="0" kern="1200" baseline="0" dirty="0" smtClean="0">
                <a:solidFill>
                  <a:schemeClr val="tx1"/>
                </a:solidFill>
                <a:effectLst/>
                <a:latin typeface="+mn-lt"/>
                <a:ea typeface="+mn-ea"/>
                <a:cs typeface="+mn-cs"/>
              </a:rPr>
              <a:t> vs </a:t>
            </a:r>
            <a:r>
              <a:rPr lang="en-US" sz="1200" b="1" i="0" kern="1200" baseline="0" dirty="0" err="1" smtClean="0">
                <a:solidFill>
                  <a:schemeClr val="tx1"/>
                </a:solidFill>
                <a:effectLst/>
                <a:latin typeface="+mn-lt"/>
                <a:ea typeface="+mn-ea"/>
                <a:cs typeface="+mn-cs"/>
              </a:rPr>
              <a:t>Devops</a:t>
            </a:r>
            <a:r>
              <a:rPr lang="en-US" sz="1200" b="1" i="0" kern="1200" baseline="0" dirty="0" smtClean="0">
                <a:solidFill>
                  <a:schemeClr val="tx1"/>
                </a:solidFill>
                <a:effectLst/>
                <a:latin typeface="+mn-lt"/>
                <a:ea typeface="+mn-ea"/>
                <a:cs typeface="+mn-cs"/>
              </a:rPr>
              <a:t> chart]</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13</a:t>
            </a:fld>
            <a:endParaRPr lang="en-US" altLang="en-US"/>
          </a:p>
        </p:txBody>
      </p:sp>
    </p:spTree>
    <p:extLst>
      <p:ext uri="{BB962C8B-B14F-4D97-AF65-F5344CB8AC3E}">
        <p14:creationId xmlns:p14="http://schemas.microsoft.com/office/powerpoint/2010/main" val="1514635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DevOps Vs Agile</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TABLE</a:t>
            </a:r>
            <a:r>
              <a:rPr lang="en-US" sz="1200" b="1" i="0" kern="1200" baseline="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[Agile</a:t>
            </a:r>
            <a:r>
              <a:rPr lang="en-US" sz="1200" b="1" i="0" kern="1200" baseline="0" dirty="0" smtClean="0">
                <a:solidFill>
                  <a:schemeClr val="tx1"/>
                </a:solidFill>
                <a:effectLst/>
                <a:latin typeface="+mn-lt"/>
                <a:ea typeface="+mn-ea"/>
                <a:cs typeface="+mn-cs"/>
              </a:rPr>
              <a:t> vs </a:t>
            </a:r>
            <a:r>
              <a:rPr lang="en-US" sz="1200" b="1" i="0" kern="1200" baseline="0" dirty="0" err="1" smtClean="0">
                <a:solidFill>
                  <a:schemeClr val="tx1"/>
                </a:solidFill>
                <a:effectLst/>
                <a:latin typeface="+mn-lt"/>
                <a:ea typeface="+mn-ea"/>
                <a:cs typeface="+mn-cs"/>
              </a:rPr>
              <a:t>Devops</a:t>
            </a:r>
            <a:r>
              <a:rPr lang="en-US" sz="1200" b="1" i="0" kern="1200" baseline="0" dirty="0" smtClean="0">
                <a:solidFill>
                  <a:schemeClr val="tx1"/>
                </a:solidFill>
                <a:effectLst/>
                <a:latin typeface="+mn-lt"/>
                <a:ea typeface="+mn-ea"/>
                <a:cs typeface="+mn-cs"/>
              </a:rPr>
              <a:t> chart]</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14</a:t>
            </a:fld>
            <a:endParaRPr lang="en-US" altLang="en-US"/>
          </a:p>
        </p:txBody>
      </p:sp>
    </p:spTree>
    <p:extLst>
      <p:ext uri="{BB962C8B-B14F-4D97-AF65-F5344CB8AC3E}">
        <p14:creationId xmlns:p14="http://schemas.microsoft.com/office/powerpoint/2010/main" val="547788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DevOps Principles</a:t>
            </a:r>
          </a:p>
          <a:p>
            <a:r>
              <a:rPr lang="en-US" sz="1200" b="0" i="0" kern="1200" dirty="0" smtClean="0">
                <a:solidFill>
                  <a:schemeClr val="tx1"/>
                </a:solidFill>
                <a:effectLst/>
                <a:latin typeface="+mn-lt"/>
                <a:ea typeface="+mn-ea"/>
                <a:cs typeface="+mn-cs"/>
              </a:rPr>
              <a:t>Here, are six principles which are essential when adopting DevOps:</a:t>
            </a:r>
          </a:p>
          <a:p>
            <a:r>
              <a:rPr lang="en-US" sz="1200" b="1" i="0" kern="1200" dirty="0" smtClean="0">
                <a:solidFill>
                  <a:schemeClr val="tx1"/>
                </a:solidFill>
                <a:effectLst/>
                <a:latin typeface="+mn-lt"/>
                <a:ea typeface="+mn-ea"/>
                <a:cs typeface="+mn-cs"/>
              </a:rPr>
              <a:t>1. Customer-Centric Action: </a:t>
            </a:r>
            <a:r>
              <a:rPr lang="en-US" sz="1200" b="0" i="0" kern="1200" dirty="0" smtClean="0">
                <a:solidFill>
                  <a:schemeClr val="tx1"/>
                </a:solidFill>
                <a:effectLst/>
                <a:latin typeface="+mn-lt"/>
                <a:ea typeface="+mn-ea"/>
                <a:cs typeface="+mn-cs"/>
              </a:rPr>
              <a:t>DevOps team must take customer-centric action for that they should constantly invest in products and services.</a:t>
            </a:r>
          </a:p>
          <a:p>
            <a:r>
              <a:rPr lang="en-US" sz="1200" b="1" i="0" kern="1200" dirty="0" smtClean="0">
                <a:solidFill>
                  <a:schemeClr val="tx1"/>
                </a:solidFill>
                <a:effectLst/>
                <a:latin typeface="+mn-lt"/>
                <a:ea typeface="+mn-ea"/>
                <a:cs typeface="+mn-cs"/>
              </a:rPr>
              <a:t>2. End-To-End Responsibility: </a:t>
            </a:r>
            <a:r>
              <a:rPr lang="en-US" sz="1200" b="0" i="0" kern="1200" dirty="0" smtClean="0">
                <a:solidFill>
                  <a:schemeClr val="tx1"/>
                </a:solidFill>
                <a:effectLst/>
                <a:latin typeface="+mn-lt"/>
                <a:ea typeface="+mn-ea"/>
                <a:cs typeface="+mn-cs"/>
              </a:rPr>
              <a:t>The DevOps team need to provide performance support until they become end-of-life. This enhances the level of responsibility and the quality of the products engineered.</a:t>
            </a:r>
          </a:p>
          <a:p>
            <a:r>
              <a:rPr lang="en-US" sz="1200" b="1" i="0" kern="1200" dirty="0" smtClean="0">
                <a:solidFill>
                  <a:schemeClr val="tx1"/>
                </a:solidFill>
                <a:effectLst/>
                <a:latin typeface="+mn-lt"/>
                <a:ea typeface="+mn-ea"/>
                <a:cs typeface="+mn-cs"/>
              </a:rPr>
              <a:t>3. Continuous Improvement: </a:t>
            </a:r>
            <a:r>
              <a:rPr lang="en-US" sz="1200" b="0" i="0" kern="1200" dirty="0" smtClean="0">
                <a:solidFill>
                  <a:schemeClr val="tx1"/>
                </a:solidFill>
                <a:effectLst/>
                <a:latin typeface="+mn-lt"/>
                <a:ea typeface="+mn-ea"/>
                <a:cs typeface="+mn-cs"/>
              </a:rPr>
              <a:t>DevOps culture focuses on continuous improvement to minimize waste. It continuously speeds up the improvement of product or services offered.</a:t>
            </a:r>
          </a:p>
          <a:p>
            <a:r>
              <a:rPr lang="en-US" sz="1200" b="1" i="0" kern="1200" dirty="0" smtClean="0">
                <a:solidFill>
                  <a:schemeClr val="tx1"/>
                </a:solidFill>
                <a:effectLst/>
                <a:latin typeface="+mn-lt"/>
                <a:ea typeface="+mn-ea"/>
                <a:cs typeface="+mn-cs"/>
              </a:rPr>
              <a:t>4. Automate everything: </a:t>
            </a:r>
            <a:r>
              <a:rPr lang="en-US" sz="1200" b="0" i="0" kern="1200" dirty="0" smtClean="0">
                <a:solidFill>
                  <a:schemeClr val="tx1"/>
                </a:solidFill>
                <a:effectLst/>
                <a:latin typeface="+mn-lt"/>
                <a:ea typeface="+mn-ea"/>
                <a:cs typeface="+mn-cs"/>
              </a:rPr>
              <a:t>Automation is a vital principle of DevOps process. This is not only for the software development but also for the entire infrastructure landscape.</a:t>
            </a:r>
          </a:p>
          <a:p>
            <a:r>
              <a:rPr lang="en-US" sz="1200" b="1" i="0" kern="1200" dirty="0" smtClean="0">
                <a:solidFill>
                  <a:schemeClr val="tx1"/>
                </a:solidFill>
                <a:effectLst/>
                <a:latin typeface="+mn-lt"/>
                <a:ea typeface="+mn-ea"/>
                <a:cs typeface="+mn-cs"/>
              </a:rPr>
              <a:t>5. Work as one team: </a:t>
            </a:r>
            <a:r>
              <a:rPr lang="en-US" sz="1200" b="0" i="0" kern="1200" dirty="0" smtClean="0">
                <a:solidFill>
                  <a:schemeClr val="tx1"/>
                </a:solidFill>
                <a:effectLst/>
                <a:latin typeface="+mn-lt"/>
                <a:ea typeface="+mn-ea"/>
                <a:cs typeface="+mn-cs"/>
              </a:rPr>
              <a:t>In the DevOps culture role of the designer, developer, and tester are already defined. All they needed to do is work as one team with complete collaboration.</a:t>
            </a:r>
          </a:p>
          <a:p>
            <a:r>
              <a:rPr lang="en-US" sz="1200" b="1" i="0" kern="1200" dirty="0" smtClean="0">
                <a:solidFill>
                  <a:schemeClr val="tx1"/>
                </a:solidFill>
                <a:effectLst/>
                <a:latin typeface="+mn-lt"/>
                <a:ea typeface="+mn-ea"/>
                <a:cs typeface="+mn-cs"/>
              </a:rPr>
              <a:t>6. Monitor and test everything: </a:t>
            </a:r>
            <a:r>
              <a:rPr lang="en-US" sz="1200" b="0" i="0" kern="1200" dirty="0" smtClean="0">
                <a:solidFill>
                  <a:schemeClr val="tx1"/>
                </a:solidFill>
                <a:effectLst/>
                <a:latin typeface="+mn-lt"/>
                <a:ea typeface="+mn-ea"/>
                <a:cs typeface="+mn-cs"/>
              </a:rPr>
              <a:t>It is very important for DevOps team to have a robust monitoring and testing procedures.</a:t>
            </a:r>
          </a:p>
          <a:p>
            <a:r>
              <a:rPr lang="en-US" dirty="0" smtClean="0"/>
              <a:t/>
            </a:r>
            <a:br>
              <a:rPr lang="en-US" dirty="0" smtClean="0"/>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15</a:t>
            </a:fld>
            <a:endParaRPr lang="en-US" altLang="en-US"/>
          </a:p>
        </p:txBody>
      </p:sp>
    </p:spTree>
    <p:extLst>
      <p:ext uri="{BB962C8B-B14F-4D97-AF65-F5344CB8AC3E}">
        <p14:creationId xmlns:p14="http://schemas.microsoft.com/office/powerpoint/2010/main" val="1534413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Who is a DevOps Engineer?</a:t>
            </a:r>
          </a:p>
          <a:p>
            <a:r>
              <a:rPr lang="en-US" sz="1200" b="0" i="0" kern="1200" dirty="0" smtClean="0">
                <a:solidFill>
                  <a:schemeClr val="tx1"/>
                </a:solidFill>
                <a:effectLst/>
                <a:latin typeface="+mn-lt"/>
                <a:ea typeface="+mn-ea"/>
                <a:cs typeface="+mn-cs"/>
              </a:rPr>
              <a:t>A DevOps Engineer is an IT professional who works with software developers, system operators, and other production IT staff to administer code releases. DevOps should have hard as well as soft skills to communicate and collaborate with development, testing, and operations teams.</a:t>
            </a:r>
          </a:p>
          <a:p>
            <a:r>
              <a:rPr lang="en-US" sz="1200" b="0" i="0" kern="1200" dirty="0" smtClean="0">
                <a:solidFill>
                  <a:schemeClr val="tx1"/>
                </a:solidFill>
                <a:effectLst/>
                <a:latin typeface="+mn-lt"/>
                <a:ea typeface="+mn-ea"/>
                <a:cs typeface="+mn-cs"/>
              </a:rPr>
              <a:t>DevOps approach needs frequent, incremental changes to code versions, which means frequent deployment and testing regimens. Although DevOps engineers need to code occasionally from scratch, it is important that they should have the basics of software development languages.</a:t>
            </a:r>
          </a:p>
          <a:p>
            <a:r>
              <a:rPr lang="en-US" sz="1200" b="0" i="0" kern="1200" dirty="0" smtClean="0">
                <a:solidFill>
                  <a:schemeClr val="tx1"/>
                </a:solidFill>
                <a:effectLst/>
                <a:latin typeface="+mn-lt"/>
                <a:ea typeface="+mn-ea"/>
                <a:cs typeface="+mn-cs"/>
              </a:rPr>
              <a:t>A DevOps engineer will work with development team staff to tackle the coding and scripting needed to connect elements of code, like libraries or software development kits.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16</a:t>
            </a:fld>
            <a:endParaRPr lang="en-US" altLang="en-US"/>
          </a:p>
        </p:txBody>
      </p:sp>
    </p:spTree>
    <p:extLst>
      <p:ext uri="{BB962C8B-B14F-4D97-AF65-F5344CB8AC3E}">
        <p14:creationId xmlns:p14="http://schemas.microsoft.com/office/powerpoint/2010/main" val="839976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Roles, Responsibilities, and Skills of a DevOps Engineer</a:t>
            </a:r>
          </a:p>
          <a:p>
            <a:r>
              <a:rPr lang="en-US" sz="1200" b="0" i="0" kern="1200" dirty="0" smtClean="0">
                <a:solidFill>
                  <a:schemeClr val="tx1"/>
                </a:solidFill>
                <a:effectLst/>
                <a:latin typeface="+mn-lt"/>
                <a:ea typeface="+mn-ea"/>
                <a:cs typeface="+mn-cs"/>
              </a:rPr>
              <a:t>DevOps engineers work full-time. They are responsible for the production and ongoing maintenance of a software application's platform.</a:t>
            </a:r>
          </a:p>
          <a:p>
            <a:r>
              <a:rPr lang="en-US" sz="1200" b="0" i="0" kern="1200" dirty="0" smtClean="0">
                <a:solidFill>
                  <a:schemeClr val="tx1"/>
                </a:solidFill>
                <a:effectLst/>
                <a:latin typeface="+mn-lt"/>
                <a:ea typeface="+mn-ea"/>
                <a:cs typeface="+mn-cs"/>
              </a:rPr>
              <a:t>Following are some expected Roles, Responsibilities, and Skills that is expected from DevOps engineer:</a:t>
            </a:r>
          </a:p>
          <a:p>
            <a:r>
              <a:rPr lang="en-US" sz="1200" b="0" i="0" kern="1200" dirty="0" smtClean="0">
                <a:solidFill>
                  <a:schemeClr val="tx1"/>
                </a:solidFill>
                <a:effectLst/>
                <a:latin typeface="+mn-lt"/>
                <a:ea typeface="+mn-ea"/>
                <a:cs typeface="+mn-cs"/>
              </a:rPr>
              <a:t>Able to perform system troubleshooting and problem-solving across platform and application domains.</a:t>
            </a:r>
          </a:p>
          <a:p>
            <a:r>
              <a:rPr lang="en-US" sz="1200" b="0" i="0" kern="1200" dirty="0" smtClean="0">
                <a:solidFill>
                  <a:schemeClr val="tx1"/>
                </a:solidFill>
                <a:effectLst/>
                <a:latin typeface="+mn-lt"/>
                <a:ea typeface="+mn-ea"/>
                <a:cs typeface="+mn-cs"/>
              </a:rPr>
              <a:t>Manage project effectively through open, standards-based platforms</a:t>
            </a:r>
          </a:p>
          <a:p>
            <a:r>
              <a:rPr lang="en-US" sz="1200" b="0" i="0" kern="1200" dirty="0" smtClean="0">
                <a:solidFill>
                  <a:schemeClr val="tx1"/>
                </a:solidFill>
                <a:effectLst/>
                <a:latin typeface="+mn-lt"/>
                <a:ea typeface="+mn-ea"/>
                <a:cs typeface="+mn-cs"/>
              </a:rPr>
              <a:t>Increase project visibility thought traceability</a:t>
            </a:r>
          </a:p>
          <a:p>
            <a:r>
              <a:rPr lang="en-US" sz="1200" b="0" i="0" kern="1200" dirty="0" smtClean="0">
                <a:solidFill>
                  <a:schemeClr val="tx1"/>
                </a:solidFill>
                <a:effectLst/>
                <a:latin typeface="+mn-lt"/>
                <a:ea typeface="+mn-ea"/>
                <a:cs typeface="+mn-cs"/>
              </a:rPr>
              <a:t>Improve quality and reduce development cost with collaboration</a:t>
            </a:r>
          </a:p>
          <a:p>
            <a:r>
              <a:rPr lang="en-US" sz="1200" b="0" i="0" kern="1200" dirty="0" err="1" smtClean="0">
                <a:solidFill>
                  <a:schemeClr val="tx1"/>
                </a:solidFill>
                <a:effectLst/>
                <a:latin typeface="+mn-lt"/>
                <a:ea typeface="+mn-ea"/>
                <a:cs typeface="+mn-cs"/>
              </a:rPr>
              <a:t>Analyse</a:t>
            </a:r>
            <a:r>
              <a:rPr lang="en-US" sz="1200" b="0" i="0" kern="1200" dirty="0" smtClean="0">
                <a:solidFill>
                  <a:schemeClr val="tx1"/>
                </a:solidFill>
                <a:effectLst/>
                <a:latin typeface="+mn-lt"/>
                <a:ea typeface="+mn-ea"/>
                <a:cs typeface="+mn-cs"/>
              </a:rPr>
              <a:t>, design and evaluate automation scripts &amp; systems</a:t>
            </a:r>
          </a:p>
          <a:p>
            <a:r>
              <a:rPr lang="en-US" sz="1200" b="0" i="0" kern="1200" dirty="0" smtClean="0">
                <a:solidFill>
                  <a:schemeClr val="tx1"/>
                </a:solidFill>
                <a:effectLst/>
                <a:latin typeface="+mn-lt"/>
                <a:ea typeface="+mn-ea"/>
                <a:cs typeface="+mn-cs"/>
              </a:rPr>
              <a:t>Ensuring critical resolution of system issues by using the best cloud security solutions services</a:t>
            </a:r>
          </a:p>
          <a:p>
            <a:r>
              <a:rPr lang="en-US" sz="1200" b="0" i="0" kern="1200" dirty="0" smtClean="0">
                <a:solidFill>
                  <a:schemeClr val="tx1"/>
                </a:solidFill>
                <a:effectLst/>
                <a:latin typeface="+mn-lt"/>
                <a:ea typeface="+mn-ea"/>
                <a:cs typeface="+mn-cs"/>
              </a:rPr>
              <a:t>DevOps engineer should have the soft skill of problem-solver and quick-learner</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17</a:t>
            </a:fld>
            <a:endParaRPr lang="en-US" altLang="en-US"/>
          </a:p>
        </p:txBody>
      </p:sp>
    </p:spTree>
    <p:extLst>
      <p:ext uri="{BB962C8B-B14F-4D97-AF65-F5344CB8AC3E}">
        <p14:creationId xmlns:p14="http://schemas.microsoft.com/office/powerpoint/2010/main" val="1283375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How much does DevOps engineer make?</a:t>
            </a:r>
          </a:p>
          <a:p>
            <a:r>
              <a:rPr lang="en-US" sz="1200" b="0" i="0" kern="1200" dirty="0" smtClean="0">
                <a:solidFill>
                  <a:schemeClr val="tx1"/>
                </a:solidFill>
                <a:effectLst/>
                <a:latin typeface="+mn-lt"/>
                <a:ea typeface="+mn-ea"/>
                <a:cs typeface="+mn-cs"/>
              </a:rPr>
              <a:t>DevOps is one of the most trending IT profession. That is why there is plenty of opportunities out there. As a result, pay scale even for junior level DevOps engineer is quite high. Approximate salary of Junior DevOps engineer in India is 11, 15,801 per year. The average salary for junior DevOps Engineer is $78,696 per year in the United States of America.</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18</a:t>
            </a:fld>
            <a:endParaRPr lang="en-US" altLang="en-US"/>
          </a:p>
        </p:txBody>
      </p:sp>
    </p:spTree>
    <p:extLst>
      <p:ext uri="{BB962C8B-B14F-4D97-AF65-F5344CB8AC3E}">
        <p14:creationId xmlns:p14="http://schemas.microsoft.com/office/powerpoint/2010/main" val="659277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DevOps Training Certification</a:t>
            </a:r>
          </a:p>
          <a:p>
            <a:r>
              <a:rPr lang="en-US" sz="1200" b="0" i="0" kern="1200" dirty="0" smtClean="0">
                <a:solidFill>
                  <a:schemeClr val="tx1"/>
                </a:solidFill>
                <a:effectLst/>
                <a:latin typeface="+mn-lt"/>
                <a:ea typeface="+mn-ea"/>
                <a:cs typeface="+mn-cs"/>
              </a:rPr>
              <a:t>DevOps training certification helps anyone who aspires to make a career as a DevOps Engineer. Certifications are available from Amazon web services, Red Hat, Microsoft Academy, DevOps Institute.</a:t>
            </a:r>
          </a:p>
          <a:p>
            <a:r>
              <a:rPr lang="en-US" sz="1200" b="0" i="0" kern="1200" dirty="0" smtClean="0">
                <a:solidFill>
                  <a:schemeClr val="tx1"/>
                </a:solidFill>
                <a:effectLst/>
                <a:latin typeface="+mn-lt"/>
                <a:ea typeface="+mn-ea"/>
                <a:cs typeface="+mn-cs"/>
              </a:rPr>
              <a:t>Let's consider them one by one</a:t>
            </a:r>
          </a:p>
          <a:p>
            <a:r>
              <a:rPr lang="en-US" sz="1200" b="0" i="0" u="none" strike="noStrike" kern="1200" dirty="0" smtClean="0">
                <a:solidFill>
                  <a:schemeClr val="tx1"/>
                </a:solidFill>
                <a:effectLst/>
                <a:latin typeface="+mn-lt"/>
                <a:ea typeface="+mn-ea"/>
                <a:cs typeface="+mn-cs"/>
                <a:hlinkClick r:id="rId3"/>
              </a:rPr>
              <a:t>AWS Certified DevOps Engineer</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DevOps Engineering certificate tests you on how to use the most common DevOps patterns to develop, deploy, and maintain applications on AWS. It also evaluates you on the core principles of the DevOps methodology.</a:t>
            </a:r>
          </a:p>
          <a:p>
            <a:r>
              <a:rPr lang="en-US" sz="1200" b="0" i="0" kern="1200" dirty="0" smtClean="0">
                <a:solidFill>
                  <a:schemeClr val="tx1"/>
                </a:solidFill>
                <a:effectLst/>
                <a:latin typeface="+mn-lt"/>
                <a:ea typeface="+mn-ea"/>
                <a:cs typeface="+mn-cs"/>
              </a:rPr>
              <a:t>This certification has 2 requisites. The certification fee is $300 and duration is 170 minutes.</a:t>
            </a:r>
          </a:p>
          <a:p>
            <a:r>
              <a:rPr lang="en-US" sz="1200" b="0" i="0" u="none" strike="noStrike" kern="1200" dirty="0" smtClean="0">
                <a:solidFill>
                  <a:schemeClr val="tx1"/>
                </a:solidFill>
                <a:effectLst/>
                <a:latin typeface="+mn-lt"/>
                <a:ea typeface="+mn-ea"/>
                <a:cs typeface="+mn-cs"/>
                <a:hlinkClick r:id="rId4"/>
              </a:rPr>
              <a:t>Red Hat Certification: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Red Hat offers different level of certifications for DevOps professionals as follows -</a:t>
            </a:r>
          </a:p>
          <a:p>
            <a:r>
              <a:rPr lang="en-US" sz="1200" b="0" i="0" kern="1200" dirty="0" smtClean="0">
                <a:solidFill>
                  <a:schemeClr val="tx1"/>
                </a:solidFill>
                <a:effectLst/>
                <a:latin typeface="+mn-lt"/>
                <a:ea typeface="+mn-ea"/>
                <a:cs typeface="+mn-cs"/>
              </a:rPr>
              <a:t>Red Hat Certificate of Expertise in Platform-as-a-Service</a:t>
            </a:r>
          </a:p>
          <a:p>
            <a:r>
              <a:rPr lang="en-US" sz="1200" b="0" i="0" kern="1200" dirty="0" smtClean="0">
                <a:solidFill>
                  <a:schemeClr val="tx1"/>
                </a:solidFill>
                <a:effectLst/>
                <a:latin typeface="+mn-lt"/>
                <a:ea typeface="+mn-ea"/>
                <a:cs typeface="+mn-cs"/>
              </a:rPr>
              <a:t>Red Hat Certificate of Expertise in Containerized Application Development</a:t>
            </a:r>
          </a:p>
          <a:p>
            <a:r>
              <a:rPr lang="en-US" sz="1200" b="0" i="0" kern="1200" dirty="0" smtClean="0">
                <a:solidFill>
                  <a:schemeClr val="tx1"/>
                </a:solidFill>
                <a:effectLst/>
                <a:latin typeface="+mn-lt"/>
                <a:ea typeface="+mn-ea"/>
                <a:cs typeface="+mn-cs"/>
              </a:rPr>
              <a:t>Red Hat Certificate of Expertise in </a:t>
            </a:r>
            <a:r>
              <a:rPr lang="en-US" sz="1200" b="0" i="0" kern="1200" dirty="0" err="1" smtClean="0">
                <a:solidFill>
                  <a:schemeClr val="tx1"/>
                </a:solidFill>
                <a:effectLst/>
                <a:latin typeface="+mn-lt"/>
                <a:ea typeface="+mn-ea"/>
                <a:cs typeface="+mn-cs"/>
              </a:rPr>
              <a:t>Ansible</a:t>
            </a:r>
            <a:r>
              <a:rPr lang="en-US" sz="1200" b="0" i="0" kern="1200" dirty="0" smtClean="0">
                <a:solidFill>
                  <a:schemeClr val="tx1"/>
                </a:solidFill>
                <a:effectLst/>
                <a:latin typeface="+mn-lt"/>
                <a:ea typeface="+mn-ea"/>
                <a:cs typeface="+mn-cs"/>
              </a:rPr>
              <a:t> Automation</a:t>
            </a:r>
          </a:p>
          <a:p>
            <a:r>
              <a:rPr lang="en-US" sz="1200" b="0" i="0" kern="1200" dirty="0" smtClean="0">
                <a:solidFill>
                  <a:schemeClr val="tx1"/>
                </a:solidFill>
                <a:effectLst/>
                <a:latin typeface="+mn-lt"/>
                <a:ea typeface="+mn-ea"/>
                <a:cs typeface="+mn-cs"/>
              </a:rPr>
              <a:t>Red Hat Certificate of Expertise in Configuration Management</a:t>
            </a:r>
          </a:p>
          <a:p>
            <a:r>
              <a:rPr lang="en-US" sz="1200" b="0" i="0" kern="1200" dirty="0" smtClean="0">
                <a:solidFill>
                  <a:schemeClr val="tx1"/>
                </a:solidFill>
                <a:effectLst/>
                <a:latin typeface="+mn-lt"/>
                <a:ea typeface="+mn-ea"/>
                <a:cs typeface="+mn-cs"/>
              </a:rPr>
              <a:t>Red Hat Certificate of Expertise in Container Administration</a:t>
            </a:r>
          </a:p>
          <a:p>
            <a:r>
              <a:rPr lang="en-US" sz="1200" b="0" i="0" u="none" strike="noStrike" kern="1200" dirty="0" smtClean="0">
                <a:solidFill>
                  <a:schemeClr val="tx1"/>
                </a:solidFill>
                <a:effectLst/>
                <a:latin typeface="+mn-lt"/>
                <a:ea typeface="+mn-ea"/>
                <a:cs typeface="+mn-cs"/>
                <a:hlinkClick r:id="rId5"/>
              </a:rPr>
              <a:t>Devops Institute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DevOps Institute is the global learning community around emerging DevOps practices. This organization is setting the quality standard for DevOps competency-based qualifications. The DevOps Institute currently offers three classes and certifications.</a:t>
            </a:r>
          </a:p>
          <a:p>
            <a:r>
              <a:rPr lang="en-US" sz="1200" b="1" i="0" kern="1200" dirty="0" smtClean="0">
                <a:solidFill>
                  <a:schemeClr val="tx1"/>
                </a:solidFill>
                <a:effectLst/>
                <a:latin typeface="+mn-lt"/>
                <a:ea typeface="+mn-ea"/>
                <a:cs typeface="+mn-cs"/>
              </a:rPr>
              <a:t>The certification course offered by the company are: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DevOps Foundation</a:t>
            </a:r>
          </a:p>
          <a:p>
            <a:r>
              <a:rPr lang="en-US" sz="1200" b="0" i="0" kern="1200" dirty="0" smtClean="0">
                <a:solidFill>
                  <a:schemeClr val="tx1"/>
                </a:solidFill>
                <a:effectLst/>
                <a:latin typeface="+mn-lt"/>
                <a:ea typeface="+mn-ea"/>
                <a:cs typeface="+mn-cs"/>
              </a:rPr>
              <a:t>DevOps Foundation Certified</a:t>
            </a:r>
          </a:p>
          <a:p>
            <a:r>
              <a:rPr lang="en-US" sz="1200" b="0" i="0" kern="1200" dirty="0" smtClean="0">
                <a:solidFill>
                  <a:schemeClr val="tx1"/>
                </a:solidFill>
                <a:effectLst/>
                <a:latin typeface="+mn-lt"/>
                <a:ea typeface="+mn-ea"/>
                <a:cs typeface="+mn-cs"/>
              </a:rPr>
              <a:t>Certified Agile Service Manager</a:t>
            </a:r>
          </a:p>
          <a:p>
            <a:r>
              <a:rPr lang="en-US" sz="1200" b="0" i="0" kern="1200" dirty="0" smtClean="0">
                <a:solidFill>
                  <a:schemeClr val="tx1"/>
                </a:solidFill>
                <a:effectLst/>
                <a:latin typeface="+mn-lt"/>
                <a:ea typeface="+mn-ea"/>
                <a:cs typeface="+mn-cs"/>
              </a:rPr>
              <a:t>Certified Agile Process Owner</a:t>
            </a:r>
          </a:p>
          <a:p>
            <a:r>
              <a:rPr lang="en-US" sz="1200" b="0" i="0" kern="1200" dirty="0" smtClean="0">
                <a:solidFill>
                  <a:schemeClr val="tx1"/>
                </a:solidFill>
                <a:effectLst/>
                <a:latin typeface="+mn-lt"/>
                <a:ea typeface="+mn-ea"/>
                <a:cs typeface="+mn-cs"/>
              </a:rPr>
              <a:t>DevOps Test Engineering</a:t>
            </a:r>
          </a:p>
          <a:p>
            <a:r>
              <a:rPr lang="en-US" sz="1200" b="0" i="0" kern="1200" dirty="0" smtClean="0">
                <a:solidFill>
                  <a:schemeClr val="tx1"/>
                </a:solidFill>
                <a:effectLst/>
                <a:latin typeface="+mn-lt"/>
                <a:ea typeface="+mn-ea"/>
                <a:cs typeface="+mn-cs"/>
              </a:rPr>
              <a:t>Continuous Delivery Architecture</a:t>
            </a:r>
          </a:p>
          <a:p>
            <a:r>
              <a:rPr lang="en-US" sz="1200" b="0" i="0" kern="1200" dirty="0" smtClean="0">
                <a:solidFill>
                  <a:schemeClr val="tx1"/>
                </a:solidFill>
                <a:effectLst/>
                <a:latin typeface="+mn-lt"/>
                <a:ea typeface="+mn-ea"/>
                <a:cs typeface="+mn-cs"/>
              </a:rPr>
              <a:t>DevOps Leader</a:t>
            </a:r>
          </a:p>
          <a:p>
            <a:r>
              <a:rPr lang="en-US" sz="1200" b="0" i="0" kern="1200" dirty="0" err="1" smtClean="0">
                <a:solidFill>
                  <a:schemeClr val="tx1"/>
                </a:solidFill>
                <a:effectLst/>
                <a:latin typeface="+mn-lt"/>
                <a:ea typeface="+mn-ea"/>
                <a:cs typeface="+mn-cs"/>
              </a:rPr>
              <a:t>DevSecOps</a:t>
            </a:r>
            <a:r>
              <a:rPr lang="en-US" sz="1200" b="0" i="0" kern="1200" dirty="0" smtClean="0">
                <a:solidFill>
                  <a:schemeClr val="tx1"/>
                </a:solidFill>
                <a:effectLst/>
                <a:latin typeface="+mn-lt"/>
                <a:ea typeface="+mn-ea"/>
                <a:cs typeface="+mn-cs"/>
              </a:rPr>
              <a:t> Engineering</a:t>
            </a:r>
          </a:p>
          <a:p>
            <a:r>
              <a:rPr lang="en-US" dirty="0" smtClean="0"/>
              <a:t/>
            </a:r>
            <a:br>
              <a:rPr lang="en-US" dirty="0" smtClean="0"/>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19</a:t>
            </a:fld>
            <a:endParaRPr lang="en-US" altLang="en-US"/>
          </a:p>
        </p:txBody>
      </p:sp>
    </p:spTree>
    <p:extLst>
      <p:ext uri="{BB962C8B-B14F-4D97-AF65-F5344CB8AC3E}">
        <p14:creationId xmlns:p14="http://schemas.microsoft.com/office/powerpoint/2010/main" val="986914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DevOps Automation Tools</a:t>
            </a:r>
          </a:p>
          <a:p>
            <a:r>
              <a:rPr lang="en-US" sz="1200" b="0" i="0" kern="1200" dirty="0" smtClean="0">
                <a:solidFill>
                  <a:schemeClr val="tx1"/>
                </a:solidFill>
                <a:effectLst/>
                <a:latin typeface="+mn-lt"/>
                <a:ea typeface="+mn-ea"/>
                <a:cs typeface="+mn-cs"/>
              </a:rPr>
              <a:t>It is vital to automate all the testing processes and configure them to achieve speed and agility. This process is known as DevOps automation.</a:t>
            </a:r>
          </a:p>
          <a:p>
            <a:r>
              <a:rPr lang="en-US" sz="1200" b="0" i="0" kern="1200" dirty="0" smtClean="0">
                <a:solidFill>
                  <a:schemeClr val="tx1"/>
                </a:solidFill>
                <a:effectLst/>
                <a:latin typeface="+mn-lt"/>
                <a:ea typeface="+mn-ea"/>
                <a:cs typeface="+mn-cs"/>
              </a:rPr>
              <a:t>The difficulty faced in large DevOps Team that maintain large huge IT infrastructure can be classified briefly into six different categories.</a:t>
            </a:r>
          </a:p>
          <a:p>
            <a:r>
              <a:rPr lang="en-US" sz="1200" b="0" i="0" kern="1200" dirty="0" smtClean="0">
                <a:solidFill>
                  <a:schemeClr val="tx1"/>
                </a:solidFill>
                <a:effectLst/>
                <a:latin typeface="+mn-lt"/>
                <a:ea typeface="+mn-ea"/>
                <a:cs typeface="+mn-cs"/>
              </a:rPr>
              <a:t>Infrastructure Automation</a:t>
            </a:r>
          </a:p>
          <a:p>
            <a:r>
              <a:rPr lang="en-US" sz="1200" b="0" i="0" kern="1200" dirty="0" smtClean="0">
                <a:solidFill>
                  <a:schemeClr val="tx1"/>
                </a:solidFill>
                <a:effectLst/>
                <a:latin typeface="+mn-lt"/>
                <a:ea typeface="+mn-ea"/>
                <a:cs typeface="+mn-cs"/>
              </a:rPr>
              <a:t>Configuration Management</a:t>
            </a:r>
          </a:p>
          <a:p>
            <a:r>
              <a:rPr lang="en-US" sz="1200" b="0" i="0" kern="1200" dirty="0" smtClean="0">
                <a:solidFill>
                  <a:schemeClr val="tx1"/>
                </a:solidFill>
                <a:effectLst/>
                <a:latin typeface="+mn-lt"/>
                <a:ea typeface="+mn-ea"/>
                <a:cs typeface="+mn-cs"/>
              </a:rPr>
              <a:t>Deployment Automation</a:t>
            </a:r>
          </a:p>
          <a:p>
            <a:r>
              <a:rPr lang="en-US" sz="1200" b="0" i="0" kern="1200" dirty="0" smtClean="0">
                <a:solidFill>
                  <a:schemeClr val="tx1"/>
                </a:solidFill>
                <a:effectLst/>
                <a:latin typeface="+mn-lt"/>
                <a:ea typeface="+mn-ea"/>
                <a:cs typeface="+mn-cs"/>
              </a:rPr>
              <a:t>Performance Management</a:t>
            </a:r>
          </a:p>
          <a:p>
            <a:r>
              <a:rPr lang="en-US" sz="1200" b="0" i="0" kern="1200" dirty="0" smtClean="0">
                <a:solidFill>
                  <a:schemeClr val="tx1"/>
                </a:solidFill>
                <a:effectLst/>
                <a:latin typeface="+mn-lt"/>
                <a:ea typeface="+mn-ea"/>
                <a:cs typeface="+mn-cs"/>
              </a:rPr>
              <a:t>Log Management</a:t>
            </a:r>
          </a:p>
          <a:p>
            <a:r>
              <a:rPr lang="en-US" sz="1200" b="0" i="0" kern="1200" dirty="0" smtClean="0">
                <a:solidFill>
                  <a:schemeClr val="tx1"/>
                </a:solidFill>
                <a:effectLst/>
                <a:latin typeface="+mn-lt"/>
                <a:ea typeface="+mn-ea"/>
                <a:cs typeface="+mn-cs"/>
              </a:rPr>
              <a:t>Monitoring.</a:t>
            </a:r>
          </a:p>
          <a:p>
            <a:r>
              <a:rPr lang="en-US" sz="1200" b="0" i="0" kern="1200" dirty="0" smtClean="0">
                <a:solidFill>
                  <a:schemeClr val="tx1"/>
                </a:solidFill>
                <a:effectLst/>
                <a:latin typeface="+mn-lt"/>
                <a:ea typeface="+mn-ea"/>
                <a:cs typeface="+mn-cs"/>
              </a:rPr>
              <a:t>Let's see a few tools in each of these categories and how they solve the pain points–</a:t>
            </a:r>
          </a:p>
          <a:p>
            <a:r>
              <a:rPr lang="en-US" sz="1200" b="1" i="0" kern="1200" dirty="0" smtClean="0">
                <a:solidFill>
                  <a:schemeClr val="tx1"/>
                </a:solidFill>
                <a:effectLst/>
                <a:latin typeface="+mn-lt"/>
                <a:ea typeface="+mn-ea"/>
                <a:cs typeface="+mn-cs"/>
              </a:rPr>
              <a:t>Infrastructure Automation</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Amazon Web Services (AWS):</a:t>
            </a:r>
            <a:r>
              <a:rPr lang="en-US" sz="1200" b="0" i="0" kern="1200" dirty="0" smtClean="0">
                <a:solidFill>
                  <a:schemeClr val="tx1"/>
                </a:solidFill>
                <a:effectLst/>
                <a:latin typeface="+mn-lt"/>
                <a:ea typeface="+mn-ea"/>
                <a:cs typeface="+mn-cs"/>
              </a:rPr>
              <a:t> Being cloud service you do not need to be physically present in the data center. Also, they are easy to scale on-demand. There are no up-front hardware costs. It can be configured to provision more servers based on traffic automatically.</a:t>
            </a:r>
          </a:p>
          <a:p>
            <a:r>
              <a:rPr lang="en-US" sz="1200" b="1" i="0" kern="1200" dirty="0" smtClean="0">
                <a:solidFill>
                  <a:schemeClr val="tx1"/>
                </a:solidFill>
                <a:effectLst/>
                <a:latin typeface="+mn-lt"/>
                <a:ea typeface="+mn-ea"/>
                <a:cs typeface="+mn-cs"/>
              </a:rPr>
              <a:t>Configuration Management</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Chef</a:t>
            </a:r>
            <a:r>
              <a:rPr lang="en-US" sz="1200" b="0" i="0" kern="1200" dirty="0" smtClean="0">
                <a:solidFill>
                  <a:schemeClr val="tx1"/>
                </a:solidFill>
                <a:effectLst/>
                <a:latin typeface="+mn-lt"/>
                <a:ea typeface="+mn-ea"/>
                <a:cs typeface="+mn-cs"/>
              </a:rPr>
              <a:t>: It is a useful DevOps tool for achieving speed, scale, and consistency. It can be used to ease out complex tasks and perform configuration management. With this tool, DevOps team can avoid making changes across ten thousand servers. Instead, they need to make changes in one place which is automatically reflected in other servers.</a:t>
            </a:r>
          </a:p>
          <a:p>
            <a:r>
              <a:rPr lang="en-US" sz="1200" b="1" i="0" kern="1200" dirty="0" smtClean="0">
                <a:solidFill>
                  <a:schemeClr val="tx1"/>
                </a:solidFill>
                <a:effectLst/>
                <a:latin typeface="+mn-lt"/>
                <a:ea typeface="+mn-ea"/>
                <a:cs typeface="+mn-cs"/>
              </a:rPr>
              <a:t>Deployment Automation</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Jenkins</a:t>
            </a:r>
            <a:r>
              <a:rPr lang="en-US" sz="1200" b="0" i="0" kern="1200" dirty="0" smtClean="0">
                <a:solidFill>
                  <a:schemeClr val="tx1"/>
                </a:solidFill>
                <a:effectLst/>
                <a:latin typeface="+mn-lt"/>
                <a:ea typeface="+mn-ea"/>
                <a:cs typeface="+mn-cs"/>
              </a:rPr>
              <a:t>: This tool facilitates continuous integration and testing. It helps to integrate project changes more easily by quickly finding issues as soon as a built is deployed.</a:t>
            </a:r>
          </a:p>
          <a:p>
            <a:r>
              <a:rPr lang="en-US" sz="1200" b="1" i="0" kern="1200" dirty="0" smtClean="0">
                <a:solidFill>
                  <a:schemeClr val="tx1"/>
                </a:solidFill>
                <a:effectLst/>
                <a:latin typeface="+mn-lt"/>
                <a:ea typeface="+mn-ea"/>
                <a:cs typeface="+mn-cs"/>
              </a:rPr>
              <a:t>Log Management</a:t>
            </a:r>
            <a:endParaRPr lang="en-US" sz="1200" b="0"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Splunk</a:t>
            </a:r>
            <a:r>
              <a:rPr lang="en-US" sz="1200" b="0" i="0" kern="1200" dirty="0" smtClean="0">
                <a:solidFill>
                  <a:schemeClr val="tx1"/>
                </a:solidFill>
                <a:effectLst/>
                <a:latin typeface="+mn-lt"/>
                <a:ea typeface="+mn-ea"/>
                <a:cs typeface="+mn-cs"/>
              </a:rPr>
              <a:t>: This is a tool solves the issues like aggregating, storing, and analyzing all logs in one place.</a:t>
            </a:r>
          </a:p>
          <a:p>
            <a:r>
              <a:rPr lang="en-US" sz="1200" b="1" i="0" kern="1200" dirty="0" smtClean="0">
                <a:solidFill>
                  <a:schemeClr val="tx1"/>
                </a:solidFill>
                <a:effectLst/>
                <a:latin typeface="+mn-lt"/>
                <a:ea typeface="+mn-ea"/>
                <a:cs typeface="+mn-cs"/>
              </a:rPr>
              <a:t>Performance Management</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App Dynamic:</a:t>
            </a:r>
            <a:r>
              <a:rPr lang="en-US" sz="1200" b="0" i="0" kern="1200" dirty="0" smtClean="0">
                <a:solidFill>
                  <a:schemeClr val="tx1"/>
                </a:solidFill>
                <a:effectLst/>
                <a:latin typeface="+mn-lt"/>
                <a:ea typeface="+mn-ea"/>
                <a:cs typeface="+mn-cs"/>
              </a:rPr>
              <a:t> It is DevOps tool which offers real-time performance monitoring. The data collected by this tool helps developers to debug when issues occur.</a:t>
            </a:r>
          </a:p>
          <a:p>
            <a:r>
              <a:rPr lang="en-US" sz="1200" b="1" i="0" kern="1200" dirty="0" smtClean="0">
                <a:solidFill>
                  <a:schemeClr val="tx1"/>
                </a:solidFill>
                <a:effectLst/>
                <a:latin typeface="+mn-lt"/>
                <a:ea typeface="+mn-ea"/>
                <a:cs typeface="+mn-cs"/>
              </a:rPr>
              <a:t>Monitoring</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Nagios</a:t>
            </a:r>
            <a:r>
              <a:rPr lang="en-US" sz="1200" b="0" i="0" kern="1200" dirty="0" smtClean="0">
                <a:solidFill>
                  <a:schemeClr val="tx1"/>
                </a:solidFill>
                <a:effectLst/>
                <a:latin typeface="+mn-lt"/>
                <a:ea typeface="+mn-ea"/>
                <a:cs typeface="+mn-cs"/>
              </a:rPr>
              <a:t>: It is also important to make sure people are notified when infrastructure and related services go down. Nagios is one such tool for this purpose which helps DevOps teams to find and correct problems.</a:t>
            </a:r>
          </a:p>
          <a:p>
            <a:r>
              <a:rPr lang="en-US" dirty="0" smtClean="0"/>
              <a:t/>
            </a:r>
            <a:br>
              <a:rPr lang="en-US" dirty="0" smtClean="0"/>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20</a:t>
            </a:fld>
            <a:endParaRPr lang="en-US" altLang="en-US"/>
          </a:p>
        </p:txBody>
      </p:sp>
    </p:spTree>
    <p:extLst>
      <p:ext uri="{BB962C8B-B14F-4D97-AF65-F5344CB8AC3E}">
        <p14:creationId xmlns:p14="http://schemas.microsoft.com/office/powerpoint/2010/main" val="581293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a:t>
            </a:fld>
            <a:endParaRPr lang="en-US" altLang="en-US"/>
          </a:p>
        </p:txBody>
      </p:sp>
    </p:spTree>
    <p:extLst>
      <p:ext uri="{BB962C8B-B14F-4D97-AF65-F5344CB8AC3E}">
        <p14:creationId xmlns:p14="http://schemas.microsoft.com/office/powerpoint/2010/main" val="14031987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What is the future of DevOps?</a:t>
            </a:r>
          </a:p>
          <a:p>
            <a:r>
              <a:rPr lang="en-US" sz="1200" b="0" i="0" kern="1200" dirty="0" smtClean="0">
                <a:solidFill>
                  <a:schemeClr val="tx1"/>
                </a:solidFill>
                <a:effectLst/>
                <a:latin typeface="+mn-lt"/>
                <a:ea typeface="+mn-ea"/>
                <a:cs typeface="+mn-cs"/>
              </a:rPr>
              <a:t>They are lots of Change likely to happens in the DevOps world some most prominent are:</a:t>
            </a:r>
          </a:p>
          <a:p>
            <a:r>
              <a:rPr lang="en-US" sz="1200" b="0" i="0" kern="1200" dirty="0" smtClean="0">
                <a:solidFill>
                  <a:schemeClr val="tx1"/>
                </a:solidFill>
                <a:effectLst/>
                <a:latin typeface="+mn-lt"/>
                <a:ea typeface="+mn-ea"/>
                <a:cs typeface="+mn-cs"/>
              </a:rPr>
              <a:t>Organizations are shifting in their needs to weeks and months instead of years.</a:t>
            </a:r>
          </a:p>
          <a:p>
            <a:r>
              <a:rPr lang="en-US" sz="1200" b="0" i="0" kern="1200" dirty="0" smtClean="0">
                <a:solidFill>
                  <a:schemeClr val="tx1"/>
                </a:solidFill>
                <a:effectLst/>
                <a:latin typeface="+mn-lt"/>
                <a:ea typeface="+mn-ea"/>
                <a:cs typeface="+mn-cs"/>
              </a:rPr>
              <a:t>We will see soon that DevOps engineers have more access and control of the end user than any other person in the enterprise.</a:t>
            </a:r>
          </a:p>
          <a:p>
            <a:r>
              <a:rPr lang="en-US" sz="1200" b="0" i="0" kern="1200" dirty="0" smtClean="0">
                <a:solidFill>
                  <a:schemeClr val="tx1"/>
                </a:solidFill>
                <a:effectLst/>
                <a:latin typeface="+mn-lt"/>
                <a:ea typeface="+mn-ea"/>
                <a:cs typeface="+mn-cs"/>
              </a:rPr>
              <a:t>DevOps is becoming a valued skill for IT people. For example, a survey conducted by Linux hiring found that 25% of respondent's job seeker is DevOps expertise.</a:t>
            </a:r>
          </a:p>
          <a:p>
            <a:r>
              <a:rPr lang="en-US" sz="1200" b="0" i="0" kern="1200" dirty="0" smtClean="0">
                <a:solidFill>
                  <a:schemeClr val="tx1"/>
                </a:solidFill>
                <a:effectLst/>
                <a:latin typeface="+mn-lt"/>
                <a:ea typeface="+mn-ea"/>
                <a:cs typeface="+mn-cs"/>
              </a:rPr>
              <a:t>DevOps and continuous delivery are here to stay. Therefore companies need to change as they have no choice but to evolve. However, the mainstreaming the notion of DevOps will take 5 to 10 years.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21</a:t>
            </a:fld>
            <a:endParaRPr lang="en-US" altLang="en-US"/>
          </a:p>
        </p:txBody>
      </p:sp>
    </p:spTree>
    <p:extLst>
      <p:ext uri="{BB962C8B-B14F-4D97-AF65-F5344CB8AC3E}">
        <p14:creationId xmlns:p14="http://schemas.microsoft.com/office/powerpoint/2010/main" val="15615756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Summary</a:t>
            </a:r>
          </a:p>
          <a:p>
            <a:r>
              <a:rPr lang="en-US" sz="1200" b="0" i="0" kern="1200" dirty="0" smtClean="0">
                <a:solidFill>
                  <a:schemeClr val="tx1"/>
                </a:solidFill>
                <a:effectLst/>
                <a:latin typeface="+mn-lt"/>
                <a:ea typeface="+mn-ea"/>
                <a:cs typeface="+mn-cs"/>
              </a:rPr>
              <a:t>DevOps is a culture which promotes collaboration between Development and Operations Team to deploy code to production faster in an automated &amp; repeatable way</a:t>
            </a:r>
          </a:p>
          <a:p>
            <a:r>
              <a:rPr lang="en-US" sz="1200" b="0" i="0" kern="1200" dirty="0" smtClean="0">
                <a:solidFill>
                  <a:schemeClr val="tx1"/>
                </a:solidFill>
                <a:effectLst/>
                <a:latin typeface="+mn-lt"/>
                <a:ea typeface="+mn-ea"/>
                <a:cs typeface="+mn-cs"/>
              </a:rPr>
              <a:t>Before DevOps operation and Development team working in completed isolation.</a:t>
            </a:r>
          </a:p>
          <a:p>
            <a:r>
              <a:rPr lang="en-US" sz="1200" b="0" i="0" kern="1200" dirty="0" smtClean="0">
                <a:solidFill>
                  <a:schemeClr val="tx1"/>
                </a:solidFill>
                <a:effectLst/>
                <a:latin typeface="+mn-lt"/>
                <a:ea typeface="+mn-ea"/>
                <a:cs typeface="+mn-cs"/>
              </a:rPr>
              <a:t>Manual code deployment leads to human errors in production</a:t>
            </a:r>
          </a:p>
          <a:p>
            <a:r>
              <a:rPr lang="en-US" sz="1200" b="0" i="0" kern="1200" dirty="0" smtClean="0">
                <a:solidFill>
                  <a:schemeClr val="tx1"/>
                </a:solidFill>
                <a:effectLst/>
                <a:latin typeface="+mn-lt"/>
                <a:ea typeface="+mn-ea"/>
                <a:cs typeface="+mn-cs"/>
              </a:rPr>
              <a:t>In the Old process, Operations team has no clue on the progress of the Development team. So, operations team developed a IT infrastructure purchase and monitoring plan as per their understanding.</a:t>
            </a:r>
          </a:p>
          <a:p>
            <a:r>
              <a:rPr lang="en-US" sz="1200" b="0" i="0" kern="1200" dirty="0" smtClean="0">
                <a:solidFill>
                  <a:schemeClr val="tx1"/>
                </a:solidFill>
                <a:effectLst/>
                <a:latin typeface="+mn-lt"/>
                <a:ea typeface="+mn-ea"/>
                <a:cs typeface="+mn-cs"/>
              </a:rPr>
              <a:t>In the DevOps process operation team fully aware of the progress of developer. The purchase and monitoring planning is accurate.</a:t>
            </a:r>
          </a:p>
          <a:p>
            <a:r>
              <a:rPr lang="en-US" sz="1200" b="0" i="0" kern="1200" dirty="0" smtClean="0">
                <a:solidFill>
                  <a:schemeClr val="tx1"/>
                </a:solidFill>
                <a:effectLst/>
                <a:latin typeface="+mn-lt"/>
                <a:ea typeface="+mn-ea"/>
                <a:cs typeface="+mn-cs"/>
              </a:rPr>
              <a:t>DevOps offers Maintainability, Predictability, Greater quality cost efficiency and time to market.</a:t>
            </a:r>
          </a:p>
          <a:p>
            <a:r>
              <a:rPr lang="en-US" sz="1200" b="0" i="0" kern="1200" dirty="0" smtClean="0">
                <a:solidFill>
                  <a:schemeClr val="tx1"/>
                </a:solidFill>
                <a:effectLst/>
                <a:latin typeface="+mn-lt"/>
                <a:ea typeface="+mn-ea"/>
                <a:cs typeface="+mn-cs"/>
              </a:rPr>
              <a:t>Agile process focuses on functional and non-functional readiness while DevOps focuses on that IT infrastructure aspects.</a:t>
            </a:r>
          </a:p>
          <a:p>
            <a:r>
              <a:rPr lang="en-US" sz="1200" b="0" i="0" kern="1200" dirty="0" smtClean="0">
                <a:solidFill>
                  <a:schemeClr val="tx1"/>
                </a:solidFill>
                <a:effectLst/>
                <a:latin typeface="+mn-lt"/>
                <a:ea typeface="+mn-ea"/>
                <a:cs typeface="+mn-cs"/>
              </a:rPr>
              <a:t>DevOps life cycle includes Development, Testing, Integration, Deployment, and Monitoring.</a:t>
            </a:r>
          </a:p>
          <a:p>
            <a:r>
              <a:rPr lang="en-US" sz="1200" b="0" i="0" kern="1200" dirty="0" smtClean="0">
                <a:solidFill>
                  <a:schemeClr val="tx1"/>
                </a:solidFill>
                <a:effectLst/>
                <a:latin typeface="+mn-lt"/>
                <a:ea typeface="+mn-ea"/>
                <a:cs typeface="+mn-cs"/>
              </a:rPr>
              <a:t>DevOps engineer will work with development team staff to tackle the coding and scripting needs.</a:t>
            </a:r>
          </a:p>
          <a:p>
            <a:r>
              <a:rPr lang="en-US" sz="1200" b="0" i="0" kern="1200" dirty="0" smtClean="0">
                <a:solidFill>
                  <a:schemeClr val="tx1"/>
                </a:solidFill>
                <a:effectLst/>
                <a:latin typeface="+mn-lt"/>
                <a:ea typeface="+mn-ea"/>
                <a:cs typeface="+mn-cs"/>
              </a:rPr>
              <a:t>DevOps engineer should have the soft skill of a problem-solver and be a quick-learner</a:t>
            </a:r>
          </a:p>
          <a:p>
            <a:r>
              <a:rPr lang="en-US" sz="1200" b="0" i="0" kern="1200" dirty="0" smtClean="0">
                <a:solidFill>
                  <a:schemeClr val="tx1"/>
                </a:solidFill>
                <a:effectLst/>
                <a:latin typeface="+mn-lt"/>
                <a:ea typeface="+mn-ea"/>
                <a:cs typeface="+mn-cs"/>
              </a:rPr>
              <a:t>DevOps Certifications are available from Amazon web services, Red Hat, Microsoft Academy, DevOps Institute</a:t>
            </a:r>
          </a:p>
          <a:p>
            <a:r>
              <a:rPr lang="en-US" sz="1200" b="0" i="0" kern="1200" dirty="0" smtClean="0">
                <a:solidFill>
                  <a:schemeClr val="tx1"/>
                </a:solidFill>
                <a:effectLst/>
                <a:latin typeface="+mn-lt"/>
                <a:ea typeface="+mn-ea"/>
                <a:cs typeface="+mn-cs"/>
              </a:rPr>
              <a:t>DevOps helps organizations in shifting their code deployment cycles to weeks and months instead of years.</a:t>
            </a:r>
          </a:p>
          <a:p>
            <a:r>
              <a:rPr lang="en-US" dirty="0" smtClean="0"/>
              <a:t/>
            </a:r>
            <a:br>
              <a:rPr lang="en-US" dirty="0" smtClean="0"/>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22</a:t>
            </a:fld>
            <a:endParaRPr lang="en-US" altLang="en-US"/>
          </a:p>
        </p:txBody>
      </p:sp>
    </p:spTree>
    <p:extLst>
      <p:ext uri="{BB962C8B-B14F-4D97-AF65-F5344CB8AC3E}">
        <p14:creationId xmlns:p14="http://schemas.microsoft.com/office/powerpoint/2010/main" val="1262143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What is DevOps?</a:t>
            </a:r>
          </a:p>
          <a:p>
            <a:r>
              <a:rPr lang="en-US" sz="1200" b="0" i="0" kern="1200" dirty="0" smtClean="0">
                <a:solidFill>
                  <a:schemeClr val="tx1"/>
                </a:solidFill>
                <a:effectLst/>
                <a:latin typeface="+mn-lt"/>
                <a:ea typeface="+mn-ea"/>
                <a:cs typeface="+mn-cs"/>
              </a:rPr>
              <a:t>DevOps is a culture which promotes collaboration between Development and Operations Team to deploy code to production faster in an automated &amp; repeatable way. The word 'DevOps' is a combination of two words 'development' and 'operations.’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DevOps helps to increases an organization's speed to deliver applications and services. It allows organizations to serve their customers better and compete more strongly in the market.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simple words, DevOps can be defined as an alignment of development and IT operations with better communication and collaboration.</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a:t>
            </a:fld>
            <a:endParaRPr lang="en-US" altLang="en-US"/>
          </a:p>
        </p:txBody>
      </p:sp>
    </p:spTree>
    <p:extLst>
      <p:ext uri="{BB962C8B-B14F-4D97-AF65-F5344CB8AC3E}">
        <p14:creationId xmlns:p14="http://schemas.microsoft.com/office/powerpoint/2010/main" val="1421108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Why is DevOps is Needed?</a:t>
            </a:r>
          </a:p>
          <a:p>
            <a:r>
              <a:rPr lang="en-US" sz="1200" b="0" i="0" kern="1200" dirty="0" smtClean="0">
                <a:solidFill>
                  <a:schemeClr val="tx1"/>
                </a:solidFill>
                <a:effectLst/>
                <a:latin typeface="+mn-lt"/>
                <a:ea typeface="+mn-ea"/>
                <a:cs typeface="+mn-cs"/>
              </a:rPr>
              <a:t>Before DevOps, the development and operation team worked in complete isolation.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Testing and Deployment were isolated activities done after design-build. Hence they consumed more time than actual build cycles.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Without using DevOps, team members are spending a large amount of their time in testing, deploying, and designing instead of building the project.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Manual code deployment leads to human errors in production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Coding &amp; operation teams have their separate timelines and are not in synch causing further delays.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There is a demand to increase the rate of software delivery by business stakeholders. As per Forrester Consulting Study, Only 17% of teams can use delivery software fast enough. This proves the pain point.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a:t>
            </a:fld>
            <a:endParaRPr lang="en-US" altLang="en-US"/>
          </a:p>
        </p:txBody>
      </p:sp>
    </p:spTree>
    <p:extLst>
      <p:ext uri="{BB962C8B-B14F-4D97-AF65-F5344CB8AC3E}">
        <p14:creationId xmlns:p14="http://schemas.microsoft.com/office/powerpoint/2010/main" val="1395480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6</a:t>
            </a:fld>
            <a:endParaRPr lang="en-US" altLang="en-US"/>
          </a:p>
        </p:txBody>
      </p:sp>
    </p:spTree>
    <p:extLst>
      <p:ext uri="{BB962C8B-B14F-4D97-AF65-F5344CB8AC3E}">
        <p14:creationId xmlns:p14="http://schemas.microsoft.com/office/powerpoint/2010/main" val="701594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7</a:t>
            </a:fld>
            <a:endParaRPr lang="en-US" altLang="en-US"/>
          </a:p>
        </p:txBody>
      </p:sp>
    </p:spTree>
    <p:extLst>
      <p:ext uri="{BB962C8B-B14F-4D97-AF65-F5344CB8AC3E}">
        <p14:creationId xmlns:p14="http://schemas.microsoft.com/office/powerpoint/2010/main" val="674442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Why is DevOps used?</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DevOps allows Agile Development Teams to implement Continuous Integration and Continuous Delivery. This helps them to launch products faster into the market.</a:t>
            </a:r>
          </a:p>
          <a:p>
            <a:r>
              <a:rPr lang="en-US" sz="1200" b="0" i="0" kern="1200" dirty="0" smtClean="0">
                <a:solidFill>
                  <a:schemeClr val="tx1"/>
                </a:solidFill>
                <a:effectLst/>
                <a:latin typeface="+mn-lt"/>
                <a:ea typeface="+mn-ea"/>
                <a:cs typeface="+mn-cs"/>
              </a:rPr>
              <a:t>Other Important reasons are:</a:t>
            </a:r>
          </a:p>
          <a:p>
            <a:r>
              <a:rPr lang="en-US" sz="1200" b="1" i="0" kern="1200" dirty="0" smtClean="0">
                <a:solidFill>
                  <a:schemeClr val="tx1"/>
                </a:solidFill>
                <a:effectLst/>
                <a:latin typeface="+mn-lt"/>
                <a:ea typeface="+mn-ea"/>
                <a:cs typeface="+mn-cs"/>
              </a:rPr>
              <a:t>1. Predictability: </a:t>
            </a:r>
            <a:r>
              <a:rPr lang="en-US" sz="1200" b="0" i="0" kern="1200" dirty="0" smtClean="0">
                <a:solidFill>
                  <a:schemeClr val="tx1"/>
                </a:solidFill>
                <a:effectLst/>
                <a:latin typeface="+mn-lt"/>
                <a:ea typeface="+mn-ea"/>
                <a:cs typeface="+mn-cs"/>
              </a:rPr>
              <a:t>DevOps offers significantly lower failure rate of new releases</a:t>
            </a:r>
          </a:p>
          <a:p>
            <a:r>
              <a:rPr lang="en-US" sz="1200" b="1" i="0" kern="1200" dirty="0" smtClean="0">
                <a:solidFill>
                  <a:schemeClr val="tx1"/>
                </a:solidFill>
                <a:effectLst/>
                <a:latin typeface="+mn-lt"/>
                <a:ea typeface="+mn-ea"/>
                <a:cs typeface="+mn-cs"/>
              </a:rPr>
              <a:t>2. Reproducibility: </a:t>
            </a:r>
            <a:r>
              <a:rPr lang="en-US" sz="1200" b="0" i="0" kern="1200" dirty="0" smtClean="0">
                <a:solidFill>
                  <a:schemeClr val="tx1"/>
                </a:solidFill>
                <a:effectLst/>
                <a:latin typeface="+mn-lt"/>
                <a:ea typeface="+mn-ea"/>
                <a:cs typeface="+mn-cs"/>
              </a:rPr>
              <a:t>Version everything so that earlier version can be restored anytime.</a:t>
            </a:r>
          </a:p>
          <a:p>
            <a:r>
              <a:rPr lang="en-US" sz="1200" b="1" i="0" kern="1200" dirty="0" smtClean="0">
                <a:solidFill>
                  <a:schemeClr val="tx1"/>
                </a:solidFill>
                <a:effectLst/>
                <a:latin typeface="+mn-lt"/>
                <a:ea typeface="+mn-ea"/>
                <a:cs typeface="+mn-cs"/>
              </a:rPr>
              <a:t>3. Maintainability: </a:t>
            </a:r>
            <a:r>
              <a:rPr lang="en-US" sz="1200" b="0" i="0" kern="1200" dirty="0" smtClean="0">
                <a:solidFill>
                  <a:schemeClr val="tx1"/>
                </a:solidFill>
                <a:effectLst/>
                <a:latin typeface="+mn-lt"/>
                <a:ea typeface="+mn-ea"/>
                <a:cs typeface="+mn-cs"/>
              </a:rPr>
              <a:t>Effortless process of recovery in the event of a new release crashing or disabling the current system.</a:t>
            </a:r>
          </a:p>
          <a:p>
            <a:r>
              <a:rPr lang="en-US" sz="1200" b="1" i="0" kern="1200" dirty="0" smtClean="0">
                <a:solidFill>
                  <a:schemeClr val="tx1"/>
                </a:solidFill>
                <a:effectLst/>
                <a:latin typeface="+mn-lt"/>
                <a:ea typeface="+mn-ea"/>
                <a:cs typeface="+mn-cs"/>
              </a:rPr>
              <a:t>4. Time to market: </a:t>
            </a:r>
            <a:r>
              <a:rPr lang="en-US" sz="1200" b="0" i="0" kern="1200" dirty="0" smtClean="0">
                <a:solidFill>
                  <a:schemeClr val="tx1"/>
                </a:solidFill>
                <a:effectLst/>
                <a:latin typeface="+mn-lt"/>
                <a:ea typeface="+mn-ea"/>
                <a:cs typeface="+mn-cs"/>
              </a:rPr>
              <a:t>DevOps reduces the time to market up to 50% through streamlined software delivery. This is particularly the case for digital and mobile applications.</a:t>
            </a:r>
          </a:p>
          <a:p>
            <a:r>
              <a:rPr lang="en-US" sz="1200" b="1" i="0" kern="1200" dirty="0" smtClean="0">
                <a:solidFill>
                  <a:schemeClr val="tx1"/>
                </a:solidFill>
                <a:effectLst/>
                <a:latin typeface="+mn-lt"/>
                <a:ea typeface="+mn-ea"/>
                <a:cs typeface="+mn-cs"/>
              </a:rPr>
              <a:t>5. Greater Quality: </a:t>
            </a:r>
            <a:r>
              <a:rPr lang="en-US" sz="1200" b="0" i="0" kern="1200" dirty="0" smtClean="0">
                <a:solidFill>
                  <a:schemeClr val="tx1"/>
                </a:solidFill>
                <a:effectLst/>
                <a:latin typeface="+mn-lt"/>
                <a:ea typeface="+mn-ea"/>
                <a:cs typeface="+mn-cs"/>
              </a:rPr>
              <a:t>DevOps helps the team to provide improved quality of application development as it incorporates infrastructure issues.</a:t>
            </a:r>
          </a:p>
          <a:p>
            <a:r>
              <a:rPr lang="en-US" sz="1200" b="1" i="0" kern="1200" dirty="0" smtClean="0">
                <a:solidFill>
                  <a:schemeClr val="tx1"/>
                </a:solidFill>
                <a:effectLst/>
                <a:latin typeface="+mn-lt"/>
                <a:ea typeface="+mn-ea"/>
                <a:cs typeface="+mn-cs"/>
              </a:rPr>
              <a:t>6. Reduced Risk: </a:t>
            </a:r>
            <a:r>
              <a:rPr lang="en-US" sz="1200" b="0" i="0" kern="1200" dirty="0" smtClean="0">
                <a:solidFill>
                  <a:schemeClr val="tx1"/>
                </a:solidFill>
                <a:effectLst/>
                <a:latin typeface="+mn-lt"/>
                <a:ea typeface="+mn-ea"/>
                <a:cs typeface="+mn-cs"/>
              </a:rPr>
              <a:t>DevOps incorporates security aspects in the software delivery lifecycle. It helps in reduction of defects across the lifecycle.</a:t>
            </a:r>
          </a:p>
          <a:p>
            <a:r>
              <a:rPr lang="en-US" sz="1200" b="1" i="0" kern="1200" dirty="0" smtClean="0">
                <a:solidFill>
                  <a:schemeClr val="tx1"/>
                </a:solidFill>
                <a:effectLst/>
                <a:latin typeface="+mn-lt"/>
                <a:ea typeface="+mn-ea"/>
                <a:cs typeface="+mn-cs"/>
              </a:rPr>
              <a:t>7. Resiliency: </a:t>
            </a:r>
            <a:r>
              <a:rPr lang="en-US" sz="1200" b="0" i="0" kern="1200" dirty="0" smtClean="0">
                <a:solidFill>
                  <a:schemeClr val="tx1"/>
                </a:solidFill>
                <a:effectLst/>
                <a:latin typeface="+mn-lt"/>
                <a:ea typeface="+mn-ea"/>
                <a:cs typeface="+mn-cs"/>
              </a:rPr>
              <a:t>The Operational state of the software system is more stable, secure, and changes are auditable.</a:t>
            </a:r>
          </a:p>
          <a:p>
            <a:r>
              <a:rPr lang="en-US" sz="1200" b="1" i="0" kern="1200" dirty="0" smtClean="0">
                <a:solidFill>
                  <a:schemeClr val="tx1"/>
                </a:solidFill>
                <a:effectLst/>
                <a:latin typeface="+mn-lt"/>
                <a:ea typeface="+mn-ea"/>
                <a:cs typeface="+mn-cs"/>
              </a:rPr>
              <a:t>8. Cost Efficiency: </a:t>
            </a:r>
            <a:r>
              <a:rPr lang="en-US" sz="1200" b="0" i="0" kern="1200" dirty="0" smtClean="0">
                <a:solidFill>
                  <a:schemeClr val="tx1"/>
                </a:solidFill>
                <a:effectLst/>
                <a:latin typeface="+mn-lt"/>
                <a:ea typeface="+mn-ea"/>
                <a:cs typeface="+mn-cs"/>
              </a:rPr>
              <a:t>DevOps offers cost efficiency in the software development process which is always an aspiration of IT companies' management.</a:t>
            </a:r>
          </a:p>
          <a:p>
            <a:r>
              <a:rPr lang="en-US" sz="1200" b="1" i="0" kern="1200" dirty="0" smtClean="0">
                <a:solidFill>
                  <a:schemeClr val="tx1"/>
                </a:solidFill>
                <a:effectLst/>
                <a:latin typeface="+mn-lt"/>
                <a:ea typeface="+mn-ea"/>
                <a:cs typeface="+mn-cs"/>
              </a:rPr>
              <a:t>9. Breaks larger code base into small pieces: </a:t>
            </a:r>
            <a:r>
              <a:rPr lang="en-US" sz="1200" b="0" i="0" kern="1200" dirty="0" smtClean="0">
                <a:solidFill>
                  <a:schemeClr val="tx1"/>
                </a:solidFill>
                <a:effectLst/>
                <a:latin typeface="+mn-lt"/>
                <a:ea typeface="+mn-ea"/>
                <a:cs typeface="+mn-cs"/>
              </a:rPr>
              <a:t>DevOps is based on the agile programming method. Therefore, it allows breaking larger code bases into smaller and manageable chunks.</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8</a:t>
            </a:fld>
            <a:endParaRPr lang="en-US" altLang="en-US"/>
          </a:p>
        </p:txBody>
      </p:sp>
    </p:spTree>
    <p:extLst>
      <p:ext uri="{BB962C8B-B14F-4D97-AF65-F5344CB8AC3E}">
        <p14:creationId xmlns:p14="http://schemas.microsoft.com/office/powerpoint/2010/main" val="1387811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Why is DevOps used?</a:t>
            </a:r>
          </a:p>
          <a:p>
            <a:r>
              <a:rPr lang="en-US" sz="1200" b="1" i="0" kern="1200" dirty="0" smtClean="0">
                <a:solidFill>
                  <a:schemeClr val="tx1"/>
                </a:solidFill>
                <a:effectLst/>
                <a:latin typeface="+mn-lt"/>
                <a:ea typeface="+mn-ea"/>
                <a:cs typeface="+mn-cs"/>
              </a:rPr>
              <a:t>When to adopt DevOps?</a:t>
            </a:r>
          </a:p>
          <a:p>
            <a:r>
              <a:rPr lang="en-US" sz="1200" b="0" i="0" kern="1200" dirty="0" smtClean="0">
                <a:solidFill>
                  <a:schemeClr val="tx1"/>
                </a:solidFill>
                <a:effectLst/>
                <a:latin typeface="+mn-lt"/>
                <a:ea typeface="+mn-ea"/>
                <a:cs typeface="+mn-cs"/>
              </a:rPr>
              <a:t>DevOps should be used for large distributed applications such as </a:t>
            </a:r>
            <a:r>
              <a:rPr lang="en-US" sz="1200" b="0" i="0" kern="1200" dirty="0" err="1" smtClean="0">
                <a:solidFill>
                  <a:schemeClr val="tx1"/>
                </a:solidFill>
                <a:effectLst/>
                <a:latin typeface="+mn-lt"/>
                <a:ea typeface="+mn-ea"/>
                <a:cs typeface="+mn-cs"/>
              </a:rPr>
              <a:t>eCommerce</a:t>
            </a:r>
            <a:r>
              <a:rPr lang="en-US" sz="1200" b="0" i="0" kern="1200" dirty="0" smtClean="0">
                <a:solidFill>
                  <a:schemeClr val="tx1"/>
                </a:solidFill>
                <a:effectLst/>
                <a:latin typeface="+mn-lt"/>
                <a:ea typeface="+mn-ea"/>
                <a:cs typeface="+mn-cs"/>
              </a:rPr>
              <a:t> sites or applications hosted on a cloud platform.</a:t>
            </a:r>
          </a:p>
          <a:p>
            <a:r>
              <a:rPr lang="en-US" dirty="0" smtClean="0"/>
              <a:t/>
            </a:r>
            <a:br>
              <a:rPr lang="en-US" dirty="0" smtClean="0"/>
            </a:b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9</a:t>
            </a:fld>
            <a:endParaRPr lang="en-US" altLang="en-US"/>
          </a:p>
        </p:txBody>
      </p:sp>
    </p:spTree>
    <p:extLst>
      <p:ext uri="{BB962C8B-B14F-4D97-AF65-F5344CB8AC3E}">
        <p14:creationId xmlns:p14="http://schemas.microsoft.com/office/powerpoint/2010/main" val="1411455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Why is DevOps used?</a:t>
            </a:r>
          </a:p>
          <a:p>
            <a:r>
              <a:rPr lang="en-US" sz="1200" b="1" i="0" kern="1200" dirty="0" smtClean="0">
                <a:solidFill>
                  <a:schemeClr val="tx1"/>
                </a:solidFill>
                <a:effectLst/>
                <a:latin typeface="+mn-lt"/>
                <a:ea typeface="+mn-ea"/>
                <a:cs typeface="+mn-cs"/>
              </a:rPr>
              <a:t>When not to adopt DevOps?</a:t>
            </a:r>
          </a:p>
          <a:p>
            <a:r>
              <a:rPr lang="en-US" sz="1200" b="0" i="0" kern="1200" dirty="0" smtClean="0">
                <a:solidFill>
                  <a:schemeClr val="tx1"/>
                </a:solidFill>
                <a:effectLst/>
                <a:latin typeface="+mn-lt"/>
                <a:ea typeface="+mn-ea"/>
                <a:cs typeface="+mn-cs"/>
              </a:rPr>
              <a:t>It should not be used in a mission-critical application like bank, power and other sensitive data sites. Such applications need strict access controls on the production environment, a detailed change management policy, access control policy to the data centers.</a:t>
            </a:r>
          </a:p>
          <a:p>
            <a:r>
              <a:rPr lang="en-US" dirty="0" smtClean="0"/>
              <a:t/>
            </a:r>
            <a:br>
              <a:rPr lang="en-US" dirty="0" smtClean="0"/>
            </a:b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10</a:t>
            </a:fld>
            <a:endParaRPr lang="en-US" altLang="en-US"/>
          </a:p>
        </p:txBody>
      </p:sp>
    </p:spTree>
    <p:extLst>
      <p:ext uri="{BB962C8B-B14F-4D97-AF65-F5344CB8AC3E}">
        <p14:creationId xmlns:p14="http://schemas.microsoft.com/office/powerpoint/2010/main" val="1634055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6" name="Slide Number Placeholder 5"/>
          <p:cNvSpPr>
            <a:spLocks noGrp="1"/>
          </p:cNvSpPr>
          <p:nvPr>
            <p:ph type="sldNum" sz="quarter" idx="12"/>
          </p:nvPr>
        </p:nvSpPr>
        <p:spPr/>
        <p:txBody>
          <a:bodyPr/>
          <a:lstStyle>
            <a:lvl1pPr>
              <a:defRPr sz="1100">
                <a:solidFill>
                  <a:schemeClr val="bg1">
                    <a:lumMod val="95000"/>
                  </a:schemeClr>
                </a:solidFill>
              </a:defRPr>
            </a:lvl1pPr>
          </a:lstStyle>
          <a:p>
            <a:fld id="{ADD9CC15-1EBF-45A1-AF44-AEE6B4BE2643}" type="slidenum">
              <a:rPr lang="en-US" altLang="en-US" smtClean="0"/>
              <a:pPr/>
              <a:t>‹#›</a:t>
            </a:fld>
            <a:endParaRPr lang="en-US" altLang="en-US" dirty="0"/>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p:cNvGrpSpPr/>
          <p:nvPr userDrawn="1"/>
        </p:nvGrpSpPr>
        <p:grpSpPr>
          <a:xfrm>
            <a:off x="9144000" y="6093768"/>
            <a:ext cx="2834639" cy="230832"/>
            <a:chOff x="822960" y="6532381"/>
            <a:chExt cx="2834639" cy="230832"/>
          </a:xfrm>
        </p:grpSpPr>
        <p:sp>
          <p:nvSpPr>
            <p:cNvPr id="12" name="Shape 177"/>
            <p:cNvSpPr/>
            <p:nvPr/>
          </p:nvSpPr>
          <p:spPr>
            <a:xfrm>
              <a:off x="822960" y="6532381"/>
              <a:ext cx="2834639" cy="2308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nchor="ctr">
              <a:spAutoFit/>
            </a:bodyPr>
            <a:lstStyle>
              <a:lvl1pPr>
                <a:defRPr sz="900">
                  <a:solidFill>
                    <a:srgbClr val="FFFFFF"/>
                  </a:solidFill>
                  <a:latin typeface="Arial"/>
                  <a:ea typeface="Arial"/>
                  <a:cs typeface="Arial"/>
                  <a:sym typeface="Arial"/>
                </a:defRPr>
              </a:lvl1pPr>
            </a:lstStyle>
            <a:p>
              <a:r>
                <a:rPr sz="800" dirty="0">
                  <a:solidFill>
                    <a:schemeClr val="bg1">
                      <a:lumMod val="75000"/>
                    </a:schemeClr>
                  </a:solidFill>
                </a:rPr>
                <a:t>Powered by</a:t>
              </a:r>
              <a:r>
                <a:rPr dirty="0">
                  <a:solidFill>
                    <a:schemeClr val="bg1">
                      <a:lumMod val="75000"/>
                    </a:schemeClr>
                  </a:solidFill>
                </a:rPr>
                <a:t> </a:t>
              </a:r>
              <a:r>
                <a:rPr dirty="0" smtClean="0">
                  <a:solidFill>
                    <a:schemeClr val="bg1">
                      <a:lumMod val="75000"/>
                    </a:schemeClr>
                  </a:solidFill>
                </a:rPr>
                <a:t> </a:t>
              </a:r>
              <a:r>
                <a:rPr lang="en-US" dirty="0" smtClean="0">
                  <a:solidFill>
                    <a:schemeClr val="bg1">
                      <a:lumMod val="75000"/>
                    </a:schemeClr>
                  </a:solidFill>
                </a:rPr>
                <a:t>                            </a:t>
              </a:r>
              <a:r>
                <a:rPr dirty="0" smtClean="0">
                  <a:solidFill>
                    <a:schemeClr val="bg1">
                      <a:lumMod val="75000"/>
                    </a:schemeClr>
                  </a:solidFill>
                </a:rPr>
                <a:t>© 201</a:t>
              </a:r>
              <a:r>
                <a:rPr lang="en-US" dirty="0" smtClean="0">
                  <a:solidFill>
                    <a:schemeClr val="bg1">
                      <a:lumMod val="75000"/>
                    </a:schemeClr>
                  </a:solidFill>
                </a:rPr>
                <a:t>7</a:t>
              </a:r>
              <a:endParaRPr dirty="0">
                <a:solidFill>
                  <a:schemeClr val="bg1">
                    <a:lumMod val="75000"/>
                  </a:schemeClr>
                </a:solidFill>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3727" y="6542891"/>
              <a:ext cx="826558" cy="193733"/>
            </a:xfrm>
            <a:prstGeom prst="rect">
              <a:avLst/>
            </a:prstGeom>
          </p:spPr>
        </p:pic>
      </p:grpSp>
      <p:sp>
        <p:nvSpPr>
          <p:cNvPr id="17" name="Footer Placeholder 4"/>
          <p:cNvSpPr>
            <a:spLocks noGrp="1"/>
          </p:cNvSpPr>
          <p:nvPr>
            <p:ph type="ftr" sz="quarter" idx="3"/>
          </p:nvPr>
        </p:nvSpPr>
        <p:spPr>
          <a:xfrm>
            <a:off x="3686186" y="6459787"/>
            <a:ext cx="4822804" cy="365125"/>
          </a:xfrm>
          <a:prstGeom prst="rect">
            <a:avLst/>
          </a:prstGeom>
        </p:spPr>
        <p:txBody>
          <a:bodyPr anchor="ctr"/>
          <a:lstStyle>
            <a:lvl1pPr algn="ctr">
              <a:defRPr sz="1100">
                <a:solidFill>
                  <a:schemeClr val="bg1">
                    <a:lumMod val="95000"/>
                  </a:schemeClr>
                </a:solidFill>
              </a:defRPr>
            </a:lvl1pPr>
          </a:lstStyle>
          <a:p>
            <a:pPr>
              <a:defRPr/>
            </a:pPr>
            <a:r>
              <a:rPr lang="en-US" smtClean="0"/>
              <a:t>DEVOPS</a:t>
            </a:r>
            <a:endParaRPr lang="en-US" dirty="0"/>
          </a:p>
        </p:txBody>
      </p:sp>
    </p:spTree>
    <p:extLst>
      <p:ext uri="{BB962C8B-B14F-4D97-AF65-F5344CB8AC3E}">
        <p14:creationId xmlns:p14="http://schemas.microsoft.com/office/powerpoint/2010/main" val="1361389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3686186" y="6459787"/>
            <a:ext cx="4822804" cy="365125"/>
          </a:xfrm>
          <a:prstGeom prst="rect">
            <a:avLst/>
          </a:prstGeom>
        </p:spPr>
        <p:txBody>
          <a:bodyPr/>
          <a:lstStyle/>
          <a:p>
            <a:pPr>
              <a:defRPr/>
            </a:pPr>
            <a:r>
              <a:rPr lang="en-US" smtClean="0"/>
              <a:t>DEVOPS</a:t>
            </a:r>
            <a:endParaRPr lang="en-US"/>
          </a:p>
        </p:txBody>
      </p:sp>
      <p:sp>
        <p:nvSpPr>
          <p:cNvPr id="6" name="Slide Number Placeholder 5"/>
          <p:cNvSpPr>
            <a:spLocks noGrp="1"/>
          </p:cNvSpPr>
          <p:nvPr>
            <p:ph type="sldNum" sz="quarter" idx="12"/>
          </p:nvPr>
        </p:nvSpPr>
        <p:spPr/>
        <p:txBody>
          <a:bodyPr/>
          <a:lstStyle/>
          <a:p>
            <a:fld id="{033E4124-301A-445E-9F2A-2ECB38A1A57C}" type="slidenum">
              <a:rPr lang="en-US" altLang="en-US" smtClean="0"/>
              <a:pPr/>
              <a:t>‹#›</a:t>
            </a:fld>
            <a:endParaRPr lang="en-US" altLang="en-US"/>
          </a:p>
        </p:txBody>
      </p:sp>
    </p:spTree>
    <p:extLst>
      <p:ext uri="{BB962C8B-B14F-4D97-AF65-F5344CB8AC3E}">
        <p14:creationId xmlns:p14="http://schemas.microsoft.com/office/powerpoint/2010/main" val="1849644866"/>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6"/>
            <a:ext cx="10058400" cy="627795"/>
          </a:xfrm>
        </p:spPr>
        <p:txBody>
          <a:bodyPr>
            <a:normAutofit/>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sz="1800"/>
            </a:lvl5pPr>
          </a:lstStyle>
          <a:p>
            <a:pPr lvl="0"/>
            <a:r>
              <a:rPr lang="en-US" dirty="0" smtClean="0"/>
              <a:t>Click to edit Master text styles</a:t>
            </a:r>
          </a:p>
          <a:p>
            <a:pPr lvl="1"/>
            <a:r>
              <a:rPr lang="en-US" dirty="0" smtClean="0"/>
              <a:t> 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a:xfrm>
            <a:off x="3686186" y="6459787"/>
            <a:ext cx="4822804" cy="365125"/>
          </a:xfrm>
          <a:prstGeom prst="rect">
            <a:avLst/>
          </a:prstGeom>
        </p:spPr>
        <p:txBody>
          <a:bodyPr/>
          <a:lstStyle/>
          <a:p>
            <a:pPr>
              <a:defRPr/>
            </a:pPr>
            <a:r>
              <a:rPr lang="en-US" smtClean="0"/>
              <a:t>DEVOPS</a:t>
            </a:r>
            <a:endParaRPr lang="en-US"/>
          </a:p>
        </p:txBody>
      </p:sp>
      <p:sp>
        <p:nvSpPr>
          <p:cNvPr id="6" name="Slide Number Placeholder 5"/>
          <p:cNvSpPr>
            <a:spLocks noGrp="1"/>
          </p:cNvSpPr>
          <p:nvPr>
            <p:ph type="sldNum" sz="quarter" idx="12"/>
          </p:nvPr>
        </p:nvSpPr>
        <p:spPr/>
        <p:txBody>
          <a:bodyPr/>
          <a:lstStyle/>
          <a:p>
            <a:fld id="{76F9426E-09AA-42B6-BF36-330323CD662F}" type="slidenum">
              <a:rPr lang="en-US" altLang="en-US" smtClean="0"/>
              <a:pPr/>
              <a:t>‹#›</a:t>
            </a:fld>
            <a:endParaRPr lang="en-US" altLang="en-US"/>
          </a:p>
        </p:txBody>
      </p:sp>
    </p:spTree>
    <p:extLst>
      <p:ext uri="{BB962C8B-B14F-4D97-AF65-F5344CB8AC3E}">
        <p14:creationId xmlns:p14="http://schemas.microsoft.com/office/powerpoint/2010/main" val="152693089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a:off x="3686186" y="6459787"/>
            <a:ext cx="4822804" cy="365125"/>
          </a:xfrm>
          <a:prstGeom prst="rect">
            <a:avLst/>
          </a:prstGeom>
        </p:spPr>
        <p:txBody>
          <a:bodyPr/>
          <a:lstStyle/>
          <a:p>
            <a:pPr>
              <a:defRPr/>
            </a:pPr>
            <a:r>
              <a:rPr lang="en-US" smtClean="0"/>
              <a:t>DEVOPS</a:t>
            </a:r>
            <a:endParaRPr lang="en-US"/>
          </a:p>
        </p:txBody>
      </p:sp>
      <p:sp>
        <p:nvSpPr>
          <p:cNvPr id="6" name="Slide Number Placeholder 5"/>
          <p:cNvSpPr>
            <a:spLocks noGrp="1"/>
          </p:cNvSpPr>
          <p:nvPr>
            <p:ph type="sldNum" sz="quarter" idx="12"/>
          </p:nvPr>
        </p:nvSpPr>
        <p:spPr/>
        <p:txBody>
          <a:bodyPr/>
          <a:lstStyle/>
          <a:p>
            <a:fld id="{EA2278F1-C508-473B-BA88-559DB2570B26}" type="slidenum">
              <a:rPr lang="en-US" altLang="en-US" smtClean="0"/>
              <a:pPr/>
              <a:t>‹#›</a:t>
            </a:fld>
            <a:endParaRPr lang="en-US" alt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p:cNvGrpSpPr/>
          <p:nvPr userDrawn="1"/>
        </p:nvGrpSpPr>
        <p:grpSpPr>
          <a:xfrm>
            <a:off x="9204961" y="6096000"/>
            <a:ext cx="2834639" cy="230832"/>
            <a:chOff x="822960" y="6532381"/>
            <a:chExt cx="2834639" cy="230832"/>
          </a:xfrm>
        </p:grpSpPr>
        <p:sp>
          <p:nvSpPr>
            <p:cNvPr id="15" name="Shape 177"/>
            <p:cNvSpPr/>
            <p:nvPr/>
          </p:nvSpPr>
          <p:spPr>
            <a:xfrm>
              <a:off x="822960" y="6532381"/>
              <a:ext cx="2834639" cy="2308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nchor="ctr">
              <a:spAutoFit/>
            </a:bodyPr>
            <a:lstStyle>
              <a:lvl1pPr>
                <a:defRPr sz="900">
                  <a:solidFill>
                    <a:srgbClr val="FFFFFF"/>
                  </a:solidFill>
                  <a:latin typeface="Arial"/>
                  <a:ea typeface="Arial"/>
                  <a:cs typeface="Arial"/>
                  <a:sym typeface="Arial"/>
                </a:defRPr>
              </a:lvl1pPr>
            </a:lstStyle>
            <a:p>
              <a:r>
                <a:rPr sz="800" dirty="0">
                  <a:solidFill>
                    <a:schemeClr val="bg1">
                      <a:lumMod val="75000"/>
                    </a:schemeClr>
                  </a:solidFill>
                </a:rPr>
                <a:t>Powered by</a:t>
              </a:r>
              <a:r>
                <a:rPr dirty="0">
                  <a:solidFill>
                    <a:schemeClr val="bg1">
                      <a:lumMod val="75000"/>
                    </a:schemeClr>
                  </a:solidFill>
                </a:rPr>
                <a:t> </a:t>
              </a:r>
              <a:r>
                <a:rPr dirty="0" smtClean="0">
                  <a:solidFill>
                    <a:schemeClr val="bg1">
                      <a:lumMod val="75000"/>
                    </a:schemeClr>
                  </a:solidFill>
                </a:rPr>
                <a:t> </a:t>
              </a:r>
              <a:r>
                <a:rPr lang="en-US" dirty="0" smtClean="0">
                  <a:solidFill>
                    <a:schemeClr val="bg1">
                      <a:lumMod val="75000"/>
                    </a:schemeClr>
                  </a:solidFill>
                </a:rPr>
                <a:t>                            </a:t>
              </a:r>
              <a:r>
                <a:rPr dirty="0" smtClean="0">
                  <a:solidFill>
                    <a:schemeClr val="bg1">
                      <a:lumMod val="75000"/>
                    </a:schemeClr>
                  </a:solidFill>
                </a:rPr>
                <a:t>© 201</a:t>
              </a:r>
              <a:r>
                <a:rPr lang="en-US" dirty="0" smtClean="0">
                  <a:solidFill>
                    <a:schemeClr val="bg1">
                      <a:lumMod val="75000"/>
                    </a:schemeClr>
                  </a:solidFill>
                </a:rPr>
                <a:t>7</a:t>
              </a:r>
              <a:endParaRPr dirty="0">
                <a:solidFill>
                  <a:schemeClr val="bg1">
                    <a:lumMod val="75000"/>
                  </a:schemeClr>
                </a:solidFill>
              </a:endParaRP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3727" y="6542891"/>
              <a:ext cx="826558" cy="193733"/>
            </a:xfrm>
            <a:prstGeom prst="rect">
              <a:avLst/>
            </a:prstGeom>
          </p:spPr>
        </p:pic>
      </p:grpSp>
    </p:spTree>
    <p:extLst>
      <p:ext uri="{BB962C8B-B14F-4D97-AF65-F5344CB8AC3E}">
        <p14:creationId xmlns:p14="http://schemas.microsoft.com/office/powerpoint/2010/main" val="698881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62779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143000"/>
            <a:ext cx="4937760" cy="4726094"/>
          </a:xfrm>
        </p:spPr>
        <p:txBody>
          <a:bodyPr/>
          <a:lstStyle>
            <a:lvl5pPr>
              <a:defRPr sz="1800"/>
            </a:lvl5pPr>
          </a:lstStyle>
          <a:p>
            <a:pPr lvl="0"/>
            <a:r>
              <a:rPr lang="en-US" dirty="0" smtClean="0"/>
              <a:t>Click to edit Master text styles</a:t>
            </a:r>
          </a:p>
          <a:p>
            <a:pPr lvl="1"/>
            <a:r>
              <a:rPr lang="en-US" dirty="0" smtClean="0"/>
              <a:t> 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217920" y="1143001"/>
            <a:ext cx="4937760" cy="4726095"/>
          </a:xfrm>
        </p:spPr>
        <p:txBody>
          <a:bodyPr/>
          <a:lstStyle>
            <a:lvl5pPr>
              <a:defRPr sz="1800"/>
            </a:lvl5pPr>
          </a:lstStyle>
          <a:p>
            <a:pPr lvl="0"/>
            <a:r>
              <a:rPr lang="en-US" dirty="0" smtClean="0"/>
              <a:t>Click to edit Master text styles</a:t>
            </a:r>
          </a:p>
          <a:p>
            <a:pPr lvl="1"/>
            <a:r>
              <a:rPr lang="en-US" dirty="0" smtClean="0"/>
              <a:t> 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11"/>
          </p:nvPr>
        </p:nvSpPr>
        <p:spPr>
          <a:xfrm>
            <a:off x="3686186" y="6459787"/>
            <a:ext cx="4822804" cy="365125"/>
          </a:xfrm>
          <a:prstGeom prst="rect">
            <a:avLst/>
          </a:prstGeom>
        </p:spPr>
        <p:txBody>
          <a:bodyPr/>
          <a:lstStyle/>
          <a:p>
            <a:pPr>
              <a:defRPr/>
            </a:pPr>
            <a:r>
              <a:rPr lang="en-US" smtClean="0"/>
              <a:t>DEVOPS</a:t>
            </a:r>
            <a:endParaRPr lang="en-US"/>
          </a:p>
        </p:txBody>
      </p:sp>
      <p:sp>
        <p:nvSpPr>
          <p:cNvPr id="7" name="Slide Number Placeholder 6"/>
          <p:cNvSpPr>
            <a:spLocks noGrp="1"/>
          </p:cNvSpPr>
          <p:nvPr>
            <p:ph type="sldNum" sz="quarter" idx="12"/>
          </p:nvPr>
        </p:nvSpPr>
        <p:spPr/>
        <p:txBody>
          <a:bodyPr/>
          <a:lstStyle/>
          <a:p>
            <a:fld id="{26625E40-D7C6-4741-B247-A4D89313615E}" type="slidenum">
              <a:rPr lang="en-US" altLang="en-US" smtClean="0"/>
              <a:pPr/>
              <a:t>‹#›</a:t>
            </a:fld>
            <a:endParaRPr lang="en-US" altLang="en-US"/>
          </a:p>
        </p:txBody>
      </p:sp>
    </p:spTree>
    <p:extLst>
      <p:ext uri="{BB962C8B-B14F-4D97-AF65-F5344CB8AC3E}">
        <p14:creationId xmlns:p14="http://schemas.microsoft.com/office/powerpoint/2010/main" val="354318632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62779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143000"/>
            <a:ext cx="4937760" cy="143933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143000"/>
            <a:ext cx="4937760" cy="143933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a:xfrm>
            <a:off x="3686186" y="6459787"/>
            <a:ext cx="4822804" cy="365125"/>
          </a:xfrm>
          <a:prstGeom prst="rect">
            <a:avLst/>
          </a:prstGeom>
        </p:spPr>
        <p:txBody>
          <a:bodyPr/>
          <a:lstStyle/>
          <a:p>
            <a:pPr>
              <a:defRPr/>
            </a:pPr>
            <a:r>
              <a:rPr lang="en-US" smtClean="0"/>
              <a:t>DEVOPS</a:t>
            </a:r>
            <a:endParaRPr lang="en-US"/>
          </a:p>
        </p:txBody>
      </p:sp>
      <p:sp>
        <p:nvSpPr>
          <p:cNvPr id="9" name="Slide Number Placeholder 8"/>
          <p:cNvSpPr>
            <a:spLocks noGrp="1"/>
          </p:cNvSpPr>
          <p:nvPr>
            <p:ph type="sldNum" sz="quarter" idx="12"/>
          </p:nvPr>
        </p:nvSpPr>
        <p:spPr/>
        <p:txBody>
          <a:bodyPr/>
          <a:lstStyle/>
          <a:p>
            <a:fld id="{ED72020C-5361-476B-B8A1-3425AC1377DC}" type="slidenum">
              <a:rPr lang="en-US" altLang="en-US" smtClean="0"/>
              <a:pPr/>
              <a:t>‹#›</a:t>
            </a:fld>
            <a:endParaRPr lang="en-US" altLang="en-US"/>
          </a:p>
        </p:txBody>
      </p:sp>
    </p:spTree>
    <p:extLst>
      <p:ext uri="{BB962C8B-B14F-4D97-AF65-F5344CB8AC3E}">
        <p14:creationId xmlns:p14="http://schemas.microsoft.com/office/powerpoint/2010/main" val="39176060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a:xfrm>
            <a:off x="3686186" y="6459787"/>
            <a:ext cx="4822804" cy="365125"/>
          </a:xfrm>
          <a:prstGeom prst="rect">
            <a:avLst/>
          </a:prstGeom>
        </p:spPr>
        <p:txBody>
          <a:bodyPr/>
          <a:lstStyle/>
          <a:p>
            <a:pPr>
              <a:defRPr/>
            </a:pPr>
            <a:r>
              <a:rPr lang="en-US" smtClean="0"/>
              <a:t>DEVOPS</a:t>
            </a:r>
            <a:endParaRPr lang="en-US"/>
          </a:p>
        </p:txBody>
      </p:sp>
      <p:sp>
        <p:nvSpPr>
          <p:cNvPr id="5" name="Slide Number Placeholder 4"/>
          <p:cNvSpPr>
            <a:spLocks noGrp="1"/>
          </p:cNvSpPr>
          <p:nvPr>
            <p:ph type="sldNum" sz="quarter" idx="12"/>
          </p:nvPr>
        </p:nvSpPr>
        <p:spPr/>
        <p:txBody>
          <a:bodyPr/>
          <a:lstStyle/>
          <a:p>
            <a:fld id="{50B16524-B9BF-4930-AF85-EFA6EA9B1FD9}" type="slidenum">
              <a:rPr lang="en-US" altLang="en-US" smtClean="0"/>
              <a:pPr/>
              <a:t>‹#›</a:t>
            </a:fld>
            <a:endParaRPr lang="en-US" altLang="en-US"/>
          </a:p>
        </p:txBody>
      </p:sp>
    </p:spTree>
    <p:extLst>
      <p:ext uri="{BB962C8B-B14F-4D97-AF65-F5344CB8AC3E}">
        <p14:creationId xmlns:p14="http://schemas.microsoft.com/office/powerpoint/2010/main" val="11170666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8" name="Footer Placeholder 7"/>
          <p:cNvSpPr>
            <a:spLocks noGrp="1"/>
          </p:cNvSpPr>
          <p:nvPr>
            <p:ph type="ftr" sz="quarter" idx="11"/>
          </p:nvPr>
        </p:nvSpPr>
        <p:spPr>
          <a:xfrm>
            <a:off x="3686186" y="6459787"/>
            <a:ext cx="4822804" cy="365125"/>
          </a:xfrm>
          <a:prstGeom prst="rect">
            <a:avLst/>
          </a:prstGeom>
        </p:spPr>
        <p:txBody>
          <a:bodyPr/>
          <a:lstStyle>
            <a:lvl1pPr>
              <a:defRPr>
                <a:solidFill>
                  <a:srgbClr val="FFFFFF"/>
                </a:solidFill>
              </a:defRPr>
            </a:lvl1pPr>
          </a:lstStyle>
          <a:p>
            <a:pPr>
              <a:defRPr/>
            </a:pPr>
            <a:r>
              <a:rPr lang="en-US" smtClean="0"/>
              <a:t>DEVOPS</a:t>
            </a:r>
            <a:endParaRPr lang="en-US"/>
          </a:p>
        </p:txBody>
      </p:sp>
      <p:sp>
        <p:nvSpPr>
          <p:cNvPr id="9" name="Slide Number Placeholder 8"/>
          <p:cNvSpPr>
            <a:spLocks noGrp="1"/>
          </p:cNvSpPr>
          <p:nvPr>
            <p:ph type="sldNum" sz="quarter" idx="12"/>
          </p:nvPr>
        </p:nvSpPr>
        <p:spPr/>
        <p:txBody>
          <a:bodyPr/>
          <a:lstStyle/>
          <a:p>
            <a:fld id="{63D2BBDB-0FA6-4C10-AF9F-76D6D9DF8706}" type="slidenum">
              <a:rPr lang="en-US" altLang="en-US" smtClean="0"/>
              <a:pPr/>
              <a:t>‹#›</a:t>
            </a:fld>
            <a:endParaRPr lang="en-US" altLang="en-US"/>
          </a:p>
        </p:txBody>
      </p:sp>
      <p:grpSp>
        <p:nvGrpSpPr>
          <p:cNvPr id="10" name="Group 9"/>
          <p:cNvGrpSpPr/>
          <p:nvPr userDrawn="1"/>
        </p:nvGrpSpPr>
        <p:grpSpPr>
          <a:xfrm>
            <a:off x="1143000" y="6512868"/>
            <a:ext cx="2834639" cy="230832"/>
            <a:chOff x="822960" y="6532381"/>
            <a:chExt cx="2834639" cy="230832"/>
          </a:xfrm>
        </p:grpSpPr>
        <p:sp>
          <p:nvSpPr>
            <p:cNvPr id="13" name="Shape 177"/>
            <p:cNvSpPr/>
            <p:nvPr/>
          </p:nvSpPr>
          <p:spPr>
            <a:xfrm>
              <a:off x="822960" y="6532381"/>
              <a:ext cx="2834639" cy="2308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nchor="ctr">
              <a:spAutoFit/>
            </a:bodyPr>
            <a:lstStyle>
              <a:lvl1pPr>
                <a:defRPr sz="900">
                  <a:solidFill>
                    <a:srgbClr val="FFFFFF"/>
                  </a:solidFill>
                  <a:latin typeface="Arial"/>
                  <a:ea typeface="Arial"/>
                  <a:cs typeface="Arial"/>
                  <a:sym typeface="Arial"/>
                </a:defRPr>
              </a:lvl1pPr>
            </a:lstStyle>
            <a:p>
              <a:r>
                <a:rPr sz="800" dirty="0">
                  <a:solidFill>
                    <a:schemeClr val="bg1">
                      <a:lumMod val="75000"/>
                    </a:schemeClr>
                  </a:solidFill>
                </a:rPr>
                <a:t>Powered by</a:t>
              </a:r>
              <a:r>
                <a:rPr dirty="0">
                  <a:solidFill>
                    <a:schemeClr val="bg1">
                      <a:lumMod val="75000"/>
                    </a:schemeClr>
                  </a:solidFill>
                </a:rPr>
                <a:t> </a:t>
              </a:r>
              <a:r>
                <a:rPr dirty="0" smtClean="0">
                  <a:solidFill>
                    <a:schemeClr val="bg1">
                      <a:lumMod val="75000"/>
                    </a:schemeClr>
                  </a:solidFill>
                </a:rPr>
                <a:t> </a:t>
              </a:r>
              <a:r>
                <a:rPr lang="en-US" dirty="0" smtClean="0">
                  <a:solidFill>
                    <a:schemeClr val="bg1">
                      <a:lumMod val="75000"/>
                    </a:schemeClr>
                  </a:solidFill>
                </a:rPr>
                <a:t>                            </a:t>
              </a:r>
              <a:r>
                <a:rPr dirty="0" smtClean="0">
                  <a:solidFill>
                    <a:schemeClr val="bg1">
                      <a:lumMod val="75000"/>
                    </a:schemeClr>
                  </a:solidFill>
                </a:rPr>
                <a:t>© 201</a:t>
              </a:r>
              <a:r>
                <a:rPr lang="en-US" dirty="0" smtClean="0">
                  <a:solidFill>
                    <a:schemeClr val="bg1">
                      <a:lumMod val="75000"/>
                    </a:schemeClr>
                  </a:solidFill>
                </a:rPr>
                <a:t>7</a:t>
              </a:r>
              <a:endParaRPr dirty="0">
                <a:solidFill>
                  <a:schemeClr val="bg1">
                    <a:lumMod val="75000"/>
                  </a:schemeClr>
                </a:solidFill>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3727" y="6542891"/>
              <a:ext cx="826558" cy="193733"/>
            </a:xfrm>
            <a:prstGeom prst="rect">
              <a:avLst/>
            </a:prstGeom>
          </p:spPr>
        </p:pic>
      </p:grpSp>
    </p:spTree>
    <p:extLst>
      <p:ext uri="{BB962C8B-B14F-4D97-AF65-F5344CB8AC3E}">
        <p14:creationId xmlns:p14="http://schemas.microsoft.com/office/powerpoint/2010/main" val="2728758697"/>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userDrawn="1"/>
        </p:nvSpPr>
        <p:spPr>
          <a:xfrm>
            <a:off x="18" y="0"/>
            <a:ext cx="4050791"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13650" y="731520"/>
            <a:ext cx="6679191"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4800600" y="6459787"/>
            <a:ext cx="4648200" cy="365125"/>
          </a:xfrm>
          <a:prstGeom prst="rect">
            <a:avLst/>
          </a:prstGeom>
        </p:spPr>
        <p:txBody>
          <a:bodyPr/>
          <a:lstStyle>
            <a:lvl1pPr algn="l">
              <a:defRPr>
                <a:solidFill>
                  <a:schemeClr val="tx2"/>
                </a:solidFill>
              </a:defRPr>
            </a:lvl1pPr>
          </a:lstStyle>
          <a:p>
            <a:pPr>
              <a:defRPr/>
            </a:pPr>
            <a:r>
              <a:rPr lang="en-US" smtClean="0"/>
              <a:t>DEVOPS</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AE16D81-7175-4AE1-8E6E-A447F1471410}" type="slidenum">
              <a:rPr lang="en-US" altLang="en-US" smtClean="0"/>
              <a:pPr/>
              <a:t>‹#›</a:t>
            </a:fld>
            <a:endParaRPr lang="en-US" altLang="en-US"/>
          </a:p>
        </p:txBody>
      </p:sp>
      <p:grpSp>
        <p:nvGrpSpPr>
          <p:cNvPr id="11" name="Group 10"/>
          <p:cNvGrpSpPr/>
          <p:nvPr userDrawn="1"/>
        </p:nvGrpSpPr>
        <p:grpSpPr>
          <a:xfrm>
            <a:off x="990600" y="6512868"/>
            <a:ext cx="2834639" cy="230832"/>
            <a:chOff x="822960" y="6532381"/>
            <a:chExt cx="2834639" cy="230832"/>
          </a:xfrm>
        </p:grpSpPr>
        <p:sp>
          <p:nvSpPr>
            <p:cNvPr id="12" name="Shape 177"/>
            <p:cNvSpPr/>
            <p:nvPr/>
          </p:nvSpPr>
          <p:spPr>
            <a:xfrm>
              <a:off x="822960" y="6532381"/>
              <a:ext cx="2834639" cy="2308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nchor="ctr">
              <a:spAutoFit/>
            </a:bodyPr>
            <a:lstStyle>
              <a:lvl1pPr>
                <a:defRPr sz="900">
                  <a:solidFill>
                    <a:srgbClr val="FFFFFF"/>
                  </a:solidFill>
                  <a:latin typeface="Arial"/>
                  <a:ea typeface="Arial"/>
                  <a:cs typeface="Arial"/>
                  <a:sym typeface="Arial"/>
                </a:defRPr>
              </a:lvl1pPr>
            </a:lstStyle>
            <a:p>
              <a:r>
                <a:rPr sz="800" dirty="0">
                  <a:solidFill>
                    <a:schemeClr val="bg1">
                      <a:lumMod val="75000"/>
                    </a:schemeClr>
                  </a:solidFill>
                </a:rPr>
                <a:t>Powered by</a:t>
              </a:r>
              <a:r>
                <a:rPr dirty="0">
                  <a:solidFill>
                    <a:schemeClr val="bg1">
                      <a:lumMod val="75000"/>
                    </a:schemeClr>
                  </a:solidFill>
                </a:rPr>
                <a:t> </a:t>
              </a:r>
              <a:r>
                <a:rPr dirty="0" smtClean="0">
                  <a:solidFill>
                    <a:schemeClr val="bg1">
                      <a:lumMod val="75000"/>
                    </a:schemeClr>
                  </a:solidFill>
                </a:rPr>
                <a:t> </a:t>
              </a:r>
              <a:r>
                <a:rPr lang="en-US" dirty="0" smtClean="0">
                  <a:solidFill>
                    <a:schemeClr val="bg1">
                      <a:lumMod val="75000"/>
                    </a:schemeClr>
                  </a:solidFill>
                </a:rPr>
                <a:t>                            </a:t>
              </a:r>
              <a:r>
                <a:rPr dirty="0" smtClean="0">
                  <a:solidFill>
                    <a:schemeClr val="bg1">
                      <a:lumMod val="75000"/>
                    </a:schemeClr>
                  </a:solidFill>
                </a:rPr>
                <a:t>© 201</a:t>
              </a:r>
              <a:r>
                <a:rPr lang="en-US" dirty="0" smtClean="0">
                  <a:solidFill>
                    <a:schemeClr val="bg1">
                      <a:lumMod val="75000"/>
                    </a:schemeClr>
                  </a:solidFill>
                </a:rPr>
                <a:t>7</a:t>
              </a:r>
              <a:endParaRPr dirty="0">
                <a:solidFill>
                  <a:schemeClr val="bg1">
                    <a:lumMod val="75000"/>
                  </a:schemeClr>
                </a:solidFill>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3727" y="6542891"/>
              <a:ext cx="826558" cy="193733"/>
            </a:xfrm>
            <a:prstGeom prst="rect">
              <a:avLst/>
            </a:prstGeom>
          </p:spPr>
        </p:pic>
      </p:grpSp>
    </p:spTree>
    <p:extLst>
      <p:ext uri="{BB962C8B-B14F-4D97-AF65-F5344CB8AC3E}">
        <p14:creationId xmlns:p14="http://schemas.microsoft.com/office/powerpoint/2010/main" val="2128999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097279" y="5907024"/>
            <a:ext cx="10119360" cy="491544"/>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3686186" y="6459787"/>
            <a:ext cx="4822804" cy="365125"/>
          </a:xfrm>
          <a:prstGeom prst="rect">
            <a:avLst/>
          </a:prstGeom>
        </p:spPr>
        <p:txBody>
          <a:bodyPr/>
          <a:lstStyle/>
          <a:p>
            <a:pPr>
              <a:defRPr/>
            </a:pPr>
            <a:r>
              <a:rPr lang="en-US" smtClean="0"/>
              <a:t>DEVOPS</a:t>
            </a:r>
            <a:endParaRPr lang="en-US"/>
          </a:p>
        </p:txBody>
      </p:sp>
      <p:sp>
        <p:nvSpPr>
          <p:cNvPr id="7" name="Slide Number Placeholder 6"/>
          <p:cNvSpPr>
            <a:spLocks noGrp="1"/>
          </p:cNvSpPr>
          <p:nvPr>
            <p:ph type="sldNum" sz="quarter" idx="12"/>
          </p:nvPr>
        </p:nvSpPr>
        <p:spPr/>
        <p:txBody>
          <a:bodyPr/>
          <a:lstStyle/>
          <a:p>
            <a:fld id="{F7FA1F60-18D9-4728-8E19-3F3551036AEA}" type="slidenum">
              <a:rPr lang="en-US" altLang="en-US" smtClean="0"/>
              <a:pPr/>
              <a:t>‹#›</a:t>
            </a:fld>
            <a:endParaRPr lang="en-US" altLang="en-US"/>
          </a:p>
        </p:txBody>
      </p:sp>
      <p:grpSp>
        <p:nvGrpSpPr>
          <p:cNvPr id="10" name="Group 9"/>
          <p:cNvGrpSpPr/>
          <p:nvPr userDrawn="1"/>
        </p:nvGrpSpPr>
        <p:grpSpPr>
          <a:xfrm>
            <a:off x="1280161" y="6512868"/>
            <a:ext cx="2834639" cy="230832"/>
            <a:chOff x="822960" y="6532381"/>
            <a:chExt cx="2834639" cy="230832"/>
          </a:xfrm>
        </p:grpSpPr>
        <p:sp>
          <p:nvSpPr>
            <p:cNvPr id="11" name="Shape 177"/>
            <p:cNvSpPr/>
            <p:nvPr/>
          </p:nvSpPr>
          <p:spPr>
            <a:xfrm>
              <a:off x="822960" y="6532381"/>
              <a:ext cx="2834639" cy="2308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nchor="ctr">
              <a:spAutoFit/>
            </a:bodyPr>
            <a:lstStyle>
              <a:lvl1pPr>
                <a:defRPr sz="900">
                  <a:solidFill>
                    <a:srgbClr val="FFFFFF"/>
                  </a:solidFill>
                  <a:latin typeface="Arial"/>
                  <a:ea typeface="Arial"/>
                  <a:cs typeface="Arial"/>
                  <a:sym typeface="Arial"/>
                </a:defRPr>
              </a:lvl1pPr>
            </a:lstStyle>
            <a:p>
              <a:r>
                <a:rPr sz="800" dirty="0">
                  <a:solidFill>
                    <a:schemeClr val="bg1">
                      <a:lumMod val="75000"/>
                    </a:schemeClr>
                  </a:solidFill>
                </a:rPr>
                <a:t>Powered by</a:t>
              </a:r>
              <a:r>
                <a:rPr dirty="0">
                  <a:solidFill>
                    <a:schemeClr val="bg1">
                      <a:lumMod val="75000"/>
                    </a:schemeClr>
                  </a:solidFill>
                </a:rPr>
                <a:t> </a:t>
              </a:r>
              <a:r>
                <a:rPr dirty="0" smtClean="0">
                  <a:solidFill>
                    <a:schemeClr val="bg1">
                      <a:lumMod val="75000"/>
                    </a:schemeClr>
                  </a:solidFill>
                </a:rPr>
                <a:t> </a:t>
              </a:r>
              <a:r>
                <a:rPr lang="en-US" dirty="0" smtClean="0">
                  <a:solidFill>
                    <a:schemeClr val="bg1">
                      <a:lumMod val="75000"/>
                    </a:schemeClr>
                  </a:solidFill>
                </a:rPr>
                <a:t>                            </a:t>
              </a:r>
              <a:r>
                <a:rPr dirty="0" smtClean="0">
                  <a:solidFill>
                    <a:schemeClr val="bg1">
                      <a:lumMod val="75000"/>
                    </a:schemeClr>
                  </a:solidFill>
                </a:rPr>
                <a:t>© 201</a:t>
              </a:r>
              <a:r>
                <a:rPr lang="en-US" dirty="0" smtClean="0">
                  <a:solidFill>
                    <a:schemeClr val="bg1">
                      <a:lumMod val="75000"/>
                    </a:schemeClr>
                  </a:solidFill>
                </a:rPr>
                <a:t>7</a:t>
              </a:r>
              <a:endParaRPr dirty="0">
                <a:solidFill>
                  <a:schemeClr val="bg1">
                    <a:lumMod val="75000"/>
                  </a:schemeClr>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3727" y="6542891"/>
              <a:ext cx="826558" cy="193733"/>
            </a:xfrm>
            <a:prstGeom prst="rect">
              <a:avLst/>
            </a:prstGeom>
          </p:spPr>
        </p:pic>
      </p:grpSp>
    </p:spTree>
    <p:extLst>
      <p:ext uri="{BB962C8B-B14F-4D97-AF65-F5344CB8AC3E}">
        <p14:creationId xmlns:p14="http://schemas.microsoft.com/office/powerpoint/2010/main" val="10977207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1"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6"/>
            <a:ext cx="10058400" cy="627795"/>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097279" y="1066801"/>
            <a:ext cx="10058401" cy="4802293"/>
          </a:xfrm>
          <a:prstGeom prst="rect">
            <a:avLst/>
          </a:prstGeom>
        </p:spPr>
        <p:txBody>
          <a:bodyPr vert="horz" lIns="0" tIns="45720" rIns="0" bIns="45720" rtlCol="0">
            <a:normAutofit/>
          </a:bodyPr>
          <a:lstStyle/>
          <a:p>
            <a:pPr lvl="0"/>
            <a:r>
              <a:rPr lang="en-US" dirty="0" smtClean="0"/>
              <a:t>Titles or Descriptions</a:t>
            </a:r>
          </a:p>
          <a:p>
            <a:pPr lvl="1"/>
            <a:r>
              <a:rPr lang="en-US" dirty="0" smtClean="0"/>
              <a:t> First level</a:t>
            </a:r>
          </a:p>
          <a:p>
            <a:pPr lvl="2"/>
            <a:r>
              <a:rPr lang="en-US" dirty="0" smtClean="0"/>
              <a:t>Second level</a:t>
            </a:r>
          </a:p>
          <a:p>
            <a:pPr lvl="3"/>
            <a:r>
              <a:rPr lang="en-US" dirty="0" smtClean="0"/>
              <a:t>Third level</a:t>
            </a:r>
          </a:p>
          <a:p>
            <a:pPr lvl="2"/>
            <a:endParaRPr lang="en-US" dirty="0" smtClean="0"/>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F7FA1F60-18D9-4728-8E19-3F3551036AEA}" type="slidenum">
              <a:rPr lang="en-US" altLang="en-US" smtClean="0"/>
              <a:pPr/>
              <a:t>‹#›</a:t>
            </a:fld>
            <a:endParaRPr lang="en-US" altLang="en-US" dirty="0"/>
          </a:p>
        </p:txBody>
      </p:sp>
      <p:cxnSp>
        <p:nvCxnSpPr>
          <p:cNvPr id="10" name="Straight Connector 9"/>
          <p:cNvCxnSpPr/>
          <p:nvPr/>
        </p:nvCxnSpPr>
        <p:spPr>
          <a:xfrm>
            <a:off x="1193532" y="99060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p:cNvGrpSpPr/>
          <p:nvPr userDrawn="1"/>
        </p:nvGrpSpPr>
        <p:grpSpPr>
          <a:xfrm>
            <a:off x="1143000" y="6512868"/>
            <a:ext cx="2834639" cy="230832"/>
            <a:chOff x="822960" y="6532381"/>
            <a:chExt cx="2834639" cy="230832"/>
          </a:xfrm>
        </p:grpSpPr>
        <p:sp>
          <p:nvSpPr>
            <p:cNvPr id="15" name="Shape 177"/>
            <p:cNvSpPr/>
            <p:nvPr/>
          </p:nvSpPr>
          <p:spPr>
            <a:xfrm>
              <a:off x="822960" y="6532381"/>
              <a:ext cx="2834639" cy="2308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nchor="ctr">
              <a:spAutoFit/>
            </a:bodyPr>
            <a:lstStyle>
              <a:lvl1pPr>
                <a:defRPr sz="900">
                  <a:solidFill>
                    <a:srgbClr val="FFFFFF"/>
                  </a:solidFill>
                  <a:latin typeface="Arial"/>
                  <a:ea typeface="Arial"/>
                  <a:cs typeface="Arial"/>
                  <a:sym typeface="Arial"/>
                </a:defRPr>
              </a:lvl1pPr>
            </a:lstStyle>
            <a:p>
              <a:r>
                <a:rPr sz="800" dirty="0">
                  <a:solidFill>
                    <a:schemeClr val="bg1">
                      <a:lumMod val="75000"/>
                    </a:schemeClr>
                  </a:solidFill>
                </a:rPr>
                <a:t>Powered by</a:t>
              </a:r>
              <a:r>
                <a:rPr dirty="0">
                  <a:solidFill>
                    <a:schemeClr val="bg1">
                      <a:lumMod val="75000"/>
                    </a:schemeClr>
                  </a:solidFill>
                </a:rPr>
                <a:t> </a:t>
              </a:r>
              <a:r>
                <a:rPr dirty="0" smtClean="0">
                  <a:solidFill>
                    <a:schemeClr val="bg1">
                      <a:lumMod val="75000"/>
                    </a:schemeClr>
                  </a:solidFill>
                </a:rPr>
                <a:t> </a:t>
              </a:r>
              <a:r>
                <a:rPr lang="en-US" dirty="0" smtClean="0">
                  <a:solidFill>
                    <a:schemeClr val="bg1">
                      <a:lumMod val="75000"/>
                    </a:schemeClr>
                  </a:solidFill>
                </a:rPr>
                <a:t>                            </a:t>
              </a:r>
              <a:r>
                <a:rPr dirty="0" smtClean="0">
                  <a:solidFill>
                    <a:schemeClr val="bg1">
                      <a:lumMod val="75000"/>
                    </a:schemeClr>
                  </a:solidFill>
                </a:rPr>
                <a:t>© 201</a:t>
              </a:r>
              <a:r>
                <a:rPr lang="en-US" dirty="0" smtClean="0">
                  <a:solidFill>
                    <a:schemeClr val="bg1">
                      <a:lumMod val="75000"/>
                    </a:schemeClr>
                  </a:solidFill>
                </a:rPr>
                <a:t>7</a:t>
              </a:r>
              <a:endParaRPr dirty="0">
                <a:solidFill>
                  <a:schemeClr val="bg1">
                    <a:lumMod val="75000"/>
                  </a:schemeClr>
                </a:solidFill>
              </a:endParaRPr>
            </a:p>
          </p:txBody>
        </p:sp>
        <p:pic>
          <p:nvPicPr>
            <p:cNvPr id="16" name="Picture 1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53727" y="6542891"/>
              <a:ext cx="826558" cy="193733"/>
            </a:xfrm>
            <a:prstGeom prst="rect">
              <a:avLst/>
            </a:prstGeom>
          </p:spPr>
        </p:pic>
      </p:grpSp>
      <p:sp>
        <p:nvSpPr>
          <p:cNvPr id="17" name="Footer Placeholder 4"/>
          <p:cNvSpPr>
            <a:spLocks noGrp="1"/>
          </p:cNvSpPr>
          <p:nvPr>
            <p:ph type="ftr" sz="quarter" idx="3"/>
          </p:nvPr>
        </p:nvSpPr>
        <p:spPr>
          <a:xfrm>
            <a:off x="3686186" y="6459787"/>
            <a:ext cx="4822804" cy="365125"/>
          </a:xfrm>
          <a:prstGeom prst="rect">
            <a:avLst/>
          </a:prstGeom>
        </p:spPr>
        <p:txBody>
          <a:bodyPr anchor="ctr"/>
          <a:lstStyle>
            <a:lvl1pPr algn="ctr">
              <a:defRPr sz="1100">
                <a:solidFill>
                  <a:schemeClr val="bg1">
                    <a:lumMod val="95000"/>
                  </a:schemeClr>
                </a:solidFill>
              </a:defRPr>
            </a:lvl1pPr>
          </a:lstStyle>
          <a:p>
            <a:pPr>
              <a:defRPr/>
            </a:pPr>
            <a:r>
              <a:rPr lang="en-US" smtClean="0"/>
              <a:t>DEVOPS</a:t>
            </a:r>
            <a:endParaRPr lang="en-US" dirty="0"/>
          </a:p>
        </p:txBody>
      </p:sp>
    </p:spTree>
    <p:extLst>
      <p:ext uri="{BB962C8B-B14F-4D97-AF65-F5344CB8AC3E}">
        <p14:creationId xmlns:p14="http://schemas.microsoft.com/office/powerpoint/2010/main" val="1616480083"/>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Lst>
  <p:transition>
    <p:fade/>
  </p:transition>
  <p:timing>
    <p:tnLst>
      <p:par>
        <p:cTn id="1" dur="indefinite" restart="never" nodeType="tmRoot"/>
      </p:par>
    </p:tnLst>
  </p:timing>
  <p:hf sldNum="0" hdr="0" ftr="0" dt="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Wingdings" charset="2"/>
        <a:buChar char="q"/>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Arial"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ctrTitle"/>
          </p:nvPr>
        </p:nvSpPr>
        <p:spPr/>
        <p:txBody>
          <a:bodyPr/>
          <a:lstStyle/>
          <a:p>
            <a:r>
              <a:rPr lang="en-US" altLang="en-US" sz="4000" dirty="0" smtClean="0"/>
              <a:t>Day 01 - Processes and Practices</a:t>
            </a:r>
            <a:endParaRPr lang="en-US" altLang="en-US" sz="4000" dirty="0"/>
          </a:p>
        </p:txBody>
      </p:sp>
      <p:sp>
        <p:nvSpPr>
          <p:cNvPr id="3" name="Subtitle 2"/>
          <p:cNvSpPr>
            <a:spLocks noGrp="1"/>
          </p:cNvSpPr>
          <p:nvPr>
            <p:ph type="subTitle" idx="1"/>
          </p:nvPr>
        </p:nvSpPr>
        <p:spPr/>
        <p:txBody>
          <a:bodyPr rtlCol="0">
            <a:normAutofit/>
          </a:bodyPr>
          <a:lstStyle/>
          <a:p>
            <a:pPr>
              <a:spcAft>
                <a:spcPts val="0"/>
              </a:spcAft>
              <a:defRPr/>
            </a:pPr>
            <a:r>
              <a:rPr lang="en-US" altLang="en-US" dirty="0" smtClean="0"/>
              <a:t>Our First step in getting to know Kafka</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DevOps is </a:t>
            </a:r>
            <a:r>
              <a:rPr lang="en-US" dirty="0" smtClean="0"/>
              <a:t>Used?</a:t>
            </a:r>
            <a:endParaRPr lang="en-US" dirty="0"/>
          </a:p>
        </p:txBody>
      </p:sp>
      <p:sp>
        <p:nvSpPr>
          <p:cNvPr id="3" name="Content Placeholder 2"/>
          <p:cNvSpPr>
            <a:spLocks noGrp="1"/>
          </p:cNvSpPr>
          <p:nvPr>
            <p:ph idx="1"/>
          </p:nvPr>
        </p:nvSpPr>
        <p:spPr/>
        <p:txBody>
          <a:bodyPr/>
          <a:lstStyle/>
          <a:p>
            <a:r>
              <a:rPr lang="en-US" dirty="0">
                <a:solidFill>
                  <a:schemeClr val="tx1"/>
                </a:solidFill>
              </a:rPr>
              <a:t>When not to adopt DevOps?</a:t>
            </a:r>
          </a:p>
          <a:p>
            <a:pPr lvl="1"/>
            <a:r>
              <a:rPr lang="en-US" dirty="0" smtClean="0"/>
              <a:t> Template</a:t>
            </a:r>
          </a:p>
          <a:p>
            <a:pPr lvl="2"/>
            <a:r>
              <a:rPr lang="en-US" dirty="0" smtClean="0"/>
              <a:t>Template</a:t>
            </a:r>
          </a:p>
          <a:p>
            <a:pPr lvl="3"/>
            <a:r>
              <a:rPr lang="en-US" dirty="0" smtClean="0"/>
              <a:t>Template </a:t>
            </a:r>
          </a:p>
          <a:p>
            <a:pPr lvl="8"/>
            <a:endParaRPr lang="en-US" dirty="0" smtClean="0"/>
          </a:p>
        </p:txBody>
      </p:sp>
      <p:sp>
        <p:nvSpPr>
          <p:cNvPr id="6" name="Content Placeholder 2"/>
          <p:cNvSpPr>
            <a:spLocks noGrp="1"/>
          </p:cNvSpPr>
          <p:nvPr/>
        </p:nvSpPr>
        <p:spPr>
          <a:xfrm>
            <a:off x="1219200" y="3054928"/>
            <a:ext cx="2286000" cy="374072"/>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smtClean="0">
                <a:solidFill>
                  <a:schemeClr val="bg1"/>
                </a:solidFill>
                <a:latin typeface="Courier New" charset="0"/>
                <a:ea typeface="Courier New" charset="0"/>
                <a:cs typeface="Courier New" charset="0"/>
              </a:rPr>
              <a:t>$  template</a:t>
            </a:r>
            <a:endParaRPr lang="en-US" dirty="0">
              <a:solidFill>
                <a:schemeClr val="bg1"/>
              </a:solidFill>
              <a:latin typeface="Courier New" charset="0"/>
              <a:ea typeface="Courier New" charset="0"/>
              <a:cs typeface="Courier New" charset="0"/>
            </a:endParaRPr>
          </a:p>
        </p:txBody>
      </p:sp>
      <p:sp>
        <p:nvSpPr>
          <p:cNvPr id="7" name="Content Placeholder 2"/>
          <p:cNvSpPr>
            <a:spLocks noGrp="1"/>
          </p:cNvSpPr>
          <p:nvPr/>
        </p:nvSpPr>
        <p:spPr>
          <a:xfrm>
            <a:off x="1219200" y="3815600"/>
            <a:ext cx="2286000" cy="451600"/>
          </a:xfrm>
          <a:prstGeom prst="rect">
            <a:avLst/>
          </a:prstGeom>
          <a:solidFill>
            <a:schemeClr val="accent5">
              <a:lumMod val="60000"/>
              <a:lumOff val="4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err="1" smtClean="0">
                <a:solidFill>
                  <a:schemeClr val="tx1"/>
                </a:solidFill>
                <a:latin typeface="Courier New" charset="0"/>
                <a:ea typeface="Courier New" charset="0"/>
                <a:cs typeface="Courier New" charset="0"/>
              </a:rPr>
              <a:t>xx.xxx.xx.x</a:t>
            </a:r>
            <a:endParaRPr lang="en-US" dirty="0">
              <a:solidFill>
                <a:schemeClr val="tx1"/>
              </a:solidFill>
              <a:latin typeface="Courier New" charset="0"/>
              <a:ea typeface="Courier New" charset="0"/>
              <a:cs typeface="Courier New" charset="0"/>
            </a:endParaRPr>
          </a:p>
        </p:txBody>
      </p:sp>
    </p:spTree>
    <p:extLst>
      <p:ext uri="{BB962C8B-B14F-4D97-AF65-F5344CB8AC3E}">
        <p14:creationId xmlns:p14="http://schemas.microsoft.com/office/powerpoint/2010/main" val="213569796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DevOps Lifecycle</a:t>
            </a:r>
            <a:endParaRPr lang="en-US" dirty="0"/>
          </a:p>
        </p:txBody>
      </p:sp>
      <p:sp>
        <p:nvSpPr>
          <p:cNvPr id="3" name="Content Placeholder 2"/>
          <p:cNvSpPr>
            <a:spLocks noGrp="1"/>
          </p:cNvSpPr>
          <p:nvPr>
            <p:ph idx="1"/>
          </p:nvPr>
        </p:nvSpPr>
        <p:spPr/>
        <p:txBody>
          <a:bodyPr/>
          <a:lstStyle/>
          <a:p>
            <a:r>
              <a:rPr lang="en-US" dirty="0" smtClean="0">
                <a:solidFill>
                  <a:schemeClr val="tx1"/>
                </a:solidFill>
              </a:rPr>
              <a:t>Template</a:t>
            </a:r>
            <a:endParaRPr lang="en-US" dirty="0">
              <a:solidFill>
                <a:schemeClr val="tx1"/>
              </a:solidFill>
            </a:endParaRPr>
          </a:p>
          <a:p>
            <a:pPr lvl="1"/>
            <a:r>
              <a:rPr lang="en-US" dirty="0" smtClean="0"/>
              <a:t> Template</a:t>
            </a:r>
          </a:p>
          <a:p>
            <a:pPr lvl="2"/>
            <a:r>
              <a:rPr lang="en-US" dirty="0" smtClean="0"/>
              <a:t>Template</a:t>
            </a:r>
          </a:p>
          <a:p>
            <a:pPr lvl="3"/>
            <a:r>
              <a:rPr lang="en-US" dirty="0" smtClean="0"/>
              <a:t>Template </a:t>
            </a:r>
          </a:p>
          <a:p>
            <a:pPr lvl="8"/>
            <a:endParaRPr lang="en-US" dirty="0" smtClean="0"/>
          </a:p>
        </p:txBody>
      </p:sp>
      <p:sp>
        <p:nvSpPr>
          <p:cNvPr id="6" name="Content Placeholder 2"/>
          <p:cNvSpPr>
            <a:spLocks noGrp="1"/>
          </p:cNvSpPr>
          <p:nvPr/>
        </p:nvSpPr>
        <p:spPr>
          <a:xfrm>
            <a:off x="1219200" y="3054928"/>
            <a:ext cx="2286000" cy="374072"/>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smtClean="0">
                <a:solidFill>
                  <a:schemeClr val="bg1"/>
                </a:solidFill>
                <a:latin typeface="Courier New" charset="0"/>
                <a:ea typeface="Courier New" charset="0"/>
                <a:cs typeface="Courier New" charset="0"/>
              </a:rPr>
              <a:t>$  template</a:t>
            </a:r>
            <a:endParaRPr lang="en-US" dirty="0">
              <a:solidFill>
                <a:schemeClr val="bg1"/>
              </a:solidFill>
              <a:latin typeface="Courier New" charset="0"/>
              <a:ea typeface="Courier New" charset="0"/>
              <a:cs typeface="Courier New" charset="0"/>
            </a:endParaRPr>
          </a:p>
        </p:txBody>
      </p:sp>
      <p:sp>
        <p:nvSpPr>
          <p:cNvPr id="7" name="Content Placeholder 2"/>
          <p:cNvSpPr>
            <a:spLocks noGrp="1"/>
          </p:cNvSpPr>
          <p:nvPr/>
        </p:nvSpPr>
        <p:spPr>
          <a:xfrm>
            <a:off x="1219200" y="3815600"/>
            <a:ext cx="2286000" cy="451600"/>
          </a:xfrm>
          <a:prstGeom prst="rect">
            <a:avLst/>
          </a:prstGeom>
          <a:solidFill>
            <a:schemeClr val="accent5">
              <a:lumMod val="60000"/>
              <a:lumOff val="4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err="1" smtClean="0">
                <a:solidFill>
                  <a:schemeClr val="tx1"/>
                </a:solidFill>
                <a:latin typeface="Courier New" charset="0"/>
                <a:ea typeface="Courier New" charset="0"/>
                <a:cs typeface="Courier New" charset="0"/>
              </a:rPr>
              <a:t>xx.xxx.xx.x</a:t>
            </a:r>
            <a:endParaRPr lang="en-US" dirty="0">
              <a:solidFill>
                <a:schemeClr val="tx1"/>
              </a:solidFill>
              <a:latin typeface="Courier New" charset="0"/>
              <a:ea typeface="Courier New" charset="0"/>
              <a:cs typeface="Courier New" charset="0"/>
            </a:endParaRPr>
          </a:p>
        </p:txBody>
      </p:sp>
    </p:spTree>
    <p:extLst>
      <p:ext uri="{BB962C8B-B14F-4D97-AF65-F5344CB8AC3E}">
        <p14:creationId xmlns:p14="http://schemas.microsoft.com/office/powerpoint/2010/main" val="100139834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DevOps Work Flow</a:t>
            </a:r>
            <a:endParaRPr lang="en-US" dirty="0"/>
          </a:p>
        </p:txBody>
      </p:sp>
      <p:sp>
        <p:nvSpPr>
          <p:cNvPr id="3" name="Content Placeholder 2"/>
          <p:cNvSpPr>
            <a:spLocks noGrp="1"/>
          </p:cNvSpPr>
          <p:nvPr>
            <p:ph idx="1"/>
          </p:nvPr>
        </p:nvSpPr>
        <p:spPr/>
        <p:txBody>
          <a:bodyPr/>
          <a:lstStyle/>
          <a:p>
            <a:r>
              <a:rPr lang="en-US" dirty="0" smtClean="0">
                <a:solidFill>
                  <a:schemeClr val="tx1"/>
                </a:solidFill>
              </a:rPr>
              <a:t>Template</a:t>
            </a:r>
            <a:endParaRPr lang="en-US" dirty="0">
              <a:solidFill>
                <a:schemeClr val="tx1"/>
              </a:solidFill>
            </a:endParaRPr>
          </a:p>
          <a:p>
            <a:pPr lvl="1"/>
            <a:r>
              <a:rPr lang="en-US" dirty="0" smtClean="0"/>
              <a:t> Template</a:t>
            </a:r>
          </a:p>
          <a:p>
            <a:pPr lvl="2"/>
            <a:r>
              <a:rPr lang="en-US" dirty="0" smtClean="0"/>
              <a:t>Template</a:t>
            </a:r>
          </a:p>
          <a:p>
            <a:pPr lvl="3"/>
            <a:r>
              <a:rPr lang="en-US" dirty="0" smtClean="0"/>
              <a:t>Template </a:t>
            </a:r>
          </a:p>
          <a:p>
            <a:pPr lvl="8"/>
            <a:endParaRPr lang="en-US" dirty="0" smtClean="0"/>
          </a:p>
        </p:txBody>
      </p:sp>
      <p:sp>
        <p:nvSpPr>
          <p:cNvPr id="6" name="Content Placeholder 2"/>
          <p:cNvSpPr>
            <a:spLocks noGrp="1"/>
          </p:cNvSpPr>
          <p:nvPr/>
        </p:nvSpPr>
        <p:spPr>
          <a:xfrm>
            <a:off x="1219200" y="3054928"/>
            <a:ext cx="2286000" cy="374072"/>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smtClean="0">
                <a:solidFill>
                  <a:schemeClr val="bg1"/>
                </a:solidFill>
                <a:latin typeface="Courier New" charset="0"/>
                <a:ea typeface="Courier New" charset="0"/>
                <a:cs typeface="Courier New" charset="0"/>
              </a:rPr>
              <a:t>$  template</a:t>
            </a:r>
            <a:endParaRPr lang="en-US" dirty="0">
              <a:solidFill>
                <a:schemeClr val="bg1"/>
              </a:solidFill>
              <a:latin typeface="Courier New" charset="0"/>
              <a:ea typeface="Courier New" charset="0"/>
              <a:cs typeface="Courier New" charset="0"/>
            </a:endParaRPr>
          </a:p>
        </p:txBody>
      </p:sp>
      <p:sp>
        <p:nvSpPr>
          <p:cNvPr id="7" name="Content Placeholder 2"/>
          <p:cNvSpPr>
            <a:spLocks noGrp="1"/>
          </p:cNvSpPr>
          <p:nvPr/>
        </p:nvSpPr>
        <p:spPr>
          <a:xfrm>
            <a:off x="1219200" y="3815600"/>
            <a:ext cx="2286000" cy="451600"/>
          </a:xfrm>
          <a:prstGeom prst="rect">
            <a:avLst/>
          </a:prstGeom>
          <a:solidFill>
            <a:schemeClr val="accent5">
              <a:lumMod val="60000"/>
              <a:lumOff val="4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err="1" smtClean="0">
                <a:solidFill>
                  <a:schemeClr val="tx1"/>
                </a:solidFill>
                <a:latin typeface="Courier New" charset="0"/>
                <a:ea typeface="Courier New" charset="0"/>
                <a:cs typeface="Courier New" charset="0"/>
              </a:rPr>
              <a:t>xx.xxx.xx.x</a:t>
            </a:r>
            <a:endParaRPr lang="en-US" dirty="0">
              <a:solidFill>
                <a:schemeClr val="tx1"/>
              </a:solidFill>
              <a:latin typeface="Courier New" charset="0"/>
              <a:ea typeface="Courier New" charset="0"/>
              <a:cs typeface="Courier New" charset="0"/>
            </a:endParaRPr>
          </a:p>
        </p:txBody>
      </p:sp>
    </p:spTree>
    <p:extLst>
      <p:ext uri="{BB962C8B-B14F-4D97-AF65-F5344CB8AC3E}">
        <p14:creationId xmlns:p14="http://schemas.microsoft.com/office/powerpoint/2010/main" val="131529065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DevOps Vs Agile</a:t>
            </a:r>
          </a:p>
        </p:txBody>
      </p:sp>
      <p:graphicFrame>
        <p:nvGraphicFramePr>
          <p:cNvPr id="8" name="Table 7"/>
          <p:cNvGraphicFramePr>
            <a:graphicFrameLocks noGrp="1"/>
          </p:cNvGraphicFramePr>
          <p:nvPr>
            <p:extLst>
              <p:ext uri="{D42A27DB-BD31-4B8C-83A1-F6EECF244321}">
                <p14:modId xmlns:p14="http://schemas.microsoft.com/office/powerpoint/2010/main" val="1295209528"/>
              </p:ext>
            </p:extLst>
          </p:nvPr>
        </p:nvGraphicFramePr>
        <p:xfrm>
          <a:off x="1371600" y="1219200"/>
          <a:ext cx="9601200" cy="3246120"/>
        </p:xfrm>
        <a:graphic>
          <a:graphicData uri="http://schemas.openxmlformats.org/drawingml/2006/table">
            <a:tbl>
              <a:tblPr firstRow="1" bandRow="1">
                <a:tableStyleId>{5C22544A-7EE6-4342-B048-85BDC9FD1C3A}</a:tableStyleId>
              </a:tblPr>
              <a:tblGrid>
                <a:gridCol w="4800600"/>
                <a:gridCol w="4800600"/>
              </a:tblGrid>
              <a:tr h="370840">
                <a:tc>
                  <a:txBody>
                    <a:bodyPr/>
                    <a:lstStyle/>
                    <a:p>
                      <a:r>
                        <a:rPr lang="en-US" dirty="0" smtClean="0"/>
                        <a:t>Agile</a:t>
                      </a:r>
                      <a:endParaRPr lang="en-US" dirty="0"/>
                    </a:p>
                  </a:txBody>
                  <a:tcPr/>
                </a:tc>
                <a:tc>
                  <a:txBody>
                    <a:bodyPr/>
                    <a:lstStyle/>
                    <a:p>
                      <a:r>
                        <a:rPr lang="en-US" dirty="0" smtClean="0"/>
                        <a:t>DevOps</a:t>
                      </a:r>
                      <a:endParaRPr lang="en-US" dirty="0"/>
                    </a:p>
                  </a:txBody>
                  <a:tcPr/>
                </a:tc>
              </a:tr>
              <a:tr h="370840">
                <a:tc>
                  <a:txBody>
                    <a:bodyPr/>
                    <a:lstStyle/>
                    <a:p>
                      <a:r>
                        <a:rPr lang="en-US" sz="1800" b="0" i="0" kern="1200" dirty="0" smtClean="0">
                          <a:solidFill>
                            <a:schemeClr val="dk1"/>
                          </a:solidFill>
                          <a:effectLst/>
                          <a:latin typeface="+mn-lt"/>
                          <a:ea typeface="+mn-ea"/>
                          <a:cs typeface="+mn-cs"/>
                        </a:rPr>
                        <a:t>Emphasize breaking down barriers between developers and management.</a:t>
                      </a:r>
                      <a:endParaRPr lang="en-US" dirty="0"/>
                    </a:p>
                  </a:txBody>
                  <a:tcPr/>
                </a:tc>
                <a:tc>
                  <a:txBody>
                    <a:bodyPr/>
                    <a:lstStyle/>
                    <a:p>
                      <a:pPr algn="l" fontAlgn="t"/>
                      <a:r>
                        <a:rPr lang="en-US" dirty="0">
                          <a:effectLst/>
                        </a:rPr>
                        <a:t>DevOps is about software deployment and operation teams.</a:t>
                      </a:r>
                    </a:p>
                  </a:txBody>
                  <a:tcPr marL="50800" marR="50800" marT="50800" marB="50800"/>
                </a:tc>
              </a:tr>
              <a:tr h="370840">
                <a:tc>
                  <a:txBody>
                    <a:bodyPr/>
                    <a:lstStyle/>
                    <a:p>
                      <a:pPr algn="l" fontAlgn="t"/>
                      <a:r>
                        <a:rPr lang="en-US" dirty="0">
                          <a:effectLst/>
                        </a:rPr>
                        <a:t>Addresses gap between customer requirements and development teams.</a:t>
                      </a:r>
                    </a:p>
                  </a:txBody>
                  <a:tcPr marL="50800" marR="50800" marT="50800" marB="50800"/>
                </a:tc>
                <a:tc>
                  <a:txBody>
                    <a:bodyPr/>
                    <a:lstStyle/>
                    <a:p>
                      <a:pPr algn="l" fontAlgn="t"/>
                      <a:r>
                        <a:rPr lang="en-US" dirty="0">
                          <a:effectLst/>
                        </a:rPr>
                        <a:t>Addresses the gap between development and Operation team</a:t>
                      </a:r>
                    </a:p>
                  </a:txBody>
                  <a:tcPr marL="50800" marR="50800" marT="50800" marB="50800"/>
                </a:tc>
              </a:tr>
              <a:tr h="370840">
                <a:tc>
                  <a:txBody>
                    <a:bodyPr/>
                    <a:lstStyle/>
                    <a:p>
                      <a:pPr algn="l" fontAlgn="t"/>
                      <a:r>
                        <a:rPr lang="en-US" dirty="0">
                          <a:effectLst/>
                        </a:rPr>
                        <a:t>Focuses more on functional and non-functional readiness</a:t>
                      </a:r>
                    </a:p>
                  </a:txBody>
                  <a:tcPr marL="50800" marR="50800" marT="50800" marB="50800"/>
                </a:tc>
                <a:tc>
                  <a:txBody>
                    <a:bodyPr/>
                    <a:lstStyle/>
                    <a:p>
                      <a:pPr algn="l" fontAlgn="t"/>
                      <a:r>
                        <a:rPr lang="en-US" dirty="0">
                          <a:effectLst/>
                        </a:rPr>
                        <a:t>It focuses operational and business readiness.</a:t>
                      </a:r>
                    </a:p>
                  </a:txBody>
                  <a:tcPr marL="50800" marR="50800" marT="50800" marB="50800"/>
                </a:tc>
              </a:tr>
              <a:tr h="370840">
                <a:tc>
                  <a:txBody>
                    <a:bodyPr/>
                    <a:lstStyle/>
                    <a:p>
                      <a:pPr algn="l" fontAlgn="t"/>
                      <a:r>
                        <a:rPr lang="en-US" dirty="0">
                          <a:effectLst/>
                        </a:rPr>
                        <a:t>Agile development pertains mainly to the way development is thought out by the company.</a:t>
                      </a:r>
                    </a:p>
                  </a:txBody>
                  <a:tcPr marL="50800" marR="50800" marT="50800" marB="50800"/>
                </a:tc>
                <a:tc>
                  <a:txBody>
                    <a:bodyPr/>
                    <a:lstStyle/>
                    <a:p>
                      <a:pPr algn="l" fontAlgn="t"/>
                      <a:r>
                        <a:rPr lang="en-US" dirty="0">
                          <a:effectLst/>
                        </a:rPr>
                        <a:t>DevOps emphases on deploying software in the most reliable and safest ways which aren't necessarily always the fastest.</a:t>
                      </a:r>
                    </a:p>
                  </a:txBody>
                  <a:tcPr marL="50800" marR="50800" marT="50800" marB="50800"/>
                </a:tc>
              </a:tr>
            </a:tbl>
          </a:graphicData>
        </a:graphic>
      </p:graphicFrame>
    </p:spTree>
    <p:extLst>
      <p:ext uri="{BB962C8B-B14F-4D97-AF65-F5344CB8AC3E}">
        <p14:creationId xmlns:p14="http://schemas.microsoft.com/office/powerpoint/2010/main" val="203679442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DevOps Vs Agile</a:t>
            </a:r>
          </a:p>
        </p:txBody>
      </p:sp>
      <p:graphicFrame>
        <p:nvGraphicFramePr>
          <p:cNvPr id="8" name="Table 7"/>
          <p:cNvGraphicFramePr>
            <a:graphicFrameLocks noGrp="1"/>
          </p:cNvGraphicFramePr>
          <p:nvPr>
            <p:extLst>
              <p:ext uri="{D42A27DB-BD31-4B8C-83A1-F6EECF244321}">
                <p14:modId xmlns:p14="http://schemas.microsoft.com/office/powerpoint/2010/main" val="2049274681"/>
              </p:ext>
            </p:extLst>
          </p:nvPr>
        </p:nvGraphicFramePr>
        <p:xfrm>
          <a:off x="1371600" y="1219200"/>
          <a:ext cx="9601200" cy="3317240"/>
        </p:xfrm>
        <a:graphic>
          <a:graphicData uri="http://schemas.openxmlformats.org/drawingml/2006/table">
            <a:tbl>
              <a:tblPr firstRow="1" bandRow="1">
                <a:tableStyleId>{5C22544A-7EE6-4342-B048-85BDC9FD1C3A}</a:tableStyleId>
              </a:tblPr>
              <a:tblGrid>
                <a:gridCol w="4800600"/>
                <a:gridCol w="4800600"/>
              </a:tblGrid>
              <a:tr h="370840">
                <a:tc>
                  <a:txBody>
                    <a:bodyPr/>
                    <a:lstStyle/>
                    <a:p>
                      <a:r>
                        <a:rPr lang="en-US" dirty="0" smtClean="0"/>
                        <a:t>Agile</a:t>
                      </a:r>
                      <a:endParaRPr lang="en-US" dirty="0"/>
                    </a:p>
                  </a:txBody>
                  <a:tcPr/>
                </a:tc>
                <a:tc>
                  <a:txBody>
                    <a:bodyPr/>
                    <a:lstStyle/>
                    <a:p>
                      <a:r>
                        <a:rPr lang="en-US" dirty="0" smtClean="0"/>
                        <a:t>DevOps</a:t>
                      </a:r>
                      <a:endParaRPr lang="en-US" dirty="0"/>
                    </a:p>
                  </a:txBody>
                  <a:tcPr/>
                </a:tc>
              </a:tr>
              <a:tr h="370840">
                <a:tc>
                  <a:txBody>
                    <a:bodyPr/>
                    <a:lstStyle/>
                    <a:p>
                      <a:pPr algn="l" fontAlgn="t"/>
                      <a:r>
                        <a:rPr lang="en-US" dirty="0">
                          <a:effectLst/>
                        </a:rPr>
                        <a:t>Agile development puts a huge emphasis on training all team members to have varieties of similar and equal skills. So that, when something goes wrong, any team member can get assistance from any member in the absence of the team leader.</a:t>
                      </a:r>
                    </a:p>
                  </a:txBody>
                  <a:tcPr marL="50800" marR="50800" marT="50800" marB="50800"/>
                </a:tc>
                <a:tc>
                  <a:txBody>
                    <a:bodyPr/>
                    <a:lstStyle/>
                    <a:p>
                      <a:pPr algn="l" fontAlgn="t"/>
                      <a:r>
                        <a:rPr lang="en-US" dirty="0">
                          <a:effectLst/>
                        </a:rPr>
                        <a:t>DevOps, likes to divide and conquer, spreading the skill set between the development and operation teams. It also maintains consistent communication.</a:t>
                      </a:r>
                    </a:p>
                  </a:txBody>
                  <a:tcPr marL="50800" marR="50800" marT="50800" marB="50800"/>
                </a:tc>
              </a:tr>
              <a:tr h="370840">
                <a:tc>
                  <a:txBody>
                    <a:bodyPr/>
                    <a:lstStyle/>
                    <a:p>
                      <a:pPr algn="l" fontAlgn="t"/>
                      <a:r>
                        <a:rPr lang="en-US" dirty="0">
                          <a:effectLst/>
                        </a:rPr>
                        <a:t>Agile development manages on "sprints. It means that the time table is much shorter (less than a month) and several features are to be produced and released in that period.</a:t>
                      </a:r>
                    </a:p>
                  </a:txBody>
                  <a:tcPr marL="50800" marR="50800" marT="50800" marB="50800"/>
                </a:tc>
                <a:tc>
                  <a:txBody>
                    <a:bodyPr/>
                    <a:lstStyle/>
                    <a:p>
                      <a:pPr algn="l" fontAlgn="t"/>
                      <a:r>
                        <a:rPr lang="en-US" dirty="0">
                          <a:effectLst/>
                        </a:rPr>
                        <a:t>DevOps strives for consolidated deadlines and benchmarks with major releases, rather than smaller and more frequent ones.</a:t>
                      </a:r>
                    </a:p>
                  </a:txBody>
                  <a:tcPr marL="50800" marR="50800" marT="50800" marB="50800"/>
                </a:tc>
              </a:tr>
            </a:tbl>
          </a:graphicData>
        </a:graphic>
      </p:graphicFrame>
    </p:spTree>
    <p:extLst>
      <p:ext uri="{BB962C8B-B14F-4D97-AF65-F5344CB8AC3E}">
        <p14:creationId xmlns:p14="http://schemas.microsoft.com/office/powerpoint/2010/main" val="207110788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DevOps Principles</a:t>
            </a:r>
            <a:endParaRPr lang="en-US" dirty="0"/>
          </a:p>
        </p:txBody>
      </p:sp>
      <p:sp>
        <p:nvSpPr>
          <p:cNvPr id="3" name="Content Placeholder 2"/>
          <p:cNvSpPr>
            <a:spLocks noGrp="1"/>
          </p:cNvSpPr>
          <p:nvPr>
            <p:ph idx="1"/>
          </p:nvPr>
        </p:nvSpPr>
        <p:spPr/>
        <p:txBody>
          <a:bodyPr/>
          <a:lstStyle/>
          <a:p>
            <a:r>
              <a:rPr lang="en-US" dirty="0" smtClean="0">
                <a:solidFill>
                  <a:schemeClr val="tx1"/>
                </a:solidFill>
              </a:rPr>
              <a:t>Template</a:t>
            </a:r>
            <a:endParaRPr lang="en-US" dirty="0">
              <a:solidFill>
                <a:schemeClr val="tx1"/>
              </a:solidFill>
            </a:endParaRPr>
          </a:p>
          <a:p>
            <a:pPr lvl="1"/>
            <a:r>
              <a:rPr lang="en-US" dirty="0" smtClean="0"/>
              <a:t> Template</a:t>
            </a:r>
          </a:p>
          <a:p>
            <a:pPr lvl="2"/>
            <a:r>
              <a:rPr lang="en-US" dirty="0" smtClean="0"/>
              <a:t>Template</a:t>
            </a:r>
          </a:p>
          <a:p>
            <a:pPr lvl="3"/>
            <a:r>
              <a:rPr lang="en-US" dirty="0" smtClean="0"/>
              <a:t>Template </a:t>
            </a:r>
          </a:p>
          <a:p>
            <a:pPr lvl="8"/>
            <a:endParaRPr lang="en-US" dirty="0" smtClean="0"/>
          </a:p>
        </p:txBody>
      </p:sp>
      <p:sp>
        <p:nvSpPr>
          <p:cNvPr id="6" name="Content Placeholder 2"/>
          <p:cNvSpPr>
            <a:spLocks noGrp="1"/>
          </p:cNvSpPr>
          <p:nvPr/>
        </p:nvSpPr>
        <p:spPr>
          <a:xfrm>
            <a:off x="1219200" y="3054928"/>
            <a:ext cx="2286000" cy="374072"/>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smtClean="0">
                <a:solidFill>
                  <a:schemeClr val="bg1"/>
                </a:solidFill>
                <a:latin typeface="Courier New" charset="0"/>
                <a:ea typeface="Courier New" charset="0"/>
                <a:cs typeface="Courier New" charset="0"/>
              </a:rPr>
              <a:t>$  template</a:t>
            </a:r>
            <a:endParaRPr lang="en-US" dirty="0">
              <a:solidFill>
                <a:schemeClr val="bg1"/>
              </a:solidFill>
              <a:latin typeface="Courier New" charset="0"/>
              <a:ea typeface="Courier New" charset="0"/>
              <a:cs typeface="Courier New" charset="0"/>
            </a:endParaRPr>
          </a:p>
        </p:txBody>
      </p:sp>
      <p:sp>
        <p:nvSpPr>
          <p:cNvPr id="7" name="Content Placeholder 2"/>
          <p:cNvSpPr>
            <a:spLocks noGrp="1"/>
          </p:cNvSpPr>
          <p:nvPr/>
        </p:nvSpPr>
        <p:spPr>
          <a:xfrm>
            <a:off x="1219200" y="3815600"/>
            <a:ext cx="2286000" cy="451600"/>
          </a:xfrm>
          <a:prstGeom prst="rect">
            <a:avLst/>
          </a:prstGeom>
          <a:solidFill>
            <a:schemeClr val="accent5">
              <a:lumMod val="60000"/>
              <a:lumOff val="4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err="1" smtClean="0">
                <a:solidFill>
                  <a:schemeClr val="tx1"/>
                </a:solidFill>
                <a:latin typeface="Courier New" charset="0"/>
                <a:ea typeface="Courier New" charset="0"/>
                <a:cs typeface="Courier New" charset="0"/>
              </a:rPr>
              <a:t>xx.xxx.xx.x</a:t>
            </a:r>
            <a:endParaRPr lang="en-US" dirty="0">
              <a:solidFill>
                <a:schemeClr val="tx1"/>
              </a:solidFill>
              <a:latin typeface="Courier New" charset="0"/>
              <a:ea typeface="Courier New" charset="0"/>
              <a:cs typeface="Courier New" charset="0"/>
            </a:endParaRPr>
          </a:p>
        </p:txBody>
      </p:sp>
    </p:spTree>
    <p:extLst>
      <p:ext uri="{BB962C8B-B14F-4D97-AF65-F5344CB8AC3E}">
        <p14:creationId xmlns:p14="http://schemas.microsoft.com/office/powerpoint/2010/main" val="106316406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Who is a DevOps Engineer</a:t>
            </a:r>
            <a:r>
              <a:rPr lang="en-US" dirty="0" smtClean="0"/>
              <a:t>?</a:t>
            </a:r>
            <a:endParaRPr lang="en-US" dirty="0"/>
          </a:p>
        </p:txBody>
      </p:sp>
      <p:sp>
        <p:nvSpPr>
          <p:cNvPr id="3" name="Content Placeholder 2"/>
          <p:cNvSpPr>
            <a:spLocks noGrp="1"/>
          </p:cNvSpPr>
          <p:nvPr>
            <p:ph idx="1"/>
          </p:nvPr>
        </p:nvSpPr>
        <p:spPr/>
        <p:txBody>
          <a:bodyPr/>
          <a:lstStyle/>
          <a:p>
            <a:r>
              <a:rPr lang="en-US" dirty="0" smtClean="0">
                <a:solidFill>
                  <a:schemeClr val="tx1"/>
                </a:solidFill>
              </a:rPr>
              <a:t>Template</a:t>
            </a:r>
            <a:endParaRPr lang="en-US" dirty="0">
              <a:solidFill>
                <a:schemeClr val="tx1"/>
              </a:solidFill>
            </a:endParaRPr>
          </a:p>
          <a:p>
            <a:pPr lvl="1"/>
            <a:r>
              <a:rPr lang="en-US" dirty="0" smtClean="0"/>
              <a:t> Template</a:t>
            </a:r>
          </a:p>
          <a:p>
            <a:pPr lvl="2"/>
            <a:r>
              <a:rPr lang="en-US" dirty="0" smtClean="0"/>
              <a:t>Template</a:t>
            </a:r>
          </a:p>
          <a:p>
            <a:pPr lvl="3"/>
            <a:r>
              <a:rPr lang="en-US" dirty="0" smtClean="0"/>
              <a:t>Template </a:t>
            </a:r>
          </a:p>
          <a:p>
            <a:pPr lvl="8"/>
            <a:endParaRPr lang="en-US" dirty="0" smtClean="0"/>
          </a:p>
        </p:txBody>
      </p:sp>
      <p:sp>
        <p:nvSpPr>
          <p:cNvPr id="6" name="Content Placeholder 2"/>
          <p:cNvSpPr>
            <a:spLocks noGrp="1"/>
          </p:cNvSpPr>
          <p:nvPr/>
        </p:nvSpPr>
        <p:spPr>
          <a:xfrm>
            <a:off x="1219200" y="3054928"/>
            <a:ext cx="2286000" cy="374072"/>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smtClean="0">
                <a:solidFill>
                  <a:schemeClr val="bg1"/>
                </a:solidFill>
                <a:latin typeface="Courier New" charset="0"/>
                <a:ea typeface="Courier New" charset="0"/>
                <a:cs typeface="Courier New" charset="0"/>
              </a:rPr>
              <a:t>$  template</a:t>
            </a:r>
            <a:endParaRPr lang="en-US" dirty="0">
              <a:solidFill>
                <a:schemeClr val="bg1"/>
              </a:solidFill>
              <a:latin typeface="Courier New" charset="0"/>
              <a:ea typeface="Courier New" charset="0"/>
              <a:cs typeface="Courier New" charset="0"/>
            </a:endParaRPr>
          </a:p>
        </p:txBody>
      </p:sp>
      <p:sp>
        <p:nvSpPr>
          <p:cNvPr id="7" name="Content Placeholder 2"/>
          <p:cNvSpPr>
            <a:spLocks noGrp="1"/>
          </p:cNvSpPr>
          <p:nvPr/>
        </p:nvSpPr>
        <p:spPr>
          <a:xfrm>
            <a:off x="1219200" y="3815600"/>
            <a:ext cx="2286000" cy="451600"/>
          </a:xfrm>
          <a:prstGeom prst="rect">
            <a:avLst/>
          </a:prstGeom>
          <a:solidFill>
            <a:schemeClr val="accent5">
              <a:lumMod val="60000"/>
              <a:lumOff val="4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err="1" smtClean="0">
                <a:solidFill>
                  <a:schemeClr val="tx1"/>
                </a:solidFill>
                <a:latin typeface="Courier New" charset="0"/>
                <a:ea typeface="Courier New" charset="0"/>
                <a:cs typeface="Courier New" charset="0"/>
              </a:rPr>
              <a:t>xx.xxx.xx.x</a:t>
            </a:r>
            <a:endParaRPr lang="en-US" dirty="0">
              <a:solidFill>
                <a:schemeClr val="tx1"/>
              </a:solidFill>
              <a:latin typeface="Courier New" charset="0"/>
              <a:ea typeface="Courier New" charset="0"/>
              <a:cs typeface="Courier New" charset="0"/>
            </a:endParaRPr>
          </a:p>
        </p:txBody>
      </p:sp>
    </p:spTree>
    <p:extLst>
      <p:ext uri="{BB962C8B-B14F-4D97-AF65-F5344CB8AC3E}">
        <p14:creationId xmlns:p14="http://schemas.microsoft.com/office/powerpoint/2010/main" val="19784284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Roles, Responsibilities, and Skills of a DevOps Engineer</a:t>
            </a:r>
          </a:p>
        </p:txBody>
      </p:sp>
      <p:sp>
        <p:nvSpPr>
          <p:cNvPr id="3" name="Content Placeholder 2"/>
          <p:cNvSpPr>
            <a:spLocks noGrp="1"/>
          </p:cNvSpPr>
          <p:nvPr>
            <p:ph idx="1"/>
          </p:nvPr>
        </p:nvSpPr>
        <p:spPr/>
        <p:txBody>
          <a:bodyPr/>
          <a:lstStyle/>
          <a:p>
            <a:r>
              <a:rPr lang="en-US" dirty="0" smtClean="0">
                <a:solidFill>
                  <a:schemeClr val="tx1"/>
                </a:solidFill>
              </a:rPr>
              <a:t>Template</a:t>
            </a:r>
            <a:endParaRPr lang="en-US" dirty="0">
              <a:solidFill>
                <a:schemeClr val="tx1"/>
              </a:solidFill>
            </a:endParaRPr>
          </a:p>
          <a:p>
            <a:pPr lvl="1"/>
            <a:r>
              <a:rPr lang="en-US" dirty="0" smtClean="0"/>
              <a:t> Template</a:t>
            </a:r>
          </a:p>
          <a:p>
            <a:pPr lvl="2"/>
            <a:r>
              <a:rPr lang="en-US" dirty="0" smtClean="0"/>
              <a:t>Template</a:t>
            </a:r>
          </a:p>
          <a:p>
            <a:pPr lvl="3"/>
            <a:r>
              <a:rPr lang="en-US" dirty="0" smtClean="0"/>
              <a:t>Template </a:t>
            </a:r>
          </a:p>
          <a:p>
            <a:pPr lvl="8"/>
            <a:endParaRPr lang="en-US" dirty="0" smtClean="0"/>
          </a:p>
        </p:txBody>
      </p:sp>
      <p:sp>
        <p:nvSpPr>
          <p:cNvPr id="6" name="Content Placeholder 2"/>
          <p:cNvSpPr>
            <a:spLocks noGrp="1"/>
          </p:cNvSpPr>
          <p:nvPr/>
        </p:nvSpPr>
        <p:spPr>
          <a:xfrm>
            <a:off x="1219200" y="3054928"/>
            <a:ext cx="2286000" cy="374072"/>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smtClean="0">
                <a:solidFill>
                  <a:schemeClr val="bg1"/>
                </a:solidFill>
                <a:latin typeface="Courier New" charset="0"/>
                <a:ea typeface="Courier New" charset="0"/>
                <a:cs typeface="Courier New" charset="0"/>
              </a:rPr>
              <a:t>$  template</a:t>
            </a:r>
            <a:endParaRPr lang="en-US" dirty="0">
              <a:solidFill>
                <a:schemeClr val="bg1"/>
              </a:solidFill>
              <a:latin typeface="Courier New" charset="0"/>
              <a:ea typeface="Courier New" charset="0"/>
              <a:cs typeface="Courier New" charset="0"/>
            </a:endParaRPr>
          </a:p>
        </p:txBody>
      </p:sp>
      <p:sp>
        <p:nvSpPr>
          <p:cNvPr id="7" name="Content Placeholder 2"/>
          <p:cNvSpPr>
            <a:spLocks noGrp="1"/>
          </p:cNvSpPr>
          <p:nvPr/>
        </p:nvSpPr>
        <p:spPr>
          <a:xfrm>
            <a:off x="1219200" y="3815600"/>
            <a:ext cx="2286000" cy="451600"/>
          </a:xfrm>
          <a:prstGeom prst="rect">
            <a:avLst/>
          </a:prstGeom>
          <a:solidFill>
            <a:schemeClr val="accent5">
              <a:lumMod val="60000"/>
              <a:lumOff val="4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err="1" smtClean="0">
                <a:solidFill>
                  <a:schemeClr val="tx1"/>
                </a:solidFill>
                <a:latin typeface="Courier New" charset="0"/>
                <a:ea typeface="Courier New" charset="0"/>
                <a:cs typeface="Courier New" charset="0"/>
              </a:rPr>
              <a:t>xx.xxx.xx.x</a:t>
            </a:r>
            <a:endParaRPr lang="en-US" dirty="0">
              <a:solidFill>
                <a:schemeClr val="tx1"/>
              </a:solidFill>
              <a:latin typeface="Courier New" charset="0"/>
              <a:ea typeface="Courier New" charset="0"/>
              <a:cs typeface="Courier New" charset="0"/>
            </a:endParaRPr>
          </a:p>
        </p:txBody>
      </p:sp>
    </p:spTree>
    <p:extLst>
      <p:ext uri="{BB962C8B-B14F-4D97-AF65-F5344CB8AC3E}">
        <p14:creationId xmlns:p14="http://schemas.microsoft.com/office/powerpoint/2010/main" val="133083391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much does DevOps engineer make</a:t>
            </a:r>
            <a:r>
              <a:rPr lang="en-US" dirty="0" smtClean="0"/>
              <a:t>?</a:t>
            </a:r>
            <a:endParaRPr lang="en-US" dirty="0"/>
          </a:p>
        </p:txBody>
      </p:sp>
      <p:sp>
        <p:nvSpPr>
          <p:cNvPr id="3" name="Content Placeholder 2"/>
          <p:cNvSpPr>
            <a:spLocks noGrp="1"/>
          </p:cNvSpPr>
          <p:nvPr>
            <p:ph idx="1"/>
          </p:nvPr>
        </p:nvSpPr>
        <p:spPr/>
        <p:txBody>
          <a:bodyPr/>
          <a:lstStyle/>
          <a:p>
            <a:r>
              <a:rPr lang="en-US" dirty="0" smtClean="0">
                <a:solidFill>
                  <a:schemeClr val="tx1"/>
                </a:solidFill>
              </a:rPr>
              <a:t>Template</a:t>
            </a:r>
            <a:endParaRPr lang="en-US" dirty="0">
              <a:solidFill>
                <a:schemeClr val="tx1"/>
              </a:solidFill>
            </a:endParaRPr>
          </a:p>
          <a:p>
            <a:pPr lvl="1"/>
            <a:r>
              <a:rPr lang="en-US" dirty="0" smtClean="0"/>
              <a:t> Template</a:t>
            </a:r>
          </a:p>
          <a:p>
            <a:pPr lvl="2"/>
            <a:r>
              <a:rPr lang="en-US" dirty="0" smtClean="0"/>
              <a:t>Template</a:t>
            </a:r>
          </a:p>
          <a:p>
            <a:pPr lvl="3"/>
            <a:r>
              <a:rPr lang="en-US" dirty="0" smtClean="0"/>
              <a:t>Template </a:t>
            </a:r>
          </a:p>
          <a:p>
            <a:pPr lvl="8"/>
            <a:endParaRPr lang="en-US" dirty="0" smtClean="0"/>
          </a:p>
        </p:txBody>
      </p:sp>
      <p:sp>
        <p:nvSpPr>
          <p:cNvPr id="6" name="Content Placeholder 2"/>
          <p:cNvSpPr>
            <a:spLocks noGrp="1"/>
          </p:cNvSpPr>
          <p:nvPr/>
        </p:nvSpPr>
        <p:spPr>
          <a:xfrm>
            <a:off x="1219200" y="3054928"/>
            <a:ext cx="2286000" cy="374072"/>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smtClean="0">
                <a:solidFill>
                  <a:schemeClr val="bg1"/>
                </a:solidFill>
                <a:latin typeface="Courier New" charset="0"/>
                <a:ea typeface="Courier New" charset="0"/>
                <a:cs typeface="Courier New" charset="0"/>
              </a:rPr>
              <a:t>$  template</a:t>
            </a:r>
            <a:endParaRPr lang="en-US" dirty="0">
              <a:solidFill>
                <a:schemeClr val="bg1"/>
              </a:solidFill>
              <a:latin typeface="Courier New" charset="0"/>
              <a:ea typeface="Courier New" charset="0"/>
              <a:cs typeface="Courier New" charset="0"/>
            </a:endParaRPr>
          </a:p>
        </p:txBody>
      </p:sp>
      <p:sp>
        <p:nvSpPr>
          <p:cNvPr id="7" name="Content Placeholder 2"/>
          <p:cNvSpPr>
            <a:spLocks noGrp="1"/>
          </p:cNvSpPr>
          <p:nvPr/>
        </p:nvSpPr>
        <p:spPr>
          <a:xfrm>
            <a:off x="1219200" y="3815600"/>
            <a:ext cx="2286000" cy="451600"/>
          </a:xfrm>
          <a:prstGeom prst="rect">
            <a:avLst/>
          </a:prstGeom>
          <a:solidFill>
            <a:schemeClr val="accent5">
              <a:lumMod val="60000"/>
              <a:lumOff val="4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err="1" smtClean="0">
                <a:solidFill>
                  <a:schemeClr val="tx1"/>
                </a:solidFill>
                <a:latin typeface="Courier New" charset="0"/>
                <a:ea typeface="Courier New" charset="0"/>
                <a:cs typeface="Courier New" charset="0"/>
              </a:rPr>
              <a:t>xx.xxx.xx.x</a:t>
            </a:r>
            <a:endParaRPr lang="en-US" dirty="0">
              <a:solidFill>
                <a:schemeClr val="tx1"/>
              </a:solidFill>
              <a:latin typeface="Courier New" charset="0"/>
              <a:ea typeface="Courier New" charset="0"/>
              <a:cs typeface="Courier New" charset="0"/>
            </a:endParaRPr>
          </a:p>
        </p:txBody>
      </p:sp>
    </p:spTree>
    <p:extLst>
      <p:ext uri="{BB962C8B-B14F-4D97-AF65-F5344CB8AC3E}">
        <p14:creationId xmlns:p14="http://schemas.microsoft.com/office/powerpoint/2010/main" val="185722223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DevOps Training </a:t>
            </a:r>
            <a:r>
              <a:rPr lang="en-US" dirty="0" smtClean="0"/>
              <a:t>Certification</a:t>
            </a:r>
            <a:endParaRPr lang="en-US" dirty="0"/>
          </a:p>
        </p:txBody>
      </p:sp>
      <p:sp>
        <p:nvSpPr>
          <p:cNvPr id="3" name="Content Placeholder 2"/>
          <p:cNvSpPr>
            <a:spLocks noGrp="1"/>
          </p:cNvSpPr>
          <p:nvPr>
            <p:ph idx="1"/>
          </p:nvPr>
        </p:nvSpPr>
        <p:spPr/>
        <p:txBody>
          <a:bodyPr/>
          <a:lstStyle/>
          <a:p>
            <a:r>
              <a:rPr lang="en-US" dirty="0" smtClean="0">
                <a:solidFill>
                  <a:schemeClr val="tx1"/>
                </a:solidFill>
              </a:rPr>
              <a:t>Template</a:t>
            </a:r>
            <a:endParaRPr lang="en-US" dirty="0">
              <a:solidFill>
                <a:schemeClr val="tx1"/>
              </a:solidFill>
            </a:endParaRPr>
          </a:p>
          <a:p>
            <a:pPr lvl="1"/>
            <a:r>
              <a:rPr lang="en-US" dirty="0" smtClean="0"/>
              <a:t> Template</a:t>
            </a:r>
          </a:p>
          <a:p>
            <a:pPr lvl="2"/>
            <a:r>
              <a:rPr lang="en-US" dirty="0" smtClean="0"/>
              <a:t>Template</a:t>
            </a:r>
          </a:p>
          <a:p>
            <a:pPr lvl="3"/>
            <a:r>
              <a:rPr lang="en-US" dirty="0" smtClean="0"/>
              <a:t>Template </a:t>
            </a:r>
          </a:p>
          <a:p>
            <a:pPr lvl="8"/>
            <a:endParaRPr lang="en-US" dirty="0" smtClean="0"/>
          </a:p>
        </p:txBody>
      </p:sp>
      <p:sp>
        <p:nvSpPr>
          <p:cNvPr id="6" name="Content Placeholder 2"/>
          <p:cNvSpPr>
            <a:spLocks noGrp="1"/>
          </p:cNvSpPr>
          <p:nvPr/>
        </p:nvSpPr>
        <p:spPr>
          <a:xfrm>
            <a:off x="1219200" y="3054928"/>
            <a:ext cx="2286000" cy="374072"/>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smtClean="0">
                <a:solidFill>
                  <a:schemeClr val="bg1"/>
                </a:solidFill>
                <a:latin typeface="Courier New" charset="0"/>
                <a:ea typeface="Courier New" charset="0"/>
                <a:cs typeface="Courier New" charset="0"/>
              </a:rPr>
              <a:t>$  template</a:t>
            </a:r>
            <a:endParaRPr lang="en-US" dirty="0">
              <a:solidFill>
                <a:schemeClr val="bg1"/>
              </a:solidFill>
              <a:latin typeface="Courier New" charset="0"/>
              <a:ea typeface="Courier New" charset="0"/>
              <a:cs typeface="Courier New" charset="0"/>
            </a:endParaRPr>
          </a:p>
        </p:txBody>
      </p:sp>
      <p:sp>
        <p:nvSpPr>
          <p:cNvPr id="7" name="Content Placeholder 2"/>
          <p:cNvSpPr>
            <a:spLocks noGrp="1"/>
          </p:cNvSpPr>
          <p:nvPr/>
        </p:nvSpPr>
        <p:spPr>
          <a:xfrm>
            <a:off x="1219200" y="3815600"/>
            <a:ext cx="2286000" cy="451600"/>
          </a:xfrm>
          <a:prstGeom prst="rect">
            <a:avLst/>
          </a:prstGeom>
          <a:solidFill>
            <a:schemeClr val="accent5">
              <a:lumMod val="60000"/>
              <a:lumOff val="4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err="1" smtClean="0">
                <a:solidFill>
                  <a:schemeClr val="tx1"/>
                </a:solidFill>
                <a:latin typeface="Courier New" charset="0"/>
                <a:ea typeface="Courier New" charset="0"/>
                <a:cs typeface="Courier New" charset="0"/>
              </a:rPr>
              <a:t>xx.xxx.xx.x</a:t>
            </a:r>
            <a:endParaRPr lang="en-US" dirty="0">
              <a:solidFill>
                <a:schemeClr val="tx1"/>
              </a:solidFill>
              <a:latin typeface="Courier New" charset="0"/>
              <a:ea typeface="Courier New" charset="0"/>
              <a:cs typeface="Courier New" charset="0"/>
            </a:endParaRPr>
          </a:p>
        </p:txBody>
      </p:sp>
    </p:spTree>
    <p:extLst>
      <p:ext uri="{BB962C8B-B14F-4D97-AF65-F5344CB8AC3E}">
        <p14:creationId xmlns:p14="http://schemas.microsoft.com/office/powerpoint/2010/main" val="48004966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950" dirty="0" smtClean="0"/>
              <a:t>DevOps Overview</a:t>
            </a:r>
            <a:endParaRPr lang="en-US" dirty="0"/>
          </a:p>
        </p:txBody>
      </p:sp>
    </p:spTree>
    <p:extLst>
      <p:ext uri="{BB962C8B-B14F-4D97-AF65-F5344CB8AC3E}">
        <p14:creationId xmlns:p14="http://schemas.microsoft.com/office/powerpoint/2010/main" val="38170686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DevOps Automation </a:t>
            </a:r>
            <a:r>
              <a:rPr lang="en-US" dirty="0" smtClean="0"/>
              <a:t>Tools</a:t>
            </a:r>
            <a:endParaRPr lang="en-US" dirty="0"/>
          </a:p>
        </p:txBody>
      </p:sp>
      <p:sp>
        <p:nvSpPr>
          <p:cNvPr id="3" name="Content Placeholder 2"/>
          <p:cNvSpPr>
            <a:spLocks noGrp="1"/>
          </p:cNvSpPr>
          <p:nvPr>
            <p:ph idx="1"/>
          </p:nvPr>
        </p:nvSpPr>
        <p:spPr/>
        <p:txBody>
          <a:bodyPr/>
          <a:lstStyle/>
          <a:p>
            <a:r>
              <a:rPr lang="en-US" dirty="0" smtClean="0">
                <a:solidFill>
                  <a:schemeClr val="tx1"/>
                </a:solidFill>
              </a:rPr>
              <a:t>Template</a:t>
            </a:r>
            <a:endParaRPr lang="en-US" dirty="0">
              <a:solidFill>
                <a:schemeClr val="tx1"/>
              </a:solidFill>
            </a:endParaRPr>
          </a:p>
          <a:p>
            <a:pPr lvl="1"/>
            <a:r>
              <a:rPr lang="en-US" dirty="0" smtClean="0"/>
              <a:t> Template</a:t>
            </a:r>
          </a:p>
          <a:p>
            <a:pPr lvl="2"/>
            <a:r>
              <a:rPr lang="en-US" dirty="0" smtClean="0"/>
              <a:t>Template</a:t>
            </a:r>
          </a:p>
          <a:p>
            <a:pPr lvl="3"/>
            <a:r>
              <a:rPr lang="en-US" dirty="0" smtClean="0"/>
              <a:t>Template </a:t>
            </a:r>
          </a:p>
          <a:p>
            <a:pPr lvl="8"/>
            <a:endParaRPr lang="en-US" dirty="0" smtClean="0"/>
          </a:p>
        </p:txBody>
      </p:sp>
      <p:sp>
        <p:nvSpPr>
          <p:cNvPr id="6" name="Content Placeholder 2"/>
          <p:cNvSpPr>
            <a:spLocks noGrp="1"/>
          </p:cNvSpPr>
          <p:nvPr/>
        </p:nvSpPr>
        <p:spPr>
          <a:xfrm>
            <a:off x="1219200" y="3054928"/>
            <a:ext cx="2286000" cy="374072"/>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smtClean="0">
                <a:solidFill>
                  <a:schemeClr val="bg1"/>
                </a:solidFill>
                <a:latin typeface="Courier New" charset="0"/>
                <a:ea typeface="Courier New" charset="0"/>
                <a:cs typeface="Courier New" charset="0"/>
              </a:rPr>
              <a:t>$  template</a:t>
            </a:r>
            <a:endParaRPr lang="en-US" dirty="0">
              <a:solidFill>
                <a:schemeClr val="bg1"/>
              </a:solidFill>
              <a:latin typeface="Courier New" charset="0"/>
              <a:ea typeface="Courier New" charset="0"/>
              <a:cs typeface="Courier New" charset="0"/>
            </a:endParaRPr>
          </a:p>
        </p:txBody>
      </p:sp>
      <p:sp>
        <p:nvSpPr>
          <p:cNvPr id="7" name="Content Placeholder 2"/>
          <p:cNvSpPr>
            <a:spLocks noGrp="1"/>
          </p:cNvSpPr>
          <p:nvPr/>
        </p:nvSpPr>
        <p:spPr>
          <a:xfrm>
            <a:off x="1219200" y="3815600"/>
            <a:ext cx="2286000" cy="451600"/>
          </a:xfrm>
          <a:prstGeom prst="rect">
            <a:avLst/>
          </a:prstGeom>
          <a:solidFill>
            <a:schemeClr val="accent5">
              <a:lumMod val="60000"/>
              <a:lumOff val="4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err="1" smtClean="0">
                <a:solidFill>
                  <a:schemeClr val="tx1"/>
                </a:solidFill>
                <a:latin typeface="Courier New" charset="0"/>
                <a:ea typeface="Courier New" charset="0"/>
                <a:cs typeface="Courier New" charset="0"/>
              </a:rPr>
              <a:t>xx.xxx.xx.x</a:t>
            </a:r>
            <a:endParaRPr lang="en-US" dirty="0">
              <a:solidFill>
                <a:schemeClr val="tx1"/>
              </a:solidFill>
              <a:latin typeface="Courier New" charset="0"/>
              <a:ea typeface="Courier New" charset="0"/>
              <a:cs typeface="Courier New" charset="0"/>
            </a:endParaRPr>
          </a:p>
        </p:txBody>
      </p:sp>
    </p:spTree>
    <p:extLst>
      <p:ext uri="{BB962C8B-B14F-4D97-AF65-F5344CB8AC3E}">
        <p14:creationId xmlns:p14="http://schemas.microsoft.com/office/powerpoint/2010/main" val="74712430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the Future of DevOps?</a:t>
            </a:r>
            <a:endParaRPr lang="en-US" dirty="0"/>
          </a:p>
        </p:txBody>
      </p:sp>
      <p:sp>
        <p:nvSpPr>
          <p:cNvPr id="3" name="Content Placeholder 2"/>
          <p:cNvSpPr>
            <a:spLocks noGrp="1"/>
          </p:cNvSpPr>
          <p:nvPr>
            <p:ph idx="1"/>
          </p:nvPr>
        </p:nvSpPr>
        <p:spPr/>
        <p:txBody>
          <a:bodyPr/>
          <a:lstStyle/>
          <a:p>
            <a:r>
              <a:rPr lang="en-US" dirty="0" smtClean="0">
                <a:solidFill>
                  <a:schemeClr val="tx1"/>
                </a:solidFill>
              </a:rPr>
              <a:t>Template</a:t>
            </a:r>
            <a:endParaRPr lang="en-US" dirty="0">
              <a:solidFill>
                <a:schemeClr val="tx1"/>
              </a:solidFill>
            </a:endParaRPr>
          </a:p>
          <a:p>
            <a:pPr lvl="1"/>
            <a:r>
              <a:rPr lang="en-US" dirty="0" smtClean="0"/>
              <a:t> Template</a:t>
            </a:r>
          </a:p>
          <a:p>
            <a:pPr lvl="2"/>
            <a:r>
              <a:rPr lang="en-US" dirty="0" smtClean="0"/>
              <a:t>Template</a:t>
            </a:r>
          </a:p>
          <a:p>
            <a:pPr lvl="3"/>
            <a:r>
              <a:rPr lang="en-US" dirty="0" smtClean="0"/>
              <a:t>Template </a:t>
            </a:r>
          </a:p>
          <a:p>
            <a:pPr lvl="8"/>
            <a:endParaRPr lang="en-US" dirty="0" smtClean="0"/>
          </a:p>
        </p:txBody>
      </p:sp>
      <p:sp>
        <p:nvSpPr>
          <p:cNvPr id="6" name="Content Placeholder 2"/>
          <p:cNvSpPr>
            <a:spLocks noGrp="1"/>
          </p:cNvSpPr>
          <p:nvPr/>
        </p:nvSpPr>
        <p:spPr>
          <a:xfrm>
            <a:off x="1219200" y="3054928"/>
            <a:ext cx="2286000" cy="374072"/>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smtClean="0">
                <a:solidFill>
                  <a:schemeClr val="bg1"/>
                </a:solidFill>
                <a:latin typeface="Courier New" charset="0"/>
                <a:ea typeface="Courier New" charset="0"/>
                <a:cs typeface="Courier New" charset="0"/>
              </a:rPr>
              <a:t>$  template</a:t>
            </a:r>
            <a:endParaRPr lang="en-US" dirty="0">
              <a:solidFill>
                <a:schemeClr val="bg1"/>
              </a:solidFill>
              <a:latin typeface="Courier New" charset="0"/>
              <a:ea typeface="Courier New" charset="0"/>
              <a:cs typeface="Courier New" charset="0"/>
            </a:endParaRPr>
          </a:p>
        </p:txBody>
      </p:sp>
      <p:sp>
        <p:nvSpPr>
          <p:cNvPr id="7" name="Content Placeholder 2"/>
          <p:cNvSpPr>
            <a:spLocks noGrp="1"/>
          </p:cNvSpPr>
          <p:nvPr/>
        </p:nvSpPr>
        <p:spPr>
          <a:xfrm>
            <a:off x="1219200" y="3815600"/>
            <a:ext cx="2286000" cy="451600"/>
          </a:xfrm>
          <a:prstGeom prst="rect">
            <a:avLst/>
          </a:prstGeom>
          <a:solidFill>
            <a:schemeClr val="accent5">
              <a:lumMod val="60000"/>
              <a:lumOff val="4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err="1" smtClean="0">
                <a:solidFill>
                  <a:schemeClr val="tx1"/>
                </a:solidFill>
                <a:latin typeface="Courier New" charset="0"/>
                <a:ea typeface="Courier New" charset="0"/>
                <a:cs typeface="Courier New" charset="0"/>
              </a:rPr>
              <a:t>xx.xxx.xx.x</a:t>
            </a:r>
            <a:endParaRPr lang="en-US" dirty="0">
              <a:solidFill>
                <a:schemeClr val="tx1"/>
              </a:solidFill>
              <a:latin typeface="Courier New" charset="0"/>
              <a:ea typeface="Courier New" charset="0"/>
              <a:cs typeface="Courier New" charset="0"/>
            </a:endParaRPr>
          </a:p>
        </p:txBody>
      </p:sp>
    </p:spTree>
    <p:extLst>
      <p:ext uri="{BB962C8B-B14F-4D97-AF65-F5344CB8AC3E}">
        <p14:creationId xmlns:p14="http://schemas.microsoft.com/office/powerpoint/2010/main" val="71626152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solidFill>
                  <a:schemeClr val="tx1"/>
                </a:solidFill>
              </a:rPr>
              <a:t>Template</a:t>
            </a:r>
            <a:endParaRPr lang="en-US" dirty="0">
              <a:solidFill>
                <a:schemeClr val="tx1"/>
              </a:solidFill>
            </a:endParaRPr>
          </a:p>
          <a:p>
            <a:pPr lvl="1"/>
            <a:r>
              <a:rPr lang="en-US" dirty="0" smtClean="0"/>
              <a:t> Template</a:t>
            </a:r>
          </a:p>
          <a:p>
            <a:pPr lvl="2"/>
            <a:r>
              <a:rPr lang="en-US" dirty="0" smtClean="0"/>
              <a:t>Template</a:t>
            </a:r>
          </a:p>
          <a:p>
            <a:pPr lvl="3"/>
            <a:r>
              <a:rPr lang="en-US" dirty="0" smtClean="0"/>
              <a:t>Template </a:t>
            </a:r>
          </a:p>
          <a:p>
            <a:pPr lvl="8"/>
            <a:endParaRPr lang="en-US" dirty="0" smtClean="0"/>
          </a:p>
        </p:txBody>
      </p:sp>
      <p:sp>
        <p:nvSpPr>
          <p:cNvPr id="6" name="Content Placeholder 2"/>
          <p:cNvSpPr>
            <a:spLocks noGrp="1"/>
          </p:cNvSpPr>
          <p:nvPr/>
        </p:nvSpPr>
        <p:spPr>
          <a:xfrm>
            <a:off x="1219200" y="3054928"/>
            <a:ext cx="2286000" cy="374072"/>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smtClean="0">
                <a:solidFill>
                  <a:schemeClr val="bg1"/>
                </a:solidFill>
                <a:latin typeface="Courier New" charset="0"/>
                <a:ea typeface="Courier New" charset="0"/>
                <a:cs typeface="Courier New" charset="0"/>
              </a:rPr>
              <a:t>$  template</a:t>
            </a:r>
            <a:endParaRPr lang="en-US" dirty="0">
              <a:solidFill>
                <a:schemeClr val="bg1"/>
              </a:solidFill>
              <a:latin typeface="Courier New" charset="0"/>
              <a:ea typeface="Courier New" charset="0"/>
              <a:cs typeface="Courier New" charset="0"/>
            </a:endParaRPr>
          </a:p>
        </p:txBody>
      </p:sp>
      <p:sp>
        <p:nvSpPr>
          <p:cNvPr id="7" name="Content Placeholder 2"/>
          <p:cNvSpPr>
            <a:spLocks noGrp="1"/>
          </p:cNvSpPr>
          <p:nvPr/>
        </p:nvSpPr>
        <p:spPr>
          <a:xfrm>
            <a:off x="1219200" y="3815600"/>
            <a:ext cx="2286000" cy="451600"/>
          </a:xfrm>
          <a:prstGeom prst="rect">
            <a:avLst/>
          </a:prstGeom>
          <a:solidFill>
            <a:schemeClr val="accent5">
              <a:lumMod val="60000"/>
              <a:lumOff val="4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err="1" smtClean="0">
                <a:solidFill>
                  <a:schemeClr val="tx1"/>
                </a:solidFill>
                <a:latin typeface="Courier New" charset="0"/>
                <a:ea typeface="Courier New" charset="0"/>
                <a:cs typeface="Courier New" charset="0"/>
              </a:rPr>
              <a:t>xx.xxx.xx.x</a:t>
            </a:r>
            <a:endParaRPr lang="en-US" dirty="0">
              <a:solidFill>
                <a:schemeClr val="tx1"/>
              </a:solidFill>
              <a:latin typeface="Courier New" charset="0"/>
              <a:ea typeface="Courier New" charset="0"/>
              <a:cs typeface="Courier New" charset="0"/>
            </a:endParaRPr>
          </a:p>
        </p:txBody>
      </p:sp>
    </p:spTree>
    <p:extLst>
      <p:ext uri="{BB962C8B-B14F-4D97-AF65-F5344CB8AC3E}">
        <p14:creationId xmlns:p14="http://schemas.microsoft.com/office/powerpoint/2010/main" val="2089805271"/>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950" dirty="0"/>
              <a:t>End of Chapter</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918700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DevOps Overview</a:t>
            </a:r>
            <a:endParaRPr lang="en-US" dirty="0">
              <a:solidFill>
                <a:schemeClr val="tx1"/>
              </a:solidFill>
            </a:endParaRPr>
          </a:p>
        </p:txBody>
      </p:sp>
      <p:sp>
        <p:nvSpPr>
          <p:cNvPr id="3" name="Content Placeholder 2"/>
          <p:cNvSpPr>
            <a:spLocks noGrp="1"/>
          </p:cNvSpPr>
          <p:nvPr>
            <p:ph idx="1"/>
          </p:nvPr>
        </p:nvSpPr>
        <p:spPr>
          <a:xfrm>
            <a:off x="1097279" y="1066801"/>
            <a:ext cx="4998721" cy="4802293"/>
          </a:xfrm>
        </p:spPr>
        <p:txBody>
          <a:bodyPr>
            <a:noAutofit/>
          </a:bodyPr>
          <a:lstStyle/>
          <a:p>
            <a:r>
              <a:rPr lang="en-US" dirty="0" smtClean="0"/>
              <a:t>Table of Contents</a:t>
            </a:r>
          </a:p>
          <a:p>
            <a:pPr lvl="1"/>
            <a:r>
              <a:rPr lang="en-US" dirty="0"/>
              <a:t> </a:t>
            </a:r>
            <a:r>
              <a:rPr lang="en-US" dirty="0" smtClean="0"/>
              <a:t>What is DevOps?</a:t>
            </a:r>
          </a:p>
          <a:p>
            <a:pPr lvl="1"/>
            <a:r>
              <a:rPr lang="en-US" dirty="0"/>
              <a:t> </a:t>
            </a:r>
            <a:r>
              <a:rPr lang="en-US" dirty="0" smtClean="0"/>
              <a:t>Why </a:t>
            </a:r>
            <a:r>
              <a:rPr lang="en-US" dirty="0"/>
              <a:t>is DevOps is Needed</a:t>
            </a:r>
            <a:r>
              <a:rPr lang="en-US" dirty="0" smtClean="0"/>
              <a:t>?</a:t>
            </a:r>
          </a:p>
          <a:p>
            <a:pPr lvl="1"/>
            <a:r>
              <a:rPr lang="en-US" dirty="0"/>
              <a:t> </a:t>
            </a:r>
            <a:r>
              <a:rPr lang="en-US" dirty="0" smtClean="0"/>
              <a:t>How </a:t>
            </a:r>
            <a:r>
              <a:rPr lang="en-US" dirty="0"/>
              <a:t>is DevOps different from traditional </a:t>
            </a:r>
            <a:r>
              <a:rPr lang="en-US" dirty="0" smtClean="0"/>
              <a:t>IT</a:t>
            </a:r>
          </a:p>
          <a:p>
            <a:pPr lvl="1"/>
            <a:r>
              <a:rPr lang="en-US" dirty="0"/>
              <a:t> </a:t>
            </a:r>
            <a:r>
              <a:rPr lang="en-US" dirty="0" smtClean="0"/>
              <a:t>Why </a:t>
            </a:r>
            <a:r>
              <a:rPr lang="en-US" dirty="0"/>
              <a:t>is DevOps used</a:t>
            </a:r>
            <a:r>
              <a:rPr lang="en-US" dirty="0" smtClean="0"/>
              <a:t>?</a:t>
            </a:r>
          </a:p>
          <a:p>
            <a:pPr lvl="1"/>
            <a:r>
              <a:rPr lang="en-US" dirty="0"/>
              <a:t> </a:t>
            </a:r>
            <a:r>
              <a:rPr lang="en-US" dirty="0" smtClean="0"/>
              <a:t>DevOps Lifecycle</a:t>
            </a:r>
          </a:p>
          <a:p>
            <a:pPr lvl="1"/>
            <a:r>
              <a:rPr lang="en-US" dirty="0"/>
              <a:t> </a:t>
            </a:r>
            <a:r>
              <a:rPr lang="en-US" dirty="0" smtClean="0"/>
              <a:t>DevOps </a:t>
            </a:r>
            <a:r>
              <a:rPr lang="en-US" dirty="0"/>
              <a:t>Work </a:t>
            </a:r>
            <a:r>
              <a:rPr lang="en-US" dirty="0" smtClean="0"/>
              <a:t>Flow</a:t>
            </a:r>
          </a:p>
          <a:p>
            <a:pPr lvl="1"/>
            <a:r>
              <a:rPr lang="en-US" dirty="0"/>
              <a:t> </a:t>
            </a:r>
            <a:r>
              <a:rPr lang="en-US" dirty="0" smtClean="0"/>
              <a:t>How </a:t>
            </a:r>
            <a:r>
              <a:rPr lang="en-US" dirty="0"/>
              <a:t>is DevOps different from Agile? DevOps Vs </a:t>
            </a:r>
            <a:r>
              <a:rPr lang="en-US" dirty="0" smtClean="0"/>
              <a:t>Agile</a:t>
            </a:r>
          </a:p>
          <a:p>
            <a:pPr lvl="1"/>
            <a:r>
              <a:rPr lang="en-US" dirty="0"/>
              <a:t> </a:t>
            </a:r>
            <a:r>
              <a:rPr lang="en-US" dirty="0" smtClean="0"/>
              <a:t>DevOps Principles</a:t>
            </a:r>
          </a:p>
          <a:p>
            <a:pPr lvl="8"/>
            <a:endParaRPr lang="en-US" dirty="0" smtClean="0"/>
          </a:p>
        </p:txBody>
      </p:sp>
      <p:sp>
        <p:nvSpPr>
          <p:cNvPr id="8" name="Content Placeholder 2"/>
          <p:cNvSpPr txBox="1">
            <a:spLocks/>
          </p:cNvSpPr>
          <p:nvPr/>
        </p:nvSpPr>
        <p:spPr>
          <a:xfrm>
            <a:off x="6096000" y="1065107"/>
            <a:ext cx="4998721" cy="480229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Wingdings" charset="2"/>
              <a:buChar char="q"/>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Arial"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endParaRPr lang="en-US" dirty="0" smtClean="0"/>
          </a:p>
          <a:p>
            <a:pPr lvl="1" fontAlgn="auto"/>
            <a:r>
              <a:rPr lang="en-US" dirty="0" smtClean="0"/>
              <a:t> Who is a DevOps Engineer?</a:t>
            </a:r>
          </a:p>
          <a:p>
            <a:pPr lvl="1" fontAlgn="auto"/>
            <a:r>
              <a:rPr lang="en-US" dirty="0" smtClean="0"/>
              <a:t> Roles, Responsibilities, and Skills of a DevOps Engineer</a:t>
            </a:r>
          </a:p>
          <a:p>
            <a:pPr lvl="1" fontAlgn="auto"/>
            <a:r>
              <a:rPr lang="en-US" dirty="0" smtClean="0"/>
              <a:t> How much does DevOps engineer make?</a:t>
            </a:r>
          </a:p>
          <a:p>
            <a:pPr lvl="1" fontAlgn="auto"/>
            <a:r>
              <a:rPr lang="en-US" dirty="0" smtClean="0"/>
              <a:t> DevOps Training Certification</a:t>
            </a:r>
          </a:p>
          <a:p>
            <a:pPr lvl="1" fontAlgn="auto"/>
            <a:r>
              <a:rPr lang="en-US" dirty="0" smtClean="0"/>
              <a:t> DevOps Automation Tools</a:t>
            </a:r>
          </a:p>
          <a:p>
            <a:pPr lvl="1" fontAlgn="auto"/>
            <a:r>
              <a:rPr lang="en-US" dirty="0" smtClean="0"/>
              <a:t> What is the future of DevOps?</a:t>
            </a:r>
          </a:p>
          <a:p>
            <a:pPr lvl="1" fontAlgn="auto"/>
            <a:r>
              <a:rPr lang="en-US" dirty="0" smtClean="0"/>
              <a:t> Summary</a:t>
            </a:r>
          </a:p>
          <a:p>
            <a:pPr lvl="1" fontAlgn="auto"/>
            <a:endParaRPr lang="en-US" dirty="0" smtClean="0"/>
          </a:p>
          <a:p>
            <a:pPr lvl="8"/>
            <a:endParaRPr lang="en-US" dirty="0" smtClean="0"/>
          </a:p>
        </p:txBody>
      </p:sp>
    </p:spTree>
    <p:extLst>
      <p:ext uri="{BB962C8B-B14F-4D97-AF65-F5344CB8AC3E}">
        <p14:creationId xmlns:p14="http://schemas.microsoft.com/office/powerpoint/2010/main" val="98981445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What is DevOps?</a:t>
            </a:r>
          </a:p>
        </p:txBody>
      </p:sp>
      <p:sp>
        <p:nvSpPr>
          <p:cNvPr id="3" name="Content Placeholder 2"/>
          <p:cNvSpPr>
            <a:spLocks noGrp="1"/>
          </p:cNvSpPr>
          <p:nvPr>
            <p:ph idx="1"/>
          </p:nvPr>
        </p:nvSpPr>
        <p:spPr/>
        <p:txBody>
          <a:bodyPr/>
          <a:lstStyle/>
          <a:p>
            <a:r>
              <a:rPr lang="en-US" dirty="0" smtClean="0"/>
              <a:t> Template</a:t>
            </a:r>
          </a:p>
          <a:p>
            <a:pPr lvl="1"/>
            <a:r>
              <a:rPr lang="en-US" dirty="0"/>
              <a:t> </a:t>
            </a:r>
            <a:r>
              <a:rPr lang="en-US" dirty="0" smtClean="0"/>
              <a:t>Template</a:t>
            </a:r>
          </a:p>
          <a:p>
            <a:pPr lvl="2"/>
            <a:r>
              <a:rPr lang="en-US" dirty="0" smtClean="0"/>
              <a:t>Template</a:t>
            </a:r>
          </a:p>
          <a:p>
            <a:pPr lvl="3"/>
            <a:r>
              <a:rPr lang="en-US" dirty="0" smtClean="0"/>
              <a:t>Template </a:t>
            </a:r>
          </a:p>
          <a:p>
            <a:pPr lvl="8"/>
            <a:endParaRPr lang="en-US" dirty="0" smtClean="0"/>
          </a:p>
        </p:txBody>
      </p:sp>
      <p:sp>
        <p:nvSpPr>
          <p:cNvPr id="6" name="Content Placeholder 2"/>
          <p:cNvSpPr>
            <a:spLocks noGrp="1"/>
          </p:cNvSpPr>
          <p:nvPr/>
        </p:nvSpPr>
        <p:spPr>
          <a:xfrm>
            <a:off x="1219200" y="3054928"/>
            <a:ext cx="2286000" cy="374072"/>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smtClean="0">
                <a:solidFill>
                  <a:schemeClr val="bg1"/>
                </a:solidFill>
                <a:latin typeface="Courier New" charset="0"/>
                <a:ea typeface="Courier New" charset="0"/>
                <a:cs typeface="Courier New" charset="0"/>
              </a:rPr>
              <a:t>$  template</a:t>
            </a:r>
            <a:endParaRPr lang="en-US" dirty="0">
              <a:solidFill>
                <a:schemeClr val="bg1"/>
              </a:solidFill>
              <a:latin typeface="Courier New" charset="0"/>
              <a:ea typeface="Courier New" charset="0"/>
              <a:cs typeface="Courier New" charset="0"/>
            </a:endParaRPr>
          </a:p>
        </p:txBody>
      </p:sp>
      <p:sp>
        <p:nvSpPr>
          <p:cNvPr id="7" name="Content Placeholder 2"/>
          <p:cNvSpPr>
            <a:spLocks noGrp="1"/>
          </p:cNvSpPr>
          <p:nvPr/>
        </p:nvSpPr>
        <p:spPr>
          <a:xfrm>
            <a:off x="1219200" y="3815600"/>
            <a:ext cx="2286000" cy="451600"/>
          </a:xfrm>
          <a:prstGeom prst="rect">
            <a:avLst/>
          </a:prstGeom>
          <a:solidFill>
            <a:schemeClr val="accent5">
              <a:lumMod val="60000"/>
              <a:lumOff val="4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err="1" smtClean="0">
                <a:solidFill>
                  <a:schemeClr val="tx1"/>
                </a:solidFill>
                <a:latin typeface="Courier New" charset="0"/>
                <a:ea typeface="Courier New" charset="0"/>
                <a:cs typeface="Courier New" charset="0"/>
              </a:rPr>
              <a:t>xx.xxx.xx.x</a:t>
            </a:r>
            <a:endParaRPr lang="en-US" dirty="0">
              <a:solidFill>
                <a:schemeClr val="tx1"/>
              </a:solidFill>
              <a:latin typeface="Courier New" charset="0"/>
              <a:ea typeface="Courier New" charset="0"/>
              <a:cs typeface="Courier New" charset="0"/>
            </a:endParaRPr>
          </a:p>
        </p:txBody>
      </p:sp>
    </p:spTree>
    <p:extLst>
      <p:ext uri="{BB962C8B-B14F-4D97-AF65-F5344CB8AC3E}">
        <p14:creationId xmlns:p14="http://schemas.microsoft.com/office/powerpoint/2010/main" val="32373399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DevOps is Needed</a:t>
            </a:r>
            <a:r>
              <a:rPr lang="en-US" dirty="0" smtClean="0"/>
              <a:t>?</a:t>
            </a:r>
            <a:endParaRPr lang="en-US" dirty="0"/>
          </a:p>
        </p:txBody>
      </p:sp>
      <p:sp>
        <p:nvSpPr>
          <p:cNvPr id="3" name="Content Placeholder 2"/>
          <p:cNvSpPr>
            <a:spLocks noGrp="1"/>
          </p:cNvSpPr>
          <p:nvPr>
            <p:ph idx="1"/>
          </p:nvPr>
        </p:nvSpPr>
        <p:spPr/>
        <p:txBody>
          <a:bodyPr/>
          <a:lstStyle/>
          <a:p>
            <a:r>
              <a:rPr lang="en-US" dirty="0" smtClean="0"/>
              <a:t> Template</a:t>
            </a:r>
          </a:p>
          <a:p>
            <a:pPr lvl="1"/>
            <a:r>
              <a:rPr lang="en-US" dirty="0"/>
              <a:t> </a:t>
            </a:r>
            <a:r>
              <a:rPr lang="en-US" dirty="0" smtClean="0"/>
              <a:t>Template</a:t>
            </a:r>
          </a:p>
          <a:p>
            <a:pPr lvl="2"/>
            <a:r>
              <a:rPr lang="en-US" dirty="0" smtClean="0"/>
              <a:t>Template</a:t>
            </a:r>
          </a:p>
          <a:p>
            <a:pPr lvl="3"/>
            <a:r>
              <a:rPr lang="en-US" dirty="0" smtClean="0"/>
              <a:t>Template </a:t>
            </a:r>
          </a:p>
          <a:p>
            <a:pPr lvl="8"/>
            <a:endParaRPr lang="en-US" dirty="0" smtClean="0"/>
          </a:p>
        </p:txBody>
      </p:sp>
      <p:sp>
        <p:nvSpPr>
          <p:cNvPr id="6" name="Content Placeholder 2"/>
          <p:cNvSpPr>
            <a:spLocks noGrp="1"/>
          </p:cNvSpPr>
          <p:nvPr/>
        </p:nvSpPr>
        <p:spPr>
          <a:xfrm>
            <a:off x="1219200" y="3054928"/>
            <a:ext cx="2286000" cy="374072"/>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smtClean="0">
                <a:solidFill>
                  <a:schemeClr val="bg1"/>
                </a:solidFill>
                <a:latin typeface="Courier New" charset="0"/>
                <a:ea typeface="Courier New" charset="0"/>
                <a:cs typeface="Courier New" charset="0"/>
              </a:rPr>
              <a:t>$  template</a:t>
            </a:r>
            <a:endParaRPr lang="en-US" dirty="0">
              <a:solidFill>
                <a:schemeClr val="bg1"/>
              </a:solidFill>
              <a:latin typeface="Courier New" charset="0"/>
              <a:ea typeface="Courier New" charset="0"/>
              <a:cs typeface="Courier New" charset="0"/>
            </a:endParaRPr>
          </a:p>
        </p:txBody>
      </p:sp>
      <p:sp>
        <p:nvSpPr>
          <p:cNvPr id="7" name="Content Placeholder 2"/>
          <p:cNvSpPr>
            <a:spLocks noGrp="1"/>
          </p:cNvSpPr>
          <p:nvPr/>
        </p:nvSpPr>
        <p:spPr>
          <a:xfrm>
            <a:off x="1219200" y="3815600"/>
            <a:ext cx="2286000" cy="451600"/>
          </a:xfrm>
          <a:prstGeom prst="rect">
            <a:avLst/>
          </a:prstGeom>
          <a:solidFill>
            <a:schemeClr val="accent5">
              <a:lumMod val="60000"/>
              <a:lumOff val="4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err="1" smtClean="0">
                <a:solidFill>
                  <a:schemeClr val="tx1"/>
                </a:solidFill>
                <a:latin typeface="Courier New" charset="0"/>
                <a:ea typeface="Courier New" charset="0"/>
                <a:cs typeface="Courier New" charset="0"/>
              </a:rPr>
              <a:t>xx.xxx.xx.x</a:t>
            </a:r>
            <a:endParaRPr lang="en-US" dirty="0">
              <a:solidFill>
                <a:schemeClr val="tx1"/>
              </a:solidFill>
              <a:latin typeface="Courier New" charset="0"/>
              <a:ea typeface="Courier New" charset="0"/>
              <a:cs typeface="Courier New" charset="0"/>
            </a:endParaRPr>
          </a:p>
        </p:txBody>
      </p:sp>
    </p:spTree>
    <p:extLst>
      <p:ext uri="{BB962C8B-B14F-4D97-AF65-F5344CB8AC3E}">
        <p14:creationId xmlns:p14="http://schemas.microsoft.com/office/powerpoint/2010/main" val="172220979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DevOps is Needed</a:t>
            </a:r>
            <a:r>
              <a:rPr lang="en-US" dirty="0" smtClean="0"/>
              <a: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30144541"/>
              </p:ext>
            </p:extLst>
          </p:nvPr>
        </p:nvGraphicFramePr>
        <p:xfrm>
          <a:off x="1371600" y="1219200"/>
          <a:ext cx="9601200" cy="3307080"/>
        </p:xfrm>
        <a:graphic>
          <a:graphicData uri="http://schemas.openxmlformats.org/drawingml/2006/table">
            <a:tbl>
              <a:tblPr firstRow="1" bandRow="1">
                <a:tableStyleId>{5C22544A-7EE6-4342-B048-85BDC9FD1C3A}</a:tableStyleId>
              </a:tblPr>
              <a:tblGrid>
                <a:gridCol w="4800600"/>
                <a:gridCol w="4800600"/>
              </a:tblGrid>
              <a:tr h="370840">
                <a:tc>
                  <a:txBody>
                    <a:bodyPr/>
                    <a:lstStyle/>
                    <a:p>
                      <a:r>
                        <a:rPr lang="en-US" dirty="0" smtClean="0"/>
                        <a:t>Old Process</a:t>
                      </a:r>
                      <a:endParaRPr lang="en-US" dirty="0"/>
                    </a:p>
                  </a:txBody>
                  <a:tcPr/>
                </a:tc>
                <a:tc>
                  <a:txBody>
                    <a:bodyPr/>
                    <a:lstStyle/>
                    <a:p>
                      <a:r>
                        <a:rPr lang="en-US" dirty="0" smtClean="0"/>
                        <a:t>DevOps</a:t>
                      </a:r>
                      <a:endParaRPr lang="en-US" dirty="0"/>
                    </a:p>
                  </a:txBody>
                  <a:tcPr/>
                </a:tc>
              </a:tr>
              <a:tr h="370840">
                <a:tc>
                  <a:txBody>
                    <a:bodyPr/>
                    <a:lstStyle/>
                    <a:p>
                      <a:r>
                        <a:rPr lang="en-US" sz="1800" b="0" i="0" kern="1200" dirty="0" smtClean="0">
                          <a:solidFill>
                            <a:schemeClr val="dk1"/>
                          </a:solidFill>
                          <a:effectLst/>
                          <a:latin typeface="+mn-lt"/>
                          <a:ea typeface="+mn-ea"/>
                          <a:cs typeface="+mn-cs"/>
                        </a:rPr>
                        <a:t>After placing an order for new servers, the Development team works on testing. The Operations team works on extensive paperwork as required in enterprises to deploy the infrastructure.</a:t>
                      </a:r>
                      <a:endParaRPr lang="en-US" dirty="0"/>
                    </a:p>
                  </a:txBody>
                  <a:tcPr/>
                </a:tc>
                <a:tc>
                  <a:txBody>
                    <a:bodyPr/>
                    <a:lstStyle/>
                    <a:p>
                      <a:pPr algn="l" fontAlgn="t"/>
                      <a:r>
                        <a:rPr lang="en-US" dirty="0">
                          <a:effectLst/>
                        </a:rPr>
                        <a:t>After placing an order for new servers Development and Operations team work together on the paperwork to set-up the new servers. This results in better visibility of infrastructure requirement.</a:t>
                      </a:r>
                    </a:p>
                  </a:txBody>
                  <a:tcPr marL="50800" marR="50800" marT="50800" marB="50800"/>
                </a:tc>
              </a:tr>
              <a:tr h="370840">
                <a:tc>
                  <a:txBody>
                    <a:bodyPr/>
                    <a:lstStyle/>
                    <a:p>
                      <a:r>
                        <a:rPr lang="en-US" sz="1800" b="0" i="0" kern="1200" dirty="0" smtClean="0">
                          <a:solidFill>
                            <a:schemeClr val="dk1"/>
                          </a:solidFill>
                          <a:effectLst/>
                          <a:latin typeface="+mn-lt"/>
                          <a:ea typeface="+mn-ea"/>
                          <a:cs typeface="+mn-cs"/>
                        </a:rPr>
                        <a:t>Projection about failover, redundancy, data center locations, and storage requirements are skewed as no inputs are available from developers who have deep knowledge of the application.</a:t>
                      </a:r>
                      <a:endParaRPr lang="en-US" dirty="0"/>
                    </a:p>
                  </a:txBody>
                  <a:tcPr/>
                </a:tc>
                <a:tc>
                  <a:txBody>
                    <a:bodyPr/>
                    <a:lstStyle/>
                    <a:p>
                      <a:r>
                        <a:rPr lang="en-US" sz="1800" b="0" i="0" kern="1200" dirty="0" smtClean="0">
                          <a:solidFill>
                            <a:schemeClr val="dk1"/>
                          </a:solidFill>
                          <a:effectLst/>
                          <a:latin typeface="+mn-lt"/>
                          <a:ea typeface="+mn-ea"/>
                          <a:cs typeface="+mn-cs"/>
                        </a:rPr>
                        <a:t>Projection about failover, redundancy, disaster recovery, data center locations, and storage requirements are pretty accurate due to the inputs from the developers.</a:t>
                      </a:r>
                      <a:endParaRPr lang="en-US" dirty="0" smtClean="0"/>
                    </a:p>
                  </a:txBody>
                  <a:tcPr/>
                </a:tc>
              </a:tr>
            </a:tbl>
          </a:graphicData>
        </a:graphic>
      </p:graphicFrame>
    </p:spTree>
    <p:extLst>
      <p:ext uri="{BB962C8B-B14F-4D97-AF65-F5344CB8AC3E}">
        <p14:creationId xmlns:p14="http://schemas.microsoft.com/office/powerpoint/2010/main" val="87222139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DevOps is Needed</a:t>
            </a:r>
            <a:r>
              <a:rPr lang="en-US" dirty="0" smtClean="0"/>
              <a:t>?</a:t>
            </a:r>
            <a:endParaRPr lang="en-US" dirty="0"/>
          </a:p>
        </p:txBody>
      </p:sp>
      <p:graphicFrame>
        <p:nvGraphicFramePr>
          <p:cNvPr id="5" name="Table 4"/>
          <p:cNvGraphicFramePr>
            <a:graphicFrameLocks noGrp="1"/>
          </p:cNvGraphicFramePr>
          <p:nvPr/>
        </p:nvGraphicFramePr>
        <p:xfrm>
          <a:off x="1371600" y="1219200"/>
          <a:ext cx="9601200" cy="3317240"/>
        </p:xfrm>
        <a:graphic>
          <a:graphicData uri="http://schemas.openxmlformats.org/drawingml/2006/table">
            <a:tbl>
              <a:tblPr firstRow="1" bandRow="1">
                <a:tableStyleId>{5C22544A-7EE6-4342-B048-85BDC9FD1C3A}</a:tableStyleId>
              </a:tblPr>
              <a:tblGrid>
                <a:gridCol w="4800600"/>
                <a:gridCol w="4800600"/>
              </a:tblGrid>
              <a:tr h="370840">
                <a:tc>
                  <a:txBody>
                    <a:bodyPr/>
                    <a:lstStyle/>
                    <a:p>
                      <a:r>
                        <a:rPr lang="en-US" dirty="0" smtClean="0"/>
                        <a:t>Old Process</a:t>
                      </a:r>
                      <a:endParaRPr lang="en-US" dirty="0"/>
                    </a:p>
                  </a:txBody>
                  <a:tcPr/>
                </a:tc>
                <a:tc>
                  <a:txBody>
                    <a:bodyPr/>
                    <a:lstStyle/>
                    <a:p>
                      <a:r>
                        <a:rPr lang="en-US" dirty="0" smtClean="0"/>
                        <a:t>DevOps</a:t>
                      </a:r>
                      <a:endParaRPr lang="en-US" dirty="0"/>
                    </a:p>
                  </a:txBody>
                  <a:tcPr/>
                </a:tc>
              </a:tr>
              <a:tr h="370840">
                <a:tc>
                  <a:txBody>
                    <a:bodyPr/>
                    <a:lstStyle/>
                    <a:p>
                      <a:r>
                        <a:rPr lang="en-US" sz="1800" b="0" i="0" kern="1200" dirty="0" smtClean="0">
                          <a:solidFill>
                            <a:schemeClr val="dk1"/>
                          </a:solidFill>
                          <a:effectLst/>
                          <a:latin typeface="+mn-lt"/>
                          <a:ea typeface="+mn-ea"/>
                          <a:cs typeface="+mn-cs"/>
                        </a:rPr>
                        <a:t>Operations team has no clue on the progress of the Development team. Operations team develop a monitoring plan as per their understanding.</a:t>
                      </a:r>
                      <a:endParaRPr lang="en-US" dirty="0"/>
                    </a:p>
                  </a:txBody>
                  <a:tcPr/>
                </a:tc>
                <a:tc>
                  <a:txBody>
                    <a:bodyPr/>
                    <a:lstStyle/>
                    <a:p>
                      <a:pPr algn="l" fontAlgn="t"/>
                      <a:r>
                        <a:rPr lang="en-US" sz="1800" b="0" i="0" kern="1200" dirty="0" smtClean="0">
                          <a:solidFill>
                            <a:schemeClr val="dk1"/>
                          </a:solidFill>
                          <a:effectLst/>
                          <a:latin typeface="+mn-lt"/>
                          <a:ea typeface="+mn-ea"/>
                          <a:cs typeface="+mn-cs"/>
                        </a:rPr>
                        <a:t>In DevOps, the Operations team is completely aware of the progress the developers are making. Operations team interact with developers and jointly develop a monitoring plan that caters to the IT and business needs. They also use advance Application Performance Monitoring (APM) Tools</a:t>
                      </a:r>
                      <a:endParaRPr lang="en-US" dirty="0">
                        <a:effectLst/>
                      </a:endParaRPr>
                    </a:p>
                  </a:txBody>
                  <a:tcPr marL="50800" marR="50800" marT="50800" marB="50800"/>
                </a:tc>
              </a:tr>
              <a:tr h="370840">
                <a:tc>
                  <a:txBody>
                    <a:bodyPr/>
                    <a:lstStyle/>
                    <a:p>
                      <a:r>
                        <a:rPr lang="en-US" sz="1800" b="0" i="0" kern="1200" dirty="0" smtClean="0">
                          <a:solidFill>
                            <a:schemeClr val="dk1"/>
                          </a:solidFill>
                          <a:effectLst/>
                          <a:latin typeface="+mn-lt"/>
                          <a:ea typeface="+mn-ea"/>
                          <a:cs typeface="+mn-cs"/>
                        </a:rPr>
                        <a:t>Before go-live, the load testing crashes the application. The release is delayed.</a:t>
                      </a:r>
                      <a:endParaRPr lang="en-US" dirty="0"/>
                    </a:p>
                  </a:txBody>
                  <a:tcPr/>
                </a:tc>
                <a:tc>
                  <a:txBody>
                    <a:bodyPr/>
                    <a:lstStyle/>
                    <a:p>
                      <a:pPr algn="l" fontAlgn="t"/>
                      <a:r>
                        <a:rPr lang="en-US" dirty="0">
                          <a:effectLst/>
                        </a:rPr>
                        <a:t>Before go-live, the load testing makes the application a bit slow. The development team quickly fixes the bottlenecks. The application is released on time.</a:t>
                      </a:r>
                    </a:p>
                  </a:txBody>
                  <a:tcPr marL="50800" marR="50800" marT="50800" marB="50800"/>
                </a:tc>
              </a:tr>
            </a:tbl>
          </a:graphicData>
        </a:graphic>
      </p:graphicFrame>
    </p:spTree>
    <p:extLst>
      <p:ext uri="{BB962C8B-B14F-4D97-AF65-F5344CB8AC3E}">
        <p14:creationId xmlns:p14="http://schemas.microsoft.com/office/powerpoint/2010/main" val="19566085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DevOps is </a:t>
            </a:r>
            <a:r>
              <a:rPr lang="en-US" dirty="0" smtClean="0"/>
              <a:t>Used?</a:t>
            </a:r>
            <a:endParaRPr lang="en-US" dirty="0"/>
          </a:p>
        </p:txBody>
      </p:sp>
      <p:sp>
        <p:nvSpPr>
          <p:cNvPr id="3" name="Content Placeholder 2"/>
          <p:cNvSpPr>
            <a:spLocks noGrp="1"/>
          </p:cNvSpPr>
          <p:nvPr>
            <p:ph idx="1"/>
          </p:nvPr>
        </p:nvSpPr>
        <p:spPr/>
        <p:txBody>
          <a:bodyPr/>
          <a:lstStyle/>
          <a:p>
            <a:r>
              <a:rPr lang="en-US" dirty="0" smtClean="0"/>
              <a:t>How </a:t>
            </a:r>
            <a:r>
              <a:rPr lang="en-US" dirty="0"/>
              <a:t>is DevOps different from traditional </a:t>
            </a:r>
            <a:r>
              <a:rPr lang="en-US" dirty="0" smtClean="0"/>
              <a:t>IT</a:t>
            </a:r>
          </a:p>
          <a:p>
            <a:pPr lvl="1"/>
            <a:r>
              <a:rPr lang="en-US" dirty="0"/>
              <a:t> </a:t>
            </a:r>
            <a:r>
              <a:rPr lang="en-US" dirty="0" smtClean="0"/>
              <a:t>Template</a:t>
            </a:r>
          </a:p>
          <a:p>
            <a:pPr lvl="2"/>
            <a:r>
              <a:rPr lang="en-US" dirty="0" smtClean="0"/>
              <a:t>Template</a:t>
            </a:r>
          </a:p>
          <a:p>
            <a:pPr lvl="3"/>
            <a:r>
              <a:rPr lang="en-US" dirty="0" smtClean="0"/>
              <a:t>Template </a:t>
            </a:r>
          </a:p>
          <a:p>
            <a:pPr lvl="8"/>
            <a:endParaRPr lang="en-US" dirty="0" smtClean="0"/>
          </a:p>
        </p:txBody>
      </p:sp>
      <p:sp>
        <p:nvSpPr>
          <p:cNvPr id="6" name="Content Placeholder 2"/>
          <p:cNvSpPr>
            <a:spLocks noGrp="1"/>
          </p:cNvSpPr>
          <p:nvPr/>
        </p:nvSpPr>
        <p:spPr>
          <a:xfrm>
            <a:off x="1219200" y="3054928"/>
            <a:ext cx="2286000" cy="374072"/>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smtClean="0">
                <a:solidFill>
                  <a:schemeClr val="bg1"/>
                </a:solidFill>
                <a:latin typeface="Courier New" charset="0"/>
                <a:ea typeface="Courier New" charset="0"/>
                <a:cs typeface="Courier New" charset="0"/>
              </a:rPr>
              <a:t>$  template</a:t>
            </a:r>
            <a:endParaRPr lang="en-US" dirty="0">
              <a:solidFill>
                <a:schemeClr val="bg1"/>
              </a:solidFill>
              <a:latin typeface="Courier New" charset="0"/>
              <a:ea typeface="Courier New" charset="0"/>
              <a:cs typeface="Courier New" charset="0"/>
            </a:endParaRPr>
          </a:p>
        </p:txBody>
      </p:sp>
      <p:sp>
        <p:nvSpPr>
          <p:cNvPr id="7" name="Content Placeholder 2"/>
          <p:cNvSpPr>
            <a:spLocks noGrp="1"/>
          </p:cNvSpPr>
          <p:nvPr/>
        </p:nvSpPr>
        <p:spPr>
          <a:xfrm>
            <a:off x="1219200" y="3815600"/>
            <a:ext cx="2286000" cy="451600"/>
          </a:xfrm>
          <a:prstGeom prst="rect">
            <a:avLst/>
          </a:prstGeom>
          <a:solidFill>
            <a:schemeClr val="accent5">
              <a:lumMod val="60000"/>
              <a:lumOff val="4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err="1" smtClean="0">
                <a:solidFill>
                  <a:schemeClr val="tx1"/>
                </a:solidFill>
                <a:latin typeface="Courier New" charset="0"/>
                <a:ea typeface="Courier New" charset="0"/>
                <a:cs typeface="Courier New" charset="0"/>
              </a:rPr>
              <a:t>xx.xxx.xx.x</a:t>
            </a:r>
            <a:endParaRPr lang="en-US" dirty="0">
              <a:solidFill>
                <a:schemeClr val="tx1"/>
              </a:solidFill>
              <a:latin typeface="Courier New" charset="0"/>
              <a:ea typeface="Courier New" charset="0"/>
              <a:cs typeface="Courier New" charset="0"/>
            </a:endParaRPr>
          </a:p>
        </p:txBody>
      </p:sp>
    </p:spTree>
    <p:extLst>
      <p:ext uri="{BB962C8B-B14F-4D97-AF65-F5344CB8AC3E}">
        <p14:creationId xmlns:p14="http://schemas.microsoft.com/office/powerpoint/2010/main" val="77668789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DevOps is </a:t>
            </a:r>
            <a:r>
              <a:rPr lang="en-US" dirty="0" smtClean="0"/>
              <a:t>Used?</a:t>
            </a:r>
            <a:endParaRPr lang="en-US" dirty="0"/>
          </a:p>
        </p:txBody>
      </p:sp>
      <p:sp>
        <p:nvSpPr>
          <p:cNvPr id="3" name="Content Placeholder 2"/>
          <p:cNvSpPr>
            <a:spLocks noGrp="1"/>
          </p:cNvSpPr>
          <p:nvPr>
            <p:ph idx="1"/>
          </p:nvPr>
        </p:nvSpPr>
        <p:spPr/>
        <p:txBody>
          <a:bodyPr/>
          <a:lstStyle/>
          <a:p>
            <a:r>
              <a:rPr lang="en-US" dirty="0">
                <a:solidFill>
                  <a:schemeClr val="tx1"/>
                </a:solidFill>
              </a:rPr>
              <a:t>When to adopt DevOps?</a:t>
            </a:r>
          </a:p>
          <a:p>
            <a:pPr lvl="1"/>
            <a:r>
              <a:rPr lang="en-US" dirty="0" smtClean="0"/>
              <a:t> Template</a:t>
            </a:r>
          </a:p>
          <a:p>
            <a:pPr lvl="2"/>
            <a:r>
              <a:rPr lang="en-US" dirty="0" smtClean="0"/>
              <a:t>Template</a:t>
            </a:r>
          </a:p>
          <a:p>
            <a:pPr lvl="3"/>
            <a:r>
              <a:rPr lang="en-US" dirty="0" smtClean="0"/>
              <a:t>Template </a:t>
            </a:r>
          </a:p>
          <a:p>
            <a:pPr lvl="8"/>
            <a:endParaRPr lang="en-US" dirty="0" smtClean="0"/>
          </a:p>
        </p:txBody>
      </p:sp>
      <p:sp>
        <p:nvSpPr>
          <p:cNvPr id="6" name="Content Placeholder 2"/>
          <p:cNvSpPr>
            <a:spLocks noGrp="1"/>
          </p:cNvSpPr>
          <p:nvPr/>
        </p:nvSpPr>
        <p:spPr>
          <a:xfrm>
            <a:off x="1219200" y="3054928"/>
            <a:ext cx="2286000" cy="374072"/>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smtClean="0">
                <a:solidFill>
                  <a:schemeClr val="bg1"/>
                </a:solidFill>
                <a:latin typeface="Courier New" charset="0"/>
                <a:ea typeface="Courier New" charset="0"/>
                <a:cs typeface="Courier New" charset="0"/>
              </a:rPr>
              <a:t>$  template</a:t>
            </a:r>
            <a:endParaRPr lang="en-US" dirty="0">
              <a:solidFill>
                <a:schemeClr val="bg1"/>
              </a:solidFill>
              <a:latin typeface="Courier New" charset="0"/>
              <a:ea typeface="Courier New" charset="0"/>
              <a:cs typeface="Courier New" charset="0"/>
            </a:endParaRPr>
          </a:p>
        </p:txBody>
      </p:sp>
      <p:sp>
        <p:nvSpPr>
          <p:cNvPr id="7" name="Content Placeholder 2"/>
          <p:cNvSpPr>
            <a:spLocks noGrp="1"/>
          </p:cNvSpPr>
          <p:nvPr/>
        </p:nvSpPr>
        <p:spPr>
          <a:xfrm>
            <a:off x="1219200" y="3815600"/>
            <a:ext cx="2286000" cy="451600"/>
          </a:xfrm>
          <a:prstGeom prst="rect">
            <a:avLst/>
          </a:prstGeom>
          <a:solidFill>
            <a:schemeClr val="accent5">
              <a:lumMod val="60000"/>
              <a:lumOff val="4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err="1" smtClean="0">
                <a:solidFill>
                  <a:schemeClr val="tx1"/>
                </a:solidFill>
                <a:latin typeface="Courier New" charset="0"/>
                <a:ea typeface="Courier New" charset="0"/>
                <a:cs typeface="Courier New" charset="0"/>
              </a:rPr>
              <a:t>xx.xxx.xx.x</a:t>
            </a:r>
            <a:endParaRPr lang="en-US" dirty="0">
              <a:solidFill>
                <a:schemeClr val="tx1"/>
              </a:solidFill>
              <a:latin typeface="Courier New" charset="0"/>
              <a:ea typeface="Courier New" charset="0"/>
              <a:cs typeface="Courier New" charset="0"/>
            </a:endParaRPr>
          </a:p>
        </p:txBody>
      </p:sp>
    </p:spTree>
    <p:extLst>
      <p:ext uri="{BB962C8B-B14F-4D97-AF65-F5344CB8AC3E}">
        <p14:creationId xmlns:p14="http://schemas.microsoft.com/office/powerpoint/2010/main" val="134323553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Green-1">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Green-1" id="{156DCCF7-3646-4809-A083-4CE9C4CB5991}" vid="{794C7AB6-B06D-438C-8590-E0CE209F89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Green-1</Template>
  <TotalTime>23288</TotalTime>
  <Words>2279</Words>
  <Application>Microsoft Macintosh PowerPoint</Application>
  <PresentationFormat>Widescreen</PresentationFormat>
  <Paragraphs>340</Paragraphs>
  <Slides>23</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Angsana New</vt:lpstr>
      <vt:lpstr>Calibri</vt:lpstr>
      <vt:lpstr>Calibri Light</vt:lpstr>
      <vt:lpstr>Courier New</vt:lpstr>
      <vt:lpstr>Wingdings</vt:lpstr>
      <vt:lpstr>Arial</vt:lpstr>
      <vt:lpstr>Green-1</vt:lpstr>
      <vt:lpstr>Day 01 - Processes and Practices</vt:lpstr>
      <vt:lpstr>DevOps Overview</vt:lpstr>
      <vt:lpstr>DevOps Overview</vt:lpstr>
      <vt:lpstr>What is DevOps?</vt:lpstr>
      <vt:lpstr>Why is DevOps is Needed?</vt:lpstr>
      <vt:lpstr>Why is DevOps is Needed?</vt:lpstr>
      <vt:lpstr>Why is DevOps is Needed?</vt:lpstr>
      <vt:lpstr>Why is DevOps is Used?</vt:lpstr>
      <vt:lpstr>Why is DevOps is Used?</vt:lpstr>
      <vt:lpstr>Why is DevOps is Used?</vt:lpstr>
      <vt:lpstr>DevOps Lifecycle</vt:lpstr>
      <vt:lpstr>DevOps Work Flow</vt:lpstr>
      <vt:lpstr>DevOps Vs Agile</vt:lpstr>
      <vt:lpstr>DevOps Vs Agile</vt:lpstr>
      <vt:lpstr>DevOps Principles</vt:lpstr>
      <vt:lpstr>Who is a DevOps Engineer?</vt:lpstr>
      <vt:lpstr>Roles, Responsibilities, and Skills of a DevOps Engineer</vt:lpstr>
      <vt:lpstr>How much does DevOps engineer make?</vt:lpstr>
      <vt:lpstr>DevOps Training Certification</vt:lpstr>
      <vt:lpstr>DevOps Automation Tools</vt:lpstr>
      <vt:lpstr>What is the Future of DevOps?</vt:lpstr>
      <vt:lpstr>Summary</vt:lpstr>
      <vt:lpstr>End of Chapter</vt:lpstr>
    </vt:vector>
  </TitlesOfParts>
  <Company>Microsoft</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Choi, Jong Youl</dc:creator>
  <cp:lastModifiedBy>james30152@yahoo.com</cp:lastModifiedBy>
  <cp:revision>1063</cp:revision>
  <dcterms:created xsi:type="dcterms:W3CDTF">2010-11-02T19:01:47Z</dcterms:created>
  <dcterms:modified xsi:type="dcterms:W3CDTF">2018-03-14T21:09:15Z</dcterms:modified>
</cp:coreProperties>
</file>