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notesMasterIdLst>
    <p:notesMasterId r:id="rId42"/>
  </p:notesMasterIdLst>
  <p:sldIdLst>
    <p:sldId id="492" r:id="rId2"/>
    <p:sldId id="573" r:id="rId3"/>
    <p:sldId id="571" r:id="rId4"/>
    <p:sldId id="563" r:id="rId5"/>
    <p:sldId id="574" r:id="rId6"/>
    <p:sldId id="575" r:id="rId7"/>
    <p:sldId id="607" r:id="rId8"/>
    <p:sldId id="576" r:id="rId9"/>
    <p:sldId id="577" r:id="rId10"/>
    <p:sldId id="608" r:id="rId11"/>
    <p:sldId id="578" r:id="rId12"/>
    <p:sldId id="579" r:id="rId13"/>
    <p:sldId id="580" r:id="rId14"/>
    <p:sldId id="581" r:id="rId15"/>
    <p:sldId id="582" r:id="rId16"/>
    <p:sldId id="583" r:id="rId17"/>
    <p:sldId id="584" r:id="rId18"/>
    <p:sldId id="585" r:id="rId19"/>
    <p:sldId id="586" r:id="rId20"/>
    <p:sldId id="587" r:id="rId21"/>
    <p:sldId id="609" r:id="rId22"/>
    <p:sldId id="589" r:id="rId23"/>
    <p:sldId id="590" r:id="rId24"/>
    <p:sldId id="591" r:id="rId25"/>
    <p:sldId id="592" r:id="rId26"/>
    <p:sldId id="593" r:id="rId27"/>
    <p:sldId id="594" r:id="rId28"/>
    <p:sldId id="595" r:id="rId29"/>
    <p:sldId id="596" r:id="rId30"/>
    <p:sldId id="597" r:id="rId31"/>
    <p:sldId id="598" r:id="rId32"/>
    <p:sldId id="599" r:id="rId33"/>
    <p:sldId id="600" r:id="rId34"/>
    <p:sldId id="601" r:id="rId35"/>
    <p:sldId id="602" r:id="rId36"/>
    <p:sldId id="603" r:id="rId37"/>
    <p:sldId id="604" r:id="rId38"/>
    <p:sldId id="605" r:id="rId39"/>
    <p:sldId id="606" r:id="rId40"/>
    <p:sldId id="570" r:id="rId41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6FC9F1"/>
    <a:srgbClr val="FF9797"/>
    <a:srgbClr val="C2E59B"/>
    <a:srgbClr val="B0DD7F"/>
    <a:srgbClr val="2E6480"/>
    <a:srgbClr val="A613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630" autoAdjust="0"/>
    <p:restoredTop sz="75476" autoAdjust="0"/>
  </p:normalViewPr>
  <p:slideViewPr>
    <p:cSldViewPr>
      <p:cViewPr>
        <p:scale>
          <a:sx n="68" d="100"/>
          <a:sy n="68" d="100"/>
        </p:scale>
        <p:origin x="144" y="520"/>
      </p:cViewPr>
      <p:guideLst>
        <p:guide orient="horz" pos="22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94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43B43DF-0365-45BE-B3BE-4E16D548BFCD}" type="datetimeFigureOut">
              <a:rPr lang="en-US"/>
              <a:pPr>
                <a:defRPr/>
              </a:pPr>
              <a:t>3/19/18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EBEA70-C239-4A7E-B4AF-4F6E659BFF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61439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33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833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B2746140-6302-4419-9ADE-6C3E6CABD715}" type="slidenum">
              <a:rPr lang="en-US" altLang="en-US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38137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1200" b="1" dirty="0" smtClean="0"/>
              <a:t>Principle 6</a:t>
            </a:r>
            <a:r>
              <a:rPr lang="en-US" altLang="x-none" sz="1200" dirty="0" smtClean="0"/>
              <a:t>:  The Most Efficient and Effective Method of Conveying Information to and within a Development Team is </a:t>
            </a:r>
            <a:r>
              <a:rPr lang="en-US" altLang="x-none" sz="1200" b="1" dirty="0" smtClean="0"/>
              <a:t>face-to-face Communications</a:t>
            </a:r>
            <a:r>
              <a:rPr lang="en-US" altLang="x-none" sz="120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2931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1200" b="1" dirty="0" smtClean="0"/>
              <a:t>Principle 7</a:t>
            </a:r>
            <a:r>
              <a:rPr lang="en-US" altLang="x-none" sz="1200" dirty="0" smtClean="0"/>
              <a:t>:  Working Software is the Primary Measure of Progress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30033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1200" b="1" dirty="0" smtClean="0"/>
              <a:t>Principle 8:  Agile Processes promote sustainable </a:t>
            </a:r>
            <a:r>
              <a:rPr lang="en-US" altLang="x-none" sz="1200" b="1" dirty="0" err="1" smtClean="0"/>
              <a:t>developmt</a:t>
            </a:r>
            <a:r>
              <a:rPr lang="en-US" altLang="x-none" sz="1200" dirty="0" smtClean="0"/>
              <a:t> </a:t>
            </a:r>
          </a:p>
          <a:p>
            <a:endParaRPr lang="en-US" altLang="x-none" sz="1200" dirty="0" smtClean="0"/>
          </a:p>
          <a:p>
            <a:r>
              <a:rPr lang="en-US" altLang="x-none" sz="1200" dirty="0" smtClean="0"/>
              <a:t>The sponsors, developers, and users should be able to </a:t>
            </a:r>
            <a:r>
              <a:rPr lang="en-US" altLang="x-none" sz="1200" b="1" dirty="0" smtClean="0"/>
              <a:t>maintain a constant pace </a:t>
            </a:r>
            <a:r>
              <a:rPr lang="en-US" altLang="x-none" sz="1200" dirty="0" smtClean="0"/>
              <a:t>indefinitely.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5970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"/>
            <a:r>
              <a:rPr lang="en-US" dirty="0" smtClean="0">
                <a:effectLst/>
              </a:rPr>
              <a:t>Agile Software Development</a:t>
            </a:r>
          </a:p>
          <a:p>
            <a:pPr fontAlgn="b"/>
            <a:r>
              <a:rPr lang="en-US" dirty="0" smtClean="0">
                <a:effectLst/>
              </a:rPr>
              <a:t>Software Development Method</a:t>
            </a:r>
          </a:p>
          <a:p>
            <a:pPr fontAlgn="b"/>
            <a:r>
              <a:rPr lang="en-US" dirty="0" smtClean="0">
                <a:effectLst/>
              </a:rPr>
              <a:t>Software Engineering</a:t>
            </a:r>
          </a:p>
          <a:p>
            <a:pPr fontAlgn="b"/>
            <a:r>
              <a:rPr lang="en-US" dirty="0" smtClean="0">
                <a:effectLst/>
              </a:rPr>
              <a:t>Software Development</a:t>
            </a:r>
          </a:p>
          <a:p>
            <a:pPr fontAlgn="b"/>
            <a:r>
              <a:rPr lang="en-US" dirty="0" smtClean="0">
                <a:effectLst/>
              </a:rPr>
              <a:t>Information System</a:t>
            </a:r>
          </a:p>
          <a:p>
            <a:pPr fontAlgn="b"/>
            <a:r>
              <a:rPr lang="en-US" dirty="0" smtClean="0">
                <a:effectLst/>
              </a:rPr>
              <a:t>Iterative and Incremental Development</a:t>
            </a:r>
          </a:p>
          <a:p>
            <a:pPr fontAlgn="b"/>
            <a:r>
              <a:rPr lang="en-US" dirty="0" smtClean="0">
                <a:effectLst/>
              </a:rPr>
              <a:t>Time-Boxed Approach</a:t>
            </a:r>
          </a:p>
          <a:p>
            <a:pPr fontAlgn="b"/>
            <a:r>
              <a:rPr lang="en-US" dirty="0" smtClean="0">
                <a:effectLst/>
              </a:rPr>
              <a:t>Introductory Thoughts</a:t>
            </a:r>
          </a:p>
          <a:p>
            <a:pPr fontAlgn="b"/>
            <a:r>
              <a:rPr lang="en-US" dirty="0" smtClean="0">
                <a:effectLst/>
              </a:rPr>
              <a:t>Common </a:t>
            </a:r>
            <a:r>
              <a:rPr lang="en-US" dirty="0" err="1" smtClean="0">
                <a:effectLst/>
              </a:rPr>
              <a:t>FearsAgile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AllianceThe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AllianceManifesto</a:t>
            </a:r>
            <a:r>
              <a:rPr lang="en-US" dirty="0" smtClean="0">
                <a:effectLst/>
              </a:rPr>
              <a:t> for Agile Software Development</a:t>
            </a:r>
          </a:p>
          <a:p>
            <a:pPr fontAlgn="b"/>
            <a:r>
              <a:rPr lang="en-US" dirty="0" smtClean="0">
                <a:effectLst/>
              </a:rPr>
              <a:t>Agile Software Development Value #1</a:t>
            </a:r>
          </a:p>
          <a:p>
            <a:pPr fontAlgn="b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Agile Software Development Value #2</a:t>
            </a:r>
          </a:p>
          <a:p>
            <a:pPr fontAlgn="b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Agile Software Development Value #3</a:t>
            </a:r>
          </a:p>
          <a:p>
            <a:pPr fontAlgn="b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Agile Software Development Value #4</a:t>
            </a:r>
          </a:p>
          <a:p>
            <a:pPr fontAlgn="b"/>
            <a:r>
              <a:rPr lang="en-US" dirty="0" smtClean="0">
                <a:effectLst/>
              </a:rPr>
              <a:t>The 12 Principles of Agile</a:t>
            </a:r>
          </a:p>
          <a:p>
            <a:r>
              <a:rPr lang="en-US" smtClean="0">
                <a:effectLst/>
              </a:rPr>
              <a:t>Principle #1</a:t>
            </a:r>
            <a:r>
              <a:rPr lang="en-US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Principle #2Principle #3Principle #4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8479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5555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8891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1200" b="1" dirty="0" smtClean="0"/>
              <a:t>Principle 1:  </a:t>
            </a:r>
            <a:r>
              <a:rPr lang="en-US" altLang="x-none" sz="1200" dirty="0" smtClean="0"/>
              <a:t>Our Highest Priority is to </a:t>
            </a:r>
            <a:r>
              <a:rPr lang="en-US" altLang="x-none" sz="1200" b="1" dirty="0" smtClean="0"/>
              <a:t>Satisfy the Customer</a:t>
            </a:r>
            <a:r>
              <a:rPr lang="en-US" altLang="x-none" sz="1200" dirty="0" smtClean="0"/>
              <a:t> through </a:t>
            </a:r>
            <a:r>
              <a:rPr lang="en-US" altLang="x-none" sz="1200" b="1" dirty="0" smtClean="0"/>
              <a:t>Early</a:t>
            </a:r>
            <a:r>
              <a:rPr lang="en-US" altLang="x-none" sz="1200" dirty="0" smtClean="0"/>
              <a:t> and </a:t>
            </a:r>
            <a:r>
              <a:rPr lang="en-US" altLang="x-none" sz="1200" b="1" dirty="0" smtClean="0"/>
              <a:t>Continuous</a:t>
            </a:r>
            <a:r>
              <a:rPr lang="en-US" altLang="x-none" sz="1200" dirty="0" smtClean="0"/>
              <a:t> </a:t>
            </a:r>
            <a:r>
              <a:rPr lang="en-US" altLang="x-none" sz="1200" b="1" dirty="0" smtClean="0"/>
              <a:t>Delivery</a:t>
            </a:r>
            <a:r>
              <a:rPr lang="en-US" altLang="x-none" sz="1200" dirty="0" smtClean="0"/>
              <a:t> of Valuable 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1396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1200" b="1" dirty="0" smtClean="0"/>
              <a:t>Principle</a:t>
            </a:r>
            <a:r>
              <a:rPr lang="en-US" altLang="x-none" sz="1200" b="1" baseline="0" dirty="0" smtClean="0"/>
              <a:t> 2</a:t>
            </a:r>
            <a:r>
              <a:rPr lang="en-US" altLang="x-none" sz="1200" b="1" dirty="0" smtClean="0"/>
              <a:t>:  Welcome Changing Requirements</a:t>
            </a:r>
            <a:r>
              <a:rPr lang="en-US" altLang="x-none" sz="1200" dirty="0" smtClean="0"/>
              <a:t>, even late in Development.  Agile Processes harness change for the Customer’s Competitive Advantage.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5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1200" b="1" dirty="0" smtClean="0">
                <a:latin typeface="Times New Roman" charset="0"/>
              </a:rPr>
              <a:t>Principle 3:  Deliver Working Software Frequently</a:t>
            </a:r>
            <a:r>
              <a:rPr lang="en-US" altLang="x-none" sz="1200" dirty="0" smtClean="0">
                <a:latin typeface="Times New Roman" charset="0"/>
              </a:rPr>
              <a:t/>
            </a:r>
            <a:br>
              <a:rPr lang="en-US" altLang="x-none" sz="1200" dirty="0" smtClean="0">
                <a:latin typeface="Times New Roman" charset="0"/>
              </a:rPr>
            </a:br>
            <a:r>
              <a:rPr lang="en-US" altLang="x-none" sz="1200" dirty="0" smtClean="0">
                <a:latin typeface="Times New Roman" charset="0"/>
              </a:rPr>
              <a:t>(From a couple of weeks to a couple of months with a preference to the shorter time scale.)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3470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1200" b="1" dirty="0" smtClean="0"/>
              <a:t>Principle 4:  </a:t>
            </a:r>
            <a:r>
              <a:rPr lang="en-US" altLang="x-none" sz="1200" dirty="0" smtClean="0"/>
              <a:t>Business People and Developers Must </a:t>
            </a:r>
            <a:r>
              <a:rPr lang="en-US" altLang="x-none" sz="1200" b="1" dirty="0" smtClean="0"/>
              <a:t>Work Together Daily</a:t>
            </a:r>
            <a:r>
              <a:rPr lang="en-US" altLang="x-none" sz="1200" dirty="0" smtClean="0"/>
              <a:t> throughout the Project.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535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1200" b="1" dirty="0" smtClean="0"/>
              <a:t>Principle 5:  Build Projects around Motivated Individuals</a:t>
            </a:r>
            <a:r>
              <a:rPr lang="en-US" altLang="x-none" sz="1200" dirty="0" smtClean="0"/>
              <a:t>.  </a:t>
            </a:r>
          </a:p>
          <a:p>
            <a:r>
              <a:rPr lang="en-US" altLang="x-none" sz="1200" dirty="0" smtClean="0"/>
              <a:t>(Give them the environment and support they need, and trust them to get the job done.)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9470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ADD9CC15-1EBF-45A1-AF44-AEE6B4BE2643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 userDrawn="1"/>
        </p:nvGrpSpPr>
        <p:grpSpPr>
          <a:xfrm>
            <a:off x="9144000" y="6093768"/>
            <a:ext cx="2834639" cy="230832"/>
            <a:chOff x="822960" y="6532381"/>
            <a:chExt cx="2834639" cy="230832"/>
          </a:xfrm>
        </p:grpSpPr>
        <p:sp>
          <p:nvSpPr>
            <p:cNvPr id="12" name="Shape 177"/>
            <p:cNvSpPr/>
            <p:nvPr/>
          </p:nvSpPr>
          <p:spPr>
            <a:xfrm>
              <a:off x="822960" y="6532381"/>
              <a:ext cx="2834639" cy="23083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rIns="45719" anchor="ctr">
              <a:spAutoFit/>
            </a:bodyPr>
            <a:lstStyle>
              <a:lvl1pPr>
                <a:defRPr sz="9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sz="800" dirty="0">
                  <a:solidFill>
                    <a:schemeClr val="bg1">
                      <a:lumMod val="75000"/>
                    </a:schemeClr>
                  </a:solidFill>
                </a:rPr>
                <a:t>Powered by</a:t>
              </a:r>
              <a:r>
                <a:rPr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dirty="0" smtClean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                            </a:t>
              </a:r>
              <a:r>
                <a:rPr dirty="0" smtClean="0">
                  <a:solidFill>
                    <a:schemeClr val="bg1">
                      <a:lumMod val="75000"/>
                    </a:schemeClr>
                  </a:solidFill>
                </a:rPr>
                <a:t>© 201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7</a:t>
              </a:r>
              <a:endParaRPr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3727" y="6542891"/>
              <a:ext cx="826558" cy="193733"/>
            </a:xfrm>
            <a:prstGeom prst="rect">
              <a:avLst/>
            </a:prstGeom>
          </p:spPr>
        </p:pic>
      </p:grp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 anchor="ctr"/>
          <a:lstStyle>
            <a:lvl1pPr algn="ctr">
              <a:defRPr sz="11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DEVOPS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389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DEVOPS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4124-301A-445E-9F2A-2ECB38A1A57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96448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6"/>
            <a:ext cx="10058400" cy="62779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DEVOPS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69308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DEVOPS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278F1-C508-473B-BA88-559DB2570B2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 userDrawn="1"/>
        </p:nvGrpSpPr>
        <p:grpSpPr>
          <a:xfrm>
            <a:off x="9204961" y="6096000"/>
            <a:ext cx="2834639" cy="230832"/>
            <a:chOff x="822960" y="6532381"/>
            <a:chExt cx="2834639" cy="230832"/>
          </a:xfrm>
        </p:grpSpPr>
        <p:sp>
          <p:nvSpPr>
            <p:cNvPr id="15" name="Shape 177"/>
            <p:cNvSpPr/>
            <p:nvPr/>
          </p:nvSpPr>
          <p:spPr>
            <a:xfrm>
              <a:off x="822960" y="6532381"/>
              <a:ext cx="2834639" cy="23083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rIns="45719" anchor="ctr">
              <a:spAutoFit/>
            </a:bodyPr>
            <a:lstStyle>
              <a:lvl1pPr>
                <a:defRPr sz="9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sz="800" dirty="0">
                  <a:solidFill>
                    <a:schemeClr val="bg1">
                      <a:lumMod val="75000"/>
                    </a:schemeClr>
                  </a:solidFill>
                </a:rPr>
                <a:t>Powered by</a:t>
              </a:r>
              <a:r>
                <a:rPr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dirty="0" smtClean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                            </a:t>
              </a:r>
              <a:r>
                <a:rPr dirty="0" smtClean="0">
                  <a:solidFill>
                    <a:schemeClr val="bg1">
                      <a:lumMod val="75000"/>
                    </a:schemeClr>
                  </a:solidFill>
                </a:rPr>
                <a:t>© 201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7</a:t>
              </a:r>
              <a:endParaRPr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3727" y="6542891"/>
              <a:ext cx="826558" cy="1937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8881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6277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143000"/>
            <a:ext cx="4937760" cy="4726094"/>
          </a:xfrm>
        </p:spPr>
        <p:txBody>
          <a:bodyPr/>
          <a:lstStyle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143001"/>
            <a:ext cx="4937760" cy="4726095"/>
          </a:xfrm>
        </p:spPr>
        <p:txBody>
          <a:bodyPr/>
          <a:lstStyle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DEVOPS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25E40-D7C6-4741-B247-A4D89313615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31863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6277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43000"/>
            <a:ext cx="4937760" cy="1439334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143000"/>
            <a:ext cx="4937760" cy="1439334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DEVOPS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2020C-5361-476B-B8A1-3425AC1377D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7606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DEVOPS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6524-B9BF-4930-AF85-EFA6EA9B1FD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70666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DEVOPS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BBDB-0FA6-4C10-AF9F-76D6D9DF870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1143000" y="6512868"/>
            <a:ext cx="2834639" cy="230832"/>
            <a:chOff x="822960" y="6532381"/>
            <a:chExt cx="2834639" cy="230832"/>
          </a:xfrm>
        </p:grpSpPr>
        <p:sp>
          <p:nvSpPr>
            <p:cNvPr id="13" name="Shape 177"/>
            <p:cNvSpPr/>
            <p:nvPr/>
          </p:nvSpPr>
          <p:spPr>
            <a:xfrm>
              <a:off x="822960" y="6532381"/>
              <a:ext cx="2834639" cy="23083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rIns="45719" anchor="ctr">
              <a:spAutoFit/>
            </a:bodyPr>
            <a:lstStyle>
              <a:lvl1pPr>
                <a:defRPr sz="9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sz="800" dirty="0">
                  <a:solidFill>
                    <a:schemeClr val="bg1">
                      <a:lumMod val="75000"/>
                    </a:schemeClr>
                  </a:solidFill>
                </a:rPr>
                <a:t>Powered by</a:t>
              </a:r>
              <a:r>
                <a:rPr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dirty="0" smtClean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                            </a:t>
              </a:r>
              <a:r>
                <a:rPr dirty="0" smtClean="0">
                  <a:solidFill>
                    <a:schemeClr val="bg1">
                      <a:lumMod val="75000"/>
                    </a:schemeClr>
                  </a:solidFill>
                </a:rPr>
                <a:t>© 201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7</a:t>
              </a:r>
              <a:endParaRPr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3727" y="6542891"/>
              <a:ext cx="826558" cy="1937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2875869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650" y="731520"/>
            <a:ext cx="6679191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DEVOPS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E16D81-7175-4AE1-8E6E-A447F1471410}" type="slidenum">
              <a:rPr lang="en-US" altLang="en-US" smtClean="0"/>
              <a:pPr/>
              <a:t>‹#›</a:t>
            </a:fld>
            <a:endParaRPr lang="en-US" alt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990600" y="6512868"/>
            <a:ext cx="2834639" cy="230832"/>
            <a:chOff x="822960" y="6532381"/>
            <a:chExt cx="2834639" cy="230832"/>
          </a:xfrm>
        </p:grpSpPr>
        <p:sp>
          <p:nvSpPr>
            <p:cNvPr id="12" name="Shape 177"/>
            <p:cNvSpPr/>
            <p:nvPr/>
          </p:nvSpPr>
          <p:spPr>
            <a:xfrm>
              <a:off x="822960" y="6532381"/>
              <a:ext cx="2834639" cy="23083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rIns="45719" anchor="ctr">
              <a:spAutoFit/>
            </a:bodyPr>
            <a:lstStyle>
              <a:lvl1pPr>
                <a:defRPr sz="9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sz="800" dirty="0">
                  <a:solidFill>
                    <a:schemeClr val="bg1">
                      <a:lumMod val="75000"/>
                    </a:schemeClr>
                  </a:solidFill>
                </a:rPr>
                <a:t>Powered by</a:t>
              </a:r>
              <a:r>
                <a:rPr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dirty="0" smtClean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                            </a:t>
              </a:r>
              <a:r>
                <a:rPr dirty="0" smtClean="0">
                  <a:solidFill>
                    <a:schemeClr val="bg1">
                      <a:lumMod val="75000"/>
                    </a:schemeClr>
                  </a:solidFill>
                </a:rPr>
                <a:t>© 201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7</a:t>
              </a:r>
              <a:endParaRPr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3727" y="6542891"/>
              <a:ext cx="826558" cy="1937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899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907024"/>
            <a:ext cx="10119360" cy="491544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DEVOPS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1F60-18D9-4728-8E19-3F3551036AEA}" type="slidenum">
              <a:rPr lang="en-US" altLang="en-US" smtClean="0"/>
              <a:pPr/>
              <a:t>‹#›</a:t>
            </a:fld>
            <a:endParaRPr lang="en-US" alt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1280161" y="6512868"/>
            <a:ext cx="2834639" cy="230832"/>
            <a:chOff x="822960" y="6532381"/>
            <a:chExt cx="2834639" cy="230832"/>
          </a:xfrm>
        </p:grpSpPr>
        <p:sp>
          <p:nvSpPr>
            <p:cNvPr id="11" name="Shape 177"/>
            <p:cNvSpPr/>
            <p:nvPr/>
          </p:nvSpPr>
          <p:spPr>
            <a:xfrm>
              <a:off x="822960" y="6532381"/>
              <a:ext cx="2834639" cy="23083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rIns="45719" anchor="ctr">
              <a:spAutoFit/>
            </a:bodyPr>
            <a:lstStyle>
              <a:lvl1pPr>
                <a:defRPr sz="9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sz="800" dirty="0">
                  <a:solidFill>
                    <a:schemeClr val="bg1">
                      <a:lumMod val="75000"/>
                    </a:schemeClr>
                  </a:solidFill>
                </a:rPr>
                <a:t>Powered by</a:t>
              </a:r>
              <a:r>
                <a:rPr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dirty="0" smtClean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                            </a:t>
              </a:r>
              <a:r>
                <a:rPr dirty="0" smtClean="0">
                  <a:solidFill>
                    <a:schemeClr val="bg1">
                      <a:lumMod val="75000"/>
                    </a:schemeClr>
                  </a:solidFill>
                </a:rPr>
                <a:t>© 201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7</a:t>
              </a:r>
              <a:endParaRPr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3727" y="6542891"/>
              <a:ext cx="826558" cy="1937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7720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6"/>
            <a:ext cx="10058400" cy="6277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066801"/>
            <a:ext cx="10058401" cy="480229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Titles or Descriptions</a:t>
            </a:r>
          </a:p>
          <a:p>
            <a:pPr lvl="1"/>
            <a:r>
              <a:rPr lang="en-US" dirty="0" smtClean="0"/>
              <a:t> 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2"/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7FA1F60-18D9-4728-8E19-3F3551036AEA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99060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 userDrawn="1"/>
        </p:nvGrpSpPr>
        <p:grpSpPr>
          <a:xfrm>
            <a:off x="1143000" y="6512868"/>
            <a:ext cx="2834639" cy="230832"/>
            <a:chOff x="822960" y="6532381"/>
            <a:chExt cx="2834639" cy="230832"/>
          </a:xfrm>
        </p:grpSpPr>
        <p:sp>
          <p:nvSpPr>
            <p:cNvPr id="15" name="Shape 177"/>
            <p:cNvSpPr/>
            <p:nvPr/>
          </p:nvSpPr>
          <p:spPr>
            <a:xfrm>
              <a:off x="822960" y="6532381"/>
              <a:ext cx="2834639" cy="23083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rIns="45719" anchor="ctr">
              <a:spAutoFit/>
            </a:bodyPr>
            <a:lstStyle>
              <a:lvl1pPr>
                <a:defRPr sz="9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sz="800" dirty="0">
                  <a:solidFill>
                    <a:schemeClr val="bg1">
                      <a:lumMod val="75000"/>
                    </a:schemeClr>
                  </a:solidFill>
                </a:rPr>
                <a:t>Powered by</a:t>
              </a:r>
              <a:r>
                <a:rPr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dirty="0" smtClean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                            </a:t>
              </a:r>
              <a:r>
                <a:rPr dirty="0" smtClean="0">
                  <a:solidFill>
                    <a:schemeClr val="bg1">
                      <a:lumMod val="75000"/>
                    </a:schemeClr>
                  </a:solidFill>
                </a:rPr>
                <a:t>© 201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7</a:t>
              </a:r>
              <a:endParaRPr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3727" y="6542891"/>
              <a:ext cx="826558" cy="193733"/>
            </a:xfrm>
            <a:prstGeom prst="rect">
              <a:avLst/>
            </a:prstGeom>
          </p:spPr>
        </p:pic>
      </p:grp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 anchor="ctr"/>
          <a:lstStyle>
            <a:lvl1pPr algn="ctr">
              <a:defRPr sz="11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DEVOPS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48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charset="2"/>
        <a:buChar char="q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4000" dirty="0" smtClean="0"/>
              <a:t>Day 01 - Processes and Practices</a:t>
            </a:r>
            <a:endParaRPr lang="en-US" alt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>
              <a:spcAft>
                <a:spcPts val="0"/>
              </a:spcAft>
              <a:defRPr/>
            </a:pPr>
            <a:r>
              <a:rPr lang="en-US" altLang="en-US" dirty="0" smtClean="0"/>
              <a:t>Our First step in getting to know Kafka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274638"/>
            <a:ext cx="9418321" cy="79216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sz="3600" dirty="0" smtClean="0"/>
              <a:t>Software </a:t>
            </a:r>
            <a:r>
              <a:rPr lang="en-US" sz="3600" dirty="0"/>
              <a:t>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spcAft>
                <a:spcPts val="0"/>
              </a:spcAft>
              <a:defRPr/>
            </a:pPr>
            <a:r>
              <a:rPr lang="en-US" b="1" dirty="0" smtClean="0"/>
              <a:t>Software Development (SE) </a:t>
            </a:r>
            <a:r>
              <a:rPr lang="en-US" dirty="0" smtClean="0"/>
              <a:t>is</a:t>
            </a:r>
            <a:r>
              <a:rPr lang="en-US" b="1" dirty="0" smtClean="0"/>
              <a:t> </a:t>
            </a:r>
            <a:r>
              <a:rPr lang="en-US" dirty="0" smtClean="0"/>
              <a:t>a much used and more generic term, and does not subsume the engineering paradigm. </a:t>
            </a:r>
          </a:p>
          <a:p>
            <a:pPr lvl="1">
              <a:spcAft>
                <a:spcPts val="0"/>
              </a:spcAft>
              <a:defRPr/>
            </a:pPr>
            <a:r>
              <a:rPr lang="en-US" dirty="0"/>
              <a:t> </a:t>
            </a:r>
            <a:r>
              <a:rPr lang="en-US" dirty="0" smtClean="0"/>
              <a:t>The field's future looks bright according to Money Magazine and Salary.com, which rated "software engineer" as the best job in the United States in 2006.</a:t>
            </a:r>
          </a:p>
          <a:p>
            <a:pPr lvl="1">
              <a:spcAft>
                <a:spcPts val="0"/>
              </a:spcAft>
              <a:defRPr/>
            </a:pPr>
            <a:r>
              <a:rPr lang="en-US" dirty="0"/>
              <a:t> </a:t>
            </a:r>
            <a:r>
              <a:rPr lang="en-US" dirty="0" smtClean="0"/>
              <a:t>In 2012, software engineering was again ranked as the best job in the United States, this time by CareerCast.com.</a:t>
            </a:r>
          </a:p>
          <a:p>
            <a:pPr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202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dirty="0" smtClean="0"/>
              <a:t>Information </a:t>
            </a:r>
            <a:r>
              <a:rPr lang="en-US" altLang="x-none" dirty="0"/>
              <a:t>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lvl="1">
              <a:spcAft>
                <a:spcPts val="0"/>
              </a:spcAft>
              <a:defRPr/>
            </a:pPr>
            <a:r>
              <a:rPr lang="en-US" dirty="0" smtClean="0"/>
              <a:t> An </a:t>
            </a:r>
            <a:r>
              <a:rPr lang="en-US" b="1" dirty="0" smtClean="0"/>
              <a:t>information system </a:t>
            </a:r>
            <a:r>
              <a:rPr lang="en-US" dirty="0" smtClean="0"/>
              <a:t>(IS) - is any combination of information technology (IT) and people's activities that support operations, management and decision making. </a:t>
            </a:r>
          </a:p>
          <a:p>
            <a:pPr lvl="1">
              <a:spcAft>
                <a:spcPts val="0"/>
              </a:spcAft>
              <a:defRPr/>
            </a:pPr>
            <a:r>
              <a:rPr lang="en-US" dirty="0" smtClean="0"/>
              <a:t> In a very broad sense, the term information system is frequently used to refer to the interaction between people, processes, data and technology. </a:t>
            </a:r>
          </a:p>
          <a:p>
            <a:pPr lvl="1">
              <a:spcAft>
                <a:spcPts val="0"/>
              </a:spcAft>
              <a:defRPr/>
            </a:pPr>
            <a:r>
              <a:rPr lang="en-US" dirty="0" smtClean="0"/>
              <a:t> In this sense, the term is used to refer to:</a:t>
            </a:r>
          </a:p>
          <a:p>
            <a:pPr lvl="2">
              <a:spcAft>
                <a:spcPts val="0"/>
              </a:spcAft>
              <a:defRPr/>
            </a:pPr>
            <a:r>
              <a:rPr lang="en-US" dirty="0" smtClean="0"/>
              <a:t>Not only the information and communication technology (ICT) that an organization uses</a:t>
            </a:r>
          </a:p>
          <a:p>
            <a:pPr lvl="2">
              <a:spcAft>
                <a:spcPts val="0"/>
              </a:spcAft>
              <a:defRPr/>
            </a:pPr>
            <a:r>
              <a:rPr lang="en-US" dirty="0" smtClean="0"/>
              <a:t>But also to the way in which people interact with this technology in support of business processes.  (Wiki)</a:t>
            </a:r>
          </a:p>
          <a:p>
            <a:pPr lvl="1"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5686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ernate Process 2"/>
          <p:cNvSpPr/>
          <p:nvPr/>
        </p:nvSpPr>
        <p:spPr>
          <a:xfrm>
            <a:off x="1143000" y="3048000"/>
            <a:ext cx="10363200" cy="1371600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9067800" cy="6858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 smtClean="0"/>
              <a:t>Iterative and Incremental Development</a:t>
            </a:r>
            <a:endParaRPr lang="en-US" dirty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1143000" y="1066800"/>
            <a:ext cx="10134600" cy="5257800"/>
          </a:xfrm>
        </p:spPr>
        <p:txBody>
          <a:bodyPr>
            <a:normAutofit/>
          </a:bodyPr>
          <a:lstStyle/>
          <a:p>
            <a:pPr lvl="1"/>
            <a:r>
              <a:rPr lang="en-US" altLang="x-none" dirty="0"/>
              <a:t> </a:t>
            </a:r>
            <a:r>
              <a:rPr lang="en-US" altLang="x-none" dirty="0" smtClean="0"/>
              <a:t>Iterative </a:t>
            </a:r>
            <a:r>
              <a:rPr lang="en-US" altLang="x-none" dirty="0"/>
              <a:t>and Incremental development is at the heart of a cyclic software development </a:t>
            </a:r>
            <a:r>
              <a:rPr lang="en-US" altLang="x-none" dirty="0" smtClean="0"/>
              <a:t>process.</a:t>
            </a:r>
          </a:p>
          <a:p>
            <a:pPr lvl="1"/>
            <a:r>
              <a:rPr lang="en-US" altLang="x-none" dirty="0" smtClean="0"/>
              <a:t> </a:t>
            </a:r>
            <a:r>
              <a:rPr lang="en-US" altLang="x-none" dirty="0"/>
              <a:t>D</a:t>
            </a:r>
            <a:r>
              <a:rPr lang="en-US" altLang="x-none" dirty="0" smtClean="0"/>
              <a:t>eveloped </a:t>
            </a:r>
            <a:r>
              <a:rPr lang="en-US" altLang="x-none" dirty="0"/>
              <a:t>in response to the weaknesses of the waterfall model. </a:t>
            </a:r>
            <a:endParaRPr lang="en-US" altLang="x-none" dirty="0" smtClean="0"/>
          </a:p>
          <a:p>
            <a:pPr lvl="1"/>
            <a:r>
              <a:rPr lang="en-US" altLang="x-none" sz="2400" dirty="0"/>
              <a:t> </a:t>
            </a:r>
            <a:r>
              <a:rPr lang="en-US" altLang="x-none" sz="2400" dirty="0" smtClean="0"/>
              <a:t>It </a:t>
            </a:r>
            <a:r>
              <a:rPr lang="en-US" altLang="x-none" sz="2400" dirty="0"/>
              <a:t>starts with an initial planning and ends </a:t>
            </a:r>
            <a:r>
              <a:rPr lang="en-US" altLang="x-none" sz="2400" dirty="0" smtClean="0"/>
              <a:t>with deployment </a:t>
            </a:r>
            <a:r>
              <a:rPr lang="en-US" altLang="x-none" sz="2400" dirty="0"/>
              <a:t>with the cyclic interactions in </a:t>
            </a:r>
            <a:r>
              <a:rPr lang="en-US" altLang="x-none" sz="2400" dirty="0" smtClean="0"/>
              <a:t>between.</a:t>
            </a:r>
            <a:endParaRPr lang="en-US" altLang="x-none" dirty="0" smtClean="0"/>
          </a:p>
          <a:p>
            <a:pPr algn="ctr">
              <a:lnSpc>
                <a:spcPct val="100000"/>
              </a:lnSpc>
            </a:pPr>
            <a:r>
              <a:rPr lang="en-US" altLang="x-none" dirty="0" smtClean="0">
                <a:latin typeface="+mj-lt"/>
              </a:rPr>
              <a:t>Iterative </a:t>
            </a:r>
            <a:r>
              <a:rPr lang="en-US" altLang="x-none" dirty="0">
                <a:latin typeface="+mj-lt"/>
              </a:rPr>
              <a:t>and incremental development are essential parts of the Rational Unified Process, </a:t>
            </a:r>
            <a:r>
              <a:rPr lang="en-US" altLang="x-none" dirty="0" smtClean="0">
                <a:latin typeface="+mj-lt"/>
              </a:rPr>
              <a:t>Extreme </a:t>
            </a:r>
            <a:r>
              <a:rPr lang="en-US" altLang="x-none" dirty="0">
                <a:latin typeface="+mj-lt"/>
              </a:rPr>
              <a:t>Programming and generally the various agile software development frameworks</a:t>
            </a:r>
            <a:r>
              <a:rPr lang="en-US" altLang="x-none" dirty="0" smtClean="0">
                <a:latin typeface="+mj-lt"/>
              </a:rPr>
              <a:t>.</a:t>
            </a:r>
            <a:endParaRPr lang="en-US" altLang="x-none" dirty="0" smtClean="0"/>
          </a:p>
          <a:p>
            <a:pPr lvl="1">
              <a:lnSpc>
                <a:spcPct val="100000"/>
              </a:lnSpc>
            </a:pPr>
            <a:r>
              <a:rPr lang="en-US" altLang="x-none" dirty="0" smtClean="0"/>
              <a:t> It </a:t>
            </a:r>
            <a:r>
              <a:rPr lang="en-US" altLang="x-none" dirty="0"/>
              <a:t>follows a similar process to the “plan-do-check-act” cycle of business process improvement.</a:t>
            </a:r>
          </a:p>
        </p:txBody>
      </p:sp>
    </p:spTree>
    <p:extLst>
      <p:ext uri="{BB962C8B-B14F-4D97-AF65-F5344CB8AC3E}">
        <p14:creationId xmlns:p14="http://schemas.microsoft.com/office/powerpoint/2010/main" val="9178081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dirty="0" smtClean="0"/>
              <a:t>Time-Boxed </a:t>
            </a:r>
            <a:r>
              <a:rPr lang="en-US" altLang="x-none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066801"/>
            <a:ext cx="10180320" cy="5059364"/>
          </a:xfrm>
        </p:spPr>
        <p:txBody>
          <a:bodyPr rtlCol="0">
            <a:normAutofit/>
          </a:bodyPr>
          <a:lstStyle/>
          <a:p>
            <a:pPr lvl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  <a:latin typeface="Arial"/>
              </a:rPr>
              <a:t> In time management, a time box allots a fixed period of time for an activity. </a:t>
            </a:r>
          </a:p>
          <a:p>
            <a:pPr lvl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  <a:latin typeface="Arial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Arial"/>
              </a:rPr>
              <a:t>Timeboxing</a:t>
            </a:r>
            <a:r>
              <a:rPr lang="en-US" dirty="0" smtClean="0">
                <a:solidFill>
                  <a:schemeClr val="tx1"/>
                </a:solidFill>
                <a:latin typeface="Arial"/>
              </a:rPr>
              <a:t> plans activity by allocating time boxes</a:t>
            </a:r>
            <a:r>
              <a:rPr lang="en-US" dirty="0">
                <a:solidFill>
                  <a:schemeClr val="tx1"/>
                </a:solidFill>
                <a:latin typeface="Arial"/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398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Introductory Thoughts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lvl="1">
              <a:spcAft>
                <a:spcPts val="0"/>
              </a:spcAft>
              <a:defRPr/>
            </a:pPr>
            <a:r>
              <a:rPr lang="en-US" dirty="0" smtClean="0"/>
              <a:t> Fears regarding software development led a number of industry experts to develop the Agile Manifesto based on some firm values and principles.</a:t>
            </a:r>
            <a:endParaRPr lang="en-US" dirty="0"/>
          </a:p>
          <a:p>
            <a:pPr lvl="1">
              <a:spcAft>
                <a:spcPts val="0"/>
              </a:spcAft>
              <a:defRPr/>
            </a:pPr>
            <a:r>
              <a:rPr lang="en-US" dirty="0" smtClean="0"/>
              <a:t> Practitioners had become afraid that repeated software failures could not be stopped without some kind of guiding process to guide development activities.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813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Common Fears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x-none" dirty="0" smtClean="0"/>
              <a:t> Practitioners </a:t>
            </a:r>
            <a:r>
              <a:rPr lang="en-US" altLang="x-none" dirty="0"/>
              <a:t>were </a:t>
            </a:r>
            <a:r>
              <a:rPr lang="en-US" altLang="x-none" dirty="0" smtClean="0"/>
              <a:t>afraid:</a:t>
            </a:r>
            <a:endParaRPr lang="en-US" altLang="x-none" dirty="0"/>
          </a:p>
          <a:p>
            <a:pPr lvl="2"/>
            <a:r>
              <a:rPr lang="en-US" altLang="x-none" dirty="0"/>
              <a:t>The project will produce the wrong product</a:t>
            </a:r>
          </a:p>
          <a:p>
            <a:pPr lvl="2"/>
            <a:r>
              <a:rPr lang="en-US" altLang="x-none" dirty="0"/>
              <a:t>The project will produce a product of inferior quality</a:t>
            </a:r>
          </a:p>
          <a:p>
            <a:pPr lvl="2"/>
            <a:r>
              <a:rPr lang="en-US" altLang="x-none" dirty="0"/>
              <a:t>The project will be late</a:t>
            </a:r>
          </a:p>
          <a:p>
            <a:pPr lvl="2"/>
            <a:r>
              <a:rPr lang="en-US" altLang="x-none" dirty="0"/>
              <a:t>We’ll have to work 80 hour weeks</a:t>
            </a:r>
          </a:p>
          <a:p>
            <a:pPr lvl="2"/>
            <a:r>
              <a:rPr lang="en-US" altLang="x-none" dirty="0"/>
              <a:t>We’ll have to break commitments</a:t>
            </a:r>
          </a:p>
          <a:p>
            <a:pPr lvl="2"/>
            <a:r>
              <a:rPr lang="en-US" altLang="x-none" dirty="0"/>
              <a:t>We won’t be having fun.</a:t>
            </a:r>
          </a:p>
        </p:txBody>
      </p:sp>
    </p:spTree>
    <p:extLst>
      <p:ext uri="{BB962C8B-B14F-4D97-AF65-F5344CB8AC3E}">
        <p14:creationId xmlns:p14="http://schemas.microsoft.com/office/powerpoint/2010/main" val="7738359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143000" y="76201"/>
            <a:ext cx="9067800" cy="868363"/>
          </a:xfrm>
        </p:spPr>
        <p:txBody>
          <a:bodyPr/>
          <a:lstStyle/>
          <a:p>
            <a:pPr eaLnBrk="1" hangingPunct="1"/>
            <a:r>
              <a:rPr lang="en-US" altLang="x-none"/>
              <a:t>Agile Alliance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1143000" y="990600"/>
            <a:ext cx="10210800" cy="5257800"/>
          </a:xfrm>
        </p:spPr>
        <p:txBody>
          <a:bodyPr/>
          <a:lstStyle/>
          <a:p>
            <a:pPr eaLnBrk="1" hangingPunct="1"/>
            <a:r>
              <a:rPr lang="en-US" altLang="x-none" dirty="0" smtClean="0"/>
              <a:t>The </a:t>
            </a:r>
            <a:r>
              <a:rPr lang="en-US" altLang="x-none" dirty="0"/>
              <a:t>Agile </a:t>
            </a:r>
            <a:r>
              <a:rPr lang="en-US" altLang="x-none" dirty="0" smtClean="0"/>
              <a:t>Alliance</a:t>
            </a:r>
            <a:endParaRPr lang="en-US" altLang="x-none" dirty="0"/>
          </a:p>
          <a:p>
            <a:pPr lvl="1" eaLnBrk="1" hangingPunct="1"/>
            <a:r>
              <a:rPr lang="en-US" altLang="x-none" dirty="0" smtClean="0"/>
              <a:t> Motivated </a:t>
            </a:r>
            <a:r>
              <a:rPr lang="en-US" altLang="x-none" dirty="0"/>
              <a:t>to constrain activities </a:t>
            </a:r>
            <a:r>
              <a:rPr lang="en-US" altLang="x-none" dirty="0" smtClean="0"/>
              <a:t>such </a:t>
            </a:r>
            <a:r>
              <a:rPr lang="en-US" altLang="x-none" dirty="0"/>
              <a:t>that certain outputs and artifacts are </a:t>
            </a:r>
            <a:r>
              <a:rPr lang="en-US" altLang="x-none" b="1" dirty="0"/>
              <a:t>predictably</a:t>
            </a:r>
            <a:r>
              <a:rPr lang="en-US" altLang="x-none" dirty="0"/>
              <a:t> produced.</a:t>
            </a:r>
          </a:p>
          <a:p>
            <a:pPr lvl="1" eaLnBrk="1" hangingPunct="1"/>
            <a:r>
              <a:rPr lang="en-US" altLang="x-none" dirty="0" smtClean="0"/>
              <a:t> Around 2000 of these </a:t>
            </a:r>
            <a:r>
              <a:rPr lang="en-US" altLang="x-none" dirty="0"/>
              <a:t>notables got together to address common development </a:t>
            </a:r>
            <a:r>
              <a:rPr lang="en-US" altLang="x-none" dirty="0" smtClean="0"/>
              <a:t>problems.</a:t>
            </a:r>
          </a:p>
          <a:p>
            <a:pPr lvl="1" eaLnBrk="1" hangingPunct="1"/>
            <a:r>
              <a:rPr lang="en-US" altLang="x-none" dirty="0"/>
              <a:t> </a:t>
            </a:r>
            <a:r>
              <a:rPr lang="en-US" altLang="x-none" dirty="0" smtClean="0"/>
              <a:t>Their goal was to outline </a:t>
            </a:r>
            <a:r>
              <a:rPr lang="en-US" altLang="x-none" dirty="0"/>
              <a:t>values and principles to allow software teams </a:t>
            </a:r>
            <a:r>
              <a:rPr lang="en-US" altLang="x-none" dirty="0" smtClean="0"/>
              <a:t>to: </a:t>
            </a:r>
            <a:endParaRPr lang="en-US" altLang="x-none" dirty="0"/>
          </a:p>
          <a:p>
            <a:pPr lvl="2"/>
            <a:r>
              <a:rPr lang="en-US" altLang="x-none" b="1" dirty="0"/>
              <a:t>develop quickly </a:t>
            </a:r>
            <a:endParaRPr lang="en-US" altLang="x-none" dirty="0"/>
          </a:p>
          <a:p>
            <a:pPr lvl="2"/>
            <a:r>
              <a:rPr lang="en-US" altLang="x-none" b="1" dirty="0" smtClean="0"/>
              <a:t>respond </a:t>
            </a:r>
            <a:r>
              <a:rPr lang="en-US" altLang="x-none" b="1" dirty="0"/>
              <a:t>to change</a:t>
            </a:r>
            <a:r>
              <a:rPr lang="en-US" altLang="x-none" b="1" dirty="0" smtClean="0"/>
              <a:t>.</a:t>
            </a:r>
            <a:endParaRPr lang="en-US" altLang="x-none" b="1" dirty="0"/>
          </a:p>
          <a:p>
            <a:pPr eaLnBrk="1" hangingPunct="1"/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7001143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dirty="0" smtClean="0"/>
              <a:t>The Alliance</a:t>
            </a:r>
            <a:endParaRPr lang="x-none" altLang="x-none" dirty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 sz="3000" dirty="0"/>
              <a:t>These activities arose in large part to </a:t>
            </a:r>
            <a:r>
              <a:rPr lang="en-US" altLang="x-none" sz="3000" b="1" dirty="0"/>
              <a:t>runaway</a:t>
            </a:r>
            <a:r>
              <a:rPr lang="en-US" altLang="x-none" sz="3000" dirty="0"/>
              <a:t> </a:t>
            </a:r>
            <a:r>
              <a:rPr lang="en-US" altLang="x-none" sz="3000" b="1" dirty="0"/>
              <a:t>processes</a:t>
            </a:r>
            <a:r>
              <a:rPr lang="en-US" altLang="x-none" sz="3000" dirty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600" dirty="0" smtClean="0"/>
              <a:t> Failure </a:t>
            </a:r>
            <a:r>
              <a:rPr lang="en-US" altLang="x-none" sz="2600" dirty="0"/>
              <a:t>to achieve certain goals was met with ‘more process.’  </a:t>
            </a:r>
            <a:endParaRPr lang="en-US" altLang="x-none" sz="26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x-none" sz="2600" dirty="0"/>
              <a:t> </a:t>
            </a:r>
            <a:r>
              <a:rPr lang="en-US" altLang="x-none" sz="2600" dirty="0" smtClean="0"/>
              <a:t>Schedules </a:t>
            </a:r>
            <a:r>
              <a:rPr lang="en-US" altLang="x-none" sz="2600" dirty="0"/>
              <a:t>slipped;  budgets bloated, and processes became even larger</a:t>
            </a:r>
            <a:r>
              <a:rPr lang="en-US" altLang="x-none" sz="2600" dirty="0" smtClean="0"/>
              <a:t>.</a:t>
            </a:r>
            <a:endParaRPr lang="en-US" altLang="x-none" sz="3000" dirty="0"/>
          </a:p>
          <a:p>
            <a:pPr eaLnBrk="1" hangingPunct="1">
              <a:lnSpc>
                <a:spcPct val="90000"/>
              </a:lnSpc>
            </a:pPr>
            <a:r>
              <a:rPr lang="en-US" altLang="x-none" sz="3000" dirty="0"/>
              <a:t>The Alliance (17) created a statement of </a:t>
            </a:r>
            <a:r>
              <a:rPr lang="en-US" altLang="x-none" sz="3000" b="1" dirty="0" smtClean="0"/>
              <a:t>values</a:t>
            </a:r>
            <a:endParaRPr lang="en-US" altLang="x-none" sz="3000" dirty="0"/>
          </a:p>
          <a:p>
            <a:pPr lvl="1"/>
            <a:r>
              <a:rPr lang="en-US" altLang="x-none" sz="2600" dirty="0" smtClean="0"/>
              <a:t> Termed </a:t>
            </a:r>
            <a:r>
              <a:rPr lang="en-US" altLang="x-none" sz="2600" dirty="0"/>
              <a:t>the </a:t>
            </a:r>
            <a:r>
              <a:rPr lang="en-US" altLang="x-none" sz="2600" b="1" dirty="0"/>
              <a:t>manifesto</a:t>
            </a:r>
            <a:r>
              <a:rPr lang="en-US" altLang="x-none" sz="2600" dirty="0"/>
              <a:t> of the Agile Alliance.  </a:t>
            </a:r>
          </a:p>
          <a:p>
            <a:pPr lvl="1"/>
            <a:r>
              <a:rPr lang="en-US" altLang="x-none" sz="2600" dirty="0" smtClean="0"/>
              <a:t> They </a:t>
            </a:r>
            <a:r>
              <a:rPr lang="en-US" altLang="x-none" sz="2600" dirty="0"/>
              <a:t>then developed the </a:t>
            </a:r>
            <a:r>
              <a:rPr lang="en-US" altLang="x-none" sz="2600" b="1" dirty="0"/>
              <a:t>12</a:t>
            </a:r>
            <a:r>
              <a:rPr lang="en-US" altLang="x-none" sz="2600" dirty="0"/>
              <a:t> </a:t>
            </a:r>
            <a:r>
              <a:rPr lang="en-US" altLang="x-none" sz="2600" b="1" dirty="0"/>
              <a:t>Principles of Agility.</a:t>
            </a:r>
          </a:p>
          <a:p>
            <a:pPr eaLnBrk="1" hangingPunct="1">
              <a:lnSpc>
                <a:spcPct val="90000"/>
              </a:lnSpc>
            </a:pPr>
            <a:endParaRPr lang="en-US" altLang="x-none" sz="3000" dirty="0"/>
          </a:p>
        </p:txBody>
      </p:sp>
    </p:spTree>
    <p:extLst>
      <p:ext uri="{BB962C8B-B14F-4D97-AF65-F5344CB8AC3E}">
        <p14:creationId xmlns:p14="http://schemas.microsoft.com/office/powerpoint/2010/main" val="758642397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 smtClean="0"/>
              <a:t>Manifesto for Agile Software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spcAft>
                <a:spcPts val="0"/>
              </a:spcAft>
              <a:buNone/>
              <a:defRPr/>
            </a:pPr>
            <a:r>
              <a:rPr lang="en-US" dirty="0" smtClean="0"/>
              <a:t> Here’s what that manifesto looks like:</a:t>
            </a:r>
          </a:p>
          <a:p>
            <a:pPr marL="0" indent="0">
              <a:spcAft>
                <a:spcPts val="0"/>
              </a:spcAft>
              <a:buNone/>
              <a:defRPr/>
            </a:pPr>
            <a:endParaRPr lang="en-US" dirty="0" smtClean="0"/>
          </a:p>
          <a:p>
            <a:pPr marL="0" indent="0">
              <a:spcAft>
                <a:spcPts val="0"/>
              </a:spcAft>
              <a:buNone/>
              <a:defRPr/>
            </a:pPr>
            <a:endParaRPr lang="en-US" dirty="0"/>
          </a:p>
          <a:p>
            <a:pPr marL="0" indent="0">
              <a:spcAft>
                <a:spcPts val="0"/>
              </a:spcAft>
              <a:buNone/>
              <a:defRPr/>
            </a:pPr>
            <a:endParaRPr lang="en-US" dirty="0" smtClean="0"/>
          </a:p>
          <a:p>
            <a:pPr marL="0" indent="0">
              <a:spcAft>
                <a:spcPts val="0"/>
              </a:spcAft>
              <a:buNone/>
              <a:defRPr/>
            </a:pPr>
            <a:endParaRPr lang="en-US" dirty="0"/>
          </a:p>
          <a:p>
            <a:pPr marL="0" indent="0">
              <a:spcAft>
                <a:spcPts val="0"/>
              </a:spcAft>
              <a:buNone/>
              <a:defRPr/>
            </a:pPr>
            <a:endParaRPr lang="en-US" dirty="0" smtClean="0"/>
          </a:p>
          <a:p>
            <a:pPr marL="0" indent="0">
              <a:spcAft>
                <a:spcPts val="0"/>
              </a:spcAft>
              <a:buNone/>
              <a:defRPr/>
            </a:pPr>
            <a:endParaRPr lang="en-US" dirty="0"/>
          </a:p>
          <a:p>
            <a:pPr marL="0" indent="0">
              <a:spcAft>
                <a:spcPts val="0"/>
              </a:spcAft>
              <a:buNone/>
              <a:defRPr/>
            </a:pPr>
            <a:endParaRPr lang="en-US" dirty="0"/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n-US" dirty="0" smtClean="0"/>
              <a:t>Let’s look at these values to discern exactly what is meant!</a:t>
            </a:r>
            <a:endParaRPr lang="en-US" dirty="0"/>
          </a:p>
        </p:txBody>
      </p:sp>
      <p:sp>
        <p:nvSpPr>
          <p:cNvPr id="4" name="Alternate Process 3"/>
          <p:cNvSpPr/>
          <p:nvPr/>
        </p:nvSpPr>
        <p:spPr>
          <a:xfrm>
            <a:off x="1905000" y="1600200"/>
            <a:ext cx="8610600" cy="3581400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  <a:defRPr/>
            </a:pPr>
            <a:r>
              <a:rPr lang="en-US" sz="2200" dirty="0">
                <a:solidFill>
                  <a:schemeClr val="tx1"/>
                </a:solidFill>
                <a:latin typeface="+mj-lt"/>
              </a:rPr>
              <a:t>“We are uncovering better ways of developing software by doing it and helping others do it.  Through this work we have come to the value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pPr>
              <a:spcAft>
                <a:spcPts val="0"/>
              </a:spcAft>
              <a:defRPr/>
            </a:pPr>
            <a:endParaRPr lang="en-US" sz="2200" dirty="0">
              <a:solidFill>
                <a:schemeClr val="tx1"/>
              </a:solidFill>
              <a:latin typeface="+mj-lt"/>
            </a:endParaRPr>
          </a:p>
          <a:p>
            <a:pPr lvl="1"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tx1"/>
                </a:solidFill>
                <a:latin typeface="+mj-lt"/>
              </a:rPr>
              <a:t>Individuals and interactions 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over processes and tools</a:t>
            </a:r>
          </a:p>
          <a:p>
            <a:pPr lvl="1"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tx1"/>
                </a:solidFill>
                <a:latin typeface="+mj-lt"/>
              </a:rPr>
              <a:t>Working software 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over comprehensive documentation</a:t>
            </a:r>
          </a:p>
          <a:p>
            <a:pPr lvl="1"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tx1"/>
                </a:solidFill>
                <a:latin typeface="+mj-lt"/>
              </a:rPr>
              <a:t>Customer collaboration 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over contract negotiation</a:t>
            </a:r>
          </a:p>
          <a:p>
            <a:pPr lvl="1"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tx1"/>
                </a:solidFill>
                <a:latin typeface="+mj-lt"/>
              </a:rPr>
              <a:t>Responding to change 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over following a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plan</a:t>
            </a:r>
          </a:p>
          <a:p>
            <a:pPr lvl="1">
              <a:spcAft>
                <a:spcPts val="0"/>
              </a:spcAft>
              <a:defRPr/>
            </a:pPr>
            <a:endParaRPr lang="en-US" sz="2000" dirty="0">
              <a:solidFill>
                <a:schemeClr val="tx1"/>
              </a:solidFill>
              <a:latin typeface="+mj-lt"/>
            </a:endParaRPr>
          </a:p>
          <a:p>
            <a:pPr>
              <a:spcAft>
                <a:spcPts val="0"/>
              </a:spcAft>
              <a:defRPr/>
            </a:pPr>
            <a:r>
              <a:rPr lang="en-US" sz="2200" dirty="0">
                <a:solidFill>
                  <a:schemeClr val="tx1"/>
                </a:solidFill>
                <a:latin typeface="+mj-lt"/>
              </a:rPr>
              <a:t>That is, </a:t>
            </a:r>
            <a:r>
              <a:rPr lang="en-US" sz="2200" b="1" dirty="0">
                <a:solidFill>
                  <a:schemeClr val="tx1"/>
                </a:solidFill>
                <a:latin typeface="+mj-lt"/>
              </a:rPr>
              <a:t>while there is value 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in the items on the </a:t>
            </a:r>
            <a:r>
              <a:rPr lang="en-US" sz="2200" b="1" dirty="0">
                <a:solidFill>
                  <a:schemeClr val="tx1"/>
                </a:solidFill>
                <a:latin typeface="+mj-lt"/>
              </a:rPr>
              <a:t>right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, we value the items on the </a:t>
            </a:r>
            <a:r>
              <a:rPr lang="en-US" sz="2200" b="1" dirty="0">
                <a:solidFill>
                  <a:schemeClr val="tx1"/>
                </a:solidFill>
                <a:latin typeface="+mj-lt"/>
              </a:rPr>
              <a:t>left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 more.”</a:t>
            </a:r>
          </a:p>
        </p:txBody>
      </p:sp>
    </p:spTree>
    <p:extLst>
      <p:ext uri="{BB962C8B-B14F-4D97-AF65-F5344CB8AC3E}">
        <p14:creationId xmlns:p14="http://schemas.microsoft.com/office/powerpoint/2010/main" val="89235414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10058400" cy="8382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Agile Software </a:t>
            </a:r>
            <a:r>
              <a:rPr lang="en-US" dirty="0" smtClean="0"/>
              <a:t>Development Value #1</a:t>
            </a:r>
            <a:endParaRPr lang="en-US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143000" y="1085850"/>
            <a:ext cx="10058400" cy="5238750"/>
          </a:xfrm>
        </p:spPr>
        <p:txBody>
          <a:bodyPr/>
          <a:lstStyle/>
          <a:p>
            <a:pPr marL="0" lvl="1" indent="-9144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sz="2800" dirty="0">
                <a:solidFill>
                  <a:schemeClr val="tx1"/>
                </a:solidFill>
              </a:rPr>
              <a:t>Individuals and interactions over processes and </a:t>
            </a:r>
            <a:r>
              <a:rPr lang="en-US" sz="2800" dirty="0" smtClean="0">
                <a:solidFill>
                  <a:schemeClr val="tx1"/>
                </a:solidFill>
              </a:rPr>
              <a:t>tools</a:t>
            </a:r>
            <a:r>
              <a:rPr lang="en-US" altLang="x-none" sz="2800" dirty="0" smtClean="0"/>
              <a:t> </a:t>
            </a:r>
          </a:p>
          <a:p>
            <a:pPr lvl="1">
              <a:lnSpc>
                <a:spcPct val="80000"/>
              </a:lnSpc>
            </a:pPr>
            <a:r>
              <a:rPr lang="en-US" altLang="x-none" b="1" dirty="0" smtClean="0"/>
              <a:t>Strong </a:t>
            </a:r>
            <a:r>
              <a:rPr lang="en-US" altLang="x-none" b="1" dirty="0"/>
              <a:t>players</a:t>
            </a:r>
            <a:r>
              <a:rPr lang="en-US" altLang="x-none" dirty="0"/>
              <a:t>: a must, but can fail if don’t work together</a:t>
            </a:r>
            <a:r>
              <a:rPr lang="en-US" altLang="x-none" dirty="0" smtClean="0"/>
              <a:t>.</a:t>
            </a:r>
          </a:p>
          <a:p>
            <a:pPr lvl="1">
              <a:lnSpc>
                <a:spcPct val="80000"/>
              </a:lnSpc>
            </a:pPr>
            <a:r>
              <a:rPr lang="en-US" altLang="x-none" dirty="0"/>
              <a:t> </a:t>
            </a:r>
            <a:r>
              <a:rPr lang="en-US" altLang="x-none" b="1" dirty="0" smtClean="0"/>
              <a:t>Strong </a:t>
            </a:r>
            <a:r>
              <a:rPr lang="en-US" altLang="x-none" b="1" dirty="0"/>
              <a:t>player:</a:t>
            </a:r>
            <a:r>
              <a:rPr lang="en-US" altLang="x-none" dirty="0"/>
              <a:t>  not necessarily an ‘ace;’  work well with others! </a:t>
            </a:r>
          </a:p>
          <a:p>
            <a:pPr lvl="2">
              <a:lnSpc>
                <a:spcPct val="80000"/>
              </a:lnSpc>
            </a:pPr>
            <a:r>
              <a:rPr lang="en-US" altLang="x-none" dirty="0"/>
              <a:t>Communication and interacting is </a:t>
            </a:r>
            <a:r>
              <a:rPr lang="en-US" altLang="x-none" b="1" dirty="0"/>
              <a:t>more important</a:t>
            </a:r>
            <a:r>
              <a:rPr lang="en-US" altLang="x-none" dirty="0"/>
              <a:t> than raw talent</a:t>
            </a:r>
            <a:r>
              <a:rPr lang="en-US" altLang="x-none" dirty="0" smtClean="0"/>
              <a:t>.</a:t>
            </a:r>
          </a:p>
          <a:p>
            <a:pPr lvl="1">
              <a:lnSpc>
                <a:spcPct val="80000"/>
              </a:lnSpc>
            </a:pPr>
            <a:r>
              <a:rPr lang="en-US" altLang="x-none" dirty="0"/>
              <a:t> </a:t>
            </a:r>
            <a:r>
              <a:rPr lang="en-US" altLang="x-none" b="1" dirty="0" smtClean="0"/>
              <a:t>Right tools</a:t>
            </a:r>
            <a:r>
              <a:rPr lang="en-US" altLang="x-none" dirty="0" smtClean="0"/>
              <a:t> </a:t>
            </a:r>
            <a:r>
              <a:rPr lang="en-US" altLang="x-none" dirty="0"/>
              <a:t>are vital to smooth functioning of a </a:t>
            </a:r>
            <a:r>
              <a:rPr lang="en-US" altLang="x-none" dirty="0" smtClean="0"/>
              <a:t>team.</a:t>
            </a:r>
          </a:p>
          <a:p>
            <a:pPr lvl="1">
              <a:lnSpc>
                <a:spcPct val="80000"/>
              </a:lnSpc>
            </a:pPr>
            <a:r>
              <a:rPr lang="en-US" altLang="x-none" b="1" dirty="0" smtClean="0"/>
              <a:t> Start small</a:t>
            </a:r>
            <a:r>
              <a:rPr lang="en-US" altLang="x-none" dirty="0" smtClean="0"/>
              <a:t>; find </a:t>
            </a:r>
            <a:r>
              <a:rPr lang="en-US" altLang="x-none" dirty="0"/>
              <a:t>a free tool and </a:t>
            </a:r>
            <a:r>
              <a:rPr lang="en-US" altLang="x-none" dirty="0" smtClean="0"/>
              <a:t>use it </a:t>
            </a:r>
            <a:r>
              <a:rPr lang="en-US" altLang="x-none" dirty="0"/>
              <a:t>until you can demo you’ve outgrown </a:t>
            </a:r>
            <a:r>
              <a:rPr lang="en-US" altLang="x-none" dirty="0" smtClean="0"/>
              <a:t>it.</a:t>
            </a:r>
          </a:p>
          <a:p>
            <a:pPr lvl="2">
              <a:lnSpc>
                <a:spcPct val="80000"/>
              </a:lnSpc>
            </a:pPr>
            <a:r>
              <a:rPr lang="en-US" altLang="x-none" dirty="0" smtClean="0"/>
              <a:t>Don’t </a:t>
            </a:r>
            <a:r>
              <a:rPr lang="en-US" altLang="x-none" dirty="0"/>
              <a:t>assume bigger is better.  </a:t>
            </a:r>
            <a:endParaRPr lang="en-US" altLang="x-none" dirty="0" smtClean="0"/>
          </a:p>
          <a:p>
            <a:pPr lvl="2">
              <a:lnSpc>
                <a:spcPct val="80000"/>
              </a:lnSpc>
            </a:pPr>
            <a:r>
              <a:rPr lang="en-US" altLang="x-none" dirty="0" smtClean="0"/>
              <a:t>Start </a:t>
            </a:r>
            <a:r>
              <a:rPr lang="en-US" altLang="x-none" dirty="0"/>
              <a:t>with white board;  flat files before going to a huge </a:t>
            </a:r>
            <a:r>
              <a:rPr lang="en-US" altLang="x-none" dirty="0" smtClean="0"/>
              <a:t>database.</a:t>
            </a:r>
          </a:p>
          <a:p>
            <a:pPr lvl="1">
              <a:lnSpc>
                <a:spcPct val="80000"/>
              </a:lnSpc>
            </a:pPr>
            <a:r>
              <a:rPr lang="en-US" altLang="x-none" b="1" dirty="0"/>
              <a:t> </a:t>
            </a:r>
            <a:r>
              <a:rPr lang="en-US" altLang="x-none" b="1" dirty="0" smtClean="0"/>
              <a:t>Building </a:t>
            </a:r>
            <a:r>
              <a:rPr lang="en-US" altLang="x-none" b="1" dirty="0"/>
              <a:t>a team</a:t>
            </a:r>
            <a:r>
              <a:rPr lang="en-US" altLang="x-none" dirty="0"/>
              <a:t> </a:t>
            </a:r>
            <a:r>
              <a:rPr lang="en-US" altLang="x-none" dirty="0" smtClean="0"/>
              <a:t>is more </a:t>
            </a:r>
            <a:r>
              <a:rPr lang="en-US" altLang="x-none" dirty="0"/>
              <a:t>important than </a:t>
            </a:r>
            <a:r>
              <a:rPr lang="en-US" altLang="x-none" b="1" dirty="0"/>
              <a:t>building environment.</a:t>
            </a:r>
            <a:r>
              <a:rPr lang="en-US" altLang="x-none" dirty="0"/>
              <a:t>  </a:t>
            </a:r>
          </a:p>
          <a:p>
            <a:pPr lvl="2">
              <a:lnSpc>
                <a:spcPct val="80000"/>
              </a:lnSpc>
            </a:pPr>
            <a:r>
              <a:rPr lang="en-US" altLang="x-none" dirty="0"/>
              <a:t>Some managers build the environment and expect the team to fall together.  </a:t>
            </a:r>
          </a:p>
          <a:p>
            <a:pPr lvl="2">
              <a:lnSpc>
                <a:spcPct val="80000"/>
              </a:lnSpc>
            </a:pPr>
            <a:r>
              <a:rPr lang="en-US" altLang="x-none" dirty="0"/>
              <a:t>Doesn’t work.  </a:t>
            </a:r>
          </a:p>
          <a:p>
            <a:pPr lvl="2">
              <a:lnSpc>
                <a:spcPct val="80000"/>
              </a:lnSpc>
            </a:pPr>
            <a:r>
              <a:rPr lang="en-US" altLang="x-none" dirty="0"/>
              <a:t>Let the team build the environment on the </a:t>
            </a:r>
            <a:r>
              <a:rPr lang="en-US" altLang="x-none" b="1" dirty="0"/>
              <a:t>basis of need</a:t>
            </a:r>
            <a:r>
              <a:rPr lang="en-US" altLang="x-non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772397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Agile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066801"/>
            <a:ext cx="4998721" cy="4802293"/>
          </a:xfrm>
        </p:spPr>
        <p:txBody>
          <a:bodyPr>
            <a:noAutofit/>
          </a:bodyPr>
          <a:lstStyle/>
          <a:p>
            <a:r>
              <a:rPr lang="en-US" dirty="0" smtClean="0"/>
              <a:t>Table of Contents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xx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96000" y="1065107"/>
            <a:ext cx="4998721" cy="480229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charset="2"/>
              <a:buChar char="q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/>
            <a:endParaRPr lang="en-US" dirty="0" smtClean="0"/>
          </a:p>
          <a:p>
            <a:pPr lvl="1" fontAlgn="auto"/>
            <a:r>
              <a:rPr lang="en-US" dirty="0"/>
              <a:t> </a:t>
            </a:r>
            <a:r>
              <a:rPr lang="en-US" dirty="0" smtClean="0"/>
              <a:t>xx</a:t>
            </a:r>
          </a:p>
          <a:p>
            <a:pPr lvl="8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33764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9982200" cy="762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Agile Software Development Value </a:t>
            </a:r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219200" y="1066800"/>
            <a:ext cx="9448800" cy="5181600"/>
          </a:xfrm>
        </p:spPr>
        <p:txBody>
          <a:bodyPr/>
          <a:lstStyle/>
          <a:p>
            <a:pPr marL="0" lvl="1" indent="-9144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sz="2800" dirty="0">
                <a:solidFill>
                  <a:schemeClr val="tx1"/>
                </a:solidFill>
              </a:rPr>
              <a:t>Working software over comprehensive </a:t>
            </a:r>
            <a:r>
              <a:rPr lang="en-US" sz="2800" dirty="0" smtClean="0">
                <a:solidFill>
                  <a:schemeClr val="tx1"/>
                </a:solidFill>
              </a:rPr>
              <a:t>documentation</a:t>
            </a:r>
            <a:r>
              <a:rPr lang="en-US" altLang="x-none" sz="2800" dirty="0" smtClean="0"/>
              <a:t> </a:t>
            </a:r>
          </a:p>
          <a:p>
            <a:pPr lvl="1"/>
            <a:r>
              <a:rPr lang="en-US" altLang="x-none" b="1" dirty="0" smtClean="0"/>
              <a:t> Code</a:t>
            </a:r>
            <a:r>
              <a:rPr lang="en-US" altLang="x-none" dirty="0" smtClean="0"/>
              <a:t> </a:t>
            </a:r>
            <a:r>
              <a:rPr lang="en-US" altLang="x-none" dirty="0"/>
              <a:t>– not ideal medium for communicating rationale and system structure.  </a:t>
            </a:r>
          </a:p>
          <a:p>
            <a:pPr lvl="2"/>
            <a:r>
              <a:rPr lang="en-US" altLang="x-none" dirty="0"/>
              <a:t>Team needs to produce human readable documents describing system and design decision </a:t>
            </a:r>
            <a:r>
              <a:rPr lang="en-US" altLang="x-none" dirty="0" smtClean="0"/>
              <a:t>rationale.</a:t>
            </a:r>
          </a:p>
          <a:p>
            <a:pPr lvl="1"/>
            <a:r>
              <a:rPr lang="en-US" altLang="x-none" b="1" dirty="0"/>
              <a:t> </a:t>
            </a:r>
            <a:r>
              <a:rPr lang="en-US" altLang="x-none" b="1" dirty="0" smtClean="0"/>
              <a:t>Too </a:t>
            </a:r>
            <a:r>
              <a:rPr lang="en-US" altLang="x-none" b="1" dirty="0"/>
              <a:t>much documentation is worse than too little</a:t>
            </a:r>
            <a:r>
              <a:rPr lang="en-US" altLang="x-none" dirty="0"/>
              <a:t>.</a:t>
            </a:r>
          </a:p>
          <a:p>
            <a:pPr lvl="2"/>
            <a:r>
              <a:rPr lang="en-US" altLang="x-none" dirty="0"/>
              <a:t>Take time;  more to keep in sync with code;  Not kept in sync? it is a lie and misleading.</a:t>
            </a:r>
          </a:p>
          <a:p>
            <a:pPr lvl="1"/>
            <a:r>
              <a:rPr lang="en-US" altLang="x-none" dirty="0" smtClean="0"/>
              <a:t> </a:t>
            </a:r>
            <a:r>
              <a:rPr lang="en-US" altLang="x-none" b="1" dirty="0" smtClean="0"/>
              <a:t>Short </a:t>
            </a:r>
            <a:r>
              <a:rPr lang="en-US" altLang="x-none" b="1" dirty="0"/>
              <a:t>rationale and structure document</a:t>
            </a:r>
            <a:r>
              <a:rPr lang="en-US" altLang="x-none" dirty="0"/>
              <a:t>.</a:t>
            </a:r>
          </a:p>
          <a:p>
            <a:pPr lvl="1" eaLnBrk="1" hangingPunct="1"/>
            <a:r>
              <a:rPr lang="en-US" altLang="x-none" dirty="0"/>
              <a:t>Keep this in sync;  Only highest level structure in the system kept.</a:t>
            </a:r>
          </a:p>
        </p:txBody>
      </p:sp>
    </p:spTree>
    <p:extLst>
      <p:ext uri="{BB962C8B-B14F-4D97-AF65-F5344CB8AC3E}">
        <p14:creationId xmlns:p14="http://schemas.microsoft.com/office/powerpoint/2010/main" val="1752340877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Software Development Value #2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97280" y="1066800"/>
            <a:ext cx="10058400" cy="5334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charset="2"/>
              <a:buChar char="q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fontAlgn="auto">
              <a:buNone/>
            </a:pPr>
            <a:r>
              <a:rPr lang="en-US" altLang="x-none" dirty="0" smtClean="0"/>
              <a:t> </a:t>
            </a:r>
            <a:r>
              <a:rPr lang="en-US" dirty="0"/>
              <a:t>Working Software over Comprehensive Documentation</a:t>
            </a:r>
            <a:endParaRPr lang="en-US" altLang="x-none" dirty="0" smtClean="0"/>
          </a:p>
          <a:p>
            <a:pPr lvl="1" fontAlgn="auto"/>
            <a:r>
              <a:rPr lang="en-US" altLang="x-none" dirty="0"/>
              <a:t> </a:t>
            </a:r>
            <a:r>
              <a:rPr lang="en-US" altLang="x-none" dirty="0" smtClean="0"/>
              <a:t>How to train newbies</a:t>
            </a:r>
          </a:p>
          <a:p>
            <a:pPr lvl="2" fontAlgn="auto"/>
            <a:r>
              <a:rPr lang="en-US" altLang="x-none" dirty="0" smtClean="0"/>
              <a:t>Work closely with them.  </a:t>
            </a:r>
          </a:p>
          <a:p>
            <a:pPr lvl="2" fontAlgn="auto"/>
            <a:r>
              <a:rPr lang="en-US" altLang="x-none" dirty="0" smtClean="0"/>
              <a:t>Transfer knowledge by sitting with them;  make part of team via close training and interaction</a:t>
            </a:r>
          </a:p>
          <a:p>
            <a:pPr fontAlgn="auto"/>
            <a:r>
              <a:rPr lang="en-US" altLang="x-none" sz="2400" b="1" dirty="0" smtClean="0"/>
              <a:t>Two essentials</a:t>
            </a:r>
            <a:r>
              <a:rPr lang="en-US" altLang="x-none" sz="2400" dirty="0" smtClean="0"/>
              <a:t> for transferring info to new team members:  </a:t>
            </a:r>
          </a:p>
          <a:p>
            <a:pPr lvl="1" fontAlgn="auto"/>
            <a:r>
              <a:rPr lang="en-US" altLang="x-none" b="1" dirty="0" smtClean="0"/>
              <a:t>Code</a:t>
            </a:r>
            <a:r>
              <a:rPr lang="en-US" altLang="x-none" dirty="0" smtClean="0"/>
              <a:t> is the only unambiguous source of information.</a:t>
            </a:r>
          </a:p>
          <a:p>
            <a:pPr lvl="1" fontAlgn="auto"/>
            <a:r>
              <a:rPr lang="en-US" altLang="x-none" b="1" dirty="0" smtClean="0"/>
              <a:t>Team</a:t>
            </a:r>
            <a:r>
              <a:rPr lang="en-US" altLang="x-none" dirty="0" smtClean="0"/>
              <a:t> holds every-changing roadmap of systems in their heads;  cannot put on paper.</a:t>
            </a:r>
          </a:p>
          <a:p>
            <a:pPr lvl="1" fontAlgn="auto"/>
            <a:r>
              <a:rPr lang="en-US" altLang="x-none" b="1" dirty="0" smtClean="0"/>
              <a:t>Best way</a:t>
            </a:r>
            <a:r>
              <a:rPr lang="en-US" altLang="x-none" dirty="0" smtClean="0"/>
              <a:t> to transfer info- </a:t>
            </a:r>
            <a:r>
              <a:rPr lang="en-US" altLang="x-none" b="1" dirty="0" smtClean="0"/>
              <a:t>interact with them</a:t>
            </a:r>
            <a:r>
              <a:rPr lang="en-US" altLang="x-none" dirty="0" smtClean="0"/>
              <a:t>.</a:t>
            </a:r>
          </a:p>
          <a:p>
            <a:pPr fontAlgn="auto"/>
            <a:r>
              <a:rPr lang="en-US" altLang="x-none" sz="2400" b="1" dirty="0" smtClean="0"/>
              <a:t>Fatal flaw</a:t>
            </a:r>
            <a:r>
              <a:rPr lang="en-US" altLang="x-none" sz="2400" dirty="0" smtClean="0"/>
              <a:t>:  Pursue documentation instead of software:</a:t>
            </a:r>
          </a:p>
          <a:p>
            <a:pPr fontAlgn="auto"/>
            <a:r>
              <a:rPr lang="en-US" altLang="x-none" sz="2400" b="1" dirty="0" smtClean="0"/>
              <a:t>Rule</a:t>
            </a:r>
            <a:r>
              <a:rPr lang="en-US" altLang="x-none" sz="2400" dirty="0" smtClean="0"/>
              <a:t>:  Produce no document unless need is immediate and significant.</a:t>
            </a:r>
          </a:p>
        </p:txBody>
      </p:sp>
    </p:spTree>
    <p:extLst>
      <p:ext uri="{BB962C8B-B14F-4D97-AF65-F5344CB8AC3E}">
        <p14:creationId xmlns:p14="http://schemas.microsoft.com/office/powerpoint/2010/main" val="12079081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10058400" cy="8382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Agile Software Development Value </a:t>
            </a:r>
            <a:r>
              <a:rPr lang="en-US" dirty="0" smtClean="0"/>
              <a:t>#3</a:t>
            </a:r>
            <a:endParaRPr lang="en-US" sz="3100" dirty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1143000" y="1066800"/>
            <a:ext cx="10058400" cy="5181600"/>
          </a:xfrm>
        </p:spPr>
        <p:txBody>
          <a:bodyPr/>
          <a:lstStyle/>
          <a:p>
            <a:pPr marL="0">
              <a:buNone/>
            </a:pPr>
            <a:r>
              <a:rPr lang="en-US" dirty="0"/>
              <a:t>Customer Collaboration over Contract Negotiation</a:t>
            </a:r>
            <a:endParaRPr lang="en-US" altLang="x-none" dirty="0" smtClean="0"/>
          </a:p>
          <a:p>
            <a:pPr lvl="1"/>
            <a:r>
              <a:rPr lang="en-US" altLang="x-none" dirty="0"/>
              <a:t> </a:t>
            </a:r>
            <a:r>
              <a:rPr lang="en-US" altLang="x-none" dirty="0" smtClean="0"/>
              <a:t>Not </a:t>
            </a:r>
            <a:r>
              <a:rPr lang="en-US" altLang="x-none" dirty="0"/>
              <a:t>possible to describe software requirements up front and leave someone else to develop it within cost and on time</a:t>
            </a:r>
            <a:r>
              <a:rPr lang="en-US" altLang="x-none" dirty="0" smtClean="0"/>
              <a:t>.</a:t>
            </a:r>
            <a:endParaRPr lang="en-US" altLang="x-none" dirty="0"/>
          </a:p>
          <a:p>
            <a:pPr lvl="1"/>
            <a:r>
              <a:rPr lang="en-US" altLang="x-none" dirty="0" smtClean="0"/>
              <a:t> Customers </a:t>
            </a:r>
            <a:r>
              <a:rPr lang="en-US" altLang="x-none" dirty="0"/>
              <a:t>cannot just cite needs and go </a:t>
            </a:r>
            <a:r>
              <a:rPr lang="en-US" altLang="x-none" dirty="0" smtClean="0"/>
              <a:t>away</a:t>
            </a:r>
            <a:endParaRPr lang="en-US" altLang="x-none" dirty="0"/>
          </a:p>
          <a:p>
            <a:pPr lvl="1"/>
            <a:r>
              <a:rPr lang="en-US" altLang="x-none" dirty="0" smtClean="0"/>
              <a:t> Successful </a:t>
            </a:r>
            <a:r>
              <a:rPr lang="en-US" altLang="x-none" dirty="0"/>
              <a:t>projects require customer feedback on a regular and frequent basis – and not dependent upon a contract or SOW</a:t>
            </a:r>
            <a:r>
              <a:rPr lang="en-US" altLang="x-none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endParaRPr lang="en-US" altLang="x-none" dirty="0"/>
          </a:p>
          <a:p>
            <a:pPr eaLnBrk="1" hangingPunct="1">
              <a:lnSpc>
                <a:spcPct val="90000"/>
              </a:lnSpc>
            </a:pPr>
            <a:endParaRPr lang="en-US" altLang="x-none" dirty="0" smtClean="0"/>
          </a:p>
        </p:txBody>
      </p:sp>
    </p:spTree>
    <p:extLst>
      <p:ext uri="{BB962C8B-B14F-4D97-AF65-F5344CB8AC3E}">
        <p14:creationId xmlns:p14="http://schemas.microsoft.com/office/powerpoint/2010/main" val="71803552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Agile Software Development Value #3</a:t>
            </a:r>
            <a:endParaRPr lang="en-US" sz="3100" dirty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097280" y="1066800"/>
            <a:ext cx="10256520" cy="5638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Customer Collaboration over Contract Negotiation</a:t>
            </a:r>
            <a:endParaRPr lang="en-US" altLang="x-none" b="1" dirty="0" smtClean="0"/>
          </a:p>
          <a:p>
            <a:pPr lvl="1">
              <a:lnSpc>
                <a:spcPct val="80000"/>
              </a:lnSpc>
            </a:pPr>
            <a:r>
              <a:rPr lang="en-US" altLang="x-none" b="1" dirty="0" smtClean="0"/>
              <a:t> </a:t>
            </a:r>
            <a:r>
              <a:rPr lang="en-US" altLang="x-none" dirty="0" smtClean="0"/>
              <a:t>Best </a:t>
            </a:r>
            <a:r>
              <a:rPr lang="en-US" altLang="x-none" dirty="0"/>
              <a:t>contracts are </a:t>
            </a:r>
            <a:r>
              <a:rPr lang="en-US" altLang="x-none" b="1" dirty="0"/>
              <a:t>NOT</a:t>
            </a:r>
            <a:r>
              <a:rPr lang="en-US" altLang="x-none" dirty="0"/>
              <a:t> those specifying requirements, schedule and cost.  </a:t>
            </a:r>
          </a:p>
          <a:p>
            <a:pPr lvl="2">
              <a:lnSpc>
                <a:spcPct val="80000"/>
              </a:lnSpc>
            </a:pPr>
            <a:r>
              <a:rPr lang="en-US" altLang="x-none" dirty="0"/>
              <a:t>Become meaningless shortly.</a:t>
            </a:r>
          </a:p>
          <a:p>
            <a:pPr lvl="1">
              <a:lnSpc>
                <a:spcPct val="80000"/>
              </a:lnSpc>
            </a:pPr>
            <a:r>
              <a:rPr lang="en-US" altLang="x-none" b="1" dirty="0" smtClean="0"/>
              <a:t> </a:t>
            </a:r>
            <a:r>
              <a:rPr lang="en-US" altLang="x-none" dirty="0" smtClean="0"/>
              <a:t>Far </a:t>
            </a:r>
            <a:r>
              <a:rPr lang="en-US" altLang="x-none" dirty="0"/>
              <a:t>better are contracts that govern the way the development team and customer will work together. </a:t>
            </a:r>
          </a:p>
          <a:p>
            <a:pPr lvl="1">
              <a:lnSpc>
                <a:spcPct val="80000"/>
              </a:lnSpc>
            </a:pPr>
            <a:r>
              <a:rPr lang="en-US" altLang="x-none" dirty="0" smtClean="0"/>
              <a:t> Key </a:t>
            </a:r>
            <a:r>
              <a:rPr lang="en-US" altLang="x-none" dirty="0"/>
              <a:t>is intense collaboration with customer and a contract that governed collaboration rather than details of scope and schedule</a:t>
            </a:r>
          </a:p>
          <a:p>
            <a:pPr lvl="2">
              <a:lnSpc>
                <a:spcPct val="80000"/>
              </a:lnSpc>
            </a:pPr>
            <a:r>
              <a:rPr lang="en-US" altLang="x-none" dirty="0"/>
              <a:t>Details ideally </a:t>
            </a:r>
            <a:r>
              <a:rPr lang="en-US" altLang="x-none" b="1" dirty="0"/>
              <a:t>not</a:t>
            </a:r>
            <a:r>
              <a:rPr lang="en-US" altLang="x-none" dirty="0"/>
              <a:t> specified in contract.  </a:t>
            </a:r>
          </a:p>
          <a:p>
            <a:pPr lvl="2">
              <a:lnSpc>
                <a:spcPct val="80000"/>
              </a:lnSpc>
            </a:pPr>
            <a:r>
              <a:rPr lang="en-US" altLang="x-none" dirty="0"/>
              <a:t>Rather contracts could pay when a block passed customer’s acceptance tests. </a:t>
            </a:r>
          </a:p>
          <a:p>
            <a:pPr lvl="2">
              <a:lnSpc>
                <a:spcPct val="80000"/>
              </a:lnSpc>
            </a:pPr>
            <a:r>
              <a:rPr lang="en-US" altLang="x-none" dirty="0"/>
              <a:t>With frequent deliverables and feedback, acceptance tests never an issue</a:t>
            </a:r>
            <a:r>
              <a:rPr lang="en-US" altLang="x-none" dirty="0" smtClean="0"/>
              <a:t>.</a:t>
            </a:r>
          </a:p>
          <a:p>
            <a:pPr lvl="1" eaLnBrk="1" hangingPunct="1">
              <a:lnSpc>
                <a:spcPct val="80000"/>
              </a:lnSpc>
            </a:pP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2063972497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Agile Software Development Value </a:t>
            </a:r>
            <a:r>
              <a:rPr lang="en-US" dirty="0" smtClean="0"/>
              <a:t>#4</a:t>
            </a:r>
            <a:endParaRPr lang="en-US" dirty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1097279" y="1066801"/>
            <a:ext cx="10058401" cy="5105399"/>
          </a:xfrm>
        </p:spPr>
        <p:txBody>
          <a:bodyPr>
            <a:normAutofit/>
          </a:bodyPr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sz="2800" dirty="0"/>
              <a:t>Responding to Change over Following a </a:t>
            </a:r>
            <a:r>
              <a:rPr lang="en-US" sz="2800" dirty="0" smtClean="0"/>
              <a:t>Plan</a:t>
            </a:r>
            <a:endParaRPr lang="en-US" altLang="x-none" sz="2800" dirty="0" smtClean="0"/>
          </a:p>
          <a:p>
            <a:pPr lvl="1"/>
            <a:r>
              <a:rPr lang="en-US" altLang="x-none" dirty="0" smtClean="0"/>
              <a:t> Our </a:t>
            </a:r>
            <a:r>
              <a:rPr lang="en-US" altLang="x-none" dirty="0"/>
              <a:t>plans and the ability to respond to changes is critical!</a:t>
            </a:r>
          </a:p>
          <a:p>
            <a:pPr lvl="1"/>
            <a:r>
              <a:rPr lang="en-US" altLang="x-none" dirty="0" smtClean="0"/>
              <a:t> Course </a:t>
            </a:r>
            <a:r>
              <a:rPr lang="en-US" altLang="x-none" dirty="0"/>
              <a:t>of a project cannot be predicted far into the future.</a:t>
            </a:r>
          </a:p>
          <a:p>
            <a:pPr lvl="2"/>
            <a:r>
              <a:rPr lang="en-US" altLang="x-none" dirty="0"/>
              <a:t>Too many variables;  not many good ways at estimating cost.</a:t>
            </a:r>
          </a:p>
          <a:p>
            <a:pPr lvl="1"/>
            <a:r>
              <a:rPr lang="en-US" altLang="x-none" dirty="0" smtClean="0"/>
              <a:t> Tempting </a:t>
            </a:r>
            <a:r>
              <a:rPr lang="en-US" altLang="x-none" dirty="0"/>
              <a:t>to create a PERT or </a:t>
            </a:r>
            <a:r>
              <a:rPr lang="en-US" altLang="x-none" dirty="0" err="1"/>
              <a:t>Ghant</a:t>
            </a:r>
            <a:r>
              <a:rPr lang="en-US" altLang="x-none" dirty="0"/>
              <a:t> chart for whole project.</a:t>
            </a:r>
          </a:p>
          <a:p>
            <a:pPr lvl="2"/>
            <a:r>
              <a:rPr lang="en-US" altLang="x-none" dirty="0"/>
              <a:t>This does Not give novice managers control.</a:t>
            </a:r>
          </a:p>
          <a:p>
            <a:pPr lvl="2"/>
            <a:r>
              <a:rPr lang="en-US" altLang="x-none" dirty="0"/>
              <a:t>Can track individual tasks, compare to actual dates w/planned dates and react to discrepancies.</a:t>
            </a:r>
          </a:p>
          <a:p>
            <a:pPr lvl="2"/>
            <a:r>
              <a:rPr lang="en-US" altLang="x-none" dirty="0"/>
              <a:t>But the structure of the chart will degrade</a:t>
            </a:r>
          </a:p>
          <a:p>
            <a:pPr lvl="2"/>
            <a:r>
              <a:rPr lang="en-US" altLang="x-none" dirty="0"/>
              <a:t>As developers gain knowledge of the system and as customer gains knowledge about their needs, some tasks </a:t>
            </a:r>
            <a:r>
              <a:rPr lang="en-US" altLang="x-none" dirty="0" smtClean="0"/>
              <a:t>will </a:t>
            </a:r>
            <a:r>
              <a:rPr lang="en-US" altLang="x-none" dirty="0"/>
              <a:t>become unnecessary;  others will be discovered and will be added to ‘the list.’</a:t>
            </a:r>
          </a:p>
          <a:p>
            <a:pPr lvl="2"/>
            <a:r>
              <a:rPr lang="en-US" altLang="x-none" dirty="0"/>
              <a:t>In short, the plan will undergo changes in </a:t>
            </a:r>
            <a:r>
              <a:rPr lang="en-US" altLang="x-none" i="1" dirty="0"/>
              <a:t>shape</a:t>
            </a:r>
            <a:r>
              <a:rPr lang="en-US" altLang="x-none" dirty="0"/>
              <a:t>, not just dates</a:t>
            </a:r>
            <a:r>
              <a:rPr lang="en-US" altLang="x-none" dirty="0" smtClean="0"/>
              <a:t>.</a:t>
            </a:r>
          </a:p>
          <a:p>
            <a:pPr lvl="1"/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882407088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Agile Software Development Value </a:t>
            </a:r>
            <a:r>
              <a:rPr lang="en-US" dirty="0" smtClean="0"/>
              <a:t>#4</a:t>
            </a:r>
            <a:endParaRPr lang="en-US" dirty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1097279" y="1066801"/>
            <a:ext cx="10058401" cy="5105399"/>
          </a:xfrm>
        </p:spPr>
        <p:txBody>
          <a:bodyPr/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sz="2800" dirty="0"/>
              <a:t>Responding to Change over Following a </a:t>
            </a:r>
            <a:r>
              <a:rPr lang="en-US" sz="2800" dirty="0" smtClean="0"/>
              <a:t>Plan</a:t>
            </a:r>
            <a:endParaRPr lang="en-US" altLang="x-none" sz="2800" b="1" dirty="0" smtClean="0"/>
          </a:p>
          <a:p>
            <a:pPr lvl="1"/>
            <a:r>
              <a:rPr lang="en-US" altLang="x-none" dirty="0" smtClean="0"/>
              <a:t> Better </a:t>
            </a:r>
            <a:r>
              <a:rPr lang="en-US" altLang="x-none" dirty="0"/>
              <a:t>planning strategy </a:t>
            </a:r>
          </a:p>
          <a:p>
            <a:pPr lvl="2"/>
            <a:r>
              <a:rPr lang="en-US" altLang="x-none" dirty="0"/>
              <a:t>M</a:t>
            </a:r>
            <a:r>
              <a:rPr lang="en-US" altLang="x-none" dirty="0" smtClean="0"/>
              <a:t>ake </a:t>
            </a:r>
            <a:r>
              <a:rPr lang="en-US" altLang="x-none" dirty="0"/>
              <a:t>detailed plans for the next few weeks, very rough plans for the next few months, and extremely crude plans beyond that</a:t>
            </a:r>
            <a:r>
              <a:rPr lang="en-US" altLang="x-none" dirty="0" smtClean="0"/>
              <a:t>.</a:t>
            </a:r>
          </a:p>
          <a:p>
            <a:pPr lvl="1"/>
            <a:r>
              <a:rPr lang="en-US" altLang="x-none" dirty="0"/>
              <a:t> </a:t>
            </a:r>
            <a:r>
              <a:rPr lang="en-US" altLang="x-none" dirty="0" smtClean="0"/>
              <a:t>Need </a:t>
            </a:r>
            <a:r>
              <a:rPr lang="en-US" altLang="x-none" dirty="0"/>
              <a:t>to know what we will be working on the next few weeks;  roughly for the next few months;  a vague idea what system will do after a </a:t>
            </a:r>
            <a:r>
              <a:rPr lang="en-US" altLang="x-none" dirty="0" smtClean="0"/>
              <a:t>year.</a:t>
            </a:r>
          </a:p>
          <a:p>
            <a:pPr lvl="1"/>
            <a:r>
              <a:rPr lang="en-US" altLang="x-none" dirty="0"/>
              <a:t> </a:t>
            </a:r>
            <a:r>
              <a:rPr lang="en-US" altLang="x-none" dirty="0" smtClean="0"/>
              <a:t>Only </a:t>
            </a:r>
            <a:r>
              <a:rPr lang="en-US" altLang="x-none" b="1" dirty="0"/>
              <a:t>invest</a:t>
            </a:r>
            <a:r>
              <a:rPr lang="en-US" altLang="x-none" dirty="0"/>
              <a:t> in a detailed plan for immediate tasks;  once plan is made, difficult to change due to momentum and commitment.</a:t>
            </a:r>
          </a:p>
          <a:p>
            <a:pPr lvl="2"/>
            <a:r>
              <a:rPr lang="en-US" altLang="x-none" dirty="0"/>
              <a:t>But rest of plan remains flexible.  The lower resolution parts of the plan can be changed with relative ease</a:t>
            </a:r>
            <a:r>
              <a:rPr lang="en-US" altLang="x-none" dirty="0" smtClean="0"/>
              <a:t>.</a:t>
            </a:r>
          </a:p>
          <a:p>
            <a:pPr lvl="1" eaLnBrk="1" hangingPunct="1">
              <a:lnSpc>
                <a:spcPct val="90000"/>
              </a:lnSpc>
            </a:pPr>
            <a:endParaRPr lang="en-US" altLang="x-none" dirty="0" smtClean="0"/>
          </a:p>
        </p:txBody>
      </p:sp>
    </p:spTree>
    <p:extLst>
      <p:ext uri="{BB962C8B-B14F-4D97-AF65-F5344CB8AC3E}">
        <p14:creationId xmlns:p14="http://schemas.microsoft.com/office/powerpoint/2010/main" val="93861834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12 Principles of Agile</a:t>
            </a:r>
            <a:endParaRPr lang="en-US" altLang="x-none" dirty="0"/>
          </a:p>
        </p:txBody>
      </p:sp>
      <p:sp>
        <p:nvSpPr>
          <p:cNvPr id="21507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The following principles are those that differentiate agile processes from others.</a:t>
            </a:r>
          </a:p>
        </p:txBody>
      </p:sp>
    </p:spTree>
    <p:extLst>
      <p:ext uri="{BB962C8B-B14F-4D97-AF65-F5344CB8AC3E}">
        <p14:creationId xmlns:p14="http://schemas.microsoft.com/office/powerpoint/2010/main" val="1282847140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95250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x-none" dirty="0"/>
              <a:t>Principle </a:t>
            </a:r>
            <a:r>
              <a:rPr lang="en-US" altLang="x-none" dirty="0" smtClean="0"/>
              <a:t>#1</a:t>
            </a:r>
            <a:endParaRPr lang="en-US" altLang="x-none" dirty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1143000" y="1066800"/>
            <a:ext cx="10134600" cy="54102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x-none" b="1" dirty="0"/>
              <a:t>Principle </a:t>
            </a:r>
            <a:r>
              <a:rPr lang="en-US" altLang="x-none" b="1" dirty="0" smtClean="0"/>
              <a:t>1:  </a:t>
            </a:r>
            <a:r>
              <a:rPr lang="en-US" altLang="x-none" dirty="0"/>
              <a:t>Our Highest Priority is to Satisfy the Customer through Early and Continuous Delivery of Valuable </a:t>
            </a:r>
            <a:r>
              <a:rPr lang="en-US" altLang="x-none" dirty="0" smtClean="0"/>
              <a:t>Software</a:t>
            </a:r>
          </a:p>
          <a:p>
            <a:pPr>
              <a:lnSpc>
                <a:spcPct val="80000"/>
              </a:lnSpc>
            </a:pPr>
            <a:r>
              <a:rPr lang="en-US" altLang="x-none" dirty="0" smtClean="0"/>
              <a:t>Number of practices have significant impact upon quality of final system:</a:t>
            </a:r>
            <a:endParaRPr lang="en-US" altLang="x-none" dirty="0"/>
          </a:p>
          <a:p>
            <a:pPr marL="201168" lvl="1" indent="0">
              <a:lnSpc>
                <a:spcPct val="80000"/>
              </a:lnSpc>
              <a:buNone/>
            </a:pPr>
            <a:r>
              <a:rPr lang="en-US" altLang="x-none" dirty="0" smtClean="0"/>
              <a:t>1. Strong correlation between quality and early delivery of a partially functioning system.</a:t>
            </a:r>
            <a:endParaRPr lang="en-US" altLang="x-none" dirty="0"/>
          </a:p>
          <a:p>
            <a:pPr lvl="1">
              <a:lnSpc>
                <a:spcPct val="80000"/>
              </a:lnSpc>
            </a:pPr>
            <a:r>
              <a:rPr lang="en-US" altLang="x-none" dirty="0" smtClean="0"/>
              <a:t> The </a:t>
            </a:r>
            <a:r>
              <a:rPr lang="en-US" altLang="x-none" dirty="0"/>
              <a:t>less functional the initial delivery, the higher the quality of the final delivery.</a:t>
            </a:r>
          </a:p>
          <a:p>
            <a:pPr marL="292608" lvl="1" indent="0">
              <a:lnSpc>
                <a:spcPct val="80000"/>
              </a:lnSpc>
              <a:buNone/>
            </a:pPr>
            <a:r>
              <a:rPr lang="en-US" altLang="x-none" dirty="0"/>
              <a:t>2. Another strong correlation exists between final quality and frequently deliveries of increasing functionality.  </a:t>
            </a:r>
            <a:endParaRPr lang="en-US" altLang="x-none" dirty="0" smtClean="0"/>
          </a:p>
          <a:p>
            <a:pPr lvl="1">
              <a:lnSpc>
                <a:spcPct val="80000"/>
              </a:lnSpc>
            </a:pPr>
            <a:r>
              <a:rPr lang="en-US" altLang="x-none" dirty="0"/>
              <a:t> </a:t>
            </a:r>
            <a:r>
              <a:rPr lang="en-US" altLang="x-none" dirty="0" smtClean="0"/>
              <a:t>The </a:t>
            </a:r>
            <a:r>
              <a:rPr lang="en-US" altLang="x-none" dirty="0"/>
              <a:t>more frequent the deliveries, the higher the final </a:t>
            </a:r>
            <a:r>
              <a:rPr lang="en-US" altLang="x-none" dirty="0" smtClean="0"/>
              <a:t>quality.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dirty="0"/>
              <a:t> </a:t>
            </a:r>
            <a:r>
              <a:rPr lang="en-US" altLang="x-none" dirty="0" smtClean="0"/>
              <a:t>Agile </a:t>
            </a:r>
            <a:r>
              <a:rPr lang="en-US" altLang="x-none" dirty="0"/>
              <a:t>processes deliver early and often.  </a:t>
            </a:r>
          </a:p>
          <a:p>
            <a:pPr lvl="2">
              <a:lnSpc>
                <a:spcPct val="80000"/>
              </a:lnSpc>
            </a:pPr>
            <a:r>
              <a:rPr lang="en-US" altLang="x-none" dirty="0" smtClean="0"/>
              <a:t>Rudimentary </a:t>
            </a:r>
            <a:r>
              <a:rPr lang="en-US" altLang="x-none" dirty="0"/>
              <a:t>system first followed by systems of increasing functionality every few weeks.</a:t>
            </a:r>
          </a:p>
          <a:p>
            <a:pPr lvl="2">
              <a:lnSpc>
                <a:spcPct val="80000"/>
              </a:lnSpc>
            </a:pPr>
            <a:r>
              <a:rPr lang="en-US" altLang="x-none" dirty="0" smtClean="0"/>
              <a:t>Customers </a:t>
            </a:r>
            <a:r>
              <a:rPr lang="en-US" altLang="x-none" dirty="0"/>
              <a:t>my use these systems in production, or</a:t>
            </a:r>
          </a:p>
          <a:p>
            <a:pPr lvl="2">
              <a:lnSpc>
                <a:spcPct val="80000"/>
              </a:lnSpc>
            </a:pPr>
            <a:r>
              <a:rPr lang="en-US" altLang="x-none" dirty="0" smtClean="0"/>
              <a:t>May </a:t>
            </a:r>
            <a:r>
              <a:rPr lang="en-US" altLang="x-none" dirty="0"/>
              <a:t>choose to review existing functionality and report on changes to be made.</a:t>
            </a:r>
          </a:p>
          <a:p>
            <a:pPr lvl="2">
              <a:lnSpc>
                <a:spcPct val="80000"/>
              </a:lnSpc>
            </a:pPr>
            <a:r>
              <a:rPr lang="en-US" altLang="x-none" dirty="0" smtClean="0"/>
              <a:t>Regardless</a:t>
            </a:r>
            <a:r>
              <a:rPr lang="en-US" altLang="x-none" dirty="0"/>
              <a:t>, they must provide meaningful feedback.</a:t>
            </a:r>
          </a:p>
        </p:txBody>
      </p:sp>
    </p:spTree>
    <p:extLst>
      <p:ext uri="{BB962C8B-B14F-4D97-AF65-F5344CB8AC3E}">
        <p14:creationId xmlns:p14="http://schemas.microsoft.com/office/powerpoint/2010/main" val="76066100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9448800" cy="639762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x-none" dirty="0"/>
              <a:t>Principle </a:t>
            </a:r>
            <a:r>
              <a:rPr lang="en-US" altLang="x-none" dirty="0" smtClean="0"/>
              <a:t>#2</a:t>
            </a:r>
            <a:endParaRPr lang="en-US" altLang="x-none" dirty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1143000" y="1066800"/>
            <a:ext cx="10134600" cy="5486400"/>
          </a:xfrm>
        </p:spPr>
        <p:txBody>
          <a:bodyPr>
            <a:normAutofit/>
          </a:bodyPr>
          <a:lstStyle/>
          <a:p>
            <a:r>
              <a:rPr lang="en-US" altLang="x-none" b="1" dirty="0"/>
              <a:t>Principle 2:  </a:t>
            </a:r>
            <a:r>
              <a:rPr lang="en-US" altLang="x-none" dirty="0"/>
              <a:t>Welcome Changing Requirements, even late in Development.  Agile Processes harness change for the Customer’s Competitive Advantage</a:t>
            </a:r>
            <a:r>
              <a:rPr lang="en-US" altLang="x-none" dirty="0" smtClean="0"/>
              <a:t>.</a:t>
            </a:r>
          </a:p>
          <a:p>
            <a:pPr lvl="1"/>
            <a:r>
              <a:rPr lang="en-US" altLang="x-none" dirty="0" smtClean="0"/>
              <a:t>This </a:t>
            </a:r>
            <a:r>
              <a:rPr lang="en-US" altLang="x-none" dirty="0"/>
              <a:t>is a statement of attitude. </a:t>
            </a:r>
          </a:p>
          <a:p>
            <a:pPr lvl="1"/>
            <a:r>
              <a:rPr lang="en-US" altLang="x-none" dirty="0"/>
              <a:t>Participants in an agile process are not afraid of change. </a:t>
            </a:r>
          </a:p>
          <a:p>
            <a:pPr lvl="2"/>
            <a:r>
              <a:rPr lang="en-US" altLang="x-none" dirty="0" smtClean="0"/>
              <a:t>Requirement </a:t>
            </a:r>
            <a:r>
              <a:rPr lang="en-US" altLang="x-none" dirty="0"/>
              <a:t>changes are good;  </a:t>
            </a:r>
          </a:p>
          <a:p>
            <a:pPr lvl="2"/>
            <a:r>
              <a:rPr lang="en-US" altLang="x-none" dirty="0" smtClean="0"/>
              <a:t>Mean </a:t>
            </a:r>
            <a:r>
              <a:rPr lang="en-US" altLang="x-none" dirty="0"/>
              <a:t>team has learned more about what it will take to satisfy the market</a:t>
            </a:r>
            <a:r>
              <a:rPr lang="en-US" altLang="x-none" dirty="0" smtClean="0"/>
              <a:t>.</a:t>
            </a:r>
            <a:endParaRPr lang="en-US" altLang="x-none" dirty="0"/>
          </a:p>
          <a:p>
            <a:pPr lvl="1"/>
            <a:r>
              <a:rPr lang="en-US" altLang="x-none" dirty="0" smtClean="0"/>
              <a:t> Agile </a:t>
            </a:r>
            <a:r>
              <a:rPr lang="en-US" altLang="x-none" dirty="0"/>
              <a:t>teams work to keep the software structure  flexible, so requirement change impact is minimal</a:t>
            </a:r>
            <a:r>
              <a:rPr lang="en-US" altLang="x-none" dirty="0" smtClean="0"/>
              <a:t>.</a:t>
            </a:r>
            <a:endParaRPr lang="en-US" altLang="x-none" dirty="0"/>
          </a:p>
          <a:p>
            <a:pPr lvl="1"/>
            <a:r>
              <a:rPr lang="en-US" altLang="x-none" dirty="0" smtClean="0"/>
              <a:t> </a:t>
            </a:r>
            <a:r>
              <a:rPr lang="en-US" altLang="x-none" dirty="0" err="1" smtClean="0"/>
              <a:t>Moreso</a:t>
            </a:r>
            <a:r>
              <a:rPr lang="en-US" altLang="x-none" dirty="0"/>
              <a:t>, the principles of object oriented design help us to maintain this kind of flexibility.</a:t>
            </a:r>
          </a:p>
          <a:p>
            <a:pPr eaLnBrk="1" hangingPunct="1"/>
            <a:endParaRPr lang="en-US" altLang="x-none" sz="2400" dirty="0"/>
          </a:p>
        </p:txBody>
      </p:sp>
    </p:spTree>
    <p:extLst>
      <p:ext uri="{BB962C8B-B14F-4D97-AF65-F5344CB8AC3E}">
        <p14:creationId xmlns:p14="http://schemas.microsoft.com/office/powerpoint/2010/main" val="690172735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1097279" y="76200"/>
            <a:ext cx="10058401" cy="83820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x-none" dirty="0"/>
              <a:t>Principle </a:t>
            </a:r>
            <a:r>
              <a:rPr lang="en-US" altLang="x-none" dirty="0" smtClean="0"/>
              <a:t>#3</a:t>
            </a:r>
            <a:endParaRPr lang="en-US" altLang="x-none" dirty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b="1" dirty="0"/>
              <a:t>Principle 3</a:t>
            </a:r>
            <a:r>
              <a:rPr lang="en-US" altLang="x-none" dirty="0"/>
              <a:t>:  Deliver Working Software Frequently</a:t>
            </a:r>
            <a:endParaRPr lang="en-US" altLang="x-none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x-none" dirty="0" smtClean="0"/>
              <a:t>We </a:t>
            </a:r>
            <a:r>
              <a:rPr lang="en-US" altLang="x-none" dirty="0"/>
              <a:t>deliver working software.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dirty="0" smtClean="0"/>
              <a:t> Deliver </a:t>
            </a:r>
            <a:r>
              <a:rPr lang="en-US" altLang="x-none" dirty="0"/>
              <a:t>early and often.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dirty="0" smtClean="0"/>
              <a:t> Be </a:t>
            </a:r>
            <a:r>
              <a:rPr lang="en-US" altLang="x-none" dirty="0"/>
              <a:t>not content with delivering bundles of documents, or plans.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dirty="0" smtClean="0"/>
              <a:t> Don’t </a:t>
            </a:r>
            <a:r>
              <a:rPr lang="en-US" altLang="x-none" dirty="0"/>
              <a:t>count those as true deliverables. </a:t>
            </a:r>
          </a:p>
          <a:p>
            <a:pPr eaLnBrk="1" hangingPunct="1">
              <a:lnSpc>
                <a:spcPct val="90000"/>
              </a:lnSpc>
            </a:pPr>
            <a:endParaRPr lang="en-US" altLang="x-none" dirty="0"/>
          </a:p>
          <a:p>
            <a:pPr eaLnBrk="1" hangingPunct="1">
              <a:lnSpc>
                <a:spcPct val="90000"/>
              </a:lnSpc>
            </a:pPr>
            <a:r>
              <a:rPr lang="en-US" altLang="x-none" dirty="0"/>
              <a:t>The </a:t>
            </a:r>
            <a:r>
              <a:rPr lang="en-US" altLang="x-none" b="1" dirty="0"/>
              <a:t>goal</a:t>
            </a:r>
            <a:r>
              <a:rPr lang="en-US" altLang="x-none" dirty="0"/>
              <a:t> of delivering software that satisfies the customer’s needs.</a:t>
            </a:r>
          </a:p>
          <a:p>
            <a:pPr eaLnBrk="1" hangingPunct="1">
              <a:lnSpc>
                <a:spcPct val="90000"/>
              </a:lnSpc>
            </a:pP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17397969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Agile and Short Cycle Times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85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100584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x-none" dirty="0"/>
              <a:t>Principle </a:t>
            </a:r>
            <a:r>
              <a:rPr lang="en-US" altLang="x-none" dirty="0" smtClean="0"/>
              <a:t>#4</a:t>
            </a:r>
            <a:endParaRPr lang="en-US" altLang="x-none" dirty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1143000" y="1066801"/>
            <a:ext cx="10058400" cy="5059364"/>
          </a:xfrm>
        </p:spPr>
        <p:txBody>
          <a:bodyPr/>
          <a:lstStyle/>
          <a:p>
            <a:r>
              <a:rPr lang="en-US" altLang="x-none" b="1" dirty="0"/>
              <a:t>Principle 4</a:t>
            </a:r>
            <a:r>
              <a:rPr lang="en-US" altLang="x-none" dirty="0"/>
              <a:t>:  Business People and Developers Must Work Together Daily throughout the Project.</a:t>
            </a:r>
            <a:endParaRPr lang="en-US" altLang="x-none" dirty="0" smtClean="0"/>
          </a:p>
          <a:p>
            <a:pPr eaLnBrk="1" hangingPunct="1"/>
            <a:r>
              <a:rPr lang="en-US" altLang="x-none" dirty="0" smtClean="0"/>
              <a:t>For </a:t>
            </a:r>
            <a:r>
              <a:rPr lang="en-US" altLang="x-none" dirty="0"/>
              <a:t>agile projects, there must be significant and frequent interaction between </a:t>
            </a:r>
            <a:r>
              <a:rPr lang="en-US" altLang="x-none" dirty="0" smtClean="0"/>
              <a:t>the:</a:t>
            </a:r>
            <a:endParaRPr lang="en-US" altLang="x-none" dirty="0"/>
          </a:p>
          <a:p>
            <a:pPr lvl="1" eaLnBrk="1" hangingPunct="1"/>
            <a:r>
              <a:rPr lang="en-US" altLang="x-none" dirty="0" smtClean="0"/>
              <a:t> Customers </a:t>
            </a:r>
            <a:endParaRPr lang="en-US" altLang="x-none" dirty="0"/>
          </a:p>
          <a:p>
            <a:pPr lvl="1" eaLnBrk="1" hangingPunct="1"/>
            <a:r>
              <a:rPr lang="en-US" altLang="x-none" dirty="0" smtClean="0"/>
              <a:t> Developers</a:t>
            </a:r>
            <a:endParaRPr lang="en-US" altLang="x-none" dirty="0"/>
          </a:p>
          <a:p>
            <a:pPr lvl="1" eaLnBrk="1" hangingPunct="1"/>
            <a:r>
              <a:rPr lang="en-US" altLang="x-none" dirty="0" smtClean="0"/>
              <a:t> Stakeholders </a:t>
            </a:r>
          </a:p>
          <a:p>
            <a:pPr lvl="1" eaLnBrk="1" hangingPunct="1"/>
            <a:endParaRPr lang="en-US" altLang="x-none" dirty="0"/>
          </a:p>
          <a:p>
            <a:pPr eaLnBrk="1" hangingPunct="1">
              <a:buFont typeface="Arial" charset="0"/>
              <a:buNone/>
            </a:pPr>
            <a:r>
              <a:rPr lang="en-US" altLang="x-none" dirty="0"/>
              <a:t> An agile project must be continuously guided.</a:t>
            </a:r>
          </a:p>
          <a:p>
            <a:pPr eaLnBrk="1" hangingPunct="1"/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2144519297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1097279" y="274638"/>
            <a:ext cx="10058401" cy="63976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x-none" dirty="0"/>
              <a:t>Principle </a:t>
            </a:r>
            <a:r>
              <a:rPr lang="en-US" altLang="x-none" dirty="0" smtClean="0"/>
              <a:t>#5</a:t>
            </a:r>
            <a:endParaRPr lang="en-US" altLang="x-none" dirty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x-none" sz="2400" b="1" dirty="0"/>
              <a:t>Principle 5</a:t>
            </a:r>
            <a:r>
              <a:rPr lang="en-US" altLang="x-none" sz="2400" dirty="0"/>
              <a:t>:  Build Projects around Motivated Individuals.  </a:t>
            </a:r>
            <a:endParaRPr lang="en-US" altLang="x-none" sz="27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x-none" sz="2700" dirty="0" smtClean="0"/>
              <a:t>An </a:t>
            </a:r>
            <a:r>
              <a:rPr lang="en-US" altLang="x-none" sz="2700" dirty="0"/>
              <a:t>agile project </a:t>
            </a:r>
            <a:r>
              <a:rPr lang="en-US" altLang="x-none" sz="2700" dirty="0" smtClean="0"/>
              <a:t>makes people </a:t>
            </a:r>
            <a:r>
              <a:rPr lang="en-US" altLang="x-none" sz="2700" dirty="0"/>
              <a:t>the most important factor of success.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dirty="0" smtClean="0"/>
              <a:t> All </a:t>
            </a:r>
            <a:r>
              <a:rPr lang="en-US" altLang="x-none" dirty="0"/>
              <a:t>other factors, process, environment, management, etc., are considered to be second order effects, and are subject to change if they are having an adverse effect upon the people</a:t>
            </a:r>
            <a:r>
              <a:rPr lang="en-US" altLang="x-none" dirty="0" smtClean="0"/>
              <a:t>.</a:t>
            </a:r>
            <a:endParaRPr lang="en-US" altLang="x-none" dirty="0"/>
          </a:p>
          <a:p>
            <a:pPr lvl="1"/>
            <a:r>
              <a:rPr lang="en-US" altLang="x-none" sz="2300" dirty="0" smtClean="0"/>
              <a:t> </a:t>
            </a:r>
            <a:r>
              <a:rPr lang="en-US" altLang="x-none" sz="2300" u="sng" dirty="0" smtClean="0"/>
              <a:t>Example</a:t>
            </a:r>
            <a:r>
              <a:rPr lang="en-US" altLang="x-none" sz="2300" u="sng" dirty="0"/>
              <a:t>:</a:t>
            </a:r>
            <a:r>
              <a:rPr lang="en-US" altLang="x-none" sz="2300" dirty="0"/>
              <a:t> if the office environment is an obstacle to the team, change the office environment. </a:t>
            </a:r>
          </a:p>
          <a:p>
            <a:pPr lvl="1"/>
            <a:r>
              <a:rPr lang="en-US" altLang="x-none" sz="2300" dirty="0" smtClean="0"/>
              <a:t> If </a:t>
            </a:r>
            <a:r>
              <a:rPr lang="en-US" altLang="x-none" sz="2300" dirty="0"/>
              <a:t>certain process steps are obstacles to the team, change the process </a:t>
            </a:r>
            <a:r>
              <a:rPr lang="en-US" altLang="x-none" sz="2300" dirty="0" smtClean="0"/>
              <a:t>steps.</a:t>
            </a:r>
            <a:endParaRPr lang="en-US" altLang="x-none" sz="2300" dirty="0"/>
          </a:p>
          <a:p>
            <a:pPr eaLnBrk="1" hangingPunct="1">
              <a:lnSpc>
                <a:spcPct val="90000"/>
              </a:lnSpc>
            </a:pPr>
            <a:endParaRPr lang="en-US" altLang="x-none" sz="2700" dirty="0"/>
          </a:p>
        </p:txBody>
      </p:sp>
    </p:spTree>
    <p:extLst>
      <p:ext uri="{BB962C8B-B14F-4D97-AF65-F5344CB8AC3E}">
        <p14:creationId xmlns:p14="http://schemas.microsoft.com/office/powerpoint/2010/main" val="1717777078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x-none" dirty="0"/>
              <a:t>Principle </a:t>
            </a:r>
            <a:r>
              <a:rPr lang="en-US" altLang="x-none" dirty="0" smtClean="0"/>
              <a:t>#6</a:t>
            </a:r>
            <a:endParaRPr lang="en-US" alt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066801"/>
            <a:ext cx="10058401" cy="5181599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x-none" sz="3200" b="1" dirty="0"/>
              <a:t>Principle 6</a:t>
            </a:r>
            <a:r>
              <a:rPr lang="en-US" altLang="x-none" sz="3200" dirty="0"/>
              <a:t>:  The Most Efficient and Effective Method of Conveying Information to and within a Development Team is face-to-face Communications.</a:t>
            </a:r>
            <a:endParaRPr lang="en-US" sz="3000" dirty="0" smtClean="0"/>
          </a:p>
          <a:p>
            <a:pPr eaLnBrk="1" hangingPunct="1">
              <a:defRPr/>
            </a:pPr>
            <a:r>
              <a:rPr lang="en-US" sz="3000" dirty="0" smtClean="0"/>
              <a:t>In </a:t>
            </a:r>
            <a:r>
              <a:rPr lang="en-US" sz="3000" dirty="0"/>
              <a:t>agile projects, developers </a:t>
            </a:r>
            <a:r>
              <a:rPr lang="en-US" sz="3000" i="1" dirty="0"/>
              <a:t>talk</a:t>
            </a:r>
            <a:r>
              <a:rPr lang="en-US" sz="3000" dirty="0"/>
              <a:t> to each other.  </a:t>
            </a:r>
          </a:p>
          <a:p>
            <a:pPr lvl="1" eaLnBrk="1" hangingPunct="1">
              <a:defRPr/>
            </a:pPr>
            <a:r>
              <a:rPr lang="en-US" sz="2600" dirty="0" smtClean="0"/>
              <a:t> The  </a:t>
            </a:r>
            <a:r>
              <a:rPr lang="en-US" sz="2600" dirty="0"/>
              <a:t>primary mode of communication is conversation.</a:t>
            </a:r>
          </a:p>
          <a:p>
            <a:pPr lvl="1" eaLnBrk="1" hangingPunct="1">
              <a:defRPr/>
            </a:pPr>
            <a:r>
              <a:rPr lang="en-US" sz="2600" dirty="0" smtClean="0"/>
              <a:t> Documents </a:t>
            </a:r>
            <a:r>
              <a:rPr lang="en-US" sz="2600" dirty="0"/>
              <a:t>may be created, but there is no attempt to capture all project information in writing. </a:t>
            </a:r>
          </a:p>
          <a:p>
            <a:pPr eaLnBrk="1" hangingPunct="1">
              <a:defRPr/>
            </a:pPr>
            <a:r>
              <a:rPr lang="en-US" sz="3000" dirty="0"/>
              <a:t>An agile project team does not demand written specs, written plans, or written designs. </a:t>
            </a:r>
          </a:p>
          <a:p>
            <a:pPr lvl="1" eaLnBrk="1" hangingPunct="1">
              <a:defRPr/>
            </a:pPr>
            <a:r>
              <a:rPr lang="en-US" sz="2600" dirty="0" smtClean="0"/>
              <a:t> They </a:t>
            </a:r>
            <a:r>
              <a:rPr lang="en-US" sz="2600" dirty="0"/>
              <a:t>may create them if they perceive an immediate and significant need, but they are not the default. </a:t>
            </a:r>
          </a:p>
          <a:p>
            <a:pPr lvl="1" eaLnBrk="1" hangingPunct="1">
              <a:defRPr/>
            </a:pPr>
            <a:r>
              <a:rPr lang="en-US" sz="2600" b="1" dirty="0" smtClean="0"/>
              <a:t> The </a:t>
            </a:r>
            <a:r>
              <a:rPr lang="en-US" sz="2600" b="1" dirty="0"/>
              <a:t>default is conversation.</a:t>
            </a:r>
          </a:p>
          <a:p>
            <a:pPr eaLnBrk="1" hangingPunct="1">
              <a:defRPr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056683325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x-none" dirty="0"/>
              <a:t>Principle </a:t>
            </a:r>
            <a:r>
              <a:rPr lang="en-US" altLang="x-none" dirty="0" smtClean="0"/>
              <a:t>#7</a:t>
            </a:r>
            <a:endParaRPr lang="en-US" altLang="x-none" dirty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1097280" y="1066801"/>
            <a:ext cx="10058400" cy="5059364"/>
          </a:xfrm>
        </p:spPr>
        <p:txBody>
          <a:bodyPr/>
          <a:lstStyle/>
          <a:p>
            <a:r>
              <a:rPr lang="en-US" altLang="x-none" b="1" dirty="0"/>
              <a:t>Principle 7</a:t>
            </a:r>
            <a:r>
              <a:rPr lang="en-US" altLang="x-none" dirty="0"/>
              <a:t>:  Working Software is the Primary Measure of </a:t>
            </a:r>
            <a:r>
              <a:rPr lang="en-US" altLang="x-none" dirty="0" smtClean="0"/>
              <a:t>Progress</a:t>
            </a:r>
          </a:p>
          <a:p>
            <a:pPr eaLnBrk="1" hangingPunct="1"/>
            <a:r>
              <a:rPr lang="en-US" altLang="x-none" dirty="0" smtClean="0"/>
              <a:t>Agile </a:t>
            </a:r>
            <a:r>
              <a:rPr lang="en-US" altLang="x-none" dirty="0"/>
              <a:t>projects measure their progress by measuring the amount of working software</a:t>
            </a:r>
            <a:r>
              <a:rPr lang="en-US" altLang="x-none" dirty="0" smtClean="0"/>
              <a:t>.</a:t>
            </a:r>
            <a:endParaRPr lang="en-US" altLang="x-none" dirty="0"/>
          </a:p>
          <a:p>
            <a:pPr lvl="1" eaLnBrk="1" hangingPunct="1"/>
            <a:r>
              <a:rPr lang="en-US" altLang="x-none" dirty="0" smtClean="0"/>
              <a:t> Progress </a:t>
            </a:r>
            <a:r>
              <a:rPr lang="en-US" altLang="x-none" b="1" dirty="0"/>
              <a:t>not</a:t>
            </a:r>
            <a:r>
              <a:rPr lang="en-US" altLang="x-none" dirty="0"/>
              <a:t> </a:t>
            </a:r>
            <a:r>
              <a:rPr lang="en-US" altLang="x-none" dirty="0" smtClean="0"/>
              <a:t>measured </a:t>
            </a:r>
            <a:r>
              <a:rPr lang="en-US" altLang="x-none" dirty="0"/>
              <a:t>by phase we are </a:t>
            </a:r>
            <a:r>
              <a:rPr lang="en-US" altLang="x-none" dirty="0" smtClean="0"/>
              <a:t>in</a:t>
            </a:r>
            <a:endParaRPr lang="en-US" altLang="x-none" dirty="0"/>
          </a:p>
          <a:p>
            <a:pPr lvl="1" eaLnBrk="1" hangingPunct="1"/>
            <a:r>
              <a:rPr lang="en-US" altLang="x-none" dirty="0" smtClean="0"/>
              <a:t> Or by </a:t>
            </a:r>
            <a:r>
              <a:rPr lang="en-US" altLang="x-none" dirty="0"/>
              <a:t>the volume of produced </a:t>
            </a:r>
            <a:r>
              <a:rPr lang="en-US" altLang="x-none" dirty="0" smtClean="0"/>
              <a:t>documentation</a:t>
            </a:r>
            <a:r>
              <a:rPr lang="en-US" altLang="x-none" b="1" dirty="0" smtClean="0"/>
              <a:t> </a:t>
            </a:r>
            <a:endParaRPr lang="en-US" altLang="x-none" b="1" dirty="0"/>
          </a:p>
          <a:p>
            <a:pPr lvl="1" eaLnBrk="1" hangingPunct="1"/>
            <a:r>
              <a:rPr lang="en-US" altLang="x-none" dirty="0" smtClean="0"/>
              <a:t> Or by </a:t>
            </a:r>
            <a:r>
              <a:rPr lang="en-US" altLang="x-none" dirty="0"/>
              <a:t>the amount of code they have </a:t>
            </a:r>
            <a:r>
              <a:rPr lang="en-US" altLang="x-none" dirty="0" smtClean="0"/>
              <a:t>created</a:t>
            </a:r>
            <a:endParaRPr lang="en-US" altLang="x-none" dirty="0"/>
          </a:p>
          <a:p>
            <a:pPr eaLnBrk="1" hangingPunct="1"/>
            <a:r>
              <a:rPr lang="en-US" altLang="x-none" b="1" dirty="0"/>
              <a:t>Agile teams are 30% done when 30% of the necessary functionality is working.</a:t>
            </a:r>
          </a:p>
        </p:txBody>
      </p:sp>
    </p:spTree>
    <p:extLst>
      <p:ext uri="{BB962C8B-B14F-4D97-AF65-F5344CB8AC3E}">
        <p14:creationId xmlns:p14="http://schemas.microsoft.com/office/powerpoint/2010/main" val="779861163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9525000" cy="639762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x-none" dirty="0"/>
              <a:t>Principle </a:t>
            </a:r>
            <a:r>
              <a:rPr lang="en-US" altLang="x-none" dirty="0" smtClean="0"/>
              <a:t>#8</a:t>
            </a:r>
            <a:endParaRPr lang="en-US" altLang="x-none" dirty="0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1143000" y="1066800"/>
            <a:ext cx="10058400" cy="5334000"/>
          </a:xfrm>
        </p:spPr>
        <p:txBody>
          <a:bodyPr>
            <a:normAutofit/>
          </a:bodyPr>
          <a:lstStyle/>
          <a:p>
            <a:r>
              <a:rPr lang="en-US" altLang="x-none" sz="2400" b="1" dirty="0" smtClean="0"/>
              <a:t>Principle </a:t>
            </a:r>
            <a:r>
              <a:rPr lang="en-US" altLang="x-none" sz="2400" b="1" dirty="0"/>
              <a:t>8</a:t>
            </a:r>
            <a:r>
              <a:rPr lang="en-US" altLang="x-none" sz="2400" dirty="0"/>
              <a:t>:  Agile Processes promote sustainable </a:t>
            </a:r>
            <a:r>
              <a:rPr lang="en-US" altLang="x-none" sz="2400" dirty="0" smtClean="0"/>
              <a:t>development </a:t>
            </a:r>
            <a:endParaRPr lang="en-US" altLang="x-none" sz="2400" dirty="0"/>
          </a:p>
          <a:p>
            <a:r>
              <a:rPr lang="en-US" altLang="x-none" sz="2400" dirty="0"/>
              <a:t>The sponsors, developers, and users should be able to maintain a constant pace indefinitely</a:t>
            </a:r>
            <a:r>
              <a:rPr lang="en-US" altLang="x-none" sz="2400" dirty="0" smtClean="0"/>
              <a:t>.</a:t>
            </a:r>
            <a:endParaRPr lang="en-US" altLang="x-none" sz="2500" dirty="0"/>
          </a:p>
          <a:p>
            <a:pPr lvl="1">
              <a:lnSpc>
                <a:spcPct val="80000"/>
              </a:lnSpc>
            </a:pPr>
            <a:r>
              <a:rPr lang="en-US" altLang="x-none" dirty="0" smtClean="0"/>
              <a:t>An </a:t>
            </a:r>
            <a:r>
              <a:rPr lang="en-US" altLang="x-none" dirty="0"/>
              <a:t>agile project is not run like a 50 yard dash; it is run like a marathon. </a:t>
            </a:r>
          </a:p>
          <a:p>
            <a:pPr lvl="2">
              <a:lnSpc>
                <a:spcPct val="80000"/>
              </a:lnSpc>
            </a:pPr>
            <a:r>
              <a:rPr lang="en-US" altLang="x-none" dirty="0"/>
              <a:t>The team does not take off at full speed and try to maintain that speed for the duration. </a:t>
            </a:r>
          </a:p>
          <a:p>
            <a:pPr lvl="2">
              <a:lnSpc>
                <a:spcPct val="80000"/>
              </a:lnSpc>
            </a:pPr>
            <a:r>
              <a:rPr lang="en-US" altLang="x-none" dirty="0"/>
              <a:t>Rather they run at a fast, but </a:t>
            </a:r>
            <a:r>
              <a:rPr lang="en-US" altLang="x-none" u="sng" dirty="0"/>
              <a:t>sustainable</a:t>
            </a:r>
            <a:r>
              <a:rPr lang="en-US" altLang="x-none" dirty="0"/>
              <a:t>, pace</a:t>
            </a:r>
            <a:r>
              <a:rPr lang="en-US" altLang="x-none" dirty="0" smtClean="0"/>
              <a:t>.</a:t>
            </a:r>
            <a:endParaRPr lang="en-US" altLang="x-none" dirty="0"/>
          </a:p>
          <a:p>
            <a:pPr lvl="1">
              <a:lnSpc>
                <a:spcPct val="80000"/>
              </a:lnSpc>
            </a:pPr>
            <a:r>
              <a:rPr lang="en-US" altLang="x-none" dirty="0"/>
              <a:t>Running too fast leads to burnout, shortcuts, and debacle. </a:t>
            </a:r>
          </a:p>
          <a:p>
            <a:pPr lvl="1">
              <a:lnSpc>
                <a:spcPct val="80000"/>
              </a:lnSpc>
            </a:pPr>
            <a:r>
              <a:rPr lang="en-US" altLang="x-none" dirty="0"/>
              <a:t>Agile teams pace themselves. </a:t>
            </a:r>
          </a:p>
          <a:p>
            <a:pPr lvl="2">
              <a:lnSpc>
                <a:spcPct val="80000"/>
              </a:lnSpc>
            </a:pPr>
            <a:r>
              <a:rPr lang="en-US" altLang="x-none" dirty="0"/>
              <a:t>They don’t allow themselves to get too tired. </a:t>
            </a:r>
          </a:p>
          <a:p>
            <a:pPr lvl="2">
              <a:lnSpc>
                <a:spcPct val="80000"/>
              </a:lnSpc>
            </a:pPr>
            <a:r>
              <a:rPr lang="en-US" altLang="x-none" dirty="0"/>
              <a:t>They don’t borrow tomorrow’s energy to get a bit more done today. </a:t>
            </a:r>
          </a:p>
          <a:p>
            <a:pPr lvl="2">
              <a:lnSpc>
                <a:spcPct val="80000"/>
              </a:lnSpc>
            </a:pPr>
            <a:r>
              <a:rPr lang="en-US" altLang="x-none" dirty="0"/>
              <a:t>They work at a rate that allows them to maintain the highest quality standards for the duration of the project.</a:t>
            </a:r>
          </a:p>
        </p:txBody>
      </p:sp>
    </p:spTree>
    <p:extLst>
      <p:ext uri="{BB962C8B-B14F-4D97-AF65-F5344CB8AC3E}">
        <p14:creationId xmlns:p14="http://schemas.microsoft.com/office/powerpoint/2010/main" val="1033868900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x-none" sz="3200" b="1"/>
              <a:t>Principle 9: </a:t>
            </a:r>
            <a:r>
              <a:rPr lang="en-US" altLang="x-none" sz="3200"/>
              <a:t>Continuous Attention to Technical Excellence and Good Design enhances Agility.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458200" cy="4525963"/>
          </a:xfrm>
        </p:spPr>
        <p:txBody>
          <a:bodyPr/>
          <a:lstStyle/>
          <a:p>
            <a:pPr eaLnBrk="1" hangingPunct="1"/>
            <a:r>
              <a:rPr lang="en-US" altLang="x-none" b="1"/>
              <a:t>High quality is the key to high speed</a:t>
            </a:r>
            <a:r>
              <a:rPr lang="en-US" altLang="x-none"/>
              <a:t>. </a:t>
            </a:r>
          </a:p>
          <a:p>
            <a:pPr lvl="1" eaLnBrk="1" hangingPunct="1"/>
            <a:r>
              <a:rPr lang="en-US" altLang="x-none"/>
              <a:t>The way to go fast is to </a:t>
            </a:r>
            <a:r>
              <a:rPr lang="en-US" altLang="x-none" b="1"/>
              <a:t>keep the software as clean and robust as possible. </a:t>
            </a:r>
          </a:p>
          <a:p>
            <a:pPr lvl="1" eaLnBrk="1" hangingPunct="1"/>
            <a:endParaRPr lang="en-US" altLang="x-none"/>
          </a:p>
          <a:p>
            <a:pPr lvl="1" eaLnBrk="1" hangingPunct="1"/>
            <a:r>
              <a:rPr lang="en-US" altLang="x-none"/>
              <a:t>Thus, all agile team-members are </a:t>
            </a:r>
            <a:r>
              <a:rPr lang="en-US" altLang="x-none" b="1"/>
              <a:t>committed</a:t>
            </a:r>
            <a:r>
              <a:rPr lang="en-US" altLang="x-none"/>
              <a:t> to producing only the </a:t>
            </a:r>
            <a:r>
              <a:rPr lang="en-US" altLang="x-none" b="1"/>
              <a:t>highest</a:t>
            </a:r>
            <a:r>
              <a:rPr lang="en-US" altLang="x-none"/>
              <a:t> </a:t>
            </a:r>
            <a:r>
              <a:rPr lang="en-US" altLang="x-none" b="1"/>
              <a:t>quality</a:t>
            </a:r>
            <a:r>
              <a:rPr lang="en-US" altLang="x-none"/>
              <a:t> </a:t>
            </a:r>
            <a:r>
              <a:rPr lang="en-US" altLang="x-none" b="1"/>
              <a:t>code</a:t>
            </a:r>
            <a:r>
              <a:rPr lang="en-US" altLang="x-none"/>
              <a:t> they can. </a:t>
            </a:r>
          </a:p>
          <a:p>
            <a:pPr lvl="1" eaLnBrk="1" hangingPunct="1"/>
            <a:endParaRPr lang="en-US" altLang="x-none"/>
          </a:p>
          <a:p>
            <a:pPr lvl="1" eaLnBrk="1" hangingPunct="1"/>
            <a:r>
              <a:rPr lang="en-US" altLang="x-none"/>
              <a:t>They do not make messes and then tell themselves they’ll clean it up when they have more time. </a:t>
            </a:r>
          </a:p>
          <a:p>
            <a:pPr lvl="1" eaLnBrk="1" hangingPunct="1"/>
            <a:r>
              <a:rPr lang="en-US" altLang="x-none" b="1"/>
              <a:t>Do it right the </a:t>
            </a:r>
            <a:r>
              <a:rPr lang="en-US" altLang="x-none" b="1" u="sng"/>
              <a:t>first</a:t>
            </a:r>
            <a:r>
              <a:rPr lang="en-US" altLang="x-none" b="1"/>
              <a:t> time!</a:t>
            </a:r>
          </a:p>
          <a:p>
            <a:pPr lvl="2" eaLnBrk="1" hangingPunct="1">
              <a:buFont typeface="Arial" charset="0"/>
              <a:buNone/>
            </a:pP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44414423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x-none" sz="3200"/>
              <a:t>Principle 10:  </a:t>
            </a:r>
            <a:r>
              <a:rPr lang="en-US" altLang="x-none" sz="3200" b="1"/>
              <a:t>Simplicity</a:t>
            </a:r>
            <a:r>
              <a:rPr lang="en-US" altLang="x-none" sz="3200"/>
              <a:t> – </a:t>
            </a:r>
            <a:r>
              <a:rPr lang="en-US" altLang="x-none" sz="3200" b="1"/>
              <a:t>the art of maximizing the amount of work </a:t>
            </a:r>
            <a:r>
              <a:rPr lang="en-US" altLang="x-none" sz="3200" b="1" u="sng"/>
              <a:t>not</a:t>
            </a:r>
            <a:r>
              <a:rPr lang="en-US" altLang="x-none" sz="3200" b="1"/>
              <a:t> done – is essential.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Agile teams take the simplest path that is consistent with their goals. </a:t>
            </a:r>
          </a:p>
          <a:p>
            <a:pPr lvl="1" eaLnBrk="1" hangingPunct="1"/>
            <a:endParaRPr lang="en-US" altLang="x-none"/>
          </a:p>
          <a:p>
            <a:pPr lvl="1" eaLnBrk="1" hangingPunct="1"/>
            <a:r>
              <a:rPr lang="en-US" altLang="x-none"/>
              <a:t>They don’t anticipate tomorrow’s problems and try to defend against them today. </a:t>
            </a:r>
          </a:p>
          <a:p>
            <a:pPr lvl="1" eaLnBrk="1" hangingPunct="1"/>
            <a:endParaRPr lang="en-US" altLang="x-none"/>
          </a:p>
          <a:p>
            <a:pPr lvl="1" eaLnBrk="1" hangingPunct="1"/>
            <a:r>
              <a:rPr lang="en-US" altLang="x-none" b="1"/>
              <a:t>Rather they do the simplest and highest quality work today, confident that it will be easy to change if and when tomorrows problems arise.</a:t>
            </a:r>
          </a:p>
        </p:txBody>
      </p:sp>
    </p:spTree>
    <p:extLst>
      <p:ext uri="{BB962C8B-B14F-4D97-AF65-F5344CB8AC3E}">
        <p14:creationId xmlns:p14="http://schemas.microsoft.com/office/powerpoint/2010/main" val="721572384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1752600" y="274638"/>
            <a:ext cx="8763000" cy="1143000"/>
          </a:xfrm>
        </p:spPr>
        <p:txBody>
          <a:bodyPr/>
          <a:lstStyle/>
          <a:p>
            <a:pPr eaLnBrk="1" hangingPunct="1"/>
            <a:r>
              <a:rPr lang="en-US" altLang="x-none" sz="2800" b="1"/>
              <a:t>Principle 11:   T</a:t>
            </a:r>
            <a:r>
              <a:rPr lang="en-US" altLang="x-none" sz="2800"/>
              <a:t>he Best Architectures, Requirements, and Designs emerge from </a:t>
            </a:r>
            <a:r>
              <a:rPr lang="en-US" altLang="x-none" sz="2800" b="1"/>
              <a:t>Self-Organizing Teams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700"/>
              <a:t>An agile team is a self organizing team.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/>
              <a:t>Responsibilities are </a:t>
            </a:r>
            <a:r>
              <a:rPr lang="en-US" b="1"/>
              <a:t>not handed to individual team members</a:t>
            </a:r>
            <a:r>
              <a:rPr lang="en-US"/>
              <a:t> from the outside.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/>
              <a:t>Responsibilities are </a:t>
            </a:r>
            <a:r>
              <a:rPr lang="en-US" b="1"/>
              <a:t>communicated</a:t>
            </a:r>
            <a:r>
              <a:rPr lang="en-US"/>
              <a:t> to the team as a whole, and the </a:t>
            </a:r>
            <a:r>
              <a:rPr lang="en-US" b="1"/>
              <a:t>team determines</a:t>
            </a:r>
            <a:r>
              <a:rPr lang="en-US"/>
              <a:t> the best way to fulfill them.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70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700"/>
              <a:t>Agile team members work together on all project aspects.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/>
              <a:t>Each is allowed input into the whole.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/>
              <a:t>No single team member is responsible for the architecture, or the requirements, or the tests, etc.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/>
              <a:t>The team shares those responsibilities and each team member has influence over them.</a:t>
            </a:r>
          </a:p>
        </p:txBody>
      </p:sp>
    </p:spTree>
    <p:extLst>
      <p:ext uri="{BB962C8B-B14F-4D97-AF65-F5344CB8AC3E}">
        <p14:creationId xmlns:p14="http://schemas.microsoft.com/office/powerpoint/2010/main" val="626903279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2900" b="1" dirty="0"/>
              <a:t>Principle 12:  </a:t>
            </a:r>
            <a:r>
              <a:rPr lang="en-US" sz="2900" dirty="0"/>
              <a:t>At regular Intervals, the </a:t>
            </a:r>
            <a:r>
              <a:rPr lang="en-US" sz="2900" b="1" dirty="0"/>
              <a:t>Team reflects</a:t>
            </a:r>
            <a:r>
              <a:rPr lang="en-US" sz="2900" dirty="0"/>
              <a:t> on how to become </a:t>
            </a:r>
            <a:r>
              <a:rPr lang="en-US" sz="2900" b="1" dirty="0"/>
              <a:t>more</a:t>
            </a:r>
            <a:r>
              <a:rPr lang="en-US" sz="2900" dirty="0"/>
              <a:t> effective, </a:t>
            </a:r>
            <a:r>
              <a:rPr lang="en-US" sz="2900" b="1" dirty="0"/>
              <a:t>then tunes and adjusts </a:t>
            </a:r>
            <a:r>
              <a:rPr lang="en-US" sz="2900" dirty="0"/>
              <a:t>its </a:t>
            </a:r>
            <a:r>
              <a:rPr lang="en-US" sz="2900" b="1" dirty="0"/>
              <a:t>behavior</a:t>
            </a:r>
            <a:r>
              <a:rPr lang="en-US" sz="2900" dirty="0"/>
              <a:t> accordingly.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x-none"/>
          </a:p>
          <a:p>
            <a:pPr eaLnBrk="1" hangingPunct="1"/>
            <a:r>
              <a:rPr lang="en-US" altLang="x-none"/>
              <a:t>An agile team continually adjusts its organization, rules, conventions, relationships, etc. </a:t>
            </a:r>
          </a:p>
          <a:p>
            <a:pPr eaLnBrk="1" hangingPunct="1"/>
            <a:endParaRPr lang="en-US" altLang="x-none"/>
          </a:p>
          <a:p>
            <a:pPr eaLnBrk="1" hangingPunct="1"/>
            <a:r>
              <a:rPr lang="en-US" altLang="x-none"/>
              <a:t>An agile team knows that its environment is continuously changing, and knows that they must change with that environment to remain agile.</a:t>
            </a:r>
          </a:p>
        </p:txBody>
      </p:sp>
    </p:spTree>
    <p:extLst>
      <p:ext uri="{BB962C8B-B14F-4D97-AF65-F5344CB8AC3E}">
        <p14:creationId xmlns:p14="http://schemas.microsoft.com/office/powerpoint/2010/main" val="808637971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x-none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066800"/>
            <a:ext cx="8229600" cy="54102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200" dirty="0">
                <a:latin typeface="Times New Roman" pitchFamily="18" charset="0"/>
              </a:rPr>
              <a:t>The professional goal of every software engineer, and every development team, is to deliver the highest possible value to our employers and customers.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>
                <a:latin typeface="Times New Roman" pitchFamily="18" charset="0"/>
              </a:rPr>
              <a:t>And yet, our projects fail, or fail to deliver value, at a dismaying rate.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200" dirty="0">
                <a:latin typeface="Times New Roman" pitchFamily="18" charset="0"/>
              </a:rPr>
              <a:t>Though well intentioned, the </a:t>
            </a:r>
            <a:r>
              <a:rPr lang="en-US" sz="2200" b="1" dirty="0">
                <a:latin typeface="Times New Roman" pitchFamily="18" charset="0"/>
              </a:rPr>
              <a:t>upward spiral of process inflation</a:t>
            </a:r>
            <a:r>
              <a:rPr lang="en-US" sz="2200" dirty="0">
                <a:latin typeface="Times New Roman" pitchFamily="18" charset="0"/>
              </a:rPr>
              <a:t> is culpable for at least some of this failure.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200" dirty="0">
                <a:latin typeface="Times New Roman" pitchFamily="18" charset="0"/>
              </a:rPr>
              <a:t>The principles and values of agile software development were formed as a way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>
                <a:latin typeface="Times New Roman" pitchFamily="18" charset="0"/>
              </a:rPr>
              <a:t>to help teams break the cycle of process inflation, and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>
                <a:latin typeface="Times New Roman" pitchFamily="18" charset="0"/>
              </a:rPr>
              <a:t>to focus on simple techniques for reaching their goals. 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200" dirty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2200" dirty="0">
                <a:latin typeface="Times New Roman" pitchFamily="18" charset="0"/>
              </a:rPr>
              <a:t>At the time of this writing there were many agile processes to choose from. These include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>
                <a:latin typeface="Times New Roman" pitchFamily="18" charset="0"/>
              </a:rPr>
              <a:t>SCRUM,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>
                <a:latin typeface="Times New Roman" pitchFamily="18" charset="0"/>
              </a:rPr>
              <a:t>Crystal,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>
                <a:latin typeface="Times New Roman" pitchFamily="18" charset="0"/>
              </a:rPr>
              <a:t>Feature Driven Development (FDD),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>
                <a:latin typeface="Times New Roman" pitchFamily="18" charset="0"/>
              </a:rPr>
              <a:t>Adaptive Software Development (ADP), and most significantly,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>
                <a:latin typeface="Times New Roman" pitchFamily="18" charset="0"/>
              </a:rPr>
              <a:t>Extreme Programming (XP).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>
                <a:latin typeface="Times New Roman" pitchFamily="18" charset="0"/>
              </a:rPr>
              <a:t>Others…</a:t>
            </a:r>
            <a:endParaRPr lang="en-US" sz="2000" dirty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  <a:defRPr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50186038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and Short Cycle 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Template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Template</a:t>
            </a:r>
          </a:p>
          <a:p>
            <a:pPr lvl="2"/>
            <a:r>
              <a:rPr lang="en-US" dirty="0" smtClean="0"/>
              <a:t>Template</a:t>
            </a:r>
          </a:p>
          <a:p>
            <a:pPr lvl="3"/>
            <a:r>
              <a:rPr lang="en-US" dirty="0" smtClean="0"/>
              <a:t>Template </a:t>
            </a:r>
          </a:p>
          <a:p>
            <a:pPr lvl="8"/>
            <a:endParaRPr lang="en-US" dirty="0" smtClean="0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219200" y="3054928"/>
            <a:ext cx="2286000" cy="374072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 template</a:t>
            </a:r>
            <a:endParaRPr lang="en-US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1219200" y="3815600"/>
            <a:ext cx="2286000" cy="4516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xx.xxx.xx.x</a:t>
            </a:r>
            <a:endParaRPr lang="en-US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8592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950" dirty="0"/>
              <a:t>End of Chapter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87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x-none" sz="6000" dirty="0"/>
              <a:t>Agile Software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68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dirty="0" smtClean="0"/>
              <a:t>Agile </a:t>
            </a:r>
            <a:r>
              <a:rPr lang="en-US" altLang="x-none" dirty="0"/>
              <a:t>Software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5380" y="1066800"/>
            <a:ext cx="10142220" cy="5334000"/>
          </a:xfrm>
        </p:spPr>
        <p:txBody>
          <a:bodyPr rtlCol="0">
            <a:normAutofit/>
          </a:bodyPr>
          <a:lstStyle/>
          <a:p>
            <a:pPr lvl="1">
              <a:lnSpc>
                <a:spcPct val="100000"/>
              </a:lnSpc>
              <a:spcAft>
                <a:spcPts val="0"/>
              </a:spcAft>
              <a:defRPr/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 Agile software development </a:t>
            </a:r>
            <a:r>
              <a:rPr lang="en-US" dirty="0" smtClean="0">
                <a:solidFill>
                  <a:schemeClr val="tx1"/>
                </a:solidFill>
                <a:latin typeface="Arial"/>
              </a:rPr>
              <a:t>is a group of software development methods based on iterative and incremental development, where requirements and solutions evolve through collaboration between self-organizing, cross-functional teams. </a:t>
            </a:r>
          </a:p>
          <a:p>
            <a:pPr lvl="2">
              <a:lnSpc>
                <a:spcPct val="100000"/>
              </a:lnSpc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  <a:latin typeface="Arial"/>
              </a:rPr>
              <a:t>Methods</a:t>
            </a:r>
          </a:p>
          <a:p>
            <a:pPr lvl="2">
              <a:lnSpc>
                <a:spcPct val="100000"/>
              </a:lnSpc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  <a:latin typeface="Arial"/>
              </a:rPr>
              <a:t>Iterative</a:t>
            </a:r>
          </a:p>
          <a:p>
            <a:pPr lvl="2">
              <a:lnSpc>
                <a:spcPct val="100000"/>
              </a:lnSpc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  <a:latin typeface="Arial"/>
              </a:rPr>
              <a:t>Incremental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704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dirty="0" smtClean="0"/>
              <a:t>Agile </a:t>
            </a:r>
            <a:r>
              <a:rPr lang="en-US" altLang="x-none" dirty="0"/>
              <a:t>Software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5380" y="1066800"/>
            <a:ext cx="10142220" cy="5334000"/>
          </a:xfrm>
        </p:spPr>
        <p:txBody>
          <a:bodyPr rtlCol="0">
            <a:normAutofit/>
          </a:bodyPr>
          <a:lstStyle/>
          <a:p>
            <a:pPr lvl="1">
              <a:lnSpc>
                <a:spcPct val="100000"/>
              </a:lnSpc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  <a:latin typeface="Arial"/>
              </a:rPr>
              <a:t> It promotes adaptive planning, evolutionary development and delivery, a time-boxed iterative approach, and encourages rapid and flexible response to change. 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defRPr/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 It is a conceptual framework that promotes foreseen interactions throughout the development cycle. 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defRPr/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 The </a:t>
            </a:r>
            <a:r>
              <a:rPr lang="en-US" i="1" dirty="0" smtClean="0">
                <a:solidFill>
                  <a:srgbClr val="000000"/>
                </a:solidFill>
                <a:latin typeface="Arial"/>
              </a:rPr>
              <a:t>Agile Manifesto</a:t>
            </a:r>
            <a:r>
              <a:rPr lang="en-US" baseline="30000" dirty="0" smtClean="0">
                <a:solidFill>
                  <a:srgbClr val="0B0080"/>
                </a:solidFill>
                <a:latin typeface="Arial"/>
              </a:rPr>
              <a:t>[</a:t>
            </a:r>
            <a:r>
              <a:rPr lang="en-US" dirty="0" smtClean="0">
                <a:solidFill>
                  <a:srgbClr val="0B0080"/>
                </a:solidFill>
                <a:latin typeface="Arial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introduced the term in 2001.  (Wiki, 21 Aug 12)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defRPr/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 Let’s take this definition apart.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2431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dirty="0" smtClean="0"/>
              <a:t>Software </a:t>
            </a:r>
            <a:r>
              <a:rPr lang="en-US" altLang="x-none" dirty="0"/>
              <a:t>Development Method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x-none" dirty="0" smtClean="0"/>
              <a:t>A </a:t>
            </a:r>
            <a:r>
              <a:rPr lang="en-US" altLang="x-none" dirty="0"/>
              <a:t>software development methodology or system development methodology in software engineering is a framework that is used to structure, plan, and control the process of developing an information </a:t>
            </a:r>
            <a:r>
              <a:rPr lang="en-US" altLang="x-none" dirty="0" smtClean="0"/>
              <a:t>system.</a:t>
            </a:r>
            <a:endParaRPr lang="en-US" altLang="x-none" dirty="0"/>
          </a:p>
          <a:p>
            <a:pPr eaLnBrk="1" hangingPunct="1"/>
            <a:endParaRPr lang="en-US" altLang="x-none" dirty="0"/>
          </a:p>
          <a:p>
            <a:pPr eaLnBrk="1" hangingPunct="1"/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9813455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274638"/>
            <a:ext cx="9418321" cy="79216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sz="3600" dirty="0" smtClean="0"/>
              <a:t>Software Engineering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spcAft>
                <a:spcPts val="0"/>
              </a:spcAft>
              <a:buNone/>
              <a:defRPr/>
            </a:pPr>
            <a:r>
              <a:rPr lang="en-US" sz="2400" dirty="0" smtClean="0"/>
              <a:t> </a:t>
            </a:r>
            <a:r>
              <a:rPr lang="en-US" sz="2400" i="1" dirty="0" smtClean="0"/>
              <a:t>Wikipedia</a:t>
            </a:r>
            <a:r>
              <a:rPr lang="en-US" sz="2400" dirty="0" smtClean="0"/>
              <a:t> says:</a:t>
            </a:r>
          </a:p>
          <a:p>
            <a:pPr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142999" y="1600200"/>
            <a:ext cx="10058401" cy="27432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spcAft>
                <a:spcPts val="0"/>
              </a:spcAft>
              <a:buNone/>
              <a:defRPr/>
            </a:pPr>
            <a:r>
              <a:rPr lang="en-US" sz="2800" b="1" dirty="0" smtClean="0">
                <a:solidFill>
                  <a:schemeClr val="tx1"/>
                </a:solidFill>
              </a:rPr>
              <a:t>“Software </a:t>
            </a:r>
            <a:r>
              <a:rPr lang="en-US" sz="2800" b="1" dirty="0">
                <a:solidFill>
                  <a:schemeClr val="tx1"/>
                </a:solidFill>
              </a:rPr>
              <a:t>Engineering </a:t>
            </a:r>
            <a:r>
              <a:rPr lang="en-US" sz="2800" dirty="0" smtClean="0">
                <a:solidFill>
                  <a:schemeClr val="tx1"/>
                </a:solidFill>
              </a:rPr>
              <a:t>is </a:t>
            </a:r>
            <a:r>
              <a:rPr lang="en-US" sz="2800" dirty="0">
                <a:solidFill>
                  <a:schemeClr val="tx1"/>
                </a:solidFill>
              </a:rPr>
              <a:t>the application of a systematic, disciplined, quantifiable approach to the design, development, operation, and maintenance of software, and the study of these approaches; that is, the application of engineering to software</a:t>
            </a:r>
            <a:r>
              <a:rPr lang="en-US" sz="2800" dirty="0" smtClean="0">
                <a:solidFill>
                  <a:schemeClr val="tx1"/>
                </a:solidFill>
              </a:rPr>
              <a:t>.”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8045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een-1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een-1" id="{156DCCF7-3646-4809-A083-4CE9C4CB5991}" vid="{794C7AB6-B06D-438C-8590-E0CE209F89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Green-1</Template>
  <TotalTime>23351</TotalTime>
  <Words>2987</Words>
  <Application>Microsoft Macintosh PowerPoint</Application>
  <PresentationFormat>Widescreen</PresentationFormat>
  <Paragraphs>309</Paragraphs>
  <Slides>40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Angsana New</vt:lpstr>
      <vt:lpstr>Calibri</vt:lpstr>
      <vt:lpstr>Calibri Light</vt:lpstr>
      <vt:lpstr>Courier New</vt:lpstr>
      <vt:lpstr>Times New Roman</vt:lpstr>
      <vt:lpstr>Wingdings</vt:lpstr>
      <vt:lpstr>Arial</vt:lpstr>
      <vt:lpstr>Green-1</vt:lpstr>
      <vt:lpstr>Day 01 - Processes and Practices</vt:lpstr>
      <vt:lpstr>Agile </vt:lpstr>
      <vt:lpstr>Agile and Short Cycle Times</vt:lpstr>
      <vt:lpstr>Agile and Short Cycle Times</vt:lpstr>
      <vt:lpstr>Agile Software Development</vt:lpstr>
      <vt:lpstr>Agile Software Development</vt:lpstr>
      <vt:lpstr>Agile Software Development</vt:lpstr>
      <vt:lpstr>Software Development Method</vt:lpstr>
      <vt:lpstr>Software Engineering</vt:lpstr>
      <vt:lpstr>Software Development</vt:lpstr>
      <vt:lpstr>Information System</vt:lpstr>
      <vt:lpstr>Iterative and Incremental Development</vt:lpstr>
      <vt:lpstr>Time-Boxed Approach</vt:lpstr>
      <vt:lpstr>Introductory Thoughts</vt:lpstr>
      <vt:lpstr>Common Fears</vt:lpstr>
      <vt:lpstr>Agile Alliance</vt:lpstr>
      <vt:lpstr>The Alliance</vt:lpstr>
      <vt:lpstr>Manifesto for Agile Software Development</vt:lpstr>
      <vt:lpstr>Agile Software Development Value #1</vt:lpstr>
      <vt:lpstr>Agile Software Development Value #2</vt:lpstr>
      <vt:lpstr>Agile Software Development Value #2</vt:lpstr>
      <vt:lpstr>Agile Software Development Value #3</vt:lpstr>
      <vt:lpstr>Agile Software Development Value #3</vt:lpstr>
      <vt:lpstr>Agile Software Development Value #4</vt:lpstr>
      <vt:lpstr>Agile Software Development Value #4</vt:lpstr>
      <vt:lpstr>The 12 Principles of Agile</vt:lpstr>
      <vt:lpstr>Principle #1</vt:lpstr>
      <vt:lpstr>Principle #2</vt:lpstr>
      <vt:lpstr>Principle #3</vt:lpstr>
      <vt:lpstr>Principle #4</vt:lpstr>
      <vt:lpstr>Principle #5</vt:lpstr>
      <vt:lpstr>Principle #6</vt:lpstr>
      <vt:lpstr>Principle #7</vt:lpstr>
      <vt:lpstr>Principle #8</vt:lpstr>
      <vt:lpstr>Principle 9: Continuous Attention to Technical Excellence and Good Design enhances Agility.</vt:lpstr>
      <vt:lpstr>Principle 10:  Simplicity – the art of maximizing the amount of work not done – is essential.</vt:lpstr>
      <vt:lpstr>Principle 11:   The Best Architectures, Requirements, and Designs emerge from Self-Organizing Teams</vt:lpstr>
      <vt:lpstr>Principle 12:  At regular Intervals, the Team reflects on how to become more effective, then tunes and adjusts its behavior accordingly.</vt:lpstr>
      <vt:lpstr>Conclusions</vt:lpstr>
      <vt:lpstr>End of Chapter</vt:lpstr>
    </vt:vector>
  </TitlesOfParts>
  <Company>Microsoft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Choi, Jong Youl</dc:creator>
  <cp:lastModifiedBy>james30152@yahoo.com</cp:lastModifiedBy>
  <cp:revision>1121</cp:revision>
  <dcterms:created xsi:type="dcterms:W3CDTF">2010-11-02T19:01:47Z</dcterms:created>
  <dcterms:modified xsi:type="dcterms:W3CDTF">2018-03-19T16:32:04Z</dcterms:modified>
</cp:coreProperties>
</file>