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8" r:id="rId1"/>
  </p:sldMasterIdLst>
  <p:notesMasterIdLst>
    <p:notesMasterId r:id="rId51"/>
  </p:notesMasterIdLst>
  <p:sldIdLst>
    <p:sldId id="492" r:id="rId2"/>
    <p:sldId id="576" r:id="rId3"/>
    <p:sldId id="577" r:id="rId4"/>
    <p:sldId id="578" r:id="rId5"/>
    <p:sldId id="579" r:id="rId6"/>
    <p:sldId id="580" r:id="rId7"/>
    <p:sldId id="581" r:id="rId8"/>
    <p:sldId id="582" r:id="rId9"/>
    <p:sldId id="583" r:id="rId10"/>
    <p:sldId id="584" r:id="rId11"/>
    <p:sldId id="585" r:id="rId12"/>
    <p:sldId id="586" r:id="rId13"/>
    <p:sldId id="587" r:id="rId14"/>
    <p:sldId id="588" r:id="rId15"/>
    <p:sldId id="589" r:id="rId16"/>
    <p:sldId id="590" r:id="rId17"/>
    <p:sldId id="591" r:id="rId18"/>
    <p:sldId id="592" r:id="rId19"/>
    <p:sldId id="593" r:id="rId20"/>
    <p:sldId id="594" r:id="rId21"/>
    <p:sldId id="595" r:id="rId22"/>
    <p:sldId id="596" r:id="rId23"/>
    <p:sldId id="597" r:id="rId24"/>
    <p:sldId id="598" r:id="rId25"/>
    <p:sldId id="599" r:id="rId26"/>
    <p:sldId id="600" r:id="rId27"/>
    <p:sldId id="601" r:id="rId28"/>
    <p:sldId id="602" r:id="rId29"/>
    <p:sldId id="603" r:id="rId30"/>
    <p:sldId id="604" r:id="rId31"/>
    <p:sldId id="605" r:id="rId32"/>
    <p:sldId id="606" r:id="rId33"/>
    <p:sldId id="607" r:id="rId34"/>
    <p:sldId id="608" r:id="rId35"/>
    <p:sldId id="609" r:id="rId36"/>
    <p:sldId id="610" r:id="rId37"/>
    <p:sldId id="611" r:id="rId38"/>
    <p:sldId id="612" r:id="rId39"/>
    <p:sldId id="613" r:id="rId40"/>
    <p:sldId id="614" r:id="rId41"/>
    <p:sldId id="615" r:id="rId42"/>
    <p:sldId id="616" r:id="rId43"/>
    <p:sldId id="617" r:id="rId44"/>
    <p:sldId id="618" r:id="rId45"/>
    <p:sldId id="619" r:id="rId46"/>
    <p:sldId id="620" r:id="rId47"/>
    <p:sldId id="621" r:id="rId48"/>
    <p:sldId id="622" r:id="rId49"/>
    <p:sldId id="623" r:id="rId50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ngsana New" panose="02020603050405020304" pitchFamily="18" charset="-34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ngsana New" panose="02020603050405020304" pitchFamily="18" charset="-34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ngsana New" panose="02020603050405020304" pitchFamily="18" charset="-34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ngsana New" panose="02020603050405020304" pitchFamily="18" charset="-34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ngsana New" panose="02020603050405020304" pitchFamily="18" charset="-34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ngsana New" panose="02020603050405020304" pitchFamily="18" charset="-34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ngsana New" panose="02020603050405020304" pitchFamily="18" charset="-34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ngsana New" panose="02020603050405020304" pitchFamily="18" charset="-34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ngsana New" panose="02020603050405020304" pitchFamily="18" charset="-34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6FC9F1"/>
    <a:srgbClr val="FF9797"/>
    <a:srgbClr val="C2E59B"/>
    <a:srgbClr val="B0DD7F"/>
    <a:srgbClr val="2E6480"/>
    <a:srgbClr val="A613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31" autoAdjust="0"/>
    <p:restoredTop sz="75476" autoAdjust="0"/>
  </p:normalViewPr>
  <p:slideViewPr>
    <p:cSldViewPr>
      <p:cViewPr>
        <p:scale>
          <a:sx n="65" d="100"/>
          <a:sy n="65" d="100"/>
        </p:scale>
        <p:origin x="1416" y="5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-1944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notesMaster" Target="notesMasters/notesMaster1.xml"/><Relationship Id="rId52" Type="http://schemas.openxmlformats.org/officeDocument/2006/relationships/presProps" Target="presProps.xml"/><Relationship Id="rId53" Type="http://schemas.openxmlformats.org/officeDocument/2006/relationships/viewProps" Target="viewProps.xml"/><Relationship Id="rId54" Type="http://schemas.openxmlformats.org/officeDocument/2006/relationships/theme" Target="theme/theme1.xml"/><Relationship Id="rId55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43B43DF-0365-45BE-B3BE-4E16D548BFCD}" type="datetimeFigureOut">
              <a:rPr lang="en-US"/>
              <a:pPr>
                <a:defRPr/>
              </a:pPr>
              <a:t>3/13/18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9EBEA70-C239-4A7E-B4AF-4F6E659BFFC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61439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3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33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4833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B2746140-6302-4419-9ADE-6C3E6CABD715}" type="slidenum">
              <a:rPr lang="en-US" altLang="en-US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38137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EA70-C239-4A7E-B4AF-4F6E659BFFC9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8288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EA70-C239-4A7E-B4AF-4F6E659BFFC9}" type="slidenum">
              <a:rPr lang="en-US" altLang="en-US" smtClean="0"/>
              <a:pPr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795615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EA70-C239-4A7E-B4AF-4F6E659BFFC9}" type="slidenum">
              <a:rPr lang="en-US" altLang="en-US" smtClean="0"/>
              <a:pPr/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88133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http://wiki.c2.com/?</a:t>
            </a:r>
            <a:r>
              <a:rPr lang="en-US" dirty="0" err="1" smtClean="0"/>
              <a:t>InformationRadiator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EA70-C239-4A7E-B4AF-4F6E659BFFC9}" type="slidenum">
              <a:rPr lang="en-US" altLang="en-US" smtClean="0"/>
              <a:pPr/>
              <a:t>40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33985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EA70-C239-4A7E-B4AF-4F6E659BFFC9}" type="slidenum">
              <a:rPr lang="en-US" altLang="en-US" smtClean="0"/>
              <a:pPr/>
              <a:t>48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67431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EA70-C239-4A7E-B4AF-4F6E659BFFC9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54375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EA70-C239-4A7E-B4AF-4F6E659BFFC9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23616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EA70-C239-4A7E-B4AF-4F6E659BFFC9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01933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EA70-C239-4A7E-B4AF-4F6E659BFFC9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64686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EA70-C239-4A7E-B4AF-4F6E659BFFC9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61858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EA70-C239-4A7E-B4AF-4F6E659BFFC9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762080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EA70-C239-4A7E-B4AF-4F6E659BFFC9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2911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EA70-C239-4A7E-B4AF-4F6E659BFFC9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81303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ADD9CC15-1EBF-45A1-AF44-AEE6B4BE2643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 userDrawn="1"/>
        </p:nvGrpSpPr>
        <p:grpSpPr>
          <a:xfrm>
            <a:off x="9144000" y="6093768"/>
            <a:ext cx="2834639" cy="230832"/>
            <a:chOff x="822960" y="6532381"/>
            <a:chExt cx="2834639" cy="230832"/>
          </a:xfrm>
        </p:grpSpPr>
        <p:sp>
          <p:nvSpPr>
            <p:cNvPr id="12" name="Shape 177"/>
            <p:cNvSpPr/>
            <p:nvPr/>
          </p:nvSpPr>
          <p:spPr>
            <a:xfrm>
              <a:off x="822960" y="6532381"/>
              <a:ext cx="2834639" cy="23083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rIns="45719" anchor="ctr">
              <a:spAutoFit/>
            </a:bodyPr>
            <a:lstStyle>
              <a:lvl1pPr>
                <a:defRPr sz="9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rPr sz="800" dirty="0">
                  <a:solidFill>
                    <a:schemeClr val="bg1">
                      <a:lumMod val="75000"/>
                    </a:schemeClr>
                  </a:solidFill>
                </a:rPr>
                <a:t>Powered by</a:t>
              </a:r>
              <a:r>
                <a:rPr dirty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  <a:r>
                <a:rPr dirty="0" smtClean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                            </a:t>
              </a:r>
              <a:r>
                <a:rPr dirty="0" smtClean="0">
                  <a:solidFill>
                    <a:schemeClr val="bg1">
                      <a:lumMod val="75000"/>
                    </a:schemeClr>
                  </a:solidFill>
                </a:rPr>
                <a:t>© 201</a:t>
              </a:r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7</a:t>
              </a:r>
              <a:endParaRPr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3727" y="6542891"/>
              <a:ext cx="826558" cy="193733"/>
            </a:xfrm>
            <a:prstGeom prst="rect">
              <a:avLst/>
            </a:prstGeom>
          </p:spPr>
        </p:pic>
      </p:grp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6" y="6459787"/>
            <a:ext cx="4822804" cy="365125"/>
          </a:xfrm>
          <a:prstGeom prst="rect">
            <a:avLst/>
          </a:prstGeom>
        </p:spPr>
        <p:txBody>
          <a:bodyPr anchor="ctr"/>
          <a:lstStyle>
            <a:lvl1pPr algn="ctr">
              <a:defRPr sz="11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DEVOPS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389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86186" y="6459787"/>
            <a:ext cx="4822804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/>
              <a:t>DEVOPS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E4124-301A-445E-9F2A-2ECB38A1A57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96448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6"/>
            <a:ext cx="10058400" cy="627795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 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86186" y="6459787"/>
            <a:ext cx="4822804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/>
              <a:t>DEVOPS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9426E-09AA-42B6-BF36-330323CD662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269308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86186" y="6459787"/>
            <a:ext cx="4822804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/>
              <a:t>DEVOPS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278F1-C508-473B-BA88-559DB2570B26}" type="slidenum">
              <a:rPr lang="en-US" altLang="en-US" smtClean="0"/>
              <a:pPr/>
              <a:t>‹#›</a:t>
            </a:fld>
            <a:endParaRPr lang="en-US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 userDrawn="1"/>
        </p:nvGrpSpPr>
        <p:grpSpPr>
          <a:xfrm>
            <a:off x="9204961" y="6096000"/>
            <a:ext cx="2834639" cy="230832"/>
            <a:chOff x="822960" y="6532381"/>
            <a:chExt cx="2834639" cy="230832"/>
          </a:xfrm>
        </p:grpSpPr>
        <p:sp>
          <p:nvSpPr>
            <p:cNvPr id="15" name="Shape 177"/>
            <p:cNvSpPr/>
            <p:nvPr/>
          </p:nvSpPr>
          <p:spPr>
            <a:xfrm>
              <a:off x="822960" y="6532381"/>
              <a:ext cx="2834639" cy="23083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rIns="45719" anchor="ctr">
              <a:spAutoFit/>
            </a:bodyPr>
            <a:lstStyle>
              <a:lvl1pPr>
                <a:defRPr sz="9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rPr sz="800" dirty="0">
                  <a:solidFill>
                    <a:schemeClr val="bg1">
                      <a:lumMod val="75000"/>
                    </a:schemeClr>
                  </a:solidFill>
                </a:rPr>
                <a:t>Powered by</a:t>
              </a:r>
              <a:r>
                <a:rPr dirty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  <a:r>
                <a:rPr dirty="0" smtClean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                            </a:t>
              </a:r>
              <a:r>
                <a:rPr dirty="0" smtClean="0">
                  <a:solidFill>
                    <a:schemeClr val="bg1">
                      <a:lumMod val="75000"/>
                    </a:schemeClr>
                  </a:solidFill>
                </a:rPr>
                <a:t>© 201</a:t>
              </a:r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7</a:t>
              </a:r>
              <a:endParaRPr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3727" y="6542891"/>
              <a:ext cx="826558" cy="19373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98881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62779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143000"/>
            <a:ext cx="4937760" cy="4726094"/>
          </a:xfrm>
        </p:spPr>
        <p:txBody>
          <a:bodyPr/>
          <a:lstStyle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 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143001"/>
            <a:ext cx="4937760" cy="4726095"/>
          </a:xfrm>
        </p:spPr>
        <p:txBody>
          <a:bodyPr/>
          <a:lstStyle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 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86186" y="6459787"/>
            <a:ext cx="4822804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/>
              <a:t>DEVOPS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25E40-D7C6-4741-B247-A4D89313615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431863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62779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143000"/>
            <a:ext cx="4937760" cy="1439334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143000"/>
            <a:ext cx="4937760" cy="1439334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686186" y="6459787"/>
            <a:ext cx="4822804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/>
              <a:t>DEVOPS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2020C-5361-476B-B8A1-3425AC1377D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7606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686186" y="6459787"/>
            <a:ext cx="4822804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/>
              <a:t>DEVOPS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16524-B9BF-4930-AF85-EFA6EA9B1FD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170666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686186" y="6459787"/>
            <a:ext cx="4822804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smtClean="0"/>
              <a:t>DEVOPS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2BBDB-0FA6-4C10-AF9F-76D6D9DF8706}" type="slidenum">
              <a:rPr lang="en-US" altLang="en-US" smtClean="0"/>
              <a:pPr/>
              <a:t>‹#›</a:t>
            </a:fld>
            <a:endParaRPr lang="en-US" altLang="en-US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1143000" y="6512868"/>
            <a:ext cx="2834639" cy="230832"/>
            <a:chOff x="822960" y="6532381"/>
            <a:chExt cx="2834639" cy="230832"/>
          </a:xfrm>
        </p:grpSpPr>
        <p:sp>
          <p:nvSpPr>
            <p:cNvPr id="13" name="Shape 177"/>
            <p:cNvSpPr/>
            <p:nvPr/>
          </p:nvSpPr>
          <p:spPr>
            <a:xfrm>
              <a:off x="822960" y="6532381"/>
              <a:ext cx="2834639" cy="23083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rIns="45719" anchor="ctr">
              <a:spAutoFit/>
            </a:bodyPr>
            <a:lstStyle>
              <a:lvl1pPr>
                <a:defRPr sz="9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rPr sz="800" dirty="0">
                  <a:solidFill>
                    <a:schemeClr val="bg1">
                      <a:lumMod val="75000"/>
                    </a:schemeClr>
                  </a:solidFill>
                </a:rPr>
                <a:t>Powered by</a:t>
              </a:r>
              <a:r>
                <a:rPr dirty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  <a:r>
                <a:rPr dirty="0" smtClean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                            </a:t>
              </a:r>
              <a:r>
                <a:rPr dirty="0" smtClean="0">
                  <a:solidFill>
                    <a:schemeClr val="bg1">
                      <a:lumMod val="75000"/>
                    </a:schemeClr>
                  </a:solidFill>
                </a:rPr>
                <a:t>© 201</a:t>
              </a:r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7</a:t>
              </a:r>
              <a:endParaRPr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3727" y="6542891"/>
              <a:ext cx="826558" cy="19373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2875869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8" y="0"/>
            <a:ext cx="4050791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3650" y="731520"/>
            <a:ext cx="6679191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7"/>
            <a:ext cx="4648200" cy="36512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smtClean="0"/>
              <a:t>DEVOPS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AE16D81-7175-4AE1-8E6E-A447F1471410}" type="slidenum">
              <a:rPr lang="en-US" altLang="en-US" smtClean="0"/>
              <a:pPr/>
              <a:t>‹#›</a:t>
            </a:fld>
            <a:endParaRPr lang="en-US" altLang="en-US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990600" y="6512868"/>
            <a:ext cx="2834639" cy="230832"/>
            <a:chOff x="822960" y="6532381"/>
            <a:chExt cx="2834639" cy="230832"/>
          </a:xfrm>
        </p:grpSpPr>
        <p:sp>
          <p:nvSpPr>
            <p:cNvPr id="12" name="Shape 177"/>
            <p:cNvSpPr/>
            <p:nvPr/>
          </p:nvSpPr>
          <p:spPr>
            <a:xfrm>
              <a:off x="822960" y="6532381"/>
              <a:ext cx="2834639" cy="23083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rIns="45719" anchor="ctr">
              <a:spAutoFit/>
            </a:bodyPr>
            <a:lstStyle>
              <a:lvl1pPr>
                <a:defRPr sz="9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rPr sz="800" dirty="0">
                  <a:solidFill>
                    <a:schemeClr val="bg1">
                      <a:lumMod val="75000"/>
                    </a:schemeClr>
                  </a:solidFill>
                </a:rPr>
                <a:t>Powered by</a:t>
              </a:r>
              <a:r>
                <a:rPr dirty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  <a:r>
                <a:rPr dirty="0" smtClean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                            </a:t>
              </a:r>
              <a:r>
                <a:rPr dirty="0" smtClean="0">
                  <a:solidFill>
                    <a:schemeClr val="bg1">
                      <a:lumMod val="75000"/>
                    </a:schemeClr>
                  </a:solidFill>
                </a:rPr>
                <a:t>© 201</a:t>
              </a:r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7</a:t>
              </a:r>
              <a:endParaRPr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3727" y="6542891"/>
              <a:ext cx="826558" cy="19373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28999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4953000"/>
            <a:ext cx="12188825" cy="1905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7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936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907024"/>
            <a:ext cx="10119360" cy="491544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86186" y="6459787"/>
            <a:ext cx="4822804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/>
              <a:t>DEVOPS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A1F60-18D9-4728-8E19-3F3551036AEA}" type="slidenum">
              <a:rPr lang="en-US" altLang="en-US" smtClean="0"/>
              <a:pPr/>
              <a:t>‹#›</a:t>
            </a:fld>
            <a:endParaRPr lang="en-US" altLang="en-US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1280161" y="6512868"/>
            <a:ext cx="2834639" cy="230832"/>
            <a:chOff x="822960" y="6532381"/>
            <a:chExt cx="2834639" cy="230832"/>
          </a:xfrm>
        </p:grpSpPr>
        <p:sp>
          <p:nvSpPr>
            <p:cNvPr id="11" name="Shape 177"/>
            <p:cNvSpPr/>
            <p:nvPr/>
          </p:nvSpPr>
          <p:spPr>
            <a:xfrm>
              <a:off x="822960" y="6532381"/>
              <a:ext cx="2834639" cy="23083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rIns="45719" anchor="ctr">
              <a:spAutoFit/>
            </a:bodyPr>
            <a:lstStyle>
              <a:lvl1pPr>
                <a:defRPr sz="9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rPr sz="800" dirty="0">
                  <a:solidFill>
                    <a:schemeClr val="bg1">
                      <a:lumMod val="75000"/>
                    </a:schemeClr>
                  </a:solidFill>
                </a:rPr>
                <a:t>Powered by</a:t>
              </a:r>
              <a:r>
                <a:rPr dirty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  <a:r>
                <a:rPr dirty="0" smtClean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                            </a:t>
              </a:r>
              <a:r>
                <a:rPr dirty="0" smtClean="0">
                  <a:solidFill>
                    <a:schemeClr val="bg1">
                      <a:lumMod val="75000"/>
                    </a:schemeClr>
                  </a:solidFill>
                </a:rPr>
                <a:t>© 201</a:t>
              </a:r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7</a:t>
              </a:r>
              <a:endParaRPr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3727" y="6542891"/>
              <a:ext cx="826558" cy="19373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97720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theme" Target="../theme/theme1.xml"/><Relationship Id="rId1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1" cy="4572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6"/>
            <a:ext cx="10058400" cy="6277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79" y="1066801"/>
            <a:ext cx="10058401" cy="480229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 smtClean="0"/>
              <a:t>Titles or Descriptions</a:t>
            </a:r>
          </a:p>
          <a:p>
            <a:pPr lvl="1"/>
            <a:r>
              <a:rPr lang="en-US" dirty="0" smtClean="0"/>
              <a:t> First level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2"/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60" y="6459787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7FA1F60-18D9-4728-8E19-3F3551036AEA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990600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 userDrawn="1"/>
        </p:nvGrpSpPr>
        <p:grpSpPr>
          <a:xfrm>
            <a:off x="1143000" y="6512868"/>
            <a:ext cx="2834639" cy="230832"/>
            <a:chOff x="822960" y="6532381"/>
            <a:chExt cx="2834639" cy="230832"/>
          </a:xfrm>
        </p:grpSpPr>
        <p:sp>
          <p:nvSpPr>
            <p:cNvPr id="15" name="Shape 177"/>
            <p:cNvSpPr/>
            <p:nvPr/>
          </p:nvSpPr>
          <p:spPr>
            <a:xfrm>
              <a:off x="822960" y="6532381"/>
              <a:ext cx="2834639" cy="23083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rIns="45719" anchor="ctr">
              <a:spAutoFit/>
            </a:bodyPr>
            <a:lstStyle>
              <a:lvl1pPr>
                <a:defRPr sz="9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rPr sz="800" dirty="0">
                  <a:solidFill>
                    <a:schemeClr val="bg1">
                      <a:lumMod val="75000"/>
                    </a:schemeClr>
                  </a:solidFill>
                </a:rPr>
                <a:t>Powered by</a:t>
              </a:r>
              <a:r>
                <a:rPr dirty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  <a:r>
                <a:rPr dirty="0" smtClean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                            </a:t>
              </a:r>
              <a:r>
                <a:rPr dirty="0" smtClean="0">
                  <a:solidFill>
                    <a:schemeClr val="bg1">
                      <a:lumMod val="75000"/>
                    </a:schemeClr>
                  </a:solidFill>
                </a:rPr>
                <a:t>© 201</a:t>
              </a:r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7</a:t>
              </a:r>
              <a:endParaRPr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3727" y="6542891"/>
              <a:ext cx="826558" cy="193733"/>
            </a:xfrm>
            <a:prstGeom prst="rect">
              <a:avLst/>
            </a:prstGeom>
          </p:spPr>
        </p:pic>
      </p:grp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6" y="6459787"/>
            <a:ext cx="4822804" cy="365125"/>
          </a:xfrm>
          <a:prstGeom prst="rect">
            <a:avLst/>
          </a:prstGeom>
        </p:spPr>
        <p:txBody>
          <a:bodyPr anchor="ctr"/>
          <a:lstStyle>
            <a:lvl1pPr algn="ctr">
              <a:defRPr sz="11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DEVOPS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480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</p:sldLayoutIdLst>
  <p:transition>
    <p:fade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charset="2"/>
        <a:buChar char="q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c2.com/?AlistairCockburn" TargetMode="External"/><Relationship Id="rId4" Type="http://schemas.openxmlformats.org/officeDocument/2006/relationships/hyperlink" Target="http://wiki.c2.com/?AgileSoftwareDevelopment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5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sz="4000" dirty="0" smtClean="0"/>
              <a:t>Day 01 - Processes and Practices</a:t>
            </a:r>
            <a:endParaRPr lang="en-US" alt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>
              <a:spcAft>
                <a:spcPts val="0"/>
              </a:spcAft>
              <a:defRPr/>
            </a:pPr>
            <a:r>
              <a:rPr lang="en-US" altLang="en-US" dirty="0" smtClean="0"/>
              <a:t>Our First step in getting to know Kafka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Scrum in 100 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x-none" dirty="0" smtClean="0"/>
              <a:t>Scrum </a:t>
            </a:r>
            <a:r>
              <a:rPr lang="en-US" altLang="x-none" dirty="0"/>
              <a:t>is an agile process that allows us to focus on delivering </a:t>
            </a:r>
            <a:r>
              <a:rPr lang="en-US" altLang="x-none" dirty="0" smtClean="0"/>
              <a:t>the highest </a:t>
            </a:r>
            <a:r>
              <a:rPr lang="en-US" altLang="x-none" dirty="0"/>
              <a:t>business value in the shortest time. </a:t>
            </a:r>
          </a:p>
          <a:p>
            <a:pPr>
              <a:buNone/>
            </a:pPr>
            <a:r>
              <a:rPr lang="en-US" altLang="x-none" dirty="0" smtClean="0"/>
              <a:t>It allows us to rapidly and repeatedly inspect actual working software (every two weeks to one month).</a:t>
            </a:r>
          </a:p>
          <a:p>
            <a:pPr>
              <a:buNone/>
            </a:pPr>
            <a:r>
              <a:rPr lang="en-US" altLang="x-none" dirty="0" smtClean="0"/>
              <a:t>The business sets the priorities. Our teams self-manage to determine the best way to deliver the highest priority features. </a:t>
            </a:r>
          </a:p>
          <a:p>
            <a:pPr>
              <a:buNone/>
            </a:pPr>
            <a:r>
              <a:rPr lang="en-US" altLang="x-none" dirty="0" smtClean="0"/>
              <a:t>Every </a:t>
            </a:r>
            <a:r>
              <a:rPr lang="en-US" altLang="x-none" dirty="0"/>
              <a:t>two weeks to a month anyone can see real working software and decide to release it as is or continue to enhance for another iteration.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738026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 of Scrum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/>
          <a:p>
            <a:pPr>
              <a:lnSpc>
                <a:spcPct val="80000"/>
              </a:lnSpc>
            </a:pPr>
            <a:r>
              <a:rPr lang="de-DE" altLang="x-none" sz="1600" b="1" dirty="0"/>
              <a:t>1995:</a:t>
            </a:r>
            <a:r>
              <a:rPr lang="de-DE" altLang="x-none" sz="1600" dirty="0"/>
              <a:t> </a:t>
            </a:r>
          </a:p>
          <a:p>
            <a:pPr lvl="1">
              <a:lnSpc>
                <a:spcPct val="80000"/>
              </a:lnSpc>
            </a:pPr>
            <a:r>
              <a:rPr lang="en-US" altLang="x-none" sz="1400" dirty="0"/>
              <a:t>analysis of common software development processes </a:t>
            </a:r>
            <a:r>
              <a:rPr lang="en-US" altLang="x-none" sz="1400" dirty="0">
                <a:sym typeface="Wingdings" charset="2"/>
              </a:rPr>
              <a:t> not suitable for empirical, unpredictable and non-repeatable processes </a:t>
            </a:r>
          </a:p>
          <a:p>
            <a:pPr lvl="1">
              <a:lnSpc>
                <a:spcPct val="80000"/>
              </a:lnSpc>
            </a:pPr>
            <a:r>
              <a:rPr lang="en-US" altLang="x-none" sz="1400" dirty="0">
                <a:sym typeface="Wingdings" charset="2"/>
              </a:rPr>
              <a:t>Design of a new method: Scrum by Jeff Sutherland &amp; Ken </a:t>
            </a:r>
            <a:r>
              <a:rPr lang="en-US" altLang="x-none" sz="1400" dirty="0" err="1">
                <a:sym typeface="Wingdings" charset="2"/>
              </a:rPr>
              <a:t>Schwaber</a:t>
            </a:r>
            <a:endParaRPr lang="en-US" altLang="x-none" sz="1400" dirty="0">
              <a:sym typeface="Wingdings" charset="2"/>
            </a:endParaRPr>
          </a:p>
          <a:p>
            <a:pPr lvl="1">
              <a:lnSpc>
                <a:spcPct val="80000"/>
              </a:lnSpc>
            </a:pPr>
            <a:r>
              <a:rPr lang="en-US" altLang="x-none" sz="1400" dirty="0">
                <a:sym typeface="Wingdings" charset="2"/>
              </a:rPr>
              <a:t>Enhancement of Scrum by Mike </a:t>
            </a:r>
            <a:r>
              <a:rPr lang="en-US" altLang="x-none" sz="1400" dirty="0" err="1">
                <a:sym typeface="Wingdings" charset="2"/>
              </a:rPr>
              <a:t>Beedle</a:t>
            </a:r>
            <a:r>
              <a:rPr lang="en-US" altLang="x-none" sz="1400" dirty="0">
                <a:sym typeface="Wingdings" charset="2"/>
              </a:rPr>
              <a:t> &amp; combination of Scrum with Extreme Programming</a:t>
            </a:r>
          </a:p>
          <a:p>
            <a:pPr>
              <a:lnSpc>
                <a:spcPct val="80000"/>
              </a:lnSpc>
            </a:pPr>
            <a:endParaRPr lang="en-US" altLang="x-none" sz="1400" dirty="0">
              <a:solidFill>
                <a:srgbClr val="990000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x-none" sz="1600" b="1" dirty="0"/>
              <a:t>1996: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x-none" sz="1400" dirty="0"/>
              <a:t>introduction of Scrum at OOPSLA conference</a:t>
            </a:r>
          </a:p>
          <a:p>
            <a:pPr lvl="1">
              <a:lnSpc>
                <a:spcPct val="80000"/>
              </a:lnSpc>
              <a:buNone/>
            </a:pPr>
            <a:endParaRPr lang="en-US" altLang="x-none" sz="1400" dirty="0"/>
          </a:p>
          <a:p>
            <a:pPr>
              <a:lnSpc>
                <a:spcPct val="80000"/>
              </a:lnSpc>
            </a:pPr>
            <a:r>
              <a:rPr lang="en-US" altLang="x-none" sz="1600" b="1" dirty="0"/>
              <a:t>2001: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x-none" sz="1400" dirty="0"/>
              <a:t>publication “Agile Software Development with Scrum” by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x-none" sz="1400" dirty="0"/>
              <a:t>Ken </a:t>
            </a:r>
            <a:r>
              <a:rPr lang="en-US" altLang="x-none" sz="1400" dirty="0" err="1"/>
              <a:t>Schwaber</a:t>
            </a:r>
            <a:r>
              <a:rPr lang="en-US" altLang="x-none" sz="1400" dirty="0"/>
              <a:t> &amp; Mike </a:t>
            </a:r>
            <a:r>
              <a:rPr lang="en-US" altLang="x-none" sz="1400" dirty="0" err="1"/>
              <a:t>Beedle</a:t>
            </a:r>
            <a:endParaRPr lang="en-US" altLang="x-none" sz="1400" dirty="0"/>
          </a:p>
          <a:p>
            <a:pPr lvl="1">
              <a:lnSpc>
                <a:spcPct val="80000"/>
              </a:lnSpc>
              <a:buNone/>
            </a:pPr>
            <a:endParaRPr lang="en-US" altLang="x-none" sz="1400" dirty="0"/>
          </a:p>
          <a:p>
            <a:pPr>
              <a:lnSpc>
                <a:spcPct val="80000"/>
              </a:lnSpc>
              <a:buFont typeface="Wingdings" charset="2"/>
              <a:buChar char="à"/>
            </a:pPr>
            <a:r>
              <a:rPr lang="en-US" altLang="x-none" sz="1400" dirty="0">
                <a:sym typeface="Wingdings" charset="2"/>
              </a:rPr>
              <a:t>Successful appliance of Scrum in over 50 companies</a:t>
            </a:r>
          </a:p>
          <a:p>
            <a:pPr>
              <a:lnSpc>
                <a:spcPct val="80000"/>
              </a:lnSpc>
              <a:buFont typeface="Wingdings" charset="2"/>
              <a:buNone/>
            </a:pPr>
            <a:r>
              <a:rPr lang="en-US" altLang="x-none" sz="1400" dirty="0"/>
              <a:t>	Founders are members in the Agile Alliance</a:t>
            </a:r>
            <a:endParaRPr lang="en-US" altLang="x-none" sz="1400" dirty="0"/>
          </a:p>
        </p:txBody>
      </p:sp>
    </p:spTree>
    <p:extLst>
      <p:ext uri="{BB962C8B-B14F-4D97-AF65-F5344CB8AC3E}">
        <p14:creationId xmlns:p14="http://schemas.microsoft.com/office/powerpoint/2010/main" val="13242491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Characteristics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x-none" dirty="0" smtClean="0"/>
              <a:t> Self-organizing </a:t>
            </a:r>
            <a:r>
              <a:rPr lang="en-US" altLang="x-none" dirty="0"/>
              <a:t>teams</a:t>
            </a:r>
          </a:p>
          <a:p>
            <a:pPr lvl="1"/>
            <a:r>
              <a:rPr lang="en-US" altLang="x-none" dirty="0" smtClean="0"/>
              <a:t> Product </a:t>
            </a:r>
            <a:r>
              <a:rPr lang="en-US" altLang="x-none" dirty="0"/>
              <a:t>progresses in a series of month-long “sprints”</a:t>
            </a:r>
          </a:p>
          <a:p>
            <a:pPr lvl="1"/>
            <a:r>
              <a:rPr lang="en-US" altLang="x-none" dirty="0" smtClean="0"/>
              <a:t> Requirements </a:t>
            </a:r>
            <a:r>
              <a:rPr lang="en-US" altLang="x-none" dirty="0"/>
              <a:t>are captured as items in a list of “product backlog”</a:t>
            </a:r>
          </a:p>
          <a:p>
            <a:pPr lvl="1"/>
            <a:r>
              <a:rPr lang="en-US" altLang="x-none" dirty="0" smtClean="0"/>
              <a:t> No </a:t>
            </a:r>
            <a:r>
              <a:rPr lang="en-US" altLang="x-none" dirty="0"/>
              <a:t>specific engineering practices prescribed</a:t>
            </a:r>
          </a:p>
          <a:p>
            <a:pPr lvl="1"/>
            <a:r>
              <a:rPr lang="en-US" altLang="x-none" dirty="0" smtClean="0"/>
              <a:t> Uses </a:t>
            </a:r>
            <a:r>
              <a:rPr lang="en-US" altLang="x-none" dirty="0"/>
              <a:t>generative rules to create an agile environment for delivering projects</a:t>
            </a:r>
          </a:p>
          <a:p>
            <a:pPr lvl="1"/>
            <a:r>
              <a:rPr lang="en-US" altLang="x-none" dirty="0" smtClean="0"/>
              <a:t> One </a:t>
            </a:r>
            <a:r>
              <a:rPr lang="en-US" altLang="x-none" dirty="0"/>
              <a:t>of the “agile processes”</a:t>
            </a:r>
            <a:endParaRPr lang="en-US" altLang="x-none" dirty="0">
              <a:solidFill>
                <a:schemeClr val="accent2"/>
              </a:solidFill>
            </a:endParaRP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739570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How Scrum Works?</a:t>
            </a:r>
          </a:p>
        </p:txBody>
      </p:sp>
      <p:pic>
        <p:nvPicPr>
          <p:cNvPr id="1423364" name="Picture 4" descr="Scrum"/>
          <p:cNvPicPr>
            <a:picLocks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04939" y="1371600"/>
            <a:ext cx="9744061" cy="452596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30556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x-none" dirty="0"/>
              <a:t>Scrum projects make progress in a series of “sprints”</a:t>
            </a:r>
          </a:p>
          <a:p>
            <a:pPr lvl="1"/>
            <a:r>
              <a:rPr lang="en-US" altLang="x-none" dirty="0"/>
              <a:t>Analogous to XP iterations</a:t>
            </a:r>
          </a:p>
          <a:p>
            <a:r>
              <a:rPr lang="en-US" altLang="x-none" dirty="0"/>
              <a:t>Target duration is one month</a:t>
            </a:r>
          </a:p>
          <a:p>
            <a:pPr lvl="1"/>
            <a:r>
              <a:rPr lang="en-US" altLang="x-none" dirty="0"/>
              <a:t>+/- a week or two</a:t>
            </a:r>
          </a:p>
          <a:p>
            <a:pPr lvl="2"/>
            <a:r>
              <a:rPr lang="en-US" altLang="x-none" dirty="0"/>
              <a:t>But, a constant duration leads to a better rhythm</a:t>
            </a:r>
          </a:p>
          <a:p>
            <a:r>
              <a:rPr lang="en-US" altLang="x-none" dirty="0"/>
              <a:t>Product is designed, coded, and tested during the sprint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0590361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5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3600" dirty="0"/>
              <a:t>Sequential vs. Overlapping Dev.</a:t>
            </a:r>
          </a:p>
        </p:txBody>
      </p:sp>
      <p:sp>
        <p:nvSpPr>
          <p:cNvPr id="1465348" name="Freeform 4"/>
          <p:cNvSpPr>
            <a:spLocks/>
          </p:cNvSpPr>
          <p:nvPr/>
        </p:nvSpPr>
        <p:spPr bwMode="auto">
          <a:xfrm>
            <a:off x="2768600" y="3657600"/>
            <a:ext cx="4876800" cy="762000"/>
          </a:xfrm>
          <a:custGeom>
            <a:avLst/>
            <a:gdLst>
              <a:gd name="T0" fmla="*/ 0 w 3072"/>
              <a:gd name="T1" fmla="*/ 480 h 480"/>
              <a:gd name="T2" fmla="*/ 720 w 3072"/>
              <a:gd name="T3" fmla="*/ 0 h 480"/>
              <a:gd name="T4" fmla="*/ 3072 w 3072"/>
              <a:gd name="T5" fmla="*/ 480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072" h="480">
                <a:moveTo>
                  <a:pt x="0" y="480"/>
                </a:moveTo>
                <a:cubicBezTo>
                  <a:pt x="104" y="240"/>
                  <a:pt x="208" y="0"/>
                  <a:pt x="720" y="0"/>
                </a:cubicBezTo>
                <a:cubicBezTo>
                  <a:pt x="1232" y="0"/>
                  <a:pt x="2680" y="400"/>
                  <a:pt x="3072" y="480"/>
                </a:cubicBezTo>
              </a:path>
            </a:pathLst>
          </a:custGeom>
          <a:noFill/>
          <a:ln w="31750" cap="flat" cmpd="sng">
            <a:solidFill>
              <a:srgbClr val="FF99CC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5349" name="Freeform 5"/>
          <p:cNvSpPr>
            <a:spLocks/>
          </p:cNvSpPr>
          <p:nvPr/>
        </p:nvSpPr>
        <p:spPr bwMode="auto">
          <a:xfrm>
            <a:off x="3149600" y="3657600"/>
            <a:ext cx="5257800" cy="762000"/>
          </a:xfrm>
          <a:custGeom>
            <a:avLst/>
            <a:gdLst>
              <a:gd name="T0" fmla="*/ 0 w 3312"/>
              <a:gd name="T1" fmla="*/ 480 h 480"/>
              <a:gd name="T2" fmla="*/ 1056 w 3312"/>
              <a:gd name="T3" fmla="*/ 0 h 480"/>
              <a:gd name="T4" fmla="*/ 3312 w 3312"/>
              <a:gd name="T5" fmla="*/ 480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312" h="480">
                <a:moveTo>
                  <a:pt x="0" y="480"/>
                </a:moveTo>
                <a:cubicBezTo>
                  <a:pt x="252" y="240"/>
                  <a:pt x="504" y="0"/>
                  <a:pt x="1056" y="0"/>
                </a:cubicBezTo>
                <a:cubicBezTo>
                  <a:pt x="1608" y="0"/>
                  <a:pt x="2936" y="400"/>
                  <a:pt x="3312" y="480"/>
                </a:cubicBezTo>
              </a:path>
            </a:pathLst>
          </a:custGeom>
          <a:noFill/>
          <a:ln w="31750" cap="flat" cmpd="sng">
            <a:solidFill>
              <a:srgbClr val="00FF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5350" name="Freeform 6"/>
          <p:cNvSpPr>
            <a:spLocks/>
          </p:cNvSpPr>
          <p:nvPr/>
        </p:nvSpPr>
        <p:spPr bwMode="auto">
          <a:xfrm>
            <a:off x="3835400" y="3581400"/>
            <a:ext cx="5105400" cy="838200"/>
          </a:xfrm>
          <a:custGeom>
            <a:avLst/>
            <a:gdLst>
              <a:gd name="T0" fmla="*/ 0 w 3216"/>
              <a:gd name="T1" fmla="*/ 528 h 528"/>
              <a:gd name="T2" fmla="*/ 1008 w 3216"/>
              <a:gd name="T3" fmla="*/ 0 h 528"/>
              <a:gd name="T4" fmla="*/ 3216 w 3216"/>
              <a:gd name="T5" fmla="*/ 528 h 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216" h="528">
                <a:moveTo>
                  <a:pt x="0" y="528"/>
                </a:moveTo>
                <a:cubicBezTo>
                  <a:pt x="236" y="264"/>
                  <a:pt x="472" y="0"/>
                  <a:pt x="1008" y="0"/>
                </a:cubicBezTo>
                <a:cubicBezTo>
                  <a:pt x="1544" y="0"/>
                  <a:pt x="2848" y="440"/>
                  <a:pt x="3216" y="528"/>
                </a:cubicBezTo>
              </a:path>
            </a:pathLst>
          </a:custGeom>
          <a:noFill/>
          <a:ln w="31750" cap="flat" cmpd="sng">
            <a:solidFill>
              <a:srgbClr val="00CCFF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5351" name="Freeform 7"/>
          <p:cNvSpPr>
            <a:spLocks/>
          </p:cNvSpPr>
          <p:nvPr/>
        </p:nvSpPr>
        <p:spPr bwMode="auto">
          <a:xfrm>
            <a:off x="4445000" y="3505200"/>
            <a:ext cx="4495800" cy="914400"/>
          </a:xfrm>
          <a:custGeom>
            <a:avLst/>
            <a:gdLst>
              <a:gd name="T0" fmla="*/ 0 w 2832"/>
              <a:gd name="T1" fmla="*/ 576 h 576"/>
              <a:gd name="T2" fmla="*/ 960 w 2832"/>
              <a:gd name="T3" fmla="*/ 0 h 576"/>
              <a:gd name="T4" fmla="*/ 2832 w 2832"/>
              <a:gd name="T5" fmla="*/ 576 h 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832" h="576">
                <a:moveTo>
                  <a:pt x="0" y="576"/>
                </a:moveTo>
                <a:cubicBezTo>
                  <a:pt x="244" y="288"/>
                  <a:pt x="488" y="0"/>
                  <a:pt x="960" y="0"/>
                </a:cubicBezTo>
                <a:cubicBezTo>
                  <a:pt x="1432" y="0"/>
                  <a:pt x="2512" y="480"/>
                  <a:pt x="2832" y="576"/>
                </a:cubicBezTo>
              </a:path>
            </a:pathLst>
          </a:custGeom>
          <a:noFill/>
          <a:ln w="31750" cap="flat" cmpd="sng">
            <a:solidFill>
              <a:srgbClr val="3366FF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5352" name="Line 8"/>
          <p:cNvSpPr>
            <a:spLocks noChangeShapeType="1"/>
          </p:cNvSpPr>
          <p:nvPr/>
        </p:nvSpPr>
        <p:spPr bwMode="auto">
          <a:xfrm>
            <a:off x="2540000" y="4419600"/>
            <a:ext cx="72390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5354" name="Rectangle 10"/>
          <p:cNvSpPr>
            <a:spLocks noChangeArrowheads="1"/>
          </p:cNvSpPr>
          <p:nvPr/>
        </p:nvSpPr>
        <p:spPr bwMode="auto">
          <a:xfrm>
            <a:off x="2692400" y="2438400"/>
            <a:ext cx="1627188" cy="533400"/>
          </a:xfrm>
          <a:prstGeom prst="rect">
            <a:avLst/>
          </a:prstGeom>
          <a:solidFill>
            <a:srgbClr val="FF99CC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x-none" sz="2000">
                <a:latin typeface="Arial" charset="0"/>
              </a:rPr>
              <a:t>Requirements</a:t>
            </a:r>
          </a:p>
        </p:txBody>
      </p:sp>
      <p:sp>
        <p:nvSpPr>
          <p:cNvPr id="1465355" name="Rectangle 11"/>
          <p:cNvSpPr>
            <a:spLocks noChangeArrowheads="1"/>
          </p:cNvSpPr>
          <p:nvPr/>
        </p:nvSpPr>
        <p:spPr bwMode="auto">
          <a:xfrm>
            <a:off x="4470400" y="2438400"/>
            <a:ext cx="1627188" cy="533400"/>
          </a:xfrm>
          <a:prstGeom prst="rect">
            <a:avLst/>
          </a:prstGeom>
          <a:solidFill>
            <a:srgbClr val="00FF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x-none" sz="2000">
                <a:latin typeface="Arial" charset="0"/>
              </a:rPr>
              <a:t>Design</a:t>
            </a:r>
          </a:p>
        </p:txBody>
      </p:sp>
      <p:sp>
        <p:nvSpPr>
          <p:cNvPr id="1465356" name="Rectangle 12"/>
          <p:cNvSpPr>
            <a:spLocks noChangeArrowheads="1"/>
          </p:cNvSpPr>
          <p:nvPr/>
        </p:nvSpPr>
        <p:spPr bwMode="auto">
          <a:xfrm>
            <a:off x="6248400" y="2438400"/>
            <a:ext cx="1627188" cy="533400"/>
          </a:xfrm>
          <a:prstGeom prst="rect">
            <a:avLst/>
          </a:prstGeom>
          <a:solidFill>
            <a:srgbClr val="00CC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x-none" sz="2000" dirty="0">
                <a:latin typeface="Arial" charset="0"/>
              </a:rPr>
              <a:t>Code</a:t>
            </a:r>
          </a:p>
        </p:txBody>
      </p:sp>
      <p:sp>
        <p:nvSpPr>
          <p:cNvPr id="1465357" name="Rectangle 13"/>
          <p:cNvSpPr>
            <a:spLocks noChangeArrowheads="1"/>
          </p:cNvSpPr>
          <p:nvPr/>
        </p:nvSpPr>
        <p:spPr bwMode="auto">
          <a:xfrm>
            <a:off x="8026400" y="2438400"/>
            <a:ext cx="1627188" cy="533400"/>
          </a:xfrm>
          <a:prstGeom prst="rect">
            <a:avLst/>
          </a:prstGeom>
          <a:solidFill>
            <a:srgbClr val="3366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x-none" sz="2000">
                <a:latin typeface="Arial" charset="0"/>
              </a:rPr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15135403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6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No </a:t>
            </a:r>
            <a:r>
              <a:rPr lang="en-US" altLang="x-none" dirty="0" smtClean="0"/>
              <a:t>Changes During </a:t>
            </a:r>
            <a:r>
              <a:rPr lang="en-US" altLang="x-none" dirty="0"/>
              <a:t>the </a:t>
            </a:r>
            <a:r>
              <a:rPr lang="en-US" altLang="x-none" dirty="0" smtClean="0"/>
              <a:t>Sprint</a:t>
            </a:r>
            <a:endParaRPr lang="en-US" altLang="x-none" dirty="0"/>
          </a:p>
        </p:txBody>
      </p:sp>
      <p:grpSp>
        <p:nvGrpSpPr>
          <p:cNvPr id="1466372" name="Group 4"/>
          <p:cNvGrpSpPr>
            <a:grpSpLocks/>
          </p:cNvGrpSpPr>
          <p:nvPr/>
        </p:nvGrpSpPr>
        <p:grpSpPr bwMode="auto">
          <a:xfrm>
            <a:off x="3164681" y="1572420"/>
            <a:ext cx="5862638" cy="2798762"/>
            <a:chOff x="1058" y="1344"/>
            <a:chExt cx="3693" cy="1763"/>
          </a:xfrm>
        </p:grpSpPr>
        <p:sp>
          <p:nvSpPr>
            <p:cNvPr id="1466373" name="AutoShape 5"/>
            <p:cNvSpPr>
              <a:spLocks noChangeArrowheads="1"/>
            </p:cNvSpPr>
            <p:nvPr/>
          </p:nvSpPr>
          <p:spPr bwMode="auto">
            <a:xfrm>
              <a:off x="2256" y="2265"/>
              <a:ext cx="1314" cy="842"/>
            </a:xfrm>
            <a:prstGeom prst="bevel">
              <a:avLst>
                <a:gd name="adj" fmla="val 12500"/>
              </a:avLst>
            </a:prstGeom>
            <a:solidFill>
              <a:srgbClr val="FF5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6374" name="Rectangle 6"/>
            <p:cNvSpPr>
              <a:spLocks noChangeArrowheads="1"/>
            </p:cNvSpPr>
            <p:nvPr/>
          </p:nvSpPr>
          <p:spPr bwMode="auto">
            <a:xfrm>
              <a:off x="2442" y="2424"/>
              <a:ext cx="926" cy="523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33666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x-none" sz="2400">
                  <a:latin typeface="Comic Sans MS" charset="0"/>
                </a:rPr>
                <a:t>Sprint</a:t>
              </a:r>
            </a:p>
          </p:txBody>
        </p:sp>
        <p:sp>
          <p:nvSpPr>
            <p:cNvPr id="1466375" name="AutoShape 7"/>
            <p:cNvSpPr>
              <a:spLocks noChangeArrowheads="1"/>
            </p:cNvSpPr>
            <p:nvPr/>
          </p:nvSpPr>
          <p:spPr bwMode="auto">
            <a:xfrm>
              <a:off x="1058" y="2485"/>
              <a:ext cx="1166" cy="464"/>
            </a:xfrm>
            <a:prstGeom prst="rightArrow">
              <a:avLst>
                <a:gd name="adj1" fmla="val 50000"/>
                <a:gd name="adj2" fmla="val 62823"/>
              </a:avLst>
            </a:prstGeom>
            <a:solidFill>
              <a:srgbClr val="99CCFF"/>
            </a:solidFill>
            <a:ln w="9525">
              <a:solidFill>
                <a:srgbClr val="006CD8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x-none" sz="2000">
                  <a:latin typeface="Tahoma" charset="0"/>
                </a:rPr>
                <a:t>Inputs</a:t>
              </a:r>
            </a:p>
          </p:txBody>
        </p:sp>
        <p:sp>
          <p:nvSpPr>
            <p:cNvPr id="1466376" name="AutoShape 8"/>
            <p:cNvSpPr>
              <a:spLocks noChangeArrowheads="1"/>
            </p:cNvSpPr>
            <p:nvPr/>
          </p:nvSpPr>
          <p:spPr bwMode="auto">
            <a:xfrm>
              <a:off x="3585" y="2483"/>
              <a:ext cx="1166" cy="464"/>
            </a:xfrm>
            <a:prstGeom prst="rightArrow">
              <a:avLst>
                <a:gd name="adj1" fmla="val 50000"/>
                <a:gd name="adj2" fmla="val 62823"/>
              </a:avLst>
            </a:prstGeom>
            <a:solidFill>
              <a:srgbClr val="99CCFF"/>
            </a:solidFill>
            <a:ln w="9525">
              <a:solidFill>
                <a:srgbClr val="006CD8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x-none" sz="2000">
                  <a:latin typeface="Tahoma" charset="0"/>
                </a:rPr>
                <a:t>Tested Code</a:t>
              </a:r>
            </a:p>
          </p:txBody>
        </p:sp>
        <p:sp>
          <p:nvSpPr>
            <p:cNvPr id="1466377" name="AutoShape 9"/>
            <p:cNvSpPr>
              <a:spLocks noChangeArrowheads="1"/>
            </p:cNvSpPr>
            <p:nvPr/>
          </p:nvSpPr>
          <p:spPr bwMode="auto">
            <a:xfrm>
              <a:off x="1402" y="1344"/>
              <a:ext cx="941" cy="703"/>
            </a:xfrm>
            <a:prstGeom prst="lightningBolt">
              <a:avLst/>
            </a:prstGeom>
            <a:solidFill>
              <a:srgbClr val="99CCFF"/>
            </a:solidFill>
            <a:ln w="9525">
              <a:solidFill>
                <a:srgbClr val="006CD8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x-none" sz="2000">
                  <a:latin typeface="Tahoma" charset="0"/>
                </a:rPr>
                <a:t>Change</a:t>
              </a:r>
            </a:p>
          </p:txBody>
        </p:sp>
      </p:grpSp>
      <p:sp>
        <p:nvSpPr>
          <p:cNvPr id="1466379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1097280" y="5029201"/>
            <a:ext cx="10058400" cy="1254125"/>
          </a:xfrm>
          <a:noFill/>
          <a:ln/>
        </p:spPr>
        <p:txBody>
          <a:bodyPr/>
          <a:lstStyle/>
          <a:p>
            <a:pPr lvl="1"/>
            <a:r>
              <a:rPr lang="en-US" altLang="x-none" smtClean="0"/>
              <a:t> Plan </a:t>
            </a:r>
            <a:r>
              <a:rPr lang="en-US" altLang="x-none"/>
              <a:t>sprint durations around how long you can commit to keeping change out of the sprint</a:t>
            </a:r>
          </a:p>
        </p:txBody>
      </p:sp>
    </p:spTree>
    <p:extLst>
      <p:ext uri="{BB962C8B-B14F-4D97-AF65-F5344CB8AC3E}">
        <p14:creationId xmlns:p14="http://schemas.microsoft.com/office/powerpoint/2010/main" val="11291662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Scrum Framework</a:t>
            </a:r>
          </a:p>
        </p:txBody>
      </p:sp>
      <p:sp>
        <p:nvSpPr>
          <p:cNvPr id="1425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b="1" dirty="0"/>
              <a:t>Roles</a:t>
            </a:r>
            <a:r>
              <a:rPr lang="en-US" altLang="x-none" dirty="0"/>
              <a:t> : Product Owner, </a:t>
            </a:r>
            <a:r>
              <a:rPr lang="en-US" altLang="x-none" dirty="0" err="1"/>
              <a:t>ScrumMaster</a:t>
            </a:r>
            <a:r>
              <a:rPr lang="en-US" altLang="x-none" dirty="0"/>
              <a:t>, Team </a:t>
            </a:r>
          </a:p>
          <a:p>
            <a:r>
              <a:rPr lang="en-US" altLang="x-none" b="1" dirty="0"/>
              <a:t>Ceremonies </a:t>
            </a:r>
            <a:r>
              <a:rPr lang="en-US" altLang="x-none" dirty="0"/>
              <a:t>: Sprint Planning, Sprint Review, Sprint Retrospective, &amp; Daily Scrum Meeting </a:t>
            </a:r>
          </a:p>
          <a:p>
            <a:r>
              <a:rPr lang="en-US" altLang="x-none" b="1" dirty="0"/>
              <a:t>Artifacts </a:t>
            </a:r>
            <a:r>
              <a:rPr lang="en-US" altLang="x-none" dirty="0"/>
              <a:t>: Product Backlog, Sprint Backlog, and Burndown Chart</a:t>
            </a:r>
          </a:p>
        </p:txBody>
      </p:sp>
    </p:spTree>
    <p:extLst>
      <p:ext uri="{BB962C8B-B14F-4D97-AF65-F5344CB8AC3E}">
        <p14:creationId xmlns:p14="http://schemas.microsoft.com/office/powerpoint/2010/main" val="58436008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7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Product Owner</a:t>
            </a:r>
          </a:p>
        </p:txBody>
      </p:sp>
      <p:sp>
        <p:nvSpPr>
          <p:cNvPr id="1467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altLang="x-none" dirty="0" smtClean="0"/>
              <a:t> Define </a:t>
            </a:r>
            <a:r>
              <a:rPr lang="en-US" altLang="x-none" dirty="0"/>
              <a:t>the features of the product</a:t>
            </a:r>
          </a:p>
          <a:p>
            <a:pPr lvl="1"/>
            <a:r>
              <a:rPr lang="en-US" altLang="x-none" dirty="0" smtClean="0"/>
              <a:t> Decide </a:t>
            </a:r>
            <a:r>
              <a:rPr lang="en-US" altLang="x-none" dirty="0"/>
              <a:t>on release date and content</a:t>
            </a:r>
          </a:p>
          <a:p>
            <a:pPr lvl="1"/>
            <a:r>
              <a:rPr lang="en-US" altLang="x-none" dirty="0" smtClean="0"/>
              <a:t> Be</a:t>
            </a:r>
            <a:r>
              <a:rPr lang="en-US" altLang="x-none" dirty="0"/>
              <a:t> responsible for the profitability of the product (ROI)</a:t>
            </a:r>
          </a:p>
          <a:p>
            <a:pPr lvl="1"/>
            <a:r>
              <a:rPr lang="en-US" altLang="x-none" dirty="0" smtClean="0"/>
              <a:t> Prioritize </a:t>
            </a:r>
            <a:r>
              <a:rPr lang="en-US" altLang="x-none" dirty="0"/>
              <a:t>features according to market value </a:t>
            </a:r>
          </a:p>
          <a:p>
            <a:pPr lvl="1"/>
            <a:r>
              <a:rPr lang="en-US" altLang="x-none" dirty="0" smtClean="0"/>
              <a:t> Adjust</a:t>
            </a:r>
            <a:r>
              <a:rPr lang="en-US" altLang="x-none" dirty="0"/>
              <a:t> features and priority every iteration, as needed  </a:t>
            </a:r>
          </a:p>
          <a:p>
            <a:pPr lvl="1"/>
            <a:r>
              <a:rPr lang="en-US" altLang="x-none" dirty="0" smtClean="0"/>
              <a:t> Accept </a:t>
            </a:r>
            <a:r>
              <a:rPr lang="en-US" altLang="x-none" dirty="0"/>
              <a:t>or reject work results. </a:t>
            </a:r>
          </a:p>
          <a:p>
            <a:pPr>
              <a:buFont typeface="Wingdings" charset="2"/>
              <a:buNone/>
            </a:pPr>
            <a:endParaRPr lang="en-US" altLang="x-none" dirty="0"/>
          </a:p>
        </p:txBody>
      </p:sp>
    </p:spTree>
    <p:extLst>
      <p:ext uri="{BB962C8B-B14F-4D97-AF65-F5344CB8AC3E}">
        <p14:creationId xmlns:p14="http://schemas.microsoft.com/office/powerpoint/2010/main" val="8972812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8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The Scrum Master</a:t>
            </a:r>
          </a:p>
        </p:txBody>
      </p:sp>
      <p:sp>
        <p:nvSpPr>
          <p:cNvPr id="1468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x-none" dirty="0" smtClean="0"/>
              <a:t> Represents </a:t>
            </a:r>
            <a:r>
              <a:rPr lang="en-US" altLang="x-none" dirty="0"/>
              <a:t>management to the project</a:t>
            </a:r>
          </a:p>
          <a:p>
            <a:pPr lvl="1"/>
            <a:r>
              <a:rPr lang="en-US" altLang="x-none" dirty="0" smtClean="0"/>
              <a:t> Responsible </a:t>
            </a:r>
            <a:r>
              <a:rPr lang="en-US" altLang="x-none" dirty="0"/>
              <a:t>for enacting Scrum values and practices</a:t>
            </a:r>
          </a:p>
          <a:p>
            <a:pPr lvl="1"/>
            <a:r>
              <a:rPr lang="en-US" altLang="x-none" dirty="0" smtClean="0"/>
              <a:t> Removes </a:t>
            </a:r>
            <a:r>
              <a:rPr lang="en-US" altLang="x-none" dirty="0"/>
              <a:t>impediments </a:t>
            </a:r>
          </a:p>
          <a:p>
            <a:pPr lvl="1"/>
            <a:r>
              <a:rPr lang="en-US" altLang="x-none" dirty="0" smtClean="0"/>
              <a:t> Ensure </a:t>
            </a:r>
            <a:r>
              <a:rPr lang="en-US" altLang="x-none" dirty="0"/>
              <a:t>that the team is </a:t>
            </a:r>
            <a:r>
              <a:rPr lang="en-US" altLang="x-none" b="1" dirty="0"/>
              <a:t>fully</a:t>
            </a:r>
            <a:r>
              <a:rPr lang="en-US" altLang="x-none" dirty="0"/>
              <a:t> functional and productive</a:t>
            </a:r>
          </a:p>
          <a:p>
            <a:pPr lvl="1"/>
            <a:r>
              <a:rPr lang="en-US" altLang="x-none" dirty="0" smtClean="0"/>
              <a:t> Enable </a:t>
            </a:r>
            <a:r>
              <a:rPr lang="en-US" altLang="x-none" dirty="0"/>
              <a:t>close cooperation across all roles and functions</a:t>
            </a:r>
          </a:p>
          <a:p>
            <a:pPr lvl="1"/>
            <a:r>
              <a:rPr lang="en-US" altLang="x-none" dirty="0" smtClean="0"/>
              <a:t> Shield </a:t>
            </a:r>
            <a:r>
              <a:rPr lang="en-US" altLang="x-none" dirty="0"/>
              <a:t>the team from external interferences</a:t>
            </a:r>
          </a:p>
          <a:p>
            <a:pPr>
              <a:buFont typeface="Wingdings" charset="2"/>
              <a:buNone/>
            </a:pPr>
            <a:endParaRPr lang="en-US" altLang="x-none" dirty="0"/>
          </a:p>
        </p:txBody>
      </p:sp>
    </p:spTree>
    <p:extLst>
      <p:ext uri="{BB962C8B-B14F-4D97-AF65-F5344CB8AC3E}">
        <p14:creationId xmlns:p14="http://schemas.microsoft.com/office/powerpoint/2010/main" val="9763877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950" dirty="0" smtClean="0"/>
              <a:t>Scrum 101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565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6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Scrum Team</a:t>
            </a:r>
          </a:p>
        </p:txBody>
      </p:sp>
      <p:sp>
        <p:nvSpPr>
          <p:cNvPr id="1426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altLang="x-none" dirty="0" smtClean="0"/>
              <a:t> Typically </a:t>
            </a:r>
            <a:r>
              <a:rPr lang="en-US" altLang="x-none" dirty="0"/>
              <a:t>5-10 people</a:t>
            </a:r>
          </a:p>
          <a:p>
            <a:pPr lvl="1"/>
            <a:r>
              <a:rPr lang="en-US" altLang="x-none" dirty="0" smtClean="0"/>
              <a:t> Cross-functional</a:t>
            </a:r>
            <a:endParaRPr lang="en-US" altLang="x-none" dirty="0"/>
          </a:p>
          <a:p>
            <a:pPr lvl="2"/>
            <a:r>
              <a:rPr lang="en-US" altLang="x-none" dirty="0" smtClean="0"/>
              <a:t>QA</a:t>
            </a:r>
            <a:r>
              <a:rPr lang="en-US" altLang="x-none" dirty="0"/>
              <a:t>, Programmers, UI Designers, etc</a:t>
            </a:r>
            <a:r>
              <a:rPr lang="en-US" altLang="x-none" dirty="0" smtClean="0"/>
              <a:t>.</a:t>
            </a:r>
            <a:endParaRPr lang="en-US" altLang="x-none" dirty="0"/>
          </a:p>
          <a:p>
            <a:pPr lvl="1"/>
            <a:r>
              <a:rPr lang="en-US" altLang="x-none" dirty="0" smtClean="0"/>
              <a:t> Members </a:t>
            </a:r>
            <a:r>
              <a:rPr lang="en-US" altLang="x-none" dirty="0"/>
              <a:t>should be full-time</a:t>
            </a:r>
          </a:p>
          <a:p>
            <a:pPr lvl="2"/>
            <a:r>
              <a:rPr lang="en-US" altLang="x-none" dirty="0" smtClean="0"/>
              <a:t>May </a:t>
            </a:r>
            <a:r>
              <a:rPr lang="en-US" altLang="x-none" dirty="0"/>
              <a:t>be exceptions (e.g., System Admin, etc</a:t>
            </a:r>
            <a:r>
              <a:rPr lang="en-US" altLang="x-none" dirty="0" smtClean="0"/>
              <a:t>.)</a:t>
            </a:r>
            <a:endParaRPr lang="en-US" altLang="x-none" dirty="0"/>
          </a:p>
          <a:p>
            <a:pPr lvl="1"/>
            <a:r>
              <a:rPr lang="en-US" altLang="x-none" dirty="0" smtClean="0"/>
              <a:t> Teams </a:t>
            </a:r>
            <a:r>
              <a:rPr lang="en-US" altLang="x-none" dirty="0"/>
              <a:t>are self-organizing</a:t>
            </a:r>
          </a:p>
          <a:p>
            <a:pPr lvl="2"/>
            <a:r>
              <a:rPr lang="en-US" altLang="x-none" dirty="0" smtClean="0"/>
              <a:t>What </a:t>
            </a:r>
            <a:r>
              <a:rPr lang="en-US" altLang="x-none" dirty="0"/>
              <a:t>to do if a team self-organizes someone off the team??</a:t>
            </a:r>
          </a:p>
          <a:p>
            <a:pPr lvl="2"/>
            <a:r>
              <a:rPr lang="en-US" altLang="x-none" dirty="0" smtClean="0"/>
              <a:t>Ideally</a:t>
            </a:r>
            <a:r>
              <a:rPr lang="en-US" altLang="x-none" dirty="0"/>
              <a:t>, no titles but rarely a </a:t>
            </a:r>
            <a:r>
              <a:rPr lang="en-US" altLang="x-none" dirty="0" smtClean="0"/>
              <a:t>possibility</a:t>
            </a:r>
            <a:endParaRPr lang="en-US" altLang="x-none" dirty="0"/>
          </a:p>
          <a:p>
            <a:pPr lvl="1"/>
            <a:r>
              <a:rPr lang="en-US" altLang="x-none" dirty="0" smtClean="0"/>
              <a:t> Membership </a:t>
            </a:r>
            <a:r>
              <a:rPr lang="en-US" altLang="x-none" dirty="0"/>
              <a:t>can change only between sprints</a:t>
            </a:r>
          </a:p>
          <a:p>
            <a:pPr>
              <a:buFont typeface="Wingdings" charset="2"/>
              <a:buNone/>
            </a:pPr>
            <a:endParaRPr lang="en-US" altLang="x-none" sz="2400" dirty="0"/>
          </a:p>
        </p:txBody>
      </p:sp>
    </p:spTree>
    <p:extLst>
      <p:ext uri="{BB962C8B-B14F-4D97-AF65-F5344CB8AC3E}">
        <p14:creationId xmlns:p14="http://schemas.microsoft.com/office/powerpoint/2010/main" val="12265524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Ceremonies</a:t>
            </a:r>
          </a:p>
        </p:txBody>
      </p:sp>
      <p:sp>
        <p:nvSpPr>
          <p:cNvPr id="142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altLang="x-none" dirty="0" smtClean="0"/>
              <a:t> Sprint </a:t>
            </a:r>
            <a:r>
              <a:rPr lang="en-US" altLang="x-none" dirty="0"/>
              <a:t>Planning Meeting</a:t>
            </a:r>
          </a:p>
          <a:p>
            <a:pPr lvl="1"/>
            <a:r>
              <a:rPr lang="en-US" altLang="x-none" dirty="0" smtClean="0"/>
              <a:t> Sprint</a:t>
            </a:r>
            <a:endParaRPr lang="en-US" altLang="x-none" dirty="0"/>
          </a:p>
          <a:p>
            <a:pPr lvl="1"/>
            <a:r>
              <a:rPr lang="en-US" altLang="x-none" dirty="0" smtClean="0"/>
              <a:t> Daily </a:t>
            </a:r>
            <a:r>
              <a:rPr lang="en-US" altLang="x-none" dirty="0"/>
              <a:t>Scrum</a:t>
            </a:r>
          </a:p>
          <a:p>
            <a:pPr lvl="1"/>
            <a:r>
              <a:rPr lang="en-US" altLang="x-none" dirty="0" smtClean="0"/>
              <a:t> Sprint </a:t>
            </a:r>
            <a:r>
              <a:rPr lang="en-US" altLang="x-none" dirty="0"/>
              <a:t>Review Meeting</a:t>
            </a:r>
          </a:p>
          <a:p>
            <a:pPr>
              <a:buFont typeface="Wingdings" charset="2"/>
              <a:buNone/>
            </a:pPr>
            <a:endParaRPr lang="en-US" altLang="x-none" dirty="0"/>
          </a:p>
        </p:txBody>
      </p:sp>
    </p:spTree>
    <p:extLst>
      <p:ext uri="{BB962C8B-B14F-4D97-AF65-F5344CB8AC3E}">
        <p14:creationId xmlns:p14="http://schemas.microsoft.com/office/powerpoint/2010/main" val="9706592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9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altLang="x-none"/>
              <a:t>Spring Planning Meeting</a:t>
            </a:r>
          </a:p>
        </p:txBody>
      </p:sp>
      <p:sp>
        <p:nvSpPr>
          <p:cNvPr id="1469444" name="Rectangle 4"/>
          <p:cNvSpPr>
            <a:spLocks noChangeArrowheads="1"/>
          </p:cNvSpPr>
          <p:nvPr/>
        </p:nvSpPr>
        <p:spPr bwMode="auto">
          <a:xfrm>
            <a:off x="5105400" y="3743326"/>
            <a:ext cx="2514600" cy="2047875"/>
          </a:xfrm>
          <a:prstGeom prst="rect">
            <a:avLst/>
          </a:prstGeom>
          <a:solidFill>
            <a:srgbClr val="CCFFFF"/>
          </a:solidFill>
          <a:ln w="31750">
            <a:solidFill>
              <a:srgbClr val="3366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x-none" sz="2000">
                <a:latin typeface="Arial" charset="0"/>
              </a:rPr>
              <a:t>Sprint Planning</a:t>
            </a:r>
          </a:p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x-none" sz="2000">
                <a:latin typeface="Arial" charset="0"/>
              </a:rPr>
              <a:t>Meeting</a:t>
            </a:r>
          </a:p>
        </p:txBody>
      </p:sp>
      <p:grpSp>
        <p:nvGrpSpPr>
          <p:cNvPr id="1469445" name="Group 5"/>
          <p:cNvGrpSpPr>
            <a:grpSpLocks/>
          </p:cNvGrpSpPr>
          <p:nvPr/>
        </p:nvGrpSpPr>
        <p:grpSpPr bwMode="auto">
          <a:xfrm>
            <a:off x="2667000" y="3733800"/>
            <a:ext cx="2438400" cy="304800"/>
            <a:chOff x="576" y="1392"/>
            <a:chExt cx="1536" cy="192"/>
          </a:xfrm>
        </p:grpSpPr>
        <p:sp>
          <p:nvSpPr>
            <p:cNvPr id="1469446" name="Line 6"/>
            <p:cNvSpPr>
              <a:spLocks noChangeShapeType="1"/>
            </p:cNvSpPr>
            <p:nvPr/>
          </p:nvSpPr>
          <p:spPr bwMode="auto">
            <a:xfrm>
              <a:off x="1680" y="1488"/>
              <a:ext cx="432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9447" name="Rectangle 7"/>
            <p:cNvSpPr>
              <a:spLocks noChangeArrowheads="1"/>
            </p:cNvSpPr>
            <p:nvPr/>
          </p:nvSpPr>
          <p:spPr bwMode="auto">
            <a:xfrm>
              <a:off x="576" y="1392"/>
              <a:ext cx="1104" cy="192"/>
            </a:xfrm>
            <a:prstGeom prst="rect">
              <a:avLst/>
            </a:prstGeom>
            <a:solidFill>
              <a:srgbClr val="99CCFF"/>
            </a:solidFill>
            <a:ln w="31750">
              <a:solidFill>
                <a:srgbClr val="006CD8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x-none" sz="1400">
                  <a:latin typeface="Arial" charset="0"/>
                </a:rPr>
                <a:t>Product Backlog</a:t>
              </a:r>
            </a:p>
          </p:txBody>
        </p:sp>
      </p:grpSp>
      <p:grpSp>
        <p:nvGrpSpPr>
          <p:cNvPr id="1469448" name="Group 8"/>
          <p:cNvGrpSpPr>
            <a:grpSpLocks/>
          </p:cNvGrpSpPr>
          <p:nvPr/>
        </p:nvGrpSpPr>
        <p:grpSpPr bwMode="auto">
          <a:xfrm>
            <a:off x="2667000" y="4171950"/>
            <a:ext cx="2438400" cy="304800"/>
            <a:chOff x="576" y="1668"/>
            <a:chExt cx="1536" cy="192"/>
          </a:xfrm>
        </p:grpSpPr>
        <p:sp>
          <p:nvSpPr>
            <p:cNvPr id="1469449" name="Rectangle 9"/>
            <p:cNvSpPr>
              <a:spLocks noChangeArrowheads="1"/>
            </p:cNvSpPr>
            <p:nvPr/>
          </p:nvSpPr>
          <p:spPr bwMode="auto">
            <a:xfrm>
              <a:off x="576" y="1668"/>
              <a:ext cx="1104" cy="192"/>
            </a:xfrm>
            <a:prstGeom prst="rect">
              <a:avLst/>
            </a:prstGeom>
            <a:solidFill>
              <a:srgbClr val="99CCFF"/>
            </a:solidFill>
            <a:ln w="31750">
              <a:solidFill>
                <a:srgbClr val="006CD8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x-none" sz="1400">
                  <a:latin typeface="Arial" charset="0"/>
                </a:rPr>
                <a:t>Team Capabilities</a:t>
              </a:r>
            </a:p>
          </p:txBody>
        </p:sp>
        <p:sp>
          <p:nvSpPr>
            <p:cNvPr id="1469450" name="Line 10"/>
            <p:cNvSpPr>
              <a:spLocks noChangeShapeType="1"/>
            </p:cNvSpPr>
            <p:nvPr/>
          </p:nvSpPr>
          <p:spPr bwMode="auto">
            <a:xfrm>
              <a:off x="1680" y="1764"/>
              <a:ext cx="432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469451" name="Group 11"/>
          <p:cNvGrpSpPr>
            <a:grpSpLocks/>
          </p:cNvGrpSpPr>
          <p:nvPr/>
        </p:nvGrpSpPr>
        <p:grpSpPr bwMode="auto">
          <a:xfrm>
            <a:off x="2667000" y="4610100"/>
            <a:ext cx="2438400" cy="304800"/>
            <a:chOff x="576" y="1944"/>
            <a:chExt cx="1536" cy="192"/>
          </a:xfrm>
        </p:grpSpPr>
        <p:sp>
          <p:nvSpPr>
            <p:cNvPr id="1469452" name="Rectangle 12"/>
            <p:cNvSpPr>
              <a:spLocks noChangeArrowheads="1"/>
            </p:cNvSpPr>
            <p:nvPr/>
          </p:nvSpPr>
          <p:spPr bwMode="auto">
            <a:xfrm>
              <a:off x="576" y="1944"/>
              <a:ext cx="1104" cy="192"/>
            </a:xfrm>
            <a:prstGeom prst="rect">
              <a:avLst/>
            </a:prstGeom>
            <a:solidFill>
              <a:srgbClr val="99CCFF"/>
            </a:solidFill>
            <a:ln w="31750">
              <a:solidFill>
                <a:srgbClr val="006CD8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x-none" sz="1400">
                  <a:latin typeface="Arial" charset="0"/>
                </a:rPr>
                <a:t>Business Conditions</a:t>
              </a:r>
            </a:p>
          </p:txBody>
        </p:sp>
        <p:sp>
          <p:nvSpPr>
            <p:cNvPr id="1469453" name="Line 13"/>
            <p:cNvSpPr>
              <a:spLocks noChangeShapeType="1"/>
            </p:cNvSpPr>
            <p:nvPr/>
          </p:nvSpPr>
          <p:spPr bwMode="auto">
            <a:xfrm>
              <a:off x="1680" y="2040"/>
              <a:ext cx="432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469454" name="Group 14"/>
          <p:cNvGrpSpPr>
            <a:grpSpLocks/>
          </p:cNvGrpSpPr>
          <p:nvPr/>
        </p:nvGrpSpPr>
        <p:grpSpPr bwMode="auto">
          <a:xfrm>
            <a:off x="2667000" y="5048250"/>
            <a:ext cx="2438400" cy="304800"/>
            <a:chOff x="576" y="2220"/>
            <a:chExt cx="1536" cy="192"/>
          </a:xfrm>
        </p:grpSpPr>
        <p:sp>
          <p:nvSpPr>
            <p:cNvPr id="1469455" name="Rectangle 15"/>
            <p:cNvSpPr>
              <a:spLocks noChangeArrowheads="1"/>
            </p:cNvSpPr>
            <p:nvPr/>
          </p:nvSpPr>
          <p:spPr bwMode="auto">
            <a:xfrm>
              <a:off x="576" y="2220"/>
              <a:ext cx="1104" cy="192"/>
            </a:xfrm>
            <a:prstGeom prst="rect">
              <a:avLst/>
            </a:prstGeom>
            <a:solidFill>
              <a:srgbClr val="99CCFF"/>
            </a:solidFill>
            <a:ln w="31750">
              <a:solidFill>
                <a:srgbClr val="006CD8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x-none" sz="1400">
                  <a:latin typeface="Arial" charset="0"/>
                </a:rPr>
                <a:t>Technology</a:t>
              </a:r>
            </a:p>
          </p:txBody>
        </p:sp>
        <p:sp>
          <p:nvSpPr>
            <p:cNvPr id="1469456" name="Line 16"/>
            <p:cNvSpPr>
              <a:spLocks noChangeShapeType="1"/>
            </p:cNvSpPr>
            <p:nvPr/>
          </p:nvSpPr>
          <p:spPr bwMode="auto">
            <a:xfrm>
              <a:off x="1680" y="2316"/>
              <a:ext cx="432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469457" name="Group 17"/>
          <p:cNvGrpSpPr>
            <a:grpSpLocks/>
          </p:cNvGrpSpPr>
          <p:nvPr/>
        </p:nvGrpSpPr>
        <p:grpSpPr bwMode="auto">
          <a:xfrm>
            <a:off x="2667000" y="5486400"/>
            <a:ext cx="2438400" cy="304800"/>
            <a:chOff x="576" y="2496"/>
            <a:chExt cx="1536" cy="192"/>
          </a:xfrm>
        </p:grpSpPr>
        <p:sp>
          <p:nvSpPr>
            <p:cNvPr id="1469458" name="Rectangle 18"/>
            <p:cNvSpPr>
              <a:spLocks noChangeArrowheads="1"/>
            </p:cNvSpPr>
            <p:nvPr/>
          </p:nvSpPr>
          <p:spPr bwMode="auto">
            <a:xfrm>
              <a:off x="576" y="2496"/>
              <a:ext cx="1104" cy="192"/>
            </a:xfrm>
            <a:prstGeom prst="rect">
              <a:avLst/>
            </a:prstGeom>
            <a:solidFill>
              <a:srgbClr val="99CCFF"/>
            </a:solidFill>
            <a:ln w="31750">
              <a:solidFill>
                <a:srgbClr val="006CD8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x-none" sz="1400">
                  <a:latin typeface="Arial" charset="0"/>
                </a:rPr>
                <a:t>Current Product</a:t>
              </a:r>
            </a:p>
          </p:txBody>
        </p:sp>
        <p:sp>
          <p:nvSpPr>
            <p:cNvPr id="1469459" name="Line 19"/>
            <p:cNvSpPr>
              <a:spLocks noChangeShapeType="1"/>
            </p:cNvSpPr>
            <p:nvPr/>
          </p:nvSpPr>
          <p:spPr bwMode="auto">
            <a:xfrm>
              <a:off x="1680" y="2592"/>
              <a:ext cx="432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469460" name="Rectangle 20"/>
          <p:cNvSpPr>
            <a:spLocks noChangeArrowheads="1"/>
          </p:cNvSpPr>
          <p:nvPr/>
        </p:nvSpPr>
        <p:spPr bwMode="auto">
          <a:xfrm>
            <a:off x="8305800" y="4953000"/>
            <a:ext cx="1752600" cy="304800"/>
          </a:xfrm>
          <a:prstGeom prst="rect">
            <a:avLst/>
          </a:prstGeom>
          <a:solidFill>
            <a:srgbClr val="99CCFF"/>
          </a:solidFill>
          <a:ln w="31750">
            <a:solidFill>
              <a:srgbClr val="006CD8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400">
                <a:latin typeface="Arial" charset="0"/>
              </a:rPr>
              <a:t>Sprint Backlog</a:t>
            </a:r>
          </a:p>
        </p:txBody>
      </p:sp>
      <p:sp>
        <p:nvSpPr>
          <p:cNvPr id="1469461" name="Line 21"/>
          <p:cNvSpPr>
            <a:spLocks noChangeShapeType="1"/>
          </p:cNvSpPr>
          <p:nvPr/>
        </p:nvSpPr>
        <p:spPr bwMode="auto">
          <a:xfrm>
            <a:off x="7620000" y="5105400"/>
            <a:ext cx="6858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9462" name="Line 22"/>
          <p:cNvSpPr>
            <a:spLocks noChangeShapeType="1"/>
          </p:cNvSpPr>
          <p:nvPr/>
        </p:nvSpPr>
        <p:spPr bwMode="auto">
          <a:xfrm>
            <a:off x="5305425" y="2590800"/>
            <a:ext cx="0" cy="11430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9463" name="Line 23"/>
          <p:cNvSpPr>
            <a:spLocks noChangeShapeType="1"/>
          </p:cNvSpPr>
          <p:nvPr/>
        </p:nvSpPr>
        <p:spPr bwMode="auto">
          <a:xfrm>
            <a:off x="5905500" y="2590800"/>
            <a:ext cx="0" cy="11430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9464" name="Line 24"/>
          <p:cNvSpPr>
            <a:spLocks noChangeShapeType="1"/>
          </p:cNvSpPr>
          <p:nvPr/>
        </p:nvSpPr>
        <p:spPr bwMode="auto">
          <a:xfrm>
            <a:off x="6496050" y="2590800"/>
            <a:ext cx="0" cy="11430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9465" name="Line 25"/>
          <p:cNvSpPr>
            <a:spLocks noChangeShapeType="1"/>
          </p:cNvSpPr>
          <p:nvPr/>
        </p:nvSpPr>
        <p:spPr bwMode="auto">
          <a:xfrm>
            <a:off x="7096125" y="2590800"/>
            <a:ext cx="0" cy="11430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9466" name="Rectangle 26"/>
          <p:cNvSpPr>
            <a:spLocks noChangeArrowheads="1"/>
          </p:cNvSpPr>
          <p:nvPr/>
        </p:nvSpPr>
        <p:spPr bwMode="auto">
          <a:xfrm rot="18765165">
            <a:off x="4914900" y="2095500"/>
            <a:ext cx="1752600" cy="304800"/>
          </a:xfrm>
          <a:prstGeom prst="rect">
            <a:avLst/>
          </a:prstGeom>
          <a:solidFill>
            <a:srgbClr val="99CCFF"/>
          </a:solidFill>
          <a:ln w="31750">
            <a:solidFill>
              <a:srgbClr val="006CD8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400">
                <a:latin typeface="Arial" charset="0"/>
              </a:rPr>
              <a:t>Product Owner</a:t>
            </a:r>
          </a:p>
        </p:txBody>
      </p:sp>
      <p:sp>
        <p:nvSpPr>
          <p:cNvPr id="1469467" name="Rectangle 27"/>
          <p:cNvSpPr>
            <a:spLocks noChangeArrowheads="1"/>
          </p:cNvSpPr>
          <p:nvPr/>
        </p:nvSpPr>
        <p:spPr bwMode="auto">
          <a:xfrm rot="18765165">
            <a:off x="5511800" y="2095500"/>
            <a:ext cx="1752600" cy="304800"/>
          </a:xfrm>
          <a:prstGeom prst="rect">
            <a:avLst/>
          </a:prstGeom>
          <a:solidFill>
            <a:srgbClr val="99CCFF"/>
          </a:solidFill>
          <a:ln w="31750">
            <a:solidFill>
              <a:srgbClr val="006CD8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400">
                <a:latin typeface="Arial" charset="0"/>
              </a:rPr>
              <a:t>Scrum Team</a:t>
            </a:r>
          </a:p>
        </p:txBody>
      </p:sp>
      <p:sp>
        <p:nvSpPr>
          <p:cNvPr id="1469468" name="Rectangle 28"/>
          <p:cNvSpPr>
            <a:spLocks noChangeArrowheads="1"/>
          </p:cNvSpPr>
          <p:nvPr/>
        </p:nvSpPr>
        <p:spPr bwMode="auto">
          <a:xfrm rot="18765165">
            <a:off x="6705600" y="2095500"/>
            <a:ext cx="1752600" cy="304800"/>
          </a:xfrm>
          <a:prstGeom prst="rect">
            <a:avLst/>
          </a:prstGeom>
          <a:solidFill>
            <a:srgbClr val="99CCFF"/>
          </a:solidFill>
          <a:ln w="31750">
            <a:solidFill>
              <a:srgbClr val="006CD8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400">
                <a:latin typeface="Arial" charset="0"/>
              </a:rPr>
              <a:t>Management</a:t>
            </a:r>
          </a:p>
        </p:txBody>
      </p:sp>
      <p:sp>
        <p:nvSpPr>
          <p:cNvPr id="1469469" name="Rectangle 29"/>
          <p:cNvSpPr>
            <a:spLocks noChangeArrowheads="1"/>
          </p:cNvSpPr>
          <p:nvPr/>
        </p:nvSpPr>
        <p:spPr bwMode="auto">
          <a:xfrm rot="18765165">
            <a:off x="6108700" y="2095500"/>
            <a:ext cx="1752600" cy="304800"/>
          </a:xfrm>
          <a:prstGeom prst="rect">
            <a:avLst/>
          </a:prstGeom>
          <a:solidFill>
            <a:srgbClr val="99CCFF"/>
          </a:solidFill>
          <a:ln w="31750">
            <a:solidFill>
              <a:srgbClr val="006CD8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400">
                <a:latin typeface="Arial" charset="0"/>
              </a:rPr>
              <a:t>Customers</a:t>
            </a:r>
          </a:p>
        </p:txBody>
      </p:sp>
      <p:sp>
        <p:nvSpPr>
          <p:cNvPr id="1469470" name="Rectangle 30"/>
          <p:cNvSpPr>
            <a:spLocks noChangeArrowheads="1"/>
          </p:cNvSpPr>
          <p:nvPr/>
        </p:nvSpPr>
        <p:spPr bwMode="auto">
          <a:xfrm>
            <a:off x="8305800" y="4267200"/>
            <a:ext cx="1752600" cy="304800"/>
          </a:xfrm>
          <a:prstGeom prst="rect">
            <a:avLst/>
          </a:prstGeom>
          <a:solidFill>
            <a:srgbClr val="99CCFF"/>
          </a:solidFill>
          <a:ln w="31750">
            <a:solidFill>
              <a:srgbClr val="006CD8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400">
                <a:latin typeface="Arial" charset="0"/>
              </a:rPr>
              <a:t>Sprint Goal</a:t>
            </a:r>
          </a:p>
        </p:txBody>
      </p:sp>
      <p:sp>
        <p:nvSpPr>
          <p:cNvPr id="1469471" name="Line 31"/>
          <p:cNvSpPr>
            <a:spLocks noChangeShapeType="1"/>
          </p:cNvSpPr>
          <p:nvPr/>
        </p:nvSpPr>
        <p:spPr bwMode="auto">
          <a:xfrm>
            <a:off x="7620000" y="4419600"/>
            <a:ext cx="6858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18171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0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3600" dirty="0"/>
              <a:t>Parts of Sprint Planning Meeting</a:t>
            </a:r>
          </a:p>
        </p:txBody>
      </p:sp>
      <p:sp>
        <p:nvSpPr>
          <p:cNvPr id="1430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dirty="0"/>
              <a:t>1</a:t>
            </a:r>
            <a:r>
              <a:rPr lang="en-US" altLang="x-none" baseline="30000" dirty="0"/>
              <a:t>st</a:t>
            </a:r>
            <a:r>
              <a:rPr lang="en-US" altLang="x-none" dirty="0"/>
              <a:t> Part:</a:t>
            </a:r>
          </a:p>
          <a:p>
            <a:pPr lvl="1"/>
            <a:r>
              <a:rPr lang="en-US" altLang="x-none" dirty="0" smtClean="0"/>
              <a:t> Creating </a:t>
            </a:r>
            <a:r>
              <a:rPr lang="en-US" altLang="x-none" dirty="0"/>
              <a:t>Product Backlog </a:t>
            </a:r>
          </a:p>
          <a:p>
            <a:pPr lvl="1"/>
            <a:r>
              <a:rPr lang="en-US" altLang="x-none" dirty="0"/>
              <a:t>Determining the Sprint Goal. </a:t>
            </a:r>
          </a:p>
          <a:p>
            <a:pPr lvl="1"/>
            <a:r>
              <a:rPr lang="en-US" altLang="x-none" dirty="0"/>
              <a:t>Participants: Product Owner, Scrum Master, Scrum Team</a:t>
            </a:r>
          </a:p>
          <a:p>
            <a:r>
              <a:rPr lang="en-US" altLang="x-none" dirty="0"/>
              <a:t>2</a:t>
            </a:r>
            <a:r>
              <a:rPr lang="en-US" altLang="x-none" baseline="30000" dirty="0"/>
              <a:t>nd</a:t>
            </a:r>
            <a:r>
              <a:rPr lang="en-US" altLang="x-none" dirty="0"/>
              <a:t> Part:</a:t>
            </a:r>
          </a:p>
          <a:p>
            <a:pPr lvl="1"/>
            <a:r>
              <a:rPr lang="en-US" altLang="x-none" dirty="0" smtClean="0"/>
              <a:t> Participants</a:t>
            </a:r>
            <a:r>
              <a:rPr lang="en-US" altLang="x-none" dirty="0"/>
              <a:t>: Scrum Master, Scrum Team</a:t>
            </a:r>
          </a:p>
          <a:p>
            <a:pPr lvl="1"/>
            <a:r>
              <a:rPr lang="en-US" altLang="x-none" dirty="0" smtClean="0"/>
              <a:t> Creating </a:t>
            </a:r>
            <a:r>
              <a:rPr lang="en-US" altLang="x-none" dirty="0"/>
              <a:t>Sprint Backlog </a:t>
            </a:r>
          </a:p>
          <a:p>
            <a:pPr>
              <a:buFont typeface="Wingdings" charset="2"/>
              <a:buNone/>
            </a:pPr>
            <a:endParaRPr lang="en-US" altLang="x-none" dirty="0"/>
          </a:p>
          <a:p>
            <a:pPr>
              <a:buFont typeface="Wingdings" charset="2"/>
              <a:buNone/>
            </a:pPr>
            <a:endParaRPr lang="en-US" altLang="x-none" dirty="0"/>
          </a:p>
        </p:txBody>
      </p:sp>
    </p:spTree>
    <p:extLst>
      <p:ext uri="{BB962C8B-B14F-4D97-AF65-F5344CB8AC3E}">
        <p14:creationId xmlns:p14="http://schemas.microsoft.com/office/powerpoint/2010/main" val="8398621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1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Pre-Project/Kickoff Meeting</a:t>
            </a:r>
          </a:p>
        </p:txBody>
      </p:sp>
      <p:sp>
        <p:nvSpPr>
          <p:cNvPr id="1431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altLang="x-none" dirty="0" smtClean="0"/>
              <a:t> A </a:t>
            </a:r>
            <a:r>
              <a:rPr lang="en-US" altLang="x-none" dirty="0"/>
              <a:t>special form of Sprint Planning Meeting</a:t>
            </a:r>
          </a:p>
          <a:p>
            <a:pPr lvl="1"/>
            <a:r>
              <a:rPr lang="en-US" altLang="x-none" dirty="0" smtClean="0"/>
              <a:t> Meeting </a:t>
            </a:r>
            <a:r>
              <a:rPr lang="en-US" altLang="x-none" dirty="0"/>
              <a:t>before the begin of the Project</a:t>
            </a:r>
          </a:p>
          <a:p>
            <a:pPr>
              <a:buFont typeface="Wingdings" charset="2"/>
              <a:buNone/>
            </a:pPr>
            <a:endParaRPr lang="en-US" altLang="x-none" dirty="0"/>
          </a:p>
        </p:txBody>
      </p:sp>
    </p:spTree>
    <p:extLst>
      <p:ext uri="{BB962C8B-B14F-4D97-AF65-F5344CB8AC3E}">
        <p14:creationId xmlns:p14="http://schemas.microsoft.com/office/powerpoint/2010/main" val="15252146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/>
              <a:t>SCRUM Sprint</a:t>
            </a:r>
            <a:endParaRPr lang="en-US" altLang="x-none" dirty="0"/>
          </a:p>
        </p:txBody>
      </p:sp>
      <p:sp>
        <p:nvSpPr>
          <p:cNvPr id="1433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altLang="x-none" dirty="0" smtClean="0"/>
              <a:t> A </a:t>
            </a:r>
            <a:r>
              <a:rPr lang="ru-RU" altLang="x-none" dirty="0" err="1"/>
              <a:t>month-long</a:t>
            </a:r>
            <a:r>
              <a:rPr lang="ru-RU" altLang="x-none" dirty="0"/>
              <a:t> </a:t>
            </a:r>
            <a:r>
              <a:rPr lang="ru-RU" altLang="x-none" dirty="0" err="1"/>
              <a:t>iteration</a:t>
            </a:r>
            <a:r>
              <a:rPr lang="en-US" altLang="x-none" dirty="0"/>
              <a:t>, during which is incremented a product functionality</a:t>
            </a:r>
          </a:p>
          <a:p>
            <a:pPr lvl="1"/>
            <a:r>
              <a:rPr lang="en-US" altLang="x-none" dirty="0" smtClean="0"/>
              <a:t> NO </a:t>
            </a:r>
            <a:r>
              <a:rPr lang="en-US" altLang="x-none" dirty="0"/>
              <a:t>outside influence can interfere with the Scrum team during the Sprint</a:t>
            </a:r>
          </a:p>
          <a:p>
            <a:pPr lvl="1"/>
            <a:r>
              <a:rPr lang="en-US" altLang="x-none" dirty="0" smtClean="0"/>
              <a:t> Each </a:t>
            </a:r>
            <a:r>
              <a:rPr lang="en-US" altLang="x-none" dirty="0"/>
              <a:t>Sprint begins with the Daily Scrum Meeting</a:t>
            </a:r>
            <a:endParaRPr lang="ru-RU" altLang="x-none" dirty="0"/>
          </a:p>
          <a:p>
            <a:pPr>
              <a:buFont typeface="Wingdings" charset="2"/>
              <a:buNone/>
            </a:pPr>
            <a:endParaRPr lang="en-US" altLang="x-none" dirty="0"/>
          </a:p>
        </p:txBody>
      </p:sp>
    </p:spTree>
    <p:extLst>
      <p:ext uri="{BB962C8B-B14F-4D97-AF65-F5344CB8AC3E}">
        <p14:creationId xmlns:p14="http://schemas.microsoft.com/office/powerpoint/2010/main" val="14801873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Daily Scrum</a:t>
            </a:r>
          </a:p>
        </p:txBody>
      </p:sp>
      <p:sp>
        <p:nvSpPr>
          <p:cNvPr id="1434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97279" y="1066801"/>
            <a:ext cx="10058401" cy="5105399"/>
          </a:xfrm>
        </p:spPr>
        <p:txBody>
          <a:bodyPr>
            <a:noAutofit/>
          </a:bodyPr>
          <a:lstStyle/>
          <a:p>
            <a:pPr lvl="1"/>
            <a:r>
              <a:rPr lang="en-US" altLang="x-none" dirty="0" smtClean="0"/>
              <a:t> Parameters:</a:t>
            </a:r>
          </a:p>
          <a:p>
            <a:pPr lvl="2"/>
            <a:r>
              <a:rPr lang="en-US" altLang="x-none" dirty="0" smtClean="0"/>
              <a:t>Daily</a:t>
            </a:r>
          </a:p>
          <a:p>
            <a:pPr lvl="2"/>
            <a:r>
              <a:rPr lang="en-US" altLang="x-none" dirty="0" smtClean="0"/>
              <a:t>15-minutes</a:t>
            </a:r>
          </a:p>
          <a:p>
            <a:pPr lvl="2"/>
            <a:r>
              <a:rPr lang="en-US" altLang="x-none" dirty="0" smtClean="0"/>
              <a:t>Stand-up</a:t>
            </a:r>
          </a:p>
          <a:p>
            <a:pPr lvl="2"/>
            <a:r>
              <a:rPr lang="en-US" altLang="x-none" dirty="0" smtClean="0"/>
              <a:t>Not </a:t>
            </a:r>
            <a:r>
              <a:rPr lang="en-US" altLang="x-none" dirty="0"/>
              <a:t>for problem solving</a:t>
            </a:r>
          </a:p>
          <a:p>
            <a:pPr lvl="1"/>
            <a:r>
              <a:rPr lang="en-US" altLang="x-none" dirty="0" smtClean="0"/>
              <a:t> Three </a:t>
            </a:r>
            <a:r>
              <a:rPr lang="en-US" altLang="x-none" dirty="0"/>
              <a:t>questions:</a:t>
            </a:r>
          </a:p>
          <a:p>
            <a:pPr lvl="2">
              <a:buClr>
                <a:schemeClr val="tx1"/>
              </a:buClr>
              <a:buFont typeface="Wingdings" charset="2"/>
              <a:buAutoNum type="arabicPeriod"/>
            </a:pPr>
            <a:r>
              <a:rPr lang="en-US" altLang="x-none" dirty="0"/>
              <a:t>What did you do </a:t>
            </a:r>
            <a:r>
              <a:rPr lang="en-US" altLang="x-none" dirty="0" smtClean="0"/>
              <a:t>yesterday?</a:t>
            </a:r>
            <a:endParaRPr lang="en-US" altLang="x-none" dirty="0"/>
          </a:p>
          <a:p>
            <a:pPr lvl="2">
              <a:buClr>
                <a:schemeClr val="tx1"/>
              </a:buClr>
              <a:buFont typeface="Wingdings" charset="2"/>
              <a:buAutoNum type="arabicPeriod"/>
            </a:pPr>
            <a:r>
              <a:rPr lang="en-US" altLang="x-none" dirty="0"/>
              <a:t>What will you do today?</a:t>
            </a:r>
          </a:p>
          <a:p>
            <a:pPr lvl="2">
              <a:buClr>
                <a:schemeClr val="tx1"/>
              </a:buClr>
              <a:buFont typeface="Wingdings" charset="2"/>
              <a:buAutoNum type="arabicPeriod"/>
            </a:pPr>
            <a:r>
              <a:rPr lang="en-US" altLang="x-none" dirty="0"/>
              <a:t>What obstacles are in your way?</a:t>
            </a:r>
          </a:p>
          <a:p>
            <a:pPr lvl="1"/>
            <a:r>
              <a:rPr lang="en-US" altLang="x-none" dirty="0" smtClean="0"/>
              <a:t> Chickens </a:t>
            </a:r>
            <a:r>
              <a:rPr lang="en-US" altLang="x-none" dirty="0"/>
              <a:t>and pigs are </a:t>
            </a:r>
            <a:r>
              <a:rPr lang="en-US" altLang="x-none" dirty="0" smtClean="0"/>
              <a:t>invited!</a:t>
            </a:r>
            <a:endParaRPr lang="en-US" altLang="x-none" dirty="0"/>
          </a:p>
          <a:p>
            <a:pPr lvl="2"/>
            <a:r>
              <a:rPr lang="en-US" altLang="x-none" dirty="0"/>
              <a:t>Help avoid other unnecessary meetings</a:t>
            </a:r>
          </a:p>
          <a:p>
            <a:pPr lvl="1"/>
            <a:r>
              <a:rPr lang="en-US" altLang="x-none" dirty="0" smtClean="0"/>
              <a:t> Only </a:t>
            </a:r>
            <a:r>
              <a:rPr lang="en-US" altLang="x-none" dirty="0"/>
              <a:t>pigs can </a:t>
            </a:r>
            <a:r>
              <a:rPr lang="en-US" altLang="x-none" dirty="0" smtClean="0"/>
              <a:t>talk!</a:t>
            </a:r>
            <a:endParaRPr lang="en-US" altLang="x-none" dirty="0"/>
          </a:p>
          <a:p>
            <a:pPr>
              <a:lnSpc>
                <a:spcPct val="90000"/>
              </a:lnSpc>
              <a:buFont typeface="Wingdings" charset="2"/>
              <a:buNone/>
            </a:pPr>
            <a:endParaRPr lang="en-US" altLang="x-none" dirty="0"/>
          </a:p>
        </p:txBody>
      </p:sp>
    </p:spTree>
    <p:extLst>
      <p:ext uri="{BB962C8B-B14F-4D97-AF65-F5344CB8AC3E}">
        <p14:creationId xmlns:p14="http://schemas.microsoft.com/office/powerpoint/2010/main" val="10582077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2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Daily Scrum</a:t>
            </a:r>
          </a:p>
        </p:txBody>
      </p:sp>
      <p:sp>
        <p:nvSpPr>
          <p:cNvPr id="143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altLang="x-none" dirty="0" smtClean="0"/>
              <a:t> Is </a:t>
            </a:r>
            <a:r>
              <a:rPr lang="en-US" altLang="x-none" b="1" dirty="0"/>
              <a:t>NOT</a:t>
            </a:r>
            <a:r>
              <a:rPr lang="en-US" altLang="x-none" dirty="0"/>
              <a:t> a problem solving session</a:t>
            </a:r>
          </a:p>
          <a:p>
            <a:pPr lvl="1"/>
            <a:r>
              <a:rPr lang="en-US" altLang="x-none" dirty="0" smtClean="0"/>
              <a:t> Is </a:t>
            </a:r>
            <a:r>
              <a:rPr lang="en-US" altLang="x-none" b="1" dirty="0"/>
              <a:t>NOT</a:t>
            </a:r>
            <a:r>
              <a:rPr lang="en-US" altLang="x-none" dirty="0"/>
              <a:t> a way to collect information about WHO is behind the schedule</a:t>
            </a:r>
          </a:p>
          <a:p>
            <a:pPr lvl="1"/>
            <a:endParaRPr lang="en-US" altLang="x-none" dirty="0" smtClean="0"/>
          </a:p>
          <a:p>
            <a:pPr lvl="1"/>
            <a:r>
              <a:rPr lang="en-US" altLang="x-none" dirty="0" smtClean="0"/>
              <a:t> Is </a:t>
            </a:r>
            <a:r>
              <a:rPr lang="en-US" altLang="x-none" dirty="0"/>
              <a:t>a meeting in which team members make commitments to each other and to the Scrum Master</a:t>
            </a:r>
          </a:p>
          <a:p>
            <a:pPr lvl="1"/>
            <a:r>
              <a:rPr lang="en-US" altLang="x-none" dirty="0" smtClean="0"/>
              <a:t> Is </a:t>
            </a:r>
            <a:r>
              <a:rPr lang="en-US" altLang="x-none" dirty="0"/>
              <a:t>a good way for a Scrum Master to track the progress of the Team</a:t>
            </a:r>
            <a:endParaRPr lang="ru-RU" altLang="x-none" dirty="0"/>
          </a:p>
          <a:p>
            <a:pPr>
              <a:buFont typeface="Wingdings" charset="2"/>
              <a:buNone/>
            </a:pPr>
            <a:endParaRPr lang="en-US" altLang="x-none" dirty="0"/>
          </a:p>
        </p:txBody>
      </p:sp>
    </p:spTree>
    <p:extLst>
      <p:ext uri="{BB962C8B-B14F-4D97-AF65-F5344CB8AC3E}">
        <p14:creationId xmlns:p14="http://schemas.microsoft.com/office/powerpoint/2010/main" val="19863297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0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Scrum FAQs</a:t>
            </a:r>
          </a:p>
        </p:txBody>
      </p:sp>
      <p:sp>
        <p:nvSpPr>
          <p:cNvPr id="1470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sz="2400"/>
              <a:t>Why daily?</a:t>
            </a:r>
          </a:p>
          <a:p>
            <a:pPr lvl="1"/>
            <a:r>
              <a:rPr lang="en-US" altLang="x-none" sz="2000"/>
              <a:t>“How does a project get to be a year late?”</a:t>
            </a:r>
          </a:p>
          <a:p>
            <a:pPr lvl="2"/>
            <a:r>
              <a:rPr lang="en-US" altLang="x-none"/>
              <a:t>“One day at a time.” </a:t>
            </a:r>
          </a:p>
          <a:p>
            <a:pPr lvl="3"/>
            <a:r>
              <a:rPr lang="en-US" altLang="x-none"/>
              <a:t>Fred Brooks, The Mythical Man-Month.</a:t>
            </a:r>
          </a:p>
          <a:p>
            <a:r>
              <a:rPr lang="en-US" altLang="x-none" sz="2400"/>
              <a:t>Can Scrum meetings be replaced by emailed status reports?</a:t>
            </a:r>
          </a:p>
          <a:p>
            <a:pPr lvl="1"/>
            <a:r>
              <a:rPr lang="en-US" altLang="x-none" sz="2000"/>
              <a:t>No</a:t>
            </a:r>
          </a:p>
          <a:p>
            <a:pPr lvl="2"/>
            <a:r>
              <a:rPr lang="en-US" altLang="x-none"/>
              <a:t>Entire team sees the whole picture every day</a:t>
            </a:r>
          </a:p>
          <a:p>
            <a:pPr lvl="2"/>
            <a:r>
              <a:rPr lang="en-US" altLang="x-none"/>
              <a:t>Create peer pressure to do what you say you’ll do</a:t>
            </a:r>
          </a:p>
          <a:p>
            <a:pPr>
              <a:buFont typeface="Wingdings" charset="2"/>
              <a:buNone/>
            </a:pPr>
            <a:endParaRPr lang="en-US" altLang="x-none" sz="2400"/>
          </a:p>
        </p:txBody>
      </p:sp>
    </p:spTree>
    <p:extLst>
      <p:ext uri="{BB962C8B-B14F-4D97-AF65-F5344CB8AC3E}">
        <p14:creationId xmlns:p14="http://schemas.microsoft.com/office/powerpoint/2010/main" val="161095009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6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Sprint Review Meeting</a:t>
            </a:r>
          </a:p>
        </p:txBody>
      </p:sp>
      <p:sp>
        <p:nvSpPr>
          <p:cNvPr id="1436676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1097280" y="1219201"/>
            <a:ext cx="10180320" cy="4530725"/>
          </a:xfrm>
          <a:noFill/>
          <a:ln/>
        </p:spPr>
        <p:txBody>
          <a:bodyPr/>
          <a:lstStyle/>
          <a:p>
            <a:pPr lvl="1"/>
            <a:r>
              <a:rPr lang="en-US" altLang="x-none" dirty="0" smtClean="0"/>
              <a:t> Team </a:t>
            </a:r>
            <a:r>
              <a:rPr lang="en-US" altLang="x-none" dirty="0"/>
              <a:t>presents what it accomplished during the sprint</a:t>
            </a:r>
          </a:p>
          <a:p>
            <a:pPr lvl="1"/>
            <a:r>
              <a:rPr lang="en-US" altLang="x-none" dirty="0" smtClean="0"/>
              <a:t> Typically </a:t>
            </a:r>
            <a:r>
              <a:rPr lang="en-US" altLang="x-none" dirty="0"/>
              <a:t>takes the form of a demo of new features or underlying architecture</a:t>
            </a:r>
          </a:p>
          <a:p>
            <a:pPr lvl="1"/>
            <a:r>
              <a:rPr lang="en-US" altLang="x-none" dirty="0" smtClean="0"/>
              <a:t> Informal</a:t>
            </a:r>
            <a:endParaRPr lang="en-US" altLang="x-none" dirty="0"/>
          </a:p>
          <a:p>
            <a:pPr lvl="2"/>
            <a:r>
              <a:rPr lang="en-US" altLang="x-none" dirty="0"/>
              <a:t>2-hour prep time rule</a:t>
            </a:r>
          </a:p>
          <a:p>
            <a:pPr lvl="1"/>
            <a:r>
              <a:rPr lang="en-US" altLang="x-none" sz="2000" dirty="0" smtClean="0"/>
              <a:t> </a:t>
            </a:r>
            <a:r>
              <a:rPr lang="en-US" altLang="x-none" dirty="0" smtClean="0"/>
              <a:t>Participants</a:t>
            </a:r>
            <a:endParaRPr lang="en-US" altLang="x-none" dirty="0"/>
          </a:p>
          <a:p>
            <a:pPr lvl="2"/>
            <a:r>
              <a:rPr lang="en-US" altLang="x-none" dirty="0"/>
              <a:t>Customers</a:t>
            </a:r>
          </a:p>
          <a:p>
            <a:pPr lvl="2"/>
            <a:r>
              <a:rPr lang="en-US" altLang="x-none" dirty="0"/>
              <a:t>Management</a:t>
            </a:r>
          </a:p>
          <a:p>
            <a:pPr lvl="2"/>
            <a:r>
              <a:rPr lang="en-US" altLang="x-none" dirty="0"/>
              <a:t>Product Owner</a:t>
            </a:r>
          </a:p>
          <a:p>
            <a:pPr lvl="2"/>
            <a:r>
              <a:rPr lang="en-US" altLang="x-none" dirty="0"/>
              <a:t>Other engineers</a:t>
            </a:r>
          </a:p>
        </p:txBody>
      </p:sp>
    </p:spTree>
    <p:extLst>
      <p:ext uri="{BB962C8B-B14F-4D97-AF65-F5344CB8AC3E}">
        <p14:creationId xmlns:p14="http://schemas.microsoft.com/office/powerpoint/2010/main" val="19118417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Scrum 101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066801"/>
            <a:ext cx="4998721" cy="4802293"/>
          </a:xfrm>
        </p:spPr>
        <p:txBody>
          <a:bodyPr>
            <a:noAutofit/>
          </a:bodyPr>
          <a:lstStyle/>
          <a:p>
            <a:r>
              <a:rPr lang="en-US" dirty="0" smtClean="0"/>
              <a:t>Table of </a:t>
            </a:r>
            <a:r>
              <a:rPr lang="en-US" dirty="0" smtClean="0"/>
              <a:t>Contents</a:t>
            </a:r>
          </a:p>
          <a:p>
            <a:pPr lvl="1"/>
            <a:r>
              <a:rPr lang="en-US" altLang="x-none" dirty="0"/>
              <a:t> </a:t>
            </a:r>
            <a:r>
              <a:rPr lang="en-US" altLang="x-none" dirty="0" smtClean="0"/>
              <a:t>Introduction</a:t>
            </a:r>
          </a:p>
          <a:p>
            <a:pPr lvl="1"/>
            <a:r>
              <a:rPr lang="en-US" altLang="x-none" dirty="0" smtClean="0"/>
              <a:t> What </a:t>
            </a:r>
            <a:r>
              <a:rPr lang="en-US" altLang="x-none" dirty="0"/>
              <a:t>is Agile Methodology</a:t>
            </a:r>
            <a:r>
              <a:rPr lang="en-US" altLang="x-none" dirty="0" smtClean="0"/>
              <a:t>?</a:t>
            </a:r>
          </a:p>
          <a:p>
            <a:pPr lvl="1"/>
            <a:r>
              <a:rPr lang="en-US" altLang="x-none" dirty="0"/>
              <a:t> </a:t>
            </a:r>
            <a:r>
              <a:rPr lang="en-US" altLang="x-none" dirty="0" smtClean="0"/>
              <a:t>What </a:t>
            </a:r>
            <a:r>
              <a:rPr lang="en-US" altLang="x-none" dirty="0"/>
              <a:t>is Scrum</a:t>
            </a:r>
            <a:r>
              <a:rPr lang="en-US" altLang="x-none" dirty="0" smtClean="0"/>
              <a:t>?</a:t>
            </a:r>
          </a:p>
          <a:p>
            <a:pPr lvl="1"/>
            <a:r>
              <a:rPr lang="en-US" altLang="x-none" dirty="0"/>
              <a:t> </a:t>
            </a:r>
            <a:r>
              <a:rPr lang="en-US" altLang="x-none" dirty="0" smtClean="0"/>
              <a:t>History </a:t>
            </a:r>
            <a:r>
              <a:rPr lang="en-US" altLang="x-none" dirty="0"/>
              <a:t>of </a:t>
            </a:r>
            <a:r>
              <a:rPr lang="en-US" altLang="x-none" dirty="0" smtClean="0"/>
              <a:t>Scrum</a:t>
            </a:r>
          </a:p>
          <a:p>
            <a:pPr lvl="1"/>
            <a:r>
              <a:rPr lang="en-US" altLang="x-none" dirty="0"/>
              <a:t> </a:t>
            </a:r>
            <a:r>
              <a:rPr lang="en-US" altLang="x-none" dirty="0" smtClean="0"/>
              <a:t>Functionality </a:t>
            </a:r>
            <a:r>
              <a:rPr lang="en-US" altLang="x-none" dirty="0"/>
              <a:t>of </a:t>
            </a:r>
            <a:r>
              <a:rPr lang="en-US" altLang="x-none" dirty="0" smtClean="0"/>
              <a:t>Scrum</a:t>
            </a:r>
          </a:p>
          <a:p>
            <a:pPr lvl="1"/>
            <a:r>
              <a:rPr lang="en-US" altLang="x-none" dirty="0"/>
              <a:t> </a:t>
            </a:r>
            <a:r>
              <a:rPr lang="en-US" altLang="x-none" dirty="0" smtClean="0"/>
              <a:t>Components </a:t>
            </a:r>
            <a:r>
              <a:rPr lang="en-US" altLang="x-none" dirty="0"/>
              <a:t>of </a:t>
            </a:r>
            <a:r>
              <a:rPr lang="en-US" altLang="x-none" dirty="0" smtClean="0"/>
              <a:t>Scrum</a:t>
            </a:r>
          </a:p>
          <a:p>
            <a:pPr lvl="2"/>
            <a:r>
              <a:rPr lang="en-US" altLang="x-none" dirty="0" smtClean="0"/>
              <a:t>Scrum Roles</a:t>
            </a:r>
          </a:p>
          <a:p>
            <a:pPr lvl="2"/>
            <a:r>
              <a:rPr lang="en-US" altLang="x-none" dirty="0" smtClean="0"/>
              <a:t>The Process</a:t>
            </a:r>
          </a:p>
          <a:p>
            <a:pPr lvl="2"/>
            <a:r>
              <a:rPr lang="en-US" altLang="x-none" dirty="0" smtClean="0"/>
              <a:t>Scrum Artifacts</a:t>
            </a:r>
          </a:p>
          <a:p>
            <a:pPr lvl="1"/>
            <a:r>
              <a:rPr lang="en-US" altLang="x-none" dirty="0"/>
              <a:t> </a:t>
            </a:r>
            <a:r>
              <a:rPr lang="en-US" altLang="x-none" dirty="0" smtClean="0"/>
              <a:t>Scaling Scrum</a:t>
            </a:r>
          </a:p>
          <a:p>
            <a:pPr lvl="1"/>
            <a:r>
              <a:rPr lang="en-US" altLang="x-none" dirty="0"/>
              <a:t> </a:t>
            </a:r>
            <a:r>
              <a:rPr lang="en-US" altLang="x-none" dirty="0" smtClean="0"/>
              <a:t>Q </a:t>
            </a:r>
            <a:r>
              <a:rPr lang="en-US" altLang="x-none" dirty="0"/>
              <a:t>&amp; A Session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4732121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3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Sprint Retrospective Meeting</a:t>
            </a:r>
          </a:p>
        </p:txBody>
      </p:sp>
      <p:sp>
        <p:nvSpPr>
          <p:cNvPr id="1473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altLang="x-none" dirty="0" smtClean="0"/>
              <a:t> Scrum </a:t>
            </a:r>
            <a:r>
              <a:rPr lang="en-US" altLang="x-none" dirty="0"/>
              <a:t>Team </a:t>
            </a:r>
            <a:r>
              <a:rPr lang="en-US" altLang="x-none" b="1" dirty="0"/>
              <a:t>only</a:t>
            </a:r>
          </a:p>
          <a:p>
            <a:pPr lvl="1"/>
            <a:r>
              <a:rPr lang="en-US" altLang="x-none" dirty="0" smtClean="0"/>
              <a:t> Feedback </a:t>
            </a:r>
            <a:r>
              <a:rPr lang="en-US" altLang="x-none" dirty="0"/>
              <a:t>meeting</a:t>
            </a:r>
          </a:p>
          <a:p>
            <a:pPr lvl="1"/>
            <a:r>
              <a:rPr lang="en-US" altLang="x-none" dirty="0" smtClean="0"/>
              <a:t> Three </a:t>
            </a:r>
            <a:r>
              <a:rPr lang="en-US" altLang="x-none" dirty="0"/>
              <a:t>questions</a:t>
            </a:r>
          </a:p>
          <a:p>
            <a:pPr marL="841248" lvl="2" indent="-457200">
              <a:buClr>
                <a:schemeClr val="tx1"/>
              </a:buClr>
              <a:buFont typeface="+mj-lt"/>
              <a:buAutoNum type="arabicPeriod"/>
            </a:pPr>
            <a:r>
              <a:rPr lang="en-US" altLang="x-none" dirty="0"/>
              <a:t>Start</a:t>
            </a:r>
          </a:p>
          <a:p>
            <a:pPr marL="841248" lvl="2" indent="-457200">
              <a:buClr>
                <a:schemeClr val="tx1"/>
              </a:buClr>
              <a:buFont typeface="+mj-lt"/>
              <a:buAutoNum type="arabicPeriod"/>
            </a:pPr>
            <a:r>
              <a:rPr lang="en-US" altLang="x-none" dirty="0"/>
              <a:t>Stop</a:t>
            </a:r>
          </a:p>
          <a:p>
            <a:pPr marL="841248" lvl="2" indent="-457200">
              <a:buClr>
                <a:schemeClr val="tx1"/>
              </a:buClr>
              <a:buFont typeface="+mj-lt"/>
              <a:buAutoNum type="arabicPeriod"/>
            </a:pPr>
            <a:r>
              <a:rPr lang="en-US" altLang="x-none" dirty="0"/>
              <a:t>Continue</a:t>
            </a:r>
          </a:p>
          <a:p>
            <a:pPr lvl="1"/>
            <a:r>
              <a:rPr lang="en-US" altLang="x-none" dirty="0" smtClean="0"/>
              <a:t> Don’t </a:t>
            </a:r>
            <a:r>
              <a:rPr lang="en-US" altLang="x-none" dirty="0"/>
              <a:t>skip for the </a:t>
            </a:r>
            <a:r>
              <a:rPr lang="en-US" altLang="x-none" b="1" dirty="0"/>
              <a:t>first</a:t>
            </a:r>
            <a:r>
              <a:rPr lang="en-US" altLang="x-none" dirty="0"/>
              <a:t> 5-6 sprints!!!</a:t>
            </a:r>
          </a:p>
          <a:p>
            <a:pPr>
              <a:buFont typeface="Wingdings" charset="2"/>
              <a:buNone/>
            </a:pPr>
            <a:endParaRPr lang="en-US" altLang="x-none" dirty="0"/>
          </a:p>
        </p:txBody>
      </p:sp>
    </p:spTree>
    <p:extLst>
      <p:ext uri="{BB962C8B-B14F-4D97-AF65-F5344CB8AC3E}">
        <p14:creationId xmlns:p14="http://schemas.microsoft.com/office/powerpoint/2010/main" val="16732599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8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Product Backlog</a:t>
            </a:r>
          </a:p>
        </p:txBody>
      </p:sp>
      <p:sp>
        <p:nvSpPr>
          <p:cNvPr id="143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dirty="0"/>
              <a:t>A list of all desired work on the project</a:t>
            </a:r>
          </a:p>
          <a:p>
            <a:pPr lvl="1"/>
            <a:r>
              <a:rPr lang="en-US" altLang="x-none" dirty="0" smtClean="0"/>
              <a:t> Usually </a:t>
            </a:r>
            <a:r>
              <a:rPr lang="en-US" altLang="x-none" dirty="0"/>
              <a:t>a combination </a:t>
            </a:r>
            <a:r>
              <a:rPr lang="en-US" altLang="x-none" dirty="0" smtClean="0"/>
              <a:t>of the following:</a:t>
            </a:r>
            <a:endParaRPr lang="en-US" altLang="x-none" dirty="0"/>
          </a:p>
          <a:p>
            <a:pPr lvl="2"/>
            <a:r>
              <a:rPr lang="en-US" altLang="x-none" dirty="0" smtClean="0"/>
              <a:t>Story-based </a:t>
            </a:r>
            <a:r>
              <a:rPr lang="en-US" altLang="x-none" dirty="0"/>
              <a:t>work (“let user search and replace”)</a:t>
            </a:r>
          </a:p>
          <a:p>
            <a:pPr lvl="2"/>
            <a:r>
              <a:rPr lang="en-US" altLang="x-none" dirty="0" smtClean="0"/>
              <a:t>Task-based </a:t>
            </a:r>
            <a:r>
              <a:rPr lang="en-US" altLang="x-none" dirty="0"/>
              <a:t>work (“improve exception handling”)</a:t>
            </a:r>
          </a:p>
          <a:p>
            <a:r>
              <a:rPr lang="en-US" altLang="x-none" dirty="0"/>
              <a:t>List is prioritized by the Product Owner</a:t>
            </a:r>
          </a:p>
          <a:p>
            <a:pPr lvl="1"/>
            <a:r>
              <a:rPr lang="en-US" altLang="x-none" dirty="0" smtClean="0"/>
              <a:t> Typically </a:t>
            </a:r>
            <a:r>
              <a:rPr lang="en-US" altLang="x-none" dirty="0"/>
              <a:t>a Product Manager, Marketing, Internal Customer, etc.</a:t>
            </a:r>
          </a:p>
          <a:p>
            <a:pPr>
              <a:buFont typeface="Wingdings" charset="2"/>
              <a:buNone/>
            </a:pPr>
            <a:endParaRPr lang="en-US" altLang="x-none" dirty="0"/>
          </a:p>
        </p:txBody>
      </p:sp>
    </p:spTree>
    <p:extLst>
      <p:ext uri="{BB962C8B-B14F-4D97-AF65-F5344CB8AC3E}">
        <p14:creationId xmlns:p14="http://schemas.microsoft.com/office/powerpoint/2010/main" val="118148772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7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Product Backlog</a:t>
            </a:r>
          </a:p>
        </p:txBody>
      </p:sp>
      <p:sp>
        <p:nvSpPr>
          <p:cNvPr id="1437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altLang="x-none" dirty="0" smtClean="0"/>
              <a:t> Requirements </a:t>
            </a:r>
            <a:r>
              <a:rPr lang="en-US" altLang="x-none" dirty="0"/>
              <a:t>for a system, expressed as a prioritized list of Backlog Items</a:t>
            </a:r>
          </a:p>
          <a:p>
            <a:pPr lvl="1"/>
            <a:r>
              <a:rPr lang="en-US" altLang="x-none" dirty="0" smtClean="0"/>
              <a:t> Is </a:t>
            </a:r>
            <a:r>
              <a:rPr lang="en-US" altLang="x-none" dirty="0"/>
              <a:t>managed and owned by a Product Owner</a:t>
            </a:r>
          </a:p>
          <a:p>
            <a:pPr lvl="1"/>
            <a:r>
              <a:rPr lang="en-US" altLang="x-none" dirty="0" smtClean="0"/>
              <a:t> Spreadsheet </a:t>
            </a:r>
            <a:r>
              <a:rPr lang="en-US" altLang="x-none" dirty="0"/>
              <a:t>(typically)</a:t>
            </a:r>
          </a:p>
          <a:p>
            <a:pPr lvl="1"/>
            <a:r>
              <a:rPr lang="en-US" altLang="x-none" dirty="0" smtClean="0"/>
              <a:t> Usually </a:t>
            </a:r>
            <a:r>
              <a:rPr lang="en-US" altLang="x-none" dirty="0"/>
              <a:t>is created during the Sprint Planning Meeting</a:t>
            </a:r>
          </a:p>
          <a:p>
            <a:pPr lvl="1"/>
            <a:r>
              <a:rPr lang="en-US" altLang="x-none" dirty="0" smtClean="0"/>
              <a:t> Can </a:t>
            </a:r>
            <a:r>
              <a:rPr lang="en-US" altLang="x-none" dirty="0"/>
              <a:t>be changed and re-prioritized before each PM</a:t>
            </a:r>
            <a:endParaRPr lang="ru-RU" altLang="x-none" dirty="0"/>
          </a:p>
          <a:p>
            <a:pPr>
              <a:buFont typeface="Wingdings" charset="2"/>
              <a:buNone/>
            </a:pPr>
            <a:endParaRPr lang="en-US" altLang="x-none" dirty="0"/>
          </a:p>
        </p:txBody>
      </p:sp>
    </p:spTree>
    <p:extLst>
      <p:ext uri="{BB962C8B-B14F-4D97-AF65-F5344CB8AC3E}">
        <p14:creationId xmlns:p14="http://schemas.microsoft.com/office/powerpoint/2010/main" val="16304611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5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Sample Product Backlog</a:t>
            </a:r>
          </a:p>
        </p:txBody>
      </p:sp>
      <p:pic>
        <p:nvPicPr>
          <p:cNvPr id="147558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1164019"/>
            <a:ext cx="5562600" cy="5084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690610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0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097279" y="0"/>
            <a:ext cx="9570721" cy="990600"/>
          </a:xfrm>
        </p:spPr>
        <p:txBody>
          <a:bodyPr/>
          <a:lstStyle/>
          <a:p>
            <a:r>
              <a:rPr lang="en-US" altLang="x-none" sz="3600"/>
              <a:t>From Sprint Goal to Sprint Backlog</a:t>
            </a:r>
          </a:p>
        </p:txBody>
      </p:sp>
      <p:sp>
        <p:nvSpPr>
          <p:cNvPr id="144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altLang="x-none" dirty="0" smtClean="0"/>
              <a:t> Scrum </a:t>
            </a:r>
            <a:r>
              <a:rPr lang="en-US" altLang="x-none" dirty="0"/>
              <a:t>team takes the Sprint Goal and decides what tasks are necessary</a:t>
            </a:r>
          </a:p>
          <a:p>
            <a:pPr lvl="1"/>
            <a:r>
              <a:rPr lang="en-US" altLang="x-none" dirty="0" smtClean="0"/>
              <a:t> Team </a:t>
            </a:r>
            <a:r>
              <a:rPr lang="en-US" altLang="x-none" dirty="0"/>
              <a:t>self-organizes around how they’ll meet the Sprint Goal</a:t>
            </a:r>
          </a:p>
          <a:p>
            <a:pPr lvl="2"/>
            <a:r>
              <a:rPr lang="en-US" altLang="x-none" dirty="0"/>
              <a:t>Manager doesn’t assign tasks to individuals</a:t>
            </a:r>
          </a:p>
          <a:p>
            <a:pPr lvl="1"/>
            <a:r>
              <a:rPr lang="en-US" altLang="x-none" dirty="0" smtClean="0"/>
              <a:t> Managers </a:t>
            </a:r>
            <a:r>
              <a:rPr lang="en-US" altLang="x-none" dirty="0"/>
              <a:t>don’t make decisions for the team</a:t>
            </a:r>
          </a:p>
          <a:p>
            <a:pPr lvl="1"/>
            <a:r>
              <a:rPr lang="en-US" altLang="x-none" dirty="0" smtClean="0"/>
              <a:t> Sprint </a:t>
            </a:r>
            <a:r>
              <a:rPr lang="en-US" altLang="x-none" dirty="0"/>
              <a:t>Backlog is created</a:t>
            </a:r>
          </a:p>
          <a:p>
            <a:pPr>
              <a:buFont typeface="Wingdings" charset="2"/>
              <a:buNone/>
            </a:pPr>
            <a:endParaRPr lang="en-US" altLang="x-none" dirty="0"/>
          </a:p>
        </p:txBody>
      </p:sp>
    </p:spTree>
    <p:extLst>
      <p:ext uri="{BB962C8B-B14F-4D97-AF65-F5344CB8AC3E}">
        <p14:creationId xmlns:p14="http://schemas.microsoft.com/office/powerpoint/2010/main" val="3017710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7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3600" dirty="0"/>
              <a:t>Sprint Backlog </a:t>
            </a:r>
            <a:r>
              <a:rPr lang="en-US" altLang="x-none" sz="3600" dirty="0" smtClean="0"/>
              <a:t>During </a:t>
            </a:r>
            <a:r>
              <a:rPr lang="en-US" altLang="x-none" sz="3600" dirty="0"/>
              <a:t>the Sprint</a:t>
            </a:r>
          </a:p>
        </p:txBody>
      </p:sp>
      <p:sp>
        <p:nvSpPr>
          <p:cNvPr id="1477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altLang="x-none" dirty="0" smtClean="0"/>
              <a:t> Changes</a:t>
            </a:r>
            <a:endParaRPr lang="en-US" altLang="x-none" dirty="0"/>
          </a:p>
          <a:p>
            <a:pPr lvl="2"/>
            <a:r>
              <a:rPr lang="en-US" altLang="x-none" dirty="0"/>
              <a:t>Team adds new tasks whenever they need to in order to meet the Sprint Goal</a:t>
            </a:r>
          </a:p>
          <a:p>
            <a:pPr lvl="2"/>
            <a:r>
              <a:rPr lang="en-US" altLang="x-none" dirty="0"/>
              <a:t>Team can remove unnecessary tasks</a:t>
            </a:r>
          </a:p>
          <a:p>
            <a:pPr lvl="2"/>
            <a:r>
              <a:rPr lang="en-US" altLang="x-none" dirty="0"/>
              <a:t>But: Sprint Backlog can only be updated by the team</a:t>
            </a:r>
          </a:p>
          <a:p>
            <a:pPr lvl="1"/>
            <a:r>
              <a:rPr lang="en-US" altLang="x-none" dirty="0" smtClean="0"/>
              <a:t> Estimates </a:t>
            </a:r>
            <a:r>
              <a:rPr lang="en-US" altLang="x-none" dirty="0"/>
              <a:t>are updated whenever there’s new information</a:t>
            </a:r>
          </a:p>
          <a:p>
            <a:pPr>
              <a:buFont typeface="Wingdings" charset="2"/>
              <a:buNone/>
            </a:pPr>
            <a:endParaRPr lang="en-US" altLang="x-none" dirty="0"/>
          </a:p>
        </p:txBody>
      </p:sp>
    </p:spTree>
    <p:extLst>
      <p:ext uri="{BB962C8B-B14F-4D97-AF65-F5344CB8AC3E}">
        <p14:creationId xmlns:p14="http://schemas.microsoft.com/office/powerpoint/2010/main" val="165739888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2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Sprint Backlog</a:t>
            </a:r>
          </a:p>
        </p:txBody>
      </p:sp>
      <p:sp>
        <p:nvSpPr>
          <p:cNvPr id="1442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altLang="x-none" dirty="0" smtClean="0"/>
              <a:t> A </a:t>
            </a:r>
            <a:r>
              <a:rPr lang="en-US" altLang="x-none" dirty="0"/>
              <a:t>subset of Product Backlog Items, which define the work for a Sprint</a:t>
            </a:r>
          </a:p>
          <a:p>
            <a:pPr lvl="1"/>
            <a:r>
              <a:rPr lang="en-US" altLang="x-none" dirty="0" smtClean="0"/>
              <a:t> Is </a:t>
            </a:r>
            <a:r>
              <a:rPr lang="en-US" altLang="x-none" dirty="0"/>
              <a:t>created </a:t>
            </a:r>
            <a:r>
              <a:rPr lang="en-US" altLang="x-none" b="1" dirty="0"/>
              <a:t>ONLY</a:t>
            </a:r>
            <a:r>
              <a:rPr lang="en-US" altLang="x-none" dirty="0"/>
              <a:t> by Team members</a:t>
            </a:r>
          </a:p>
          <a:p>
            <a:pPr lvl="1"/>
            <a:r>
              <a:rPr lang="en-US" altLang="x-none" dirty="0" smtClean="0"/>
              <a:t> Each </a:t>
            </a:r>
            <a:r>
              <a:rPr lang="en-US" altLang="x-none" dirty="0"/>
              <a:t>Item has it’s own status</a:t>
            </a:r>
          </a:p>
          <a:p>
            <a:pPr lvl="1"/>
            <a:r>
              <a:rPr lang="en-US" altLang="x-none" dirty="0" smtClean="0"/>
              <a:t> Should </a:t>
            </a:r>
            <a:r>
              <a:rPr lang="en-US" altLang="x-none" dirty="0"/>
              <a:t>be updated every day</a:t>
            </a:r>
          </a:p>
          <a:p>
            <a:pPr>
              <a:buFont typeface="Wingdings" charset="2"/>
              <a:buNone/>
            </a:pPr>
            <a:endParaRPr lang="en-US" altLang="x-none" dirty="0"/>
          </a:p>
          <a:p>
            <a:pPr>
              <a:buFont typeface="Wingdings" charset="2"/>
              <a:buNone/>
            </a:pPr>
            <a:endParaRPr lang="en-US" altLang="x-none" dirty="0"/>
          </a:p>
        </p:txBody>
      </p:sp>
    </p:spTree>
    <p:extLst>
      <p:ext uri="{BB962C8B-B14F-4D97-AF65-F5344CB8AC3E}">
        <p14:creationId xmlns:p14="http://schemas.microsoft.com/office/powerpoint/2010/main" val="89272537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9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Sprint Backlog</a:t>
            </a:r>
          </a:p>
        </p:txBody>
      </p:sp>
      <p:sp>
        <p:nvSpPr>
          <p:cNvPr id="1439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altLang="x-none" dirty="0" smtClean="0"/>
              <a:t> No </a:t>
            </a:r>
            <a:r>
              <a:rPr lang="en-US" altLang="x-none" dirty="0"/>
              <a:t>more than 300 tasks in the list</a:t>
            </a:r>
          </a:p>
          <a:p>
            <a:pPr lvl="1"/>
            <a:r>
              <a:rPr lang="en-US" altLang="x-none" dirty="0" smtClean="0"/>
              <a:t> If </a:t>
            </a:r>
            <a:r>
              <a:rPr lang="en-US" altLang="x-none" dirty="0"/>
              <a:t>a task requires more than 16 hours, it should be broken down</a:t>
            </a:r>
          </a:p>
          <a:p>
            <a:pPr lvl="1"/>
            <a:r>
              <a:rPr lang="en-US" altLang="x-none" dirty="0" smtClean="0"/>
              <a:t> Team </a:t>
            </a:r>
            <a:r>
              <a:rPr lang="en-US" altLang="x-none" dirty="0"/>
              <a:t>can add or subtract items from the list. Product Owner is not allowed to do it</a:t>
            </a:r>
          </a:p>
          <a:p>
            <a:pPr>
              <a:buFont typeface="Wingdings" charset="2"/>
              <a:buNone/>
            </a:pPr>
            <a:endParaRPr lang="en-US" altLang="x-none" dirty="0"/>
          </a:p>
        </p:txBody>
      </p:sp>
    </p:spTree>
    <p:extLst>
      <p:ext uri="{BB962C8B-B14F-4D97-AF65-F5344CB8AC3E}">
        <p14:creationId xmlns:p14="http://schemas.microsoft.com/office/powerpoint/2010/main" val="171468691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6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Sample Sprint Backlog</a:t>
            </a:r>
          </a:p>
        </p:txBody>
      </p:sp>
      <p:pic>
        <p:nvPicPr>
          <p:cNvPr id="147661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1177863"/>
            <a:ext cx="5562600" cy="49530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598540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7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Sprint Burn down Chart</a:t>
            </a:r>
          </a:p>
        </p:txBody>
      </p:sp>
      <p:sp>
        <p:nvSpPr>
          <p:cNvPr id="1447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altLang="x-none" dirty="0" smtClean="0"/>
              <a:t> Depicts </a:t>
            </a:r>
            <a:r>
              <a:rPr lang="en-US" altLang="x-none" dirty="0"/>
              <a:t>the total Sprint Backlog hours remaining per day</a:t>
            </a:r>
          </a:p>
          <a:p>
            <a:pPr lvl="1"/>
            <a:r>
              <a:rPr lang="en-US" altLang="x-none" dirty="0" smtClean="0"/>
              <a:t> Shows </a:t>
            </a:r>
            <a:r>
              <a:rPr lang="en-US" altLang="x-none" dirty="0"/>
              <a:t>the estimated amount of time to release</a:t>
            </a:r>
            <a:r>
              <a:rPr lang="ru-RU" altLang="x-none" dirty="0"/>
              <a:t> </a:t>
            </a:r>
            <a:endParaRPr lang="en-US" altLang="x-none" dirty="0"/>
          </a:p>
          <a:p>
            <a:pPr lvl="1"/>
            <a:r>
              <a:rPr lang="en-US" altLang="x-none" dirty="0" smtClean="0"/>
              <a:t> Ideally </a:t>
            </a:r>
            <a:r>
              <a:rPr lang="en-US" altLang="x-none" dirty="0"/>
              <a:t>should burn down to zero to the end of the Sprint</a:t>
            </a:r>
          </a:p>
          <a:p>
            <a:pPr lvl="1"/>
            <a:r>
              <a:rPr lang="en-US" altLang="x-none" dirty="0" smtClean="0"/>
              <a:t> Actually </a:t>
            </a:r>
            <a:r>
              <a:rPr lang="en-US" altLang="x-none" dirty="0"/>
              <a:t>is not a straight line</a:t>
            </a:r>
          </a:p>
          <a:p>
            <a:pPr lvl="1"/>
            <a:r>
              <a:rPr lang="en-US" altLang="x-none" dirty="0" smtClean="0"/>
              <a:t> Can </a:t>
            </a:r>
            <a:r>
              <a:rPr lang="en-US" altLang="x-none" dirty="0"/>
              <a:t>bump </a:t>
            </a:r>
            <a:r>
              <a:rPr lang="en-US" altLang="x-none" b="1" dirty="0"/>
              <a:t>UP</a:t>
            </a:r>
            <a:endParaRPr lang="ru-RU" altLang="x-none" b="1" dirty="0"/>
          </a:p>
          <a:p>
            <a:pPr>
              <a:buFont typeface="Wingdings" charset="2"/>
              <a:buNone/>
            </a:pPr>
            <a:endParaRPr lang="en-US" altLang="x-none" dirty="0"/>
          </a:p>
        </p:txBody>
      </p:sp>
    </p:spTree>
    <p:extLst>
      <p:ext uri="{BB962C8B-B14F-4D97-AF65-F5344CB8AC3E}">
        <p14:creationId xmlns:p14="http://schemas.microsoft.com/office/powerpoint/2010/main" val="13550152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Presumptions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x-none" dirty="0" smtClean="0"/>
              <a:t>The </a:t>
            </a:r>
            <a:r>
              <a:rPr lang="en-US" altLang="x-none" dirty="0"/>
              <a:t>audience is well aware of traditional software development methodologies like Waterfall Model, Iterative models, etc.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723681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09600" y="1905001"/>
            <a:ext cx="11048999" cy="281939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endParaRPr lang="en-US" sz="20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446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altLang="x-none"/>
              <a:t>Information Radiator</a:t>
            </a:r>
          </a:p>
        </p:txBody>
      </p:sp>
      <p:sp>
        <p:nvSpPr>
          <p:cNvPr id="1446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2362201"/>
            <a:ext cx="10058401" cy="2362199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200"/>
              </a:spcBef>
              <a:buFont typeface="Wingdings" charset="2"/>
              <a:buNone/>
            </a:pPr>
            <a:r>
              <a:rPr lang="en-US" sz="1800" dirty="0"/>
              <a:t>A term from </a:t>
            </a:r>
            <a:r>
              <a:rPr lang="en-US" sz="1800" dirty="0" err="1">
                <a:hlinkClick r:id="rId3"/>
              </a:rPr>
              <a:t>AlistairCockburn</a:t>
            </a:r>
            <a:r>
              <a:rPr lang="en-US" sz="1800" dirty="0" err="1"/>
              <a:t>'s</a:t>
            </a:r>
            <a:r>
              <a:rPr lang="en-US" sz="1800" dirty="0"/>
              <a:t> </a:t>
            </a:r>
            <a:r>
              <a:rPr lang="en-US" sz="1800" i="1" dirty="0">
                <a:hlinkClick r:id="rId4"/>
              </a:rPr>
              <a:t>AgileSoftwareDevelopment</a:t>
            </a:r>
            <a:r>
              <a:rPr lang="en-US" sz="1800" dirty="0"/>
              <a:t>:</a:t>
            </a:r>
            <a:endParaRPr lang="de-DE" altLang="x-none" sz="1800" dirty="0" smtClean="0"/>
          </a:p>
          <a:p>
            <a:pPr algn="ctr">
              <a:buFont typeface="Wingdings" charset="2"/>
              <a:buNone/>
            </a:pPr>
            <a:r>
              <a:rPr lang="de-DE" altLang="x-none" i="1" dirty="0" smtClean="0"/>
              <a:t>"</a:t>
            </a:r>
            <a:r>
              <a:rPr lang="en-US" altLang="x-none" i="1" dirty="0"/>
              <a:t>Two characteristics are key to a good information radiator. The first is that the information changes over time. This makes it worth a person's while to look at the display... The other characteristic is that it takes very little energy to view the display</a:t>
            </a:r>
            <a:r>
              <a:rPr lang="en-US" altLang="x-none" i="1" dirty="0" smtClean="0"/>
              <a:t>.”</a:t>
            </a:r>
          </a:p>
          <a:p>
            <a:pPr>
              <a:buFont typeface="Wingdings" charset="2"/>
              <a:buNone/>
            </a:pPr>
            <a:endParaRPr lang="en-US" altLang="x-none" dirty="0"/>
          </a:p>
        </p:txBody>
      </p:sp>
    </p:spTree>
    <p:extLst>
      <p:ext uri="{BB962C8B-B14F-4D97-AF65-F5344CB8AC3E}">
        <p14:creationId xmlns:p14="http://schemas.microsoft.com/office/powerpoint/2010/main" val="18248484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8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Sprint Burndown Chart</a:t>
            </a:r>
          </a:p>
        </p:txBody>
      </p:sp>
      <p:graphicFrame>
        <p:nvGraphicFramePr>
          <p:cNvPr id="1478660" name="Object 4"/>
          <p:cNvGraphicFramePr>
            <a:graphicFrameLocks noChangeAspect="1"/>
          </p:cNvGraphicFramePr>
          <p:nvPr>
            <p:ph idx="1"/>
          </p:nvPr>
        </p:nvGraphicFramePr>
        <p:xfrm>
          <a:off x="2667000" y="1139825"/>
          <a:ext cx="7010400" cy="5164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4" name="Chart" r:id="rId3" imgW="4810125" imgH="3543402" progId="Excel.Chart.8">
                  <p:embed/>
                </p:oleObj>
              </mc:Choice>
              <mc:Fallback>
                <p:oleObj name="Chart" r:id="rId3" imgW="4810125" imgH="3543402" progId="Excel.Char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1139825"/>
                        <a:ext cx="7010400" cy="5164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890830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8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Release Burndown Chart</a:t>
            </a:r>
          </a:p>
        </p:txBody>
      </p:sp>
      <p:sp>
        <p:nvSpPr>
          <p:cNvPr id="1448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altLang="x-none" dirty="0" smtClean="0"/>
              <a:t> Will </a:t>
            </a:r>
            <a:r>
              <a:rPr lang="en-US" altLang="x-none" dirty="0"/>
              <a:t>the release be done on right time?</a:t>
            </a:r>
          </a:p>
          <a:p>
            <a:pPr lvl="1"/>
            <a:r>
              <a:rPr lang="en-US" altLang="x-none" dirty="0" smtClean="0"/>
              <a:t> X-axis</a:t>
            </a:r>
            <a:r>
              <a:rPr lang="en-US" altLang="x-none" dirty="0"/>
              <a:t>: sprints</a:t>
            </a:r>
          </a:p>
          <a:p>
            <a:pPr lvl="1"/>
            <a:r>
              <a:rPr lang="en-US" altLang="x-none" dirty="0" smtClean="0"/>
              <a:t> Y-axis</a:t>
            </a:r>
            <a:r>
              <a:rPr lang="en-US" altLang="x-none" dirty="0"/>
              <a:t>: amount of hours remaining</a:t>
            </a:r>
          </a:p>
          <a:p>
            <a:pPr lvl="1"/>
            <a:r>
              <a:rPr lang="en-US" altLang="x-none" dirty="0" smtClean="0"/>
              <a:t> The </a:t>
            </a:r>
            <a:r>
              <a:rPr lang="en-US" altLang="x-none" dirty="0"/>
              <a:t>estimated work remaining can also burn up</a:t>
            </a:r>
          </a:p>
          <a:p>
            <a:pPr>
              <a:buFont typeface="Wingdings" charset="2"/>
              <a:buNone/>
            </a:pPr>
            <a:endParaRPr lang="en-US" altLang="x-none" dirty="0"/>
          </a:p>
        </p:txBody>
      </p:sp>
    </p:spTree>
    <p:extLst>
      <p:ext uri="{BB962C8B-B14F-4D97-AF65-F5344CB8AC3E}">
        <p14:creationId xmlns:p14="http://schemas.microsoft.com/office/powerpoint/2010/main" val="18038576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1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Product Burndown Chart</a:t>
            </a:r>
          </a:p>
        </p:txBody>
      </p:sp>
      <p:sp>
        <p:nvSpPr>
          <p:cNvPr id="1451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altLang="x-none" dirty="0" smtClean="0"/>
              <a:t> Is </a:t>
            </a:r>
            <a:r>
              <a:rPr lang="en-US" altLang="x-none" dirty="0"/>
              <a:t>a “big picture” view of project’s progress (all the releases)</a:t>
            </a:r>
            <a:endParaRPr lang="ru-RU" altLang="x-none" dirty="0"/>
          </a:p>
          <a:p>
            <a:pPr>
              <a:buFont typeface="Wingdings" charset="2"/>
              <a:buNone/>
            </a:pPr>
            <a:endParaRPr lang="en-US" altLang="x-none" dirty="0"/>
          </a:p>
        </p:txBody>
      </p:sp>
    </p:spTree>
    <p:extLst>
      <p:ext uri="{BB962C8B-B14F-4D97-AF65-F5344CB8AC3E}">
        <p14:creationId xmlns:p14="http://schemas.microsoft.com/office/powerpoint/2010/main" val="14087443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Scalability of Scrum</a:t>
            </a:r>
          </a:p>
        </p:txBody>
      </p:sp>
      <p:sp>
        <p:nvSpPr>
          <p:cNvPr id="1452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altLang="x-none" dirty="0" smtClean="0"/>
              <a:t> A </a:t>
            </a:r>
            <a:r>
              <a:rPr lang="en-US" altLang="x-none" dirty="0"/>
              <a:t>typical Scrum team is 6-10 people</a:t>
            </a:r>
          </a:p>
          <a:p>
            <a:pPr lvl="1"/>
            <a:r>
              <a:rPr lang="en-US" altLang="x-none" dirty="0" smtClean="0"/>
              <a:t> Jeff </a:t>
            </a:r>
            <a:r>
              <a:rPr lang="en-US" altLang="x-none" dirty="0"/>
              <a:t>Sutherland - up to over 800 </a:t>
            </a:r>
            <a:r>
              <a:rPr lang="en-US" altLang="x-none" dirty="0" smtClean="0"/>
              <a:t>people</a:t>
            </a:r>
          </a:p>
          <a:p>
            <a:pPr lvl="1"/>
            <a:r>
              <a:rPr lang="en-US" altLang="x-none" dirty="0"/>
              <a:t> </a:t>
            </a:r>
            <a:r>
              <a:rPr lang="en-US" altLang="x-none" dirty="0" smtClean="0"/>
              <a:t>"Scrum </a:t>
            </a:r>
            <a:r>
              <a:rPr lang="en-US" altLang="x-none" dirty="0"/>
              <a:t>of Scrums" or what called "</a:t>
            </a:r>
            <a:r>
              <a:rPr lang="en-US" altLang="x-none" dirty="0" smtClean="0"/>
              <a:t>Meta-Scrum“</a:t>
            </a:r>
          </a:p>
          <a:p>
            <a:pPr lvl="1"/>
            <a:r>
              <a:rPr lang="en-US" altLang="x-none" dirty="0"/>
              <a:t> </a:t>
            </a:r>
            <a:r>
              <a:rPr lang="en-US" altLang="x-none" dirty="0" smtClean="0"/>
              <a:t>Frequency </a:t>
            </a:r>
            <a:r>
              <a:rPr lang="en-US" altLang="x-none" dirty="0"/>
              <a:t>of meetings is based on the degree of coupling between packets</a:t>
            </a:r>
          </a:p>
          <a:p>
            <a:pPr>
              <a:buFont typeface="Wingdings" charset="2"/>
              <a:buNone/>
            </a:pPr>
            <a:endParaRPr lang="en-US" altLang="x-none" dirty="0"/>
          </a:p>
        </p:txBody>
      </p:sp>
    </p:spTree>
    <p:extLst>
      <p:ext uri="{BB962C8B-B14F-4D97-AF65-F5344CB8AC3E}">
        <p14:creationId xmlns:p14="http://schemas.microsoft.com/office/powerpoint/2010/main" val="7598385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3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Scalability of Scrum</a:t>
            </a:r>
          </a:p>
        </p:txBody>
      </p:sp>
      <p:pic>
        <p:nvPicPr>
          <p:cNvPr id="1453060" name="Picture 4" descr="C__Program Files_Opera_profile_cache4_opr00KX2"/>
          <p:cNvPicPr>
            <a:picLocks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90800" y="1143000"/>
            <a:ext cx="7315200" cy="516418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694170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9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Scalability of Scrum</a:t>
            </a:r>
          </a:p>
        </p:txBody>
      </p:sp>
      <p:pic>
        <p:nvPicPr>
          <p:cNvPr id="1449988" name="Picture 4" descr="metascrum"/>
          <p:cNvPicPr>
            <a:picLocks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324101" y="1371600"/>
            <a:ext cx="7313613" cy="4419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188138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x-none" dirty="0" err="1" smtClean="0"/>
              <a:t>Everything</a:t>
            </a:r>
            <a:r>
              <a:rPr lang="de-DE" altLang="x-none" dirty="0" smtClean="0"/>
              <a:t> </a:t>
            </a:r>
            <a:r>
              <a:rPr lang="de-DE" altLang="x-none" dirty="0" err="1"/>
              <a:t>H</a:t>
            </a:r>
            <a:r>
              <a:rPr lang="de-DE" altLang="x-none" dirty="0" err="1" smtClean="0"/>
              <a:t>as</a:t>
            </a:r>
            <a:r>
              <a:rPr lang="de-DE" altLang="x-none" dirty="0" smtClean="0"/>
              <a:t> Pros &amp; </a:t>
            </a:r>
            <a:r>
              <a:rPr lang="de-DE" altLang="x-none" dirty="0" err="1" smtClean="0"/>
              <a:t>Cons</a:t>
            </a:r>
            <a:endParaRPr lang="en-US" altLang="x-none" dirty="0"/>
          </a:p>
        </p:txBody>
      </p:sp>
      <p:sp>
        <p:nvSpPr>
          <p:cNvPr id="1454084" name="Rectangle 4"/>
          <p:cNvSpPr>
            <a:spLocks noChangeArrowheads="1"/>
          </p:cNvSpPr>
          <p:nvPr/>
        </p:nvSpPr>
        <p:spPr bwMode="auto">
          <a:xfrm>
            <a:off x="1097280" y="990600"/>
            <a:ext cx="4886008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566738" indent="-566738" algn="l">
              <a:spcAft>
                <a:spcPct val="10000"/>
              </a:spcAft>
              <a:buChar char="§"/>
              <a:defRPr sz="2400" i="1">
                <a:solidFill>
                  <a:schemeClr val="tx1"/>
                </a:solidFill>
                <a:latin typeface="Arial" charset="0"/>
              </a:defRPr>
            </a:lvl1pPr>
            <a:lvl2pPr marL="1020763" indent="-452438" algn="l">
              <a:spcAft>
                <a:spcPct val="10000"/>
              </a:spcAft>
              <a:buChar char="§"/>
              <a:defRPr sz="2000" i="1">
                <a:solidFill>
                  <a:srgbClr val="990000"/>
                </a:solidFill>
                <a:latin typeface="Arial" charset="0"/>
              </a:defRPr>
            </a:lvl2pPr>
            <a:lvl3pPr marL="1474788" indent="-452438" algn="l">
              <a:spcAft>
                <a:spcPct val="10000"/>
              </a:spcAft>
              <a:buChar char="§"/>
              <a:defRPr sz="2000" i="1">
                <a:solidFill>
                  <a:srgbClr val="990000"/>
                </a:solidFill>
                <a:latin typeface="Arial" charset="0"/>
              </a:defRPr>
            </a:lvl3pPr>
            <a:lvl4pPr marL="1928813" indent="-452438" algn="l">
              <a:spcAft>
                <a:spcPct val="10000"/>
              </a:spcAft>
              <a:buChar char="§"/>
              <a:defRPr sz="2000" i="1">
                <a:solidFill>
                  <a:srgbClr val="990000"/>
                </a:solidFill>
                <a:latin typeface="Arial" charset="0"/>
              </a:defRPr>
            </a:lvl4pPr>
            <a:lvl5pPr marL="2382838" indent="-452438" algn="l">
              <a:spcAft>
                <a:spcPct val="10000"/>
              </a:spcAft>
              <a:buChar char="§"/>
              <a:defRPr sz="2000" i="1">
                <a:solidFill>
                  <a:srgbClr val="990000"/>
                </a:solidFill>
                <a:latin typeface="Arial" charset="0"/>
              </a:defRPr>
            </a:lvl5pPr>
            <a:lvl6pPr marL="2840038" indent="-452438" fontAlgn="base">
              <a:spcBef>
                <a:spcPct val="30000"/>
              </a:spcBef>
              <a:spcAft>
                <a:spcPct val="10000"/>
              </a:spcAft>
              <a:buClr>
                <a:schemeClr val="tx2"/>
              </a:buClr>
              <a:buSzPct val="75000"/>
              <a:buFont typeface="Wingdings" charset="2"/>
              <a:buChar char="§"/>
              <a:defRPr sz="2000" i="1">
                <a:solidFill>
                  <a:srgbClr val="990000"/>
                </a:solidFill>
                <a:latin typeface="Arial" charset="0"/>
              </a:defRPr>
            </a:lvl6pPr>
            <a:lvl7pPr marL="3297238" indent="-452438" fontAlgn="base">
              <a:spcBef>
                <a:spcPct val="30000"/>
              </a:spcBef>
              <a:spcAft>
                <a:spcPct val="10000"/>
              </a:spcAft>
              <a:buClr>
                <a:schemeClr val="tx2"/>
              </a:buClr>
              <a:buSzPct val="75000"/>
              <a:buFont typeface="Wingdings" charset="2"/>
              <a:buChar char="§"/>
              <a:defRPr sz="2000" i="1">
                <a:solidFill>
                  <a:srgbClr val="990000"/>
                </a:solidFill>
                <a:latin typeface="Arial" charset="0"/>
              </a:defRPr>
            </a:lvl7pPr>
            <a:lvl8pPr marL="3754438" indent="-452438" fontAlgn="base">
              <a:spcBef>
                <a:spcPct val="30000"/>
              </a:spcBef>
              <a:spcAft>
                <a:spcPct val="10000"/>
              </a:spcAft>
              <a:buClr>
                <a:schemeClr val="tx2"/>
              </a:buClr>
              <a:buSzPct val="75000"/>
              <a:buFont typeface="Wingdings" charset="2"/>
              <a:buChar char="§"/>
              <a:defRPr sz="2000" i="1">
                <a:solidFill>
                  <a:srgbClr val="990000"/>
                </a:solidFill>
                <a:latin typeface="Arial" charset="0"/>
              </a:defRPr>
            </a:lvl8pPr>
            <a:lvl9pPr marL="4211638" indent="-452438" fontAlgn="base">
              <a:spcBef>
                <a:spcPct val="30000"/>
              </a:spcBef>
              <a:spcAft>
                <a:spcPct val="10000"/>
              </a:spcAft>
              <a:buClr>
                <a:schemeClr val="tx2"/>
              </a:buClr>
              <a:buSzPct val="75000"/>
              <a:buFont typeface="Wingdings" charset="2"/>
              <a:buChar char="§"/>
              <a:defRPr sz="2000" i="1">
                <a:solidFill>
                  <a:srgbClr val="990000"/>
                </a:solidFill>
                <a:latin typeface="Arial" charset="0"/>
              </a:defRPr>
            </a:lvl9pPr>
          </a:lstStyle>
          <a:p>
            <a:pPr marL="0" indent="0" eaLnBrk="1" hangingPunct="1">
              <a:buClr>
                <a:schemeClr val="accent1"/>
              </a:buClr>
              <a:buNone/>
            </a:pPr>
            <a:r>
              <a:rPr lang="en-US" altLang="x-none" i="0" dirty="0" smtClean="0"/>
              <a:t>Advantages</a:t>
            </a:r>
          </a:p>
          <a:p>
            <a:pPr lvl="1" eaLnBrk="1" hangingPunct="1">
              <a:buClr>
                <a:schemeClr val="accent1"/>
              </a:buClr>
              <a:buFont typeface="Wingdings" charset="2"/>
              <a:buChar char="q"/>
            </a:pPr>
            <a:r>
              <a:rPr lang="en-US" altLang="x-none" i="0" dirty="0" smtClean="0">
                <a:solidFill>
                  <a:schemeClr val="tx1"/>
                </a:solidFill>
                <a:sym typeface="Wingdings" charset="2"/>
              </a:rPr>
              <a:t>Simplicity </a:t>
            </a:r>
            <a:r>
              <a:rPr lang="en-US" altLang="x-none" i="0" dirty="0">
                <a:solidFill>
                  <a:schemeClr val="tx1"/>
                </a:solidFill>
                <a:sym typeface="Wingdings" charset="2"/>
              </a:rPr>
              <a:t>of the </a:t>
            </a:r>
            <a:r>
              <a:rPr lang="en-US" altLang="x-none" i="0" dirty="0" smtClean="0">
                <a:solidFill>
                  <a:schemeClr val="tx1"/>
                </a:solidFill>
                <a:sym typeface="Wingdings" charset="2"/>
              </a:rPr>
              <a:t>process</a:t>
            </a:r>
          </a:p>
          <a:p>
            <a:pPr lvl="1">
              <a:buClr>
                <a:schemeClr val="accent1"/>
              </a:buClr>
              <a:buFont typeface="Wingdings" charset="2"/>
              <a:buChar char="q"/>
            </a:pPr>
            <a:r>
              <a:rPr lang="en-US" altLang="x-none" i="0" dirty="0">
                <a:solidFill>
                  <a:schemeClr val="tx1"/>
                </a:solidFill>
              </a:rPr>
              <a:t>Completely developed and tested features in short iterations </a:t>
            </a:r>
            <a:endParaRPr lang="en-US" altLang="x-none" i="0" dirty="0">
              <a:solidFill>
                <a:schemeClr val="tx1"/>
              </a:solidFill>
              <a:sym typeface="Wingdings" charset="2"/>
            </a:endParaRPr>
          </a:p>
          <a:p>
            <a:pPr lvl="1" eaLnBrk="1" hangingPunct="1">
              <a:buClr>
                <a:schemeClr val="accent1"/>
              </a:buClr>
              <a:buFont typeface="Wingdings" charset="2"/>
              <a:buChar char="q"/>
            </a:pPr>
            <a:r>
              <a:rPr lang="en-US" altLang="x-none" i="0" dirty="0">
                <a:solidFill>
                  <a:schemeClr val="tx1"/>
                </a:solidFill>
                <a:sym typeface="Wingdings" charset="2"/>
              </a:rPr>
              <a:t>Clearly defined rules</a:t>
            </a:r>
          </a:p>
          <a:p>
            <a:pPr lvl="1" eaLnBrk="1" hangingPunct="1">
              <a:buClr>
                <a:schemeClr val="accent1"/>
              </a:buClr>
              <a:buFont typeface="Wingdings" charset="2"/>
              <a:buChar char="q"/>
            </a:pPr>
            <a:r>
              <a:rPr lang="en-US" altLang="x-none" i="0" dirty="0">
                <a:solidFill>
                  <a:schemeClr val="tx1"/>
                </a:solidFill>
              </a:rPr>
              <a:t>Increasing productivity</a:t>
            </a:r>
          </a:p>
          <a:p>
            <a:pPr lvl="1" eaLnBrk="1" hangingPunct="1">
              <a:buClr>
                <a:schemeClr val="accent1"/>
              </a:buClr>
              <a:buFont typeface="Wingdings" charset="2"/>
              <a:buChar char="q"/>
            </a:pPr>
            <a:r>
              <a:rPr lang="en-US" altLang="x-none" i="0" dirty="0">
                <a:solidFill>
                  <a:schemeClr val="tx1"/>
                </a:solidFill>
              </a:rPr>
              <a:t>Self-organizing</a:t>
            </a:r>
          </a:p>
          <a:p>
            <a:pPr lvl="1" eaLnBrk="1" hangingPunct="1">
              <a:buClr>
                <a:schemeClr val="accent1"/>
              </a:buClr>
              <a:buFont typeface="Wingdings" charset="2"/>
              <a:buChar char="q"/>
            </a:pPr>
            <a:r>
              <a:rPr lang="en-US" altLang="x-none" i="0" dirty="0">
                <a:solidFill>
                  <a:schemeClr val="tx1"/>
                </a:solidFill>
              </a:rPr>
              <a:t>each team member carries a lot of responsibility</a:t>
            </a:r>
          </a:p>
          <a:p>
            <a:pPr lvl="1" eaLnBrk="1" hangingPunct="1">
              <a:buClr>
                <a:schemeClr val="accent1"/>
              </a:buClr>
              <a:buFont typeface="Wingdings" charset="2"/>
              <a:buChar char="q"/>
            </a:pPr>
            <a:r>
              <a:rPr lang="en-US" altLang="x-none" i="0" dirty="0">
                <a:solidFill>
                  <a:schemeClr val="tx1"/>
                </a:solidFill>
              </a:rPr>
              <a:t>Improved communication</a:t>
            </a:r>
          </a:p>
          <a:p>
            <a:pPr lvl="1" eaLnBrk="1" hangingPunct="1">
              <a:buClr>
                <a:schemeClr val="accent1"/>
              </a:buClr>
              <a:buFont typeface="Wingdings" charset="2"/>
              <a:buChar char="q"/>
            </a:pPr>
            <a:r>
              <a:rPr lang="en-US" altLang="x-none" i="0" dirty="0">
                <a:solidFill>
                  <a:schemeClr val="tx1"/>
                </a:solidFill>
              </a:rPr>
              <a:t>Combination with Extreme Programming</a:t>
            </a:r>
          </a:p>
        </p:txBody>
      </p:sp>
      <p:sp>
        <p:nvSpPr>
          <p:cNvPr id="1454085" name="Rectangle 5"/>
          <p:cNvSpPr>
            <a:spLocks noChangeArrowheads="1"/>
          </p:cNvSpPr>
          <p:nvPr/>
        </p:nvSpPr>
        <p:spPr bwMode="auto">
          <a:xfrm>
            <a:off x="6132514" y="990600"/>
            <a:ext cx="5023166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566738" indent="-566738" algn="l">
              <a:spcAft>
                <a:spcPct val="10000"/>
              </a:spcAft>
              <a:buChar char="§"/>
              <a:defRPr sz="2400" i="1">
                <a:solidFill>
                  <a:schemeClr val="tx1"/>
                </a:solidFill>
                <a:latin typeface="Arial" charset="0"/>
              </a:defRPr>
            </a:lvl1pPr>
            <a:lvl2pPr marL="1020763" indent="-452438" algn="l">
              <a:spcAft>
                <a:spcPct val="10000"/>
              </a:spcAft>
              <a:buChar char="§"/>
              <a:defRPr sz="2000" i="1">
                <a:solidFill>
                  <a:srgbClr val="990000"/>
                </a:solidFill>
                <a:latin typeface="Arial" charset="0"/>
              </a:defRPr>
            </a:lvl2pPr>
            <a:lvl3pPr marL="1474788" indent="-452438" algn="l">
              <a:spcAft>
                <a:spcPct val="10000"/>
              </a:spcAft>
              <a:buChar char="§"/>
              <a:defRPr sz="2000" i="1">
                <a:solidFill>
                  <a:srgbClr val="990000"/>
                </a:solidFill>
                <a:latin typeface="Arial" charset="0"/>
              </a:defRPr>
            </a:lvl3pPr>
            <a:lvl4pPr marL="1928813" indent="-452438" algn="l">
              <a:spcAft>
                <a:spcPct val="10000"/>
              </a:spcAft>
              <a:buChar char="§"/>
              <a:defRPr sz="2000" i="1">
                <a:solidFill>
                  <a:srgbClr val="990000"/>
                </a:solidFill>
                <a:latin typeface="Arial" charset="0"/>
              </a:defRPr>
            </a:lvl4pPr>
            <a:lvl5pPr marL="2382838" indent="-452438" algn="l">
              <a:spcAft>
                <a:spcPct val="10000"/>
              </a:spcAft>
              <a:buChar char="§"/>
              <a:defRPr sz="2000" i="1">
                <a:solidFill>
                  <a:srgbClr val="990000"/>
                </a:solidFill>
                <a:latin typeface="Arial" charset="0"/>
              </a:defRPr>
            </a:lvl5pPr>
            <a:lvl6pPr marL="2840038" indent="-452438" fontAlgn="base">
              <a:spcBef>
                <a:spcPct val="30000"/>
              </a:spcBef>
              <a:spcAft>
                <a:spcPct val="10000"/>
              </a:spcAft>
              <a:buClr>
                <a:schemeClr val="tx2"/>
              </a:buClr>
              <a:buSzPct val="75000"/>
              <a:buFont typeface="Wingdings" charset="2"/>
              <a:buChar char="§"/>
              <a:defRPr sz="2000" i="1">
                <a:solidFill>
                  <a:srgbClr val="990000"/>
                </a:solidFill>
                <a:latin typeface="Arial" charset="0"/>
              </a:defRPr>
            </a:lvl6pPr>
            <a:lvl7pPr marL="3297238" indent="-452438" fontAlgn="base">
              <a:spcBef>
                <a:spcPct val="30000"/>
              </a:spcBef>
              <a:spcAft>
                <a:spcPct val="10000"/>
              </a:spcAft>
              <a:buClr>
                <a:schemeClr val="tx2"/>
              </a:buClr>
              <a:buSzPct val="75000"/>
              <a:buFont typeface="Wingdings" charset="2"/>
              <a:buChar char="§"/>
              <a:defRPr sz="2000" i="1">
                <a:solidFill>
                  <a:srgbClr val="990000"/>
                </a:solidFill>
                <a:latin typeface="Arial" charset="0"/>
              </a:defRPr>
            </a:lvl7pPr>
            <a:lvl8pPr marL="3754438" indent="-452438" fontAlgn="base">
              <a:spcBef>
                <a:spcPct val="30000"/>
              </a:spcBef>
              <a:spcAft>
                <a:spcPct val="10000"/>
              </a:spcAft>
              <a:buClr>
                <a:schemeClr val="tx2"/>
              </a:buClr>
              <a:buSzPct val="75000"/>
              <a:buFont typeface="Wingdings" charset="2"/>
              <a:buChar char="§"/>
              <a:defRPr sz="2000" i="1">
                <a:solidFill>
                  <a:srgbClr val="990000"/>
                </a:solidFill>
                <a:latin typeface="Arial" charset="0"/>
              </a:defRPr>
            </a:lvl8pPr>
            <a:lvl9pPr marL="4211638" indent="-452438" fontAlgn="base">
              <a:spcBef>
                <a:spcPct val="30000"/>
              </a:spcBef>
              <a:spcAft>
                <a:spcPct val="10000"/>
              </a:spcAft>
              <a:buClr>
                <a:schemeClr val="tx2"/>
              </a:buClr>
              <a:buSzPct val="75000"/>
              <a:buFont typeface="Wingdings" charset="2"/>
              <a:buChar char="§"/>
              <a:defRPr sz="2000" i="1">
                <a:solidFill>
                  <a:srgbClr val="990000"/>
                </a:solidFill>
                <a:latin typeface="Arial" charset="0"/>
              </a:defRPr>
            </a:lvl9pPr>
          </a:lstStyle>
          <a:p>
            <a:pPr marL="0" indent="0" eaLnBrk="1" hangingPunct="1">
              <a:lnSpc>
                <a:spcPct val="100000"/>
              </a:lnSpc>
              <a:buClr>
                <a:schemeClr val="accent1"/>
              </a:buClr>
              <a:buNone/>
            </a:pPr>
            <a:r>
              <a:rPr lang="en-US" altLang="x-none" i="0" dirty="0"/>
              <a:t>Drawbacks</a:t>
            </a:r>
          </a:p>
          <a:p>
            <a:pPr lvl="1" eaLnBrk="1" hangingPunct="1">
              <a:lnSpc>
                <a:spcPct val="100000"/>
              </a:lnSpc>
              <a:buClr>
                <a:schemeClr val="accent1"/>
              </a:buClr>
              <a:buFont typeface="Wingdings" charset="2"/>
              <a:buChar char="q"/>
            </a:pPr>
            <a:r>
              <a:rPr lang="en-US" altLang="x-none" i="0" dirty="0">
                <a:solidFill>
                  <a:schemeClr val="tx1"/>
                </a:solidFill>
              </a:rPr>
              <a:t>“Undisciplined hacking” (no written documentation)</a:t>
            </a:r>
          </a:p>
          <a:p>
            <a:pPr lvl="1" eaLnBrk="1" hangingPunct="1">
              <a:lnSpc>
                <a:spcPct val="100000"/>
              </a:lnSpc>
              <a:buClr>
                <a:schemeClr val="accent1"/>
              </a:buClr>
              <a:buFont typeface="Wingdings" charset="2"/>
              <a:buChar char="q"/>
            </a:pPr>
            <a:r>
              <a:rPr lang="en-US" altLang="x-none" i="0" dirty="0">
                <a:solidFill>
                  <a:schemeClr val="tx1"/>
                </a:solidFill>
              </a:rPr>
              <a:t>Violation of responsibility </a:t>
            </a:r>
          </a:p>
          <a:p>
            <a:pPr lvl="1" eaLnBrk="1" hangingPunct="1">
              <a:lnSpc>
                <a:spcPct val="100000"/>
              </a:lnSpc>
              <a:buClr>
                <a:schemeClr val="accent1"/>
              </a:buClr>
              <a:buFont typeface="Wingdings" charset="2"/>
              <a:buChar char="q"/>
            </a:pPr>
            <a:r>
              <a:rPr lang="en-US" altLang="x-none" i="0" dirty="0">
                <a:solidFill>
                  <a:schemeClr val="tx1"/>
                </a:solidFill>
              </a:rPr>
              <a:t>Current mainly carried by the inventors</a:t>
            </a:r>
          </a:p>
        </p:txBody>
      </p:sp>
    </p:spTree>
    <p:extLst>
      <p:ext uri="{BB962C8B-B14F-4D97-AF65-F5344CB8AC3E}">
        <p14:creationId xmlns:p14="http://schemas.microsoft.com/office/powerpoint/2010/main" val="13167720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SCRUM 101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Template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Template</a:t>
            </a:r>
          </a:p>
          <a:p>
            <a:pPr lvl="2"/>
            <a:r>
              <a:rPr lang="en-US" dirty="0" smtClean="0"/>
              <a:t>Template</a:t>
            </a:r>
          </a:p>
          <a:p>
            <a:pPr lvl="3"/>
            <a:r>
              <a:rPr lang="en-US" dirty="0" smtClean="0"/>
              <a:t>Template </a:t>
            </a:r>
          </a:p>
          <a:p>
            <a:pPr lvl="8"/>
            <a:endParaRPr lang="en-US" dirty="0" smtClean="0"/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1219200" y="3054928"/>
            <a:ext cx="2286000" cy="374072"/>
          </a:xfrm>
          <a:prstGeom prst="rect">
            <a:avLst/>
          </a:prstGeom>
          <a:solidFill>
            <a:schemeClr val="tx1"/>
          </a:solidFill>
        </p:spPr>
        <p:txBody>
          <a:bodyPr vert="horz" lIns="0" tIns="45720" rIns="0" bIns="45720" rtlCol="0" anchor="ctr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$  template</a:t>
            </a:r>
            <a:endParaRPr lang="en-US" dirty="0">
              <a:solidFill>
                <a:schemeClr val="bg1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/>
        </p:nvSpPr>
        <p:spPr>
          <a:xfrm>
            <a:off x="1219200" y="3815600"/>
            <a:ext cx="2286000" cy="4516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vert="horz" lIns="0" tIns="45720" rIns="0" bIns="45720" rtlCol="0" anchor="ctr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err="1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xx.xxx.xx.x</a:t>
            </a:r>
            <a:endParaRPr lang="en-US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82905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950" dirty="0"/>
              <a:t>End of Chapter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205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Scrum 101 - </a:t>
            </a:r>
            <a:r>
              <a:rPr lang="en-US" altLang="x-none" dirty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Bef>
                <a:spcPct val="30000"/>
              </a:spcBef>
              <a:spcAft>
                <a:spcPct val="10000"/>
              </a:spcAft>
              <a:buNone/>
            </a:pPr>
            <a:r>
              <a:rPr lang="en-US" altLang="x-none" dirty="0" smtClean="0">
                <a:solidFill>
                  <a:schemeClr val="tx1"/>
                </a:solidFill>
              </a:rPr>
              <a:t>Classical </a:t>
            </a:r>
            <a:r>
              <a:rPr lang="en-US" altLang="x-none" dirty="0">
                <a:solidFill>
                  <a:schemeClr val="tx1"/>
                </a:solidFill>
              </a:rPr>
              <a:t>methods of software development have </a:t>
            </a:r>
            <a:r>
              <a:rPr lang="en-US" altLang="x-none" dirty="0" smtClean="0">
                <a:solidFill>
                  <a:schemeClr val="tx1"/>
                </a:solidFill>
              </a:rPr>
              <a:t>many disadvantages:</a:t>
            </a:r>
          </a:p>
          <a:p>
            <a:pPr lvl="1">
              <a:lnSpc>
                <a:spcPct val="100000"/>
              </a:lnSpc>
              <a:spcBef>
                <a:spcPct val="30000"/>
              </a:spcBef>
              <a:spcAft>
                <a:spcPct val="10000"/>
              </a:spcAft>
            </a:pPr>
            <a:r>
              <a:rPr lang="en-US" altLang="x-none" dirty="0">
                <a:solidFill>
                  <a:schemeClr val="tx1"/>
                </a:solidFill>
              </a:rPr>
              <a:t> </a:t>
            </a:r>
            <a:r>
              <a:rPr lang="en-US" altLang="x-none" dirty="0" smtClean="0">
                <a:solidFill>
                  <a:schemeClr val="tx1"/>
                </a:solidFill>
              </a:rPr>
              <a:t>H</a:t>
            </a:r>
            <a:r>
              <a:rPr lang="en-US" altLang="x-none" sz="2000" dirty="0" smtClean="0">
                <a:solidFill>
                  <a:schemeClr val="tx1"/>
                </a:solidFill>
              </a:rPr>
              <a:t>uge </a:t>
            </a:r>
            <a:r>
              <a:rPr lang="en-US" altLang="x-none" sz="2000" dirty="0">
                <a:solidFill>
                  <a:schemeClr val="tx1"/>
                </a:solidFill>
              </a:rPr>
              <a:t>effort during the planning </a:t>
            </a:r>
            <a:r>
              <a:rPr lang="en-US" altLang="x-none" sz="2000" dirty="0" smtClean="0">
                <a:solidFill>
                  <a:schemeClr val="tx1"/>
                </a:solidFill>
              </a:rPr>
              <a:t>phase</a:t>
            </a:r>
          </a:p>
          <a:p>
            <a:pPr lvl="1">
              <a:lnSpc>
                <a:spcPct val="100000"/>
              </a:lnSpc>
              <a:spcBef>
                <a:spcPct val="30000"/>
              </a:spcBef>
              <a:spcAft>
                <a:spcPct val="10000"/>
              </a:spcAft>
            </a:pPr>
            <a:r>
              <a:rPr lang="en-US" altLang="x-none" sz="2000" dirty="0">
                <a:solidFill>
                  <a:schemeClr val="tx1"/>
                </a:solidFill>
              </a:rPr>
              <a:t> </a:t>
            </a:r>
            <a:r>
              <a:rPr lang="en-US" altLang="x-none" sz="2000" dirty="0" smtClean="0">
                <a:solidFill>
                  <a:schemeClr val="tx1"/>
                </a:solidFill>
              </a:rPr>
              <a:t>P</a:t>
            </a:r>
            <a:r>
              <a:rPr lang="en-US" altLang="x-none" sz="2000" dirty="0" smtClean="0">
                <a:solidFill>
                  <a:schemeClr val="tx1"/>
                </a:solidFill>
                <a:sym typeface="Wingdings" charset="2"/>
              </a:rPr>
              <a:t>oor </a:t>
            </a:r>
            <a:r>
              <a:rPr lang="en-US" altLang="x-none" sz="2000" dirty="0">
                <a:solidFill>
                  <a:schemeClr val="tx1"/>
                </a:solidFill>
                <a:sym typeface="Wingdings" charset="2"/>
              </a:rPr>
              <a:t>requirements conversion in a rapid changing </a:t>
            </a:r>
            <a:r>
              <a:rPr lang="en-US" altLang="x-none" sz="2000" dirty="0" smtClean="0">
                <a:solidFill>
                  <a:schemeClr val="tx1"/>
                </a:solidFill>
                <a:sym typeface="Wingdings" charset="2"/>
              </a:rPr>
              <a:t>environment</a:t>
            </a:r>
          </a:p>
          <a:p>
            <a:pPr lvl="1">
              <a:lnSpc>
                <a:spcPct val="100000"/>
              </a:lnSpc>
              <a:spcBef>
                <a:spcPct val="30000"/>
              </a:spcBef>
              <a:spcAft>
                <a:spcPct val="10000"/>
              </a:spcAft>
            </a:pPr>
            <a:r>
              <a:rPr lang="en-US" altLang="x-none" sz="2000" dirty="0" smtClean="0">
                <a:solidFill>
                  <a:schemeClr val="tx1"/>
                </a:solidFill>
                <a:sym typeface="Wingdings" charset="2"/>
              </a:rPr>
              <a:t> Treatment </a:t>
            </a:r>
            <a:r>
              <a:rPr lang="en-US" altLang="x-none" sz="2000" dirty="0">
                <a:solidFill>
                  <a:schemeClr val="tx1"/>
                </a:solidFill>
                <a:sym typeface="Wingdings" charset="2"/>
              </a:rPr>
              <a:t>of staff as a factor of production</a:t>
            </a:r>
            <a:endParaRPr lang="en-US" altLang="x-none" sz="2000" dirty="0">
              <a:solidFill>
                <a:schemeClr val="tx1"/>
              </a:solidFill>
            </a:endParaRPr>
          </a:p>
          <a:p>
            <a:pPr marL="0" indent="-137160">
              <a:buNone/>
            </a:pPr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52250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Scrum 101 </a:t>
            </a:r>
            <a:r>
              <a:rPr lang="en-US" dirty="0" smtClean="0"/>
              <a:t>- </a:t>
            </a:r>
            <a:r>
              <a:rPr lang="en-US" dirty="0" smtClean="0"/>
              <a:t>What is </a:t>
            </a:r>
            <a:r>
              <a:rPr lang="en-US" dirty="0" smtClean="0"/>
              <a:t>A</a:t>
            </a:r>
            <a:r>
              <a:rPr lang="en-US" dirty="0" smtClean="0"/>
              <a:t>gile?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x-none" dirty="0" smtClean="0"/>
              <a:t>Agile proponents believe</a:t>
            </a:r>
          </a:p>
          <a:p>
            <a:pPr lvl="1"/>
            <a:r>
              <a:rPr lang="en-US" altLang="x-none" dirty="0" smtClean="0"/>
              <a:t> Current software development processes are too heavyweight or cumbersome</a:t>
            </a:r>
          </a:p>
          <a:p>
            <a:pPr lvl="2"/>
            <a:r>
              <a:rPr lang="en-US" altLang="x-none" dirty="0" smtClean="0"/>
              <a:t>Too </a:t>
            </a:r>
            <a:r>
              <a:rPr lang="en-US" altLang="x-none" dirty="0"/>
              <a:t>many things are done that are not directly related to software product being produced</a:t>
            </a:r>
          </a:p>
          <a:p>
            <a:pPr lvl="1"/>
            <a:r>
              <a:rPr lang="en-US" altLang="x-none" dirty="0" smtClean="0"/>
              <a:t> Current </a:t>
            </a:r>
            <a:r>
              <a:rPr lang="en-US" altLang="x-none" dirty="0"/>
              <a:t>software development is too rigid</a:t>
            </a:r>
          </a:p>
          <a:p>
            <a:pPr lvl="2"/>
            <a:r>
              <a:rPr lang="en-US" altLang="x-none" dirty="0"/>
              <a:t>Difficulty with incomplete or changing requirements</a:t>
            </a:r>
          </a:p>
          <a:p>
            <a:pPr lvl="2"/>
            <a:r>
              <a:rPr lang="en-US" altLang="x-none" dirty="0"/>
              <a:t>Short development cycles (Internet applications)</a:t>
            </a:r>
          </a:p>
          <a:p>
            <a:pPr lvl="1"/>
            <a:r>
              <a:rPr lang="en-US" altLang="x-none" dirty="0" smtClean="0"/>
              <a:t> More </a:t>
            </a:r>
            <a:r>
              <a:rPr lang="en-US" altLang="x-none" dirty="0"/>
              <a:t>active customer involvement needed</a:t>
            </a:r>
          </a:p>
          <a:p>
            <a:pPr lvl="2"/>
            <a:r>
              <a:rPr lang="en-US" altLang="x-none" dirty="0"/>
              <a:t>CMM focuses on process</a:t>
            </a:r>
          </a:p>
          <a:p>
            <a:pPr lvl="8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0332491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Scrum 101 </a:t>
            </a:r>
            <a:r>
              <a:rPr lang="en-US" dirty="0"/>
              <a:t>-</a:t>
            </a:r>
            <a:r>
              <a:rPr lang="en-US" dirty="0" smtClean="0"/>
              <a:t> What is Agile?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r>
              <a:rPr lang="en-US" altLang="x-none" dirty="0"/>
              <a:t>Agile methods are considered </a:t>
            </a:r>
          </a:p>
          <a:p>
            <a:pPr lvl="2"/>
            <a:r>
              <a:rPr lang="en-US" altLang="x-none" dirty="0"/>
              <a:t>Lightweight</a:t>
            </a:r>
          </a:p>
          <a:p>
            <a:pPr lvl="2"/>
            <a:r>
              <a:rPr lang="en-US" altLang="x-none" dirty="0"/>
              <a:t>People-based rather than Plan-based</a:t>
            </a:r>
          </a:p>
          <a:p>
            <a:pPr lvl="1"/>
            <a:r>
              <a:rPr lang="en-US" altLang="x-none" dirty="0" smtClean="0"/>
              <a:t> Several </a:t>
            </a:r>
            <a:r>
              <a:rPr lang="en-US" altLang="x-none" dirty="0"/>
              <a:t>agile methods</a:t>
            </a:r>
          </a:p>
          <a:p>
            <a:pPr lvl="2"/>
            <a:r>
              <a:rPr lang="en-US" altLang="x-none" dirty="0"/>
              <a:t>No single agile method</a:t>
            </a:r>
          </a:p>
          <a:p>
            <a:pPr lvl="2"/>
            <a:r>
              <a:rPr lang="en-US" altLang="x-none" dirty="0"/>
              <a:t>XP most popular</a:t>
            </a:r>
          </a:p>
          <a:p>
            <a:pPr lvl="1"/>
            <a:r>
              <a:rPr lang="en-US" altLang="x-none" dirty="0" smtClean="0"/>
              <a:t> No </a:t>
            </a:r>
            <a:r>
              <a:rPr lang="en-US" altLang="x-none" dirty="0"/>
              <a:t>single definition</a:t>
            </a:r>
          </a:p>
          <a:p>
            <a:pPr lvl="1"/>
            <a:r>
              <a:rPr lang="en-US" altLang="x-none" dirty="0" smtClean="0"/>
              <a:t> Agile </a:t>
            </a:r>
            <a:r>
              <a:rPr lang="en-US" altLang="x-none" dirty="0"/>
              <a:t>Manifesto closest to a definition</a:t>
            </a:r>
          </a:p>
          <a:p>
            <a:pPr lvl="2"/>
            <a:r>
              <a:rPr lang="en-US" altLang="x-none" dirty="0"/>
              <a:t>Set of principles</a:t>
            </a:r>
          </a:p>
          <a:p>
            <a:pPr lvl="2"/>
            <a:r>
              <a:rPr lang="en-US" altLang="x-none" dirty="0"/>
              <a:t>Developed by Agile Alliance</a:t>
            </a:r>
          </a:p>
          <a:p>
            <a:pPr lvl="8"/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3494193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Agile Manifesto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066801"/>
            <a:ext cx="10058401" cy="5105399"/>
          </a:xfrm>
        </p:spPr>
        <p:txBody>
          <a:bodyPr>
            <a:noAutofit/>
          </a:bodyPr>
          <a:lstStyle/>
          <a:p>
            <a:r>
              <a:rPr lang="en-US" dirty="0" smtClean="0"/>
              <a:t> </a:t>
            </a:r>
            <a:r>
              <a:rPr lang="en-US" dirty="0" smtClean="0"/>
              <a:t>Statement of Values: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altLang="x-none" sz="1200" dirty="0" smtClean="0"/>
              <a:t>            http</a:t>
            </a:r>
            <a:r>
              <a:rPr lang="en-US" altLang="x-none" sz="1200" dirty="0"/>
              <a:t>://</a:t>
            </a:r>
            <a:r>
              <a:rPr lang="en-US" altLang="x-none" sz="1200" dirty="0" err="1" smtClean="0"/>
              <a:t>www.agilemanifesto.org</a:t>
            </a:r>
            <a:endParaRPr lang="en-US" sz="1200" dirty="0" smtClean="0"/>
          </a:p>
          <a:p>
            <a:pPr lvl="8"/>
            <a:endParaRPr lang="en-US" dirty="0" smtClean="0"/>
          </a:p>
        </p:txBody>
      </p:sp>
      <p:sp>
        <p:nvSpPr>
          <p:cNvPr id="8" name="Rounded Rectangle 7"/>
          <p:cNvSpPr/>
          <p:nvPr/>
        </p:nvSpPr>
        <p:spPr>
          <a:xfrm>
            <a:off x="1432558" y="1598506"/>
            <a:ext cx="9540242" cy="282109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 algn="just"/>
            <a:r>
              <a:rPr lang="en-US" altLang="x-none" sz="2400" b="1" dirty="0" smtClean="0">
                <a:solidFill>
                  <a:schemeClr val="tx1"/>
                </a:solidFill>
              </a:rPr>
              <a:t>“Individuals </a:t>
            </a:r>
            <a:r>
              <a:rPr lang="en-US" altLang="x-none" sz="2400" b="1" dirty="0">
                <a:solidFill>
                  <a:schemeClr val="tx1"/>
                </a:solidFill>
              </a:rPr>
              <a:t>and interactions</a:t>
            </a:r>
            <a:r>
              <a:rPr lang="en-US" altLang="x-none" sz="2400" dirty="0">
                <a:solidFill>
                  <a:schemeClr val="tx1"/>
                </a:solidFill>
              </a:rPr>
              <a:t> over processes and tools</a:t>
            </a:r>
          </a:p>
          <a:p>
            <a:pPr lvl="3" algn="just"/>
            <a:r>
              <a:rPr lang="en-US" altLang="x-none" sz="2400" b="1" dirty="0">
                <a:solidFill>
                  <a:schemeClr val="tx1"/>
                </a:solidFill>
              </a:rPr>
              <a:t>Working software</a:t>
            </a:r>
            <a:r>
              <a:rPr lang="en-US" altLang="x-none" sz="2400" dirty="0">
                <a:solidFill>
                  <a:schemeClr val="tx1"/>
                </a:solidFill>
              </a:rPr>
              <a:t> over comprehensive documentation</a:t>
            </a:r>
          </a:p>
          <a:p>
            <a:pPr lvl="3" algn="just"/>
            <a:r>
              <a:rPr lang="en-US" altLang="x-none" sz="2400" b="1" dirty="0">
                <a:solidFill>
                  <a:schemeClr val="tx1"/>
                </a:solidFill>
              </a:rPr>
              <a:t>Customer collaboration</a:t>
            </a:r>
            <a:r>
              <a:rPr lang="en-US" altLang="x-none" sz="2400" dirty="0">
                <a:solidFill>
                  <a:schemeClr val="tx1"/>
                </a:solidFill>
              </a:rPr>
              <a:t> over contract negotiation</a:t>
            </a:r>
          </a:p>
          <a:p>
            <a:pPr lvl="3" algn="just"/>
            <a:r>
              <a:rPr lang="en-US" altLang="x-none" sz="2400" b="1" dirty="0">
                <a:solidFill>
                  <a:schemeClr val="tx1"/>
                </a:solidFill>
              </a:rPr>
              <a:t>Responding to change</a:t>
            </a:r>
            <a:r>
              <a:rPr lang="en-US" altLang="x-none" sz="2400" dirty="0">
                <a:solidFill>
                  <a:schemeClr val="tx1"/>
                </a:solidFill>
              </a:rPr>
              <a:t> over following a </a:t>
            </a:r>
            <a:r>
              <a:rPr lang="en-US" altLang="x-none" sz="2400" dirty="0" smtClean="0">
                <a:solidFill>
                  <a:schemeClr val="tx1"/>
                </a:solidFill>
              </a:rPr>
              <a:t>plan” </a:t>
            </a:r>
            <a:endParaRPr lang="en-US" altLang="x-none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326516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Agile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x-none" dirty="0"/>
              <a:t>Agile methods:</a:t>
            </a:r>
          </a:p>
          <a:p>
            <a:pPr lvl="1"/>
            <a:r>
              <a:rPr lang="en-US" altLang="x-none" dirty="0" smtClean="0"/>
              <a:t> Scrum</a:t>
            </a:r>
            <a:endParaRPr lang="en-US" altLang="x-none" dirty="0"/>
          </a:p>
          <a:p>
            <a:pPr lvl="1"/>
            <a:r>
              <a:rPr lang="en-US" altLang="x-none" dirty="0" smtClean="0"/>
              <a:t> Extreme </a:t>
            </a:r>
            <a:r>
              <a:rPr lang="en-US" altLang="x-none" dirty="0"/>
              <a:t>Programming</a:t>
            </a:r>
          </a:p>
          <a:p>
            <a:pPr lvl="1"/>
            <a:r>
              <a:rPr lang="en-US" altLang="x-none" dirty="0" smtClean="0"/>
              <a:t> Adaptive </a:t>
            </a:r>
            <a:r>
              <a:rPr lang="en-US" altLang="x-none" dirty="0"/>
              <a:t>Software Development (ASD)</a:t>
            </a:r>
          </a:p>
          <a:p>
            <a:pPr lvl="1"/>
            <a:r>
              <a:rPr lang="en-US" altLang="x-none" dirty="0" smtClean="0"/>
              <a:t> Dynamic </a:t>
            </a:r>
            <a:r>
              <a:rPr lang="en-US" altLang="x-none" dirty="0"/>
              <a:t>System Development Method (DSDM)</a:t>
            </a:r>
          </a:p>
          <a:p>
            <a:pPr lvl="1"/>
            <a:r>
              <a:rPr lang="en-US" altLang="x-none" dirty="0" smtClean="0"/>
              <a:t> And </a:t>
            </a:r>
            <a:r>
              <a:rPr lang="en-US" altLang="x-none" b="1" dirty="0" smtClean="0"/>
              <a:t>more</a:t>
            </a:r>
            <a:r>
              <a:rPr lang="en-US" altLang="x-none" dirty="0" smtClean="0"/>
              <a:t>!</a:t>
            </a:r>
            <a:endParaRPr lang="en-US" altLang="x-none" dirty="0">
              <a:solidFill>
                <a:schemeClr val="folHlink"/>
              </a:solidFill>
            </a:endParaRPr>
          </a:p>
          <a:p>
            <a:r>
              <a:rPr lang="en-US" altLang="x-none" dirty="0"/>
              <a:t>Agile Alliance (</a:t>
            </a:r>
            <a:r>
              <a:rPr lang="en-US" altLang="x-none" dirty="0" err="1"/>
              <a:t>www.</a:t>
            </a:r>
            <a:r>
              <a:rPr lang="en-US" altLang="x-none" b="1" dirty="0" err="1"/>
              <a:t>agilealliance</a:t>
            </a:r>
            <a:r>
              <a:rPr lang="en-US" altLang="x-none" dirty="0" err="1"/>
              <a:t>.org</a:t>
            </a:r>
            <a:r>
              <a:rPr lang="en-US" altLang="x-none" dirty="0"/>
              <a:t>)</a:t>
            </a:r>
          </a:p>
          <a:p>
            <a:pPr lvl="1"/>
            <a:r>
              <a:rPr lang="en-US" altLang="x-none" dirty="0" smtClean="0"/>
              <a:t> A </a:t>
            </a:r>
            <a:r>
              <a:rPr lang="en-US" altLang="x-none" dirty="0"/>
              <a:t>non-profit organization promotes agile development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0508141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reen-1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een-1" id="{156DCCF7-3646-4809-A083-4CE9C4CB5991}" vid="{794C7AB6-B06D-438C-8590-E0CE209F894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Green-1</Template>
  <TotalTime>21554</TotalTime>
  <Words>1687</Words>
  <Application>Microsoft Macintosh PowerPoint</Application>
  <PresentationFormat>Widescreen</PresentationFormat>
  <Paragraphs>315</Paragraphs>
  <Slides>49</Slides>
  <Notes>14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9" baseType="lpstr">
      <vt:lpstr>Angsana New</vt:lpstr>
      <vt:lpstr>Calibri</vt:lpstr>
      <vt:lpstr>Calibri Light</vt:lpstr>
      <vt:lpstr>Courier New</vt:lpstr>
      <vt:lpstr>Arial</vt:lpstr>
      <vt:lpstr>Comic Sans MS</vt:lpstr>
      <vt:lpstr>Tahoma</vt:lpstr>
      <vt:lpstr>Wingdings</vt:lpstr>
      <vt:lpstr>Green-1</vt:lpstr>
      <vt:lpstr>Microsoft Excel Chart</vt:lpstr>
      <vt:lpstr>Day 01 - Processes and Practices</vt:lpstr>
      <vt:lpstr>Scrum 101</vt:lpstr>
      <vt:lpstr>Scrum 101</vt:lpstr>
      <vt:lpstr>Presumptions</vt:lpstr>
      <vt:lpstr>Scrum 101 - Introduction</vt:lpstr>
      <vt:lpstr>Scrum 101 - What is Agile?</vt:lpstr>
      <vt:lpstr>Scrum 101 - What is Agile?</vt:lpstr>
      <vt:lpstr>Agile Manifesto</vt:lpstr>
      <vt:lpstr>Agile Methods</vt:lpstr>
      <vt:lpstr>Scrum in 100 Words</vt:lpstr>
      <vt:lpstr>History of Scrum</vt:lpstr>
      <vt:lpstr>Characteristics</vt:lpstr>
      <vt:lpstr>How Scrum Works?</vt:lpstr>
      <vt:lpstr>Sprints</vt:lpstr>
      <vt:lpstr>Sequential vs. Overlapping Dev.</vt:lpstr>
      <vt:lpstr>No Changes During the Sprint</vt:lpstr>
      <vt:lpstr>Scrum Framework</vt:lpstr>
      <vt:lpstr>Product Owner</vt:lpstr>
      <vt:lpstr>The Scrum Master</vt:lpstr>
      <vt:lpstr>Scrum Team</vt:lpstr>
      <vt:lpstr>Ceremonies</vt:lpstr>
      <vt:lpstr>Spring Planning Meeting</vt:lpstr>
      <vt:lpstr>Parts of Sprint Planning Meeting</vt:lpstr>
      <vt:lpstr>Pre-Project/Kickoff Meeting</vt:lpstr>
      <vt:lpstr>SCRUM Sprint</vt:lpstr>
      <vt:lpstr>Daily Scrum</vt:lpstr>
      <vt:lpstr>Daily Scrum</vt:lpstr>
      <vt:lpstr>Scrum FAQs</vt:lpstr>
      <vt:lpstr>Sprint Review Meeting</vt:lpstr>
      <vt:lpstr>Sprint Retrospective Meeting</vt:lpstr>
      <vt:lpstr>Product Backlog</vt:lpstr>
      <vt:lpstr>Product Backlog</vt:lpstr>
      <vt:lpstr>Sample Product Backlog</vt:lpstr>
      <vt:lpstr>From Sprint Goal to Sprint Backlog</vt:lpstr>
      <vt:lpstr>Sprint Backlog During the Sprint</vt:lpstr>
      <vt:lpstr>Sprint Backlog</vt:lpstr>
      <vt:lpstr>Sprint Backlog</vt:lpstr>
      <vt:lpstr>Sample Sprint Backlog</vt:lpstr>
      <vt:lpstr>Sprint Burn down Chart</vt:lpstr>
      <vt:lpstr>Information Radiator</vt:lpstr>
      <vt:lpstr>Sprint Burndown Chart</vt:lpstr>
      <vt:lpstr>Release Burndown Chart</vt:lpstr>
      <vt:lpstr>Product Burndown Chart</vt:lpstr>
      <vt:lpstr>Scalability of Scrum</vt:lpstr>
      <vt:lpstr>Scalability of Scrum</vt:lpstr>
      <vt:lpstr>Scalability of Scrum</vt:lpstr>
      <vt:lpstr>Everything Has Pros &amp; Cons</vt:lpstr>
      <vt:lpstr>SCRUM 101</vt:lpstr>
      <vt:lpstr>End of Chapter</vt:lpstr>
    </vt:vector>
  </TitlesOfParts>
  <Company>Microsoft</Company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Choi, Jong Youl</dc:creator>
  <cp:lastModifiedBy>james30152@yahoo.com</cp:lastModifiedBy>
  <cp:revision>1057</cp:revision>
  <dcterms:created xsi:type="dcterms:W3CDTF">2010-11-02T19:01:47Z</dcterms:created>
  <dcterms:modified xsi:type="dcterms:W3CDTF">2018-03-13T19:50:27Z</dcterms:modified>
</cp:coreProperties>
</file>