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31"/>
  </p:notesMasterIdLst>
  <p:sldIdLst>
    <p:sldId id="492" r:id="rId2"/>
    <p:sldId id="602" r:id="rId3"/>
    <p:sldId id="632" r:id="rId4"/>
    <p:sldId id="574" r:id="rId5"/>
    <p:sldId id="604" r:id="rId6"/>
    <p:sldId id="633" r:id="rId7"/>
    <p:sldId id="634" r:id="rId8"/>
    <p:sldId id="608" r:id="rId9"/>
    <p:sldId id="635" r:id="rId10"/>
    <p:sldId id="623" r:id="rId11"/>
    <p:sldId id="624" r:id="rId12"/>
    <p:sldId id="625" r:id="rId13"/>
    <p:sldId id="626" r:id="rId14"/>
    <p:sldId id="627" r:id="rId15"/>
    <p:sldId id="598" r:id="rId16"/>
    <p:sldId id="628" r:id="rId17"/>
    <p:sldId id="636" r:id="rId18"/>
    <p:sldId id="637" r:id="rId19"/>
    <p:sldId id="631" r:id="rId20"/>
    <p:sldId id="638" r:id="rId21"/>
    <p:sldId id="639" r:id="rId22"/>
    <p:sldId id="641" r:id="rId23"/>
    <p:sldId id="642" r:id="rId24"/>
    <p:sldId id="643" r:id="rId25"/>
    <p:sldId id="644" r:id="rId26"/>
    <p:sldId id="645" r:id="rId27"/>
    <p:sldId id="646" r:id="rId28"/>
    <p:sldId id="570" r:id="rId29"/>
    <p:sldId id="560" r:id="rId3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646F"/>
    <a:srgbClr val="2E6480"/>
    <a:srgbClr val="40749B"/>
    <a:srgbClr val="FFFFCC"/>
    <a:srgbClr val="6FC9F1"/>
    <a:srgbClr val="FF9797"/>
    <a:srgbClr val="C2E59B"/>
    <a:srgbClr val="B0DD7F"/>
    <a:srgbClr val="A61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97" autoAdjust="0"/>
    <p:restoredTop sz="75476" autoAdjust="0"/>
  </p:normalViewPr>
  <p:slideViewPr>
    <p:cSldViewPr>
      <p:cViewPr>
        <p:scale>
          <a:sx n="56" d="100"/>
          <a:sy n="56" d="100"/>
        </p:scale>
        <p:origin x="-208" y="7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43B43DF-0365-45BE-B3BE-4E16D548BFCD}" type="datetimeFigureOut">
              <a:rPr lang="en-US"/>
              <a:pPr>
                <a:defRPr/>
              </a:pPr>
              <a:t>3/14/18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EBEA70-C239-4A7E-B4AF-4F6E659BFF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143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Relationship Id="rId3" Type="http://schemas.openxmlformats.org/officeDocument/2006/relationships/hyperlink" Target="https://image.slidesharecdn.com/atddwebinar-150105154331-conversion-gate01/95/an-introduction-to-acceptance-testdriven-development-8-638.jpg?cb=1420472718" TargetMode="Externa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Relationship Id="rId3" Type="http://schemas.openxmlformats.org/officeDocument/2006/relationships/hyperlink" Target="https://image.slidesharecdn.com/atddwebinar-150105154331-conversion-gate01/95/an-introduction-to-acceptance-testdriven-development-9-638.jpg?cb=1420472718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Relationship Id="rId3" Type="http://schemas.openxmlformats.org/officeDocument/2006/relationships/hyperlink" Target="https://image.slidesharecdn.com/atddwebinar-150105154331-conversion-gate01/95/an-introduction-to-acceptance-testdriven-development-10-638.jpg?cb=1420472718" TargetMode="Externa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Relationship Id="rId3" Type="http://schemas.openxmlformats.org/officeDocument/2006/relationships/hyperlink" Target="https://image.slidesharecdn.com/atddwebinar-150105154331-conversion-gate01/95/an-introduction-to-acceptance-testdriven-development-11-638.jpg?cb=1420472718" TargetMode="Externa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Relationship Id="rId3" Type="http://schemas.openxmlformats.org/officeDocument/2006/relationships/hyperlink" Target="https://image.slidesharecdn.com/atddwebinar-150105154331-conversion-gate01/95/an-introduction-to-acceptance-testdriven-development-12-638.jpg?cb=1420472718" TargetMode="Externa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Relationship Id="rId3" Type="http://schemas.openxmlformats.org/officeDocument/2006/relationships/hyperlink" Target="https://image.slidesharecdn.com/atddwebinar-150105154331-conversion-gate01/95/an-introduction-to-acceptance-testdriven-development-13-638.jpg?cb=1420472718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slidesharecdn.com/atddwebinar-150105154331-conversion-gate01/95/an-introduction-to-acceptance-testdriven-development-12-638.jpg?cb=1420472718" TargetMode="External"/><Relationship Id="rId4" Type="http://schemas.openxmlformats.org/officeDocument/2006/relationships/hyperlink" Target="https://image.slidesharecdn.com/atddwebinar-150105154331-conversion-gate01/95/an-introduction-to-acceptance-testdriven-development-13-638.jpg?cb=1420472718" TargetMode="External"/><Relationship Id="rId5" Type="http://schemas.openxmlformats.org/officeDocument/2006/relationships/hyperlink" Target="https://image.slidesharecdn.com/atddwebinar-150105154331-conversion-gate01/95/an-introduction-to-acceptance-testdriven-development-14-638.jpg?cb=1420472718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engineer" TargetMode="External"/><Relationship Id="rId4" Type="http://schemas.openxmlformats.org/officeDocument/2006/relationships/hyperlink" Target="https://en.wikipedia.org/wiki/Extreme_programming" TargetMode="External"/><Relationship Id="rId5" Type="http://schemas.openxmlformats.org/officeDocument/2006/relationships/hyperlink" Target="https://en.wikipedia.org/wiki/Kent_Beck#cite_note-Cworld92-1" TargetMode="External"/><Relationship Id="rId6" Type="http://schemas.openxmlformats.org/officeDocument/2006/relationships/hyperlink" Target="https://en.wikipedia.org/wiki/Software_development_process" TargetMode="External"/><Relationship Id="rId7" Type="http://schemas.openxmlformats.org/officeDocument/2006/relationships/hyperlink" Target="https://en.wikipedia.org/wiki/Agile_software_development#The_Agile_Manifesto" TargetMode="External"/><Relationship Id="rId8" Type="http://schemas.openxmlformats.org/officeDocument/2006/relationships/hyperlink" Target="https://en.wikipedia.org/wiki/Agile_software_development" TargetMode="External"/><Relationship Id="rId9" Type="http://schemas.openxmlformats.org/officeDocument/2006/relationships/hyperlink" Target="https://en.wikipedia.org/wiki/Test-driven_development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3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83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2746140-6302-4419-9ADE-6C3E6CABD715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813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303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634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9553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659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097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39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30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772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DTT Process&#10;8&#10; "/>
              </a:rPr>
              <a:t>8. 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ADTT Process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023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ros&#10;• Overall project delivery time 30-40% faster&#10;• On ave..."/>
              </a:rPr>
              <a:t>9. 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Overall project delivery time 30-40% faster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On average only a quarter of the defects relative to the conventional develop-&gt;test approach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Significant reductions in long-term maintenance costs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Better shared understanding of requirements due to;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Closer collaboration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Specification by example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Clear definition of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8269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778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ros&#10;• Product Owners and Management get greater&#10;transparen..."/>
              </a:rPr>
              <a:t>10. 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Product Owners and Management get greater transparency and control over what is implemented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Percentage of passed tests a clear indication of progress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Testers can focus on more interesting exploratory testing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Increased trust between business and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431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ns&#10;• Requires significant championing, training, mentorin..."/>
              </a:rPr>
              <a:t>11. 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Requires significant championing, training, mentoring, and executive support to be successful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Increases initial development time by 15-35%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Requires close collaboration with the users/SMEs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8289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Tools&#10;• FitNesse&#10;• Implemented as a Wiki Server&#10;• Test cond..."/>
              </a:rPr>
              <a:t>12. 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FitNesse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Implemented as a Wiki Server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Test conditions entered in a tabular format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Can even use Excel to create test tables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Supports all major dev languages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Integrates with Continuous Integration environments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63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Tools&#10;• Cucumber&#10;• Uses natural language Given, When, Then&#10;..."/>
              </a:rPr>
              <a:t>13. 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Cucumber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• Uses natural language Given, When, Then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• Works with Ruby,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Flex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• Integrates with CI environments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cukes.info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169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Tools&#10;• FitNesse&#10;• Implemented as a Wiki Server&#10;• Test cond..."/>
              </a:rPr>
              <a:t>12. 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 •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FitNesse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• Implemented as a Wiki Server • Test conditions entered in a tabular format • Can even use Excel to create test tables • Supports all major dev languages • Integrates with Continuous Integration environments http://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www.fitnesse.org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Tools&#10;• Cucumber&#10;• Uses natural language Given, When, Then&#10;..."/>
              </a:rPr>
              <a:t>13. 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 • Cucumber • Uses natural language Given, When, Then • Works with Ruby,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Flex • Integrates with CI environments http://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cukes.info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indset&#10;• Like TDD, ATDD seems like putting the cart before..."/>
              </a:rPr>
              <a:t>14. 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Mindset • Like TDD, ATDD seems like putting the cart before the horse and takes a mental shift to a write the test first mentality • Need to see beyond roles and silos to embrace a common ownership of the acceptance tests • Requires a shift to a strong collaborative spirit between IT and business • Need to be organizationally and personally ready to endure the learning curve • Best adopted in conjunction with TDD and CI. 14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343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Kent Beck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(born 1961)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 American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oftware engineer"/>
              </a:rPr>
              <a:t>software engineer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the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creator of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Extreme programming"/>
              </a:rPr>
              <a:t>extreme programming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[1]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oftware development process"/>
              </a:rPr>
              <a:t>software development methodology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eschews rigid formal specification for a collaborative and iterative design process.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Beck was one of the 17 original signatories of the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Agile software development"/>
              </a:rPr>
              <a:t>Agile Manifesto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[1]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founding document for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Agile software development"/>
              </a:rPr>
              <a:t>agile software development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Extreme and Agile methods are closely associated with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Test-driven development"/>
              </a:rPr>
              <a:t>Test-Driven Development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(TDD), of which Beck is perhaps the leading proponent.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560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476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431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86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1208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060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11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4D6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DD9CC15-1EBF-45A1-AF44-AEE6B4BE264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9144000" y="6093768"/>
            <a:ext cx="2834639" cy="230832"/>
            <a:chOff x="822960" y="6532381"/>
            <a:chExt cx="2834639" cy="230832"/>
          </a:xfrm>
        </p:grpSpPr>
        <p:sp>
          <p:nvSpPr>
            <p:cNvPr id="12" name="Shape 177"/>
            <p:cNvSpPr/>
            <p:nvPr/>
          </p:nvSpPr>
          <p:spPr>
            <a:xfrm>
              <a:off x="822960" y="6532381"/>
              <a:ext cx="2834639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 anchor="ctr">
              <a:spAutoFit/>
            </a:bodyPr>
            <a:lstStyle>
              <a:lvl1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800" dirty="0">
                  <a:solidFill>
                    <a:schemeClr val="bg1">
                      <a:lumMod val="75000"/>
                    </a:schemeClr>
                  </a:solidFill>
                </a:rPr>
                <a:t>Powered by</a:t>
              </a:r>
              <a:r>
                <a:rPr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                          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© 201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7</a:t>
              </a:r>
              <a:endParaRPr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727" y="6542891"/>
              <a:ext cx="826558" cy="193733"/>
            </a:xfrm>
            <a:prstGeom prst="rect">
              <a:avLst/>
            </a:prstGeom>
          </p:spPr>
        </p:pic>
      </p:grp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4124-301A-445E-9F2A-2ECB38A1A57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964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6930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4D6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 userDrawn="1"/>
        </p:nvGrpSpPr>
        <p:grpSpPr>
          <a:xfrm>
            <a:off x="9204961" y="6096000"/>
            <a:ext cx="2834639" cy="230832"/>
            <a:chOff x="822960" y="6532381"/>
            <a:chExt cx="2834639" cy="230832"/>
          </a:xfrm>
        </p:grpSpPr>
        <p:sp>
          <p:nvSpPr>
            <p:cNvPr id="15" name="Shape 177"/>
            <p:cNvSpPr/>
            <p:nvPr/>
          </p:nvSpPr>
          <p:spPr>
            <a:xfrm>
              <a:off x="822960" y="6532381"/>
              <a:ext cx="2834639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 anchor="ctr">
              <a:spAutoFit/>
            </a:bodyPr>
            <a:lstStyle>
              <a:lvl1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800" dirty="0">
                  <a:solidFill>
                    <a:schemeClr val="bg1">
                      <a:lumMod val="75000"/>
                    </a:schemeClr>
                  </a:solidFill>
                </a:rPr>
                <a:t>Powered by</a:t>
              </a:r>
              <a:r>
                <a:rPr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                          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© 201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7</a:t>
              </a:r>
              <a:endParaRPr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727" y="6542891"/>
              <a:ext cx="826558" cy="1937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888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143000"/>
            <a:ext cx="4937760" cy="4726094"/>
          </a:xfrm>
        </p:spPr>
        <p:txBody>
          <a:bodyPr/>
          <a:lstStyle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43001"/>
            <a:ext cx="4937760" cy="4726095"/>
          </a:xfrm>
        </p:spPr>
        <p:txBody>
          <a:bodyPr/>
          <a:lstStyle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5E40-D7C6-4741-B247-A4D8931361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186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20C-5361-476B-B8A1-3425AC1377D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60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524-B9BF-4930-AF85-EFA6EA9B1F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066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4D6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BDB-0FA6-4C10-AF9F-76D6D9DF870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143000" y="6512868"/>
            <a:ext cx="2834639" cy="230832"/>
            <a:chOff x="822960" y="6532381"/>
            <a:chExt cx="2834639" cy="230832"/>
          </a:xfrm>
        </p:grpSpPr>
        <p:sp>
          <p:nvSpPr>
            <p:cNvPr id="13" name="Shape 177"/>
            <p:cNvSpPr/>
            <p:nvPr/>
          </p:nvSpPr>
          <p:spPr>
            <a:xfrm>
              <a:off x="822960" y="6532381"/>
              <a:ext cx="2834639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 anchor="ctr">
              <a:spAutoFit/>
            </a:bodyPr>
            <a:lstStyle>
              <a:lvl1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800" dirty="0">
                  <a:solidFill>
                    <a:schemeClr val="bg1">
                      <a:lumMod val="75000"/>
                    </a:schemeClr>
                  </a:solidFill>
                </a:rPr>
                <a:t>Powered by</a:t>
              </a:r>
              <a:r>
                <a:rPr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                          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© 201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7</a:t>
              </a:r>
              <a:endParaRPr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727" y="6542891"/>
              <a:ext cx="826558" cy="1937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87586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8" y="0"/>
            <a:ext cx="4050791" cy="6858000"/>
          </a:xfrm>
          <a:prstGeom prst="rect">
            <a:avLst/>
          </a:prstGeom>
          <a:gradFill>
            <a:gsLst>
              <a:gs pos="0">
                <a:srgbClr val="4D646F"/>
              </a:gs>
              <a:gs pos="80000">
                <a:srgbClr val="3E6478"/>
              </a:gs>
              <a:gs pos="100000">
                <a:srgbClr val="2E648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E16D81-7175-4AE1-8E6E-A447F14714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990600" y="6512868"/>
            <a:ext cx="2834639" cy="230832"/>
            <a:chOff x="822960" y="6532381"/>
            <a:chExt cx="2834639" cy="230832"/>
          </a:xfrm>
        </p:grpSpPr>
        <p:sp>
          <p:nvSpPr>
            <p:cNvPr id="12" name="Shape 177"/>
            <p:cNvSpPr/>
            <p:nvPr/>
          </p:nvSpPr>
          <p:spPr>
            <a:xfrm>
              <a:off x="822960" y="6532381"/>
              <a:ext cx="2834639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 anchor="ctr">
              <a:spAutoFit/>
            </a:bodyPr>
            <a:lstStyle>
              <a:lvl1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800" dirty="0">
                  <a:solidFill>
                    <a:schemeClr val="bg1">
                      <a:lumMod val="75000"/>
                    </a:schemeClr>
                  </a:solidFill>
                </a:rPr>
                <a:t>Powered by</a:t>
              </a:r>
              <a:r>
                <a:rPr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                          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© 201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7</a:t>
              </a:r>
              <a:endParaRPr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727" y="6542891"/>
              <a:ext cx="826558" cy="1937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899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rgbClr val="4D6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491544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DEVOPS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280161" y="6512868"/>
            <a:ext cx="2834639" cy="230832"/>
            <a:chOff x="822960" y="6532381"/>
            <a:chExt cx="2834639" cy="230832"/>
          </a:xfrm>
        </p:grpSpPr>
        <p:sp>
          <p:nvSpPr>
            <p:cNvPr id="11" name="Shape 177"/>
            <p:cNvSpPr/>
            <p:nvPr/>
          </p:nvSpPr>
          <p:spPr>
            <a:xfrm>
              <a:off x="822960" y="6532381"/>
              <a:ext cx="2834639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rIns="45719" anchor="ctr">
              <a:spAutoFit/>
            </a:bodyPr>
            <a:lstStyle>
              <a:lvl1pPr>
                <a:defRPr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800" dirty="0">
                  <a:solidFill>
                    <a:schemeClr val="bg1">
                      <a:lumMod val="75000"/>
                    </a:schemeClr>
                  </a:solidFill>
                </a:rPr>
                <a:t>Powered by</a:t>
              </a:r>
              <a:r>
                <a:rPr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                           </a:t>
              </a:r>
              <a:r>
                <a:rPr dirty="0" smtClean="0">
                  <a:solidFill>
                    <a:schemeClr val="bg1">
                      <a:lumMod val="75000"/>
                    </a:schemeClr>
                  </a:solidFill>
                </a:rPr>
                <a:t>© 201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7</a:t>
              </a:r>
              <a:endParaRPr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727" y="6542891"/>
              <a:ext cx="826558" cy="1937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772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rgbClr val="4D6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066801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Titles or Descriptions</a:t>
            </a:r>
          </a:p>
          <a:p>
            <a:pPr lvl="1"/>
            <a:r>
              <a:rPr lang="en-US" dirty="0" smtClean="0"/>
              <a:t> 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06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hape 177"/>
          <p:cNvSpPr/>
          <p:nvPr/>
        </p:nvSpPr>
        <p:spPr>
          <a:xfrm>
            <a:off x="1143000" y="6512868"/>
            <a:ext cx="2834639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00" dirty="0">
                <a:solidFill>
                  <a:schemeClr val="bg1">
                    <a:lumMod val="75000"/>
                  </a:schemeClr>
                </a:solidFill>
              </a:rPr>
              <a:t>Powered by</a:t>
            </a:r>
            <a:r>
              <a:rPr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                         </a:t>
            </a:r>
            <a:r>
              <a:rPr dirty="0" smtClean="0">
                <a:solidFill>
                  <a:schemeClr val="bg1">
                    <a:lumMod val="75000"/>
                  </a:schemeClr>
                </a:solidFill>
              </a:rPr>
              <a:t>© 201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767" y="6523378"/>
            <a:ext cx="826558" cy="193733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8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charset="2"/>
        <a:buChar char="q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dirty="0" smtClean="0"/>
              <a:t>Day </a:t>
            </a:r>
            <a:r>
              <a:rPr lang="en-US" altLang="en-US" sz="4000" dirty="0" smtClean="0"/>
              <a:t>02 </a:t>
            </a:r>
            <a:r>
              <a:rPr lang="en-US" altLang="en-US" sz="4000" dirty="0" smtClean="0"/>
              <a:t>- </a:t>
            </a:r>
            <a:r>
              <a:rPr lang="en-US" sz="4000" dirty="0"/>
              <a:t>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dirty="0" smtClean="0"/>
              <a:t>Automation takes a lot of your plate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en-US" altLang="x-none" dirty="0" smtClean="0"/>
              <a:t>Pros of TDD </a:t>
            </a:r>
          </a:p>
          <a:p>
            <a:pPr lvl="1"/>
            <a:r>
              <a:rPr lang="en-US" altLang="x-none" dirty="0" smtClean="0"/>
              <a:t> Instant </a:t>
            </a:r>
            <a:r>
              <a:rPr lang="en-US" altLang="x-none" dirty="0"/>
              <a:t>Feedback</a:t>
            </a:r>
          </a:p>
          <a:p>
            <a:pPr lvl="2"/>
            <a:r>
              <a:rPr lang="en-US" altLang="x-none" dirty="0" smtClean="0"/>
              <a:t>Developer </a:t>
            </a:r>
            <a:r>
              <a:rPr lang="en-US" altLang="x-none" dirty="0"/>
              <a:t>knows instantly if new code works and if it interferes with existing </a:t>
            </a:r>
            <a:r>
              <a:rPr lang="en-US" altLang="x-none" dirty="0" smtClean="0"/>
              <a:t>code</a:t>
            </a:r>
          </a:p>
          <a:p>
            <a:pPr lvl="1"/>
            <a:r>
              <a:rPr lang="en-US" altLang="x-none" dirty="0"/>
              <a:t> </a:t>
            </a:r>
            <a:r>
              <a:rPr lang="en-US" altLang="x-none" dirty="0" smtClean="0"/>
              <a:t>Better </a:t>
            </a:r>
            <a:r>
              <a:rPr lang="en-US" altLang="x-none" dirty="0"/>
              <a:t>Development </a:t>
            </a:r>
            <a:r>
              <a:rPr lang="en-US" altLang="x-none" dirty="0" smtClean="0"/>
              <a:t>Practices</a:t>
            </a:r>
          </a:p>
          <a:p>
            <a:pPr lvl="2"/>
            <a:r>
              <a:rPr lang="en-US" altLang="x-none" dirty="0" smtClean="0"/>
              <a:t>Encourages </a:t>
            </a:r>
            <a:r>
              <a:rPr lang="en-US" altLang="x-none" dirty="0"/>
              <a:t>the programmers to decompose the problem into manageable, formalized programming tasks </a:t>
            </a:r>
          </a:p>
          <a:p>
            <a:pPr lvl="2"/>
            <a:r>
              <a:rPr lang="en-US" altLang="x-none" dirty="0" smtClean="0"/>
              <a:t>Provides </a:t>
            </a:r>
            <a:r>
              <a:rPr lang="en-US" altLang="x-none" dirty="0"/>
              <a:t>context in which low-level design decisions are </a:t>
            </a:r>
            <a:r>
              <a:rPr lang="en-US" altLang="x-none" dirty="0" smtClean="0"/>
              <a:t>made</a:t>
            </a:r>
            <a:endParaRPr lang="en-US" altLang="x-none" dirty="0"/>
          </a:p>
          <a:p>
            <a:pPr lvl="2"/>
            <a:r>
              <a:rPr lang="en-US" altLang="x-none" dirty="0" smtClean="0"/>
              <a:t>By </a:t>
            </a:r>
            <a:r>
              <a:rPr lang="en-US" altLang="x-none" dirty="0"/>
              <a:t>focusing on writing only the code necessary to pass tests, designs can be cleaner and clearer than is often achieved by other methods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3557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en-US" altLang="x-none" dirty="0" smtClean="0"/>
              <a:t>Pros of TDD</a:t>
            </a:r>
          </a:p>
          <a:p>
            <a:pPr lvl="1"/>
            <a:r>
              <a:rPr lang="en-US" altLang="x-none" dirty="0"/>
              <a:t> </a:t>
            </a:r>
            <a:r>
              <a:rPr lang="en-US" altLang="x-none" dirty="0" smtClean="0"/>
              <a:t>Quality </a:t>
            </a:r>
            <a:r>
              <a:rPr lang="en-US" altLang="x-none" dirty="0"/>
              <a:t>Assurance</a:t>
            </a:r>
          </a:p>
          <a:p>
            <a:pPr lvl="2"/>
            <a:r>
              <a:rPr lang="en-US" altLang="x-none" dirty="0" smtClean="0"/>
              <a:t>Having </a:t>
            </a:r>
            <a:r>
              <a:rPr lang="en-US" altLang="x-none" dirty="0"/>
              <a:t>up-to-date tests in place ensures a certain level of </a:t>
            </a:r>
            <a:r>
              <a:rPr lang="en-US" altLang="x-none" dirty="0" smtClean="0"/>
              <a:t>quality</a:t>
            </a:r>
            <a:endParaRPr lang="en-US" altLang="x-none" dirty="0"/>
          </a:p>
          <a:p>
            <a:pPr lvl="2"/>
            <a:r>
              <a:rPr lang="en-US" altLang="x-none" dirty="0" smtClean="0"/>
              <a:t>Enables </a:t>
            </a:r>
            <a:r>
              <a:rPr lang="en-US" altLang="x-none" dirty="0"/>
              <a:t>continuous regression testing </a:t>
            </a:r>
          </a:p>
          <a:p>
            <a:pPr lvl="2"/>
            <a:r>
              <a:rPr lang="en-US" altLang="x-none" dirty="0" smtClean="0"/>
              <a:t>TDD </a:t>
            </a:r>
            <a:r>
              <a:rPr lang="en-US" altLang="x-none" dirty="0"/>
              <a:t>practices drive programmers to write code that is automatically testable </a:t>
            </a:r>
          </a:p>
          <a:p>
            <a:pPr lvl="2"/>
            <a:r>
              <a:rPr lang="en-US" altLang="x-none" dirty="0" smtClean="0"/>
              <a:t>Whenever </a:t>
            </a:r>
            <a:r>
              <a:rPr lang="en-US" altLang="x-none" dirty="0"/>
              <a:t>a software defect is found, unit test cases are added to the test suite prior to fixing the </a:t>
            </a:r>
            <a:r>
              <a:rPr lang="en-US" altLang="x-none" dirty="0" smtClean="0"/>
              <a:t>code</a:t>
            </a:r>
            <a:endParaRPr lang="en-US" altLang="x-none" dirty="0"/>
          </a:p>
          <a:p>
            <a:pPr lvl="8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4941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Pros of TDD</a:t>
            </a:r>
          </a:p>
          <a:p>
            <a:pPr lvl="1"/>
            <a:r>
              <a:rPr lang="en-US" altLang="x-none" dirty="0"/>
              <a:t> </a:t>
            </a:r>
            <a:r>
              <a:rPr lang="en-US" altLang="x-none" dirty="0" smtClean="0"/>
              <a:t>Lower </a:t>
            </a:r>
            <a:r>
              <a:rPr lang="en-US" altLang="x-none" dirty="0"/>
              <a:t>Rework Effort</a:t>
            </a:r>
          </a:p>
          <a:p>
            <a:pPr lvl="2"/>
            <a:r>
              <a:rPr lang="en-US" altLang="x-none" dirty="0" smtClean="0"/>
              <a:t>Since </a:t>
            </a:r>
            <a:r>
              <a:rPr lang="en-US" altLang="x-none" dirty="0"/>
              <a:t>the scope of a single test is limited, when the test fails, rework is easier</a:t>
            </a:r>
          </a:p>
          <a:p>
            <a:pPr lvl="2"/>
            <a:r>
              <a:rPr lang="en-US" altLang="x-none" dirty="0" smtClean="0"/>
              <a:t>Eliminating </a:t>
            </a:r>
            <a:r>
              <a:rPr lang="en-US" altLang="x-none" dirty="0"/>
              <a:t>defects early in the process usually avoids lengthy and tedious debugging later in the project </a:t>
            </a:r>
          </a:p>
          <a:p>
            <a:pPr lvl="2"/>
            <a:r>
              <a:rPr lang="en-US" altLang="x-none" dirty="0" smtClean="0"/>
              <a:t>“Cost </a:t>
            </a:r>
            <a:r>
              <a:rPr lang="en-US" altLang="x-none" dirty="0"/>
              <a:t>of Change” is that the longer a defect remains the more difficult and costly to </a:t>
            </a:r>
            <a:r>
              <a:rPr lang="en-US" altLang="x-none" dirty="0" smtClean="0"/>
              <a:t>remove</a:t>
            </a:r>
            <a:endParaRPr lang="en-US" altLang="x-none" dirty="0"/>
          </a:p>
          <a:p>
            <a:pPr lvl="8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410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Limitations of TDD</a:t>
            </a:r>
          </a:p>
          <a:p>
            <a:pPr lvl="1"/>
            <a:r>
              <a:rPr lang="en-US" altLang="x-none" dirty="0" smtClean="0"/>
              <a:t> Counterproductive </a:t>
            </a:r>
            <a:r>
              <a:rPr lang="en-US" altLang="x-none" dirty="0"/>
              <a:t>and hard to </a:t>
            </a:r>
            <a:r>
              <a:rPr lang="en-US" altLang="x-none" dirty="0" smtClean="0"/>
              <a:t>learn</a:t>
            </a:r>
          </a:p>
          <a:p>
            <a:pPr lvl="2"/>
            <a:r>
              <a:rPr lang="en-US" altLang="x-none" dirty="0" smtClean="0"/>
              <a:t>Difficult </a:t>
            </a:r>
            <a:r>
              <a:rPr lang="en-US" altLang="x-none" dirty="0"/>
              <a:t>in Some Situations</a:t>
            </a:r>
          </a:p>
          <a:p>
            <a:pPr lvl="2"/>
            <a:r>
              <a:rPr lang="en-US" altLang="x-none" dirty="0" smtClean="0"/>
              <a:t>GUIs</a:t>
            </a:r>
            <a:r>
              <a:rPr lang="en-US" altLang="x-none" dirty="0"/>
              <a:t>, Relational Databases, Web Service</a:t>
            </a:r>
          </a:p>
          <a:p>
            <a:pPr lvl="2"/>
            <a:r>
              <a:rPr lang="en-US" altLang="x-none" dirty="0" smtClean="0"/>
              <a:t>Requires </a:t>
            </a:r>
            <a:r>
              <a:rPr lang="en-US" altLang="x-none" dirty="0"/>
              <a:t>mock objects</a:t>
            </a:r>
          </a:p>
          <a:p>
            <a:pPr lvl="1"/>
            <a:r>
              <a:rPr lang="en-US" altLang="x-none" dirty="0" smtClean="0"/>
              <a:t> TDD </a:t>
            </a:r>
            <a:r>
              <a:rPr lang="en-US" altLang="x-none" dirty="0"/>
              <a:t>does not often include an upfront </a:t>
            </a:r>
            <a:r>
              <a:rPr lang="en-US" altLang="x-none" dirty="0" smtClean="0"/>
              <a:t>design</a:t>
            </a:r>
            <a:endParaRPr lang="en-US" altLang="x-none" dirty="0"/>
          </a:p>
          <a:p>
            <a:pPr lvl="2"/>
            <a:r>
              <a:rPr lang="en-US" altLang="x-none" dirty="0" smtClean="0"/>
              <a:t>Focus </a:t>
            </a:r>
            <a:r>
              <a:rPr lang="en-US" altLang="x-none" dirty="0"/>
              <a:t>is on implementation and less on the logical structure</a:t>
            </a:r>
          </a:p>
          <a:p>
            <a:pPr lvl="8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924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TDD Limitations</a:t>
            </a:r>
            <a:endParaRPr lang="en-US" altLang="x-none" dirty="0" smtClean="0"/>
          </a:p>
          <a:p>
            <a:pPr lvl="1"/>
            <a:r>
              <a:rPr lang="en-US" altLang="x-none" dirty="0" smtClean="0"/>
              <a:t> Difficult </a:t>
            </a:r>
            <a:r>
              <a:rPr lang="en-US" altLang="x-none" dirty="0"/>
              <a:t>to write test cases for hard-to-test code </a:t>
            </a:r>
          </a:p>
          <a:p>
            <a:pPr lvl="2"/>
            <a:r>
              <a:rPr lang="en-US" altLang="x-none" dirty="0" smtClean="0"/>
              <a:t>Requires a higher level of experience from programmers</a:t>
            </a:r>
            <a:endParaRPr lang="en-US" altLang="x-none" dirty="0"/>
          </a:p>
          <a:p>
            <a:pPr lvl="1"/>
            <a:r>
              <a:rPr lang="en-US" altLang="x-none" dirty="0" smtClean="0"/>
              <a:t> TDD </a:t>
            </a:r>
            <a:r>
              <a:rPr lang="en-US" altLang="x-none" dirty="0"/>
              <a:t>blurs distinct phases of software development</a:t>
            </a:r>
          </a:p>
          <a:p>
            <a:pPr lvl="2"/>
            <a:r>
              <a:rPr lang="en-US" altLang="x-none" dirty="0" smtClean="0"/>
              <a:t>Design</a:t>
            </a:r>
            <a:r>
              <a:rPr lang="en-US" altLang="x-none" dirty="0"/>
              <a:t>, code and </a:t>
            </a:r>
            <a:r>
              <a:rPr lang="en-US" altLang="x-none" dirty="0" smtClean="0"/>
              <a:t>test</a:t>
            </a:r>
            <a:endParaRPr lang="en-US" altLang="x-none" dirty="0"/>
          </a:p>
          <a:p>
            <a:pPr lvl="8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8018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TDD Survey</a:t>
            </a:r>
          </a:p>
        </p:txBody>
      </p:sp>
      <p:graphicFrame>
        <p:nvGraphicFramePr>
          <p:cNvPr id="139310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227939"/>
              </p:ext>
            </p:extLst>
          </p:nvPr>
        </p:nvGraphicFramePr>
        <p:xfrm>
          <a:off x="1676400" y="1616076"/>
          <a:ext cx="8458200" cy="4403724"/>
        </p:xfrm>
        <a:graphic>
          <a:graphicData uri="http://schemas.openxmlformats.org/drawingml/2006/table">
            <a:tbl>
              <a:tblPr/>
              <a:tblGrid>
                <a:gridCol w="5307106"/>
                <a:gridCol w="3151094"/>
              </a:tblGrid>
              <a:tr h="366977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buSzPct val="80000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buSzPct val="70000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Concern/Sub-concerns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buSzPct val="80000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buSzPct val="70000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% Agree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977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buSzPct val="80000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buSzPct val="70000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Productivity-Aggregate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buSzPct val="80000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buSzPct val="70000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977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buSzPct val="80000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buSzPct val="70000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Facilitates better requirements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buSzPct val="80000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buSzPct val="70000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977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buSzPct val="80000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buSzPct val="70000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Reduces debugging effort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buSzPct val="80000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buSzPct val="70000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977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buSzPct val="80000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buSzPct val="70000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Reduces development 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buSzPct val="80000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buSzPct val="70000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977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buSzPct val="80000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buSzPct val="70000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Effectiveness-aggregate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buSzPct val="80000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buSzPct val="70000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977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buSzPct val="80000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buSzPct val="70000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Yields higher code quality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buSzPct val="80000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buSzPct val="70000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977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buSzPct val="80000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buSzPct val="70000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Promotes simpler design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buSzPct val="80000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buSzPct val="70000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977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buSzPct val="80000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buSzPct val="70000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Is noticeably effective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buSzPct val="80000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buSzPct val="70000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977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buSzPct val="80000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buSzPct val="70000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Difficulties in adoption – aggregate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buSzPct val="80000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buSzPct val="70000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977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buSzPct val="80000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buSzPct val="70000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Getting into TDD mindset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buSzPct val="80000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buSzPct val="70000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977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buSzPct val="80000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buSzPct val="70000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Lack of upfront design a hindrance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buSzPct val="80000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buSzPct val="70000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9309" name="Text Box 45"/>
          <p:cNvSpPr txBox="1">
            <a:spLocks noChangeArrowheads="1"/>
          </p:cNvSpPr>
          <p:nvPr/>
        </p:nvSpPr>
        <p:spPr bwMode="auto">
          <a:xfrm>
            <a:off x="1676400" y="1143000"/>
            <a:ext cx="83139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x-none" sz="2000" dirty="0">
                <a:latin typeface="Tahoma" charset="0"/>
              </a:rPr>
              <a:t>Results of a survey conducted by 24 </a:t>
            </a:r>
            <a:r>
              <a:rPr lang="en-US" altLang="x-none" sz="2000">
                <a:latin typeface="Tahoma" charset="0"/>
              </a:rPr>
              <a:t>professional </a:t>
            </a:r>
            <a:r>
              <a:rPr lang="en-US" altLang="x-none" sz="2000" smtClean="0">
                <a:latin typeface="Tahoma" charset="0"/>
              </a:rPr>
              <a:t>programmers</a:t>
            </a:r>
            <a:endParaRPr lang="en-US" altLang="x-none" sz="20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2827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x-none" dirty="0" smtClean="0"/>
              <a:t> The </a:t>
            </a:r>
            <a:r>
              <a:rPr lang="en-US" altLang="x-none" dirty="0"/>
              <a:t>research studies results are inconsistent</a:t>
            </a:r>
          </a:p>
          <a:p>
            <a:pPr lvl="2"/>
            <a:r>
              <a:rPr lang="en-US" altLang="x-none" dirty="0"/>
              <a:t>Quality</a:t>
            </a:r>
          </a:p>
          <a:p>
            <a:pPr lvl="2"/>
            <a:r>
              <a:rPr lang="en-US" altLang="x-none" dirty="0"/>
              <a:t>Productivity</a:t>
            </a:r>
          </a:p>
          <a:p>
            <a:pPr lvl="1"/>
            <a:r>
              <a:rPr lang="en-US" altLang="x-none" dirty="0" smtClean="0"/>
              <a:t> TDD can be effective if you consider</a:t>
            </a:r>
          </a:p>
          <a:p>
            <a:pPr lvl="2"/>
            <a:r>
              <a:rPr lang="en-US" altLang="x-none" dirty="0" smtClean="0"/>
              <a:t>Goals of your software group</a:t>
            </a:r>
          </a:p>
          <a:p>
            <a:pPr lvl="2"/>
            <a:r>
              <a:rPr lang="en-US" altLang="x-none" dirty="0" smtClean="0"/>
              <a:t>Kind of software being developed</a:t>
            </a:r>
          </a:p>
          <a:p>
            <a:pPr lvl="2"/>
            <a:r>
              <a:rPr lang="en-US" altLang="x-none" dirty="0" smtClean="0"/>
              <a:t>The skill level and experience of your developers</a:t>
            </a:r>
          </a:p>
          <a:p>
            <a:pPr lvl="8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532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tx1"/>
                </a:solidFill>
              </a:rPr>
              <a:t>Acceptance Test-Driven Development (ATDD</a:t>
            </a:r>
            <a:r>
              <a:rPr lang="en-US" sz="5400" dirty="0" smtClean="0">
                <a:solidFill>
                  <a:schemeClr val="tx1"/>
                </a:solidFill>
              </a:rPr>
              <a:t>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6018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tx1"/>
                </a:solidFill>
              </a:rPr>
              <a:t> What is Acceptance Test-Driven Development (ATDD)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ATDD </a:t>
            </a:r>
            <a:r>
              <a:rPr lang="en-US" sz="2400" dirty="0">
                <a:solidFill>
                  <a:schemeClr val="tx1"/>
                </a:solidFill>
              </a:rPr>
              <a:t>versus Test-Driven Development (</a:t>
            </a:r>
            <a:r>
              <a:rPr lang="en-US" sz="2400" dirty="0" smtClean="0">
                <a:solidFill>
                  <a:schemeClr val="tx1"/>
                </a:solidFill>
              </a:rPr>
              <a:t>TDD)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ATDD </a:t>
            </a:r>
            <a:r>
              <a:rPr lang="en-US" sz="2400" dirty="0">
                <a:solidFill>
                  <a:schemeClr val="tx1"/>
                </a:solidFill>
              </a:rPr>
              <a:t>Process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Pros </a:t>
            </a:r>
            <a:r>
              <a:rPr lang="en-US" sz="2400" dirty="0">
                <a:solidFill>
                  <a:schemeClr val="tx1"/>
                </a:solidFill>
              </a:rPr>
              <a:t>and Cons of ATDD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ATDD </a:t>
            </a:r>
            <a:r>
              <a:rPr lang="en-US" sz="2400" dirty="0">
                <a:solidFill>
                  <a:schemeClr val="tx1"/>
                </a:solidFill>
              </a:rPr>
              <a:t>Tools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ATDD </a:t>
            </a:r>
            <a:r>
              <a:rPr lang="en-US" sz="2400" dirty="0">
                <a:solidFill>
                  <a:schemeClr val="tx1"/>
                </a:solidFill>
              </a:rPr>
              <a:t>Mindset</a:t>
            </a:r>
            <a:endParaRPr lang="en-US" sz="2400" dirty="0"/>
          </a:p>
          <a:p>
            <a:pPr lvl="8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1535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ATDD?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chemeClr val="tx1"/>
                </a:solidFill>
              </a:rPr>
              <a:t> Stands </a:t>
            </a:r>
            <a:r>
              <a:rPr lang="en-US" dirty="0">
                <a:solidFill>
                  <a:schemeClr val="tx1"/>
                </a:solidFill>
              </a:rPr>
              <a:t>for Acceptance Test Driven </a:t>
            </a:r>
            <a:r>
              <a:rPr lang="en-US" dirty="0" smtClean="0">
                <a:solidFill>
                  <a:schemeClr val="tx1"/>
                </a:solidFill>
              </a:rPr>
              <a:t>Development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>
                <a:solidFill>
                  <a:schemeClr val="tx1"/>
                </a:solidFill>
              </a:rPr>
              <a:t>collaborative process where the product owner, end users, and Agile team members define acceptance criteria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Focus </a:t>
            </a:r>
            <a:r>
              <a:rPr lang="en-US" sz="2400" dirty="0">
                <a:solidFill>
                  <a:schemeClr val="tx1"/>
                </a:solidFill>
              </a:rPr>
              <a:t>is on the business rules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Done </a:t>
            </a:r>
            <a:r>
              <a:rPr lang="en-US" sz="2400" dirty="0">
                <a:solidFill>
                  <a:schemeClr val="tx1"/>
                </a:solidFill>
              </a:rPr>
              <a:t>prior to the start of the coding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Acceptance </a:t>
            </a:r>
            <a:r>
              <a:rPr lang="en-US" sz="2400" dirty="0">
                <a:solidFill>
                  <a:schemeClr val="tx1"/>
                </a:solidFill>
              </a:rPr>
              <a:t>tests must be automated using tools that the business user can </a:t>
            </a:r>
            <a:r>
              <a:rPr lang="en-US" sz="2400" dirty="0" smtClean="0">
                <a:solidFill>
                  <a:schemeClr val="tx1"/>
                </a:solidFill>
              </a:rPr>
              <a:t>use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 Specification </a:t>
            </a:r>
            <a:r>
              <a:rPr lang="en-US" sz="2400" dirty="0">
                <a:solidFill>
                  <a:schemeClr val="tx1"/>
                </a:solidFill>
              </a:rPr>
              <a:t>by example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Truly </a:t>
            </a:r>
            <a:r>
              <a:rPr lang="en-US" sz="2400" dirty="0">
                <a:solidFill>
                  <a:schemeClr val="tx1"/>
                </a:solidFill>
              </a:rPr>
              <a:t>defines Done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6491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5400" dirty="0"/>
              <a:t>Test Driven Development (TDD)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686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ATDD vs.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Tx/>
              <a:buFont typeface="Wingdings" charset="2"/>
              <a:buChar char="q"/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Complement </a:t>
            </a:r>
            <a:r>
              <a:rPr lang="en-US" sz="2400" dirty="0">
                <a:solidFill>
                  <a:schemeClr val="tx1"/>
                </a:solidFill>
              </a:rPr>
              <a:t>each other </a:t>
            </a:r>
          </a:p>
          <a:p>
            <a:pPr fontAlgn="base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Tx/>
              <a:buFont typeface="Wingdings" charset="2"/>
              <a:buChar char="q"/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Both </a:t>
            </a:r>
            <a:r>
              <a:rPr lang="en-US" sz="2400" dirty="0">
                <a:solidFill>
                  <a:schemeClr val="tx1"/>
                </a:solidFill>
              </a:rPr>
              <a:t>based on write the test first, then code </a:t>
            </a:r>
          </a:p>
          <a:p>
            <a:pPr fontAlgn="base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Tx/>
              <a:buFont typeface="Wingdings" charset="2"/>
              <a:buChar char="q"/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Both </a:t>
            </a:r>
            <a:r>
              <a:rPr lang="en-US" sz="2400" dirty="0">
                <a:solidFill>
                  <a:schemeClr val="tx1"/>
                </a:solidFill>
              </a:rPr>
              <a:t>document the requirements that the ensuing code must meet TDD is about building the software right ATDD is about building the right software </a:t>
            </a:r>
          </a:p>
          <a:p>
            <a:pPr lvl="8">
              <a:buFont typeface="Wingdings" charset="2"/>
              <a:buChar char="q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1030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ATDD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46200"/>
            <a:ext cx="4959447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57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 of ATDD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Overall project delivery time 30-40% faster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On </a:t>
            </a:r>
            <a:r>
              <a:rPr lang="en-US" dirty="0">
                <a:solidFill>
                  <a:schemeClr val="tx1"/>
                </a:solidFill>
              </a:rPr>
              <a:t>average only a quarter of the defects relative to the conventional develop-&gt;test approach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Significant </a:t>
            </a:r>
            <a:r>
              <a:rPr lang="en-US" dirty="0">
                <a:solidFill>
                  <a:schemeClr val="tx1"/>
                </a:solidFill>
              </a:rPr>
              <a:t>reductions in long-term maintenance costs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Better </a:t>
            </a:r>
            <a:r>
              <a:rPr lang="en-US" dirty="0">
                <a:solidFill>
                  <a:schemeClr val="tx1"/>
                </a:solidFill>
              </a:rPr>
              <a:t>shared understanding of requirements due to; 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Closer </a:t>
            </a:r>
            <a:r>
              <a:rPr lang="en-US" dirty="0">
                <a:solidFill>
                  <a:schemeClr val="tx1"/>
                </a:solidFill>
              </a:rPr>
              <a:t>collaboration 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Specification </a:t>
            </a:r>
            <a:r>
              <a:rPr lang="en-US" dirty="0">
                <a:solidFill>
                  <a:schemeClr val="tx1"/>
                </a:solidFill>
              </a:rPr>
              <a:t>by example 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Clear </a:t>
            </a:r>
            <a:r>
              <a:rPr lang="en-US" dirty="0">
                <a:solidFill>
                  <a:schemeClr val="tx1"/>
                </a:solidFill>
              </a:rPr>
              <a:t>definition of done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71171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 of ATDD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Product Owners and Management get greater transparency and control over what is implemented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Percentage </a:t>
            </a:r>
            <a:r>
              <a:rPr lang="en-US" dirty="0">
                <a:solidFill>
                  <a:schemeClr val="tx1"/>
                </a:solidFill>
              </a:rPr>
              <a:t>of passed tests a clear indication of progress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Testers </a:t>
            </a:r>
            <a:r>
              <a:rPr lang="en-US" dirty="0">
                <a:solidFill>
                  <a:schemeClr val="tx1"/>
                </a:solidFill>
              </a:rPr>
              <a:t>can focus on more interesting exploratory testing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Increased </a:t>
            </a:r>
            <a:r>
              <a:rPr lang="en-US" dirty="0">
                <a:solidFill>
                  <a:schemeClr val="tx1"/>
                </a:solidFill>
              </a:rPr>
              <a:t>trust between business and IT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0307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 of ATDD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Requires significant championing, training, mentoring, and executive support to be successful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Increases </a:t>
            </a:r>
            <a:r>
              <a:rPr lang="en-US" dirty="0">
                <a:solidFill>
                  <a:schemeClr val="tx1"/>
                </a:solidFill>
              </a:rPr>
              <a:t>initial development time by 15-35%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Requires </a:t>
            </a:r>
            <a:r>
              <a:rPr lang="en-US" dirty="0">
                <a:solidFill>
                  <a:schemeClr val="tx1"/>
                </a:solidFill>
              </a:rPr>
              <a:t>close collaboration with the users/SMEs 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069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ATDD Tools - </a:t>
            </a:r>
            <a:r>
              <a:rPr lang="en-US" dirty="0" err="1" smtClean="0"/>
              <a:t>FitNesse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FitNesse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>
                <a:solidFill>
                  <a:schemeClr val="tx1"/>
                </a:solidFill>
              </a:rPr>
              <a:t>FitNesse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Implemented </a:t>
            </a:r>
            <a:r>
              <a:rPr lang="en-US" dirty="0">
                <a:solidFill>
                  <a:schemeClr val="tx1"/>
                </a:solidFill>
              </a:rPr>
              <a:t>as a Wiki Server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Test </a:t>
            </a:r>
            <a:r>
              <a:rPr lang="en-US" dirty="0">
                <a:solidFill>
                  <a:schemeClr val="tx1"/>
                </a:solidFill>
              </a:rPr>
              <a:t>conditions entered in a tabular format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Can </a:t>
            </a:r>
            <a:r>
              <a:rPr lang="en-US" dirty="0">
                <a:solidFill>
                  <a:schemeClr val="tx1"/>
                </a:solidFill>
              </a:rPr>
              <a:t>even use Excel to create test tables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Supports </a:t>
            </a:r>
            <a:r>
              <a:rPr lang="en-US" dirty="0">
                <a:solidFill>
                  <a:schemeClr val="tx1"/>
                </a:solidFill>
              </a:rPr>
              <a:t>all major dev languages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Integrates </a:t>
            </a:r>
            <a:r>
              <a:rPr lang="en-US" dirty="0">
                <a:solidFill>
                  <a:schemeClr val="tx1"/>
                </a:solidFill>
              </a:rPr>
              <a:t>with Continuous Integration environments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5625917"/>
            <a:ext cx="1975104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01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ATDD Tools - </a:t>
            </a:r>
            <a:r>
              <a:rPr lang="en-US" dirty="0" err="1"/>
              <a:t>FitNesse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Cucumber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Uses </a:t>
            </a:r>
            <a:r>
              <a:rPr lang="en-US" dirty="0">
                <a:solidFill>
                  <a:schemeClr val="tx1"/>
                </a:solidFill>
              </a:rPr>
              <a:t>natural language Given, When, Then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Works </a:t>
            </a:r>
            <a:r>
              <a:rPr lang="en-US" dirty="0">
                <a:solidFill>
                  <a:schemeClr val="tx1"/>
                </a:solidFill>
              </a:rPr>
              <a:t>with Ruby, </a:t>
            </a:r>
            <a:r>
              <a:rPr lang="en-US" dirty="0" err="1">
                <a:solidFill>
                  <a:schemeClr val="tx1"/>
                </a:solidFill>
              </a:rPr>
              <a:t>Jave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.Net</a:t>
            </a:r>
            <a:r>
              <a:rPr lang="en-US" dirty="0">
                <a:solidFill>
                  <a:schemeClr val="tx1"/>
                </a:solidFill>
              </a:rPr>
              <a:t>, and Flex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Integrates </a:t>
            </a:r>
            <a:r>
              <a:rPr lang="en-US" dirty="0">
                <a:solidFill>
                  <a:schemeClr val="tx1"/>
                </a:solidFill>
              </a:rPr>
              <a:t>with CI environments </a:t>
            </a:r>
          </a:p>
          <a:p>
            <a:pPr lvl="8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3659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Template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Template</a:t>
            </a:r>
          </a:p>
          <a:p>
            <a:pPr lvl="2"/>
            <a:r>
              <a:rPr lang="en-US" dirty="0" smtClean="0"/>
              <a:t>Template</a:t>
            </a:r>
          </a:p>
          <a:p>
            <a:pPr lvl="3"/>
            <a:r>
              <a:rPr lang="en-US" dirty="0" smtClean="0"/>
              <a:t>Template </a:t>
            </a:r>
          </a:p>
          <a:p>
            <a:pPr lvl="8"/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219200" y="3054928"/>
            <a:ext cx="2286000" cy="37407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$  template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219200" y="3815600"/>
            <a:ext cx="2286000" cy="451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xx.xxx.xx.x</a:t>
            </a:r>
            <a:endParaRPr lang="en-US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98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End of Chapter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TDD, ATDD </a:t>
            </a:r>
            <a:r>
              <a:rPr lang="en-US" sz="5400" dirty="0" smtClean="0"/>
              <a:t>&amp; Test </a:t>
            </a:r>
            <a:r>
              <a:rPr lang="en-US" sz="5400" dirty="0"/>
              <a:t>A</a:t>
            </a:r>
            <a:r>
              <a:rPr lang="en-US" sz="5400" dirty="0" smtClean="0"/>
              <a:t>utomation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170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x-none" dirty="0" smtClean="0"/>
              <a:t> TDD </a:t>
            </a:r>
            <a:r>
              <a:rPr lang="en-US" altLang="x-none" dirty="0"/>
              <a:t>Overview</a:t>
            </a:r>
          </a:p>
          <a:p>
            <a:pPr lvl="1"/>
            <a:r>
              <a:rPr lang="en-US" altLang="x-none" dirty="0" smtClean="0"/>
              <a:t> Test </a:t>
            </a:r>
            <a:r>
              <a:rPr lang="en-US" altLang="x-none" dirty="0"/>
              <a:t>First vs. Test Last</a:t>
            </a:r>
          </a:p>
          <a:p>
            <a:pPr lvl="1"/>
            <a:r>
              <a:rPr lang="en-US" altLang="x-none" dirty="0" smtClean="0"/>
              <a:t> TDD </a:t>
            </a:r>
            <a:r>
              <a:rPr lang="en-US" altLang="x-none" dirty="0"/>
              <a:t>Benefits and Limitations</a:t>
            </a:r>
          </a:p>
          <a:p>
            <a:pPr lvl="1"/>
            <a:r>
              <a:rPr lang="en-US" altLang="x-none" dirty="0" smtClean="0"/>
              <a:t> TDD Survey</a:t>
            </a:r>
            <a:endParaRPr lang="en-US" altLang="x-none" dirty="0"/>
          </a:p>
          <a:p>
            <a:pPr lvl="1"/>
            <a:r>
              <a:rPr lang="en-US" altLang="x-none" dirty="0" smtClean="0"/>
              <a:t> Summary</a:t>
            </a:r>
            <a:endParaRPr lang="en-US" altLang="x-none" dirty="0"/>
          </a:p>
          <a:p>
            <a:pPr lvl="8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7757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Quotes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838200" y="1600201"/>
            <a:ext cx="10210800" cy="9905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4400" y="3047999"/>
            <a:ext cx="10210800" cy="10094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x-none" dirty="0"/>
              <a:t>Kent Beck </a:t>
            </a:r>
            <a:r>
              <a:rPr lang="en-US" altLang="x-none" dirty="0" smtClean="0"/>
              <a:t>said: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x-none" dirty="0" smtClean="0"/>
              <a:t>“</a:t>
            </a:r>
            <a:r>
              <a:rPr lang="en-US" altLang="x-none" dirty="0"/>
              <a:t>Test-first code tends to be more cohesive and less coupled than code in which testing isn’t a part of the intimate coding cycle” [2]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x-none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x-none" dirty="0"/>
              <a:t>“If you can’t write a test for what you are about to code, then you shouldn’t even be thinking about coding” [2</a:t>
            </a:r>
            <a:r>
              <a:rPr lang="en-US" altLang="x-none" dirty="0" smtClean="0"/>
              <a:t>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x-none" dirty="0"/>
          </a:p>
          <a:p>
            <a:pPr>
              <a:buFont typeface="Wingdings" charset="2"/>
              <a:buChar char="q"/>
            </a:pPr>
            <a:r>
              <a:rPr lang="en-US" altLang="x-none" dirty="0" smtClean="0"/>
              <a:t> You know who Kent Beck is, right?</a:t>
            </a:r>
            <a:endParaRPr lang="en-US" altLang="x-none" dirty="0"/>
          </a:p>
        </p:txBody>
      </p:sp>
      <p:sp>
        <p:nvSpPr>
          <p:cNvPr id="3" name="TextBox 2"/>
          <p:cNvSpPr txBox="1"/>
          <p:nvPr/>
        </p:nvSpPr>
        <p:spPr>
          <a:xfrm>
            <a:off x="5525857" y="2228671"/>
            <a:ext cx="835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6364975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x-none" dirty="0" smtClean="0"/>
              <a:t> Made </a:t>
            </a:r>
            <a:r>
              <a:rPr lang="en-US" altLang="x-none" dirty="0"/>
              <a:t>popular by </a:t>
            </a:r>
            <a:r>
              <a:rPr lang="en-US" altLang="x-none" b="1" dirty="0"/>
              <a:t>Extreme Programming</a:t>
            </a:r>
          </a:p>
          <a:p>
            <a:pPr lvl="1">
              <a:lnSpc>
                <a:spcPct val="80000"/>
              </a:lnSpc>
            </a:pPr>
            <a:r>
              <a:rPr lang="en-US" altLang="x-none" dirty="0" smtClean="0"/>
              <a:t> Method </a:t>
            </a:r>
            <a:r>
              <a:rPr lang="en-US" altLang="x-none" dirty="0"/>
              <a:t>of developing software not just testing software</a:t>
            </a:r>
          </a:p>
          <a:p>
            <a:pPr lvl="1">
              <a:lnSpc>
                <a:spcPct val="80000"/>
              </a:lnSpc>
            </a:pPr>
            <a:r>
              <a:rPr lang="en-US" altLang="x-none" dirty="0" smtClean="0"/>
              <a:t> Software </a:t>
            </a:r>
            <a:r>
              <a:rPr lang="en-US" altLang="x-none" dirty="0"/>
              <a:t>is Developed in short iterations </a:t>
            </a:r>
          </a:p>
          <a:p>
            <a:pPr lvl="1">
              <a:lnSpc>
                <a:spcPct val="80000"/>
              </a:lnSpc>
            </a:pPr>
            <a:r>
              <a:rPr lang="en-US" altLang="x-none" dirty="0" smtClean="0"/>
              <a:t> Unit </a:t>
            </a:r>
            <a:r>
              <a:rPr lang="en-US" altLang="x-none" dirty="0"/>
              <a:t>Tests are developed </a:t>
            </a:r>
            <a:r>
              <a:rPr lang="en-US" altLang="x-none" b="1" dirty="0"/>
              <a:t>FIRST</a:t>
            </a:r>
            <a:r>
              <a:rPr lang="en-US" altLang="x-none" dirty="0"/>
              <a:t> before the code</a:t>
            </a:r>
          </a:p>
          <a:p>
            <a:pPr lvl="8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8639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x-none" dirty="0"/>
              <a:t>How It </a:t>
            </a:r>
            <a:r>
              <a:rPr lang="en-US" altLang="x-none" dirty="0" smtClean="0"/>
              <a:t>Works:</a:t>
            </a:r>
          </a:p>
          <a:p>
            <a:pPr marL="658368" lvl="1" indent="-457200">
              <a:lnSpc>
                <a:spcPct val="8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x-none" dirty="0" smtClean="0"/>
              <a:t>Add </a:t>
            </a:r>
            <a:r>
              <a:rPr lang="en-US" altLang="x-none" dirty="0"/>
              <a:t>a </a:t>
            </a:r>
            <a:r>
              <a:rPr lang="en-US" altLang="x-none" dirty="0" smtClean="0"/>
              <a:t>Test</a:t>
            </a:r>
          </a:p>
          <a:p>
            <a:pPr lvl="2">
              <a:lnSpc>
                <a:spcPct val="80000"/>
              </a:lnSpc>
            </a:pPr>
            <a:r>
              <a:rPr lang="en-US" altLang="x-none" dirty="0" smtClean="0"/>
              <a:t>Use </a:t>
            </a:r>
            <a:r>
              <a:rPr lang="en-US" altLang="x-none" dirty="0"/>
              <a:t>Cases / User Stories are used to understand the requirement clearly </a:t>
            </a:r>
            <a:endParaRPr lang="en-US" altLang="x-none" dirty="0" smtClean="0"/>
          </a:p>
          <a:p>
            <a:pPr marL="658368" lvl="1" indent="-457200">
              <a:lnSpc>
                <a:spcPct val="8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x-none" dirty="0" smtClean="0"/>
              <a:t>Run </a:t>
            </a:r>
            <a:r>
              <a:rPr lang="en-US" altLang="x-none" dirty="0"/>
              <a:t>all tests and see the new one </a:t>
            </a:r>
            <a:r>
              <a:rPr lang="en-US" altLang="x-none" dirty="0" smtClean="0"/>
              <a:t>fail</a:t>
            </a:r>
          </a:p>
          <a:p>
            <a:pPr lvl="2">
              <a:lnSpc>
                <a:spcPct val="80000"/>
              </a:lnSpc>
            </a:pPr>
            <a:r>
              <a:rPr lang="en-US" altLang="x-none" dirty="0" smtClean="0"/>
              <a:t>Ensures </a:t>
            </a:r>
            <a:r>
              <a:rPr lang="en-US" altLang="x-none" dirty="0"/>
              <a:t>test harness is working </a:t>
            </a:r>
            <a:r>
              <a:rPr lang="en-US" altLang="x-none" dirty="0" smtClean="0"/>
              <a:t>correctly</a:t>
            </a:r>
          </a:p>
          <a:p>
            <a:pPr lvl="2">
              <a:lnSpc>
                <a:spcPct val="80000"/>
              </a:lnSpc>
            </a:pPr>
            <a:r>
              <a:rPr lang="en-US" altLang="x-none" dirty="0" smtClean="0"/>
              <a:t>Ensures </a:t>
            </a:r>
            <a:r>
              <a:rPr lang="en-US" altLang="x-none" dirty="0"/>
              <a:t>that test does not mistakenly </a:t>
            </a:r>
            <a:r>
              <a:rPr lang="en-US" altLang="x-none" dirty="0" smtClean="0"/>
              <a:t>pass</a:t>
            </a:r>
          </a:p>
          <a:p>
            <a:pPr marL="658368" lvl="1" indent="-457200">
              <a:lnSpc>
                <a:spcPct val="8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x-none" dirty="0" smtClean="0"/>
              <a:t>Write </a:t>
            </a:r>
            <a:r>
              <a:rPr lang="en-US" altLang="x-none" dirty="0"/>
              <a:t>some </a:t>
            </a:r>
            <a:r>
              <a:rPr lang="en-US" altLang="x-none" dirty="0" smtClean="0"/>
              <a:t>code</a:t>
            </a:r>
          </a:p>
          <a:p>
            <a:pPr lvl="2">
              <a:lnSpc>
                <a:spcPct val="80000"/>
              </a:lnSpc>
            </a:pPr>
            <a:r>
              <a:rPr lang="en-US" altLang="x-none" dirty="0" smtClean="0"/>
              <a:t>Only </a:t>
            </a:r>
            <a:r>
              <a:rPr lang="en-US" altLang="x-none" dirty="0"/>
              <a:t>code that is designed to pass the </a:t>
            </a:r>
            <a:r>
              <a:rPr lang="en-US" altLang="x-none" dirty="0" smtClean="0"/>
              <a:t>test</a:t>
            </a:r>
          </a:p>
          <a:p>
            <a:pPr lvl="2">
              <a:lnSpc>
                <a:spcPct val="80000"/>
              </a:lnSpc>
            </a:pPr>
            <a:r>
              <a:rPr lang="en-US" altLang="x-none" dirty="0" smtClean="0"/>
              <a:t>No </a:t>
            </a:r>
            <a:r>
              <a:rPr lang="en-US" altLang="x-none" dirty="0"/>
              <a:t>additional functionality should be included because it will be untested	</a:t>
            </a:r>
          </a:p>
          <a:p>
            <a:pPr lvl="8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4990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x-none" dirty="0"/>
              <a:t>How It </a:t>
            </a:r>
            <a:r>
              <a:rPr lang="en-US" altLang="x-none" dirty="0" smtClean="0"/>
              <a:t>Works (cont.):</a:t>
            </a:r>
          </a:p>
          <a:p>
            <a:pPr marL="658368" lvl="1" indent="-457200">
              <a:lnSpc>
                <a:spcPct val="80000"/>
              </a:lnSpc>
              <a:buClr>
                <a:schemeClr val="tx1"/>
              </a:buClr>
              <a:buFont typeface="+mj-lt"/>
              <a:buAutoNum type="arabicPeriod" startAt="4"/>
            </a:pPr>
            <a:r>
              <a:rPr lang="en-US" altLang="x-none" dirty="0" smtClean="0"/>
              <a:t>Run the automated tests and see them succeed</a:t>
            </a:r>
          </a:p>
          <a:p>
            <a:pPr lvl="2">
              <a:lnSpc>
                <a:spcPct val="80000"/>
              </a:lnSpc>
            </a:pPr>
            <a:r>
              <a:rPr lang="en-US" altLang="x-none" dirty="0" smtClean="0"/>
              <a:t>If </a:t>
            </a:r>
            <a:r>
              <a:rPr lang="en-US" altLang="x-none" dirty="0"/>
              <a:t>tests pass, programmer can be confident code meets all tested </a:t>
            </a:r>
            <a:r>
              <a:rPr lang="en-US" altLang="x-none" dirty="0" smtClean="0"/>
              <a:t>requirements</a:t>
            </a:r>
          </a:p>
          <a:p>
            <a:pPr marL="658368" lvl="1" indent="-457200">
              <a:lnSpc>
                <a:spcPct val="80000"/>
              </a:lnSpc>
              <a:buClr>
                <a:schemeClr val="tx1"/>
              </a:buClr>
              <a:buFont typeface="+mj-lt"/>
              <a:buAutoNum type="arabicPeriod" startAt="4"/>
            </a:pPr>
            <a:r>
              <a:rPr lang="en-US" altLang="x-none" dirty="0" smtClean="0"/>
              <a:t>Refactor code</a:t>
            </a:r>
          </a:p>
          <a:p>
            <a:pPr lvl="2">
              <a:lnSpc>
                <a:spcPct val="80000"/>
              </a:lnSpc>
            </a:pPr>
            <a:r>
              <a:rPr lang="en-US" altLang="x-none" dirty="0" smtClean="0"/>
              <a:t>Cleanup </a:t>
            </a:r>
            <a:r>
              <a:rPr lang="en-US" altLang="x-none" dirty="0"/>
              <a:t>the </a:t>
            </a:r>
            <a:r>
              <a:rPr lang="en-US" altLang="x-none" dirty="0" smtClean="0"/>
              <a:t>code</a:t>
            </a:r>
          </a:p>
          <a:p>
            <a:pPr lvl="2">
              <a:lnSpc>
                <a:spcPct val="80000"/>
              </a:lnSpc>
            </a:pPr>
            <a:r>
              <a:rPr lang="en-US" altLang="x-none" dirty="0" smtClean="0"/>
              <a:t>Re-run </a:t>
            </a:r>
            <a:r>
              <a:rPr lang="en-US" altLang="x-none" dirty="0"/>
              <a:t>tests to ensure cleanup did not break </a:t>
            </a:r>
            <a:r>
              <a:rPr lang="en-US" altLang="x-none" dirty="0" smtClean="0"/>
              <a:t>anything</a:t>
            </a:r>
          </a:p>
          <a:p>
            <a:pPr lvl="2">
              <a:lnSpc>
                <a:spcPct val="80000"/>
              </a:lnSpc>
            </a:pPr>
            <a:endParaRPr lang="en-US" altLang="x-none" dirty="0"/>
          </a:p>
          <a:p>
            <a:pPr>
              <a:lnSpc>
                <a:spcPct val="80000"/>
              </a:lnSpc>
            </a:pPr>
            <a:r>
              <a:rPr lang="en-US" altLang="x-none" dirty="0" smtClean="0"/>
              <a:t>Repeat!</a:t>
            </a:r>
            <a:r>
              <a:rPr lang="en-US" altLang="x-none" dirty="0"/>
              <a:t>				</a:t>
            </a:r>
          </a:p>
          <a:p>
            <a:pPr lvl="8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9253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Test First vs. Test Last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347817"/>
              </p:ext>
            </p:extLst>
          </p:nvPr>
        </p:nvGraphicFramePr>
        <p:xfrm>
          <a:off x="1143000" y="1524000"/>
          <a:ext cx="999744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720"/>
                <a:gridCol w="4998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 First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 Last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x-none" sz="2000" dirty="0" smtClean="0"/>
                        <a:t>Pick a piece of functionality</a:t>
                      </a:r>
                      <a:endParaRPr lang="en-US" altLang="x-non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2000" dirty="0" smtClean="0"/>
                        <a:t>Pick a piece of functionality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2000" dirty="0" smtClean="0"/>
                        <a:t>Write a test that expresses a small task that fails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2000" dirty="0" smtClean="0"/>
                        <a:t>Write production code that implements entire functionality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2000" dirty="0" smtClean="0"/>
                        <a:t>Write production code until test passes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2000" dirty="0" smtClean="0"/>
                        <a:t>Write tests to validate all functionality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2000" dirty="0" smtClean="0"/>
                        <a:t>Run all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2000" dirty="0" smtClean="0"/>
                        <a:t>Run all tests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2000" dirty="0" smtClean="0"/>
                        <a:t>Rework code until all tests 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x-none" sz="2000" dirty="0" smtClean="0"/>
                        <a:t>Rework code until all tests pass</a:t>
                      </a:r>
                      <a:endParaRPr lang="en-US" altLang="x-non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2000" dirty="0" smtClean="0"/>
                        <a:t>Repeat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x-none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44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</a:pPr>
            <a:r>
              <a:rPr lang="en-US" altLang="x-none" dirty="0"/>
              <a:t>Test First vs. Test Last</a:t>
            </a:r>
            <a:endParaRPr lang="en-US" altLang="x-none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03401"/>
              </p:ext>
            </p:extLst>
          </p:nvPr>
        </p:nvGraphicFramePr>
        <p:xfrm>
          <a:off x="6643688" y="1406352"/>
          <a:ext cx="3567112" cy="453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Bitmap Image" r:id="rId4" imgW="2523810" imgH="3209524" progId="Paint.Picture">
                  <p:embed/>
                </p:oleObj>
              </mc:Choice>
              <mc:Fallback>
                <p:oleObj name="Bitmap Image" r:id="rId4" imgW="2523810" imgH="32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1406352"/>
                        <a:ext cx="3567112" cy="4537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514954"/>
              </p:ext>
            </p:extLst>
          </p:nvPr>
        </p:nvGraphicFramePr>
        <p:xfrm>
          <a:off x="1981200" y="1600200"/>
          <a:ext cx="3729037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Bitmap Image" r:id="rId6" imgW="2905531" imgH="3323810" progId="Paint.Picture">
                  <p:embed/>
                </p:oleObj>
              </mc:Choice>
              <mc:Fallback>
                <p:oleObj name="Bitmap Image" r:id="rId6" imgW="2905531" imgH="33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00200"/>
                        <a:ext cx="3729037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Explosion 1 7"/>
          <p:cNvSpPr/>
          <p:nvPr/>
        </p:nvSpPr>
        <p:spPr>
          <a:xfrm>
            <a:off x="4191000" y="1769976"/>
            <a:ext cx="3810000" cy="3810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Re-work</a:t>
            </a:r>
          </a:p>
          <a:p>
            <a:pPr algn="ctr"/>
            <a:r>
              <a:rPr lang="en-US" sz="3200" b="1" dirty="0" smtClean="0"/>
              <a:t>Graphics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88728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en-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-1" id="{156DCCF7-3646-4809-A083-4CE9C4CB5991}" vid="{794C7AB6-B06D-438C-8590-E0CE209F89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Green-1</Template>
  <TotalTime>28878</TotalTime>
  <Words>1104</Words>
  <Application>Microsoft Macintosh PowerPoint</Application>
  <PresentationFormat>Widescreen</PresentationFormat>
  <Paragraphs>252</Paragraphs>
  <Slides>29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Angsana New</vt:lpstr>
      <vt:lpstr>Calibri</vt:lpstr>
      <vt:lpstr>Calibri Light</vt:lpstr>
      <vt:lpstr>Courier New</vt:lpstr>
      <vt:lpstr>Tahoma</vt:lpstr>
      <vt:lpstr>Wingdings</vt:lpstr>
      <vt:lpstr>Arial</vt:lpstr>
      <vt:lpstr>Green-1</vt:lpstr>
      <vt:lpstr>Bitmap Image</vt:lpstr>
      <vt:lpstr>Day 02 - Automation</vt:lpstr>
      <vt:lpstr>Test Driven Development (TDD)</vt:lpstr>
      <vt:lpstr>Agenda</vt:lpstr>
      <vt:lpstr>Quotes</vt:lpstr>
      <vt:lpstr>TDD Overview</vt:lpstr>
      <vt:lpstr>TDD Overview</vt:lpstr>
      <vt:lpstr>TDD Overview</vt:lpstr>
      <vt:lpstr>Test First vs. Test Last</vt:lpstr>
      <vt:lpstr>Test First vs. Test Last</vt:lpstr>
      <vt:lpstr>PROS</vt:lpstr>
      <vt:lpstr>PROS</vt:lpstr>
      <vt:lpstr>PROS</vt:lpstr>
      <vt:lpstr>CONS</vt:lpstr>
      <vt:lpstr>CONS</vt:lpstr>
      <vt:lpstr>TDD Survey</vt:lpstr>
      <vt:lpstr>TDD Summary</vt:lpstr>
      <vt:lpstr>Acceptance Test-Driven Development (ATDD)</vt:lpstr>
      <vt:lpstr>Agenda</vt:lpstr>
      <vt:lpstr>What is ATDD?</vt:lpstr>
      <vt:lpstr>ATDD vs. TDD</vt:lpstr>
      <vt:lpstr>ATDD Process</vt:lpstr>
      <vt:lpstr>PROS</vt:lpstr>
      <vt:lpstr>PROS</vt:lpstr>
      <vt:lpstr>DevOps Overview</vt:lpstr>
      <vt:lpstr>ATDD Tools - FitNesse</vt:lpstr>
      <vt:lpstr>ATDD Tools - FitNesse</vt:lpstr>
      <vt:lpstr>DevOps Overview</vt:lpstr>
      <vt:lpstr>End of Chapter</vt:lpstr>
      <vt:lpstr>TDD, ATDD &amp; Test Automation</vt:lpstr>
    </vt:vector>
  </TitlesOfParts>
  <Company>Microsoft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Jong Youl</dc:creator>
  <cp:lastModifiedBy>james30152@yahoo.com</cp:lastModifiedBy>
  <cp:revision>1113</cp:revision>
  <dcterms:created xsi:type="dcterms:W3CDTF">2010-11-02T19:01:47Z</dcterms:created>
  <dcterms:modified xsi:type="dcterms:W3CDTF">2018-03-19T18:44:59Z</dcterms:modified>
</cp:coreProperties>
</file>