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1"/>
  </p:notesMasterIdLst>
  <p:sldIdLst>
    <p:sldId id="492" r:id="rId2"/>
    <p:sldId id="615" r:id="rId3"/>
    <p:sldId id="640" r:id="rId4"/>
    <p:sldId id="616" r:id="rId5"/>
    <p:sldId id="614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34" r:id="rId14"/>
    <p:sldId id="635" r:id="rId15"/>
    <p:sldId id="626" r:id="rId16"/>
    <p:sldId id="638" r:id="rId17"/>
    <p:sldId id="639" r:id="rId18"/>
    <p:sldId id="627" r:id="rId19"/>
    <p:sldId id="628" r:id="rId20"/>
    <p:sldId id="629" r:id="rId21"/>
    <p:sldId id="630" r:id="rId22"/>
    <p:sldId id="637" r:id="rId23"/>
    <p:sldId id="642" r:id="rId24"/>
    <p:sldId id="643" r:id="rId25"/>
    <p:sldId id="644" r:id="rId26"/>
    <p:sldId id="631" r:id="rId27"/>
    <p:sldId id="575" r:id="rId28"/>
    <p:sldId id="568" r:id="rId29"/>
    <p:sldId id="569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5" autoAdjust="0"/>
    <p:restoredTop sz="75476" autoAdjust="0"/>
  </p:normalViewPr>
  <p:slideViewPr>
    <p:cSldViewPr>
      <p:cViewPr>
        <p:scale>
          <a:sx n="76" d="100"/>
          <a:sy n="76" d="100"/>
        </p:scale>
        <p:origin x="180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www.slideshare.net/w_akram/docker-introduction-59904719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following worth it?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identification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(–name)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operator can identify a container in three ways:</a:t>
            </a:r>
          </a:p>
          <a:p>
            <a:r>
              <a:rPr lang="en-US" dirty="0" smtClean="0"/>
              <a:t>Identifier type	Example value</a:t>
            </a:r>
          </a:p>
          <a:p>
            <a:r>
              <a:rPr lang="en-US" dirty="0" smtClean="0">
                <a:effectLst/>
              </a:rPr>
              <a:t>UUID long identifier	“f78375b1c487e03c9438c729345e54db9d20cfa2ac1fc3494b6eb60872e74778”</a:t>
            </a:r>
          </a:p>
          <a:p>
            <a:r>
              <a:rPr lang="en-US" dirty="0" smtClean="0">
                <a:effectLst/>
              </a:rPr>
              <a:t>UUID short identifier	“f78375b1c487”</a:t>
            </a:r>
          </a:p>
          <a:p>
            <a:r>
              <a:rPr lang="en-US" dirty="0" smtClean="0">
                <a:effectLst/>
              </a:rPr>
              <a:t>Name		“</a:t>
            </a:r>
            <a:r>
              <a:rPr lang="en-US" dirty="0" err="1" smtClean="0">
                <a:effectLst/>
              </a:rPr>
              <a:t>evil_ptolemy</a:t>
            </a:r>
            <a:r>
              <a:rPr lang="en-US" dirty="0" smtClean="0">
                <a:effectLst/>
              </a:rPr>
              <a:t>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UUID identifiers come from the Docker daemon. If you do not assign a container name with the --name option, then the daemon generates a random string name for you. Defining a name can be a handy way to add meaning to a container. If you specify a name, you can use it when referencing the container within a Docker network. This works for both background and foreground Docker containers.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Containers on the default bridge network must be linked to communicate by name.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equivalent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to help with automation, you can have Docker write the container ID out to a file of your choosing. This is similar to how some programs might write out their process ID to a file (you’ve seen them as PID files):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cidfile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="": Write the container ID to the file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Image[:tag]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not strictly a means of identifying a container, you can specify a version of an image you’d like to run the container with by adding image[:tag] to the command. For example,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ubuntu:14.04.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Image[@digest]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using the v2 or later image format have a content-addressable identifier called a digest. As long as the input used to generate the image is unchanged, the digest value is predictable and referenceable.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runs a container from the alpine image with thesha256:9cacb71397b640eca97488cf08582ae4e4068513101088e9f96c9814bfda95e0 digest: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alpine@sha256:9cacb71397b640eca97488cf08582ae4e4068513101088e9f96c9814bfda95e0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957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Review the</a:t>
            </a:r>
            <a:r>
              <a:rPr lang="en-US" b="1" baseline="0" dirty="0" smtClean="0"/>
              <a:t> following link and see if that’s worth adding</a:t>
            </a:r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/engine/reference/</a:t>
            </a:r>
            <a:r>
              <a:rPr lang="en-US" dirty="0" err="1" smtClean="0"/>
              <a:t>commandline</a:t>
            </a:r>
            <a:r>
              <a:rPr lang="en-US" dirty="0" smtClean="0"/>
              <a:t>/container/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5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MORE</a:t>
            </a:r>
            <a:r>
              <a:rPr lang="en-US" b="1" baseline="0" dirty="0" smtClean="0"/>
              <a:t> MATERIAL:</a:t>
            </a:r>
            <a:endParaRPr lang="en-US" b="1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/engine/reference/run/#operator-exclusive-options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00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Image Source and Credits: </a:t>
            </a:r>
            <a:r>
              <a:rPr lang="en-US" u="none" strike="noStrike" dirty="0" smtClean="0">
                <a:effectLst/>
                <a:hlinkClick r:id="rId3"/>
              </a:rPr>
              <a:t>http://www.slideshare.net/w_akram/docker-introduction-59904719</a:t>
            </a:r>
            <a:endParaRPr lang="en-US" u="none" strike="noStrike" dirty="0" smtClean="0">
              <a:effectLst/>
            </a:endParaRPr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1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the above pic is self explanatory, we’ll just discuss the basics / CLI commands for working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container to run it later on with required image.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create --name &lt;container-name&gt; &lt;image-name&gt;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with the required image and specified command / process. ‘-d’ flag is used for running the container in background.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run -it -d --name &lt;container-name&gt; &lt;image-name&gt; bash</a:t>
            </a: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pause the processes running inside the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pause &lt;container-id/name&gt;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Unpause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processes inside the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unpause</a:t>
            </a:r>
            <a:r>
              <a:rPr lang="en-US" dirty="0" smtClean="0">
                <a:effectLst/>
              </a:rPr>
              <a:t> &lt;container-id/name&gt;</a:t>
            </a:r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9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the container and processes running inside the container: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stop &lt;container-id/name&gt;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all the running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stop $(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ps</a:t>
            </a:r>
            <a:r>
              <a:rPr lang="en-US" dirty="0" smtClean="0">
                <a:effectLst/>
              </a:rPr>
              <a:t> -a -q)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container, if present in stopped state.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start &lt;container-id/name&gt;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839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to restart the container as well as processes running inside the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restart &lt;container-id/name&gt;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kill the running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kill &lt;container-id/name&gt;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nagarwal</a:t>
            </a:r>
            <a:r>
              <a:rPr lang="en-US" dirty="0" smtClean="0"/>
              <a:t>/lifecycle-of-docker-container-d2da9f85959</a:t>
            </a:r>
          </a:p>
          <a:p>
            <a:endParaRPr lang="en-US" dirty="0" smtClean="0"/>
          </a:p>
          <a:p>
            <a:r>
              <a:rPr lang="en-US" b="1" dirty="0" smtClean="0"/>
              <a:t>POSSIBLE</a:t>
            </a:r>
            <a:r>
              <a:rPr lang="en-US" b="1" baseline="0" dirty="0" smtClean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/containers/live-restore/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32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preferred to destroy container, only if present in stopped state instead of forcefully destroying the running container.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rm</a:t>
            </a:r>
            <a:r>
              <a:rPr lang="en-US" dirty="0" smtClean="0">
                <a:effectLst/>
              </a:rPr>
              <a:t> &lt;container-id/name&gt;</a:t>
            </a:r>
          </a:p>
          <a:p>
            <a:endParaRPr lang="en-US" dirty="0" smtClean="0"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all the stopped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rm</a:t>
            </a:r>
            <a:r>
              <a:rPr lang="en-US" dirty="0" smtClean="0">
                <a:effectLst/>
              </a:rPr>
              <a:t> $(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ps</a:t>
            </a:r>
            <a:r>
              <a:rPr lang="en-US" dirty="0" smtClean="0">
                <a:effectLst/>
              </a:rPr>
              <a:t> -q -f status=exited)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28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18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Exposing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solves the problem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look at some better breakdown examples of this in 06-Docker Networking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94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3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5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2B27ED-1958-2740-BB74-8EB18133C430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4401BE-8AFD-2646-A8D3-BD511F8092B7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8DABB6-FDF3-0747-806B-71097E78AE50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107A85-7BF5-8C45-A662-B86EA7610DE1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D06B16-0570-4644-AA7B-5162B040AFDC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DECC82-CDEF-8E41-A304-65FEE7315445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A08F1F-6B0B-2544-96C2-353A807C51AF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A81011-5BAF-0E44-8292-0B9F8F5FE3D0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C247FE-52FC-BF49-A02C-89908538693A}" type="datetime1">
              <a:rPr lang="en-US" smtClean="0"/>
              <a:t>2/24/18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E0E77-1345-FB4D-B4CE-FFF5B9518B4F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00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7585F7-720C-C643-8F7C-8D1A093232D0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Virtuant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Application Server in a Docker Container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Making containers application servers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smtClean="0"/>
              <a:t>The </a:t>
            </a:r>
            <a:r>
              <a:rPr lang="en-US" sz="2400"/>
              <a:t>outcome is represented in the diagram below: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Ports for Tomcat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062178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2676277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76277"/>
            <a:ext cx="2325164" cy="2325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9" y="3516698"/>
            <a:ext cx="1521337" cy="1014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4519" y="3508111"/>
            <a:ext cx="1542272" cy="1542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1828800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7407" y="4398770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5719" y="4132778"/>
            <a:ext cx="1544100" cy="1544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10878" y="2452135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0" y="3982067"/>
            <a:ext cx="1675336" cy="12518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15400" y="3081613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9" name="Pentagon 18"/>
          <p:cNvSpPr/>
          <p:nvPr/>
        </p:nvSpPr>
        <p:spPr>
          <a:xfrm>
            <a:off x="6103919" y="3054935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0" name="Pentagon 19"/>
          <p:cNvSpPr/>
          <p:nvPr/>
        </p:nvSpPr>
        <p:spPr>
          <a:xfrm>
            <a:off x="4069368" y="3761029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110651" y="3329172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5" idx="3"/>
            <a:endCxn id="12" idx="3"/>
          </p:cNvCxnSpPr>
          <p:nvPr/>
        </p:nvCxnSpPr>
        <p:spPr>
          <a:xfrm>
            <a:off x="8658440" y="2569367"/>
            <a:ext cx="346079" cy="1709880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25" idx="1"/>
          </p:cNvCxnSpPr>
          <p:nvPr/>
        </p:nvCxnSpPr>
        <p:spPr>
          <a:xfrm flipV="1">
            <a:off x="7145202" y="2569367"/>
            <a:ext cx="471955" cy="759805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/>
          <p:cNvSpPr/>
          <p:nvPr/>
        </p:nvSpPr>
        <p:spPr>
          <a:xfrm>
            <a:off x="7617157" y="2295130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Now, when we navigate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in </a:t>
            </a:r>
            <a:r>
              <a:rPr lang="en-US" sz="2400" dirty="0" smtClean="0"/>
              <a:t>our browser, we see: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55969"/>
            <a:ext cx="6096000" cy="4403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now have </a:t>
            </a:r>
            <a:r>
              <a:rPr lang="en-US" sz="2400" dirty="0"/>
              <a:t>a running container that has tomcat in </a:t>
            </a:r>
            <a:r>
              <a:rPr lang="en-US" sz="2400" dirty="0" smtClean="0"/>
              <a:t>it.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Let’s </a:t>
            </a:r>
            <a:r>
              <a:rPr lang="en-US" sz="2400" dirty="0"/>
              <a:t>explore the tomcat container really quick.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Let’s fire </a:t>
            </a:r>
            <a:r>
              <a:rPr lang="en-US" sz="2400" dirty="0"/>
              <a:t>up a new shell </a:t>
            </a:r>
            <a:r>
              <a:rPr lang="en-US" sz="2400" dirty="0" smtClean="0"/>
              <a:t>window and observe Tomcat’s processes,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Output: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 smtClean="0"/>
              <a:t>Deploy Apache Tomcat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203412" y="2657755"/>
            <a:ext cx="1981200" cy="3902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686186" y="3648355"/>
            <a:ext cx="5015653" cy="876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COMMAND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tomcat:8.0  </a:t>
            </a:r>
            <a:r>
              <a:rPr lang="is-I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log into the container to </a:t>
            </a:r>
            <a:r>
              <a:rPr lang="en-US" sz="2400" dirty="0" smtClean="0"/>
              <a:t>explore: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should now be at the bash prompt for the tomcat container.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We can navigate around like we would normally.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 smtClean="0"/>
              <a:t>Explore Inside Tomcat Container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230356" y="1828800"/>
            <a:ext cx="5731288" cy="34219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&lt;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container_id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bash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can exit out of the Tomcat container,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we then switch </a:t>
            </a:r>
            <a:r>
              <a:rPr lang="en-US" sz="2400" dirty="0"/>
              <a:t>back to the other window </a:t>
            </a:r>
            <a:r>
              <a:rPr lang="en-US" sz="2400" dirty="0" smtClean="0"/>
              <a:t>where Tomcat is running, we can exit by issuing 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CTR+C </a:t>
            </a:r>
            <a:r>
              <a:rPr lang="en-US" sz="2400" dirty="0" smtClean="0"/>
              <a:t>command.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We then have </a:t>
            </a:r>
            <a:r>
              <a:rPr lang="en-US" sz="2400" dirty="0"/>
              <a:t>no containers </a:t>
            </a:r>
            <a:r>
              <a:rPr lang="en-US" sz="2400" dirty="0" smtClean="0"/>
              <a:t>running and we can verify that, with: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 NOTE: Because of the (--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200" dirty="0" smtClean="0"/>
              <a:t>) option, the container removed itself when finished.</a:t>
            </a:r>
            <a:endParaRPr lang="en-US" sz="2200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601545" y="1610859"/>
            <a:ext cx="1049867" cy="37034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090153" y="3429001"/>
            <a:ext cx="2072648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 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Key Container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Here </a:t>
            </a:r>
            <a:r>
              <a:rPr lang="en-US" sz="2400" dirty="0"/>
              <a:t>are some other useful </a:t>
            </a:r>
            <a:r>
              <a:rPr lang="en-US" sz="2400" dirty="0" smtClean="0"/>
              <a:t>Docker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/>
              <a:t> flags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2400" dirty="0" smtClean="0"/>
              <a:t>	Gives containers </a:t>
            </a:r>
            <a:r>
              <a:rPr lang="en-US" sz="2400" dirty="0"/>
              <a:t>a unique </a:t>
            </a:r>
            <a:r>
              <a:rPr lang="en-US" sz="2400" dirty="0" smtClean="0"/>
              <a:t>name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dirty="0"/>
              <a:t>	</a:t>
            </a:r>
            <a:r>
              <a:rPr lang="en-US" sz="2400" dirty="0" smtClean="0"/>
              <a:t>	Runs containers </a:t>
            </a:r>
            <a:r>
              <a:rPr lang="en-US" sz="2400" dirty="0"/>
              <a:t>in daemon mode (in the background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2400" dirty="0"/>
              <a:t> </a:t>
            </a:r>
            <a:r>
              <a:rPr lang="en-US" sz="2400" dirty="0" smtClean="0"/>
              <a:t>	Gives containers </a:t>
            </a:r>
            <a:r>
              <a:rPr lang="en-US" sz="2400" dirty="0"/>
              <a:t>a different </a:t>
            </a:r>
            <a:r>
              <a:rPr lang="en-US" sz="2400" dirty="0" smtClean="0"/>
              <a:t>name server </a:t>
            </a:r>
            <a:r>
              <a:rPr lang="en-US" sz="2400" dirty="0"/>
              <a:t>from the </a:t>
            </a:r>
            <a:r>
              <a:rPr lang="en-US" sz="2400" dirty="0" smtClean="0"/>
              <a:t>host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		Interactive </a:t>
            </a:r>
            <a:r>
              <a:rPr lang="en-US" sz="2400" dirty="0"/>
              <a:t>with </a:t>
            </a:r>
            <a:r>
              <a:rPr lang="en-US" sz="2400" dirty="0" err="1"/>
              <a:t>tty</a:t>
            </a:r>
            <a:r>
              <a:rPr lang="en-US" sz="2400" dirty="0"/>
              <a:t> </a:t>
            </a:r>
            <a:r>
              <a:rPr lang="en-US" sz="2400" dirty="0" smtClean="0"/>
              <a:t>(caution using this </a:t>
            </a:r>
            <a:r>
              <a:rPr lang="en-US" sz="2400" dirty="0"/>
              <a:t>with -d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 </a:t>
            </a:r>
            <a:r>
              <a:rPr lang="en-US" sz="2400" dirty="0" smtClean="0"/>
              <a:t>		Passes </a:t>
            </a:r>
            <a:r>
              <a:rPr lang="en-US" sz="2400" dirty="0"/>
              <a:t>in environment variables to the </a:t>
            </a:r>
            <a:r>
              <a:rPr lang="en-US" sz="2400" dirty="0" smtClean="0"/>
              <a:t>container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US" sz="2400" dirty="0"/>
              <a:t> </a:t>
            </a:r>
            <a:r>
              <a:rPr lang="en-US" sz="2400" dirty="0" smtClean="0"/>
              <a:t>	Exposes </a:t>
            </a:r>
            <a:r>
              <a:rPr lang="en-US" sz="2400" dirty="0"/>
              <a:t>ports from the D</a:t>
            </a:r>
            <a:r>
              <a:rPr lang="en-US" sz="2400" dirty="0" smtClean="0"/>
              <a:t>ocker container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		Exposes </a:t>
            </a:r>
            <a:r>
              <a:rPr lang="en-US" sz="2400" dirty="0"/>
              <a:t>all published ports on </a:t>
            </a:r>
            <a:r>
              <a:rPr lang="en-US" sz="2400" dirty="0" smtClean="0"/>
              <a:t>containers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/>
              <a:t> 		Map </a:t>
            </a:r>
            <a:r>
              <a:rPr lang="en-US" sz="2400" dirty="0"/>
              <a:t>a specific port from the container to the host </a:t>
            </a:r>
            <a:r>
              <a:rPr lang="en-US" sz="2400" dirty="0" smtClean="0"/>
              <a:t>(</a:t>
            </a:r>
            <a:r>
              <a:rPr lang="en-US" sz="2400" dirty="0" err="1" smtClean="0"/>
              <a:t>host:container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192779" y="328108"/>
            <a:ext cx="5867400" cy="5867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or delete?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8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Container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192779" y="328108"/>
            <a:ext cx="5867400" cy="5867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or delete?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1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as a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Let’s use some of those previous run command-line flags and start tomcat in the background</a:t>
            </a:r>
            <a:r>
              <a:rPr lang="en-US" sz="2400" dirty="0" smtClean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r>
              <a:rPr lang="en-US" sz="2200" dirty="0" smtClean="0"/>
              <a:t> NOTE: We also gave this container a name, so we can refer to it by name instead of container id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05592" y="2057400"/>
            <a:ext cx="8641773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-d --name="tomcat8" -p 8888:8080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tomcat:8.0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2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</a:t>
            </a:r>
            <a:r>
              <a:rPr lang="en-US" dirty="0"/>
              <a:t>Apache Tomcat </a:t>
            </a:r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With Tomcat running as a daemon (-d) in the background, we can print it’s logs,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83063" y="1822386"/>
            <a:ext cx="3160913" cy="37492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24819" y="3029093"/>
            <a:ext cx="9677400" cy="27208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19:19:20.441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526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19:19:20.447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19:19:20.507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60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19:19:20.515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19:19:20.527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19:19:20.547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1497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Application Server?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767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In this lesson, you’ll be using a Tomcat, but what is a application server?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Docker provides Tomcat images on Docker Hub to do this with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We’ll look at port-mapping, container parameters, and more!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1676400"/>
            <a:ext cx="100584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Wikipedia says: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“An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 application server is a software framework that provides both facilities to create web applications and a server environment to run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them.”</a:t>
            </a:r>
            <a:endParaRPr lang="en-US" sz="2000" dirty="0">
              <a:solidFill>
                <a:schemeClr val="tx1"/>
              </a:solidFill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9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Apache </a:t>
            </a:r>
            <a:r>
              <a:rPr lang="en-US" dirty="0"/>
              <a:t>Tomcat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use a couple of interesting </a:t>
            </a:r>
            <a:r>
              <a:rPr lang="en-US" sz="2400" dirty="0" smtClean="0"/>
              <a:t>Docker </a:t>
            </a:r>
            <a:r>
              <a:rPr lang="en-US" sz="2400" dirty="0"/>
              <a:t>commands with our tomcat8 container:</a:t>
            </a:r>
          </a:p>
          <a:p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[Output] Instead </a:t>
            </a:r>
            <a:r>
              <a:rPr lang="en-US" sz="2400" dirty="0"/>
              <a:t>of the normal </a:t>
            </a:r>
            <a:r>
              <a:rPr lang="en-US" sz="2400" dirty="0" smtClean="0"/>
              <a:t>Linux </a:t>
            </a:r>
            <a:r>
              <a:rPr lang="en-US" sz="2400" dirty="0"/>
              <a:t>top container, it just displays the processes running in the container: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69230" y="1725687"/>
            <a:ext cx="305354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3429000"/>
            <a:ext cx="9677400" cy="2338134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                USER                COMMAND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5301                root               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/bin/java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Djava.util.logging.config.file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logging.properties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org.apache.juli.ClassLoaderLogManager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Djava.endorsed.dirs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/local/tomcat/endorsed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/local/tomcat/bin/bootstrap.jar:/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/local/tomcat/bin/tomcat-juli.jar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Dcatalina.base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Dcatalina.home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Djava.io.tmpdir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/local/tomcat/temp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org.apache.catalina.startup.Bootstrap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0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Inspect Apache </a:t>
            </a:r>
            <a:r>
              <a:rPr lang="en-US" dirty="0"/>
              <a:t>Tomcat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say we want to ”inspect” tomcat8, we can do that like this: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We </a:t>
            </a:r>
            <a:r>
              <a:rPr lang="en-US" sz="2400" dirty="0"/>
              <a:t>can also use a --format template to pick out specific info from that output </a:t>
            </a:r>
            <a:r>
              <a:rPr lang="en-US" sz="2400" dirty="0" smtClean="0"/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94909" y="1633757"/>
            <a:ext cx="3663140" cy="3586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tomcat8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4553733"/>
            <a:ext cx="9677400" cy="15016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root@server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(~) $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--format='{{.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tomcat8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:/bin LANG=C.UTF-8 JAVA_VERSION=7u79 JAVA_DEBIAN_VERSION=7u79-2.5.6-1~deb8u1 CATALINA_HOME=/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TOMCAT_MAJOR=8 TOMCAT_VERSION=8.0.28 TOMCAT_TGZ_URL=https://www.apache.org/dist/tomcat/tomcat-8/v8.0.28/bin/apache-tomcat-8.0.28.tar.gz]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97279" y="3149151"/>
            <a:ext cx="10063940" cy="35862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inspect --format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='{{.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tomcat8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74" y="1066800"/>
            <a:ext cx="9448026" cy="48118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8111" y="5987341"/>
            <a:ext cx="611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 and Credits: http://</a:t>
            </a:r>
            <a:r>
              <a:rPr lang="en-US" sz="1200" dirty="0" smtClean="0"/>
              <a:t>www.slideshare.net/w_akram/docker-introduction-59904719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Many things can be done with containers, but how long does it last?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Here’s a diagram of a container’s lifecycle:</a:t>
            </a:r>
          </a:p>
        </p:txBody>
      </p:sp>
    </p:spTree>
    <p:extLst>
      <p:ext uri="{BB962C8B-B14F-4D97-AF65-F5344CB8AC3E}">
        <p14:creationId xmlns:p14="http://schemas.microsoft.com/office/powerpoint/2010/main" val="60567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Create Container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Create </a:t>
            </a:r>
            <a:r>
              <a:rPr lang="en-US" sz="2400" dirty="0">
                <a:solidFill>
                  <a:schemeClr val="tx1"/>
                </a:solidFill>
              </a:rPr>
              <a:t>a container to run it later on with required </a:t>
            </a:r>
            <a:r>
              <a:rPr lang="en-US" sz="2400" dirty="0" smtClean="0">
                <a:solidFill>
                  <a:schemeClr val="tx1"/>
                </a:solidFill>
              </a:rPr>
              <a:t>image: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Run Container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Run the </a:t>
            </a:r>
            <a:r>
              <a:rPr lang="en-US" sz="2400" dirty="0" err="1">
                <a:solidFill>
                  <a:schemeClr val="tx1"/>
                </a:solidFill>
              </a:rPr>
              <a:t>docker</a:t>
            </a:r>
            <a:r>
              <a:rPr lang="en-US" sz="2400" dirty="0">
                <a:solidFill>
                  <a:schemeClr val="tx1"/>
                </a:solidFill>
              </a:rPr>
              <a:t> container with the required image and specified </a:t>
            </a:r>
            <a:r>
              <a:rPr lang="en-US" sz="2400" dirty="0" smtClean="0">
                <a:solidFill>
                  <a:schemeClr val="tx1"/>
                </a:solidFill>
              </a:rPr>
              <a:t>command/ process; </a:t>
            </a:r>
            <a:r>
              <a:rPr lang="en-US" sz="2400" dirty="0">
                <a:solidFill>
                  <a:schemeClr val="tx1"/>
                </a:solidFill>
              </a:rPr>
              <a:t>‘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-d</a:t>
            </a:r>
            <a:r>
              <a:rPr lang="en-US" sz="2400" dirty="0">
                <a:solidFill>
                  <a:schemeClr val="tx1"/>
                </a:solidFill>
              </a:rPr>
              <a:t>’ flag is used for running the container in </a:t>
            </a:r>
            <a:r>
              <a:rPr lang="en-US" sz="2400" dirty="0" smtClean="0">
                <a:solidFill>
                  <a:schemeClr val="tx1"/>
                </a:solidFill>
              </a:rPr>
              <a:t>background: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Pause Container</a:t>
            </a:r>
          </a:p>
          <a:p>
            <a:pPr>
              <a:buFont typeface="Wingdings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Used to pause the processes running inside the container.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5000" y="2024640"/>
            <a:ext cx="83058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create --name &lt;container-name&gt; &lt;image-name&gt;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371600" y="3853440"/>
            <a:ext cx="95250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-it -d --name &lt;container-name&gt; &lt;image-name&gt;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bash 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743200" y="5377440"/>
            <a:ext cx="67056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pause &lt;container-id/name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8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Stop Container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To stop the container and processes running inside the container: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To stop all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running </a:t>
            </a:r>
            <a:r>
              <a:rPr lang="en-US" sz="2400" dirty="0" smtClean="0">
                <a:solidFill>
                  <a:schemeClr val="tx1"/>
                </a:solidFill>
              </a:rPr>
              <a:t>Docker containers: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Start Container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Start the container, if present in stopped </a:t>
            </a:r>
            <a:r>
              <a:rPr lang="en-US" sz="2400" dirty="0" smtClean="0">
                <a:solidFill>
                  <a:schemeClr val="tx1"/>
                </a:solidFill>
              </a:rPr>
              <a:t>state: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429000" y="2024640"/>
            <a:ext cx="54102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stop &lt;container-id/name&gt;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497579" y="3040640"/>
            <a:ext cx="5265421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stop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-q)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413758" y="4615440"/>
            <a:ext cx="5501642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start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1044736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Restart Container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It is used to restart the container as well as processes running inside the </a:t>
            </a:r>
            <a:r>
              <a:rPr lang="en-US" sz="2400" dirty="0" smtClean="0">
                <a:solidFill>
                  <a:schemeClr val="tx1"/>
                </a:solidFill>
              </a:rPr>
              <a:t>container: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Kill Container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We can kill the running </a:t>
            </a:r>
            <a:r>
              <a:rPr lang="en-US" sz="2400" dirty="0" smtClean="0">
                <a:solidFill>
                  <a:schemeClr val="tx1"/>
                </a:solidFill>
              </a:rPr>
              <a:t>container: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230269" y="2286000"/>
            <a:ext cx="5761331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 &lt;container-id/name&gt;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352800" y="4386840"/>
            <a:ext cx="54864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kill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1098632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and Remove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 know how to stop it, but how do we completely destroy it?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Destroy 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Its preferred to destroy container, only if present in stopped state instead of forcefully destroying the running </a:t>
            </a:r>
            <a:r>
              <a:rPr lang="en-US" sz="2400" dirty="0" smtClean="0">
                <a:solidFill>
                  <a:schemeClr val="tx1"/>
                </a:solidFill>
              </a:rPr>
              <a:t>container: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 NOTE: To destroy the parent image of a container, just add an “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”, like (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rmi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dirty="0">
                <a:solidFill>
                  <a:schemeClr val="tx1"/>
                </a:solidFill>
              </a:rPr>
              <a:t>remove all the stopped </a:t>
            </a:r>
            <a:r>
              <a:rPr lang="en-US" sz="2400" dirty="0" smtClean="0">
                <a:solidFill>
                  <a:schemeClr val="tx1"/>
                </a:solidFill>
              </a:rPr>
              <a:t>Docker containers</a:t>
            </a:r>
          </a:p>
          <a:p>
            <a:pPr lvl="1">
              <a:buFont typeface="Wingdings" charset="2"/>
              <a:buChar char="q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581400" y="2846774"/>
            <a:ext cx="5029200" cy="38946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&lt;container-id/name&gt;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659379" y="4724400"/>
            <a:ext cx="6934200" cy="4354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-q -f status=exited)</a:t>
            </a:r>
          </a:p>
        </p:txBody>
      </p:sp>
    </p:spTree>
    <p:extLst>
      <p:ext uri="{BB962C8B-B14F-4D97-AF65-F5344CB8AC3E}">
        <p14:creationId xmlns:p14="http://schemas.microsoft.com/office/powerpoint/2010/main" val="870572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H</a:t>
            </a:r>
            <a:r>
              <a:rPr lang="en-US" sz="4950" dirty="0" smtClean="0"/>
              <a:t>ands-on Exercise(s)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Put lab info here...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1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Understanding Tomcat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2133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Apache Tomcat (or simply Tomcat) is an open source web server and servlet container developed by the Apache Software Foundation (ASF).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Tomcat </a:t>
            </a:r>
            <a:r>
              <a:rPr lang="en-US" sz="2400" dirty="0"/>
              <a:t>implements the Java Servlet and the </a:t>
            </a:r>
            <a:r>
              <a:rPr lang="en-US" sz="2400" dirty="0" err="1"/>
              <a:t>JavaServer</a:t>
            </a:r>
            <a:r>
              <a:rPr lang="en-US" sz="2400" dirty="0"/>
              <a:t> Pages (JSP) specifications from </a:t>
            </a:r>
            <a:r>
              <a:rPr lang="en-US" sz="2400" dirty="0" smtClean="0"/>
              <a:t>Oracle.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provides </a:t>
            </a:r>
            <a:r>
              <a:rPr lang="en-US" sz="2400" dirty="0"/>
              <a:t>a "pure Java" HTTP web server environment for Java code to run in. </a:t>
            </a: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7954"/>
            <a:ext cx="4457700" cy="29732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4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Tomcat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8387" y="990600"/>
            <a:ext cx="10087293" cy="5181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q"/>
            </a:pPr>
            <a:r>
              <a:rPr lang="en-US" sz="2400" dirty="0" smtClean="0"/>
              <a:t> In </a:t>
            </a:r>
            <a:r>
              <a:rPr lang="en-US" sz="2400" dirty="0"/>
              <a:t>the simplest </a:t>
            </a:r>
            <a:r>
              <a:rPr lang="en-US" sz="2400" dirty="0" smtClean="0"/>
              <a:t>configuration </a:t>
            </a:r>
            <a:r>
              <a:rPr lang="en-US" sz="2400" dirty="0"/>
              <a:t>Tomcat runs in a single operating system </a:t>
            </a:r>
            <a:r>
              <a:rPr lang="en-US" sz="2400" dirty="0" smtClean="0"/>
              <a:t>process </a:t>
            </a:r>
            <a:endParaRPr lang="en-US" sz="2400" dirty="0"/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The process runs a Java virtual machine (JVM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Every single HTTP request from a browser to Tomcat is processed in the Tomcat process in a separate </a:t>
            </a:r>
            <a:r>
              <a:rPr lang="en-US" sz="2400" dirty="0" smtClean="0"/>
              <a:t>thread</a:t>
            </a:r>
            <a:endParaRPr lang="en-US" sz="2400" dirty="0"/>
          </a:p>
          <a:p>
            <a:pPr marL="285750" indent="-285750">
              <a:buFont typeface="Wingdings" charset="2"/>
              <a:buChar char="q"/>
            </a:pPr>
            <a:endParaRPr lang="en-US" sz="2400" dirty="0"/>
          </a:p>
          <a:p>
            <a:pPr fontAlgn="auto"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7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in Docker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Now let’s run a JVM based application like Apache </a:t>
            </a:r>
            <a:r>
              <a:rPr lang="en-US" sz="2400" dirty="0" smtClean="0"/>
              <a:t>Tomcat: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116579" y="1655940"/>
            <a:ext cx="6019800" cy="32525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8888:8080 tomcat:8.0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1371600" y="2590800"/>
            <a:ext cx="9677400" cy="3406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18:30:51.541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/manager has finished in 28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18:30:51.542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18:30:52.108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566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18:30:52.117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18:30:52.161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45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18:30:52.176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18:30:52.206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18:30:52.208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1589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explore that command for a quick </a:t>
            </a:r>
            <a:r>
              <a:rPr lang="en-US" sz="2400" dirty="0" smtClean="0"/>
              <a:t>sec: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The option (--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 smtClean="0"/>
              <a:t>) tells Docker we </a:t>
            </a:r>
            <a:r>
              <a:rPr lang="en-US" sz="2400" dirty="0"/>
              <a:t>want to remove the </a:t>
            </a:r>
            <a:r>
              <a:rPr lang="en-US" sz="2400" dirty="0" smtClean="0"/>
              <a:t>container when </a:t>
            </a:r>
            <a:r>
              <a:rPr lang="en-US" sz="2400" dirty="0"/>
              <a:t>it’s done </a:t>
            </a:r>
            <a:r>
              <a:rPr lang="en-US" sz="2400" dirty="0" smtClean="0"/>
              <a:t>running.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We are exposing ports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8888:8080 </a:t>
            </a:r>
            <a:r>
              <a:rPr lang="en-US" sz="2400" dirty="0" smtClean="0"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(-p), </a:t>
            </a:r>
            <a:r>
              <a:rPr lang="en-US" sz="2400" dirty="0" smtClean="0">
                <a:cs typeface="Courier New" panose="02070309020205020404" pitchFamily="49" charset="0"/>
              </a:rPr>
              <a:t>which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tells </a:t>
            </a:r>
            <a:r>
              <a:rPr lang="en-US" sz="2400" dirty="0" smtClean="0"/>
              <a:t>Docker we </a:t>
            </a:r>
            <a:r>
              <a:rPr lang="en-US" sz="2400" dirty="0"/>
              <a:t>want to map the container’s port 8080 to the host port of </a:t>
            </a:r>
            <a:r>
              <a:rPr lang="en-US" sz="2400" dirty="0" smtClean="0"/>
              <a:t>8888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If we were to connect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we should be able to reach our </a:t>
            </a:r>
            <a:r>
              <a:rPr lang="en-US" sz="2400" dirty="0" err="1" smtClean="0"/>
              <a:t>tomct</a:t>
            </a:r>
            <a:r>
              <a:rPr lang="en-US" sz="2400" dirty="0" smtClean="0"/>
              <a:t> </a:t>
            </a:r>
            <a:r>
              <a:rPr lang="en-US" sz="2400" dirty="0"/>
              <a:t>server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116579" y="1752600"/>
            <a:ext cx="6256022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8888:8080 tomcat:8.0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If we are operating Docker from inside a VM image, there is some additional work to be done. Here’s a look at the problem: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Our Docker Host has been mapped properly, but we cannot reach it from our host (Windows/</a:t>
            </a:r>
            <a:r>
              <a:rPr lang="en-US" sz="2400" dirty="0" err="1"/>
              <a:t>MacOSX</a:t>
            </a:r>
            <a:r>
              <a:rPr lang="en-US" sz="2400" dirty="0"/>
              <a:t>) because the VM does not expose those ports.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Virtual Machine OS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Tomcat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8888</a:t>
            </a:r>
            <a:endParaRPr lang="en-US" sz="2400" b="1" dirty="0"/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8080</a:t>
            </a:r>
            <a:endParaRPr lang="en-US" sz="2400" b="1" dirty="0"/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1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Ports </a:t>
            </a:r>
            <a:r>
              <a:rPr lang="en-US" dirty="0"/>
              <a:t>for </a:t>
            </a:r>
            <a:r>
              <a:rPr lang="en-US" dirty="0" smtClean="0"/>
              <a:t>Tomcat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Enable </a:t>
            </a:r>
            <a:r>
              <a:rPr lang="en-US" sz="2400" dirty="0"/>
              <a:t>port forwarding between the VM Host (windows/Mac) and the VM Guest (Docker host):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5" y="1922883"/>
            <a:ext cx="6222990" cy="411131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8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24131</TotalTime>
  <Words>2069</Words>
  <Application>Microsoft Macintosh PowerPoint</Application>
  <PresentationFormat>Widescreen</PresentationFormat>
  <Paragraphs>379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Angsana New</vt:lpstr>
      <vt:lpstr>Calibri</vt:lpstr>
      <vt:lpstr>Calibri Light</vt:lpstr>
      <vt:lpstr>Courier New</vt:lpstr>
      <vt:lpstr>Wingdings</vt:lpstr>
      <vt:lpstr>Green-1</vt:lpstr>
      <vt:lpstr>Application Server in a Docker Container</vt:lpstr>
      <vt:lpstr>What is an Application Server?</vt:lpstr>
      <vt:lpstr>Understanding Tomcat</vt:lpstr>
      <vt:lpstr>Understanding Tomcat</vt:lpstr>
      <vt:lpstr>Deploy Apache Tomcat in Docker</vt:lpstr>
      <vt:lpstr>Deploy Apache Tomcat</vt:lpstr>
      <vt:lpstr>Deploy Apache Tomcat VM</vt:lpstr>
      <vt:lpstr>Deploy Apache Tomcat VM</vt:lpstr>
      <vt:lpstr>Map Ports for Tomcat VM</vt:lpstr>
      <vt:lpstr>Map Ports for Tomcat</vt:lpstr>
      <vt:lpstr>Deploy Apache Tomcat</vt:lpstr>
      <vt:lpstr>Deploy Apache Tomcat</vt:lpstr>
      <vt:lpstr>Explore Inside Tomcat Container</vt:lpstr>
      <vt:lpstr>Deploy Apache Tomcat</vt:lpstr>
      <vt:lpstr>Common Key Container Parameters</vt:lpstr>
      <vt:lpstr>Container Identification </vt:lpstr>
      <vt:lpstr>Docker Container Command</vt:lpstr>
      <vt:lpstr>Deploy Apache Tomcat as a Daemon</vt:lpstr>
      <vt:lpstr>Print Apache Tomcat Logs</vt:lpstr>
      <vt:lpstr>Print Apache Tomcat Processes</vt:lpstr>
      <vt:lpstr>Inspect Apache Tomcat Daemon</vt:lpstr>
      <vt:lpstr>Lifecycle of a Container</vt:lpstr>
      <vt:lpstr>Lifecycle of a Container</vt:lpstr>
      <vt:lpstr>Lifecycle of a Container</vt:lpstr>
      <vt:lpstr>Lifecycle of a Container</vt:lpstr>
      <vt:lpstr>Stop and Remove Container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1096</cp:revision>
  <dcterms:created xsi:type="dcterms:W3CDTF">2010-11-02T19:01:47Z</dcterms:created>
  <dcterms:modified xsi:type="dcterms:W3CDTF">2018-02-24T21:46:01Z</dcterms:modified>
</cp:coreProperties>
</file>