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33"/>
  </p:notesMasterIdLst>
  <p:sldIdLst>
    <p:sldId id="492" r:id="rId2"/>
    <p:sldId id="575" r:id="rId3"/>
    <p:sldId id="576" r:id="rId4"/>
    <p:sldId id="605" r:id="rId5"/>
    <p:sldId id="635" r:id="rId6"/>
    <p:sldId id="636" r:id="rId7"/>
    <p:sldId id="637" r:id="rId8"/>
    <p:sldId id="638" r:id="rId9"/>
    <p:sldId id="592" r:id="rId10"/>
    <p:sldId id="593" r:id="rId11"/>
    <p:sldId id="564" r:id="rId12"/>
    <p:sldId id="608" r:id="rId13"/>
    <p:sldId id="609" r:id="rId14"/>
    <p:sldId id="613" r:id="rId15"/>
    <p:sldId id="632" r:id="rId16"/>
    <p:sldId id="614" r:id="rId17"/>
    <p:sldId id="615" r:id="rId18"/>
    <p:sldId id="607" r:id="rId19"/>
    <p:sldId id="633" r:id="rId20"/>
    <p:sldId id="628" r:id="rId21"/>
    <p:sldId id="634" r:id="rId22"/>
    <p:sldId id="627" r:id="rId23"/>
    <p:sldId id="639" r:id="rId24"/>
    <p:sldId id="640" r:id="rId25"/>
    <p:sldId id="631" r:id="rId26"/>
    <p:sldId id="641" r:id="rId27"/>
    <p:sldId id="567" r:id="rId28"/>
    <p:sldId id="642" r:id="rId29"/>
    <p:sldId id="569" r:id="rId30"/>
    <p:sldId id="568" r:id="rId31"/>
    <p:sldId id="560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1" autoAdjust="0"/>
    <p:restoredTop sz="75549" autoAdjust="0"/>
  </p:normalViewPr>
  <p:slideViewPr>
    <p:cSldViewPr>
      <p:cViewPr>
        <p:scale>
          <a:sx n="69" d="100"/>
          <a:sy n="69" d="100"/>
        </p:scale>
        <p:origin x="3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://localhost:32768/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b="1" dirty="0" smtClean="0"/>
              <a:t>POSSIBLE MATERIAL: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Docker recipes for Java EE Applications – Tech Tip #80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(2015) - </a:t>
            </a:r>
            <a:r>
              <a:rPr lang="en-US" altLang="en-US" dirty="0" smtClean="0"/>
              <a:t>http://</a:t>
            </a:r>
            <a:r>
              <a:rPr lang="en-US" altLang="en-US" dirty="0" err="1" smtClean="0"/>
              <a:t>blog.arungupta.me</a:t>
            </a:r>
            <a:r>
              <a:rPr lang="en-US" altLang="en-US" dirty="0" smtClean="0"/>
              <a:t>/9-docker-recipes-javaee-applications-techtip80/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Step-by-Step High Availability with Docker and Java EE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(2016) - </a:t>
            </a:r>
            <a:r>
              <a:rPr lang="en-US" altLang="en-US" dirty="0" smtClean="0"/>
              <a:t>https://</a:t>
            </a:r>
            <a:r>
              <a:rPr lang="en-US" altLang="en-US" dirty="0" err="1" smtClean="0"/>
              <a:t>community.oracle.com</a:t>
            </a:r>
            <a:r>
              <a:rPr lang="en-US" altLang="en-US" dirty="0" smtClean="0"/>
              <a:t>/docs/DOC-998210 (THIS!)</a:t>
            </a:r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12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Java project: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archetype:generate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DgroupId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org.examples.java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DartifactId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DinteractiveMode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=false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the project: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Java class: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target/helloworld-1.0-SNAPSHOT.jar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org.examples.java.App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package this application as a Docker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052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Docker image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in an interactive manner: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open a terminal in the container. Check the version of Java: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root@8d0af9da5258:/# java -version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"1.8.0_141"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Runtime Environment (build 1.8.0_141-8u141-b15-1~deb9u1-b15)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64-Bit Server VM (build 25.141-b15, mixed mode)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different JDK version may be shown in your case.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out of the container by typing exit in the container shell.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889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and run Java application as Docker image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directory and use the following content: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target/helloworld-1.0-SNAPSHOT.jar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/helloworld-1.0-SNAPSHOT.jar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java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/helloworld-1.0-SNAPSHOT.jar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org.examples.java.App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the image: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hello-java:latest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image: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hello-java:latest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displays the 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World!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exactly same output that was printed when the Java class was invoked using Java CLI.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443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CMD and ENTRYPOINT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 will work for most of the cases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entry point for a container is /bin/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default shell.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container as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uses that command and starts the default shell.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is shown as: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root@88976ddee107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:/#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10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CMD and ENTRYPOINT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 allows to override the entry point to some other command, and even customize it.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example, a container can be started as: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=/bin/cat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root:x:0:0:root:/root:/bin/bash daemon:x:1:1:daemon:/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bin:x:2:2:bin:/bin:/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sys:x:3:3:sys:/dev:/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nologin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overrides the entry point to the container to /bin/cat.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argument(s) passed to the CLI are used by the entry point.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039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ADD and COPY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work for most of the cases.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all capabilities of COPY and has the following additional features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Allows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file auto-extraction in the image, for example, ADD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app.tar.gz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Allows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to be downloaded from a remote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downloaded files will become part of the image. This causes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to bloat. So its recommended to use curl or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download the archive explicitly, extract, and remove the archive.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32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and export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images can be saved using image save command to a .tar file: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save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helloworld.tar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files can then be imported using load command: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load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helloworld.tar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64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in an interactive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show the output as: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=========================================================================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Environment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JBOSS_HOME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/opt/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/java/bin/java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00:26:27,455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org.jboss.as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(Controller Boot Thread) WFLYSRV0060: Http management interface listening on http://127.0.0.1:9990/management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00:26:27,456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org.jboss.as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(Controller Boot Thread) WFLYSRV0051: Admin console listening on http://127.0.0.1:9990 00:26:27,457 INFO 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org.jboss.as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(Controller Boot Thread) WFLYSRV0025: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Full 10.1.0.Final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 2.2.0.Final) started in 3796ms - Started 331 of 577 services (393 services are lazy, passive or on-demand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that the server started correctly, congratulations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Docker runs in the foreground. 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to interact with the STDIN and -t attach a TTY to the process. Switches can be combined together and used as -it.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stop the container.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Detached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the container in detached mode: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254418caddb1e260e8489f872f51af4422bc4801d17746967d9777f565714600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-d, instead of -it, runs the container in detached mode.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is the unique id assigned to the container. Logs of the container can be seen using the command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logs &lt;CONTAINER_ID&gt;, where &lt;CONTAINER_ID&gt; is the id of the container.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of the container can be checked using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 command: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ID IMAGE COMMAND CREATED STATUS PORTS NAMES 254418caddb1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"/opt/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 2 minutes ago Up 2 minutes 8080/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gifted_haibt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try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 -a to see all the containers on this machine.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873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Interactively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Docker runs in the foreground.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to interact with the STDIN and -t attach a TTY to the process.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combined together and used as -it.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stop the container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04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262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Detached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the container in detached mode: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254418caddb1e260e8489f872f51af4422bc4801d17746967d9777f565714600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d, instead of -it, runs the container in detached mode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is the unique id assigned to the container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704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container can be seen using the command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logs &lt;CONTAINER_ID&gt;, where &lt;CONTAINER_ID&gt; is the id of the container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container can be checked using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 command: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IMAGE 	COMMAND 	CREATED 		STATUS 	PORTS 	NAMES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254418caddb1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"/opt/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...”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minutes ago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Up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minutes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8080/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gifted_haibt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 -a to see all the containers on this machine.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840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default port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the container to accept incoming connections, you will need to provide special options when invoking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container, we just started, can’t be accessed by our browser.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stop it again and restart with different options.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grep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$1}'`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container as: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-P --name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 map any exposed ports inside the image to a random port on Docker host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155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(cont.)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addition, --name option is used to give this container a name.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can then later be used to get more details about the container or stop it.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verified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ls command: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ID IMAGE COMMAND CREATED STATUS PORTS NAMES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89fbfbceeb56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"/opt/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..." 9 seconds ago Up 8 seconds 0.0.0.0:32768-&gt;8080/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mapping is shown in the PORTS column.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975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http://localhost:32768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 to use the correct port number as shown in your case.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Note-Exact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number may be different in your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796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a WAR file to application server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your application server is running, lets see how to deploy a WAR file to it.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text file and name it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contents: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 -L https://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-samples/javaee7-simple-sample/releases/download/v1.10/javaee7-simple-sample-1.10.war -o 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jboss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/standalone/deployments/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-simple-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sample.war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41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a WAR file to application server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 image: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-sample 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container: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-p 8080:8080 --name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-sample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the endpoint: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 http://localhost:8080/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-simple-sample/resources/persons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brew install XML-</a:t>
            </a:r>
            <a:r>
              <a:rPr lang="en-US" dirty="0" err="1" smtClean="0"/>
              <a:t>Coreutils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install XML formatting utility on Mac. This output can then be piped to </a:t>
            </a:r>
            <a:r>
              <a:rPr lang="en-US" dirty="0" smtClean="0"/>
              <a:t>xml-</a:t>
            </a:r>
            <a:r>
              <a:rPr lang="en-US" dirty="0" err="1" smtClean="0"/>
              <a:t>fmt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display a formatted result.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output: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cs_05-output.bash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found inside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code_snippet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</a:t>
            </a: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624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a specific container by id or name: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&lt;CONTAINER ID&gt;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stop &lt;NAME&gt;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running containers: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$(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-q)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the exited containers: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 -f "exited=-1”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 specific container by id or name: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&lt;CONTAINER_ID&gt;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&lt;NAME&gt;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containers meeting a regular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 | grep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$1}'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all containers, without any criteria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07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 specific container by id or name: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&lt;CONTAINER_ID&gt;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&lt;NAME&gt;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containers meeting a regular expression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 | grep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wildfly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$1}'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containers, without any criteria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030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66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b="1" dirty="0" smtClean="0"/>
              <a:t>Split into multiple </a:t>
            </a:r>
            <a:r>
              <a:rPr lang="en-US" b="1" dirty="0" smtClean="0"/>
              <a:t>slides</a:t>
            </a:r>
          </a:p>
          <a:p>
            <a:pPr rtl="0"/>
            <a:endParaRPr lang="en-US" b="1" dirty="0" smtClean="0"/>
          </a:p>
          <a:p>
            <a:pPr rtl="0"/>
            <a:r>
              <a:rPr lang="en-US" b="1" dirty="0" smtClean="0"/>
              <a:t>NEED MORE?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build images by reading instructions from a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text document that contains all the commands a user could call on the command line to assemble an image.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build command uses this file and executes all the commands in succession to create an image.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is also passed a context that is used during image creation.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can be a path on your local filesystem or a URL to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SOURCE</a:t>
            </a:r>
            <a:r>
              <a:rPr lang="en-US" b="1" dirty="0" smtClean="0"/>
              <a:t>:</a:t>
            </a:r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docker</a:t>
            </a:r>
            <a:r>
              <a:rPr lang="en-US" b="0" dirty="0" smtClean="0"/>
              <a:t>/labs/blob/master/developer-tools/java/chapters/ch03-build-image.adoc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2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commands are listed below: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 				Purpose				Example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First non-comment instruction in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Copies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mulitple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 files from the context to the file system of the container at the specified path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COPY 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bash_profile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/home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Sets the environment variable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ENV HOSTNAME=test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Executes a command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RUN apt-get update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Defaults for an executing container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CMD ["/bin/echo", "hello world"]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Informs the network ports that the container will listen 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			EXPOSE 8093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docker</a:t>
            </a:r>
            <a:r>
              <a:rPr lang="en-US" b="0" dirty="0" smtClean="0"/>
              <a:t>/labs/blob/master/developer-tools/java/chapters/ch03-build-image.adoc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69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your first image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directory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directory, create a new text file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Use the following contents: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["/bin/echo", "hello world"]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image uses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the base image.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defines the command that needs to run.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 different entry point of /bin/echo and gives the argument “hello world”.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the image using the command: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. -t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(.) in this command is the context for the command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 adds a tag to the image.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output is shown: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 build context to Docker daemon 2.048kB Step 1/2 :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latest: Pulling from library/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9fb6c798fa41: Pull complete 3b61febd4aef: Pull complete 9d99b9777eb0: Pull complete d010c8cf75d7: Pull complete 7fac07fb303e: Pull complete Digest: sha256:31371c117d65387be2640b8254464102c36c4e23d2abe1f6f4667e47716483f1 Status: Downloaded newer image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---&gt; 2d696327ab2e Step 2/2 : CMD /bin/echo hello world ---&gt; Running in 9356a508590c ---&gt; e61f88f3a0f7 Removing intermediate container 9356a508590c Successfully built e61f88f3a0f7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Successfully tagged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helloworld:latest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the images available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e61f88f3a0f7 3 minutes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images may be shown as well but we are interested in these two images for now.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container using the command: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the 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see the expected output, check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content exactly matches as shown above. Build the image again and now run it.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base image from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Build the image again: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helloworld:2 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view the images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 command: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7fbedda27c66 3 seconds ago 1.13MB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e61f88f3a0f7 5 minutes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54511612f1c4 9 days ago 1.13MB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helloworld:2 is the format that allows to specify the image name and assign a tag/version to it separated by :.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docker</a:t>
            </a:r>
            <a:r>
              <a:rPr lang="en-US" b="0" dirty="0" smtClean="0"/>
              <a:t>/labs/blob/master/developer-tools/java/chapters/ch03-build-image.adoc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45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output is shown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 build context to Docker daemon 2.048kB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 :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Pulling from library/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9fb6c798fa41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Pull complete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3b61febd4aef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Pull complete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9d99b9777eb0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Pull complete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d010c8cf75d7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Pull complete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7fac07fb303e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Pull complete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sha256:31371c117d65387be2640b8254464102c36c4e23d2abe1f6f4667e47716483f1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Downloaded newer image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ubuntu:latest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2d696327ab2e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2/2 : CMD /bin/echo hello world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in 9356a508590c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e61f88f3a0f7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intermediate container 9356a508590c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 e61f88f3a0f7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Successfully tagged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helloworld:latest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docker</a:t>
            </a:r>
            <a:r>
              <a:rPr lang="en-US" b="0" dirty="0" smtClean="0"/>
              <a:t>/labs/blob/master/developer-tools/java/chapters/ch03-build-image.adoc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31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the images available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 e61f88f3a0f7 3 minutes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images may be shown as well but we are interested in these two images for now.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container using the command: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the 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(extra):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see the expected output, check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content exactly matches as shown above. Build the image again and now run 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could also 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base image from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Build the image again: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build -t helloworld:2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view the images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ls command: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TAG IMAGE ID CREATED SIZE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7fbedda27c66 3 seconds ago 1.13MB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e61f88f3a0f7 5 minutes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2d696327ab2e 4 days ago 122MB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latest 54511612f1c4 9 days ago 1.13MB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helloworld:2 is the format that allows to specify the image name and assign a tag/version to it separated by :.</a:t>
            </a:r>
          </a:p>
          <a:p>
            <a:endParaRPr lang="en-US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docker</a:t>
            </a:r>
            <a:r>
              <a:rPr lang="en-US" b="0" dirty="0" smtClean="0"/>
              <a:t>/labs/blob/master/developer-tools/java/chapters/ch03-build-image.adoc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40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57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C48146-FBF7-894B-9747-E1B8238F5449}" type="datetime1">
              <a:rPr lang="en-US" smtClean="0"/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CA7DA60-C11E-C24D-9F39-E52BFFEAAE74}" type="datetime1">
              <a:rPr lang="en-US" smtClean="0"/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081498-E92B-2042-A0BC-CD0DAEC31880}" type="datetime1">
              <a:rPr lang="en-US" smtClean="0"/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9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4AACB1-5A01-2D4D-B014-D9305121242F}" type="datetime1">
              <a:rPr lang="en-US" smtClean="0"/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9E4196C-006A-DE4C-A53E-9D3E042CD8E7}" type="datetime1">
              <a:rPr lang="en-US" smtClean="0"/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9CD0EB-A3AC-0A45-988F-8152B3912812}" type="datetime1">
              <a:rPr lang="en-US" smtClean="0"/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2F654D-B0AD-3E4D-BDFA-CA471A7D8047}" type="datetime1">
              <a:rPr lang="en-US" smtClean="0"/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945CE7-127B-814D-BA09-A6550EB61D45}" type="datetime1">
              <a:rPr lang="en-US" smtClean="0"/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901163E-4342-2C4B-895D-2E7AF4150903}" type="datetime1">
              <a:rPr lang="en-US" smtClean="0"/>
              <a:t>2/22/18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B57F46-DAE9-364D-B383-9878DDB05F7C}" type="datetime1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13749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F5986BD-927F-7B47-B313-0BA03B148628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Containerizing Java EE Application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Docker and java work great together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Stay Mindful of the Cons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79" y="1020094"/>
            <a:ext cx="9951721" cy="43901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charset="2"/>
              <a:buChar char="q"/>
            </a:pPr>
            <a:r>
              <a:rPr lang="en-US" sz="2400" dirty="0" smtClean="0"/>
              <a:t>Two common problems that occur during </a:t>
            </a:r>
            <a:r>
              <a:rPr lang="en-US" sz="2400" dirty="0" err="1" smtClean="0"/>
              <a:t>Dockerization</a:t>
            </a:r>
            <a:r>
              <a:rPr lang="en-US" sz="2400" dirty="0" smtClean="0"/>
              <a:t> are:</a:t>
            </a:r>
          </a:p>
          <a:p>
            <a:pPr lvl="1" fontAlgn="auto">
              <a:buFont typeface="Wingdings" charset="2"/>
              <a:buChar char="q"/>
            </a:pPr>
            <a:r>
              <a:rPr lang="en-US" sz="2400" dirty="0" smtClean="0"/>
              <a:t> Making an application use environment variables when it relies on configuration files</a:t>
            </a:r>
          </a:p>
          <a:p>
            <a:pPr lvl="1" fontAlgn="auto">
              <a:buFont typeface="Wingdings" charset="2"/>
              <a:buChar char="q"/>
            </a:pPr>
            <a:r>
              <a:rPr lang="en-US" sz="2400" dirty="0" smtClean="0"/>
              <a:t> Sending application logs to STDOUT/STDERR when it defaults to files in the container’s file system</a:t>
            </a:r>
            <a:endParaRPr lang="en-US" sz="2400" dirty="0"/>
          </a:p>
          <a:p>
            <a:pPr fontAlgn="auto">
              <a:buFont typeface="Wingdings" charset="2"/>
              <a:buChar char="q"/>
            </a:pPr>
            <a:r>
              <a:rPr lang="en-US" sz="2400" dirty="0" smtClean="0"/>
              <a:t> Remember both of these as we make our way through this course!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5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</a:t>
            </a:r>
            <a:r>
              <a:rPr lang="en-US" dirty="0" smtClean="0"/>
              <a:t>e a Simple Java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2577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new Java project: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Build the project: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Run </a:t>
            </a:r>
            <a:r>
              <a:rPr lang="en-US" sz="2400" dirty="0">
                <a:solidFill>
                  <a:schemeClr val="tx1"/>
                </a:solidFill>
              </a:rPr>
              <a:t>the Java class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This shows the output: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Now, let’s package this application as a Docker image!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610418" y="1494500"/>
            <a:ext cx="7828982" cy="5629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mvn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archetype:generate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DgroupId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org.examples.java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                                                                     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-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DartifactId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DinteractiveMode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=false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696109" y="446303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 World!</a:t>
            </a:r>
            <a:endParaRPr lang="en-US" sz="24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87810" y="2558040"/>
            <a:ext cx="416559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cd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mvn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package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295400" y="3548640"/>
            <a:ext cx="96774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java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target/helloworld-1.0-SNAPSHOT.jar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org.examples.java.App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 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Run the </a:t>
            </a:r>
            <a:r>
              <a:rPr lang="en-US" sz="2400" dirty="0" err="1" smtClean="0">
                <a:solidFill>
                  <a:schemeClr val="tx1"/>
                </a:solidFill>
              </a:rPr>
              <a:t>OpenJDK</a:t>
            </a:r>
            <a:r>
              <a:rPr lang="en-US" sz="2400" dirty="0" smtClean="0">
                <a:solidFill>
                  <a:schemeClr val="tx1"/>
                </a:solidFill>
              </a:rPr>
              <a:t> container in an interactive manner: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This will open a terminal in the container; check the version of Java: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Output: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q"/>
            </a:pPr>
            <a:r>
              <a:rPr lang="en-US" sz="2200" dirty="0" smtClean="0">
                <a:solidFill>
                  <a:schemeClr val="tx1"/>
                </a:solidFill>
              </a:rPr>
              <a:t> NOTE: </a:t>
            </a:r>
            <a:r>
              <a:rPr lang="en-US" sz="2400" dirty="0" smtClean="0">
                <a:solidFill>
                  <a:schemeClr val="tx1"/>
                </a:solidFill>
              </a:rPr>
              <a:t>A different JDK version may be shown.</a:t>
            </a:r>
          </a:p>
          <a:p>
            <a:pPr>
              <a:buFont typeface="Wingdings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 Exit </a:t>
            </a:r>
            <a:r>
              <a:rPr lang="en-US" sz="2800" dirty="0">
                <a:solidFill>
                  <a:schemeClr val="tx1"/>
                </a:solidFill>
              </a:rPr>
              <a:t>out of the container by typing exit in the container shell.</a:t>
            </a:r>
          </a:p>
          <a:p>
            <a:pPr>
              <a:buFont typeface="Wingdings" charset="2"/>
              <a:buChar char="q"/>
            </a:pPr>
            <a:endParaRPr lang="en-US" sz="2600" dirty="0" smtClean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q"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316253" y="1491902"/>
            <a:ext cx="5599147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-it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371600" y="3565004"/>
            <a:ext cx="9448800" cy="1289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version "1.8.0_141" 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Runtime Environment (build 1.8.0_141-8u141-b15-1~deb9u1-b15) 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64-Bit Server VM (build 25.141-b15, mixed mode)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124200" y="2528453"/>
            <a:ext cx="59436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root@8d0af9da5258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:/#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 -version </a:t>
            </a:r>
          </a:p>
        </p:txBody>
      </p:sp>
    </p:spTree>
    <p:extLst>
      <p:ext uri="{BB962C8B-B14F-4D97-AF65-F5344CB8AC3E}">
        <p14:creationId xmlns:p14="http://schemas.microsoft.com/office/powerpoint/2010/main" val="237567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Package and </a:t>
            </a:r>
            <a:r>
              <a:rPr lang="en-US" dirty="0" smtClean="0">
                <a:solidFill>
                  <a:schemeClr val="tx1"/>
                </a:solidFill>
              </a:rPr>
              <a:t>Run Java App as </a:t>
            </a:r>
            <a:r>
              <a:rPr lang="en-US" dirty="0">
                <a:solidFill>
                  <a:schemeClr val="tx1"/>
                </a:solidFill>
              </a:rPr>
              <a:t>Docker </a:t>
            </a:r>
            <a:r>
              <a:rPr lang="en-US" dirty="0" smtClean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39298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new </a:t>
            </a:r>
            <a:r>
              <a:rPr lang="en-US" sz="2400" dirty="0" err="1">
                <a:solidFill>
                  <a:schemeClr val="tx1"/>
                </a:solidFill>
              </a:rPr>
              <a:t>Dockerfile</a:t>
            </a:r>
            <a:r>
              <a:rPr lang="en-US" sz="2400" dirty="0">
                <a:solidFill>
                  <a:schemeClr val="tx1"/>
                </a:solidFill>
              </a:rPr>
              <a:t> in </a:t>
            </a:r>
            <a:r>
              <a:rPr lang="en-US" sz="2400" dirty="0" err="1">
                <a:solidFill>
                  <a:schemeClr val="tx1"/>
                </a:solidFill>
              </a:rPr>
              <a:t>helloworld</a:t>
            </a:r>
            <a:r>
              <a:rPr lang="en-US" sz="2400" dirty="0">
                <a:solidFill>
                  <a:schemeClr val="tx1"/>
                </a:solidFill>
              </a:rPr>
              <a:t> directory and use the following content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Build the image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Output: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shows the exactly same output that was printed when the Java class was invoked using Java CLI.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066800" y="3581400"/>
            <a:ext cx="8305800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image build -t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hello-java:latest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.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097279" y="1529599"/>
            <a:ext cx="10591800" cy="1289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openjdk:latest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COPY target/helloworld-1.0-SNAPSHOT.jar 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/helloworld-1.0-SNAPSHOT.jar 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CMD java -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/helloworld-1.0-SNAPSHOT.jar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org.examples.java.App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05903">
            <a:off x="9255297" y="2992784"/>
            <a:ext cx="1146881" cy="814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736510">
            <a:off x="10363211" y="2595442"/>
            <a:ext cx="1256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Don’t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Forget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Me!</a:t>
            </a:r>
            <a:endParaRPr lang="en-US" sz="28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800600" y="4267200"/>
            <a:ext cx="2588284" cy="5755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 World!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1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Difference </a:t>
            </a:r>
            <a:r>
              <a:rPr lang="en-US" dirty="0" smtClean="0">
                <a:solidFill>
                  <a:schemeClr val="tx1"/>
                </a:solidFill>
              </a:rPr>
              <a:t>Between </a:t>
            </a:r>
            <a:r>
              <a:rPr lang="en-US" dirty="0">
                <a:solidFill>
                  <a:schemeClr val="tx1"/>
                </a:solidFill>
              </a:rPr>
              <a:t>CMD and ENTRYPOINT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sz="2400" dirty="0">
                <a:solidFill>
                  <a:schemeClr val="tx1"/>
                </a:solidFill>
              </a:rPr>
              <a:t> will work for most of the </a:t>
            </a:r>
            <a:r>
              <a:rPr lang="en-US" sz="2400" dirty="0" smtClean="0">
                <a:solidFill>
                  <a:schemeClr val="tx1"/>
                </a:solidFill>
              </a:rPr>
              <a:t>cases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Default </a:t>
            </a:r>
            <a:r>
              <a:rPr lang="en-US" sz="2400" dirty="0">
                <a:solidFill>
                  <a:schemeClr val="tx1"/>
                </a:solidFill>
              </a:rPr>
              <a:t>entry point for a container is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/bin/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sz="2400" dirty="0">
                <a:solidFill>
                  <a:schemeClr val="tx1"/>
                </a:solidFill>
              </a:rPr>
              <a:t>, the default </a:t>
            </a:r>
            <a:r>
              <a:rPr lang="en-US" sz="2400" dirty="0" smtClean="0">
                <a:solidFill>
                  <a:schemeClr val="tx1"/>
                </a:solidFill>
              </a:rPr>
              <a:t>shell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Running a container as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run -it 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tx1"/>
                </a:solidFill>
              </a:rPr>
              <a:t> uses that command and starts the default </a:t>
            </a:r>
            <a:r>
              <a:rPr lang="en-US" sz="2400" dirty="0" smtClean="0">
                <a:solidFill>
                  <a:schemeClr val="tx1"/>
                </a:solidFill>
              </a:rPr>
              <a:t>shell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output is shown as: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895600" y="3352800"/>
            <a:ext cx="5426040" cy="41825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-it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410200" y="3733800"/>
            <a:ext cx="4084321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root@88976ddee107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:/#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55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Difference </a:t>
            </a:r>
            <a:r>
              <a:rPr lang="en-US" dirty="0" smtClean="0">
                <a:solidFill>
                  <a:schemeClr val="tx1"/>
                </a:solidFill>
              </a:rPr>
              <a:t>Between </a:t>
            </a:r>
            <a:r>
              <a:rPr lang="en-US" dirty="0">
                <a:solidFill>
                  <a:schemeClr val="tx1"/>
                </a:solidFill>
              </a:rPr>
              <a:t>CMD and ENTRYPOINT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2577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400" dirty="0">
                <a:solidFill>
                  <a:schemeClr val="tx1"/>
                </a:solidFill>
              </a:rPr>
              <a:t> allows to override the entry point to some other command, and even customize </a:t>
            </a:r>
            <a:r>
              <a:rPr lang="en-US" sz="2400" dirty="0" smtClean="0">
                <a:solidFill>
                  <a:schemeClr val="tx1"/>
                </a:solidFill>
              </a:rPr>
              <a:t>it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For example, a container can be started as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command overrides the entry point to the container to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bin/cat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argument(s) passed to the CLI are used by the entry point.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90531" y="2385118"/>
            <a:ext cx="8229600" cy="195828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run -it --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=/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bin/cat \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passwd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root:x:0:0:root:/root:/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bin/bash \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daemon:x:1:1:daemon:/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nologin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bin:x:2:2:bin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:/bin:/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nologin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sys:x:3:3:sys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:/dev:/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nologin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. . .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466829" y="4188086"/>
            <a:ext cx="4084321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root@88976ddee107:/#</a:t>
            </a:r>
          </a:p>
          <a:p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05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Difference </a:t>
            </a:r>
            <a:r>
              <a:rPr lang="en-US" dirty="0" smtClean="0">
                <a:solidFill>
                  <a:schemeClr val="tx1"/>
                </a:solidFill>
              </a:rPr>
              <a:t>Between ADD and COPY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COPY</a:t>
            </a:r>
            <a:r>
              <a:rPr lang="en-US" sz="2400" dirty="0">
                <a:solidFill>
                  <a:schemeClr val="tx1"/>
                </a:solidFill>
              </a:rPr>
              <a:t> will work for most of the </a:t>
            </a:r>
            <a:r>
              <a:rPr lang="en-US" sz="2400" dirty="0" smtClean="0">
                <a:solidFill>
                  <a:schemeClr val="tx1"/>
                </a:solidFill>
              </a:rPr>
              <a:t>cases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 has all capabilities of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COPY</a:t>
            </a:r>
            <a:r>
              <a:rPr lang="en-US" sz="2400" dirty="0">
                <a:solidFill>
                  <a:schemeClr val="tx1"/>
                </a:solidFill>
              </a:rPr>
              <a:t> and has the following additional </a:t>
            </a:r>
            <a:r>
              <a:rPr lang="en-US" sz="2400" dirty="0" smtClean="0">
                <a:solidFill>
                  <a:schemeClr val="tx1"/>
                </a:solidFill>
              </a:rPr>
              <a:t>features: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Allows </a:t>
            </a:r>
            <a:r>
              <a:rPr lang="en-US" sz="2400" dirty="0">
                <a:solidFill>
                  <a:schemeClr val="tx1"/>
                </a:solidFill>
              </a:rPr>
              <a:t>tar file auto-extraction in the </a:t>
            </a:r>
            <a:r>
              <a:rPr lang="en-US" sz="2400" dirty="0" smtClean="0">
                <a:solidFill>
                  <a:schemeClr val="tx1"/>
                </a:solidFill>
              </a:rPr>
              <a:t>image</a:t>
            </a:r>
          </a:p>
          <a:p>
            <a:pPr lvl="1"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F</a:t>
            </a:r>
            <a:r>
              <a:rPr lang="en-US" sz="2400" dirty="0" smtClean="0">
                <a:solidFill>
                  <a:schemeClr val="tx1"/>
                </a:solidFill>
              </a:rPr>
              <a:t>or example:</a:t>
            </a:r>
          </a:p>
          <a:p>
            <a:pPr lvl="1"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Allows files to be downloaded from a remote URL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764279" y="2743200"/>
            <a:ext cx="46939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ADD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app.tar.gz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/opt/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myapp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77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027853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Docker images can be saved using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 save</a:t>
            </a:r>
            <a:r>
              <a:rPr lang="en-US" sz="2400" dirty="0">
                <a:solidFill>
                  <a:schemeClr val="tx1"/>
                </a:solidFill>
              </a:rPr>
              <a:t> command to a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.tar</a:t>
            </a:r>
            <a:r>
              <a:rPr lang="en-US" sz="2400" dirty="0">
                <a:solidFill>
                  <a:schemeClr val="tx1"/>
                </a:solidFill>
              </a:rPr>
              <a:t> file:</a:t>
            </a:r>
          </a:p>
          <a:p>
            <a:pPr fontAlgn="auto"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These tar files can then be imported using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load</a:t>
            </a:r>
            <a:r>
              <a:rPr lang="en-US" sz="2400" dirty="0">
                <a:solidFill>
                  <a:schemeClr val="tx1"/>
                </a:solidFill>
              </a:rPr>
              <a:t> command:</a:t>
            </a:r>
          </a:p>
          <a:p>
            <a:pPr fontAlgn="auto"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fontAlgn="auto"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Import and </a:t>
            </a:r>
            <a:r>
              <a:rPr lang="en-US" dirty="0" smtClean="0">
                <a:solidFill>
                  <a:schemeClr val="tx1"/>
                </a:solidFill>
              </a:rPr>
              <a:t>Export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463810" y="1530928"/>
            <a:ext cx="728979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save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helloworld.tar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004719"/>
            <a:ext cx="4267200" cy="331988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3313922" y="3108495"/>
            <a:ext cx="5601478" cy="39670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load 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helloworld.tar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52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-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Run </a:t>
            </a:r>
            <a:r>
              <a:rPr lang="en-US" sz="2400" dirty="0" err="1">
                <a:solidFill>
                  <a:schemeClr val="tx1"/>
                </a:solidFill>
              </a:rPr>
              <a:t>WildFly</a:t>
            </a:r>
            <a:r>
              <a:rPr lang="en-US" sz="2400" dirty="0">
                <a:solidFill>
                  <a:schemeClr val="tx1"/>
                </a:solidFill>
              </a:rPr>
              <a:t> container in an interactive </a:t>
            </a:r>
            <a:r>
              <a:rPr lang="en-US" sz="2400" dirty="0" smtClean="0">
                <a:solidFill>
                  <a:schemeClr val="tx1"/>
                </a:solidFill>
              </a:rPr>
              <a:t>mode, like this: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will show the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as: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209800" y="1505094"/>
            <a:ext cx="7894321" cy="39990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-it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33400" y="2514600"/>
            <a:ext cx="11201400" cy="37165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========================================================================= 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Bootstrap Environment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JBOSS_HOME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/opt/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JAVA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/lib/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jvm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/java/bin/java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.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 .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00:26:27,455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INFO 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org.jboss.as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(Controller Boot Thread) WFLYSRV0060: Http management interface listening on http://127.0.0.1:9990/management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00:26:27,456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INFO 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org.jboss.as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(Controller Boot Thread) WFLYSRV0051: Admin console listening on http://127.0.0.1:9990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00:26:27,457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INFO 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org.jboss.as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] (Controller Boot Thread) WFLYSRV0025: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Full 10.1.0.Final 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39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-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By default, Docker runs in the </a:t>
            </a:r>
            <a:r>
              <a:rPr lang="en-US" sz="2400" dirty="0" smtClean="0">
                <a:solidFill>
                  <a:schemeClr val="tx1"/>
                </a:solidFill>
              </a:rPr>
              <a:t>foreground!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 allows to interact with the STDIN and -t attach a TTY to the </a:t>
            </a:r>
            <a:r>
              <a:rPr lang="en-US" sz="2400" dirty="0" smtClean="0">
                <a:solidFill>
                  <a:schemeClr val="tx1"/>
                </a:solidFill>
              </a:rPr>
              <a:t>process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Switches can be combined together and used as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, as we’ve seen already</a:t>
            </a:r>
            <a:endParaRPr lang="en-US" sz="2400" dirty="0">
              <a:solidFill>
                <a:schemeClr val="tx1"/>
              </a:solidFill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Hit 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Ctrl+C</a:t>
            </a:r>
            <a:r>
              <a:rPr lang="en-US" sz="2400" dirty="0">
                <a:solidFill>
                  <a:schemeClr val="tx1"/>
                </a:solidFill>
              </a:rPr>
              <a:t> to stop the </a:t>
            </a:r>
            <a:r>
              <a:rPr lang="en-US" sz="2400" dirty="0" smtClean="0">
                <a:solidFill>
                  <a:schemeClr val="tx1"/>
                </a:solidFill>
              </a:rPr>
              <a:t>container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4" y="2971800"/>
            <a:ext cx="4351176" cy="33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84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Understanding Structure of a Modern Java EE 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</a:t>
            </a:r>
            <a:r>
              <a:rPr lang="en-US" dirty="0"/>
              <a:t>-</a:t>
            </a:r>
            <a:r>
              <a:rPr lang="en-US" dirty="0" smtClean="0"/>
              <a:t> Detached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Restart the container in detached mode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2400" dirty="0">
                <a:solidFill>
                  <a:schemeClr val="tx1"/>
                </a:solidFill>
              </a:rPr>
              <a:t>, instead of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-it</a:t>
            </a:r>
            <a:r>
              <a:rPr lang="en-US" sz="2400" dirty="0">
                <a:solidFill>
                  <a:schemeClr val="tx1"/>
                </a:solidFill>
              </a:rPr>
              <a:t>, runs the container in detached </a:t>
            </a:r>
            <a:r>
              <a:rPr lang="en-US" sz="2400" dirty="0" smtClean="0">
                <a:solidFill>
                  <a:schemeClr val="tx1"/>
                </a:solidFill>
              </a:rPr>
              <a:t>mode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output is the </a:t>
            </a:r>
            <a:r>
              <a:rPr lang="en-US" sz="2400" b="1" dirty="0">
                <a:solidFill>
                  <a:schemeClr val="tx1"/>
                </a:solidFill>
              </a:rPr>
              <a:t>unique id</a:t>
            </a:r>
            <a:r>
              <a:rPr lang="en-US" sz="2400" dirty="0">
                <a:solidFill>
                  <a:schemeClr val="tx1"/>
                </a:solidFill>
              </a:rPr>
              <a:t> assigned to the </a:t>
            </a:r>
            <a:r>
              <a:rPr lang="en-US" sz="2400" dirty="0" smtClean="0">
                <a:solidFill>
                  <a:schemeClr val="tx1"/>
                </a:solidFill>
              </a:rPr>
              <a:t>container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“container ID” can be used in lots of commands!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097279" y="1505094"/>
            <a:ext cx="6324600" cy="55230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-d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676400" y="2006770"/>
            <a:ext cx="9677400" cy="451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254418caddb1e260e8489f872f51af4422bc4801d17746967d9777f565714600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36992" y="1329472"/>
            <a:ext cx="1146881" cy="814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05644" y="1052663"/>
            <a:ext cx="1346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Unique</a:t>
            </a:r>
          </a:p>
          <a:p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ID</a:t>
            </a:r>
            <a:endParaRPr lang="en-US" sz="28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04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</a:t>
            </a:r>
            <a:r>
              <a:rPr lang="en-US" dirty="0"/>
              <a:t>-</a:t>
            </a:r>
            <a:r>
              <a:rPr lang="en-US" dirty="0" smtClean="0"/>
              <a:t> Detached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Logs</a:t>
            </a:r>
            <a:r>
              <a:rPr lang="en-US" sz="2400" dirty="0">
                <a:solidFill>
                  <a:schemeClr val="tx1"/>
                </a:solidFill>
              </a:rPr>
              <a:t> of the container can be seen using </a:t>
            </a:r>
            <a:r>
              <a:rPr lang="en-US" sz="2400" dirty="0" smtClean="0">
                <a:solidFill>
                  <a:schemeClr val="tx1"/>
                </a:solidFill>
              </a:rPr>
              <a:t>the following command: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Remember, status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a container </a:t>
            </a:r>
            <a:r>
              <a:rPr lang="en-US" sz="2400" dirty="0">
                <a:solidFill>
                  <a:schemeClr val="tx1"/>
                </a:solidFill>
              </a:rPr>
              <a:t>can be checked using the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ls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command, which gives us: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Normally, there would be many listed and our </a:t>
            </a:r>
            <a:r>
              <a:rPr lang="en-US" sz="2400" b="1" dirty="0" smtClean="0">
                <a:solidFill>
                  <a:schemeClr val="tx1"/>
                </a:solidFill>
              </a:rPr>
              <a:t>ID</a:t>
            </a:r>
            <a:r>
              <a:rPr lang="en-US" sz="2400" dirty="0" smtClean="0">
                <a:solidFill>
                  <a:schemeClr val="tx1"/>
                </a:solidFill>
              </a:rPr>
              <a:t> is a way we could find it!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Also remember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ls -a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shows </a:t>
            </a:r>
            <a:r>
              <a:rPr lang="en-US" sz="2400" b="1" dirty="0" smtClean="0">
                <a:solidFill>
                  <a:schemeClr val="tx1"/>
                </a:solidFill>
              </a:rPr>
              <a:t>all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containers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995535" y="1524000"/>
            <a:ext cx="617220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logs &lt;CONTAINER_ID&gt;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99164">
            <a:off x="9144660" y="1251227"/>
            <a:ext cx="1146881" cy="8142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9200310">
            <a:off x="10010256" y="1467853"/>
            <a:ext cx="1346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Unique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ID</a:t>
            </a:r>
            <a:endParaRPr lang="en-US" sz="28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419100" y="2906988"/>
            <a:ext cx="11391900" cy="826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ID 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 IMAGE 	         COMMAND 	     CREATED      STATUS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PORTS     NAMES    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254418caddb1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"/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opt/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..." 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2 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minutes ago 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Up 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 minutes 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8080/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tcp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gifted_haibt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93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- Default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To accept </a:t>
            </a:r>
            <a:r>
              <a:rPr lang="en-US" sz="2400" dirty="0">
                <a:solidFill>
                  <a:schemeClr val="tx1"/>
                </a:solidFill>
              </a:rPr>
              <a:t>incoming </a:t>
            </a:r>
            <a:r>
              <a:rPr lang="en-US" sz="2400" dirty="0" smtClean="0">
                <a:solidFill>
                  <a:schemeClr val="tx1"/>
                </a:solidFill>
              </a:rPr>
              <a:t>connections requires providing port options </a:t>
            </a:r>
            <a:r>
              <a:rPr lang="en-US" sz="2400" dirty="0">
                <a:solidFill>
                  <a:schemeClr val="tx1"/>
                </a:solidFill>
              </a:rPr>
              <a:t>when invoking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container, we just started, can’t be accessed by our </a:t>
            </a:r>
            <a:r>
              <a:rPr lang="en-US" sz="2400" dirty="0" smtClean="0">
                <a:solidFill>
                  <a:schemeClr val="tx1"/>
                </a:solidFill>
              </a:rPr>
              <a:t>browser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We need to stop it again and restart with different </a:t>
            </a:r>
            <a:r>
              <a:rPr lang="en-US" sz="2400" dirty="0" smtClean="0">
                <a:solidFill>
                  <a:schemeClr val="tx1"/>
                </a:solidFill>
              </a:rPr>
              <a:t>options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Restart the container as: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 map any exposed ports inside the image to a random port on Docker </a:t>
            </a:r>
            <a:r>
              <a:rPr lang="en-US" sz="2400" dirty="0" smtClean="0">
                <a:solidFill>
                  <a:schemeClr val="tx1"/>
                </a:solidFill>
              </a:rPr>
              <a:t>host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57200" y="2819400"/>
            <a:ext cx="11277600" cy="37407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stop `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'{print $1}'`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981200" y="3893127"/>
            <a:ext cx="8229600" cy="37407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-d -P --name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- Default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addition,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--name</a:t>
            </a:r>
            <a:r>
              <a:rPr lang="en-US" sz="2400" dirty="0">
                <a:solidFill>
                  <a:schemeClr val="tx1"/>
                </a:solidFill>
              </a:rPr>
              <a:t> option is used to give this container a </a:t>
            </a:r>
            <a:r>
              <a:rPr lang="en-US" sz="2400" dirty="0" smtClean="0">
                <a:solidFill>
                  <a:schemeClr val="tx1"/>
                </a:solidFill>
              </a:rPr>
              <a:t>name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This name can then later be used to get more details about the container or </a:t>
            </a:r>
            <a:r>
              <a:rPr lang="en-US" sz="2400" dirty="0" smtClean="0">
                <a:solidFill>
                  <a:schemeClr val="tx1"/>
                </a:solidFill>
              </a:rPr>
              <a:t>stop it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Of course, this </a:t>
            </a:r>
            <a:r>
              <a:rPr lang="en-US" sz="2400" dirty="0">
                <a:solidFill>
                  <a:schemeClr val="tx1"/>
                </a:solidFill>
              </a:rPr>
              <a:t>can be verified </a:t>
            </a:r>
            <a:r>
              <a:rPr lang="en-US" sz="2400" dirty="0" smtClean="0">
                <a:solidFill>
                  <a:schemeClr val="tx1"/>
                </a:solidFill>
              </a:rPr>
              <a:t>using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ls</a:t>
            </a:r>
            <a:r>
              <a:rPr lang="en-US" sz="2400" dirty="0">
                <a:solidFill>
                  <a:schemeClr val="tx1"/>
                </a:solidFill>
              </a:rPr>
              <a:t> command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port mapping is shown in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PORTS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>column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28600" y="2906988"/>
            <a:ext cx="11734800" cy="826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 IMAGE 	      COMMAND 	        CREATED     STATUS          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PORTS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NAMES  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89fbfbceeb56 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"/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opt/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..." 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 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seconds 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ago Up </a:t>
            </a: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 seconds 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0.0.0.0:32768-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8080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tcp</a:t>
            </a:r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14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Our Application Server - Default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Now, we can access our server’s welcome page, via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We will access </a:t>
            </a:r>
            <a:r>
              <a:rPr lang="en-US" sz="2400" dirty="0" err="1">
                <a:solidFill>
                  <a:schemeClr val="tx1"/>
                </a:solidFill>
              </a:rPr>
              <a:t>WildFly</a:t>
            </a:r>
            <a:r>
              <a:rPr lang="en-US" sz="2400" dirty="0">
                <a:solidFill>
                  <a:schemeClr val="tx1"/>
                </a:solidFill>
              </a:rPr>
              <a:t> server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localhost:32768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05027"/>
            <a:ext cx="4457652" cy="3959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343934"/>
            <a:ext cx="2413505" cy="1803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7620000" y="3015234"/>
            <a:ext cx="2209800" cy="1480566"/>
          </a:xfrm>
          <a:prstGeom prst="wedgeEllipseCallout">
            <a:avLst>
              <a:gd name="adj1" fmla="val -29278"/>
              <a:gd name="adj2" fmla="val 9779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Cool, huh?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86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 WAR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Now that your application server is running, lets </a:t>
            </a:r>
            <a:r>
              <a:rPr lang="en-US" sz="2400" dirty="0" smtClean="0">
                <a:solidFill>
                  <a:schemeClr val="tx1"/>
                </a:solidFill>
              </a:rPr>
              <a:t>deploy </a:t>
            </a:r>
            <a:r>
              <a:rPr lang="en-US" sz="2400" dirty="0">
                <a:solidFill>
                  <a:schemeClr val="tx1"/>
                </a:solidFill>
              </a:rPr>
              <a:t>a WAR file to </a:t>
            </a:r>
            <a:r>
              <a:rPr lang="en-US" sz="2400" dirty="0" smtClean="0">
                <a:solidFill>
                  <a:schemeClr val="tx1"/>
                </a:solidFill>
              </a:rPr>
              <a:t>it!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Create a new directory 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hellojavaee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Create a new text file and name it 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Dockerfile</a:t>
            </a: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Use the following contents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Now, what do you think comes next?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752600" y="3048000"/>
            <a:ext cx="8686800" cy="1447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wildfly:latest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292608" lvl="1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curl -L https://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-samples/javaee7-simple-sample/releases/download/v1.10/javaee7-simple-sample-1.10.war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-o /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opt/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jboss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/standalone/deployments/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-simple-</a:t>
            </a:r>
            <a:r>
              <a:rPr lang="en-US" sz="16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sample.war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a WAR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an image: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Start the container:</a:t>
            </a: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ea typeface="Courier New" charset="0"/>
                <a:cs typeface="Courier New" charset="0"/>
              </a:rPr>
              <a:t> Access the endpoint: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See the output: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362200" y="1525694"/>
            <a:ext cx="5715000" cy="37930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image build -t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-sample </a:t>
            </a:r>
            <a:r>
              <a:rPr lang="en-US" sz="18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447800" y="2585747"/>
            <a:ext cx="9372600" cy="38605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-d -p 8080:8080 --name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-sample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371600" y="3581400"/>
            <a:ext cx="937260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localhost:8080/</a:t>
            </a:r>
            <a:r>
              <a:rPr lang="en-US" sz="18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javaee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-simple-sample/resources/persons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99164">
            <a:off x="8006667" y="1128374"/>
            <a:ext cx="1146881" cy="814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990860">
            <a:off x="9164812" y="1176290"/>
            <a:ext cx="1256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Don’t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Forget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Me!</a:t>
            </a:r>
            <a:endParaRPr lang="en-US" sz="28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4495801"/>
            <a:ext cx="46482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Refrence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cs_05-output.bash</a:t>
            </a:r>
          </a:p>
        </p:txBody>
      </p:sp>
    </p:spTree>
    <p:extLst>
      <p:ext uri="{BB962C8B-B14F-4D97-AF65-F5344CB8AC3E}">
        <p14:creationId xmlns:p14="http://schemas.microsoft.com/office/powerpoint/2010/main" val="1344883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Stopping and Removing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 a specific container by id or name: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 all running containers: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 only the exited containers: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904702" y="1505094"/>
            <a:ext cx="6391698" cy="35562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stop &lt;CONTAINER ID&gt; 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057400" y="3028246"/>
            <a:ext cx="8104175" cy="40075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stop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-q)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819400" y="4038600"/>
            <a:ext cx="6521824" cy="38411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-a -f "exited=-1”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581400" y="2013113"/>
            <a:ext cx="5095883" cy="37552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stop &lt;NAME&gt;</a:t>
            </a:r>
          </a:p>
        </p:txBody>
      </p:sp>
    </p:spTree>
    <p:extLst>
      <p:ext uri="{BB962C8B-B14F-4D97-AF65-F5344CB8AC3E}">
        <p14:creationId xmlns:p14="http://schemas.microsoft.com/office/powerpoint/2010/main" val="974607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Stopping and Removing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 a specific container by id or name: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 containers meeting a regular </a:t>
            </a:r>
            <a:r>
              <a:rPr lang="en-US" sz="2400" dirty="0" smtClean="0">
                <a:solidFill>
                  <a:schemeClr val="tx1"/>
                </a:solidFill>
              </a:rPr>
              <a:t>expression: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tx1"/>
                </a:solidFill>
              </a:rPr>
              <a:t>Remove</a:t>
            </a:r>
            <a:r>
              <a:rPr lang="en-US" sz="2400" dirty="0">
                <a:solidFill>
                  <a:schemeClr val="tx1"/>
                </a:solidFill>
              </a:rPr>
              <a:t> all containers, without any </a:t>
            </a:r>
            <a:r>
              <a:rPr lang="en-US" sz="2400" dirty="0" smtClean="0">
                <a:solidFill>
                  <a:schemeClr val="tx1"/>
                </a:solidFill>
              </a:rPr>
              <a:t>criteria: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207606" y="1505094"/>
            <a:ext cx="5936394" cy="35561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&lt;CONTAINER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ID&gt; 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438400" y="3047152"/>
            <a:ext cx="7467600" cy="93104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-a | grep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wildfly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'{print $1}' |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xargs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343996" y="4568890"/>
            <a:ext cx="7714404" cy="38411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aq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707668" y="2013113"/>
            <a:ext cx="4826732" cy="37552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&lt;NAME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0917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Hands-on Exercise(s)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Java EE App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i="1" dirty="0"/>
              <a:t> </a:t>
            </a:r>
            <a:r>
              <a:rPr lang="is-IS" sz="2400" dirty="0"/>
              <a:t>W</a:t>
            </a:r>
            <a:r>
              <a:rPr lang="is-IS" sz="2400" dirty="0" smtClean="0"/>
              <a:t>ikipedia says: “</a:t>
            </a:r>
            <a:r>
              <a:rPr lang="en-US" sz="2400" dirty="0" smtClean="0"/>
              <a:t>An</a:t>
            </a:r>
            <a:r>
              <a:rPr lang="en-US" sz="2400" dirty="0"/>
              <a:t> </a:t>
            </a:r>
            <a:r>
              <a:rPr lang="en-US" sz="2400" b="1" dirty="0"/>
              <a:t>application server</a:t>
            </a:r>
            <a:r>
              <a:rPr lang="en-US" sz="2400" dirty="0"/>
              <a:t> is a software framework that provides both facilities to create web applications and a server environment to run them</a:t>
            </a:r>
            <a:r>
              <a:rPr lang="en-US" sz="2400" dirty="0" smtClean="0"/>
              <a:t>.</a:t>
            </a:r>
            <a:r>
              <a:rPr lang="en-US" sz="2400" baseline="30000" dirty="0" smtClean="0"/>
              <a:t>”</a:t>
            </a:r>
          </a:p>
          <a:p>
            <a:pPr>
              <a:buFont typeface="Wingdings" charset="2"/>
              <a:buChar char="q"/>
            </a:pPr>
            <a:r>
              <a:rPr lang="en-US" sz="2400" baseline="30000" dirty="0"/>
              <a:t> </a:t>
            </a:r>
            <a:r>
              <a:rPr lang="en-US" sz="2400" dirty="0"/>
              <a:t>Java Platform, Enterprise Edition or Java EE (was J2EE) defines the core set of API and features of Java Application </a:t>
            </a:r>
            <a:r>
              <a:rPr lang="en-US" sz="2400" dirty="0" smtClean="0"/>
              <a:t>Servers</a:t>
            </a:r>
            <a:endParaRPr lang="en-US" sz="2400" baseline="30000" dirty="0" smtClean="0"/>
          </a:p>
          <a:p>
            <a:pPr>
              <a:buFont typeface="Wingdings" charset="2"/>
              <a:buChar char="q"/>
            </a:pPr>
            <a:r>
              <a:rPr lang="en-US" sz="2400" baseline="30000" dirty="0"/>
              <a:t> 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Java</a:t>
            </a:r>
            <a:r>
              <a:rPr lang="en-US" sz="2400" dirty="0"/>
              <a:t> application </a:t>
            </a:r>
            <a:r>
              <a:rPr lang="en-US" sz="2400" dirty="0" smtClean="0"/>
              <a:t>servers behave </a:t>
            </a:r>
            <a:r>
              <a:rPr lang="en-US" sz="2400" dirty="0"/>
              <a:t>like an extended virtual machine for running </a:t>
            </a:r>
            <a:r>
              <a:rPr lang="en-US" sz="2400" dirty="0" smtClean="0"/>
              <a:t>applications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It transparently handles</a:t>
            </a:r>
            <a:r>
              <a:rPr lang="en-US" sz="2400" dirty="0"/>
              <a:t> connections to the database on one side, and, often, connections to the Web client on the </a:t>
            </a:r>
            <a:r>
              <a:rPr lang="en-US" sz="2400" dirty="0" smtClean="0"/>
              <a:t>other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O</a:t>
            </a:r>
            <a:r>
              <a:rPr lang="en-US" sz="2400" dirty="0" smtClean="0"/>
              <a:t>pen </a:t>
            </a:r>
            <a:r>
              <a:rPr lang="en-US" sz="2400" dirty="0"/>
              <a:t>source Java application servers that support Java EE </a:t>
            </a:r>
            <a:r>
              <a:rPr lang="en-US" sz="2400" dirty="0" smtClean="0"/>
              <a:t>include:</a:t>
            </a:r>
            <a:r>
              <a:rPr lang="en-US" sz="2400" dirty="0"/>
              <a:t> JOnAS from Object Web, </a:t>
            </a:r>
            <a:r>
              <a:rPr lang="en-US" sz="2400" b="1" dirty="0"/>
              <a:t>WildFly</a:t>
            </a:r>
            <a:r>
              <a:rPr lang="en-US" sz="2400" dirty="0"/>
              <a:t> (formerly JBoss AS) from </a:t>
            </a:r>
            <a:r>
              <a:rPr lang="en-US" sz="2400" dirty="0" err="1" smtClean="0"/>
              <a:t>JBoss</a:t>
            </a:r>
            <a:r>
              <a:rPr lang="en-US" sz="2400" dirty="0" smtClean="0"/>
              <a:t>,</a:t>
            </a:r>
            <a:r>
              <a:rPr lang="en-US" sz="2400" dirty="0"/>
              <a:t> </a:t>
            </a:r>
            <a:r>
              <a:rPr lang="en-US" sz="2400" dirty="0" smtClean="0"/>
              <a:t>TomEE</a:t>
            </a:r>
            <a:r>
              <a:rPr lang="en-US" sz="2400" dirty="0"/>
              <a:t> from Apache, </a:t>
            </a:r>
            <a:r>
              <a:rPr lang="en-US" sz="2400" dirty="0" smtClean="0"/>
              <a:t>and more.</a:t>
            </a: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673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Hands-on Exercise(s)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60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Docker </a:t>
            </a:r>
            <a:r>
              <a:rPr lang="en-US" sz="2400" dirty="0">
                <a:solidFill>
                  <a:schemeClr val="tx1"/>
                </a:solidFill>
              </a:rPr>
              <a:t>build images by reading instructions from a </a:t>
            </a:r>
            <a:r>
              <a:rPr lang="en-US" sz="2400" i="1" dirty="0" err="1" smtClean="0">
                <a:solidFill>
                  <a:schemeClr val="tx1"/>
                </a:solidFill>
              </a:rPr>
              <a:t>Dockerfile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 err="1">
                <a:solidFill>
                  <a:schemeClr val="tx1"/>
                </a:solidFill>
              </a:rPr>
              <a:t>Dockerfile</a:t>
            </a:r>
            <a:r>
              <a:rPr lang="en-US" sz="2400" dirty="0">
                <a:solidFill>
                  <a:schemeClr val="tx1"/>
                </a:solidFill>
              </a:rPr>
              <a:t> is a text document that contains all the commands a user could call on the command line to assemble an </a:t>
            </a:r>
            <a:r>
              <a:rPr lang="en-US" sz="2400" dirty="0" smtClean="0">
                <a:solidFill>
                  <a:schemeClr val="tx1"/>
                </a:solidFill>
              </a:rPr>
              <a:t>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 build</a:t>
            </a:r>
            <a:r>
              <a:rPr lang="en-US" sz="2400" dirty="0">
                <a:solidFill>
                  <a:schemeClr val="tx1"/>
                </a:solidFill>
              </a:rPr>
              <a:t> command uses this file and executes all the commands in succession to create an </a:t>
            </a:r>
            <a:r>
              <a:rPr lang="en-US" sz="2400" dirty="0" smtClean="0">
                <a:solidFill>
                  <a:schemeClr val="tx1"/>
                </a:solidFill>
              </a:rPr>
              <a:t>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</a:t>
            </a:r>
            <a:r>
              <a:rPr lang="en-US" sz="2400" dirty="0">
                <a:solidFill>
                  <a:schemeClr val="tx1"/>
                </a:solidFill>
              </a:rPr>
              <a:t> command is also passed a context that is used during image </a:t>
            </a:r>
            <a:r>
              <a:rPr lang="en-US" sz="2400" dirty="0" smtClean="0">
                <a:solidFill>
                  <a:schemeClr val="tx1"/>
                </a:solidFill>
              </a:rPr>
              <a:t>creation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context can be a path on your local filesystem or a URL to a </a:t>
            </a:r>
            <a:r>
              <a:rPr lang="en-US" sz="2400" dirty="0" err="1">
                <a:solidFill>
                  <a:schemeClr val="tx1"/>
                </a:solidFill>
              </a:rPr>
              <a:t>Git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repository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3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common commands are listed below: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34047"/>
              </p:ext>
            </p:extLst>
          </p:nvPr>
        </p:nvGraphicFramePr>
        <p:xfrm>
          <a:off x="1097279" y="1676400"/>
          <a:ext cx="1018032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440"/>
                <a:gridCol w="3393440"/>
                <a:gridCol w="3393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FROM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non-comment instruction in 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FROM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ubuntu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COPY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mulitple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source files from the context to the file system of the container at the specified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COPY .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bash_profile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 /home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ENV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environment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ENV HOSTNAME=test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RUN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RUN apt-get update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CMD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Defaults for an executing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CMD ["/bin/echo", "hello world"]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EXPOSE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Informs the network ports that the container will listen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EXPOSE 8093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76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Our First </a:t>
            </a:r>
            <a:r>
              <a:rPr lang="en-US" dirty="0" err="1" smtClean="0"/>
              <a:t>Dockerfile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new directory </a:t>
            </a:r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hellodocker</a:t>
            </a:r>
            <a:endParaRPr lang="en-US" sz="24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that directory, create a new text file </a:t>
            </a:r>
            <a:r>
              <a:rPr lang="en-US" sz="2400" dirty="0" err="1" smtClean="0">
                <a:solidFill>
                  <a:schemeClr val="tx1"/>
                </a:solidFill>
              </a:rPr>
              <a:t>Dockerfile</a:t>
            </a:r>
            <a:r>
              <a:rPr lang="en-US" sz="2400" dirty="0" smtClean="0">
                <a:solidFill>
                  <a:schemeClr val="tx1"/>
                </a:solidFill>
              </a:rPr>
              <a:t>, using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following: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Build the image using the command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) in this command is the context for the command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image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-t</a:t>
            </a:r>
            <a:r>
              <a:rPr lang="en-US" sz="2400" dirty="0">
                <a:solidFill>
                  <a:schemeClr val="tx1"/>
                </a:solidFill>
              </a:rPr>
              <a:t> adds a tag to the </a:t>
            </a:r>
            <a:r>
              <a:rPr lang="en-US" sz="2400" dirty="0" smtClean="0">
                <a:solidFill>
                  <a:schemeClr val="tx1"/>
                </a:solidFill>
              </a:rPr>
              <a:t>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following output is shown...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581400" y="2057400"/>
            <a:ext cx="5105400" cy="908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ubuntu:latest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CMD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["/bin/echo", "hello world"]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156232" y="3581400"/>
            <a:ext cx="5987768" cy="36488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image build . -t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29013" flipH="1">
            <a:off x="10715580" y="5399891"/>
            <a:ext cx="1146881" cy="814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0736510">
            <a:off x="9549357" y="5395188"/>
            <a:ext cx="1148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Next,</a:t>
            </a:r>
          </a:p>
          <a:p>
            <a:pPr algn="ctr"/>
            <a:r>
              <a:rPr lang="en-US" sz="2800" dirty="0" smtClean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Slide</a:t>
            </a:r>
            <a:endParaRPr lang="en-US" sz="2800" dirty="0">
              <a:solidFill>
                <a:srgbClr val="E72102"/>
              </a:solidFill>
              <a:latin typeface="Hand Of Sean (Demo)" charset="0"/>
              <a:ea typeface="Hand Of Sean (Demo)" charset="0"/>
              <a:cs typeface="Hand Of Sean (Demo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22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Our First </a:t>
            </a:r>
            <a:r>
              <a:rPr lang="en-US" dirty="0" err="1" smtClean="0"/>
              <a:t>Dockerfile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73480" y="1205673"/>
            <a:ext cx="9982200" cy="4815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Sending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 context to Docker daemon 2.048kB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Step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1/2 :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ubuntu:latest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latest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Pulling from library/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9fb6c798fa41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 complete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3b61febd4aef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 complete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9d99b9777eb0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 complete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d010c8cf75d7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 complete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7fac07fb303e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Pull complete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Digest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sha256:31371c117d65387be2640b8254464102c36c4e23d2abe1f6f4667e47716483f1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Status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Downloaded newer image for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ubuntu:latest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---&gt;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2d696327ab2e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Step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2/2 :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CMD /bin/echo hello world </a:t>
            </a:r>
            <a:endParaRPr lang="en-US" sz="1600" b="1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---&gt;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Running in 9356a508590c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---&gt;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e61f88f3a0f7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Removing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intermediate container 9356a508590c </a:t>
            </a:r>
            <a:endParaRPr lang="en-US" sz="16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Successfully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built e61f88f3a0f7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Successfully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tagged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helloworld:latest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90" y="3762917"/>
            <a:ext cx="2565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73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Our First </a:t>
            </a:r>
            <a:r>
              <a:rPr lang="en-US" dirty="0" err="1" smtClean="0"/>
              <a:t>Dockerfile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List </a:t>
            </a:r>
            <a:r>
              <a:rPr lang="en-US" sz="2400" dirty="0">
                <a:solidFill>
                  <a:schemeClr val="tx1"/>
                </a:solidFill>
              </a:rPr>
              <a:t>the images available using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image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Now, run the container our </a:t>
            </a:r>
            <a:r>
              <a:rPr lang="en-US" sz="2400" dirty="0" err="1" smtClean="0">
                <a:solidFill>
                  <a:schemeClr val="tx1"/>
                </a:solidFill>
              </a:rPr>
              <a:t>Dockerfile</a:t>
            </a:r>
            <a:r>
              <a:rPr lang="en-US" sz="2400" dirty="0" smtClean="0">
                <a:solidFill>
                  <a:schemeClr val="tx1"/>
                </a:solidFill>
              </a:rPr>
              <a:t> created by </a:t>
            </a:r>
            <a:r>
              <a:rPr lang="en-US" sz="2400" dirty="0">
                <a:solidFill>
                  <a:schemeClr val="tx1"/>
                </a:solidFill>
              </a:rPr>
              <a:t>using the </a:t>
            </a:r>
            <a:r>
              <a:rPr lang="en-US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run</a:t>
            </a:r>
            <a:r>
              <a:rPr lang="en-US" sz="2400" dirty="0" smtClean="0">
                <a:solidFill>
                  <a:schemeClr val="tx1"/>
                </a:solidFill>
              </a:rPr>
              <a:t> command: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Output confirms that it works!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952500" y="1524000"/>
            <a:ext cx="10477500" cy="128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REPOSITORY     	TAG          	IMAGE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	CREATED 	   SIZE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latest 	  	e61f88f3a0f7     	3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minutes ago 	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122MB  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		latest        	2d696327ab2e        	4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days ago 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122MB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819400" y="3543801"/>
            <a:ext cx="5498536" cy="41280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container run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helloworld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4758759" y="4621512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r>
              <a:rPr lang="en-US" sz="24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ello world</a:t>
            </a:r>
            <a:endParaRPr lang="en-US" sz="24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59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Dockerization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i="1" dirty="0" smtClean="0"/>
              <a:t> </a:t>
            </a:r>
            <a:r>
              <a:rPr lang="en-US" sz="2400" dirty="0" err="1" smtClean="0"/>
              <a:t>Dockerizing</a:t>
            </a:r>
            <a:r>
              <a:rPr lang="en-US" sz="2400" dirty="0" smtClean="0"/>
              <a:t> </a:t>
            </a:r>
            <a:r>
              <a:rPr lang="en-US" sz="2400" dirty="0"/>
              <a:t>an application is the process of converting an application to run within a Docker </a:t>
            </a:r>
            <a:r>
              <a:rPr lang="en-US" sz="2400" dirty="0" smtClean="0"/>
              <a:t>container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While </a:t>
            </a:r>
            <a:r>
              <a:rPr lang="en-US" sz="2400" dirty="0" err="1"/>
              <a:t>D</a:t>
            </a:r>
            <a:r>
              <a:rPr lang="en-US" sz="2400" dirty="0" err="1" smtClean="0"/>
              <a:t>ockerizing</a:t>
            </a:r>
            <a:r>
              <a:rPr lang="en-US" sz="2400" dirty="0" smtClean="0"/>
              <a:t> </a:t>
            </a:r>
            <a:r>
              <a:rPr lang="en-US" sz="2400" dirty="0"/>
              <a:t>most applications is straight-forward, there are a few problems that need to be worked around each </a:t>
            </a:r>
            <a:r>
              <a:rPr lang="en-US" sz="2400" dirty="0" smtClean="0"/>
              <a:t>time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36" y="2744898"/>
            <a:ext cx="323850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3057316"/>
            <a:ext cx="2206752" cy="2499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61490"/>
            <a:ext cx="3886200" cy="2482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87474" flipH="1">
            <a:off x="6477808" y="2965627"/>
            <a:ext cx="1146881" cy="814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0334">
            <a:off x="3674968" y="4701190"/>
            <a:ext cx="1146881" cy="8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39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25389</TotalTime>
  <Words>2064</Words>
  <Application>Microsoft Macintosh PowerPoint</Application>
  <PresentationFormat>Widescreen</PresentationFormat>
  <Paragraphs>733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Angsana New</vt:lpstr>
      <vt:lpstr>Calibri</vt:lpstr>
      <vt:lpstr>Calibri Light</vt:lpstr>
      <vt:lpstr>Courier New</vt:lpstr>
      <vt:lpstr>Hand Of Sean (Demo)</vt:lpstr>
      <vt:lpstr>Wingdings</vt:lpstr>
      <vt:lpstr>Green-1</vt:lpstr>
      <vt:lpstr>Containerizing Java EE Application</vt:lpstr>
      <vt:lpstr>Understanding Structure of a Modern Java EE App</vt:lpstr>
      <vt:lpstr>Understanding Java EE App Server</vt:lpstr>
      <vt:lpstr>Introduction to Dockerfile</vt:lpstr>
      <vt:lpstr>Introduction to Dockerfile</vt:lpstr>
      <vt:lpstr>Create Our First Dockerfile Image</vt:lpstr>
      <vt:lpstr>Create Our First Dockerfile Image</vt:lpstr>
      <vt:lpstr>Create Our First Dockerfile Image</vt:lpstr>
      <vt:lpstr>Understanding Dockerization</vt:lpstr>
      <vt:lpstr>Stay Mindful of the Cons</vt:lpstr>
      <vt:lpstr>Create a Simple Java Application </vt:lpstr>
      <vt:lpstr>Java Docker image</vt:lpstr>
      <vt:lpstr>Package and Run Java App as Docker Image</vt:lpstr>
      <vt:lpstr>Difference Between CMD and ENTRYPOINT</vt:lpstr>
      <vt:lpstr>Difference Between CMD and ENTRYPOINT</vt:lpstr>
      <vt:lpstr>Difference Between ADD and COPY</vt:lpstr>
      <vt:lpstr>Import and Export Images</vt:lpstr>
      <vt:lpstr>Starting Our Application Server - Interactively</vt:lpstr>
      <vt:lpstr>Starting Our Application Server - Interactively</vt:lpstr>
      <vt:lpstr>Starting Our Application Server - Detached Mode</vt:lpstr>
      <vt:lpstr>Starting Our Application Server - Detached Mode</vt:lpstr>
      <vt:lpstr>Starting Our Application Server - Default Ports</vt:lpstr>
      <vt:lpstr>Starting Our Application Server - Default Ports</vt:lpstr>
      <vt:lpstr>Starting Our Application Server - Default Ports</vt:lpstr>
      <vt:lpstr>Deploy a WAR File</vt:lpstr>
      <vt:lpstr>Deploy a WAR File</vt:lpstr>
      <vt:lpstr>Stopping and Removing Application</vt:lpstr>
      <vt:lpstr>Stopping and Removing Application</vt:lpstr>
      <vt:lpstr>Hands-on Exercise(s)</vt:lpstr>
      <vt:lpstr>Hands-on Exercise(s)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1208</cp:revision>
  <dcterms:created xsi:type="dcterms:W3CDTF">2010-11-02T19:01:47Z</dcterms:created>
  <dcterms:modified xsi:type="dcterms:W3CDTF">2018-02-24T16:39:30Z</dcterms:modified>
</cp:coreProperties>
</file>