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92"/>
  </p:notesMasterIdLst>
  <p:sldIdLst>
    <p:sldId id="492" r:id="rId2"/>
    <p:sldId id="573" r:id="rId3"/>
    <p:sldId id="562" r:id="rId4"/>
    <p:sldId id="628" r:id="rId5"/>
    <p:sldId id="629" r:id="rId6"/>
    <p:sldId id="632" r:id="rId7"/>
    <p:sldId id="631" r:id="rId8"/>
    <p:sldId id="588" r:id="rId9"/>
    <p:sldId id="574" r:id="rId10"/>
    <p:sldId id="576" r:id="rId11"/>
    <p:sldId id="633" r:id="rId12"/>
    <p:sldId id="577" r:id="rId13"/>
    <p:sldId id="634" r:id="rId14"/>
    <p:sldId id="578" r:id="rId15"/>
    <p:sldId id="635" r:id="rId16"/>
    <p:sldId id="579" r:id="rId17"/>
    <p:sldId id="636" r:id="rId18"/>
    <p:sldId id="572" r:id="rId19"/>
    <p:sldId id="563" r:id="rId20"/>
    <p:sldId id="637" r:id="rId21"/>
    <p:sldId id="638" r:id="rId22"/>
    <p:sldId id="639" r:id="rId23"/>
    <p:sldId id="582" r:id="rId24"/>
    <p:sldId id="583" r:id="rId25"/>
    <p:sldId id="640" r:id="rId26"/>
    <p:sldId id="641" r:id="rId27"/>
    <p:sldId id="642" r:id="rId28"/>
    <p:sldId id="643" r:id="rId29"/>
    <p:sldId id="644" r:id="rId30"/>
    <p:sldId id="645" r:id="rId31"/>
    <p:sldId id="646" r:id="rId32"/>
    <p:sldId id="647" r:id="rId33"/>
    <p:sldId id="584" r:id="rId34"/>
    <p:sldId id="585" r:id="rId35"/>
    <p:sldId id="648" r:id="rId36"/>
    <p:sldId id="649" r:id="rId37"/>
    <p:sldId id="650" r:id="rId38"/>
    <p:sldId id="652" r:id="rId39"/>
    <p:sldId id="586" r:id="rId40"/>
    <p:sldId id="587" r:id="rId41"/>
    <p:sldId id="571" r:id="rId42"/>
    <p:sldId id="589" r:id="rId43"/>
    <p:sldId id="591" r:id="rId44"/>
    <p:sldId id="592" r:id="rId45"/>
    <p:sldId id="593" r:id="rId46"/>
    <p:sldId id="594" r:id="rId47"/>
    <p:sldId id="595" r:id="rId48"/>
    <p:sldId id="596" r:id="rId49"/>
    <p:sldId id="597" r:id="rId50"/>
    <p:sldId id="598" r:id="rId51"/>
    <p:sldId id="599" r:id="rId52"/>
    <p:sldId id="600" r:id="rId53"/>
    <p:sldId id="601" r:id="rId54"/>
    <p:sldId id="602" r:id="rId55"/>
    <p:sldId id="603" r:id="rId56"/>
    <p:sldId id="604" r:id="rId57"/>
    <p:sldId id="605" r:id="rId58"/>
    <p:sldId id="606" r:id="rId59"/>
    <p:sldId id="607" r:id="rId60"/>
    <p:sldId id="608" r:id="rId61"/>
    <p:sldId id="609" r:id="rId62"/>
    <p:sldId id="610" r:id="rId63"/>
    <p:sldId id="611" r:id="rId64"/>
    <p:sldId id="612" r:id="rId65"/>
    <p:sldId id="613" r:id="rId66"/>
    <p:sldId id="614" r:id="rId67"/>
    <p:sldId id="615" r:id="rId68"/>
    <p:sldId id="616" r:id="rId69"/>
    <p:sldId id="617" r:id="rId70"/>
    <p:sldId id="618" r:id="rId71"/>
    <p:sldId id="619" r:id="rId72"/>
    <p:sldId id="620" r:id="rId73"/>
    <p:sldId id="621" r:id="rId74"/>
    <p:sldId id="622" r:id="rId75"/>
    <p:sldId id="623" r:id="rId76"/>
    <p:sldId id="624" r:id="rId77"/>
    <p:sldId id="625" r:id="rId78"/>
    <p:sldId id="626" r:id="rId79"/>
    <p:sldId id="627" r:id="rId80"/>
    <p:sldId id="590" r:id="rId81"/>
    <p:sldId id="570" r:id="rId82"/>
    <p:sldId id="565" r:id="rId83"/>
    <p:sldId id="653" r:id="rId84"/>
    <p:sldId id="654" r:id="rId85"/>
    <p:sldId id="655" r:id="rId86"/>
    <p:sldId id="569" r:id="rId87"/>
    <p:sldId id="566" r:id="rId88"/>
    <p:sldId id="568" r:id="rId89"/>
    <p:sldId id="567" r:id="rId90"/>
    <p:sldId id="560" r:id="rId9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55857" autoAdjust="0"/>
  </p:normalViewPr>
  <p:slideViewPr>
    <p:cSldViewPr>
      <p:cViewPr>
        <p:scale>
          <a:sx n="67" d="100"/>
          <a:sy n="67" d="100"/>
        </p:scale>
        <p:origin x="200" y="24"/>
      </p:cViewPr>
      <p:guideLst>
        <p:guide orient="horz" pos="2160"/>
        <p:guide pos="3840"/>
      </p:guideLst>
    </p:cSldViewPr>
  </p:slideViewPr>
  <p:notesTextViewPr>
    <p:cViewPr>
      <p:scale>
        <a:sx n="1" d="1"/>
        <a:sy n="1" d="1"/>
      </p:scale>
      <p:origin x="0" y="-672"/>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notesMaster" Target="notesMasters/notesMaster1.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2/26/18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docs.docker.com/docker-cloud/cloud-swar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docs.docker.com/docker-cloud/cloud-swar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docs.docker.com/docker-cloud/apps/stack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docs.docker.com/docker-cloud/apps/stack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docker.com/docker-cloud/builds/repos/" TargetMode="External"/><Relationship Id="rId4" Type="http://schemas.openxmlformats.org/officeDocument/2006/relationships/hyperlink" Target="https://docs.docker.com/docker-cloud/builds/push-images/" TargetMode="External"/><Relationship Id="rId5" Type="http://schemas.openxmlformats.org/officeDocument/2006/relationships/hyperlink" Target="https://docs.docker.com/docker-cloud/builds/link-source/" TargetMode="External"/><Relationship Id="rId6" Type="http://schemas.openxmlformats.org/officeDocument/2006/relationships/hyperlink" Target="https://docs.docker.com/docker-cloud/builds/automated-build/" TargetMode="External"/><Relationship Id="rId7" Type="http://schemas.openxmlformats.org/officeDocument/2006/relationships/hyperlink" Target="https://docs.docker.com/docker-cloud/builds/image-scan/" TargetMode="External"/><Relationship Id="rId8" Type="http://schemas.openxmlformats.org/officeDocument/2006/relationships/hyperlink" Target="https://docs.docker.com/docker-cloud/builds/automated-testing/" TargetMode="External"/><Relationship Id="rId9" Type="http://schemas.openxmlformats.org/officeDocument/2006/relationships/hyperlink" Target="https://docs.docker.com/docker-cloud/builds/advanced/"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1" Type="http://schemas.openxmlformats.org/officeDocument/2006/relationships/hyperlink" Target="https://docs.docker.com/docker-cloud/builds/automated-testing/#enable-automated-tests-on-a-repository" TargetMode="External"/><Relationship Id="rId12" Type="http://schemas.openxmlformats.org/officeDocument/2006/relationships/hyperlink" Target="https://docs.docker.com/engine/userguide/eng-image/dockerfile_best-practices/#/build-cache" TargetMode="External"/><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s://docs.docker.com/docker-cloud/builds/automated-testing/" TargetMode="External"/><Relationship Id="rId4" Type="http://schemas.openxmlformats.org/officeDocument/2006/relationships/hyperlink" Target="https://docs.docker.com/docker-cloud/builds/repos/" TargetMode="External"/><Relationship Id="rId5" Type="http://schemas.openxmlformats.org/officeDocument/2006/relationships/hyperlink" Target="https://docs.docker.com/docker-cloud/builds/link-source/" TargetMode="External"/><Relationship Id="rId6" Type="http://schemas.openxmlformats.org/officeDocument/2006/relationships/hyperlink" Target="https://docs.docker.com/docker-cloud/builds/automated-build/#set-up-builder-nodes" TargetMode="External"/><Relationship Id="rId7" Type="http://schemas.openxmlformats.org/officeDocument/2006/relationships/hyperlink" Target="https://docs.docker.com/engine/userguide/eng-image/multistage-build/" TargetMode="External"/><Relationship Id="rId8" Type="http://schemas.openxmlformats.org/officeDocument/2006/relationships/hyperlink" Target="https://docs.docker.com/engine/userguide/eng-image/multistage-build/#use-multi-stage-builds" TargetMode="External"/><Relationship Id="rId9" Type="http://schemas.openxmlformats.org/officeDocument/2006/relationships/hyperlink" Target="https://docs.docker.com/install/" TargetMode="External"/><Relationship Id="rId10" Type="http://schemas.openxmlformats.org/officeDocument/2006/relationships/hyperlink" Target="https://docs.docker.com/edge/" TargetMode="External"/></Relationships>
</file>

<file path=ppt/notesSlides/_rels/notesSlide21.xml.rels><?xml version="1.0" encoding="UTF-8" standalone="yes"?>
<Relationships xmlns="http://schemas.openxmlformats.org/package/2006/relationships"><Relationship Id="rId11" Type="http://schemas.openxmlformats.org/officeDocument/2006/relationships/hyperlink" Target="https://docs.docker.com/docker-cloud/builds/automated-testing/#enable-automated-tests-on-a-repository" TargetMode="External"/><Relationship Id="rId12" Type="http://schemas.openxmlformats.org/officeDocument/2006/relationships/hyperlink" Target="https://docs.docker.com/engine/userguide/eng-image/dockerfile_best-practices/#/build-cache"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docs.docker.com/docker-cloud/builds/automated-testing/" TargetMode="External"/><Relationship Id="rId4" Type="http://schemas.openxmlformats.org/officeDocument/2006/relationships/hyperlink" Target="https://docs.docker.com/docker-cloud/builds/repos/" TargetMode="External"/><Relationship Id="rId5" Type="http://schemas.openxmlformats.org/officeDocument/2006/relationships/hyperlink" Target="https://docs.docker.com/docker-cloud/builds/link-source/" TargetMode="External"/><Relationship Id="rId6" Type="http://schemas.openxmlformats.org/officeDocument/2006/relationships/hyperlink" Target="https://docs.docker.com/docker-cloud/builds/automated-build/#set-up-builder-nodes" TargetMode="External"/><Relationship Id="rId7" Type="http://schemas.openxmlformats.org/officeDocument/2006/relationships/hyperlink" Target="https://docs.docker.com/engine/userguide/eng-image/multistage-build/" TargetMode="External"/><Relationship Id="rId8" Type="http://schemas.openxmlformats.org/officeDocument/2006/relationships/hyperlink" Target="https://docs.docker.com/engine/userguide/eng-image/multistage-build/#use-multi-stage-builds" TargetMode="External"/><Relationship Id="rId9" Type="http://schemas.openxmlformats.org/officeDocument/2006/relationships/hyperlink" Target="https://docs.docker.com/install/" TargetMode="External"/><Relationship Id="rId10" Type="http://schemas.openxmlformats.org/officeDocument/2006/relationships/hyperlink" Target="https://docs.docker.com/edg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1" Type="http://schemas.openxmlformats.org/officeDocument/2006/relationships/hyperlink" Target="https://docs.docker.com/docker-cloud/cloud-swarm/link-azure-swarm/" TargetMode="External"/><Relationship Id="rId12" Type="http://schemas.openxmlformats.org/officeDocument/2006/relationships/hyperlink" Target="https://docs.docker.com/docker-cloud/cloud-swarm/ssh-key-setup/" TargetMode="External"/><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s://docs.docker.com/engine/swarm/" TargetMode="External"/><Relationship Id="rId4" Type="http://schemas.openxmlformats.org/officeDocument/2006/relationships/hyperlink" Target="https://docs.docker.com/docker-cloud/cloud-swarm/using-swarm-mode/" TargetMode="External"/><Relationship Id="rId5" Type="http://schemas.openxmlformats.org/officeDocument/2006/relationships/hyperlink" Target="https://docs.docker.com/docker-cloud/cloud-swarm/using-swarm-mode/#swarm-mode-and-organizations" TargetMode="External"/><Relationship Id="rId6" Type="http://schemas.openxmlformats.org/officeDocument/2006/relationships/hyperlink" Target="https://docs.docker.com/docker-cloud/cloud-swarm/register-swarms/" TargetMode="External"/><Relationship Id="rId7" Type="http://schemas.openxmlformats.org/officeDocument/2006/relationships/hyperlink" Target="https://docs.docker.com/docker-cloud/cloud-swarm/create-cloud-swarm-aws/" TargetMode="External"/><Relationship Id="rId8" Type="http://schemas.openxmlformats.org/officeDocument/2006/relationships/hyperlink" Target="https://docs.docker.com/docker-cloud/cloud-swarm/create-cloud-swarm-azure/" TargetMode="External"/><Relationship Id="rId9" Type="http://schemas.openxmlformats.org/officeDocument/2006/relationships/hyperlink" Target="https://docs.docker.com/docker-cloud/cloud-swarm/connect-to-swarm/" TargetMode="External"/><Relationship Id="rId10" Type="http://schemas.openxmlformats.org/officeDocument/2006/relationships/hyperlink" Target="https://docs.docker.com/docker-cloud/cloud-swarm/link-aws-swarm/"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docker.com/docker-cloud/cloud-swarm/link-azure-swarm/" TargetMode="External"/><Relationship Id="rId4" Type="http://schemas.openxmlformats.org/officeDocument/2006/relationships/hyperlink" Target="https://azure.microsoft.com/en-us/blog/working-with-marketplace-images-on-azure-resource-manager/" TargetMode="External"/><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docker.com/docker-cloud/cloud-swarm/install/" TargetMode="External"/><Relationship Id="rId4" Type="http://schemas.openxmlformats.org/officeDocument/2006/relationships/hyperlink" Target="https://docs.docker.com/edge/" TargetMode="External"/><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docker.com/engine/swarm/swarm-tutorial/" TargetMode="External"/><Relationship Id="rId4" Type="http://schemas.openxmlformats.org/officeDocument/2006/relationships/hyperlink" Target="https://github.com/docker/labs/blob/master/beginner/chapters/votingapp.md" TargetMode="External"/><Relationship Id="rId5" Type="http://schemas.openxmlformats.org/officeDocument/2006/relationships/hyperlink" Target="https://docs.docker.com/docker-cloud/cloud-swarm/ssh-key-setup/"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docker-cloud/builds/repos/" TargetMode="External"/><Relationship Id="rId4" Type="http://schemas.openxmlformats.org/officeDocument/2006/relationships/hyperlink" Target="https://docs.docker.com/docker-cloud/builds/automated-build/" TargetMode="External"/><Relationship Id="rId5" Type="http://schemas.openxmlformats.org/officeDocument/2006/relationships/hyperlink" Target="https://docs.docker.com/docker-cloud/builds/automated-testing/" TargetMode="External"/><Relationship Id="rId6" Type="http://schemas.openxmlformats.org/officeDocument/2006/relationships/hyperlink" Target="https://docs.docker.com/docker-cloud/infrastructure/" TargetMode="External"/><Relationship Id="rId7" Type="http://schemas.openxmlformats.org/officeDocument/2006/relationships/hyperlink" Target="https://docs.docker.com/docker-cloud/apps/"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docs.docker.com/docker-for-azure/#configuration"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 Id="rId3" Type="http://schemas.openxmlformats.org/officeDocument/2006/relationships/hyperlink" Target="https://docs.docker.com/docker-cloud/infrastructure/byoh/"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1" Type="http://schemas.openxmlformats.org/officeDocument/2006/relationships/hyperlink" Target="https://docs.docker.com/docker-cloud/infrastructure/link-packet/" TargetMode="External"/><Relationship Id="rId12" Type="http://schemas.openxmlformats.org/officeDocument/2006/relationships/hyperlink" Target="https://docs.docker.com/docker-cloud/infrastructure/cloud-on-packet.net-faq/" TargetMode="External"/><Relationship Id="rId13" Type="http://schemas.openxmlformats.org/officeDocument/2006/relationships/hyperlink" Target="https://docs.docker.com/docker-cloud/infrastructure/link-softlayer/" TargetMode="External"/><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s://docs.docker.com/docker-cloud/infrastructure/ssh-into-a-node/" TargetMode="External"/><Relationship Id="rId4" Type="http://schemas.openxmlformats.org/officeDocument/2006/relationships/hyperlink" Target="https://docs.docker.com/docker-cloud/infrastructure/deployment-strategies/" TargetMode="External"/><Relationship Id="rId5" Type="http://schemas.openxmlformats.org/officeDocument/2006/relationships/hyperlink" Target="https://docs.docker.com/docker-cloud/infrastructure/docker-upgrade/" TargetMode="External"/><Relationship Id="rId6" Type="http://schemas.openxmlformats.org/officeDocument/2006/relationships/hyperlink" Target="https://docs.docker.com/docker-cloud/infrastructure/byoh/" TargetMode="External"/><Relationship Id="rId7" Type="http://schemas.openxmlformats.org/officeDocument/2006/relationships/hyperlink" Target="https://docs.docker.com/docker-cloud/infrastructure/link-aws/" TargetMode="External"/><Relationship Id="rId8" Type="http://schemas.openxmlformats.org/officeDocument/2006/relationships/hyperlink" Target="https://docs.docker.com/docker-cloud/infrastructure/cloud-on-aws-faq/" TargetMode="External"/><Relationship Id="rId9" Type="http://schemas.openxmlformats.org/officeDocument/2006/relationships/hyperlink" Target="https://docs.docker.com/docker-cloud/infrastructure/link-do/" TargetMode="External"/><Relationship Id="rId10" Type="http://schemas.openxmlformats.org/officeDocument/2006/relationships/hyperlink" Target="https://docs.docker.com/docker-cloud/infrastructure/link-azure/"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docker.com/docker-cloud/getting-started/" TargetMode="External"/><Relationship Id="rId4" Type="http://schemas.openxmlformats.org/officeDocument/2006/relationships/hyperlink" Target="https://docs.docker.com/docker-cloud/apps/" TargetMode="External"/><Relationship Id="rId5" Type="http://schemas.openxmlformats.org/officeDocument/2006/relationships/hyperlink" Target="https://docs.docker.com/docker-cloud/apps/stack-yaml-reference/" TargetMode="External"/><Relationship Id="rId6" Type="http://schemas.openxmlformats.org/officeDocument/2006/relationships/hyperlink" Target="https://docs.docker.com/docker-cloud/apps/stacks/" TargetMode="External"/><Relationship Id="rId7" Type="http://schemas.openxmlformats.org/officeDocument/2006/relationships/hyperlink" Target="https://docs.docker.com/docker-cloud/apps/volumes/" TargetMode="External"/><Relationship Id="rId8" Type="http://schemas.openxmlformats.org/officeDocument/2006/relationships/hyperlink" Target="https://docs.docker.com/docker-cloud/apps/auto-redeploy/" TargetMode="External"/><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docker.com/docker-id/"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ADVANTAGE: 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Builds, and Testing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uses the hosted Docker Cloud Registry,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which allows you to publish </a:t>
            </a:r>
            <a:r>
              <a:rPr lang="en-US" sz="1200" b="0" i="0" kern="1200" dirty="0" err="1" smtClean="0">
                <a:solidFill>
                  <a:schemeClr val="tx1"/>
                </a:solidFill>
                <a:effectLst/>
                <a:latin typeface="+mn-lt"/>
                <a:ea typeface="+mn-ea"/>
                <a:cs typeface="+mn-cs"/>
              </a:rPr>
              <a:t>Dockerized</a:t>
            </a:r>
            <a:r>
              <a:rPr lang="en-US" sz="1200" b="0" i="0" kern="1200" dirty="0" smtClean="0">
                <a:solidFill>
                  <a:schemeClr val="tx1"/>
                </a:solidFill>
                <a:effectLst/>
                <a:latin typeface="+mn-lt"/>
                <a:ea typeface="+mn-ea"/>
                <a:cs typeface="+mn-cs"/>
              </a:rPr>
              <a:t> images on the internet either publicly or privately.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can also store pre-built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link to your source code so it can build the code into Docker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optionally test the resulting images before pushing them to a repository.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38738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a:t>
            </a:r>
            <a:r>
              <a:rPr lang="en-US" sz="1200" b="1" i="0" kern="1200" baseline="0" dirty="0" smtClean="0">
                <a:solidFill>
                  <a:schemeClr val="tx1"/>
                </a:solidFill>
                <a:effectLst/>
                <a:latin typeface="+mn-lt"/>
                <a:ea typeface="+mn-ea"/>
                <a:cs typeface="+mn-cs"/>
              </a:rPr>
              <a:t> 2</a:t>
            </a:r>
            <a:endParaRPr lang="en-US" sz="1200" b="1" i="0" kern="1200" dirty="0" smtClean="0">
              <a:solidFill>
                <a:schemeClr val="tx1"/>
              </a:solidFill>
              <a:effectLst/>
              <a:latin typeface="+mn-lt"/>
              <a:ea typeface="+mn-ea"/>
              <a:cs typeface="+mn-cs"/>
            </a:endParaRPr>
          </a:p>
          <a:p>
            <a:endParaRPr lang="en-US" dirty="0" smtClean="0"/>
          </a:p>
          <a:p>
            <a:r>
              <a:rPr lang="en-US" dirty="0" smtClean="0"/>
              <a:t>Swarm Management (Beta Swarm Mode)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t>
            </a:r>
            <a:r>
              <a:rPr lang="en-US" sz="1200" b="0" i="0" u="none" strike="noStrike" kern="1200" dirty="0" smtClean="0">
                <a:solidFill>
                  <a:schemeClr val="tx1"/>
                </a:solidFill>
                <a:effectLst/>
                <a:latin typeface="+mn-lt"/>
                <a:ea typeface="+mn-ea"/>
                <a:cs typeface="+mn-cs"/>
                <a:hlinkClick r:id="rId3"/>
              </a:rPr>
              <a:t>Beta Swarm Mode</a:t>
            </a:r>
            <a:r>
              <a:rPr lang="en-US" sz="1200" b="0" i="0" kern="1200" dirty="0" smtClean="0">
                <a:solidFill>
                  <a:schemeClr val="tx1"/>
                </a:solidFill>
                <a:effectLst/>
                <a:latin typeface="+mn-lt"/>
                <a:ea typeface="+mn-ea"/>
                <a:cs typeface="+mn-cs"/>
              </a:rPr>
              <a:t>, you can create new swarms from within Docker Cloud,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register existing swarms to Docker Cloud, or provision swarms to your cloud providers.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Docker ID authenticates and securely accesses personal or team swarms.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connect your local Docker Engine to any swarm you have access to in Docker Cloud.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1930858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a:t>
            </a:r>
            <a:r>
              <a:rPr lang="en-US" sz="1200" b="1" i="0" kern="1200" baseline="0" dirty="0" smtClean="0">
                <a:solidFill>
                  <a:schemeClr val="tx1"/>
                </a:solidFill>
                <a:effectLst/>
                <a:latin typeface="+mn-lt"/>
                <a:ea typeface="+mn-ea"/>
                <a:cs typeface="+mn-cs"/>
              </a:rPr>
              <a:t> 2</a:t>
            </a:r>
            <a:endParaRPr lang="en-US" sz="1200" b="1" i="0" kern="1200" dirty="0" smtClean="0">
              <a:solidFill>
                <a:schemeClr val="tx1"/>
              </a:solidFill>
              <a:effectLst/>
              <a:latin typeface="+mn-lt"/>
              <a:ea typeface="+mn-ea"/>
              <a:cs typeface="+mn-cs"/>
            </a:endParaRPr>
          </a:p>
          <a:p>
            <a:endParaRPr lang="en-US" dirty="0" smtClean="0"/>
          </a:p>
          <a:p>
            <a:r>
              <a:rPr lang="en-US" dirty="0" smtClean="0"/>
              <a:t>Swarm Management (Beta Swarm Mode)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t>
            </a:r>
            <a:r>
              <a:rPr lang="en-US" sz="1200" b="0" i="0" u="none" strike="noStrike" kern="1200" dirty="0" smtClean="0">
                <a:solidFill>
                  <a:schemeClr val="tx1"/>
                </a:solidFill>
                <a:effectLst/>
                <a:latin typeface="+mn-lt"/>
                <a:ea typeface="+mn-ea"/>
                <a:cs typeface="+mn-cs"/>
                <a:hlinkClick r:id="rId3"/>
              </a:rPr>
              <a:t>Beta Swarm Mode</a:t>
            </a:r>
            <a:r>
              <a:rPr lang="en-US" sz="1200" b="0" i="0" kern="1200" dirty="0" smtClean="0">
                <a:solidFill>
                  <a:schemeClr val="tx1"/>
                </a:solidFill>
                <a:effectLst/>
                <a:latin typeface="+mn-lt"/>
                <a:ea typeface="+mn-ea"/>
                <a:cs typeface="+mn-cs"/>
              </a:rPr>
              <a:t>, you can create new swarms from within Docker Cloud,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register existing swarms to Docker Cloud, or provision swarms to your cloud providers.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Docker ID authenticates and securely accesses personal or team swarms.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connect your local Docker Engine to any swarm you have access to in Docker Cloud.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201976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2</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Infrastructure management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can do anything with your images, you need somewhere to run them.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link to your infrastructure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cloud services provider so you can provision new nodes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you have nodes set up, you can deploy images directly from Docker Cloud repositories.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132574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2</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Infrastructure management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can do anything with your images, you need somewhere to run them.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allows you to link to your infrastructure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cloud services provider so you can provision new nodes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you have nodes set up, you can deploy images directly from Docker Cloud repositories.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164802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4</a:t>
            </a:r>
            <a:r>
              <a:rPr lang="en-US" sz="1200" b="1" i="0" kern="1200" baseline="0" dirty="0" smtClean="0">
                <a:solidFill>
                  <a:schemeClr val="tx1"/>
                </a:solidFill>
                <a:effectLst/>
                <a:latin typeface="+mn-lt"/>
                <a:ea typeface="+mn-ea"/>
                <a:cs typeface="+mn-cs"/>
              </a:rPr>
              <a:t> (Final one)</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Stacks, and Applications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are just one layer in containerized applications.</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Once you’ve built an image, you can use it to deploy services (which are composed of one or more containers created from an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use Docker Cloud’s </a:t>
            </a:r>
            <a:r>
              <a:rPr lang="en-US" sz="1200" b="0" i="0" u="none" strike="noStrike" kern="1200" dirty="0" smtClean="0">
                <a:solidFill>
                  <a:schemeClr val="tx1"/>
                </a:solidFill>
                <a:effectLst/>
                <a:latin typeface="+mn-lt"/>
                <a:ea typeface="+mn-ea"/>
                <a:cs typeface="+mn-cs"/>
                <a:hlinkClick r:id="rId3"/>
              </a:rPr>
              <a:t>stackfiles</a:t>
            </a:r>
            <a:r>
              <a:rPr lang="en-US" sz="1200" b="0" i="0" kern="1200" dirty="0" smtClean="0">
                <a:solidFill>
                  <a:schemeClr val="tx1"/>
                </a:solidFill>
                <a:effectLst/>
                <a:latin typeface="+mn-lt"/>
                <a:ea typeface="+mn-ea"/>
                <a:cs typeface="+mn-cs"/>
              </a:rPr>
              <a:t> to combine it with other services and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to form a full application.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1736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ADVANTAGE: 4</a:t>
            </a:r>
            <a:r>
              <a:rPr lang="en-US" sz="1200" b="1" i="0" kern="1200" baseline="0" dirty="0" smtClean="0">
                <a:solidFill>
                  <a:schemeClr val="tx1"/>
                </a:solidFill>
                <a:effectLst/>
                <a:latin typeface="+mn-lt"/>
                <a:ea typeface="+mn-ea"/>
                <a:cs typeface="+mn-cs"/>
              </a:rPr>
              <a:t> (Final one)</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Stacks, and Applications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are just one layer in containerized applications.</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Once you’ve built an image, you can use it to deploy services (which are composed of one or more containers created from an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use Docker Cloud’s </a:t>
            </a:r>
            <a:r>
              <a:rPr lang="en-US" sz="1200" b="0" i="0" u="none" strike="noStrike" kern="1200" dirty="0" smtClean="0">
                <a:solidFill>
                  <a:schemeClr val="tx1"/>
                </a:solidFill>
                <a:effectLst/>
                <a:latin typeface="+mn-lt"/>
                <a:ea typeface="+mn-ea"/>
                <a:cs typeface="+mn-cs"/>
                <a:hlinkClick r:id="rId3"/>
              </a:rPr>
              <a:t>stackfiles</a:t>
            </a:r>
            <a:r>
              <a:rPr lang="en-US" sz="1200" b="0" i="0" kern="1200" dirty="0" smtClean="0">
                <a:solidFill>
                  <a:schemeClr val="tx1"/>
                </a:solidFill>
                <a:effectLst/>
                <a:latin typeface="+mn-lt"/>
                <a:ea typeface="+mn-ea"/>
                <a:cs typeface="+mn-cs"/>
              </a:rPr>
              <a:t> to combine it with other services and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to form a full application.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243158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(1) Manage builds and images </a:t>
            </a:r>
            <a:r>
              <a:rPr lang="en-US" b="1" dirty="0" smtClean="0"/>
              <a:t/>
            </a:r>
            <a:br>
              <a:rPr lang="en-US" b="1" dirty="0" smtClean="0"/>
            </a:br>
            <a:endParaRPr lang="en-US" b="1" dirty="0" smtClean="0"/>
          </a:p>
          <a:p>
            <a:r>
              <a:rPr lang="en-US" sz="1200" b="0" i="0" u="none" strike="noStrike" kern="1200" dirty="0" smtClean="0">
                <a:solidFill>
                  <a:schemeClr val="tx1"/>
                </a:solidFill>
                <a:effectLst/>
                <a:latin typeface="+mn-lt"/>
                <a:ea typeface="+mn-ea"/>
                <a:cs typeface="+mn-cs"/>
              </a:rPr>
              <a:t>Manage swarms (beta swarm mode)</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Infrastructure (standard mode)</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nodes and apps (standard mode)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1785337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Cloud provides a hosted registry service where you can create repositories to store your Docker images.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a:t>
            </a:r>
            <a:r>
              <a:rPr lang="en-US" sz="1200" b="0" i="0" kern="1200" dirty="0" smtClean="0">
                <a:solidFill>
                  <a:schemeClr val="tx1"/>
                </a:solidFill>
                <a:effectLst/>
                <a:latin typeface="+mn-lt"/>
                <a:ea typeface="+mn-ea"/>
                <a:cs typeface="+mn-cs"/>
              </a:rPr>
              <a:t>can choose to push images to the repositories, or link to your source code and build them directly in Docker Cloud</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build images manually, or set up automated builds to rebuild your Docker image on each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push to the source code.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a:t>
            </a:r>
            <a:r>
              <a:rPr lang="en-US" sz="1200" b="0" i="0" kern="1200" dirty="0" smtClean="0">
                <a:solidFill>
                  <a:schemeClr val="tx1"/>
                </a:solidFill>
                <a:effectLst/>
                <a:latin typeface="+mn-lt"/>
                <a:ea typeface="+mn-ea"/>
                <a:cs typeface="+mn-cs"/>
              </a:rPr>
              <a:t>can also create automated tests, and when the tests pass use </a:t>
            </a:r>
            <a:r>
              <a:rPr lang="en-US" sz="1200" b="0" i="0" kern="1200" dirty="0" err="1" smtClean="0">
                <a:solidFill>
                  <a:schemeClr val="tx1"/>
                </a:solidFill>
                <a:effectLst/>
                <a:latin typeface="+mn-lt"/>
                <a:ea typeface="+mn-ea"/>
                <a:cs typeface="+mn-cs"/>
              </a:rPr>
              <a:t>autoredeploy</a:t>
            </a:r>
            <a:r>
              <a:rPr lang="en-US" sz="1200" b="0" i="0" kern="1200" dirty="0" smtClean="0">
                <a:solidFill>
                  <a:schemeClr val="tx1"/>
                </a:solidFill>
                <a:effectLst/>
                <a:latin typeface="+mn-lt"/>
                <a:ea typeface="+mn-ea"/>
                <a:cs typeface="+mn-cs"/>
              </a:rPr>
              <a:t> to automatically update your running services when a build passes its tests.</a:t>
            </a:r>
          </a:p>
          <a:p>
            <a:r>
              <a:rPr lang="en-US" sz="1200" b="0" i="0" u="none" strike="noStrike" kern="1200" dirty="0" smtClean="0">
                <a:solidFill>
                  <a:schemeClr val="tx1"/>
                </a:solidFill>
                <a:effectLst/>
                <a:latin typeface="+mn-lt"/>
                <a:ea typeface="+mn-ea"/>
                <a:cs typeface="+mn-cs"/>
                <a:hlinkClick r:id="rId3"/>
              </a:rPr>
              <a:t>Repositories in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Push images to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Link to a source code repository</a:t>
            </a:r>
            <a:endParaRPr lang="en-US"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hlinkClick r:id="rId6"/>
              </a:rPr>
              <a:t>Automated </a:t>
            </a:r>
            <a:r>
              <a:rPr lang="en-US" sz="1200" b="1" i="0" u="none" strike="noStrike" kern="1200" dirty="0" smtClean="0">
                <a:solidFill>
                  <a:schemeClr val="tx1"/>
                </a:solidFill>
                <a:effectLst/>
                <a:latin typeface="+mn-lt"/>
                <a:ea typeface="+mn-ea"/>
                <a:cs typeface="+mn-cs"/>
                <a:hlinkClick r:id="rId6"/>
              </a:rPr>
              <a:t>builds</a:t>
            </a:r>
            <a:r>
              <a:rPr lang="en-US" sz="1200" b="1" i="0" u="none" strike="noStrike"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Docker Security Scanning</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8"/>
              </a:rPr>
              <a:t>Automated repository tests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Advanced options for Autobuild and Autotest</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THERE IS MORE TO DRAW FROM AT:</a:t>
            </a:r>
          </a:p>
          <a:p>
            <a:r>
              <a:rPr lang="en-US" dirty="0" smtClean="0"/>
              <a:t>https://</a:t>
            </a:r>
            <a:r>
              <a:rPr lang="en-US" dirty="0" err="1" smtClean="0"/>
              <a:t>docs.docker.com</a:t>
            </a:r>
            <a:r>
              <a:rPr lang="en-US" dirty="0" smtClean="0"/>
              <a:t>/</a:t>
            </a:r>
            <a:r>
              <a:rPr lang="en-US" dirty="0" err="1" smtClean="0"/>
              <a:t>docker</a:t>
            </a:r>
            <a:r>
              <a:rPr lang="en-US" dirty="0" smtClean="0"/>
              <a:t>-cloud/builds/</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19</a:t>
            </a:fld>
            <a:endParaRPr lang="en-US" altLang="en-US"/>
          </a:p>
        </p:txBody>
      </p:sp>
    </p:spTree>
    <p:extLst>
      <p:ext uri="{BB962C8B-B14F-4D97-AF65-F5344CB8AC3E}">
        <p14:creationId xmlns:p14="http://schemas.microsoft.com/office/powerpoint/2010/main" val="1853521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Docker Cloud can automatically build images from source code in an external repository and automatically push the built image to your Docker repositories.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set up automated builds (also called </a:t>
            </a:r>
            <a:r>
              <a:rPr lang="en-US" sz="1200" b="0" i="0" kern="1200" dirty="0" err="1" smtClean="0">
                <a:solidFill>
                  <a:schemeClr val="tx1"/>
                </a:solidFill>
                <a:effectLst/>
                <a:latin typeface="+mn-lt"/>
                <a:ea typeface="+mn-ea"/>
                <a:cs typeface="+mn-cs"/>
              </a:rPr>
              <a:t>autobuilds</a:t>
            </a:r>
            <a:r>
              <a:rPr lang="en-US" sz="1200" b="0" i="0" kern="1200" dirty="0" smtClean="0">
                <a:solidFill>
                  <a:schemeClr val="tx1"/>
                </a:solidFill>
                <a:effectLst/>
                <a:latin typeface="+mn-lt"/>
                <a:ea typeface="+mn-ea"/>
                <a:cs typeface="+mn-cs"/>
              </a:rPr>
              <a:t>), you create a list of branches and tags that you want to build into Docker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push code to a source code branch (for example in </a:t>
            </a:r>
            <a:r>
              <a:rPr lang="en-US" sz="1200" b="0" i="0" kern="1200" dirty="0" err="1" smtClean="0">
                <a:solidFill>
                  <a:schemeClr val="tx1"/>
                </a:solidFill>
                <a:effectLst/>
                <a:latin typeface="+mn-lt"/>
                <a:ea typeface="+mn-ea"/>
                <a:cs typeface="+mn-cs"/>
              </a:rPr>
              <a:t>Github</a:t>
            </a:r>
            <a:r>
              <a:rPr lang="en-US" sz="1200" b="0" i="0" kern="1200" dirty="0" smtClean="0">
                <a:solidFill>
                  <a:schemeClr val="tx1"/>
                </a:solidFill>
                <a:effectLst/>
                <a:latin typeface="+mn-lt"/>
                <a:ea typeface="+mn-ea"/>
                <a:cs typeface="+mn-cs"/>
              </a:rPr>
              <a:t>) for one of those listed image tags, </a:t>
            </a:r>
          </a:p>
          <a:p>
            <a:r>
              <a:rPr lang="en-US" sz="1200" b="0" i="0" kern="1200" dirty="0" smtClean="0">
                <a:solidFill>
                  <a:schemeClr val="tx1"/>
                </a:solidFill>
                <a:effectLst/>
                <a:latin typeface="+mn-lt"/>
                <a:ea typeface="+mn-ea"/>
                <a:cs typeface="+mn-cs"/>
              </a:rPr>
              <a:t>the push uses a </a:t>
            </a:r>
            <a:r>
              <a:rPr lang="en-US" sz="1200" b="0" i="0" kern="1200" dirty="0" err="1" smtClean="0">
                <a:solidFill>
                  <a:schemeClr val="tx1"/>
                </a:solidFill>
                <a:effectLst/>
                <a:latin typeface="+mn-lt"/>
                <a:ea typeface="+mn-ea"/>
                <a:cs typeface="+mn-cs"/>
              </a:rPr>
              <a:t>webhook</a:t>
            </a:r>
            <a:r>
              <a:rPr lang="en-US" sz="1200" b="0" i="0" kern="1200" dirty="0" smtClean="0">
                <a:solidFill>
                  <a:schemeClr val="tx1"/>
                </a:solidFill>
                <a:effectLst/>
                <a:latin typeface="+mn-lt"/>
                <a:ea typeface="+mn-ea"/>
                <a:cs typeface="+mn-cs"/>
              </a:rPr>
              <a:t> to trigger a new build, which produces a Docker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built image is then pushed to the Docker Cloud registry or to an external registry.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b="1" dirty="0" smtClean="0"/>
              <a:t>https://</a:t>
            </a:r>
            <a:r>
              <a:rPr lang="en-US" b="1" dirty="0" err="1" smtClean="0"/>
              <a:t>docs.docker.com</a:t>
            </a:r>
            <a:r>
              <a:rPr lang="en-US" b="1" dirty="0" smtClean="0"/>
              <a:t>/</a:t>
            </a:r>
            <a:r>
              <a:rPr lang="en-US" b="1" dirty="0" err="1" smtClean="0"/>
              <a:t>docker</a:t>
            </a:r>
            <a:r>
              <a:rPr lang="en-US" b="1" dirty="0" smtClean="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51916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731934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have automated tests configured, these run after building but before pushing to the registry.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use these tests to create a continuous integration workflow where a build that fails its tests does not push the built 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Automated tests do not push images to the registry on their 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also just use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push to push pre-built images to these repositories, even if you have automatic builds set up.</a:t>
            </a:r>
          </a:p>
          <a:p>
            <a:endParaRPr lang="en-US" dirty="0" smtClean="0"/>
          </a:p>
          <a:p>
            <a:endParaRPr lang="en-US" dirty="0" smtClean="0"/>
          </a:p>
          <a:p>
            <a:r>
              <a:rPr lang="en-US" b="1" dirty="0" smtClean="0"/>
              <a:t>IMAGE:</a:t>
            </a:r>
          </a:p>
          <a:p>
            <a:r>
              <a:rPr lang="en-US" b="1" dirty="0" smtClean="0"/>
              <a:t>build-</a:t>
            </a:r>
            <a:r>
              <a:rPr lang="en-US" b="1" dirty="0" err="1" smtClean="0"/>
              <a:t>dashboard.png</a:t>
            </a:r>
            <a:endParaRPr lang="en-US" b="1" dirty="0" smtClean="0"/>
          </a:p>
          <a:p>
            <a:endParaRPr lang="en-US" b="1" dirty="0" smtClean="0"/>
          </a:p>
          <a:p>
            <a:endParaRPr lang="en-US" b="1" dirty="0" smtClean="0"/>
          </a:p>
          <a:p>
            <a:endParaRPr lang="en-US" b="1" dirty="0" smtClean="0"/>
          </a:p>
          <a:p>
            <a:r>
              <a:rPr lang="en-US" sz="1200" b="1" i="0" kern="1200" dirty="0" smtClean="0">
                <a:solidFill>
                  <a:schemeClr val="tx1"/>
                </a:solidFill>
                <a:effectLst/>
                <a:latin typeface="+mn-lt"/>
                <a:ea typeface="+mn-ea"/>
                <a:cs typeface="+mn-cs"/>
              </a:rPr>
              <a:t>Configure automated build settings</a:t>
            </a:r>
          </a:p>
          <a:p>
            <a:r>
              <a:rPr lang="en-US" sz="1200" b="0" i="0" kern="1200" dirty="0" smtClean="0">
                <a:solidFill>
                  <a:schemeClr val="tx1"/>
                </a:solidFill>
                <a:effectLst/>
                <a:latin typeface="+mn-lt"/>
                <a:ea typeface="+mn-ea"/>
                <a:cs typeface="+mn-cs"/>
              </a:rPr>
              <a:t>You can configure repositories in Docker Cloud so that they automatically build an image each time you push new code to your source provider. If you have </a:t>
            </a:r>
            <a:r>
              <a:rPr lang="en-US" sz="1200" b="0" i="0" u="none" strike="noStrike" kern="1200" dirty="0" smtClean="0">
                <a:solidFill>
                  <a:schemeClr val="tx1"/>
                </a:solidFill>
                <a:effectLst/>
                <a:latin typeface="+mn-lt"/>
                <a:ea typeface="+mn-ea"/>
                <a:cs typeface="+mn-cs"/>
                <a:hlinkClick r:id="rId3"/>
              </a:rPr>
              <a:t>automated tests</a:t>
            </a:r>
            <a:r>
              <a:rPr lang="en-US" sz="1200" b="0" i="0" kern="1200" dirty="0" smtClean="0">
                <a:solidFill>
                  <a:schemeClr val="tx1"/>
                </a:solidFill>
                <a:effectLst/>
                <a:latin typeface="+mn-lt"/>
                <a:ea typeface="+mn-ea"/>
                <a:cs typeface="+mn-cs"/>
              </a:rPr>
              <a:t> configured, the new image is only pushed when the tests succeed.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set up automated builds you need to </a:t>
            </a:r>
            <a:r>
              <a:rPr lang="en-US" sz="1200" b="0" i="0" u="none" strike="noStrike" kern="1200" dirty="0" smtClean="0">
                <a:solidFill>
                  <a:schemeClr val="tx1"/>
                </a:solidFill>
                <a:effectLst/>
                <a:latin typeface="+mn-lt"/>
                <a:ea typeface="+mn-ea"/>
                <a:cs typeface="+mn-cs"/>
                <a:hlinkClick r:id="rId4"/>
              </a:rPr>
              <a:t>create a repository</a:t>
            </a:r>
            <a:r>
              <a:rPr lang="en-US" sz="1200" b="0" i="0" kern="1200" dirty="0" smtClean="0">
                <a:solidFill>
                  <a:schemeClr val="tx1"/>
                </a:solidFill>
                <a:effectLst/>
                <a:latin typeface="+mn-lt"/>
                <a:ea typeface="+mn-ea"/>
                <a:cs typeface="+mn-cs"/>
              </a:rPr>
              <a:t> to build, and </a:t>
            </a:r>
            <a:r>
              <a:rPr lang="en-US" sz="1200" b="0" i="0" u="none" strike="noStrike" kern="1200" dirty="0" smtClean="0">
                <a:solidFill>
                  <a:schemeClr val="tx1"/>
                </a:solidFill>
                <a:effectLst/>
                <a:latin typeface="+mn-lt"/>
                <a:ea typeface="+mn-ea"/>
                <a:cs typeface="+mn-cs"/>
                <a:hlinkClick r:id="rId5"/>
              </a:rPr>
              <a:t>link to your source code 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From the </a:t>
            </a:r>
            <a:r>
              <a:rPr lang="en-US" sz="1200" b="1" i="0" kern="1200" dirty="0" smtClean="0">
                <a:solidFill>
                  <a:schemeClr val="tx1"/>
                </a:solidFill>
                <a:effectLst/>
                <a:latin typeface="+mn-lt"/>
                <a:ea typeface="+mn-ea"/>
                <a:cs typeface="+mn-cs"/>
              </a:rPr>
              <a:t>Repositories</a:t>
            </a:r>
            <a:r>
              <a:rPr lang="en-US" sz="1200" b="0" i="0" kern="1200" dirty="0" smtClean="0">
                <a:solidFill>
                  <a:schemeClr val="tx1"/>
                </a:solidFill>
                <a:effectLst/>
                <a:latin typeface="+mn-lt"/>
                <a:ea typeface="+mn-ea"/>
                <a:cs typeface="+mn-cs"/>
              </a:rPr>
              <a:t> section, click into a repository to view its details.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Click the </a:t>
            </a:r>
            <a:r>
              <a:rPr lang="en-US" sz="1200" b="1" i="0" kern="1200" dirty="0" smtClean="0">
                <a:solidFill>
                  <a:schemeClr val="tx1"/>
                </a:solidFill>
                <a:effectLst/>
                <a:latin typeface="+mn-lt"/>
                <a:ea typeface="+mn-ea"/>
                <a:cs typeface="+mn-cs"/>
              </a:rPr>
              <a:t>Builds</a:t>
            </a:r>
            <a:r>
              <a:rPr lang="en-US" sz="1200" b="0" i="0" kern="1200" dirty="0" smtClean="0">
                <a:solidFill>
                  <a:schemeClr val="tx1"/>
                </a:solidFill>
                <a:effectLst/>
                <a:latin typeface="+mn-lt"/>
                <a:ea typeface="+mn-ea"/>
                <a:cs typeface="+mn-cs"/>
              </a:rPr>
              <a:t> tab.</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If you are setting up automated builds for the first time, select the code repository service where the image’s source code is stored.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Otherwise, if you are editing the build settings for an existing automated build, click </a:t>
            </a:r>
            <a:r>
              <a:rPr lang="en-US" sz="1200" b="1" i="0" kern="1200" dirty="0" smtClean="0">
                <a:solidFill>
                  <a:schemeClr val="tx1"/>
                </a:solidFill>
                <a:effectLst/>
                <a:latin typeface="+mn-lt"/>
                <a:ea typeface="+mn-ea"/>
                <a:cs typeface="+mn-cs"/>
              </a:rPr>
              <a:t>Configure automated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Select the </a:t>
            </a:r>
            <a:r>
              <a:rPr lang="en-US" sz="1200" b="1" i="0" kern="1200" dirty="0" smtClean="0">
                <a:solidFill>
                  <a:schemeClr val="tx1"/>
                </a:solidFill>
                <a:effectLst/>
                <a:latin typeface="+mn-lt"/>
                <a:ea typeface="+mn-ea"/>
                <a:cs typeface="+mn-cs"/>
              </a:rPr>
              <a:t>source repository</a:t>
            </a:r>
            <a:r>
              <a:rPr lang="en-US" sz="1200" b="0" i="0" kern="1200" dirty="0" smtClean="0">
                <a:solidFill>
                  <a:schemeClr val="tx1"/>
                </a:solidFill>
                <a:effectLst/>
                <a:latin typeface="+mn-lt"/>
                <a:ea typeface="+mn-ea"/>
                <a:cs typeface="+mn-cs"/>
              </a:rPr>
              <a:t> to build the Docker images from.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might need to specify an organization or user (the </a:t>
            </a:r>
            <a:r>
              <a:rPr lang="en-US" sz="1200" b="0" i="1"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 from the source code provider. Once you select a namespace, its source code repositories appear in the </a:t>
            </a:r>
            <a:r>
              <a:rPr lang="en-US" sz="1200" b="1" i="0" kern="1200" dirty="0" smtClean="0">
                <a:solidFill>
                  <a:schemeClr val="tx1"/>
                </a:solidFill>
                <a:effectLst/>
                <a:latin typeface="+mn-lt"/>
                <a:ea typeface="+mn-ea"/>
                <a:cs typeface="+mn-cs"/>
              </a:rPr>
              <a:t>Select repository</a:t>
            </a:r>
            <a:r>
              <a:rPr lang="en-US" sz="1200" b="0" i="0" kern="1200" dirty="0" smtClean="0">
                <a:solidFill>
                  <a:schemeClr val="tx1"/>
                </a:solidFill>
                <a:effectLst/>
                <a:latin typeface="+mn-lt"/>
                <a:ea typeface="+mn-ea"/>
                <a:cs typeface="+mn-cs"/>
              </a:rPr>
              <a:t> dropdown list.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Choose where to run your build processes.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either run the process on your own infrastructure and optionally </a:t>
            </a:r>
            <a:r>
              <a:rPr lang="en-US" sz="1200" b="0" i="0" u="none" strike="noStrike" kern="1200" dirty="0" smtClean="0">
                <a:solidFill>
                  <a:schemeClr val="tx1"/>
                </a:solidFill>
                <a:effectLst/>
                <a:latin typeface="+mn-lt"/>
                <a:ea typeface="+mn-ea"/>
                <a:cs typeface="+mn-cs"/>
                <a:hlinkClick r:id="rId6"/>
              </a:rPr>
              <a:t>set up specific nodes to build on</a:t>
            </a:r>
            <a:r>
              <a:rPr lang="en-US" sz="1200" b="0" i="0" kern="1200" dirty="0" smtClean="0">
                <a:solidFill>
                  <a:schemeClr val="tx1"/>
                </a:solidFill>
                <a:effectLst/>
                <a:latin typeface="+mn-lt"/>
                <a:ea typeface="+mn-ea"/>
                <a:cs typeface="+mn-cs"/>
              </a:rPr>
              <a:t>, or select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you can use the hosted build service offered on Docker Cloud’s infrastructure. If you use Docker’s infrastructure, select a builder size to run the build process on. This hosted build service is free while it is in Beta.</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b="1" dirty="0" smtClean="0"/>
              <a:t>edit-repository-</a:t>
            </a:r>
            <a:r>
              <a:rPr lang="en-US" b="1" dirty="0" err="1" smtClean="0"/>
              <a:t>builds.png</a:t>
            </a:r>
            <a:endParaRPr lang="en-US" b="1" dirty="0" smtClean="0"/>
          </a:p>
          <a:p>
            <a:endParaRPr lang="en-US" b="1" dirty="0" smtClean="0"/>
          </a:p>
          <a:p>
            <a:r>
              <a:rPr lang="en-US" sz="1200" b="0" i="0" kern="1200" dirty="0" smtClean="0">
                <a:solidFill>
                  <a:schemeClr val="tx1"/>
                </a:solidFill>
                <a:effectLst/>
                <a:latin typeface="+mn-lt"/>
                <a:ea typeface="+mn-ea"/>
                <a:cs typeface="+mn-cs"/>
              </a:rPr>
              <a:t>6. If in the previous step you selected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then you are given the option to select the </a:t>
            </a:r>
            <a:r>
              <a:rPr lang="en-US" sz="1200" b="1" i="0" kern="1200" dirty="0" smtClean="0">
                <a:solidFill>
                  <a:schemeClr val="tx1"/>
                </a:solidFill>
                <a:effectLst/>
                <a:latin typeface="+mn-lt"/>
                <a:ea typeface="+mn-ea"/>
                <a:cs typeface="+mn-cs"/>
              </a:rPr>
              <a:t>Docker Version</a:t>
            </a:r>
            <a:r>
              <a:rPr lang="en-US" sz="1200" b="0" i="0" kern="1200" dirty="0" smtClean="0">
                <a:solidFill>
                  <a:schemeClr val="tx1"/>
                </a:solidFill>
                <a:effectLst/>
                <a:latin typeface="+mn-lt"/>
                <a:ea typeface="+mn-ea"/>
                <a:cs typeface="+mn-cs"/>
              </a:rPr>
              <a:t> used to build this repository. You can choose between the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versions of Docker.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lets you to take advantage of </a:t>
            </a:r>
            <a:r>
              <a:rPr lang="en-US" sz="1200" b="0" i="0" u="none" strike="noStrike" kern="1200" dirty="0" smtClean="0">
                <a:solidFill>
                  <a:schemeClr val="tx1"/>
                </a:solidFill>
                <a:effectLst/>
                <a:latin typeface="+mn-lt"/>
                <a:ea typeface="+mn-ea"/>
                <a:cs typeface="+mn-cs"/>
                <a:hlinkClick r:id="rId7"/>
              </a:rPr>
              <a:t>multi-stage builds</a:t>
            </a:r>
            <a:r>
              <a:rPr lang="en-US" sz="1200" b="0" i="0" kern="1200" dirty="0" smtClean="0">
                <a:solidFill>
                  <a:schemeClr val="tx1"/>
                </a:solidFill>
                <a:effectLst/>
                <a:latin typeface="+mn-lt"/>
                <a:ea typeface="+mn-ea"/>
                <a:cs typeface="+mn-cs"/>
              </a:rPr>
              <a:t>. For more information and examples, see the topic on how to </a:t>
            </a:r>
            <a:r>
              <a:rPr lang="en-US" sz="1200" b="0" i="0" u="none" strike="noStrike" kern="1200" dirty="0" smtClean="0">
                <a:solidFill>
                  <a:schemeClr val="tx1"/>
                </a:solidFill>
                <a:effectLst/>
                <a:latin typeface="+mn-lt"/>
                <a:ea typeface="+mn-ea"/>
                <a:cs typeface="+mn-cs"/>
                <a:hlinkClick r:id="rId8"/>
              </a:rPr>
              <a:t>use multi-stage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learn more about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channels in the </a:t>
            </a:r>
            <a:r>
              <a:rPr lang="en-US" sz="1200" b="0" i="0" u="none" strike="noStrike" kern="1200" dirty="0" smtClean="0">
                <a:solidFill>
                  <a:schemeClr val="tx1"/>
                </a:solidFill>
                <a:effectLst/>
                <a:latin typeface="+mn-lt"/>
                <a:ea typeface="+mn-ea"/>
                <a:cs typeface="+mn-cs"/>
                <a:hlinkClick r:id="rId9"/>
              </a:rPr>
              <a:t>Install Docker overview</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10"/>
              </a:rPr>
              <a:t>Docker CE Edge</a:t>
            </a:r>
            <a:r>
              <a:rPr lang="en-US" sz="1200" b="0" i="0" kern="1200" dirty="0" smtClean="0">
                <a:solidFill>
                  <a:schemeClr val="tx1"/>
                </a:solidFill>
                <a:effectLst/>
                <a:latin typeface="+mn-lt"/>
                <a:ea typeface="+mn-ea"/>
                <a:cs typeface="+mn-cs"/>
              </a:rPr>
              <a:t> topics.</a:t>
            </a:r>
          </a:p>
          <a:p>
            <a:endParaRPr lang="en-US" b="1" dirty="0" smtClean="0"/>
          </a:p>
          <a:p>
            <a:r>
              <a:rPr lang="en-US" sz="1200" b="0" i="0" kern="1200" dirty="0" smtClean="0">
                <a:solidFill>
                  <a:schemeClr val="tx1"/>
                </a:solidFill>
                <a:effectLst/>
                <a:latin typeface="+mn-lt"/>
                <a:ea typeface="+mn-ea"/>
                <a:cs typeface="+mn-cs"/>
              </a:rPr>
              <a:t>7. Optionally, enable </a:t>
            </a:r>
            <a:r>
              <a:rPr lang="en-US" sz="1200" b="0" i="0" u="none" strike="noStrike" kern="1200" dirty="0" smtClean="0">
                <a:solidFill>
                  <a:schemeClr val="tx1"/>
                </a:solidFill>
                <a:effectLst/>
                <a:latin typeface="+mn-lt"/>
                <a:ea typeface="+mn-ea"/>
                <a:cs typeface="+mn-cs"/>
                <a:hlinkClick r:id="rId11"/>
              </a:rPr>
              <a:t>autotests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8. Review the default </a:t>
            </a:r>
            <a:r>
              <a:rPr lang="en-US" sz="1200" b="1" i="0"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and optionally click the </a:t>
            </a:r>
            <a:r>
              <a:rPr lang="en-US" sz="1200" b="1" i="0" kern="1200" dirty="0" smtClean="0">
                <a:solidFill>
                  <a:schemeClr val="tx1"/>
                </a:solidFill>
                <a:effectLst/>
                <a:latin typeface="+mn-lt"/>
                <a:ea typeface="+mn-ea"/>
                <a:cs typeface="+mn-cs"/>
              </a:rPr>
              <a:t>plus sign</a:t>
            </a:r>
            <a:r>
              <a:rPr lang="en-US" sz="1200" b="0" i="0" kern="1200" dirty="0" smtClean="0">
                <a:solidFill>
                  <a:schemeClr val="tx1"/>
                </a:solidFill>
                <a:effectLst/>
                <a:latin typeface="+mn-lt"/>
                <a:ea typeface="+mn-ea"/>
                <a:cs typeface="+mn-cs"/>
              </a:rPr>
              <a:t> to add and configure more build rules.</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control what Docker Cloud builds into images from the contents of the source code repository, and how the resulting images are tagged within the Docker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default build rule is set up for you, which you can edit or delete. This default set builds from the Branch in your source code repository called master, and creates a Docker image tagged with latest.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 For each branch or tag, enable or disable the </a:t>
            </a:r>
            <a:r>
              <a:rPr lang="en-US" sz="1200" b="1"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toggle.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Only branches or tags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enabled are built, tested,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have the resulting image pushed to the repository. Branches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disabled are built for test purposes (if enabled at the repository level), but the built Docker image is not pushed to the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10. For each branch or tag, enable or disable the </a:t>
            </a:r>
            <a:r>
              <a:rPr lang="en-US" sz="1200" b="1" i="0" kern="1200" dirty="0" smtClean="0">
                <a:solidFill>
                  <a:schemeClr val="tx1"/>
                </a:solidFill>
                <a:effectLst/>
                <a:latin typeface="+mn-lt"/>
                <a:ea typeface="+mn-ea"/>
                <a:cs typeface="+mn-cs"/>
              </a:rPr>
              <a:t>Build Caching</a:t>
            </a:r>
            <a:r>
              <a:rPr lang="en-US" sz="1200" b="0" i="0" kern="1200" dirty="0" smtClean="0">
                <a:solidFill>
                  <a:schemeClr val="tx1"/>
                </a:solidFill>
                <a:effectLst/>
                <a:latin typeface="+mn-lt"/>
                <a:ea typeface="+mn-ea"/>
                <a:cs typeface="+mn-cs"/>
              </a:rPr>
              <a:t> toggle.</a:t>
            </a:r>
          </a:p>
          <a:p>
            <a:endParaRPr lang="en-US" sz="1200" b="0" i="0" u="none" strike="noStrike" kern="1200" dirty="0" smtClean="0">
              <a:solidFill>
                <a:schemeClr val="tx1"/>
              </a:solidFill>
              <a:effectLst/>
              <a:latin typeface="+mn-lt"/>
              <a:ea typeface="+mn-ea"/>
              <a:cs typeface="+mn-cs"/>
              <a:hlinkClick r:id="rId12"/>
            </a:endParaRPr>
          </a:p>
          <a:p>
            <a:r>
              <a:rPr lang="en-US" sz="1200" b="0" i="0" u="none" strike="noStrike" kern="1200" dirty="0" smtClean="0">
                <a:solidFill>
                  <a:schemeClr val="tx1"/>
                </a:solidFill>
                <a:effectLst/>
                <a:latin typeface="+mn-lt"/>
                <a:ea typeface="+mn-ea"/>
                <a:cs typeface="+mn-cs"/>
                <a:hlinkClick r:id="rId12"/>
              </a:rPr>
              <a:t>Build caching</a:t>
            </a:r>
            <a:r>
              <a:rPr lang="en-US" sz="1200" b="0" i="0" kern="1200" dirty="0" smtClean="0">
                <a:solidFill>
                  <a:schemeClr val="tx1"/>
                </a:solidFill>
                <a:effectLst/>
                <a:latin typeface="+mn-lt"/>
                <a:ea typeface="+mn-ea"/>
                <a:cs typeface="+mn-cs"/>
              </a:rPr>
              <a:t> can save time if you are building a large image frequently or have many dependencies. You might want to leave build caching disabled to make sure all of your dependencies are resolved at build time, or if you have a large layer that is quicker to build locally.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11. Click </a:t>
            </a:r>
            <a:r>
              <a:rPr lang="en-US" sz="1200" b="1" i="0" kern="1200" dirty="0" smtClean="0">
                <a:solidFill>
                  <a:schemeClr val="tx1"/>
                </a:solidFill>
                <a:effectLst/>
                <a:latin typeface="+mn-lt"/>
                <a:ea typeface="+mn-ea"/>
                <a:cs typeface="+mn-cs"/>
              </a:rPr>
              <a:t>Save</a:t>
            </a:r>
            <a:r>
              <a:rPr lang="en-US" sz="1200" b="0" i="0" kern="1200" dirty="0" smtClean="0">
                <a:solidFill>
                  <a:schemeClr val="tx1"/>
                </a:solidFill>
                <a:effectLst/>
                <a:latin typeface="+mn-lt"/>
                <a:ea typeface="+mn-ea"/>
                <a:cs typeface="+mn-cs"/>
              </a:rPr>
              <a:t> to save the settings, or click </a:t>
            </a:r>
            <a:r>
              <a:rPr lang="en-US" sz="1200" b="1" i="0" kern="1200" dirty="0" smtClean="0">
                <a:solidFill>
                  <a:schemeClr val="tx1"/>
                </a:solidFill>
                <a:effectLst/>
                <a:latin typeface="+mn-lt"/>
                <a:ea typeface="+mn-ea"/>
                <a:cs typeface="+mn-cs"/>
              </a:rPr>
              <a:t>Save and build</a:t>
            </a:r>
            <a:r>
              <a:rPr lang="en-US" sz="1200" b="0" i="0" kern="1200" dirty="0" smtClean="0">
                <a:solidFill>
                  <a:schemeClr val="tx1"/>
                </a:solidFill>
                <a:effectLst/>
                <a:latin typeface="+mn-lt"/>
                <a:ea typeface="+mn-ea"/>
                <a:cs typeface="+mn-cs"/>
              </a:rPr>
              <a:t> to save and run an initial 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webhook</a:t>
            </a:r>
            <a:r>
              <a:rPr lang="en-US" sz="1200" b="0" i="0" kern="1200" dirty="0" smtClean="0">
                <a:solidFill>
                  <a:schemeClr val="tx1"/>
                </a:solidFill>
                <a:effectLst/>
                <a:latin typeface="+mn-lt"/>
                <a:ea typeface="+mn-ea"/>
                <a:cs typeface="+mn-cs"/>
              </a:rPr>
              <a:t> is automatically added to your source code repository to notify Docker Cloud on every push. Only pushes to branches that are listed as the source for one or more tags trigger a build.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b="1" dirty="0" smtClean="0"/>
              <a:t>https://</a:t>
            </a:r>
            <a:r>
              <a:rPr lang="en-US" b="1" dirty="0" err="1" smtClean="0"/>
              <a:t>docs.docker.com</a:t>
            </a:r>
            <a:r>
              <a:rPr lang="en-US" b="1" dirty="0" smtClean="0"/>
              <a:t>/</a:t>
            </a:r>
            <a:r>
              <a:rPr lang="en-US" b="1" dirty="0" err="1" smtClean="0"/>
              <a:t>docker</a:t>
            </a:r>
            <a:r>
              <a:rPr lang="en-US" b="1" dirty="0" smtClean="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1690273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IMAGE:</a:t>
            </a:r>
          </a:p>
          <a:p>
            <a:r>
              <a:rPr lang="en-US" b="1" dirty="0" smtClean="0"/>
              <a:t>build-</a:t>
            </a:r>
            <a:r>
              <a:rPr lang="en-US" b="1" dirty="0" err="1" smtClean="0"/>
              <a:t>dashboard.png</a:t>
            </a:r>
            <a:endParaRPr lang="en-US" b="1" dirty="0" smtClean="0"/>
          </a:p>
          <a:p>
            <a:endParaRPr lang="en-US" b="1" dirty="0" smtClean="0"/>
          </a:p>
          <a:p>
            <a:endParaRPr lang="en-US" b="1" dirty="0" smtClean="0"/>
          </a:p>
          <a:p>
            <a:r>
              <a:rPr lang="en-US" b="1" dirty="0" smtClean="0"/>
              <a:t>---- EXTRA</a:t>
            </a:r>
            <a:r>
              <a:rPr lang="en-US" b="1" baseline="0" dirty="0" smtClean="0"/>
              <a:t> - Possibly add in the future, or SHARE---</a:t>
            </a:r>
            <a:endParaRPr lang="en-US" b="1" dirty="0" smtClean="0"/>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Configure automated build settings</a:t>
            </a:r>
          </a:p>
          <a:p>
            <a:r>
              <a:rPr lang="en-US" sz="1200" b="0" i="0" kern="1200" dirty="0" smtClean="0">
                <a:solidFill>
                  <a:schemeClr val="tx1"/>
                </a:solidFill>
                <a:effectLst/>
                <a:latin typeface="+mn-lt"/>
                <a:ea typeface="+mn-ea"/>
                <a:cs typeface="+mn-cs"/>
              </a:rPr>
              <a:t>You can configure repositories in Docker Cloud so that they automatically build an image each time you push new code to your source provider. If you have </a:t>
            </a:r>
            <a:r>
              <a:rPr lang="en-US" sz="1200" b="0" i="0" u="none" strike="noStrike" kern="1200" dirty="0" smtClean="0">
                <a:solidFill>
                  <a:schemeClr val="tx1"/>
                </a:solidFill>
                <a:effectLst/>
                <a:latin typeface="+mn-lt"/>
                <a:ea typeface="+mn-ea"/>
                <a:cs typeface="+mn-cs"/>
                <a:hlinkClick r:id="rId3"/>
              </a:rPr>
              <a:t>automated tests</a:t>
            </a:r>
            <a:r>
              <a:rPr lang="en-US" sz="1200" b="0" i="0" kern="1200" dirty="0" smtClean="0">
                <a:solidFill>
                  <a:schemeClr val="tx1"/>
                </a:solidFill>
                <a:effectLst/>
                <a:latin typeface="+mn-lt"/>
                <a:ea typeface="+mn-ea"/>
                <a:cs typeface="+mn-cs"/>
              </a:rPr>
              <a:t> configured, the new image is only pushed when the tests succeed.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you set up automated builds you need to </a:t>
            </a:r>
            <a:r>
              <a:rPr lang="en-US" sz="1200" b="0" i="0" u="none" strike="noStrike" kern="1200" dirty="0" smtClean="0">
                <a:solidFill>
                  <a:schemeClr val="tx1"/>
                </a:solidFill>
                <a:effectLst/>
                <a:latin typeface="+mn-lt"/>
                <a:ea typeface="+mn-ea"/>
                <a:cs typeface="+mn-cs"/>
                <a:hlinkClick r:id="rId4"/>
              </a:rPr>
              <a:t>create a repository</a:t>
            </a:r>
            <a:r>
              <a:rPr lang="en-US" sz="1200" b="0" i="0" kern="1200" dirty="0" smtClean="0">
                <a:solidFill>
                  <a:schemeClr val="tx1"/>
                </a:solidFill>
                <a:effectLst/>
                <a:latin typeface="+mn-lt"/>
                <a:ea typeface="+mn-ea"/>
                <a:cs typeface="+mn-cs"/>
              </a:rPr>
              <a:t> to build, and </a:t>
            </a:r>
            <a:r>
              <a:rPr lang="en-US" sz="1200" b="0" i="0" u="none" strike="noStrike" kern="1200" dirty="0" smtClean="0">
                <a:solidFill>
                  <a:schemeClr val="tx1"/>
                </a:solidFill>
                <a:effectLst/>
                <a:latin typeface="+mn-lt"/>
                <a:ea typeface="+mn-ea"/>
                <a:cs typeface="+mn-cs"/>
                <a:hlinkClick r:id="rId5"/>
              </a:rPr>
              <a:t>link to your source code 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From the </a:t>
            </a:r>
            <a:r>
              <a:rPr lang="en-US" sz="1200" b="1" i="0" kern="1200" dirty="0" smtClean="0">
                <a:solidFill>
                  <a:schemeClr val="tx1"/>
                </a:solidFill>
                <a:effectLst/>
                <a:latin typeface="+mn-lt"/>
                <a:ea typeface="+mn-ea"/>
                <a:cs typeface="+mn-cs"/>
              </a:rPr>
              <a:t>Repositories</a:t>
            </a:r>
            <a:r>
              <a:rPr lang="en-US" sz="1200" b="0" i="0" kern="1200" dirty="0" smtClean="0">
                <a:solidFill>
                  <a:schemeClr val="tx1"/>
                </a:solidFill>
                <a:effectLst/>
                <a:latin typeface="+mn-lt"/>
                <a:ea typeface="+mn-ea"/>
                <a:cs typeface="+mn-cs"/>
              </a:rPr>
              <a:t> section, click into a repository to view its details.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Click the </a:t>
            </a:r>
            <a:r>
              <a:rPr lang="en-US" sz="1200" b="1" i="0" kern="1200" dirty="0" smtClean="0">
                <a:solidFill>
                  <a:schemeClr val="tx1"/>
                </a:solidFill>
                <a:effectLst/>
                <a:latin typeface="+mn-lt"/>
                <a:ea typeface="+mn-ea"/>
                <a:cs typeface="+mn-cs"/>
              </a:rPr>
              <a:t>Builds</a:t>
            </a:r>
            <a:r>
              <a:rPr lang="en-US" sz="1200" b="0" i="0" kern="1200" dirty="0" smtClean="0">
                <a:solidFill>
                  <a:schemeClr val="tx1"/>
                </a:solidFill>
                <a:effectLst/>
                <a:latin typeface="+mn-lt"/>
                <a:ea typeface="+mn-ea"/>
                <a:cs typeface="+mn-cs"/>
              </a:rPr>
              <a:t> tab.</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If you are setting up automated builds for the first time, select the code repository service where the image’s source code is stored.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Otherwise, if you are editing the build settings for an existing automated build, click </a:t>
            </a:r>
            <a:r>
              <a:rPr lang="en-US" sz="1200" b="1" i="0" kern="1200" dirty="0" smtClean="0">
                <a:solidFill>
                  <a:schemeClr val="tx1"/>
                </a:solidFill>
                <a:effectLst/>
                <a:latin typeface="+mn-lt"/>
                <a:ea typeface="+mn-ea"/>
                <a:cs typeface="+mn-cs"/>
              </a:rPr>
              <a:t>Configure automated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Select the </a:t>
            </a:r>
            <a:r>
              <a:rPr lang="en-US" sz="1200" b="1" i="0" kern="1200" dirty="0" smtClean="0">
                <a:solidFill>
                  <a:schemeClr val="tx1"/>
                </a:solidFill>
                <a:effectLst/>
                <a:latin typeface="+mn-lt"/>
                <a:ea typeface="+mn-ea"/>
                <a:cs typeface="+mn-cs"/>
              </a:rPr>
              <a:t>source repository</a:t>
            </a:r>
            <a:r>
              <a:rPr lang="en-US" sz="1200" b="0" i="0" kern="1200" dirty="0" smtClean="0">
                <a:solidFill>
                  <a:schemeClr val="tx1"/>
                </a:solidFill>
                <a:effectLst/>
                <a:latin typeface="+mn-lt"/>
                <a:ea typeface="+mn-ea"/>
                <a:cs typeface="+mn-cs"/>
              </a:rPr>
              <a:t> to build the Docker images from.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might need to specify an organization or user (the </a:t>
            </a:r>
            <a:r>
              <a:rPr lang="en-US" sz="1200" b="0" i="1"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 from the source code provider. Once you select a namespace, its source code repositories appear in the </a:t>
            </a:r>
            <a:r>
              <a:rPr lang="en-US" sz="1200" b="1" i="0" kern="1200" dirty="0" smtClean="0">
                <a:solidFill>
                  <a:schemeClr val="tx1"/>
                </a:solidFill>
                <a:effectLst/>
                <a:latin typeface="+mn-lt"/>
                <a:ea typeface="+mn-ea"/>
                <a:cs typeface="+mn-cs"/>
              </a:rPr>
              <a:t>Select repository</a:t>
            </a:r>
            <a:r>
              <a:rPr lang="en-US" sz="1200" b="0" i="0" kern="1200" dirty="0" smtClean="0">
                <a:solidFill>
                  <a:schemeClr val="tx1"/>
                </a:solidFill>
                <a:effectLst/>
                <a:latin typeface="+mn-lt"/>
                <a:ea typeface="+mn-ea"/>
                <a:cs typeface="+mn-cs"/>
              </a:rPr>
              <a:t> dropdown list.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Choose where to run your build processes.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either run the process on your own infrastructure and optionally </a:t>
            </a:r>
            <a:r>
              <a:rPr lang="en-US" sz="1200" b="0" i="0" u="none" strike="noStrike" kern="1200" dirty="0" smtClean="0">
                <a:solidFill>
                  <a:schemeClr val="tx1"/>
                </a:solidFill>
                <a:effectLst/>
                <a:latin typeface="+mn-lt"/>
                <a:ea typeface="+mn-ea"/>
                <a:cs typeface="+mn-cs"/>
                <a:hlinkClick r:id="rId6"/>
              </a:rPr>
              <a:t>set up specific nodes to build on</a:t>
            </a:r>
            <a:r>
              <a:rPr lang="en-US" sz="1200" b="0" i="0" kern="1200" dirty="0" smtClean="0">
                <a:solidFill>
                  <a:schemeClr val="tx1"/>
                </a:solidFill>
                <a:effectLst/>
                <a:latin typeface="+mn-lt"/>
                <a:ea typeface="+mn-ea"/>
                <a:cs typeface="+mn-cs"/>
              </a:rPr>
              <a:t>, or select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you can use the hosted build service offered on Docker Cloud’s infrastructure. If you use Docker’s infrastructure, select a builder size to run the build process on. This hosted build service is free while it is in Beta.</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b="1" dirty="0" smtClean="0"/>
              <a:t>edit-repository-</a:t>
            </a:r>
            <a:r>
              <a:rPr lang="en-US" b="1" dirty="0" err="1" smtClean="0"/>
              <a:t>builds.png</a:t>
            </a:r>
            <a:endParaRPr lang="en-US" b="1" dirty="0" smtClean="0"/>
          </a:p>
          <a:p>
            <a:endParaRPr lang="en-US" b="1" dirty="0" smtClean="0"/>
          </a:p>
          <a:p>
            <a:r>
              <a:rPr lang="en-US" sz="1200" b="0" i="0" kern="1200" dirty="0" smtClean="0">
                <a:solidFill>
                  <a:schemeClr val="tx1"/>
                </a:solidFill>
                <a:effectLst/>
                <a:latin typeface="+mn-lt"/>
                <a:ea typeface="+mn-ea"/>
                <a:cs typeface="+mn-cs"/>
              </a:rPr>
              <a:t>6. If in the previous step you selected </a:t>
            </a:r>
            <a:r>
              <a:rPr lang="en-US" sz="1200" b="1" i="0" kern="1200" dirty="0" smtClean="0">
                <a:solidFill>
                  <a:schemeClr val="tx1"/>
                </a:solidFill>
                <a:effectLst/>
                <a:latin typeface="+mn-lt"/>
                <a:ea typeface="+mn-ea"/>
                <a:cs typeface="+mn-cs"/>
              </a:rPr>
              <a:t>Build on Docker Cloud’s infrastructure</a:t>
            </a:r>
            <a:r>
              <a:rPr lang="en-US" sz="1200" b="0" i="0" kern="1200" dirty="0" smtClean="0">
                <a:solidFill>
                  <a:schemeClr val="tx1"/>
                </a:solidFill>
                <a:effectLst/>
                <a:latin typeface="+mn-lt"/>
                <a:ea typeface="+mn-ea"/>
                <a:cs typeface="+mn-cs"/>
              </a:rPr>
              <a:t>, then you are given the option to select the </a:t>
            </a:r>
            <a:r>
              <a:rPr lang="en-US" sz="1200" b="1" i="0" kern="1200" dirty="0" smtClean="0">
                <a:solidFill>
                  <a:schemeClr val="tx1"/>
                </a:solidFill>
                <a:effectLst/>
                <a:latin typeface="+mn-lt"/>
                <a:ea typeface="+mn-ea"/>
                <a:cs typeface="+mn-cs"/>
              </a:rPr>
              <a:t>Docker Version</a:t>
            </a:r>
            <a:r>
              <a:rPr lang="en-US" sz="1200" b="0" i="0" kern="1200" dirty="0" smtClean="0">
                <a:solidFill>
                  <a:schemeClr val="tx1"/>
                </a:solidFill>
                <a:effectLst/>
                <a:latin typeface="+mn-lt"/>
                <a:ea typeface="+mn-ea"/>
                <a:cs typeface="+mn-cs"/>
              </a:rPr>
              <a:t> used to build this repository. You can choose between the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versions of Docker.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lets you to take advantage of </a:t>
            </a:r>
            <a:r>
              <a:rPr lang="en-US" sz="1200" b="0" i="0" u="none" strike="noStrike" kern="1200" dirty="0" smtClean="0">
                <a:solidFill>
                  <a:schemeClr val="tx1"/>
                </a:solidFill>
                <a:effectLst/>
                <a:latin typeface="+mn-lt"/>
                <a:ea typeface="+mn-ea"/>
                <a:cs typeface="+mn-cs"/>
                <a:hlinkClick r:id="rId7"/>
              </a:rPr>
              <a:t>multi-stage builds</a:t>
            </a:r>
            <a:r>
              <a:rPr lang="en-US" sz="1200" b="0" i="0" kern="1200" dirty="0" smtClean="0">
                <a:solidFill>
                  <a:schemeClr val="tx1"/>
                </a:solidFill>
                <a:effectLst/>
                <a:latin typeface="+mn-lt"/>
                <a:ea typeface="+mn-ea"/>
                <a:cs typeface="+mn-cs"/>
              </a:rPr>
              <a:t>. For more information and examples, see the topic on how to </a:t>
            </a:r>
            <a:r>
              <a:rPr lang="en-US" sz="1200" b="0" i="0" u="none" strike="noStrike" kern="1200" dirty="0" smtClean="0">
                <a:solidFill>
                  <a:schemeClr val="tx1"/>
                </a:solidFill>
                <a:effectLst/>
                <a:latin typeface="+mn-lt"/>
                <a:ea typeface="+mn-ea"/>
                <a:cs typeface="+mn-cs"/>
                <a:hlinkClick r:id="rId8"/>
              </a:rPr>
              <a:t>use multi-stage builds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learn more about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channels in the </a:t>
            </a:r>
            <a:r>
              <a:rPr lang="en-US" sz="1200" b="0" i="0" u="none" strike="noStrike" kern="1200" dirty="0" smtClean="0">
                <a:solidFill>
                  <a:schemeClr val="tx1"/>
                </a:solidFill>
                <a:effectLst/>
                <a:latin typeface="+mn-lt"/>
                <a:ea typeface="+mn-ea"/>
                <a:cs typeface="+mn-cs"/>
                <a:hlinkClick r:id="rId9"/>
              </a:rPr>
              <a:t>Install Docker overview</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10"/>
              </a:rPr>
              <a:t>Docker CE Edge</a:t>
            </a:r>
            <a:r>
              <a:rPr lang="en-US" sz="1200" b="0" i="0" kern="1200" dirty="0" smtClean="0">
                <a:solidFill>
                  <a:schemeClr val="tx1"/>
                </a:solidFill>
                <a:effectLst/>
                <a:latin typeface="+mn-lt"/>
                <a:ea typeface="+mn-ea"/>
                <a:cs typeface="+mn-cs"/>
              </a:rPr>
              <a:t> topics.</a:t>
            </a:r>
          </a:p>
          <a:p>
            <a:endParaRPr lang="en-US" b="1" dirty="0" smtClean="0"/>
          </a:p>
          <a:p>
            <a:r>
              <a:rPr lang="en-US" sz="1200" b="0" i="0" kern="1200" dirty="0" smtClean="0">
                <a:solidFill>
                  <a:schemeClr val="tx1"/>
                </a:solidFill>
                <a:effectLst/>
                <a:latin typeface="+mn-lt"/>
                <a:ea typeface="+mn-ea"/>
                <a:cs typeface="+mn-cs"/>
              </a:rPr>
              <a:t>7. Optionally, enable </a:t>
            </a:r>
            <a:r>
              <a:rPr lang="en-US" sz="1200" b="0" i="0" u="none" strike="noStrike" kern="1200" dirty="0" smtClean="0">
                <a:solidFill>
                  <a:schemeClr val="tx1"/>
                </a:solidFill>
                <a:effectLst/>
                <a:latin typeface="+mn-lt"/>
                <a:ea typeface="+mn-ea"/>
                <a:cs typeface="+mn-cs"/>
                <a:hlinkClick r:id="rId11"/>
              </a:rPr>
              <a:t>autotests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8. Review the default </a:t>
            </a:r>
            <a:r>
              <a:rPr lang="en-US" sz="1200" b="1" i="0"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and optionally click the </a:t>
            </a:r>
            <a:r>
              <a:rPr lang="en-US" sz="1200" b="1" i="0" kern="1200" dirty="0" smtClean="0">
                <a:solidFill>
                  <a:schemeClr val="tx1"/>
                </a:solidFill>
                <a:effectLst/>
                <a:latin typeface="+mn-lt"/>
                <a:ea typeface="+mn-ea"/>
                <a:cs typeface="+mn-cs"/>
              </a:rPr>
              <a:t>plus sign</a:t>
            </a:r>
            <a:r>
              <a:rPr lang="en-US" sz="1200" b="0" i="0" kern="1200" dirty="0" smtClean="0">
                <a:solidFill>
                  <a:schemeClr val="tx1"/>
                </a:solidFill>
                <a:effectLst/>
                <a:latin typeface="+mn-lt"/>
                <a:ea typeface="+mn-ea"/>
                <a:cs typeface="+mn-cs"/>
              </a:rPr>
              <a:t> to add and configure more build rules.</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Build rules</a:t>
            </a:r>
            <a:r>
              <a:rPr lang="en-US" sz="1200" b="0" i="0" kern="1200" dirty="0" smtClean="0">
                <a:solidFill>
                  <a:schemeClr val="tx1"/>
                </a:solidFill>
                <a:effectLst/>
                <a:latin typeface="+mn-lt"/>
                <a:ea typeface="+mn-ea"/>
                <a:cs typeface="+mn-cs"/>
              </a:rPr>
              <a:t> control what Docker Cloud builds into images from the contents of the source code repository, and how the resulting images are tagged within the Docker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default build rule is set up for you, which you can edit or delete. This default set builds from the Branch in your source code repository called master, and creates a Docker image tagged with latest.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 For each branch or tag, enable or disable the </a:t>
            </a:r>
            <a:r>
              <a:rPr lang="en-US" sz="1200" b="1"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toggle.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Only branches or tags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enabled are built, tested,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have the resulting image pushed to the repository. Branches with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disabled are built for test purposes (if enabled at the repository level), but the built Docker image is not pushed to the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10. For each branch or tag, enable or disable the </a:t>
            </a:r>
            <a:r>
              <a:rPr lang="en-US" sz="1200" b="1" i="0" kern="1200" dirty="0" smtClean="0">
                <a:solidFill>
                  <a:schemeClr val="tx1"/>
                </a:solidFill>
                <a:effectLst/>
                <a:latin typeface="+mn-lt"/>
                <a:ea typeface="+mn-ea"/>
                <a:cs typeface="+mn-cs"/>
              </a:rPr>
              <a:t>Build Caching</a:t>
            </a:r>
            <a:r>
              <a:rPr lang="en-US" sz="1200" b="0" i="0" kern="1200" dirty="0" smtClean="0">
                <a:solidFill>
                  <a:schemeClr val="tx1"/>
                </a:solidFill>
                <a:effectLst/>
                <a:latin typeface="+mn-lt"/>
                <a:ea typeface="+mn-ea"/>
                <a:cs typeface="+mn-cs"/>
              </a:rPr>
              <a:t> toggle.</a:t>
            </a:r>
          </a:p>
          <a:p>
            <a:endParaRPr lang="en-US" sz="1200" b="0" i="0" u="none" strike="noStrike" kern="1200" dirty="0" smtClean="0">
              <a:solidFill>
                <a:schemeClr val="tx1"/>
              </a:solidFill>
              <a:effectLst/>
              <a:latin typeface="+mn-lt"/>
              <a:ea typeface="+mn-ea"/>
              <a:cs typeface="+mn-cs"/>
              <a:hlinkClick r:id="rId12"/>
            </a:endParaRPr>
          </a:p>
          <a:p>
            <a:r>
              <a:rPr lang="en-US" sz="1200" b="0" i="0" u="none" strike="noStrike" kern="1200" dirty="0" smtClean="0">
                <a:solidFill>
                  <a:schemeClr val="tx1"/>
                </a:solidFill>
                <a:effectLst/>
                <a:latin typeface="+mn-lt"/>
                <a:ea typeface="+mn-ea"/>
                <a:cs typeface="+mn-cs"/>
                <a:hlinkClick r:id="rId12"/>
              </a:rPr>
              <a:t>Build caching</a:t>
            </a:r>
            <a:r>
              <a:rPr lang="en-US" sz="1200" b="0" i="0" kern="1200" dirty="0" smtClean="0">
                <a:solidFill>
                  <a:schemeClr val="tx1"/>
                </a:solidFill>
                <a:effectLst/>
                <a:latin typeface="+mn-lt"/>
                <a:ea typeface="+mn-ea"/>
                <a:cs typeface="+mn-cs"/>
              </a:rPr>
              <a:t> can save time if you are building a large image frequently or have many dependencies. You might want to leave build caching disabled to make sure all of your dependencies are resolved at build time, or if you have a large layer that is quicker to build locally.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11. Click </a:t>
            </a:r>
            <a:r>
              <a:rPr lang="en-US" sz="1200" b="1" i="0" kern="1200" dirty="0" smtClean="0">
                <a:solidFill>
                  <a:schemeClr val="tx1"/>
                </a:solidFill>
                <a:effectLst/>
                <a:latin typeface="+mn-lt"/>
                <a:ea typeface="+mn-ea"/>
                <a:cs typeface="+mn-cs"/>
              </a:rPr>
              <a:t>Save</a:t>
            </a:r>
            <a:r>
              <a:rPr lang="en-US" sz="1200" b="0" i="0" kern="1200" dirty="0" smtClean="0">
                <a:solidFill>
                  <a:schemeClr val="tx1"/>
                </a:solidFill>
                <a:effectLst/>
                <a:latin typeface="+mn-lt"/>
                <a:ea typeface="+mn-ea"/>
                <a:cs typeface="+mn-cs"/>
              </a:rPr>
              <a:t> to save the settings, or click </a:t>
            </a:r>
            <a:r>
              <a:rPr lang="en-US" sz="1200" b="1" i="0" kern="1200" dirty="0" smtClean="0">
                <a:solidFill>
                  <a:schemeClr val="tx1"/>
                </a:solidFill>
                <a:effectLst/>
                <a:latin typeface="+mn-lt"/>
                <a:ea typeface="+mn-ea"/>
                <a:cs typeface="+mn-cs"/>
              </a:rPr>
              <a:t>Save and build</a:t>
            </a:r>
            <a:r>
              <a:rPr lang="en-US" sz="1200" b="0" i="0" kern="1200" dirty="0" smtClean="0">
                <a:solidFill>
                  <a:schemeClr val="tx1"/>
                </a:solidFill>
                <a:effectLst/>
                <a:latin typeface="+mn-lt"/>
                <a:ea typeface="+mn-ea"/>
                <a:cs typeface="+mn-cs"/>
              </a:rPr>
              <a:t> to save and run an initial test.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webhook</a:t>
            </a:r>
            <a:r>
              <a:rPr lang="en-US" sz="1200" b="0" i="0" kern="1200" dirty="0" smtClean="0">
                <a:solidFill>
                  <a:schemeClr val="tx1"/>
                </a:solidFill>
                <a:effectLst/>
                <a:latin typeface="+mn-lt"/>
                <a:ea typeface="+mn-ea"/>
                <a:cs typeface="+mn-cs"/>
              </a:rPr>
              <a:t> is automatically added to your source code repository to notify Docker Cloud on every push. Only pushes to branches that are listed as the source for one or more tags trigger a build.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b="1" dirty="0" smtClean="0"/>
              <a:t>https://</a:t>
            </a:r>
            <a:r>
              <a:rPr lang="en-US" b="1" dirty="0" err="1" smtClean="0"/>
              <a:t>docs.docker.com</a:t>
            </a:r>
            <a:r>
              <a:rPr lang="en-US" b="1" dirty="0" smtClean="0"/>
              <a:t>/</a:t>
            </a:r>
            <a:r>
              <a:rPr lang="en-US" b="1" dirty="0" err="1" smtClean="0"/>
              <a:t>docker</a:t>
            </a:r>
            <a:r>
              <a:rPr lang="en-US" b="1" dirty="0" smtClean="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778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Manage builds and images</a:t>
            </a:r>
            <a:r>
              <a:rPr lang="en-US" dirty="0" smtClean="0"/>
              <a:t/>
            </a:r>
            <a:br>
              <a:rPr lang="en-US" dirty="0" smtClean="0"/>
            </a:br>
            <a:endParaRPr lang="en-US" dirty="0" smtClean="0"/>
          </a:p>
          <a:p>
            <a:r>
              <a:rPr lang="en-US" sz="1200" b="1" i="0" u="none" strike="noStrike" kern="1200" dirty="0" smtClean="0">
                <a:solidFill>
                  <a:schemeClr val="tx1"/>
                </a:solidFill>
                <a:effectLst/>
                <a:latin typeface="+mn-lt"/>
                <a:ea typeface="+mn-ea"/>
                <a:cs typeface="+mn-cs"/>
              </a:rPr>
              <a:t>(2) Manage swarms (beta swarm mode)</a:t>
            </a:r>
            <a:r>
              <a:rPr lang="en-US" b="1" dirty="0" smtClean="0"/>
              <a:t/>
            </a:r>
            <a:br>
              <a:rPr lang="en-US" b="1" dirty="0" smtClean="0"/>
            </a:br>
            <a:endParaRPr lang="en-US" b="1" dirty="0" smtClean="0"/>
          </a:p>
          <a:p>
            <a:r>
              <a:rPr lang="en-US" sz="1200" b="0" i="0" u="none" strike="noStrike" kern="1200" dirty="0" smtClean="0">
                <a:solidFill>
                  <a:schemeClr val="tx1"/>
                </a:solidFill>
                <a:effectLst/>
                <a:latin typeface="+mn-lt"/>
                <a:ea typeface="+mn-ea"/>
                <a:cs typeface="+mn-cs"/>
              </a:rPr>
              <a:t>Manage Infrastructure (standard mode)</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nodes and apps (standard mode)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2016089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Cloud now allows you to connect to clusters of Docker Engines in </a:t>
            </a:r>
            <a:r>
              <a:rPr lang="en-US" sz="1200" b="0" i="0" u="none" strike="noStrike" kern="1200" dirty="0" smtClean="0">
                <a:solidFill>
                  <a:schemeClr val="tx1"/>
                </a:solidFill>
                <a:effectLst/>
                <a:latin typeface="+mn-lt"/>
                <a:ea typeface="+mn-ea"/>
                <a:cs typeface="+mn-cs"/>
                <a:hlinkClick r:id="rId3"/>
              </a:rPr>
              <a:t>swarm mode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Beta Swarm Mode in Docker Cloud, you can provision swarms to popular cloud providers, or register existing swarms to Docker Cloud.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 </a:t>
            </a:r>
            <a:r>
              <a:rPr lang="en-US" sz="1200" b="0" i="0" kern="1200" dirty="0" smtClean="0">
                <a:solidFill>
                  <a:schemeClr val="tx1"/>
                </a:solidFill>
                <a:effectLst/>
                <a:latin typeface="+mn-lt"/>
                <a:ea typeface="+mn-ea"/>
                <a:cs typeface="+mn-cs"/>
              </a:rPr>
              <a:t>your Docker ID to authenticate and securely access personal or team swarms.</a:t>
            </a:r>
          </a:p>
          <a:p>
            <a:r>
              <a:rPr lang="en-US" sz="1200" b="0" i="0" u="none" strike="noStrike" kern="1200" dirty="0" smtClean="0">
                <a:solidFill>
                  <a:schemeClr val="tx1"/>
                </a:solidFill>
                <a:effectLst/>
                <a:latin typeface="+mn-lt"/>
                <a:ea typeface="+mn-ea"/>
                <a:cs typeface="+mn-cs"/>
                <a:hlinkClick r:id="rId4"/>
              </a:rPr>
              <a:t>Using Swarm Mode with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Swarm Mode and organizations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Register existing swarms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Create a new swarm on AWS in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8"/>
              </a:rPr>
              <a:t>Create a new swarm on Microsoft Azure in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Connect to a swarm through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0"/>
              </a:rPr>
              <a:t>Link Amazon Web Services to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1"/>
              </a:rPr>
              <a:t>Link Microsoft Azure Cloud Services to Docker Cloud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2"/>
              </a:rPr>
              <a:t>Set up SSH keys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64833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new swarm on Microsoft Azure in Docker Cloud</a:t>
            </a:r>
          </a:p>
          <a:p>
            <a:r>
              <a:rPr lang="en-US" sz="1200" b="0" i="0" kern="1200" dirty="0" smtClean="0">
                <a:solidFill>
                  <a:schemeClr val="tx1"/>
                </a:solidFill>
                <a:effectLst/>
                <a:latin typeface="+mn-lt"/>
                <a:ea typeface="+mn-ea"/>
                <a:cs typeface="+mn-cs"/>
              </a:rPr>
              <a:t>You can now create </a:t>
            </a:r>
            <a:r>
              <a:rPr lang="en-US" sz="1200" b="0" i="1"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Docker Swarms from within Docker Cloud as well as register existing swarms.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create a swarm, Docker Cloud connects to the Cloud provider on your behalf, and uses the provider’s APIs and a provider-specific template to launch Docker instances.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instances are then joined to a swarm and the swarm is configured using your input.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access the swarm from Docker Cloud, the system forwards your commands directly to the Docker instances running in the swarm.</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1985767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Link Docker Cloud to your service provider</a:t>
            </a:r>
          </a:p>
          <a:p>
            <a:r>
              <a:rPr lang="en-US" sz="1200" b="0" i="0" kern="1200" dirty="0" smtClean="0">
                <a:solidFill>
                  <a:schemeClr val="tx1"/>
                </a:solidFill>
                <a:effectLst/>
                <a:latin typeface="+mn-lt"/>
                <a:ea typeface="+mn-ea"/>
                <a:cs typeface="+mn-cs"/>
              </a:rPr>
              <a:t>To create a swarm, you need to give Docker Cloud permission to deploy swarm nodes on your behalf in your cloud services provider account.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haven’t yet linked Docker Cloud to Azure, </a:t>
            </a:r>
          </a:p>
          <a:p>
            <a:r>
              <a:rPr lang="en-US" sz="1200" b="0" i="0" kern="1200" dirty="0" smtClean="0">
                <a:solidFill>
                  <a:schemeClr val="tx1"/>
                </a:solidFill>
                <a:effectLst/>
                <a:latin typeface="+mn-lt"/>
                <a:ea typeface="+mn-ea"/>
                <a:cs typeface="+mn-cs"/>
              </a:rPr>
              <a:t>follow the steps in </a:t>
            </a:r>
            <a:r>
              <a:rPr lang="en-US" sz="1200" b="0" i="0" u="none" strike="noStrike" kern="1200" dirty="0" smtClean="0">
                <a:solidFill>
                  <a:schemeClr val="tx1"/>
                </a:solidFill>
                <a:effectLst/>
                <a:latin typeface="+mn-lt"/>
                <a:ea typeface="+mn-ea"/>
                <a:cs typeface="+mn-cs"/>
                <a:hlinkClick r:id="rId3"/>
              </a:rPr>
              <a:t>Link Microsoft Azure Cloud Services to Docker Cloud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it’s linked, it shows up on the </a:t>
            </a:r>
            <a:r>
              <a:rPr lang="en-US" sz="1200" b="1" i="0" kern="1200" dirty="0" smtClean="0">
                <a:solidFill>
                  <a:schemeClr val="tx1"/>
                </a:solidFill>
                <a:effectLst/>
                <a:latin typeface="+mn-lt"/>
                <a:ea typeface="+mn-ea"/>
                <a:cs typeface="+mn-cs"/>
              </a:rPr>
              <a:t>Swarms -&gt; Create</a:t>
            </a:r>
            <a:r>
              <a:rPr lang="en-US" sz="1200" b="0" i="0" kern="1200" dirty="0" smtClean="0">
                <a:solidFill>
                  <a:schemeClr val="tx1"/>
                </a:solidFill>
                <a:effectLst/>
                <a:latin typeface="+mn-lt"/>
                <a:ea typeface="+mn-ea"/>
                <a:cs typeface="+mn-cs"/>
              </a:rPr>
              <a:t> page as a connected service provider.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azure-creds-</a:t>
            </a:r>
            <a:r>
              <a:rPr lang="en-US" sz="1200" b="1" i="0" kern="1200" dirty="0" err="1" smtClean="0">
                <a:solidFill>
                  <a:schemeClr val="tx1"/>
                </a:solidFill>
                <a:effectLst/>
                <a:latin typeface="+mn-lt"/>
                <a:ea typeface="+mn-ea"/>
                <a:cs typeface="+mn-cs"/>
              </a:rPr>
              <a:t>cloud.png</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If you are using a Microsoft Azure Visual Studio MSDN subscription, you need to enable </a:t>
            </a:r>
            <a:r>
              <a:rPr lang="en-US" sz="1200" i="1" kern="1200" dirty="0" smtClean="0">
                <a:solidFill>
                  <a:schemeClr val="tx1"/>
                </a:solidFill>
                <a:effectLst/>
                <a:latin typeface="+mn-lt"/>
                <a:ea typeface="+mn-ea"/>
                <a:cs typeface="+mn-cs"/>
              </a:rPr>
              <a:t>programmatic deployments</a:t>
            </a:r>
            <a:r>
              <a:rPr lang="en-US" sz="1200" kern="1200" dirty="0" smtClean="0">
                <a:solidFill>
                  <a:schemeClr val="tx1"/>
                </a:solidFill>
                <a:effectLst/>
                <a:latin typeface="+mn-lt"/>
                <a:ea typeface="+mn-ea"/>
                <a:cs typeface="+mn-cs"/>
              </a:rPr>
              <a:t> on the Docker CE VM Azure Marketplace item. </a:t>
            </a:r>
          </a:p>
          <a:p>
            <a:r>
              <a:rPr lang="en-US" sz="1200" kern="1200" dirty="0" smtClean="0">
                <a:solidFill>
                  <a:schemeClr val="tx1"/>
                </a:solidFill>
                <a:effectLst/>
                <a:latin typeface="+mn-lt"/>
                <a:ea typeface="+mn-ea"/>
                <a:cs typeface="+mn-cs"/>
              </a:rPr>
              <a:t>See the Microsoft Azure blog post on </a:t>
            </a:r>
            <a:r>
              <a:rPr lang="en-US" sz="1200" u="none" strike="noStrike" kern="1200" dirty="0" smtClean="0">
                <a:solidFill>
                  <a:schemeClr val="tx1"/>
                </a:solidFill>
                <a:effectLst/>
                <a:latin typeface="+mn-lt"/>
                <a:ea typeface="+mn-ea"/>
                <a:cs typeface="+mn-cs"/>
                <a:hlinkClick r:id="rId4"/>
              </a:rPr>
              <a:t>Working with Marketplace Images on Azure Resource Manager</a:t>
            </a:r>
            <a:r>
              <a:rPr lang="en-US" sz="1200" kern="1200" dirty="0" smtClean="0">
                <a:solidFill>
                  <a:schemeClr val="tx1"/>
                </a:solidFill>
                <a:effectLst/>
                <a:latin typeface="+mn-lt"/>
                <a:ea typeface="+mn-ea"/>
                <a:cs typeface="+mn-cs"/>
              </a:rPr>
              <a:t> for instructions on how to do this.</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197454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r>
              <a:rPr lang="en-US" sz="1200" b="0" i="0" kern="1200" dirty="0" smtClean="0">
                <a:solidFill>
                  <a:schemeClr val="tx1"/>
                </a:solidFill>
                <a:effectLst/>
                <a:latin typeface="+mn-lt"/>
                <a:ea typeface="+mn-ea"/>
                <a:cs typeface="+mn-cs"/>
              </a:rPr>
              <a:t>1. If necessary, log in to Docker Cloud and switch to Swarm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Click </a:t>
            </a:r>
            <a:r>
              <a:rPr lang="en-US" sz="1200" b="1" i="0" kern="1200" dirty="0" smtClean="0">
                <a:solidFill>
                  <a:schemeClr val="tx1"/>
                </a:solidFill>
                <a:effectLst/>
                <a:latin typeface="+mn-lt"/>
                <a:ea typeface="+mn-ea"/>
                <a:cs typeface="+mn-cs"/>
              </a:rPr>
              <a:t>Swarms</a:t>
            </a:r>
            <a:r>
              <a:rPr lang="en-US" sz="1200" b="0" i="0" kern="1200" dirty="0" smtClean="0">
                <a:solidFill>
                  <a:schemeClr val="tx1"/>
                </a:solidFill>
                <a:effectLst/>
                <a:latin typeface="+mn-lt"/>
                <a:ea typeface="+mn-ea"/>
                <a:cs typeface="+mn-cs"/>
              </a:rPr>
              <a:t> in the top navigation, then click </a:t>
            </a:r>
            <a:r>
              <a:rPr lang="en-US" sz="1200" b="1" i="0" kern="1200" dirty="0" smtClean="0">
                <a:solidFill>
                  <a:schemeClr val="tx1"/>
                </a:solidFill>
                <a:effectLst/>
                <a:latin typeface="+mn-lt"/>
                <a:ea typeface="+mn-ea"/>
                <a:cs typeface="+mn-cs"/>
              </a:rPr>
              <a:t>Create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Alternatively, you can select </a:t>
            </a:r>
            <a:r>
              <a:rPr lang="en-US" sz="1200" b="1" i="0" kern="1200" dirty="0" smtClean="0">
                <a:solidFill>
                  <a:schemeClr val="tx1"/>
                </a:solidFill>
                <a:effectLst/>
                <a:latin typeface="+mn-lt"/>
                <a:ea typeface="+mn-ea"/>
                <a:cs typeface="+mn-cs"/>
              </a:rPr>
              <a:t>+ -&gt; Swarm</a:t>
            </a:r>
            <a:r>
              <a:rPr lang="en-US" sz="1200" b="0" i="0" kern="1200" dirty="0" smtClean="0">
                <a:solidFill>
                  <a:schemeClr val="tx1"/>
                </a:solidFill>
                <a:effectLst/>
                <a:latin typeface="+mn-lt"/>
                <a:ea typeface="+mn-ea"/>
                <a:cs typeface="+mn-cs"/>
              </a:rPr>
              <a:t> from the top navigation to get to the same page.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Enter a name for the new swarm.</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Docker ID is pre-populated. In the example, our swarm name is “</a:t>
            </a:r>
            <a:r>
              <a:rPr lang="en-US" sz="1200" b="0" i="0" kern="1200" dirty="0" err="1" smtClean="0">
                <a:solidFill>
                  <a:schemeClr val="tx1"/>
                </a:solidFill>
                <a:effectLst/>
                <a:latin typeface="+mn-lt"/>
                <a:ea typeface="+mn-ea"/>
                <a:cs typeface="+mn-cs"/>
              </a:rPr>
              <a:t>vote_swarm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azure-create-swarm-1-name.png</a:t>
            </a:r>
          </a:p>
          <a:p>
            <a:endParaRPr lang="en-US" sz="1200" b="1"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Tip:</a:t>
            </a:r>
            <a:r>
              <a:rPr lang="en-US" sz="1200" b="0" i="0" kern="1200" dirty="0" smtClean="0">
                <a:solidFill>
                  <a:schemeClr val="tx1"/>
                </a:solidFill>
                <a:effectLst/>
                <a:latin typeface="+mn-lt"/>
                <a:ea typeface="+mn-ea"/>
                <a:cs typeface="+mn-cs"/>
              </a:rPr>
              <a:t> Use all lower case letters for swarm names. No spaces, capitalized letters, or special characters other than ., _, or - are allowed.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27</a:t>
            </a:fld>
            <a:endParaRPr lang="en-US" altLang="en-US"/>
          </a:p>
        </p:txBody>
      </p:sp>
    </p:spTree>
    <p:extLst>
      <p:ext uri="{BB962C8B-B14F-4D97-AF65-F5344CB8AC3E}">
        <p14:creationId xmlns:p14="http://schemas.microsoft.com/office/powerpoint/2010/main" val="1980925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r>
              <a:rPr lang="en-US" sz="1200" b="0" i="0" kern="1200" dirty="0" smtClean="0">
                <a:solidFill>
                  <a:schemeClr val="tx1"/>
                </a:solidFill>
                <a:effectLst/>
                <a:latin typeface="+mn-lt"/>
                <a:ea typeface="+mn-ea"/>
                <a:cs typeface="+mn-cs"/>
              </a:rPr>
              <a:t>4. Select Microsoft Azure as the service provider, select a channel (Stable or Edge) from the drop-down menu, provide an App name, and select the Azure Subscription you want to use.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You can learn more about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channels in the </a:t>
            </a:r>
            <a:r>
              <a:rPr lang="en-US" sz="1200" b="0" i="0" u="none" strike="noStrike" kern="1200" dirty="0" smtClean="0">
                <a:solidFill>
                  <a:schemeClr val="tx1"/>
                </a:solidFill>
                <a:effectLst/>
                <a:latin typeface="+mn-lt"/>
                <a:ea typeface="+mn-ea"/>
                <a:cs typeface="+mn-cs"/>
                <a:hlinkClick r:id="rId3"/>
              </a:rPr>
              <a:t>Install Docker overview</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4"/>
              </a:rPr>
              <a:t>Docker CE Edge</a:t>
            </a:r>
            <a:r>
              <a:rPr lang="en-US" sz="1200" b="0" i="0" kern="1200" dirty="0" smtClean="0">
                <a:solidFill>
                  <a:schemeClr val="tx1"/>
                </a:solidFill>
                <a:effectLst/>
                <a:latin typeface="+mn-lt"/>
                <a:ea typeface="+mn-ea"/>
                <a:cs typeface="+mn-cs"/>
              </a:rPr>
              <a:t> topics.</a:t>
            </a:r>
          </a:p>
          <a:p>
            <a:r>
              <a:rPr lang="en-US" sz="1200" b="0" i="0" kern="1200" dirty="0" smtClean="0">
                <a:solidFill>
                  <a:schemeClr val="tx1"/>
                </a:solidFill>
                <a:effectLst/>
                <a:latin typeface="+mn-lt"/>
                <a:ea typeface="+mn-ea"/>
                <a:cs typeface="+mn-cs"/>
              </a:rPr>
              <a:t>In this example, we use the Stable channel, our app name is “</a:t>
            </a:r>
            <a:r>
              <a:rPr lang="en-US" sz="1200" b="0" i="0" kern="1200" dirty="0" err="1" smtClean="0">
                <a:solidFill>
                  <a:schemeClr val="tx1"/>
                </a:solidFill>
                <a:effectLst/>
                <a:latin typeface="+mn-lt"/>
                <a:ea typeface="+mn-ea"/>
                <a:cs typeface="+mn-cs"/>
              </a:rPr>
              <a:t>voting_app</a:t>
            </a:r>
            <a:r>
              <a:rPr lang="en-US" sz="1200" b="0" i="0" kern="1200" dirty="0" smtClean="0">
                <a:solidFill>
                  <a:schemeClr val="tx1"/>
                </a:solidFill>
                <a:effectLst/>
                <a:latin typeface="+mn-lt"/>
                <a:ea typeface="+mn-ea"/>
                <a:cs typeface="+mn-cs"/>
              </a:rPr>
              <a:t>” and we’ve selected a Pay-As-You-Go subscription.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azure-create-swarm-0.png</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28</a:t>
            </a:fld>
            <a:endParaRPr lang="en-US" altLang="en-US"/>
          </a:p>
        </p:txBody>
      </p:sp>
    </p:spTree>
    <p:extLst>
      <p:ext uri="{BB962C8B-B14F-4D97-AF65-F5344CB8AC3E}">
        <p14:creationId xmlns:p14="http://schemas.microsoft.com/office/powerpoint/2010/main" val="1770309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Make sure that </a:t>
            </a:r>
            <a:r>
              <a:rPr lang="en-US" sz="1200" b="1" i="0" kern="1200" dirty="0" smtClean="0">
                <a:solidFill>
                  <a:schemeClr val="tx1"/>
                </a:solidFill>
                <a:effectLst/>
                <a:latin typeface="+mn-lt"/>
                <a:ea typeface="+mn-ea"/>
                <a:cs typeface="+mn-cs"/>
              </a:rPr>
              <a:t>Create new resource group</a:t>
            </a:r>
            <a:r>
              <a:rPr lang="en-US" sz="1200" b="0" i="0" kern="1200" dirty="0" smtClean="0">
                <a:solidFill>
                  <a:schemeClr val="tx1"/>
                </a:solidFill>
                <a:effectLst/>
                <a:latin typeface="+mn-lt"/>
                <a:ea typeface="+mn-ea"/>
                <a:cs typeface="+mn-cs"/>
              </a:rPr>
              <a:t> is selected, provide a name for the group, and select a location from the drop-down menu.</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Our example app is called </a:t>
            </a:r>
            <a:r>
              <a:rPr lang="en-US" sz="1200" b="0" i="0" kern="1200" dirty="0" err="1" smtClean="0">
                <a:solidFill>
                  <a:schemeClr val="tx1"/>
                </a:solidFill>
                <a:effectLst/>
                <a:latin typeface="+mn-lt"/>
                <a:ea typeface="+mn-ea"/>
                <a:cs typeface="+mn-cs"/>
              </a:rPr>
              <a:t>swarm_vote_resources</a:t>
            </a:r>
            <a:r>
              <a:rPr lang="en-US" sz="1200" b="0" i="0" kern="1200" dirty="0" smtClean="0">
                <a:solidFill>
                  <a:schemeClr val="tx1"/>
                </a:solidFill>
                <a:effectLst/>
                <a:latin typeface="+mn-lt"/>
                <a:ea typeface="+mn-ea"/>
                <a:cs typeface="+mn-cs"/>
              </a:rPr>
              <a:t>, and it is located in West US.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azure-create-swarm-3-resource-group.png</a:t>
            </a:r>
          </a:p>
          <a:p>
            <a:endParaRPr lang="en-US" sz="1200" b="1"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Tip:</a:t>
            </a:r>
            <a:r>
              <a:rPr lang="en-US" sz="1200" b="0" i="0" kern="1200" dirty="0" smtClean="0">
                <a:solidFill>
                  <a:schemeClr val="tx1"/>
                </a:solidFill>
                <a:effectLst/>
                <a:latin typeface="+mn-lt"/>
                <a:ea typeface="+mn-ea"/>
                <a:cs typeface="+mn-cs"/>
              </a:rPr>
              <a:t> Be sure to create a new resource group for a swarm. If you choose to use an existing group, the swarm fails as Azure does not currently support this.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a:p>
        </p:txBody>
      </p:sp>
    </p:spTree>
    <p:extLst>
      <p:ext uri="{BB962C8B-B14F-4D97-AF65-F5344CB8AC3E}">
        <p14:creationId xmlns:p14="http://schemas.microsoft.com/office/powerpoint/2010/main" val="68913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 a swarm</a:t>
            </a:r>
          </a:p>
          <a:p>
            <a:r>
              <a:rPr lang="en-US" dirty="0" smtClean="0"/>
              <a:t/>
            </a:r>
            <a:br>
              <a:rPr lang="en-US" dirty="0" smtClean="0"/>
            </a:br>
            <a:r>
              <a:rPr lang="en-US" dirty="0" smtClean="0"/>
              <a:t>6. </a:t>
            </a:r>
            <a:r>
              <a:rPr lang="en-US" sz="1200" b="0" i="0" kern="1200" dirty="0" smtClean="0">
                <a:solidFill>
                  <a:schemeClr val="tx1"/>
                </a:solidFill>
                <a:effectLst/>
                <a:latin typeface="+mn-lt"/>
                <a:ea typeface="+mn-ea"/>
                <a:cs typeface="+mn-cs"/>
              </a:rPr>
              <a:t>Choose how many swarm managers and worker nodes to deploy.</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Here, we create one manager and two worker nodes. (This maps nicely to the </a:t>
            </a:r>
            <a:r>
              <a:rPr lang="en-US" sz="1200" b="0" i="0" u="none" strike="noStrike" kern="1200" dirty="0" smtClean="0">
                <a:solidFill>
                  <a:schemeClr val="tx1"/>
                </a:solidFill>
                <a:effectLst/>
                <a:latin typeface="+mn-lt"/>
                <a:ea typeface="+mn-ea"/>
                <a:cs typeface="+mn-cs"/>
                <a:hlinkClick r:id="rId3"/>
              </a:rPr>
              <a:t>Swarm tutorial setup</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4"/>
              </a:rPr>
              <a:t>voting app sample in Docker Labs</a:t>
            </a:r>
            <a:r>
              <a:rPr lang="en-US" sz="1200" b="0" i="0" kern="1200" dirty="0" smtClean="0">
                <a:solidFill>
                  <a:schemeClr val="tx1"/>
                </a:solidFill>
                <a:effectLst/>
                <a:latin typeface="+mn-lt"/>
                <a:ea typeface="+mn-ea"/>
                <a:cs typeface="+mn-cs"/>
              </a:rPr>
              <a:t>.)</a:t>
            </a:r>
          </a:p>
          <a:p>
            <a:endParaRPr lang="en-US" dirty="0" smtClean="0"/>
          </a:p>
          <a:p>
            <a:r>
              <a:rPr lang="en-US" b="1" dirty="0" smtClean="0"/>
              <a:t>IMAGE:</a:t>
            </a:r>
          </a:p>
          <a:p>
            <a:r>
              <a:rPr lang="en-US" b="1" dirty="0" smtClean="0"/>
              <a:t>cloud-create-swarm-4-size.png</a:t>
            </a:r>
          </a:p>
          <a:p>
            <a:endParaRPr lang="en-US" dirty="0" smtClean="0"/>
          </a:p>
          <a:p>
            <a:r>
              <a:rPr lang="en-US" sz="1200" b="0" i="0" kern="1200" dirty="0" smtClean="0">
                <a:solidFill>
                  <a:schemeClr val="tx1"/>
                </a:solidFill>
                <a:effectLst/>
                <a:latin typeface="+mn-lt"/>
                <a:ea typeface="+mn-ea"/>
                <a:cs typeface="+mn-cs"/>
              </a:rPr>
              <a:t>7. Configure swarm properties, SSH key and resource cleanup.</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Copy-paste the public </a:t>
            </a:r>
            <a:r>
              <a:rPr lang="en-US" sz="1200" b="0" i="0" u="none" strike="noStrike" kern="1200" dirty="0" smtClean="0">
                <a:solidFill>
                  <a:schemeClr val="tx1"/>
                </a:solidFill>
                <a:effectLst/>
                <a:latin typeface="+mn-lt"/>
                <a:ea typeface="+mn-ea"/>
                <a:cs typeface="+mn-cs"/>
                <a:hlinkClick r:id="rId5"/>
              </a:rPr>
              <a:t>SSH key</a:t>
            </a:r>
            <a:r>
              <a:rPr lang="en-US" sz="1200" b="0" i="0" kern="1200" dirty="0" smtClean="0">
                <a:solidFill>
                  <a:schemeClr val="tx1"/>
                </a:solidFill>
                <a:effectLst/>
                <a:latin typeface="+mn-lt"/>
                <a:ea typeface="+mn-ea"/>
                <a:cs typeface="+mn-cs"/>
              </a:rPr>
              <a:t> you want to use to connect to the nodes. </a:t>
            </a:r>
          </a:p>
          <a:p>
            <a:r>
              <a:rPr lang="en-US" sz="1200" b="0" i="0" kern="1200" dirty="0" smtClean="0">
                <a:solidFill>
                  <a:schemeClr val="tx1"/>
                </a:solidFill>
                <a:effectLst/>
                <a:latin typeface="+mn-lt"/>
                <a:ea typeface="+mn-ea"/>
                <a:cs typeface="+mn-cs"/>
              </a:rPr>
              <a:t>(Provide the one for which you have the private key locally.)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azure-create-swarm-5-properties.png</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pPr lvl="1"/>
            <a:r>
              <a:rPr lang="en-US" sz="1200" b="0" i="0" kern="1200" dirty="0" smtClean="0">
                <a:solidFill>
                  <a:schemeClr val="tx1"/>
                </a:solidFill>
                <a:effectLst/>
                <a:latin typeface="+mn-lt"/>
                <a:ea typeface="+mn-ea"/>
                <a:cs typeface="+mn-cs"/>
              </a:rPr>
              <a:t>To list existing </a:t>
            </a:r>
            <a:r>
              <a:rPr lang="en-US" sz="1200" b="0" i="0" kern="1200" dirty="0" smtClean="0">
                <a:solidFill>
                  <a:schemeClr val="tx1"/>
                </a:solidFill>
                <a:effectLst/>
                <a:latin typeface="Courier New" charset="0"/>
                <a:ea typeface="Courier New" charset="0"/>
                <a:cs typeface="Courier New" charset="0"/>
              </a:rPr>
              <a:t>SSH keys: ls -al ~/.</a:t>
            </a:r>
            <a:r>
              <a:rPr lang="en-US" sz="1200" b="0" i="0" kern="1200" dirty="0" err="1" smtClean="0">
                <a:solidFill>
                  <a:schemeClr val="tx1"/>
                </a:solidFill>
                <a:effectLst/>
                <a:latin typeface="Courier New" charset="0"/>
                <a:ea typeface="Courier New" charset="0"/>
                <a:cs typeface="Courier New" charset="0"/>
              </a:rPr>
              <a:t>ssh</a:t>
            </a:r>
            <a:endParaRPr lang="en-US" sz="1200" b="0" i="0" kern="1200" dirty="0" smtClean="0">
              <a:solidFill>
                <a:schemeClr val="tx1"/>
              </a:solidFill>
              <a:effectLst/>
              <a:latin typeface="Courier New" charset="0"/>
              <a:ea typeface="Courier New" charset="0"/>
              <a:cs typeface="Courier New" charset="0"/>
            </a:endParaRPr>
          </a:p>
          <a:p>
            <a:pPr lvl="1"/>
            <a:r>
              <a:rPr lang="en-US" sz="1200" b="0" i="0" kern="1200" dirty="0" smtClean="0">
                <a:solidFill>
                  <a:schemeClr val="tx1"/>
                </a:solidFill>
                <a:effectLst/>
                <a:latin typeface="+mn-lt"/>
                <a:ea typeface="+mn-ea"/>
                <a:cs typeface="+mn-cs"/>
              </a:rPr>
              <a:t>To copy the public SSH key to your clipboard: </a:t>
            </a:r>
            <a:r>
              <a:rPr lang="en-US" sz="1200" b="0" i="0" kern="1200" dirty="0" err="1" smtClean="0">
                <a:solidFill>
                  <a:schemeClr val="tx1"/>
                </a:solidFill>
                <a:effectLst/>
                <a:latin typeface="+mn-lt"/>
                <a:ea typeface="+mn-ea"/>
                <a:cs typeface="+mn-cs"/>
              </a:rPr>
              <a:t>pbcopy</a:t>
            </a:r>
            <a:r>
              <a:rPr lang="en-US" sz="1200" b="0" i="0" kern="1200" dirty="0" smtClean="0">
                <a:solidFill>
                  <a:schemeClr val="tx1"/>
                </a:solidFill>
                <a:effectLst/>
                <a:latin typeface="+mn-lt"/>
                <a:ea typeface="+mn-ea"/>
                <a:cs typeface="+mn-cs"/>
              </a:rPr>
              <a:t> &lt; ~/.</a:t>
            </a:r>
            <a:r>
              <a:rPr lang="en-US" sz="1200" b="0" i="0" kern="1200" dirty="0" err="1" smtClean="0">
                <a:solidFill>
                  <a:schemeClr val="tx1"/>
                </a:solidFill>
                <a:effectLst/>
                <a:latin typeface="+mn-lt"/>
                <a:ea typeface="+mn-ea"/>
                <a:cs typeface="+mn-cs"/>
              </a:rPr>
              <a:t>ssh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id_rsa.pub</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Choose whether to provide daily resource cleanup. </a:t>
            </a:r>
          </a:p>
          <a:p>
            <a:r>
              <a:rPr lang="en-US" sz="1200" b="0" i="0" kern="1200" dirty="0" smtClean="0">
                <a:solidFill>
                  <a:schemeClr val="tx1"/>
                </a:solidFill>
                <a:effectLst/>
                <a:latin typeface="+mn-lt"/>
                <a:ea typeface="+mn-ea"/>
                <a:cs typeface="+mn-cs"/>
              </a:rPr>
              <a:t>(Enabling this option helps avoid charges for resources that you are no longer using.)</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167651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Cloud provides a hosted </a:t>
            </a:r>
            <a:r>
              <a:rPr lang="en-US" sz="1200" b="0" i="0" u="none" strike="noStrike" kern="1200" dirty="0" smtClean="0">
                <a:solidFill>
                  <a:schemeClr val="tx1"/>
                </a:solidFill>
                <a:effectLst/>
                <a:latin typeface="+mn-lt"/>
                <a:ea typeface="+mn-ea"/>
                <a:cs typeface="+mn-cs"/>
                <a:hlinkClick r:id="rId3"/>
              </a:rPr>
              <a:t>registry service</a:t>
            </a:r>
            <a:r>
              <a:rPr lang="en-US" sz="1200" b="0" i="0" kern="1200" dirty="0" smtClean="0">
                <a:solidFill>
                  <a:schemeClr val="tx1"/>
                </a:solidFill>
                <a:effectLst/>
                <a:latin typeface="+mn-lt"/>
                <a:ea typeface="+mn-ea"/>
                <a:cs typeface="+mn-cs"/>
              </a:rPr>
              <a:t> with </a:t>
            </a:r>
            <a:r>
              <a:rPr lang="en-US" sz="1200" b="0" i="0" u="none" strike="noStrike" kern="1200" dirty="0" smtClean="0">
                <a:solidFill>
                  <a:schemeClr val="tx1"/>
                </a:solidFill>
                <a:effectLst/>
                <a:latin typeface="+mn-lt"/>
                <a:ea typeface="+mn-ea"/>
                <a:cs typeface="+mn-cs"/>
                <a:hlinkClick r:id="rId4"/>
              </a:rPr>
              <a:t>build</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testing</a:t>
            </a:r>
            <a:r>
              <a:rPr lang="en-US" sz="1200" b="0" i="0" kern="1200" dirty="0" smtClean="0">
                <a:solidFill>
                  <a:schemeClr val="tx1"/>
                </a:solidFill>
                <a:effectLst/>
                <a:latin typeface="+mn-lt"/>
                <a:ea typeface="+mn-ea"/>
                <a:cs typeface="+mn-cs"/>
              </a:rPr>
              <a:t> facilities for </a:t>
            </a:r>
            <a:r>
              <a:rPr lang="en-US" sz="1200" b="0" i="0" kern="1200" dirty="0" err="1" smtClean="0">
                <a:solidFill>
                  <a:schemeClr val="tx1"/>
                </a:solidFill>
                <a:effectLst/>
                <a:latin typeface="+mn-lt"/>
                <a:ea typeface="+mn-ea"/>
                <a:cs typeface="+mn-cs"/>
              </a:rPr>
              <a:t>Dockerized</a:t>
            </a:r>
            <a:r>
              <a:rPr lang="en-US" sz="1200" b="0" i="0" kern="1200" dirty="0" smtClean="0">
                <a:solidFill>
                  <a:schemeClr val="tx1"/>
                </a:solidFill>
                <a:effectLst/>
                <a:latin typeface="+mn-lt"/>
                <a:ea typeface="+mn-ea"/>
                <a:cs typeface="+mn-cs"/>
              </a:rPr>
              <a:t> application images; </a:t>
            </a:r>
          </a:p>
          <a:p>
            <a:r>
              <a:rPr lang="en-US" sz="1200" b="0" i="0" kern="1200" dirty="0" smtClean="0">
                <a:solidFill>
                  <a:schemeClr val="tx1"/>
                </a:solidFill>
                <a:effectLst/>
                <a:latin typeface="+mn-lt"/>
                <a:ea typeface="+mn-ea"/>
                <a:cs typeface="+mn-cs"/>
              </a:rPr>
              <a:t>tools to help you set up and </a:t>
            </a:r>
            <a:r>
              <a:rPr lang="en-US" sz="1200" b="0" i="0" u="none" strike="noStrike" kern="1200" dirty="0" smtClean="0">
                <a:solidFill>
                  <a:schemeClr val="tx1"/>
                </a:solidFill>
                <a:effectLst/>
                <a:latin typeface="+mn-lt"/>
                <a:ea typeface="+mn-ea"/>
                <a:cs typeface="+mn-cs"/>
                <a:hlinkClick r:id="rId6"/>
              </a:rPr>
              <a:t>manage host infrastructure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and </a:t>
            </a:r>
            <a:r>
              <a:rPr lang="en-US" sz="1200" b="0" i="0" u="none" strike="noStrike" kern="1200" dirty="0" smtClean="0">
                <a:solidFill>
                  <a:schemeClr val="tx1"/>
                </a:solidFill>
                <a:effectLst/>
                <a:latin typeface="+mn-lt"/>
                <a:ea typeface="+mn-ea"/>
                <a:cs typeface="+mn-cs"/>
                <a:hlinkClick r:id="rId7"/>
              </a:rPr>
              <a:t>application lifecycle features</a:t>
            </a:r>
            <a:r>
              <a:rPr lang="en-US" sz="1200" b="0" i="0" kern="1200" dirty="0" smtClean="0">
                <a:solidFill>
                  <a:schemeClr val="tx1"/>
                </a:solidFill>
                <a:effectLst/>
                <a:latin typeface="+mn-lt"/>
                <a:ea typeface="+mn-ea"/>
                <a:cs typeface="+mn-cs"/>
              </a:rPr>
              <a:t> to automate deploying (and redeploying) services created from images.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140319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8. </a:t>
            </a:r>
            <a:r>
              <a:rPr lang="en-US" sz="1200" b="0" i="0" kern="1200" dirty="0" smtClean="0">
                <a:solidFill>
                  <a:schemeClr val="tx1"/>
                </a:solidFill>
                <a:effectLst/>
                <a:latin typeface="+mn-lt"/>
                <a:ea typeface="+mn-ea"/>
                <a:cs typeface="+mn-cs"/>
              </a:rPr>
              <a:t>Select the machine sizes for the managers, and for the workers.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IMAGE:</a:t>
            </a:r>
          </a:p>
          <a:p>
            <a:r>
              <a:rPr lang="en-US" sz="1200" b="1" i="0" kern="1200" dirty="0" smtClean="0">
                <a:solidFill>
                  <a:schemeClr val="tx1"/>
                </a:solidFill>
                <a:effectLst/>
                <a:latin typeface="+mn-lt"/>
                <a:ea typeface="+mn-ea"/>
                <a:cs typeface="+mn-cs"/>
              </a:rPr>
              <a:t>azure-create-swarm-6-manager-worker.png</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larger your swarm, the larger the machine size you should use. </a:t>
            </a:r>
          </a:p>
          <a:p>
            <a:r>
              <a:rPr lang="en-US" sz="1200" b="0" i="0" kern="1200" dirty="0" smtClean="0">
                <a:solidFill>
                  <a:schemeClr val="tx1"/>
                </a:solidFill>
                <a:effectLst/>
                <a:latin typeface="+mn-lt"/>
                <a:ea typeface="+mn-ea"/>
                <a:cs typeface="+mn-cs"/>
              </a:rPr>
              <a:t>To learn more about resource setup, see </a:t>
            </a:r>
            <a:r>
              <a:rPr lang="en-US" sz="1200" b="0" i="0" u="none" strike="noStrike" kern="1200" dirty="0" smtClean="0">
                <a:solidFill>
                  <a:schemeClr val="tx1"/>
                </a:solidFill>
                <a:effectLst/>
                <a:latin typeface="+mn-lt"/>
                <a:ea typeface="+mn-ea"/>
                <a:cs typeface="+mn-cs"/>
                <a:hlinkClick r:id="rId3"/>
              </a:rPr>
              <a:t>configuration options</a:t>
            </a:r>
            <a:r>
              <a:rPr lang="en-US" sz="1200" b="0" i="0" kern="1200" dirty="0" smtClean="0">
                <a:solidFill>
                  <a:schemeClr val="tx1"/>
                </a:solidFill>
                <a:effectLst/>
                <a:latin typeface="+mn-lt"/>
                <a:ea typeface="+mn-ea"/>
                <a:cs typeface="+mn-cs"/>
              </a:rPr>
              <a:t> in the Docker for Azure topics.</a:t>
            </a:r>
          </a:p>
          <a:p>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a:p>
        </p:txBody>
      </p:sp>
    </p:spTree>
    <p:extLst>
      <p:ext uri="{BB962C8B-B14F-4D97-AF65-F5344CB8AC3E}">
        <p14:creationId xmlns:p14="http://schemas.microsoft.com/office/powerpoint/2010/main" val="302071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9.</a:t>
            </a:r>
            <a:r>
              <a:rPr lang="en-US" sz="1200" b="0" i="0" kern="1200" baseline="0" dirty="0" smtClean="0">
                <a:solidFill>
                  <a:schemeClr val="tx1"/>
                </a:solidFill>
                <a:effectLst/>
                <a:latin typeface="+mn-lt"/>
                <a:ea typeface="+mn-ea"/>
                <a:cs typeface="+mn-cs"/>
              </a:rPr>
              <a:t> Click Create.</a:t>
            </a:r>
          </a:p>
          <a:p>
            <a:r>
              <a:rPr lang="en-US" sz="1200" b="1" i="0" kern="1200" baseline="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Docker for Azure bootstraps all of the recommended infrastructure to start using Docker on Azure automatically. </a:t>
            </a:r>
          </a:p>
          <a:p>
            <a:r>
              <a:rPr lang="en-US" sz="1200" b="0" i="0" kern="1200" dirty="0" smtClean="0">
                <a:solidFill>
                  <a:schemeClr val="tx1"/>
                </a:solidFill>
                <a:effectLst/>
                <a:latin typeface="+mn-lt"/>
                <a:ea typeface="+mn-ea"/>
                <a:cs typeface="+mn-cs"/>
              </a:rPr>
              <a:t>You don’t need to worry about rolling your own instances, security groups, or load balancers when using Docker for Azure. </a:t>
            </a:r>
          </a:p>
          <a:p>
            <a:r>
              <a:rPr lang="en-US" sz="1200" b="0" i="0" kern="1200" dirty="0" smtClean="0">
                <a:solidFill>
                  <a:schemeClr val="tx1"/>
                </a:solidFill>
                <a:effectLst/>
                <a:latin typeface="+mn-lt"/>
                <a:ea typeface="+mn-ea"/>
                <a:cs typeface="+mn-cs"/>
              </a:rPr>
              <a:t>This takes a few minutes. When the swarm is ready, its indicator on the Swarms page shows steady green.</a:t>
            </a:r>
          </a:p>
          <a:p>
            <a:endParaRPr lang="en-US" dirty="0" smtClean="0"/>
          </a:p>
          <a:p>
            <a:r>
              <a:rPr lang="en-US" b="1" dirty="0" smtClean="0"/>
              <a:t>IMAGE:</a:t>
            </a:r>
          </a:p>
          <a:p>
            <a:r>
              <a:rPr lang="en-US" b="1" dirty="0" smtClean="0"/>
              <a:t>azure-create-swarm-7-list.png</a:t>
            </a:r>
          </a:p>
          <a:p>
            <a:endParaRPr lang="en-US" b="1" dirty="0" smtClean="0"/>
          </a:p>
          <a:p>
            <a:r>
              <a:rPr lang="en-US" b="1" dirty="0" smtClean="0"/>
              <a:t>SHARE:</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At this time, you cannot add nodes to a swarm from within Docker Cloud. To add new nodes to an existing swarm, log in to your Azure account, and add nodes manually. (You can unregister or dissolve swarms directly from Docker Cloud.)</a:t>
            </a:r>
          </a:p>
          <a:p>
            <a:r>
              <a:rPr lang="en-US" dirty="0" smtClean="0"/>
              <a:t/>
            </a:r>
            <a:br>
              <a:rPr lang="en-US" dirty="0" smtClean="0"/>
            </a:br>
            <a:r>
              <a:rPr lang="en-US" dirty="0" smtClean="0"/>
              <a:t/>
            </a:r>
            <a:br>
              <a:rPr lang="en-US" dirty="0" smtClean="0"/>
            </a:br>
            <a:endParaRPr lang="en-US" sz="1200" b="1" i="0" kern="1200" dirty="0" smtClean="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62390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Manage builds and images</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swarms (beta swarm mode)</a:t>
            </a:r>
            <a:r>
              <a:rPr lang="en-US" b="0" dirty="0" smtClean="0"/>
              <a:t/>
            </a:r>
            <a:br>
              <a:rPr lang="en-US" b="0" dirty="0" smtClean="0"/>
            </a:br>
            <a:endParaRPr lang="en-US" b="0" dirty="0" smtClean="0"/>
          </a:p>
          <a:p>
            <a:r>
              <a:rPr lang="en-US" sz="1200" b="1" i="0" u="none" strike="noStrike" kern="1200" dirty="0" smtClean="0">
                <a:solidFill>
                  <a:schemeClr val="tx1"/>
                </a:solidFill>
                <a:effectLst/>
                <a:latin typeface="+mn-lt"/>
                <a:ea typeface="+mn-ea"/>
                <a:cs typeface="+mn-cs"/>
              </a:rPr>
              <a:t>(3) Manage Infrastructure (standard mode)</a:t>
            </a:r>
            <a:r>
              <a:rPr lang="en-US" b="1" dirty="0" smtClean="0"/>
              <a:t/>
            </a:r>
            <a:br>
              <a:rPr lang="en-US" b="1" dirty="0" smtClean="0"/>
            </a:br>
            <a:endParaRPr lang="en-US" b="1" dirty="0" smtClean="0"/>
          </a:p>
          <a:p>
            <a:r>
              <a:rPr lang="en-US" sz="1200" b="0" i="0" u="none" strike="noStrike" kern="1200" dirty="0" smtClean="0">
                <a:solidFill>
                  <a:schemeClr val="tx1"/>
                </a:solidFill>
                <a:effectLst/>
                <a:latin typeface="+mn-lt"/>
                <a:ea typeface="+mn-ea"/>
                <a:cs typeface="+mn-cs"/>
              </a:rPr>
              <a:t>Manage nodes and apps (standard mode)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1493034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 Cloud infrastructure overview (Standard Mode)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Cloud uses an agent and system containers to deploy and manage nodes (hosts) on your behalf.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a:t>
            </a:r>
            <a:r>
              <a:rPr lang="en-US" sz="1200" b="0" i="0" kern="1200" dirty="0" smtClean="0">
                <a:solidFill>
                  <a:schemeClr val="tx1"/>
                </a:solidFill>
                <a:effectLst/>
                <a:latin typeface="+mn-lt"/>
                <a:ea typeface="+mn-ea"/>
                <a:cs typeface="+mn-cs"/>
              </a:rPr>
              <a:t>nodes accessible to your account are connected by an overlay or mesh network</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regardless </a:t>
            </a:r>
            <a:r>
              <a:rPr lang="en-US" sz="1200" b="0" i="0" kern="1200" dirty="0" smtClean="0">
                <a:solidFill>
                  <a:schemeClr val="tx1"/>
                </a:solidFill>
                <a:effectLst/>
                <a:latin typeface="+mn-lt"/>
                <a:ea typeface="+mn-ea"/>
                <a:cs typeface="+mn-cs"/>
              </a:rPr>
              <a:t>of host or cloud service provider.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Deploy nodes from Docker Cloud</a:t>
            </a:r>
          </a:p>
          <a:p>
            <a:r>
              <a:rPr lang="en-US" sz="1200" b="0" i="0" kern="1200" dirty="0" smtClean="0">
                <a:solidFill>
                  <a:schemeClr val="tx1"/>
                </a:solidFill>
                <a:effectLst/>
                <a:latin typeface="+mn-lt"/>
                <a:ea typeface="+mn-ea"/>
                <a:cs typeface="+mn-cs"/>
              </a:rPr>
              <a:t>When you use Docker Cloud to deploy nodes on a hosted provider, the service stores your cloud provider credentials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then </a:t>
            </a:r>
            <a:r>
              <a:rPr lang="en-US" sz="1200" b="0" i="0" kern="1200" dirty="0" smtClean="0">
                <a:solidFill>
                  <a:schemeClr val="tx1"/>
                </a:solidFill>
                <a:effectLst/>
                <a:latin typeface="+mn-lt"/>
                <a:ea typeface="+mn-ea"/>
                <a:cs typeface="+mn-cs"/>
              </a:rPr>
              <a:t>deploys nodes for you using the services’ API to perform actions on your behalf</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602836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Bring your own host</a:t>
            </a:r>
          </a:p>
          <a:p>
            <a:r>
              <a:rPr lang="en-US" sz="1200" b="0" i="0" kern="1200" dirty="0" smtClean="0">
                <a:solidFill>
                  <a:schemeClr val="tx1"/>
                </a:solidFill>
                <a:effectLst/>
                <a:latin typeface="+mn-lt"/>
                <a:ea typeface="+mn-ea"/>
                <a:cs typeface="+mn-cs"/>
              </a:rPr>
              <a:t>If you are using </a:t>
            </a:r>
            <a:r>
              <a:rPr lang="en-US" sz="1200" b="0" i="0" u="none" strike="noStrike" kern="1200" dirty="0" smtClean="0">
                <a:solidFill>
                  <a:schemeClr val="tx1"/>
                </a:solidFill>
                <a:effectLst/>
                <a:latin typeface="+mn-lt"/>
                <a:ea typeface="+mn-ea"/>
                <a:cs typeface="+mn-cs"/>
                <a:hlinkClick r:id="rId3"/>
              </a:rPr>
              <a:t>Bring Your Own Host</a:t>
            </a:r>
            <a:r>
              <a:rPr lang="en-US" sz="1200" b="0" i="0" kern="1200" dirty="0" smtClean="0">
                <a:solidFill>
                  <a:schemeClr val="tx1"/>
                </a:solidFill>
                <a:effectLst/>
                <a:latin typeface="+mn-lt"/>
                <a:ea typeface="+mn-ea"/>
                <a:cs typeface="+mn-cs"/>
              </a:rPr>
              <a:t>, Docker Cloud provides a script that</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installs </a:t>
            </a:r>
            <a:r>
              <a:rPr lang="en-US" sz="1200" b="0" i="0" kern="1200" dirty="0" smtClean="0">
                <a:solidFill>
                  <a:schemeClr val="tx1"/>
                </a:solidFill>
                <a:effectLst/>
                <a:latin typeface="+mn-lt"/>
                <a:ea typeface="+mn-ea"/>
                <a:cs typeface="+mn-cs"/>
              </a:rPr>
              <a:t>the Docker Cloud Agent on the host</a:t>
            </a:r>
          </a:p>
          <a:p>
            <a:r>
              <a:rPr lang="en-US" sz="1200" b="0" i="0" kern="1200" dirty="0" smtClean="0">
                <a:solidFill>
                  <a:schemeClr val="tx1"/>
                </a:solidFill>
                <a:effectLst/>
                <a:latin typeface="+mn-lt"/>
                <a:ea typeface="+mn-ea"/>
                <a:cs typeface="+mn-cs"/>
              </a:rPr>
              <a:t>- downloads </a:t>
            </a:r>
            <a:r>
              <a:rPr lang="en-US" sz="1200" b="0" i="0" kern="1200" dirty="0" smtClean="0">
                <a:solidFill>
                  <a:schemeClr val="tx1"/>
                </a:solidFill>
                <a:effectLst/>
                <a:latin typeface="+mn-lt"/>
                <a:ea typeface="+mn-ea"/>
                <a:cs typeface="+mn-cs"/>
              </a:rPr>
              <a:t>and installs the latest Docker CS Engine version and the AUFS storage driver</a:t>
            </a:r>
          </a:p>
          <a:p>
            <a:r>
              <a:rPr lang="en-US" sz="1200" b="0" i="0" kern="1200" dirty="0" smtClean="0">
                <a:solidFill>
                  <a:schemeClr val="tx1"/>
                </a:solidFill>
                <a:effectLst/>
                <a:latin typeface="+mn-lt"/>
                <a:ea typeface="+mn-ea"/>
                <a:cs typeface="+mn-cs"/>
              </a:rPr>
              <a:t>- sets </a:t>
            </a:r>
            <a:r>
              <a:rPr lang="en-US" sz="1200" b="0" i="0" kern="1200" dirty="0" smtClean="0">
                <a:solidFill>
                  <a:schemeClr val="tx1"/>
                </a:solidFill>
                <a:effectLst/>
                <a:latin typeface="+mn-lt"/>
                <a:ea typeface="+mn-ea"/>
                <a:cs typeface="+mn-cs"/>
              </a:rPr>
              <a:t>up TLS certificates and the Docker security configuration</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registers </a:t>
            </a:r>
            <a:r>
              <a:rPr lang="en-US" sz="1200" b="0" i="0" kern="1200" dirty="0" smtClean="0">
                <a:solidFill>
                  <a:schemeClr val="tx1"/>
                </a:solidFill>
                <a:effectLst/>
                <a:latin typeface="+mn-lt"/>
                <a:ea typeface="+mn-ea"/>
                <a:cs typeface="+mn-cs"/>
              </a:rPr>
              <a:t>the host with Docker Cloud under your user account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this connection is established, the Docker Cloud Agent manages the node and performs updates when the user requests them,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a:t>
            </a:r>
            <a:r>
              <a:rPr lang="en-US" sz="1200" b="0" i="0" kern="1200" dirty="0" smtClean="0">
                <a:solidFill>
                  <a:schemeClr val="tx1"/>
                </a:solidFill>
                <a:effectLst/>
                <a:latin typeface="+mn-lt"/>
                <a:ea typeface="+mn-ea"/>
                <a:cs typeface="+mn-cs"/>
              </a:rPr>
              <a:t>can also create and maintain a reverse tunnel to Docker Cloud if firewall restrictions prevent a direct </a:t>
            </a:r>
            <a:r>
              <a:rPr lang="en-US" sz="1200" b="0" i="0" kern="1200" dirty="0" smtClean="0">
                <a:solidFill>
                  <a:schemeClr val="tx1"/>
                </a:solidFill>
                <a:effectLst/>
                <a:latin typeface="+mn-lt"/>
                <a:ea typeface="+mn-ea"/>
                <a:cs typeface="+mn-cs"/>
              </a:rPr>
              <a:t>connection.</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p>
          <a:p>
            <a:endParaRPr lang="en-US" sz="1200" b="0" i="0" u="none" strike="noStrike"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1656748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Internal networking</a:t>
            </a:r>
          </a:p>
          <a:p>
            <a:r>
              <a:rPr lang="en-US" sz="1200" b="0" i="0" kern="1200" dirty="0" smtClean="0">
                <a:solidFill>
                  <a:schemeClr val="tx1"/>
                </a:solidFill>
                <a:effectLst/>
                <a:latin typeface="+mn-lt"/>
                <a:ea typeface="+mn-ea"/>
                <a:cs typeface="+mn-cs"/>
              </a:rPr>
              <a:t>Docker Cloud communicates with the Docker daemon running in the node using the following IPs, on port </a:t>
            </a:r>
            <a:r>
              <a:rPr lang="en-US" sz="1200" b="1" i="0" kern="1200" dirty="0" smtClean="0">
                <a:solidFill>
                  <a:schemeClr val="tx1"/>
                </a:solidFill>
                <a:effectLst/>
                <a:latin typeface="+mn-lt"/>
                <a:ea typeface="+mn-ea"/>
                <a:cs typeface="+mn-cs"/>
              </a:rPr>
              <a:t>2375/</a:t>
            </a:r>
            <a:r>
              <a:rPr lang="en-US" sz="1200" b="1"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52.204.126.235/32</a:t>
            </a:r>
          </a:p>
          <a:p>
            <a:r>
              <a:rPr lang="en-US" sz="1200" b="0" i="0" kern="1200" dirty="0" smtClean="0">
                <a:solidFill>
                  <a:schemeClr val="tx1"/>
                </a:solidFill>
                <a:effectLst/>
                <a:latin typeface="+mn-lt"/>
                <a:ea typeface="+mn-ea"/>
                <a:cs typeface="+mn-cs"/>
              </a:rPr>
              <a:t>52.6.30.174/32</a:t>
            </a:r>
          </a:p>
          <a:p>
            <a:r>
              <a:rPr lang="en-US" sz="1200" b="0" i="0" kern="1200" dirty="0" smtClean="0">
                <a:solidFill>
                  <a:schemeClr val="tx1"/>
                </a:solidFill>
                <a:effectLst/>
                <a:latin typeface="+mn-lt"/>
                <a:ea typeface="+mn-ea"/>
                <a:cs typeface="+mn-cs"/>
              </a:rPr>
              <a:t>52.205.192.142/32</a:t>
            </a:r>
          </a:p>
          <a:p>
            <a:r>
              <a:rPr lang="en-US" sz="1200" b="0" i="0" kern="1200" dirty="0" smtClean="0">
                <a:solidFill>
                  <a:schemeClr val="tx1"/>
                </a:solidFill>
                <a:effectLst/>
                <a:latin typeface="+mn-lt"/>
                <a:ea typeface="+mn-ea"/>
                <a:cs typeface="+mn-cs"/>
              </a:rPr>
              <a:t>52.205.2.114/32</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port is not accessible, Docker Cloud creates a secure reverse tunnel from the nodes to Docker Cloud.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add a node on Docker Cloud, the node joins the Weave private overlay network for containers in other nodes by connecting on ports </a:t>
            </a:r>
            <a:r>
              <a:rPr lang="en-US" sz="1200" b="1" i="0" kern="1200" dirty="0" smtClean="0">
                <a:solidFill>
                  <a:schemeClr val="tx1"/>
                </a:solidFill>
                <a:effectLst/>
                <a:latin typeface="+mn-lt"/>
                <a:ea typeface="+mn-ea"/>
                <a:cs typeface="+mn-cs"/>
              </a:rPr>
              <a:t>6783/</a:t>
            </a:r>
            <a:r>
              <a:rPr lang="en-US" sz="1200" b="1"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6783/</a:t>
            </a:r>
            <a:r>
              <a:rPr lang="en-US" sz="1200" b="1" i="0" kern="1200" dirty="0" err="1" smtClean="0">
                <a:solidFill>
                  <a:schemeClr val="tx1"/>
                </a:solidFill>
                <a:effectLst/>
                <a:latin typeface="+mn-lt"/>
                <a:ea typeface="+mn-ea"/>
                <a:cs typeface="+mn-cs"/>
              </a:rPr>
              <a:t>udp</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You should make sure these ports are open.)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059133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Internal </a:t>
            </a:r>
            <a:r>
              <a:rPr lang="en-US" sz="1200" b="1" i="0" kern="1200" dirty="0" smtClean="0">
                <a:solidFill>
                  <a:schemeClr val="tx1"/>
                </a:solidFill>
                <a:effectLst/>
                <a:latin typeface="+mn-lt"/>
                <a:ea typeface="+mn-ea"/>
                <a:cs typeface="+mn-cs"/>
              </a:rPr>
              <a:t>overlay network</a:t>
            </a:r>
          </a:p>
          <a:p>
            <a:r>
              <a:rPr lang="en-US" sz="1200" b="0" i="0" kern="1200" dirty="0" smtClean="0">
                <a:solidFill>
                  <a:schemeClr val="tx1"/>
                </a:solidFill>
                <a:effectLst/>
                <a:latin typeface="+mn-lt"/>
                <a:ea typeface="+mn-ea"/>
                <a:cs typeface="+mn-cs"/>
              </a:rPr>
              <a:t>Docker Cloud creates a per-user overlay network which connects all containers across all of the user’s hosts.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
            </a:r>
            <a:r>
              <a:rPr lang="en-US" sz="1200" b="0" i="0" kern="1200" dirty="0" smtClean="0">
                <a:solidFill>
                  <a:schemeClr val="tx1"/>
                </a:solidFill>
                <a:effectLst/>
                <a:latin typeface="+mn-lt"/>
                <a:ea typeface="+mn-ea"/>
                <a:cs typeface="+mn-cs"/>
              </a:rPr>
              <a:t>network connects all of your containers on the 10.7.0.0/16 subnet, and gives every container a local IP.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
            </a:r>
            <a:r>
              <a:rPr lang="en-US" sz="1200" b="0" i="0" kern="1200" dirty="0" smtClean="0">
                <a:solidFill>
                  <a:schemeClr val="tx1"/>
                </a:solidFill>
                <a:effectLst/>
                <a:latin typeface="+mn-lt"/>
                <a:ea typeface="+mn-ea"/>
                <a:cs typeface="+mn-cs"/>
              </a:rPr>
              <a:t>IP persists on each container even if the container is redeployed and ends up on a different host.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a:t>
            </a:r>
            <a:r>
              <a:rPr lang="en-US" sz="1200" b="0" i="0" kern="1200" dirty="0" smtClean="0">
                <a:solidFill>
                  <a:schemeClr val="tx1"/>
                </a:solidFill>
                <a:effectLst/>
                <a:latin typeface="+mn-lt"/>
                <a:ea typeface="+mn-ea"/>
                <a:cs typeface="+mn-cs"/>
              </a:rPr>
              <a:t>container can reach any other container on any port within the subnet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21391017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External </a:t>
            </a:r>
            <a:r>
              <a:rPr lang="en-US" sz="1200" b="0" i="0" kern="1200" dirty="0" smtClean="0">
                <a:solidFill>
                  <a:schemeClr val="tx1"/>
                </a:solidFill>
                <a:effectLst/>
                <a:latin typeface="+mn-lt"/>
                <a:ea typeface="+mn-ea"/>
                <a:cs typeface="+mn-cs"/>
              </a:rPr>
              <a:t>access</a:t>
            </a:r>
          </a:p>
          <a:p>
            <a:r>
              <a:rPr lang="en-US" sz="1200" b="0" i="0" kern="1200" dirty="0" smtClean="0">
                <a:solidFill>
                  <a:schemeClr val="tx1"/>
                </a:solidFill>
                <a:effectLst/>
                <a:latin typeface="+mn-lt"/>
                <a:ea typeface="+mn-ea"/>
                <a:cs typeface="+mn-cs"/>
              </a:rPr>
              <a:t>The easiest way to access nodes is to ensure that your public </a:t>
            </a:r>
            <a:r>
              <a:rPr lang="en-US" sz="1200" b="0" i="0" kern="1200" dirty="0" err="1" smtClean="0">
                <a:solidFill>
                  <a:schemeClr val="tx1"/>
                </a:solidFill>
                <a:effectLst/>
                <a:latin typeface="+mn-lt"/>
                <a:ea typeface="+mn-ea"/>
                <a:cs typeface="+mn-cs"/>
              </a:rPr>
              <a:t>ssh</a:t>
            </a:r>
            <a:r>
              <a:rPr lang="en-US" sz="1200" b="0" i="0" kern="1200" dirty="0" smtClean="0">
                <a:solidFill>
                  <a:schemeClr val="tx1"/>
                </a:solidFill>
                <a:effectLst/>
                <a:latin typeface="+mn-lt"/>
                <a:ea typeface="+mn-ea"/>
                <a:cs typeface="+mn-cs"/>
              </a:rPr>
              <a:t> key is available to them.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a:t>
            </a:r>
            <a:r>
              <a:rPr lang="en-US" sz="1200" b="0" i="0" kern="1200" dirty="0" smtClean="0">
                <a:solidFill>
                  <a:schemeClr val="tx1"/>
                </a:solidFill>
                <a:effectLst/>
                <a:latin typeface="+mn-lt"/>
                <a:ea typeface="+mn-ea"/>
                <a:cs typeface="+mn-cs"/>
              </a:rPr>
              <a:t>can quickly copy your public key to all of the nodes in your Docker Cloud account by running the </a:t>
            </a:r>
            <a:r>
              <a:rPr lang="en-US" sz="1200" b="1" i="0" kern="1200" dirty="0" err="1" smtClean="0">
                <a:solidFill>
                  <a:schemeClr val="tx1"/>
                </a:solidFill>
                <a:effectLst/>
                <a:latin typeface="+mn-lt"/>
                <a:ea typeface="+mn-ea"/>
                <a:cs typeface="+mn-cs"/>
              </a:rPr>
              <a:t>authorizedkeys</a:t>
            </a:r>
            <a:r>
              <a:rPr lang="en-US" sz="1200" b="0" i="0" kern="1200" dirty="0" smtClean="0">
                <a:solidFill>
                  <a:schemeClr val="tx1"/>
                </a:solidFill>
                <a:effectLst/>
                <a:latin typeface="+mn-lt"/>
                <a:ea typeface="+mn-ea"/>
                <a:cs typeface="+mn-cs"/>
              </a:rPr>
              <a:t> container.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sz="1200" b="1" i="0" kern="1200" dirty="0" smtClean="0">
                <a:solidFill>
                  <a:schemeClr val="tx1"/>
                </a:solidFill>
                <a:effectLst/>
                <a:latin typeface="+mn-lt"/>
                <a:ea typeface="+mn-ea"/>
                <a:cs typeface="+mn-cs"/>
              </a:rPr>
              <a:t>https://</a:t>
            </a:r>
            <a:r>
              <a:rPr lang="en-US" sz="1200" b="1" i="0" kern="1200" dirty="0" err="1" smtClean="0">
                <a:solidFill>
                  <a:schemeClr val="tx1"/>
                </a:solidFill>
                <a:effectLst/>
                <a:latin typeface="+mn-lt"/>
                <a:ea typeface="+mn-ea"/>
                <a:cs typeface="+mn-cs"/>
              </a:rPr>
              <a:t>docs.docker.com</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-cloud/infrastructure/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SHOULD</a:t>
            </a:r>
            <a:r>
              <a:rPr lang="en-US" sz="1200" b="0" i="0" kern="1200" baseline="0" dirty="0" smtClean="0">
                <a:solidFill>
                  <a:schemeClr val="tx1"/>
                </a:solidFill>
                <a:effectLst/>
                <a:latin typeface="+mn-lt"/>
                <a:ea typeface="+mn-ea"/>
                <a:cs typeface="+mn-cs"/>
              </a:rPr>
              <a:t> WE ADD ANY OF THE FOLLOWING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Further subject covered </a:t>
            </a:r>
            <a:r>
              <a:rPr lang="mr-I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possibly to add</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SSH </a:t>
            </a:r>
            <a:r>
              <a:rPr lang="en-US" sz="1200" b="0" i="0" u="none" strike="noStrike" kern="1200" dirty="0" smtClean="0">
                <a:solidFill>
                  <a:schemeClr val="tx1"/>
                </a:solidFill>
                <a:effectLst/>
                <a:latin typeface="+mn-lt"/>
                <a:ea typeface="+mn-ea"/>
                <a:cs typeface="+mn-cs"/>
                <a:hlinkClick r:id="rId3"/>
              </a:rPr>
              <a:t>into a Docker Cloud-managed node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Read more about </a:t>
            </a:r>
            <a:r>
              <a:rPr lang="en-US" sz="1200" b="0" i="0" u="none" strike="noStrike" kern="1200" dirty="0" smtClean="0">
                <a:solidFill>
                  <a:schemeClr val="tx1"/>
                </a:solidFill>
                <a:effectLst/>
                <a:latin typeface="+mn-lt"/>
                <a:ea typeface="+mn-ea"/>
                <a:cs typeface="+mn-cs"/>
                <a:hlinkClick r:id="rId4"/>
              </a:rPr>
              <a:t>Deployment strategies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Learn how to </a:t>
            </a:r>
            <a:r>
              <a:rPr lang="en-US" sz="1200" b="0" i="0" u="none" strike="noStrike" kern="1200" dirty="0" smtClean="0">
                <a:solidFill>
                  <a:schemeClr val="tx1"/>
                </a:solidFill>
                <a:effectLst/>
                <a:latin typeface="+mn-lt"/>
                <a:ea typeface="+mn-ea"/>
                <a:cs typeface="+mn-cs"/>
                <a:hlinkClick r:id="rId5"/>
              </a:rPr>
              <a:t>Upgrade Docker Engine on a node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Use the Docker Cloud Agent to Bring your Own Host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Link to Amazon Web Services hosts</a:t>
            </a:r>
            <a:endParaRPr lang="en-US" sz="1200" b="0" i="0" kern="1200" dirty="0" smtClean="0">
              <a:solidFill>
                <a:schemeClr val="tx1"/>
              </a:solidFill>
              <a:effectLst/>
              <a:latin typeface="+mn-lt"/>
              <a:ea typeface="+mn-ea"/>
              <a:cs typeface="+mn-cs"/>
            </a:endParaRPr>
          </a:p>
          <a:p>
            <a:pPr lvl="1"/>
            <a:r>
              <a:rPr lang="en-US" sz="1200" b="0" i="0" u="none" strike="noStrike" kern="1200" dirty="0" smtClean="0">
                <a:solidFill>
                  <a:schemeClr val="tx1"/>
                </a:solidFill>
                <a:effectLst/>
                <a:latin typeface="+mn-lt"/>
                <a:ea typeface="+mn-ea"/>
                <a:cs typeface="+mn-cs"/>
                <a:hlinkClick r:id="rId8"/>
              </a:rPr>
              <a:t>Using Docker Cloud on AWS FAQ</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Link to DigitalOcean hosts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0"/>
              </a:rPr>
              <a:t>Link to Microsoft Azure hosts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1"/>
              </a:rPr>
              <a:t>Link to Packet hosts</a:t>
            </a:r>
            <a:endParaRPr lang="en-US" sz="1200" b="0" i="0" kern="1200" dirty="0" smtClean="0">
              <a:solidFill>
                <a:schemeClr val="tx1"/>
              </a:solidFill>
              <a:effectLst/>
              <a:latin typeface="+mn-lt"/>
              <a:ea typeface="+mn-ea"/>
              <a:cs typeface="+mn-cs"/>
            </a:endParaRPr>
          </a:p>
          <a:p>
            <a:pPr lvl="1"/>
            <a:r>
              <a:rPr lang="en-US" sz="1200" b="0" i="0" u="none" strike="noStrike" kern="1200" dirty="0" smtClean="0">
                <a:solidFill>
                  <a:schemeClr val="tx1"/>
                </a:solidFill>
                <a:effectLst/>
                <a:latin typeface="+mn-lt"/>
                <a:ea typeface="+mn-ea"/>
                <a:cs typeface="+mn-cs"/>
                <a:hlinkClick r:id="rId12"/>
              </a:rPr>
              <a:t>Using Docker Cloud and Packet FAQ</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3"/>
              </a:rPr>
              <a:t>Link to SoftLayer hosts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880989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Manage builds and images</a:t>
            </a:r>
            <a:r>
              <a:rPr lang="en-US" dirty="0" smtClean="0"/>
              <a:t/>
            </a:r>
            <a:br>
              <a:rPr lang="en-US" dirty="0" smtClean="0"/>
            </a:br>
            <a:endParaRPr lang="en-US" dirty="0" smtClean="0"/>
          </a:p>
          <a:p>
            <a:r>
              <a:rPr lang="en-US" sz="1200" b="0" i="0" u="none" strike="noStrike" kern="1200" dirty="0" smtClean="0">
                <a:solidFill>
                  <a:schemeClr val="tx1"/>
                </a:solidFill>
                <a:effectLst/>
                <a:latin typeface="+mn-lt"/>
                <a:ea typeface="+mn-ea"/>
                <a:cs typeface="+mn-cs"/>
              </a:rPr>
              <a:t>Manage swarms (beta swarm mode)</a:t>
            </a:r>
            <a:r>
              <a:rPr lang="en-US" b="0" dirty="0" smtClean="0"/>
              <a:t/>
            </a:r>
            <a:br>
              <a:rPr lang="en-US" b="0" dirty="0" smtClean="0"/>
            </a:br>
            <a:endParaRPr lang="en-US" b="0" dirty="0" smtClean="0"/>
          </a:p>
          <a:p>
            <a:r>
              <a:rPr lang="en-US" sz="1200" b="0" i="0" u="none" strike="noStrike" kern="1200" dirty="0" smtClean="0">
                <a:solidFill>
                  <a:schemeClr val="tx1"/>
                </a:solidFill>
                <a:effectLst/>
                <a:latin typeface="+mn-lt"/>
                <a:ea typeface="+mn-ea"/>
                <a:cs typeface="+mn-cs"/>
              </a:rPr>
              <a:t>Manage Infrastructure (standard mode)</a:t>
            </a:r>
            <a:r>
              <a:rPr lang="en-US" b="0" dirty="0" smtClean="0"/>
              <a:t/>
            </a:r>
            <a:br>
              <a:rPr lang="en-US" b="0" dirty="0" smtClean="0"/>
            </a:br>
            <a:endParaRPr lang="en-US" b="0" dirty="0" smtClean="0"/>
          </a:p>
          <a:p>
            <a:r>
              <a:rPr lang="en-US" sz="1200" b="1" i="0" u="none" strike="noStrike" kern="1200" smtClean="0">
                <a:solidFill>
                  <a:schemeClr val="tx1"/>
                </a:solidFill>
                <a:effectLst/>
                <a:latin typeface="+mn-lt"/>
                <a:ea typeface="+mn-ea"/>
                <a:cs typeface="+mn-cs"/>
              </a:rPr>
              <a:t>(4) Manage </a:t>
            </a:r>
            <a:r>
              <a:rPr lang="en-US" sz="1200" b="1" i="0" u="none" strike="noStrike" kern="1200" dirty="0" smtClean="0">
                <a:solidFill>
                  <a:schemeClr val="tx1"/>
                </a:solidFill>
                <a:effectLst/>
                <a:latin typeface="+mn-lt"/>
                <a:ea typeface="+mn-ea"/>
                <a:cs typeface="+mn-cs"/>
              </a:rPr>
              <a:t>nodes and apps (standard mode)</a:t>
            </a:r>
            <a:r>
              <a:rPr lang="en-US" b="1" dirty="0" smtClean="0"/>
              <a:t/>
            </a:r>
            <a:br>
              <a:rPr lang="en-US" b="1" dirty="0" smtClean="0"/>
            </a:br>
            <a:endParaRPr lang="en-US" b="1"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529735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These topics cover the traditional, pre-Swarm model for deploying and managing nodes, services, and applications in Docker Cloud</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Getting started with Docker Cloud</a:t>
            </a:r>
            <a:endParaRPr lang="en-US"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hlinkClick r:id="rId4"/>
              </a:rPr>
              <a:t>Applications in Docker Cloud</a:t>
            </a:r>
            <a:endParaRPr lang="en-US" sz="1200" b="1"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Cloud </a:t>
            </a:r>
            <a:r>
              <a:rPr lang="en-US" sz="1200" b="0" i="0" u="none" strike="noStrike" kern="1200" dirty="0" smtClean="0">
                <a:solidFill>
                  <a:schemeClr val="tx1"/>
                </a:solidFill>
                <a:effectLst/>
                <a:latin typeface="+mn-lt"/>
                <a:ea typeface="+mn-ea"/>
                <a:cs typeface="+mn-cs"/>
                <a:hlinkClick r:id="rId5"/>
              </a:rPr>
              <a:t>stack </a:t>
            </a:r>
            <a:r>
              <a:rPr lang="en-US" sz="1200" b="0" i="0" u="none" strike="noStrike" kern="1200" dirty="0" smtClean="0">
                <a:solidFill>
                  <a:schemeClr val="tx1"/>
                </a:solidFill>
                <a:effectLst/>
                <a:latin typeface="+mn-lt"/>
                <a:ea typeface="+mn-ea"/>
                <a:cs typeface="+mn-cs"/>
                <a:hlinkClick r:id="rId5"/>
              </a:rPr>
              <a:t>file YAML </a:t>
            </a:r>
            <a:r>
              <a:rPr lang="en-US" sz="1200" b="0" i="0" u="none" strike="noStrike" kern="1200" dirty="0" smtClean="0">
                <a:solidFill>
                  <a:schemeClr val="tx1"/>
                </a:solidFill>
                <a:effectLst/>
                <a:latin typeface="+mn-lt"/>
                <a:ea typeface="+mn-ea"/>
                <a:cs typeface="+mn-cs"/>
                <a:hlinkClick r:id="rId5"/>
              </a:rPr>
              <a:t>reference</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Applications in Docker Cloud are usually several Services linked together using the specifications from a </a:t>
            </a:r>
            <a:r>
              <a:rPr lang="en-US" sz="1200" b="0" i="0" u="none" strike="noStrike" kern="1200" dirty="0" smtClean="0">
                <a:solidFill>
                  <a:schemeClr val="tx1"/>
                </a:solidFill>
                <a:effectLst/>
                <a:latin typeface="+mn-lt"/>
                <a:ea typeface="+mn-ea"/>
                <a:cs typeface="+mn-cs"/>
                <a:hlinkClick r:id="rId6"/>
              </a:rPr>
              <a:t>Stackfile</a:t>
            </a:r>
            <a:r>
              <a:rPr lang="en-US" sz="1200" b="0" i="0" kern="1200" dirty="0" smtClean="0">
                <a:solidFill>
                  <a:schemeClr val="tx1"/>
                </a:solidFill>
                <a:effectLst/>
                <a:latin typeface="+mn-lt"/>
                <a:ea typeface="+mn-ea"/>
                <a:cs typeface="+mn-cs"/>
              </a:rPr>
              <a:t> or a Compose file.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also create individual services using the Docker Cloud Services wizard, </a:t>
            </a:r>
          </a:p>
          <a:p>
            <a:r>
              <a:rPr lang="en-US" sz="1200" b="0" i="0" kern="1200" dirty="0" smtClean="0">
                <a:solidFill>
                  <a:schemeClr val="tx1"/>
                </a:solidFill>
                <a:effectLst/>
                <a:latin typeface="+mn-lt"/>
                <a:ea typeface="+mn-ea"/>
                <a:cs typeface="+mn-cs"/>
              </a:rPr>
              <a:t>and you can attach </a:t>
            </a:r>
            <a:r>
              <a:rPr lang="en-US" sz="1200" b="0" i="0" u="none" strike="noStrike" kern="1200" dirty="0" smtClean="0">
                <a:solidFill>
                  <a:schemeClr val="tx1"/>
                </a:solidFill>
                <a:effectLst/>
                <a:latin typeface="+mn-lt"/>
                <a:ea typeface="+mn-ea"/>
                <a:cs typeface="+mn-cs"/>
                <a:hlinkClick r:id="rId7"/>
              </a:rPr>
              <a:t>Volumes</a:t>
            </a:r>
            <a:r>
              <a:rPr lang="en-US" sz="1200" b="0" i="0" kern="1200" dirty="0" smtClean="0">
                <a:solidFill>
                  <a:schemeClr val="tx1"/>
                </a:solidFill>
                <a:effectLst/>
                <a:latin typeface="+mn-lt"/>
                <a:ea typeface="+mn-ea"/>
                <a:cs typeface="+mn-cs"/>
              </a:rPr>
              <a:t> to use as long-lived storage for your services.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are using Docker Cloud’s </a:t>
            </a:r>
            <a:r>
              <a:rPr lang="en-US" sz="1200" b="0" i="0" kern="1200" dirty="0" err="1" smtClean="0">
                <a:solidFill>
                  <a:schemeClr val="tx1"/>
                </a:solidFill>
                <a:effectLst/>
                <a:latin typeface="+mn-lt"/>
                <a:ea typeface="+mn-ea"/>
                <a:cs typeface="+mn-cs"/>
              </a:rPr>
              <a:t>autobuild</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autotest</a:t>
            </a:r>
            <a:r>
              <a:rPr lang="en-US" sz="1200" b="0" i="0" kern="1200" dirty="0" smtClean="0">
                <a:solidFill>
                  <a:schemeClr val="tx1"/>
                </a:solidFill>
                <a:effectLst/>
                <a:latin typeface="+mn-lt"/>
                <a:ea typeface="+mn-ea"/>
                <a:cs typeface="+mn-cs"/>
              </a:rPr>
              <a:t> features, you can also use </a:t>
            </a:r>
            <a:r>
              <a:rPr lang="en-US" sz="1200" b="0" i="0" u="none" strike="noStrike" kern="1200" dirty="0" smtClean="0">
                <a:solidFill>
                  <a:schemeClr val="tx1"/>
                </a:solidFill>
                <a:effectLst/>
                <a:latin typeface="+mn-lt"/>
                <a:ea typeface="+mn-ea"/>
                <a:cs typeface="+mn-cs"/>
                <a:hlinkClick r:id="rId8"/>
              </a:rPr>
              <a:t>autoredeploy</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automatically redeploy the application </a:t>
            </a:r>
          </a:p>
          <a:p>
            <a:r>
              <a:rPr lang="en-US" sz="1200" b="0" i="0" kern="1200" dirty="0" smtClean="0">
                <a:solidFill>
                  <a:schemeClr val="tx1"/>
                </a:solidFill>
                <a:effectLst/>
                <a:latin typeface="+mn-lt"/>
                <a:ea typeface="+mn-ea"/>
                <a:cs typeface="+mn-cs"/>
              </a:rPr>
              <a:t>each time its underlying services are updated.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207084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Introducing Docker Cloud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What is a node?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node is an individual Linux host used to deploy and run your applications.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a:t>
            </a:r>
            <a:r>
              <a:rPr lang="en-US" sz="1200" b="0" i="0" kern="1200" dirty="0" smtClean="0">
                <a:solidFill>
                  <a:schemeClr val="tx1"/>
                </a:solidFill>
                <a:effectLst/>
                <a:latin typeface="+mn-lt"/>
                <a:ea typeface="+mn-ea"/>
                <a:cs typeface="+mn-cs"/>
              </a:rPr>
              <a:t>Cloud does not provide hosting services, so all of your applications, services, and containers run on your own hosts.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a:t>
            </a:r>
            <a:r>
              <a:rPr lang="en-US" sz="1200" b="0" i="0" kern="1200" dirty="0" smtClean="0">
                <a:solidFill>
                  <a:schemeClr val="tx1"/>
                </a:solidFill>
                <a:effectLst/>
                <a:latin typeface="+mn-lt"/>
                <a:ea typeface="+mn-ea"/>
                <a:cs typeface="+mn-cs"/>
              </a:rPr>
              <a:t>hosts can come from several different sources, including physical servers, virtual machines or cloud providers.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912509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dirty="0"/>
          </a:p>
        </p:txBody>
      </p:sp>
    </p:spTree>
    <p:extLst>
      <p:ext uri="{BB962C8B-B14F-4D97-AF65-F5344CB8AC3E}">
        <p14:creationId xmlns:p14="http://schemas.microsoft.com/office/powerpoint/2010/main" val="1500329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dirty="0"/>
          </a:p>
        </p:txBody>
      </p:sp>
    </p:spTree>
    <p:extLst>
      <p:ext uri="{BB962C8B-B14F-4D97-AF65-F5344CB8AC3E}">
        <p14:creationId xmlns:p14="http://schemas.microsoft.com/office/powerpoint/2010/main" val="54200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dirty="0"/>
          </a:p>
        </p:txBody>
      </p:sp>
    </p:spTree>
    <p:extLst>
      <p:ext uri="{BB962C8B-B14F-4D97-AF65-F5344CB8AC3E}">
        <p14:creationId xmlns:p14="http://schemas.microsoft.com/office/powerpoint/2010/main" val="334856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46</a:t>
            </a:fld>
            <a:endParaRPr lang="en-US" altLang="en-US" dirty="0"/>
          </a:p>
        </p:txBody>
      </p:sp>
    </p:spTree>
    <p:extLst>
      <p:ext uri="{BB962C8B-B14F-4D97-AF65-F5344CB8AC3E}">
        <p14:creationId xmlns:p14="http://schemas.microsoft.com/office/powerpoint/2010/main" val="184748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47</a:t>
            </a:fld>
            <a:endParaRPr lang="en-US" altLang="en-US" dirty="0"/>
          </a:p>
        </p:txBody>
      </p:sp>
    </p:spTree>
    <p:extLst>
      <p:ext uri="{BB962C8B-B14F-4D97-AF65-F5344CB8AC3E}">
        <p14:creationId xmlns:p14="http://schemas.microsoft.com/office/powerpoint/2010/main" val="14988239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48</a:t>
            </a:fld>
            <a:endParaRPr lang="en-US" altLang="en-US" dirty="0"/>
          </a:p>
        </p:txBody>
      </p:sp>
    </p:spTree>
    <p:extLst>
      <p:ext uri="{BB962C8B-B14F-4D97-AF65-F5344CB8AC3E}">
        <p14:creationId xmlns:p14="http://schemas.microsoft.com/office/powerpoint/2010/main" val="1332621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49</a:t>
            </a:fld>
            <a:endParaRPr lang="en-US" altLang="en-US" dirty="0"/>
          </a:p>
        </p:txBody>
      </p:sp>
    </p:spTree>
    <p:extLst>
      <p:ext uri="{BB962C8B-B14F-4D97-AF65-F5344CB8AC3E}">
        <p14:creationId xmlns:p14="http://schemas.microsoft.com/office/powerpoint/2010/main" val="1919257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50</a:t>
            </a:fld>
            <a:endParaRPr lang="en-US" altLang="en-US" dirty="0"/>
          </a:p>
        </p:txBody>
      </p:sp>
    </p:spTree>
    <p:extLst>
      <p:ext uri="{BB962C8B-B14F-4D97-AF65-F5344CB8AC3E}">
        <p14:creationId xmlns:p14="http://schemas.microsoft.com/office/powerpoint/2010/main" val="1961821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51</a:t>
            </a:fld>
            <a:endParaRPr lang="en-US" altLang="en-US" dirty="0"/>
          </a:p>
        </p:txBody>
      </p:sp>
    </p:spTree>
    <p:extLst>
      <p:ext uri="{BB962C8B-B14F-4D97-AF65-F5344CB8AC3E}">
        <p14:creationId xmlns:p14="http://schemas.microsoft.com/office/powerpoint/2010/main" val="656762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52</a:t>
            </a:fld>
            <a:endParaRPr lang="en-US" altLang="en-US" dirty="0"/>
          </a:p>
        </p:txBody>
      </p:sp>
    </p:spTree>
    <p:extLst>
      <p:ext uri="{BB962C8B-B14F-4D97-AF65-F5344CB8AC3E}">
        <p14:creationId xmlns:p14="http://schemas.microsoft.com/office/powerpoint/2010/main" val="24622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a node cluster?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launching a node from a cloud provider you actually create a node cluster.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Node </a:t>
            </a:r>
            <a:r>
              <a:rPr lang="en-US" sz="1200" b="0" i="0" kern="1200" dirty="0" smtClean="0">
                <a:solidFill>
                  <a:schemeClr val="tx1"/>
                </a:solidFill>
                <a:effectLst/>
                <a:latin typeface="+mn-lt"/>
                <a:ea typeface="+mn-ea"/>
                <a:cs typeface="+mn-cs"/>
              </a:rPr>
              <a:t>Clusters are groups of nodes of the same type and from the same cloud provider.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Node </a:t>
            </a:r>
            <a:r>
              <a:rPr lang="en-US" sz="1200" b="0" i="0" kern="1200" dirty="0" smtClean="0">
                <a:solidFill>
                  <a:schemeClr val="tx1"/>
                </a:solidFill>
                <a:effectLst/>
                <a:latin typeface="+mn-lt"/>
                <a:ea typeface="+mn-ea"/>
                <a:cs typeface="+mn-cs"/>
              </a:rPr>
              <a:t>clusters allow you to scale the infrastructure by provisioning more nodes with a drag of a slider</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790234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53</a:t>
            </a:fld>
            <a:endParaRPr lang="en-US" altLang="en-US" dirty="0"/>
          </a:p>
        </p:txBody>
      </p:sp>
    </p:spTree>
    <p:extLst>
      <p:ext uri="{BB962C8B-B14F-4D97-AF65-F5344CB8AC3E}">
        <p14:creationId xmlns:p14="http://schemas.microsoft.com/office/powerpoint/2010/main" val="525199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54</a:t>
            </a:fld>
            <a:endParaRPr lang="en-US" altLang="en-US" dirty="0"/>
          </a:p>
        </p:txBody>
      </p:sp>
    </p:spTree>
    <p:extLst>
      <p:ext uri="{BB962C8B-B14F-4D97-AF65-F5344CB8AC3E}">
        <p14:creationId xmlns:p14="http://schemas.microsoft.com/office/powerpoint/2010/main" val="18162150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55</a:t>
            </a:fld>
            <a:endParaRPr lang="en-US" altLang="en-US" dirty="0"/>
          </a:p>
        </p:txBody>
      </p:sp>
    </p:spTree>
    <p:extLst>
      <p:ext uri="{BB962C8B-B14F-4D97-AF65-F5344CB8AC3E}">
        <p14:creationId xmlns:p14="http://schemas.microsoft.com/office/powerpoint/2010/main" val="1576187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56</a:t>
            </a:fld>
            <a:endParaRPr lang="en-US" altLang="en-US" dirty="0"/>
          </a:p>
        </p:txBody>
      </p:sp>
    </p:spTree>
    <p:extLst>
      <p:ext uri="{BB962C8B-B14F-4D97-AF65-F5344CB8AC3E}">
        <p14:creationId xmlns:p14="http://schemas.microsoft.com/office/powerpoint/2010/main" val="16588222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57</a:t>
            </a:fld>
            <a:endParaRPr lang="en-US" altLang="en-US" dirty="0"/>
          </a:p>
        </p:txBody>
      </p:sp>
    </p:spTree>
    <p:extLst>
      <p:ext uri="{BB962C8B-B14F-4D97-AF65-F5344CB8AC3E}">
        <p14:creationId xmlns:p14="http://schemas.microsoft.com/office/powerpoint/2010/main" val="1422281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58</a:t>
            </a:fld>
            <a:endParaRPr lang="en-US" altLang="en-US" dirty="0"/>
          </a:p>
        </p:txBody>
      </p:sp>
    </p:spTree>
    <p:extLst>
      <p:ext uri="{BB962C8B-B14F-4D97-AF65-F5344CB8AC3E}">
        <p14:creationId xmlns:p14="http://schemas.microsoft.com/office/powerpoint/2010/main" val="5392330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59</a:t>
            </a:fld>
            <a:endParaRPr lang="en-US" altLang="en-US" dirty="0"/>
          </a:p>
        </p:txBody>
      </p:sp>
    </p:spTree>
    <p:extLst>
      <p:ext uri="{BB962C8B-B14F-4D97-AF65-F5344CB8AC3E}">
        <p14:creationId xmlns:p14="http://schemas.microsoft.com/office/powerpoint/2010/main" val="1865535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60</a:t>
            </a:fld>
            <a:endParaRPr lang="en-US" altLang="en-US" dirty="0"/>
          </a:p>
        </p:txBody>
      </p:sp>
    </p:spTree>
    <p:extLst>
      <p:ext uri="{BB962C8B-B14F-4D97-AF65-F5344CB8AC3E}">
        <p14:creationId xmlns:p14="http://schemas.microsoft.com/office/powerpoint/2010/main" val="10033672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61</a:t>
            </a:fld>
            <a:endParaRPr lang="en-US" altLang="en-US" dirty="0"/>
          </a:p>
        </p:txBody>
      </p:sp>
    </p:spTree>
    <p:extLst>
      <p:ext uri="{BB962C8B-B14F-4D97-AF65-F5344CB8AC3E}">
        <p14:creationId xmlns:p14="http://schemas.microsoft.com/office/powerpoint/2010/main" val="441614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62</a:t>
            </a:fld>
            <a:endParaRPr lang="en-US" altLang="en-US" dirty="0"/>
          </a:p>
        </p:txBody>
      </p:sp>
    </p:spTree>
    <p:extLst>
      <p:ext uri="{BB962C8B-B14F-4D97-AF65-F5344CB8AC3E}">
        <p14:creationId xmlns:p14="http://schemas.microsoft.com/office/powerpoint/2010/main" val="11601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a:t>
            </a:r>
            <a:r>
              <a:rPr lang="en-US" sz="1200" b="1" i="0" kern="1200" dirty="0" smtClean="0">
                <a:solidFill>
                  <a:schemeClr val="tx1"/>
                </a:solidFill>
                <a:effectLst/>
                <a:latin typeface="+mn-lt"/>
                <a:ea typeface="+mn-ea"/>
                <a:cs typeface="+mn-cs"/>
              </a:rPr>
              <a:t>cloud service providers</a:t>
            </a:r>
          </a:p>
          <a:p>
            <a:r>
              <a:rPr lang="en-US" sz="1200" b="0" i="0" kern="1200" dirty="0" smtClean="0">
                <a:solidFill>
                  <a:schemeClr val="tx1"/>
                </a:solidFill>
                <a:effectLst/>
                <a:latin typeface="+mn-lt"/>
                <a:ea typeface="+mn-ea"/>
                <a:cs typeface="+mn-cs"/>
              </a:rPr>
              <a:t>Docker Cloud makes it easy to provision nodes from existing cloud providers.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t>
            </a:r>
            <a:r>
              <a:rPr lang="en-US" sz="1200" b="0" i="0" kern="1200" dirty="0" smtClean="0">
                <a:solidFill>
                  <a:schemeClr val="tx1"/>
                </a:solidFill>
                <a:effectLst/>
                <a:latin typeface="+mn-lt"/>
                <a:ea typeface="+mn-ea"/>
                <a:cs typeface="+mn-cs"/>
              </a:rPr>
              <a:t>you already have an account with an infrastructure as a service provider, you can provision new nodes directly from within Docker Cloud.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Today </a:t>
            </a:r>
            <a:r>
              <a:rPr lang="en-US" sz="1200" b="0" i="0" kern="1200" dirty="0" smtClean="0">
                <a:solidFill>
                  <a:schemeClr val="tx1"/>
                </a:solidFill>
                <a:effectLst/>
                <a:latin typeface="+mn-lt"/>
                <a:ea typeface="+mn-ea"/>
                <a:cs typeface="+mn-cs"/>
              </a:rPr>
              <a:t>we have native support for Amazon Web Services, </a:t>
            </a:r>
            <a:r>
              <a:rPr lang="en-US" sz="1200" b="0" i="0" kern="1200" dirty="0" err="1" smtClean="0">
                <a:solidFill>
                  <a:schemeClr val="tx1"/>
                </a:solidFill>
                <a:effectLst/>
                <a:latin typeface="+mn-lt"/>
                <a:ea typeface="+mn-ea"/>
                <a:cs typeface="+mn-cs"/>
              </a:rPr>
              <a:t>DigitalOcean</a:t>
            </a:r>
            <a:r>
              <a:rPr lang="en-US" sz="1200" b="0" i="0" kern="1200" dirty="0" smtClean="0">
                <a:solidFill>
                  <a:schemeClr val="tx1"/>
                </a:solidFill>
                <a:effectLst/>
                <a:latin typeface="+mn-lt"/>
                <a:ea typeface="+mn-ea"/>
                <a:cs typeface="+mn-cs"/>
              </a:rPr>
              <a:t>, Microsoft Azure, </a:t>
            </a:r>
            <a:r>
              <a:rPr lang="en-US" sz="1200" b="0" i="0" kern="1200" dirty="0" err="1" smtClean="0">
                <a:solidFill>
                  <a:schemeClr val="tx1"/>
                </a:solidFill>
                <a:effectLst/>
                <a:latin typeface="+mn-lt"/>
                <a:ea typeface="+mn-ea"/>
                <a:cs typeface="+mn-cs"/>
              </a:rPr>
              <a:t>Packet.net</a:t>
            </a:r>
            <a:r>
              <a:rPr lang="en-US" sz="1200" b="0" i="0" kern="1200" dirty="0" smtClean="0">
                <a:solidFill>
                  <a:schemeClr val="tx1"/>
                </a:solidFill>
                <a:effectLst/>
                <a:latin typeface="+mn-lt"/>
                <a:ea typeface="+mn-ea"/>
                <a:cs typeface="+mn-cs"/>
              </a:rPr>
              <a:t>, and IBM </a:t>
            </a:r>
            <a:r>
              <a:rPr lang="en-US" sz="1200" b="0" i="0" kern="1200" dirty="0" err="1" smtClean="0">
                <a:solidFill>
                  <a:schemeClr val="tx1"/>
                </a:solidFill>
                <a:effectLst/>
                <a:latin typeface="+mn-lt"/>
                <a:ea typeface="+mn-ea"/>
                <a:cs typeface="+mn-cs"/>
              </a:rPr>
              <a:t>SoftLayer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Use </a:t>
            </a:r>
            <a:r>
              <a:rPr lang="en-US" sz="1200" b="1" i="0" kern="1200" dirty="0" smtClean="0">
                <a:solidFill>
                  <a:schemeClr val="tx1"/>
                </a:solidFill>
                <a:effectLst/>
                <a:latin typeface="+mn-lt"/>
                <a:ea typeface="+mn-ea"/>
                <a:cs typeface="+mn-cs"/>
              </a:rPr>
              <a:t>your own hosts (“Bring your own nodes”)</a:t>
            </a:r>
          </a:p>
          <a:p>
            <a:r>
              <a:rPr lang="en-US" sz="1200" b="0" i="0" kern="1200" dirty="0" smtClean="0">
                <a:solidFill>
                  <a:schemeClr val="tx1"/>
                </a:solidFill>
                <a:effectLst/>
                <a:latin typeface="+mn-lt"/>
                <a:ea typeface="+mn-ea"/>
                <a:cs typeface="+mn-cs"/>
              </a:rPr>
              <a:t>You can also provide your own node or nodes.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
            </a:r>
            <a:r>
              <a:rPr lang="en-US" sz="1200" b="0" i="0" kern="1200" dirty="0" smtClean="0">
                <a:solidFill>
                  <a:schemeClr val="tx1"/>
                </a:solidFill>
                <a:effectLst/>
                <a:latin typeface="+mn-lt"/>
                <a:ea typeface="+mn-ea"/>
                <a:cs typeface="+mn-cs"/>
              </a:rPr>
              <a:t>means you can use any Linux host connected to the Internet as a Docker Cloud node as long as you can install a Cloud agent.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agent registers itself with your Docker account, and allows you to use Docker Cloud to deploy containerized applications.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9953372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63</a:t>
            </a:fld>
            <a:endParaRPr lang="en-US" altLang="en-US" dirty="0"/>
          </a:p>
        </p:txBody>
      </p:sp>
    </p:spTree>
    <p:extLst>
      <p:ext uri="{BB962C8B-B14F-4D97-AF65-F5344CB8AC3E}">
        <p14:creationId xmlns:p14="http://schemas.microsoft.com/office/powerpoint/2010/main" val="8101462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64</a:t>
            </a:fld>
            <a:endParaRPr lang="en-US" altLang="en-US" dirty="0"/>
          </a:p>
        </p:txBody>
      </p:sp>
    </p:spTree>
    <p:extLst>
      <p:ext uri="{BB962C8B-B14F-4D97-AF65-F5344CB8AC3E}">
        <p14:creationId xmlns:p14="http://schemas.microsoft.com/office/powerpoint/2010/main" val="7528324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65</a:t>
            </a:fld>
            <a:endParaRPr lang="en-US" altLang="en-US" dirty="0"/>
          </a:p>
        </p:txBody>
      </p:sp>
    </p:spTree>
    <p:extLst>
      <p:ext uri="{BB962C8B-B14F-4D97-AF65-F5344CB8AC3E}">
        <p14:creationId xmlns:p14="http://schemas.microsoft.com/office/powerpoint/2010/main" val="8474749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66</a:t>
            </a:fld>
            <a:endParaRPr lang="en-US" altLang="en-US" dirty="0"/>
          </a:p>
        </p:txBody>
      </p:sp>
    </p:spTree>
    <p:extLst>
      <p:ext uri="{BB962C8B-B14F-4D97-AF65-F5344CB8AC3E}">
        <p14:creationId xmlns:p14="http://schemas.microsoft.com/office/powerpoint/2010/main" val="6403852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67</a:t>
            </a:fld>
            <a:endParaRPr lang="en-US" altLang="en-US" dirty="0"/>
          </a:p>
        </p:txBody>
      </p:sp>
    </p:spTree>
    <p:extLst>
      <p:ext uri="{BB962C8B-B14F-4D97-AF65-F5344CB8AC3E}">
        <p14:creationId xmlns:p14="http://schemas.microsoft.com/office/powerpoint/2010/main" val="345032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68</a:t>
            </a:fld>
            <a:endParaRPr lang="en-US" altLang="en-US" dirty="0"/>
          </a:p>
        </p:txBody>
      </p:sp>
    </p:spTree>
    <p:extLst>
      <p:ext uri="{BB962C8B-B14F-4D97-AF65-F5344CB8AC3E}">
        <p14:creationId xmlns:p14="http://schemas.microsoft.com/office/powerpoint/2010/main" val="572261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69</a:t>
            </a:fld>
            <a:endParaRPr lang="en-US" altLang="en-US" dirty="0"/>
          </a:p>
        </p:txBody>
      </p:sp>
    </p:spTree>
    <p:extLst>
      <p:ext uri="{BB962C8B-B14F-4D97-AF65-F5344CB8AC3E}">
        <p14:creationId xmlns:p14="http://schemas.microsoft.com/office/powerpoint/2010/main" val="6568680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70</a:t>
            </a:fld>
            <a:endParaRPr lang="en-US" altLang="en-US" dirty="0"/>
          </a:p>
        </p:txBody>
      </p:sp>
    </p:spTree>
    <p:extLst>
      <p:ext uri="{BB962C8B-B14F-4D97-AF65-F5344CB8AC3E}">
        <p14:creationId xmlns:p14="http://schemas.microsoft.com/office/powerpoint/2010/main" val="6831471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71</a:t>
            </a:fld>
            <a:endParaRPr lang="en-US" altLang="en-US" dirty="0"/>
          </a:p>
        </p:txBody>
      </p:sp>
    </p:spTree>
    <p:extLst>
      <p:ext uri="{BB962C8B-B14F-4D97-AF65-F5344CB8AC3E}">
        <p14:creationId xmlns:p14="http://schemas.microsoft.com/office/powerpoint/2010/main" val="9192407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72</a:t>
            </a:fld>
            <a:endParaRPr lang="en-US" altLang="en-US" dirty="0"/>
          </a:p>
        </p:txBody>
      </p:sp>
    </p:spTree>
    <p:extLst>
      <p:ext uri="{BB962C8B-B14F-4D97-AF65-F5344CB8AC3E}">
        <p14:creationId xmlns:p14="http://schemas.microsoft.com/office/powerpoint/2010/main" val="130155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a service?</a:t>
            </a:r>
          </a:p>
          <a:p>
            <a:r>
              <a:rPr lang="en-US" sz="1200" b="0" i="0" kern="1200" dirty="0" smtClean="0">
                <a:solidFill>
                  <a:schemeClr val="tx1"/>
                </a:solidFill>
                <a:effectLst/>
                <a:latin typeface="+mn-lt"/>
                <a:ea typeface="+mn-ea"/>
                <a:cs typeface="+mn-cs"/>
              </a:rPr>
              <a:t>Services are logical groups of containers from the same image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Services </a:t>
            </a:r>
            <a:r>
              <a:rPr lang="en-US" sz="1200" b="0" i="0" kern="1200" dirty="0" smtClean="0">
                <a:solidFill>
                  <a:schemeClr val="tx1"/>
                </a:solidFill>
                <a:effectLst/>
                <a:latin typeface="+mn-lt"/>
                <a:ea typeface="+mn-ea"/>
                <a:cs typeface="+mn-cs"/>
              </a:rPr>
              <a:t>make it simple to scale your application across different nodes.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Docker Cloud you drag a slider to increase or decrease the availability, performance, and redundancy of the application.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a:t>
            </a:r>
            <a:r>
              <a:rPr lang="en-US" sz="1200" b="0" i="0" kern="1200" dirty="0" smtClean="0">
                <a:solidFill>
                  <a:schemeClr val="tx1"/>
                </a:solidFill>
                <a:effectLst/>
                <a:latin typeface="+mn-lt"/>
                <a:ea typeface="+mn-ea"/>
                <a:cs typeface="+mn-cs"/>
              </a:rPr>
              <a:t>can also be linked one to another even if they are deployed on different nodes, regions, or even cloud providers.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438948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73</a:t>
            </a:fld>
            <a:endParaRPr lang="en-US" altLang="en-US" dirty="0"/>
          </a:p>
        </p:txBody>
      </p:sp>
    </p:spTree>
    <p:extLst>
      <p:ext uri="{BB962C8B-B14F-4D97-AF65-F5344CB8AC3E}">
        <p14:creationId xmlns:p14="http://schemas.microsoft.com/office/powerpoint/2010/main" val="7129796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74</a:t>
            </a:fld>
            <a:endParaRPr lang="en-US" altLang="en-US" dirty="0"/>
          </a:p>
        </p:txBody>
      </p:sp>
    </p:spTree>
    <p:extLst>
      <p:ext uri="{BB962C8B-B14F-4D97-AF65-F5344CB8AC3E}">
        <p14:creationId xmlns:p14="http://schemas.microsoft.com/office/powerpoint/2010/main" val="20759395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75</a:t>
            </a:fld>
            <a:endParaRPr lang="en-US" altLang="en-US" dirty="0"/>
          </a:p>
        </p:txBody>
      </p:sp>
    </p:spTree>
    <p:extLst>
      <p:ext uri="{BB962C8B-B14F-4D97-AF65-F5344CB8AC3E}">
        <p14:creationId xmlns:p14="http://schemas.microsoft.com/office/powerpoint/2010/main" val="17868965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76</a:t>
            </a:fld>
            <a:endParaRPr lang="en-US" altLang="en-US" dirty="0"/>
          </a:p>
        </p:txBody>
      </p:sp>
    </p:spTree>
    <p:extLst>
      <p:ext uri="{BB962C8B-B14F-4D97-AF65-F5344CB8AC3E}">
        <p14:creationId xmlns:p14="http://schemas.microsoft.com/office/powerpoint/2010/main" val="820989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77</a:t>
            </a:fld>
            <a:endParaRPr lang="en-US" altLang="en-US" dirty="0"/>
          </a:p>
        </p:txBody>
      </p:sp>
    </p:spTree>
    <p:extLst>
      <p:ext uri="{BB962C8B-B14F-4D97-AF65-F5344CB8AC3E}">
        <p14:creationId xmlns:p14="http://schemas.microsoft.com/office/powerpoint/2010/main" val="19696718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78</a:t>
            </a:fld>
            <a:endParaRPr lang="en-US" altLang="en-US" dirty="0"/>
          </a:p>
        </p:txBody>
      </p:sp>
    </p:spTree>
    <p:extLst>
      <p:ext uri="{BB962C8B-B14F-4D97-AF65-F5344CB8AC3E}">
        <p14:creationId xmlns:p14="http://schemas.microsoft.com/office/powerpoint/2010/main" val="19573705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etc)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79</a:t>
            </a:fld>
            <a:endParaRPr lang="en-US" altLang="en-US" dirty="0"/>
          </a:p>
        </p:txBody>
      </p:sp>
    </p:spTree>
    <p:extLst>
      <p:ext uri="{BB962C8B-B14F-4D97-AF65-F5344CB8AC3E}">
        <p14:creationId xmlns:p14="http://schemas.microsoft.com/office/powerpoint/2010/main" val="4817982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Why Docker for Azure?</a:t>
            </a:r>
          </a:p>
          <a:p>
            <a:r>
              <a:rPr lang="en-US" sz="1200" b="0" i="0" kern="1200" dirty="0" smtClean="0">
                <a:solidFill>
                  <a:schemeClr val="tx1"/>
                </a:solidFill>
                <a:effectLst/>
                <a:latin typeface="+mn-lt"/>
                <a:ea typeface="+mn-ea"/>
                <a:cs typeface="+mn-cs"/>
              </a:rPr>
              <a:t>The Docker</a:t>
            </a:r>
            <a:r>
              <a:rPr lang="en-US" sz="1200" b="0" i="0" kern="1200" baseline="0" dirty="0" smtClean="0">
                <a:solidFill>
                  <a:schemeClr val="tx1"/>
                </a:solidFill>
                <a:effectLst/>
                <a:latin typeface="+mn-lt"/>
                <a:ea typeface="+mn-ea"/>
                <a:cs typeface="+mn-cs"/>
              </a:rPr>
              <a:t> for Azure</a:t>
            </a:r>
            <a:r>
              <a:rPr lang="en-US" sz="1200" b="0" i="0" kern="1200" dirty="0" smtClean="0">
                <a:solidFill>
                  <a:schemeClr val="tx1"/>
                </a:solidFill>
                <a:effectLst/>
                <a:latin typeface="+mn-lt"/>
                <a:ea typeface="+mn-ea"/>
                <a:cs typeface="+mn-cs"/>
              </a:rPr>
              <a:t> project was created and is being actively developed to ensure that Docker users can enjoy a fantastic out-of-the-box experience on Azure. </a:t>
            </a:r>
          </a:p>
          <a:p>
            <a:r>
              <a:rPr lang="en-US" sz="1200" b="0" i="0" kern="1200" dirty="0" smtClean="0">
                <a:solidFill>
                  <a:schemeClr val="tx1"/>
                </a:solidFill>
                <a:effectLst/>
                <a:latin typeface="+mn-lt"/>
                <a:ea typeface="+mn-ea"/>
                <a:cs typeface="+mn-cs"/>
              </a:rPr>
              <a:t>It is now generally available and can now be used by everyone.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an informed user, you might be curious to know what this project offers you for running your development, staging, or production workloads.</a:t>
            </a:r>
          </a:p>
          <a:p>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82</a:t>
            </a:fld>
            <a:endParaRPr lang="en-US" altLang="en-US"/>
          </a:p>
        </p:txBody>
      </p:sp>
    </p:spTree>
    <p:extLst>
      <p:ext uri="{BB962C8B-B14F-4D97-AF65-F5344CB8AC3E}">
        <p14:creationId xmlns:p14="http://schemas.microsoft.com/office/powerpoint/2010/main" val="3782931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Native to Docker</a:t>
            </a:r>
          </a:p>
          <a:p>
            <a:r>
              <a:rPr lang="en-US" sz="1200" b="0" i="0" kern="1200" dirty="0" smtClean="0">
                <a:solidFill>
                  <a:schemeClr val="tx1"/>
                </a:solidFill>
                <a:effectLst/>
                <a:latin typeface="+mn-lt"/>
                <a:ea typeface="+mn-ea"/>
                <a:cs typeface="+mn-cs"/>
              </a:rPr>
              <a:t>Docker for Azure provides a Docker-native solution that avoids operational complexity and adding unneeded additional APIs to the Docker stack.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for Azure allows you to interact with Docker directly (including native Docker orchestration), instead of distracting you with the need to navigate extra layers on top of Docker. You can focus instead on the thing that matters most: running your workloads. This helps you and your team to deliver more value to the business faster, to speak one common “language”, and to have fewer details to keep in your head at once.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skills that you and your team have already learned, and continue to learn, using Docker on the desktop or elsewhere automatically carry over to using Docker on Azure. The added consistency across clouds also helps to ensure that a migration or multi-cloud strategy is easier to accomplish in the future if desired.</a:t>
            </a:r>
          </a:p>
          <a:p>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83</a:t>
            </a:fld>
            <a:endParaRPr lang="en-US" altLang="en-US"/>
          </a:p>
        </p:txBody>
      </p:sp>
    </p:spTree>
    <p:extLst>
      <p:ext uri="{BB962C8B-B14F-4D97-AF65-F5344CB8AC3E}">
        <p14:creationId xmlns:p14="http://schemas.microsoft.com/office/powerpoint/2010/main" val="12746343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Skip the boilerplate and maintenance work</a:t>
            </a:r>
          </a:p>
          <a:p>
            <a:r>
              <a:rPr lang="en-US" sz="1200" b="0" i="0" kern="1200" dirty="0" smtClean="0">
                <a:solidFill>
                  <a:schemeClr val="tx1"/>
                </a:solidFill>
                <a:effectLst/>
                <a:latin typeface="+mn-lt"/>
                <a:ea typeface="+mn-ea"/>
                <a:cs typeface="+mn-cs"/>
              </a:rPr>
              <a:t>Docker for Azure bootstraps all of the recommended infrastructure to start using Docker on Azure automatically. </a:t>
            </a:r>
          </a:p>
          <a:p>
            <a:r>
              <a:rPr lang="en-US" sz="1200" b="0" i="0" kern="1200" dirty="0" smtClean="0">
                <a:solidFill>
                  <a:schemeClr val="tx1"/>
                </a:solidFill>
                <a:effectLst/>
                <a:latin typeface="+mn-lt"/>
                <a:ea typeface="+mn-ea"/>
                <a:cs typeface="+mn-cs"/>
              </a:rPr>
              <a:t>You don’t need to worry about rolling your own instances, security groups, or load balancers when using Docker for Azure.</a:t>
            </a:r>
          </a:p>
          <a:p>
            <a:r>
              <a:rPr lang="en-US" sz="1200" b="0" i="0" kern="1200" dirty="0" smtClean="0">
                <a:solidFill>
                  <a:schemeClr val="tx1"/>
                </a:solidFill>
                <a:effectLst/>
                <a:latin typeface="+mn-lt"/>
                <a:ea typeface="+mn-ea"/>
                <a:cs typeface="+mn-cs"/>
              </a:rPr>
              <a:t>Likewise, setting up and using Docker swarm mode functionality for container orchestration is managed across the cluster’s lifecycle when you use Docker for Azure. </a:t>
            </a:r>
          </a:p>
          <a:p>
            <a:r>
              <a:rPr lang="en-US" sz="1200" b="0" i="0" kern="1200" dirty="0" smtClean="0">
                <a:solidFill>
                  <a:schemeClr val="tx1"/>
                </a:solidFill>
                <a:effectLst/>
                <a:latin typeface="+mn-lt"/>
                <a:ea typeface="+mn-ea"/>
                <a:cs typeface="+mn-cs"/>
              </a:rPr>
              <a:t>Docker has already coordinated the various bits of automation you would otherwise be gluing together on your own to bootstrap Docker swarm mode on these platforms. </a:t>
            </a:r>
          </a:p>
          <a:p>
            <a:r>
              <a:rPr lang="en-US" sz="1200" b="0" i="0" kern="1200" dirty="0" smtClean="0">
                <a:solidFill>
                  <a:schemeClr val="tx1"/>
                </a:solidFill>
                <a:effectLst/>
                <a:latin typeface="+mn-lt"/>
                <a:ea typeface="+mn-ea"/>
                <a:cs typeface="+mn-cs"/>
              </a:rPr>
              <a:t>When the cluster is finished booting, you can jump right in and start running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commands.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also provide a prescriptive upgrade path that helps users upgrade between various versions of Docker in a smooth and automatic way. </a:t>
            </a:r>
          </a:p>
          <a:p>
            <a:r>
              <a:rPr lang="en-US" sz="1200" b="0" i="0" kern="1200" dirty="0" smtClean="0">
                <a:solidFill>
                  <a:schemeClr val="tx1"/>
                </a:solidFill>
                <a:effectLst/>
                <a:latin typeface="+mn-lt"/>
                <a:ea typeface="+mn-ea"/>
                <a:cs typeface="+mn-cs"/>
              </a:rPr>
              <a:t>Instead of experiencing “maintenance dread” as you ponder your future responsibilities upgrading the software you are using, you can easily upgrade to new versions when they are released.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Minimal, Docker-focused base</a:t>
            </a:r>
          </a:p>
          <a:p>
            <a:r>
              <a:rPr lang="en-US" sz="1200" b="0" i="0" kern="1200" dirty="0" smtClean="0">
                <a:solidFill>
                  <a:schemeClr val="tx1"/>
                </a:solidFill>
                <a:effectLst/>
                <a:latin typeface="+mn-lt"/>
                <a:ea typeface="+mn-ea"/>
                <a:cs typeface="+mn-cs"/>
              </a:rPr>
              <a:t>The custom Linux distribution used by Docker for Azure is carefully developed and configured to run Docker well. Everything from the kernel configuration to the networking stack is customized to make it a favorable place to run Docker. For instance, we make sure that the kernel versions are compatible with the latest and greatest in Docker functionality, such as theoverlay2 storage driver.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Instead of facing the trade-offs of a general purpose operating system, Docker’s custom Linux distribution focuses on only one thing: providing the best </a:t>
            </a:r>
            <a:r>
              <a:rPr lang="en-US" sz="1200" b="0" i="1"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experience for you and your team.</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Self-cleaning and self-healing</a:t>
            </a:r>
          </a:p>
          <a:p>
            <a:r>
              <a:rPr lang="en-US" sz="1200" b="0" i="0" kern="1200" dirty="0" smtClean="0">
                <a:solidFill>
                  <a:schemeClr val="tx1"/>
                </a:solidFill>
                <a:effectLst/>
                <a:latin typeface="+mn-lt"/>
                <a:ea typeface="+mn-ea"/>
                <a:cs typeface="+mn-cs"/>
              </a:rPr>
              <a:t>Even the most conscientious admin can be caught off guard by issues such as unexpectedly aggressive logging or the Linux kernel killing memory-hungry processes. In Docker for Azure, your cluster is resilient to a variety of such issues by default.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 rotation native to the host is configured for you automatically, so chatty logs don’t use up all of your disk space.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Likewise, the “system prune” option allows you to ensure unused Docker resources such as old images are cleaned up automatically. The lifecycle of nodes is managed using auto-scaling groups or similar constructs, so that if a node enters an unhealthy state for unforeseen reasons, the node is taken out of load balancer rotation and/or replaced automatically and all of its container tasks are rescheduled.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self-cleaning and self-healing properties are enabled by default and don’t need configuration, so you can breathe easier as the risk of downtime is reduced.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Logging native to the platforms</a:t>
            </a:r>
          </a:p>
          <a:p>
            <a:r>
              <a:rPr lang="en-US" sz="1200" b="0" i="0" kern="1200" dirty="0" smtClean="0">
                <a:solidFill>
                  <a:schemeClr val="tx1"/>
                </a:solidFill>
                <a:effectLst/>
                <a:latin typeface="+mn-lt"/>
                <a:ea typeface="+mn-ea"/>
                <a:cs typeface="+mn-cs"/>
              </a:rPr>
              <a:t>Centralized logging is a critical component of many modern infrastructure stacks. To have these logs indexed and searchable proves invaluable for debugging application and system issues as they come up. Out of the box, Docker for Azure forwards logs from containers to a native cloud provider abstraction (a storage account in the created resource group).</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Next-generation Docker bug reporting tools</a:t>
            </a:r>
          </a:p>
          <a:p>
            <a:r>
              <a:rPr lang="en-US" sz="1200" b="0" i="0" kern="1200" dirty="0" smtClean="0">
                <a:solidFill>
                  <a:schemeClr val="tx1"/>
                </a:solidFill>
                <a:effectLst/>
                <a:latin typeface="+mn-lt"/>
                <a:ea typeface="+mn-ea"/>
                <a:cs typeface="+mn-cs"/>
              </a:rPr>
              <a:t>One common pain point in open source issue reporting is effectively communicating the current state of your infrastructure and the issues you are seeing to the upstream. In Docker for Azure, you receive new tools to communicate any issues you experience quickly and securely to Docker employees. The Docker for Azure shell includes 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-diagnose script which, at your request, transmits detailed diagnostic information to Docker support staff to reduce the traditional “please-post-the-output-of-this-command” back and forth frequently encountered in bug reports.</a:t>
            </a:r>
          </a:p>
          <a:p>
            <a:r>
              <a:rPr lang="en-US" dirty="0" smtClean="0"/>
              <a:t/>
            </a:r>
            <a:br>
              <a:rPr lang="en-US" dirty="0" smtClean="0"/>
            </a:br>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84</a:t>
            </a:fld>
            <a:endParaRPr lang="en-US" altLang="en-US"/>
          </a:p>
        </p:txBody>
      </p:sp>
    </p:spTree>
    <p:extLst>
      <p:ext uri="{BB962C8B-B14F-4D97-AF65-F5344CB8AC3E}">
        <p14:creationId xmlns:p14="http://schemas.microsoft.com/office/powerpoint/2010/main" val="873721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Let’s get started! To work with Docker Cloud we first need a Docker ID.</a:t>
            </a:r>
          </a:p>
          <a:p>
            <a:r>
              <a:rPr lang="en-US" sz="1200" b="0" i="0" kern="1200" dirty="0" smtClean="0">
                <a:solidFill>
                  <a:schemeClr val="tx1"/>
                </a:solidFill>
                <a:effectLst/>
                <a:latin typeface="+mn-lt"/>
                <a:ea typeface="+mn-ea"/>
                <a:cs typeface="+mn-cs"/>
              </a:rPr>
              <a:t>(These are the same credentials you used for Docker Hub if you had an account there.)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ID</a:t>
            </a:r>
          </a:p>
          <a:p>
            <a:r>
              <a:rPr lang="en-US" sz="1200" b="0" i="0" kern="1200" dirty="0" smtClean="0">
                <a:solidFill>
                  <a:schemeClr val="tx1"/>
                </a:solidFill>
                <a:effectLst/>
                <a:latin typeface="+mn-lt"/>
                <a:ea typeface="+mn-ea"/>
                <a:cs typeface="+mn-cs"/>
              </a:rPr>
              <a:t>Docker </a:t>
            </a:r>
            <a:r>
              <a:rPr lang="en-US" sz="1200" b="0" i="0" kern="1200" dirty="0" smtClean="0">
                <a:solidFill>
                  <a:schemeClr val="tx1"/>
                </a:solidFill>
                <a:effectLst/>
                <a:latin typeface="+mn-lt"/>
                <a:ea typeface="+mn-ea"/>
                <a:cs typeface="+mn-cs"/>
              </a:rPr>
              <a:t>Cloud uses your Docker ID for access and access control, and this allows you to link your Hub and Cloud accounts.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already have an account on Docker Hub, you can use the same credentials to log in to Docker Cloud.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don’t have a </a:t>
            </a:r>
            <a:r>
              <a:rPr lang="en-US" sz="1200" b="0" i="0" u="none" strike="noStrike" kern="1200" dirty="0" smtClean="0">
                <a:solidFill>
                  <a:schemeClr val="tx1"/>
                </a:solidFill>
                <a:effectLst/>
                <a:latin typeface="+mn-lt"/>
                <a:ea typeface="+mn-ea"/>
                <a:cs typeface="+mn-cs"/>
                <a:hlinkClick r:id="rId3"/>
              </a:rPr>
              <a:t>Docker ID</a:t>
            </a:r>
            <a:r>
              <a:rPr lang="en-US" sz="1200" b="0" i="0" kern="1200" dirty="0" smtClean="0">
                <a:solidFill>
                  <a:schemeClr val="tx1"/>
                </a:solidFill>
                <a:effectLst/>
                <a:latin typeface="+mn-lt"/>
                <a:ea typeface="+mn-ea"/>
                <a:cs typeface="+mn-cs"/>
              </a:rPr>
              <a:t> yet, you can sign up for one from the Cloud website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using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login command in the Docker CLI.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name you choose for your Docker ID becomes part of your account namespace.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6612200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Skip the boilerplate and maintenance work</a:t>
            </a:r>
          </a:p>
          <a:p>
            <a:r>
              <a:rPr lang="en-US" sz="1200" b="0" i="0" kern="1200" dirty="0" smtClean="0">
                <a:solidFill>
                  <a:schemeClr val="tx1"/>
                </a:solidFill>
                <a:effectLst/>
                <a:latin typeface="+mn-lt"/>
                <a:ea typeface="+mn-ea"/>
                <a:cs typeface="+mn-cs"/>
              </a:rPr>
              <a:t>Docker for Azure bootstraps all of the recommended infrastructure to start using Docker on Azure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don’t need to worry about rolling your own instances, security groups, or load balancers when using Docker for Azure.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Likewise, setting up and using Docker swarm mode functionality for container orchestration is managed across the cluster’s lifecycle when you use Docker for Azure.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Docker has already coordinated the various bits of automation you would otherwise be gluing together on your own to bootstrap Docker swarm mode on these platforms.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cluster is finished booting, you can jump right in and start running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commands.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also provide a prescriptive upgrade path that helps users upgrade between various versions of Docker in a smooth and automatic way.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Instead of experiencing “maintenance dread” as you ponder your future responsibilities upgrading the software you are using, you can easily upgrade to new versions when they are released.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Minimal, Docker-focused base</a:t>
            </a:r>
          </a:p>
          <a:p>
            <a:r>
              <a:rPr lang="en-US" sz="1200" b="0" i="0" kern="1200" dirty="0" smtClean="0">
                <a:solidFill>
                  <a:schemeClr val="tx1"/>
                </a:solidFill>
                <a:effectLst/>
                <a:latin typeface="+mn-lt"/>
                <a:ea typeface="+mn-ea"/>
                <a:cs typeface="+mn-cs"/>
              </a:rPr>
              <a:t>The custom Linux distribution used by Docker for Azure is carefully developed and configured to run Docker well. Everything from the kernel configuration to the networking stack is customized to make it a favorable place to run Docker. For instance, we make sure that the kernel versions are compatible with the latest and greatest in Docker functionality, such as theoverlay2 storage driver.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Instead of facing the trade-offs of a general purpose operating system, Docker’s custom Linux distribution focuses on only one thing: providing the best </a:t>
            </a:r>
            <a:r>
              <a:rPr lang="en-US" sz="1200" b="0" i="1"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experience for you and your team.</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Self-cleaning and self-healing</a:t>
            </a:r>
          </a:p>
          <a:p>
            <a:r>
              <a:rPr lang="en-US" sz="1200" b="0" i="0" kern="1200" dirty="0" smtClean="0">
                <a:solidFill>
                  <a:schemeClr val="tx1"/>
                </a:solidFill>
                <a:effectLst/>
                <a:latin typeface="+mn-lt"/>
                <a:ea typeface="+mn-ea"/>
                <a:cs typeface="+mn-cs"/>
              </a:rPr>
              <a:t>Even the most conscientious admin can be caught off guard by issues such as unexpectedly aggressive logging or the Linux kernel killing memory-hungry processes. In Docker for Azure, your cluster is resilient to a variety of such issues by default.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 rotation native to the host is configured for you automatically, so chatty logs don’t use up all of your disk space.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Likewise, the “system prune” option allows you to ensure unused Docker resources such as old images are cleaned up automatically. The lifecycle of nodes is managed using auto-scaling groups or similar constructs, so that if a node enters an unhealthy state for unforeseen reasons, the node is taken out of load balancer rotation and/or replaced automatically and all of its container tasks are rescheduled.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self-cleaning and self-healing properties are enabled by default and don’t need configuration, so you can breathe easier as the risk of downtime is reduced.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Logging native to the platforms</a:t>
            </a:r>
          </a:p>
          <a:p>
            <a:r>
              <a:rPr lang="en-US" sz="1200" b="0" i="0" kern="1200" dirty="0" smtClean="0">
                <a:solidFill>
                  <a:schemeClr val="tx1"/>
                </a:solidFill>
                <a:effectLst/>
                <a:latin typeface="+mn-lt"/>
                <a:ea typeface="+mn-ea"/>
                <a:cs typeface="+mn-cs"/>
              </a:rPr>
              <a:t>Centralized logging is a critical component of many modern infrastructure stacks. To have these logs indexed and searchable proves invaluable for debugging application and system issues as they come up. Out of the box, Docker for Azure forwards logs from containers to a native cloud provider abstraction (a storage account in the created resource group).</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Next-generation Docker bug reporting tools</a:t>
            </a:r>
          </a:p>
          <a:p>
            <a:r>
              <a:rPr lang="en-US" sz="1200" b="0" i="0" kern="1200" dirty="0" smtClean="0">
                <a:solidFill>
                  <a:schemeClr val="tx1"/>
                </a:solidFill>
                <a:effectLst/>
                <a:latin typeface="+mn-lt"/>
                <a:ea typeface="+mn-ea"/>
                <a:cs typeface="+mn-cs"/>
              </a:rPr>
              <a:t>One common pain point in open source issue reporting is effectively communicating the current state of your infrastructure and the issues you are seeing to the upstream. In Docker for Azure, you receive new tools to communicate any issues you experience quickly and securely to Docker employees. The Docker for Azure shell includes 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-diagnose script which, at your request, transmits detailed diagnostic information to Docker support staff to reduce the traditional “please-post-the-output-of-this-command” back and forth frequently encountered in bug reports.</a:t>
            </a:r>
          </a:p>
          <a:p>
            <a:r>
              <a:rPr lang="en-US" dirty="0" smtClean="0"/>
              <a:t/>
            </a:r>
            <a:br>
              <a:rPr lang="en-US" dirty="0" smtClean="0"/>
            </a:br>
            <a:endParaRPr lang="en-US" b="1" dirty="0" smtClean="0"/>
          </a:p>
          <a:p>
            <a:endParaRPr lang="en-US" b="1" dirty="0" smtClean="0"/>
          </a:p>
          <a:p>
            <a:r>
              <a:rPr lang="en-US" b="1" dirty="0" smtClean="0"/>
              <a:t>SOURCE:</a:t>
            </a:r>
          </a:p>
          <a:p>
            <a:r>
              <a:rPr lang="en-US" dirty="0" smtClean="0"/>
              <a:t>https://</a:t>
            </a:r>
            <a:r>
              <a:rPr lang="en-US" dirty="0" err="1" smtClean="0"/>
              <a:t>docs.docker.com</a:t>
            </a:r>
            <a:r>
              <a:rPr lang="en-US" dirty="0" smtClean="0"/>
              <a:t>/</a:t>
            </a:r>
            <a:r>
              <a:rPr lang="en-US" dirty="0" err="1" smtClean="0"/>
              <a:t>docker</a:t>
            </a:r>
            <a:r>
              <a:rPr lang="en-US" dirty="0" smtClean="0"/>
              <a:t>-for-azure/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85</a:t>
            </a:fld>
            <a:endParaRPr lang="en-US" altLang="en-US"/>
          </a:p>
        </p:txBody>
      </p:sp>
    </p:spTree>
    <p:extLst>
      <p:ext uri="{BB962C8B-B14F-4D97-AF65-F5344CB8AC3E}">
        <p14:creationId xmlns:p14="http://schemas.microsoft.com/office/powerpoint/2010/main" val="20423209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 app </a:t>
            </a:r>
            <a:r>
              <a:rPr lang="en-US" smtClean="0"/>
              <a:t>using</a:t>
            </a:r>
            <a:r>
              <a:rPr lang="en-US" baseline="0" smtClean="0"/>
              <a:t> azure:</a:t>
            </a:r>
            <a:endParaRPr lang="en-US" smtClean="0"/>
          </a:p>
          <a:p>
            <a:r>
              <a:rPr lang="en-US" dirty="0" smtClean="0"/>
              <a:t>https://</a:t>
            </a:r>
            <a:r>
              <a:rPr lang="en-US" dirty="0" err="1" smtClean="0"/>
              <a:t>docs.docker.com</a:t>
            </a:r>
            <a:r>
              <a:rPr lang="en-US" dirty="0" smtClean="0"/>
              <a:t>/</a:t>
            </a:r>
            <a:r>
              <a:rPr lang="en-US" dirty="0" err="1" smtClean="0"/>
              <a:t>docker</a:t>
            </a:r>
            <a:r>
              <a:rPr lang="en-US" dirty="0" smtClean="0"/>
              <a:t>-for-azure/deploy/</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87</a:t>
            </a:fld>
            <a:endParaRPr lang="en-US" altLang="en-US"/>
          </a:p>
        </p:txBody>
      </p:sp>
    </p:spTree>
    <p:extLst>
      <p:ext uri="{BB962C8B-B14F-4D97-AF65-F5344CB8AC3E}">
        <p14:creationId xmlns:p14="http://schemas.microsoft.com/office/powerpoint/2010/main" val="18318697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Bhavuk</a:t>
            </a:r>
            <a:r>
              <a:rPr lang="en-US" dirty="0" smtClean="0"/>
              <a:t>, the following is a link to a possible lab demo you could do. We</a:t>
            </a:r>
            <a:r>
              <a:rPr lang="en-US" baseline="0" dirty="0" smtClean="0"/>
              <a:t> actually cover the exact material shared on the first page (the page you arrive at when you click the link), and there is two following pages of demo. It’s really small though. You could almost do both. Maybe! </a:t>
            </a:r>
            <a:endParaRPr lang="en-US" dirty="0" smtClean="0"/>
          </a:p>
          <a:p>
            <a:endParaRPr lang="en-US" dirty="0" smtClean="0"/>
          </a:p>
          <a:p>
            <a:r>
              <a:rPr lang="en-US" dirty="0" smtClean="0"/>
              <a:t>https://</a:t>
            </a:r>
            <a:r>
              <a:rPr lang="en-US" dirty="0" err="1" smtClean="0"/>
              <a:t>docs.docker.com</a:t>
            </a:r>
            <a:r>
              <a:rPr lang="en-US" dirty="0" smtClean="0"/>
              <a:t>/</a:t>
            </a:r>
            <a:r>
              <a:rPr lang="en-US" dirty="0" err="1" smtClean="0"/>
              <a:t>docker</a:t>
            </a:r>
            <a:r>
              <a:rPr lang="en-US" dirty="0" smtClean="0"/>
              <a:t>-cloud/getting-started/</a:t>
            </a:r>
            <a:r>
              <a:rPr lang="en-US" dirty="0" err="1" smtClean="0"/>
              <a:t>intro_cloud</a:t>
            </a:r>
            <a:r>
              <a:rPr lang="en-US" dirty="0" smtClean="0"/>
              <a:t>/#use-your-own-hosts-bring-your-own-nodes</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89</a:t>
            </a:fld>
            <a:endParaRPr lang="en-US" altLang="en-US"/>
          </a:p>
        </p:txBody>
      </p:sp>
    </p:spTree>
    <p:extLst>
      <p:ext uri="{BB962C8B-B14F-4D97-AF65-F5344CB8AC3E}">
        <p14:creationId xmlns:p14="http://schemas.microsoft.com/office/powerpoint/2010/main" val="1927441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ADVANTAGE: 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Builds, and Testing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uses the hosted Docker Cloud Registry,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which allows you to publish </a:t>
            </a:r>
            <a:r>
              <a:rPr lang="en-US" sz="1200" b="0" i="0" kern="1200" dirty="0" err="1" smtClean="0">
                <a:solidFill>
                  <a:schemeClr val="tx1"/>
                </a:solidFill>
                <a:effectLst/>
                <a:latin typeface="+mn-lt"/>
                <a:ea typeface="+mn-ea"/>
                <a:cs typeface="+mn-cs"/>
              </a:rPr>
              <a:t>Dockerized</a:t>
            </a:r>
            <a:r>
              <a:rPr lang="en-US" sz="1200" b="0" i="0" kern="1200" dirty="0" smtClean="0">
                <a:solidFill>
                  <a:schemeClr val="tx1"/>
                </a:solidFill>
                <a:effectLst/>
                <a:latin typeface="+mn-lt"/>
                <a:ea typeface="+mn-ea"/>
                <a:cs typeface="+mn-cs"/>
              </a:rPr>
              <a:t> images on the internet either publicly or privately.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Cloud can also store pre-built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link to your source code so it can build the code into Docker images,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optionally test the resulting images before pushing them to a repository.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16860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2/26/18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2/26/18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2/26/18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2/26/18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2/26/18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2/26/18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2/26/18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2/26/18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2/26/18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76200" y="4957864"/>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2/26/18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2/26/18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on the Cloud</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dirty="0" smtClean="0"/>
              <a:t>manage builds, swarms, </a:t>
            </a:r>
            <a:r>
              <a:rPr lang="en-US" dirty="0"/>
              <a:t>Infrastructure</a:t>
            </a:r>
            <a:r>
              <a:rPr lang="en-US" dirty="0" smtClean="0"/>
              <a:t>, and nodes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Images, Builds, and Testing</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uses the hosted Docker Cloud </a:t>
            </a:r>
            <a:r>
              <a:rPr lang="en-US" sz="2400" dirty="0" smtClean="0">
                <a:solidFill>
                  <a:schemeClr val="tx1"/>
                </a:solidFill>
              </a:rPr>
              <a:t>Registry</a:t>
            </a:r>
          </a:p>
          <a:p>
            <a:pPr>
              <a:buFont typeface="Wingdings" charset="2"/>
              <a:buChar char="q"/>
            </a:pPr>
            <a:r>
              <a:rPr lang="en-US" sz="2400" dirty="0">
                <a:solidFill>
                  <a:schemeClr val="tx1"/>
                </a:solidFill>
              </a:rPr>
              <a:t> </a:t>
            </a:r>
            <a:r>
              <a:rPr lang="en-US" sz="2400" dirty="0" smtClean="0">
                <a:solidFill>
                  <a:schemeClr val="tx1"/>
                </a:solidFill>
              </a:rPr>
              <a:t>Allowing </a:t>
            </a:r>
            <a:r>
              <a:rPr lang="en-US" sz="2400" dirty="0">
                <a:solidFill>
                  <a:schemeClr val="tx1"/>
                </a:solidFill>
              </a:rPr>
              <a:t>you to publish </a:t>
            </a:r>
            <a:r>
              <a:rPr lang="en-US" sz="2400" dirty="0" err="1">
                <a:solidFill>
                  <a:schemeClr val="tx1"/>
                </a:solidFill>
              </a:rPr>
              <a:t>Dockerized</a:t>
            </a:r>
            <a:r>
              <a:rPr lang="en-US" sz="2400" dirty="0">
                <a:solidFill>
                  <a:schemeClr val="tx1"/>
                </a:solidFill>
              </a:rPr>
              <a:t> images </a:t>
            </a:r>
            <a:r>
              <a:rPr lang="en-US" sz="2400" dirty="0" smtClean="0">
                <a:solidFill>
                  <a:schemeClr val="tx1"/>
                </a:solidFill>
              </a:rPr>
              <a:t>online, </a:t>
            </a:r>
            <a:r>
              <a:rPr lang="en-US" sz="2400" dirty="0">
                <a:solidFill>
                  <a:schemeClr val="tx1"/>
                </a:solidFill>
              </a:rPr>
              <a:t>either publicly or </a:t>
            </a:r>
            <a:r>
              <a:rPr lang="en-US" sz="2400" dirty="0" smtClean="0">
                <a:solidFill>
                  <a:schemeClr val="tx1"/>
                </a:solidFill>
              </a:rPr>
              <a:t>privately</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Docker Cloud can also store pre-built </a:t>
            </a:r>
            <a:r>
              <a:rPr lang="en-US" sz="2400" dirty="0" smtClean="0">
                <a:solidFill>
                  <a:schemeClr val="tx1"/>
                </a:solidFill>
              </a:rPr>
              <a:t>images</a:t>
            </a:r>
          </a:p>
          <a:p>
            <a:pPr>
              <a:buFont typeface="Wingdings" charset="2"/>
              <a:buChar char="q"/>
            </a:pPr>
            <a:r>
              <a:rPr lang="en-US" sz="2400" dirty="0">
                <a:solidFill>
                  <a:schemeClr val="tx1"/>
                </a:solidFill>
              </a:rPr>
              <a:t> </a:t>
            </a:r>
            <a:r>
              <a:rPr lang="en-US" sz="2400" dirty="0" smtClean="0">
                <a:solidFill>
                  <a:schemeClr val="tx1"/>
                </a:solidFill>
              </a:rPr>
              <a:t>Or, </a:t>
            </a:r>
            <a:r>
              <a:rPr lang="en-US" sz="2400" dirty="0">
                <a:solidFill>
                  <a:schemeClr val="tx1"/>
                </a:solidFill>
              </a:rPr>
              <a:t>link to your source code so it can build the code into Docker </a:t>
            </a:r>
            <a:r>
              <a:rPr lang="en-US" sz="2400" dirty="0" smtClean="0">
                <a:solidFill>
                  <a:schemeClr val="tx1"/>
                </a:solidFill>
              </a:rPr>
              <a:t>images</a:t>
            </a:r>
          </a:p>
          <a:p>
            <a:pPr>
              <a:buFont typeface="Wingdings" charset="2"/>
              <a:buChar char="q"/>
            </a:pPr>
            <a:r>
              <a:rPr lang="en-US" sz="2400" dirty="0" smtClean="0">
                <a:solidFill>
                  <a:schemeClr val="tx1"/>
                </a:solidFill>
              </a:rPr>
              <a:t> Optionally testing </a:t>
            </a:r>
            <a:r>
              <a:rPr lang="en-US" sz="2400" dirty="0">
                <a:solidFill>
                  <a:schemeClr val="tx1"/>
                </a:solidFill>
              </a:rPr>
              <a:t>the resulting images before pushing them to a </a:t>
            </a:r>
            <a:r>
              <a:rPr lang="en-US" sz="2400" dirty="0" smtClean="0">
                <a:solidFill>
                  <a:schemeClr val="tx1"/>
                </a:solidFill>
              </a:rPr>
              <a:t>repository</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6436629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Images, Builds, and Testing</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47800"/>
            <a:ext cx="6203140" cy="46333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086191"/>
            <a:ext cx="1209160" cy="1209160"/>
          </a:xfrm>
          <a:prstGeom prst="rect">
            <a:avLst/>
          </a:prstGeom>
        </p:spPr>
      </p:pic>
    </p:spTree>
    <p:extLst>
      <p:ext uri="{BB962C8B-B14F-4D97-AF65-F5344CB8AC3E}">
        <p14:creationId xmlns:p14="http://schemas.microsoft.com/office/powerpoint/2010/main" val="15658832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Swarm Management (Beta Swarm Mode</a:t>
            </a:r>
            <a:r>
              <a:rPr lang="en-US" dirty="0" smtClean="0"/>
              <a:t>)</a:t>
            </a:r>
            <a:endParaRPr lang="en-US" dirty="0">
              <a:solidFill>
                <a:schemeClr val="tx1"/>
              </a:solidFill>
            </a:endParaRPr>
          </a:p>
        </p:txBody>
      </p:sp>
      <p:sp>
        <p:nvSpPr>
          <p:cNvPr id="3" name="Content Placeholder 2"/>
          <p:cNvSpPr>
            <a:spLocks noGrp="1"/>
          </p:cNvSpPr>
          <p:nvPr>
            <p:ph idx="1"/>
          </p:nvPr>
        </p:nvSpPr>
        <p:spPr>
          <a:xfrm>
            <a:off x="1097279" y="1066801"/>
            <a:ext cx="5913121" cy="5257799"/>
          </a:xfrm>
        </p:spPr>
        <p:txBody>
          <a:bodyPr>
            <a:normAutofit/>
          </a:bodyPr>
          <a:lstStyle/>
          <a:p>
            <a:pPr>
              <a:buFont typeface="Wingdings" charset="2"/>
              <a:buChar char="q"/>
            </a:pPr>
            <a:r>
              <a:rPr lang="en-US" sz="2400" dirty="0" smtClean="0"/>
              <a:t> W</a:t>
            </a:r>
            <a:r>
              <a:rPr lang="en-US" sz="2400" dirty="0" smtClean="0">
                <a:solidFill>
                  <a:schemeClr val="tx1"/>
                </a:solidFill>
              </a:rPr>
              <a:t>ith</a:t>
            </a:r>
            <a:r>
              <a:rPr lang="en-US" sz="2400" dirty="0">
                <a:solidFill>
                  <a:schemeClr val="tx1"/>
                </a:solidFill>
              </a:rPr>
              <a:t> Beta Swarm Mode, you can create new swarms from within Docker </a:t>
            </a:r>
            <a:r>
              <a:rPr lang="en-US" sz="2400" dirty="0" smtClean="0">
                <a:solidFill>
                  <a:schemeClr val="tx1"/>
                </a:solidFill>
              </a:rPr>
              <a:t>Cloud</a:t>
            </a:r>
          </a:p>
          <a:p>
            <a:pPr>
              <a:buFont typeface="Wingdings" charset="2"/>
              <a:buChar char="q"/>
            </a:pPr>
            <a:r>
              <a:rPr lang="en-US" sz="2400" dirty="0">
                <a:solidFill>
                  <a:schemeClr val="tx1"/>
                </a:solidFill>
              </a:rPr>
              <a:t> </a:t>
            </a:r>
            <a:r>
              <a:rPr lang="en-US" sz="2400" dirty="0" smtClean="0">
                <a:solidFill>
                  <a:schemeClr val="tx1"/>
                </a:solidFill>
              </a:rPr>
              <a:t>You can register </a:t>
            </a:r>
            <a:r>
              <a:rPr lang="en-US" sz="2400" dirty="0">
                <a:solidFill>
                  <a:schemeClr val="tx1"/>
                </a:solidFill>
              </a:rPr>
              <a:t>existing swarms to Docker Cloud, or provision swarms to your cloud </a:t>
            </a:r>
            <a:r>
              <a:rPr lang="en-US" sz="2400" dirty="0" smtClean="0">
                <a:solidFill>
                  <a:schemeClr val="tx1"/>
                </a:solidFill>
              </a:rPr>
              <a:t>providers</a:t>
            </a:r>
          </a:p>
          <a:p>
            <a:pPr>
              <a:buFont typeface="Wingdings" charset="2"/>
              <a:buChar char="q"/>
            </a:pPr>
            <a:r>
              <a:rPr lang="en-US" sz="2400" dirty="0">
                <a:solidFill>
                  <a:schemeClr val="tx1"/>
                </a:solidFill>
              </a:rPr>
              <a:t> </a:t>
            </a:r>
            <a:r>
              <a:rPr lang="en-US" sz="2400" dirty="0" smtClean="0">
                <a:solidFill>
                  <a:schemeClr val="tx1"/>
                </a:solidFill>
              </a:rPr>
              <a:t>Your </a:t>
            </a:r>
            <a:r>
              <a:rPr lang="en-US" sz="2400" dirty="0">
                <a:solidFill>
                  <a:schemeClr val="tx1"/>
                </a:solidFill>
              </a:rPr>
              <a:t>Docker ID authenticates and securely accesses personal or team </a:t>
            </a:r>
            <a:r>
              <a:rPr lang="en-US" sz="2400" dirty="0" smtClean="0">
                <a:solidFill>
                  <a:schemeClr val="tx1"/>
                </a:solidFill>
              </a:rPr>
              <a:t>swarms</a:t>
            </a:r>
          </a:p>
          <a:p>
            <a:pPr>
              <a:buFont typeface="Wingdings" charset="2"/>
              <a:buChar char="q"/>
            </a:pPr>
            <a:r>
              <a:rPr lang="en-US" sz="2400" dirty="0" smtClean="0">
                <a:solidFill>
                  <a:schemeClr val="tx1"/>
                </a:solidFill>
              </a:rPr>
              <a:t> </a:t>
            </a:r>
            <a:r>
              <a:rPr lang="en-US" sz="2400" dirty="0">
                <a:solidFill>
                  <a:schemeClr val="tx1"/>
                </a:solidFill>
              </a:rPr>
              <a:t>Docker Cloud allows you to connect your local Docker Engine to any swarm you have access to in Docker </a:t>
            </a:r>
            <a:r>
              <a:rPr lang="en-US" sz="2400" dirty="0" smtClean="0">
                <a:solidFill>
                  <a:schemeClr val="tx1"/>
                </a:solidFill>
              </a:rPr>
              <a:t>Cloud</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143000"/>
            <a:ext cx="3962400" cy="4953000"/>
          </a:xfrm>
          <a:prstGeom prst="rect">
            <a:avLst/>
          </a:prstGeom>
        </p:spPr>
      </p:pic>
    </p:spTree>
    <p:extLst>
      <p:ext uri="{BB962C8B-B14F-4D97-AF65-F5344CB8AC3E}">
        <p14:creationId xmlns:p14="http://schemas.microsoft.com/office/powerpoint/2010/main" val="20656959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Swarm Management (Beta Swarm Mode</a:t>
            </a:r>
            <a:r>
              <a:rPr lang="en-US" dirty="0" smtClean="0"/>
              <a:t>)</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552" y="1447800"/>
            <a:ext cx="7253855" cy="458063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1066800"/>
            <a:ext cx="1209160" cy="1209160"/>
          </a:xfrm>
          <a:prstGeom prst="rect">
            <a:avLst/>
          </a:prstGeom>
        </p:spPr>
      </p:pic>
    </p:spTree>
    <p:extLst>
      <p:ext uri="{BB962C8B-B14F-4D97-AF65-F5344CB8AC3E}">
        <p14:creationId xmlns:p14="http://schemas.microsoft.com/office/powerpoint/2010/main" val="14734725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Infrastructure management (Standard Mode)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Before doing </a:t>
            </a:r>
            <a:r>
              <a:rPr lang="en-US" sz="2400" dirty="0">
                <a:solidFill>
                  <a:schemeClr val="tx1"/>
                </a:solidFill>
              </a:rPr>
              <a:t>anything with your images, you need somewhere to run </a:t>
            </a:r>
            <a:r>
              <a:rPr lang="en-US" sz="2400" dirty="0" smtClean="0">
                <a:solidFill>
                  <a:schemeClr val="tx1"/>
                </a:solidFill>
              </a:rPr>
              <a:t>them</a:t>
            </a:r>
          </a:p>
          <a:p>
            <a:pPr>
              <a:buFont typeface="Wingdings" charset="2"/>
              <a:buChar char="q"/>
            </a:pPr>
            <a:r>
              <a:rPr lang="en-US" sz="2400" dirty="0">
                <a:solidFill>
                  <a:schemeClr val="tx1"/>
                </a:solidFill>
              </a:rPr>
              <a:t> </a:t>
            </a:r>
            <a:r>
              <a:rPr lang="en-US" sz="2400" dirty="0" smtClean="0">
                <a:solidFill>
                  <a:schemeClr val="tx1"/>
                </a:solidFill>
              </a:rPr>
              <a:t>Docker </a:t>
            </a:r>
            <a:r>
              <a:rPr lang="en-US" sz="2400" dirty="0">
                <a:solidFill>
                  <a:schemeClr val="tx1"/>
                </a:solidFill>
              </a:rPr>
              <a:t>Cloud allows you to link to your infrastructure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Or, like to your </a:t>
            </a:r>
            <a:r>
              <a:rPr lang="en-US" sz="2400" dirty="0">
                <a:solidFill>
                  <a:schemeClr val="tx1"/>
                </a:solidFill>
              </a:rPr>
              <a:t>cloud services provider so you can provision new nodes </a:t>
            </a:r>
            <a:r>
              <a:rPr lang="en-US" sz="2400" dirty="0" smtClean="0">
                <a:solidFill>
                  <a:schemeClr val="tx1"/>
                </a:solidFill>
              </a:rPr>
              <a:t>automatically </a:t>
            </a:r>
          </a:p>
          <a:p>
            <a:pPr>
              <a:buFont typeface="Wingdings" charset="2"/>
              <a:buChar char="q"/>
            </a:pPr>
            <a:r>
              <a:rPr lang="en-US" sz="2400" dirty="0">
                <a:solidFill>
                  <a:schemeClr val="tx1"/>
                </a:solidFill>
              </a:rPr>
              <a:t> </a:t>
            </a:r>
            <a:r>
              <a:rPr lang="en-US" sz="2400" dirty="0" smtClean="0">
                <a:solidFill>
                  <a:schemeClr val="tx1"/>
                </a:solidFill>
              </a:rPr>
              <a:t>Once </a:t>
            </a:r>
            <a:r>
              <a:rPr lang="en-US" sz="2400" dirty="0">
                <a:solidFill>
                  <a:schemeClr val="tx1"/>
                </a:solidFill>
              </a:rPr>
              <a:t>you have nodes set up, you can deploy images directly from Docker Cloud </a:t>
            </a:r>
            <a:r>
              <a:rPr lang="en-US" sz="2400" dirty="0" smtClean="0">
                <a:solidFill>
                  <a:schemeClr val="tx1"/>
                </a:solidFill>
              </a:rPr>
              <a:t>repositories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Tree>
    <p:extLst>
      <p:ext uri="{BB962C8B-B14F-4D97-AF65-F5344CB8AC3E}">
        <p14:creationId xmlns:p14="http://schemas.microsoft.com/office/powerpoint/2010/main" val="202911680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Infrastructure management (Standard Mode)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31099"/>
            <a:ext cx="7398560" cy="46801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1066800"/>
            <a:ext cx="1371600" cy="1371600"/>
          </a:xfrm>
          <a:prstGeom prst="rect">
            <a:avLst/>
          </a:prstGeom>
        </p:spPr>
      </p:pic>
    </p:spTree>
    <p:extLst>
      <p:ext uri="{BB962C8B-B14F-4D97-AF65-F5344CB8AC3E}">
        <p14:creationId xmlns:p14="http://schemas.microsoft.com/office/powerpoint/2010/main" val="1552146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Services, Stacks, and Applications (Standard Mode)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Images </a:t>
            </a:r>
            <a:r>
              <a:rPr lang="en-US" sz="2400" dirty="0">
                <a:solidFill>
                  <a:schemeClr val="tx1"/>
                </a:solidFill>
              </a:rPr>
              <a:t>are just one layer in containerized </a:t>
            </a:r>
            <a:r>
              <a:rPr lang="en-US" sz="2400" dirty="0" smtClean="0">
                <a:solidFill>
                  <a:schemeClr val="tx1"/>
                </a:solidFill>
              </a:rPr>
              <a:t>applications</a:t>
            </a:r>
          </a:p>
          <a:p>
            <a:pPr>
              <a:buFont typeface="Wingdings" charset="2"/>
              <a:buChar char="q"/>
            </a:pPr>
            <a:r>
              <a:rPr lang="en-US" sz="2400" dirty="0" smtClean="0">
                <a:solidFill>
                  <a:schemeClr val="tx1"/>
                </a:solidFill>
              </a:rPr>
              <a:t> Once </a:t>
            </a:r>
            <a:r>
              <a:rPr lang="en-US" sz="2400" dirty="0">
                <a:solidFill>
                  <a:schemeClr val="tx1"/>
                </a:solidFill>
              </a:rPr>
              <a:t>you’ve built an image, you can use it to deploy </a:t>
            </a:r>
            <a:r>
              <a:rPr lang="en-US" sz="2400" dirty="0" smtClean="0">
                <a:solidFill>
                  <a:schemeClr val="tx1"/>
                </a:solidFill>
              </a:rPr>
              <a:t>services</a:t>
            </a:r>
          </a:p>
          <a:p>
            <a:pPr>
              <a:buFont typeface="Wingdings" charset="2"/>
              <a:buChar char="q"/>
            </a:pPr>
            <a:r>
              <a:rPr lang="en-US" sz="2400" dirty="0">
                <a:solidFill>
                  <a:schemeClr val="tx1"/>
                </a:solidFill>
              </a:rPr>
              <a:t> </a:t>
            </a:r>
            <a:r>
              <a:rPr lang="en-US" sz="2400" dirty="0" smtClean="0">
                <a:solidFill>
                  <a:schemeClr val="tx1"/>
                </a:solidFill>
              </a:rPr>
              <a:t>Or, </a:t>
            </a:r>
            <a:r>
              <a:rPr lang="en-US" sz="2400" dirty="0">
                <a:solidFill>
                  <a:schemeClr val="tx1"/>
                </a:solidFill>
              </a:rPr>
              <a:t>use Docker Cloud’s </a:t>
            </a:r>
            <a:r>
              <a:rPr lang="en-US" sz="2400" b="1" dirty="0">
                <a:solidFill>
                  <a:schemeClr val="tx1"/>
                </a:solidFill>
              </a:rPr>
              <a:t>stackfiles</a:t>
            </a:r>
            <a:r>
              <a:rPr lang="en-US" sz="2400" dirty="0">
                <a:solidFill>
                  <a:schemeClr val="tx1"/>
                </a:solidFill>
              </a:rPr>
              <a:t> to combine it with other services and </a:t>
            </a:r>
            <a:r>
              <a:rPr lang="en-US" sz="2400" dirty="0" err="1">
                <a:solidFill>
                  <a:schemeClr val="tx1"/>
                </a:solidFill>
              </a:rPr>
              <a:t>microservices</a:t>
            </a:r>
            <a:r>
              <a:rPr lang="en-US" sz="2400" dirty="0">
                <a:solidFill>
                  <a:schemeClr val="tx1"/>
                </a:solidFill>
              </a:rPr>
              <a:t>, to form a full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Tree>
    <p:extLst>
      <p:ext uri="{BB962C8B-B14F-4D97-AF65-F5344CB8AC3E}">
        <p14:creationId xmlns:p14="http://schemas.microsoft.com/office/powerpoint/2010/main" val="9349173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Services, Stacks, and Applications (Standard Mode)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394013"/>
            <a:ext cx="5486400" cy="476025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990600"/>
            <a:ext cx="1371600" cy="1371600"/>
          </a:xfrm>
          <a:prstGeom prst="rect">
            <a:avLst/>
          </a:prstGeom>
        </p:spPr>
      </p:pic>
    </p:spTree>
    <p:extLst>
      <p:ext uri="{BB962C8B-B14F-4D97-AF65-F5344CB8AC3E}">
        <p14:creationId xmlns:p14="http://schemas.microsoft.com/office/powerpoint/2010/main" val="4946268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Manage Builds &amp; Images</a:t>
            </a:r>
            <a:endParaRPr lang="en-US" dirty="0"/>
          </a:p>
        </p:txBody>
      </p:sp>
    </p:spTree>
    <p:extLst>
      <p:ext uri="{BB962C8B-B14F-4D97-AF65-F5344CB8AC3E}">
        <p14:creationId xmlns:p14="http://schemas.microsoft.com/office/powerpoint/2010/main" val="672925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Builds &amp; Images</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provides a hosted registry service where you can create repositories to store your Docker </a:t>
            </a:r>
            <a:r>
              <a:rPr lang="en-US" sz="2400" dirty="0" smtClean="0">
                <a:solidFill>
                  <a:schemeClr val="tx1"/>
                </a:solidFill>
              </a:rPr>
              <a:t>images</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choose to push images to the repositories, or link to your source code and build them directly in Docker </a:t>
            </a:r>
            <a:r>
              <a:rPr lang="en-US" sz="2400" dirty="0" smtClean="0">
                <a:solidFill>
                  <a:schemeClr val="tx1"/>
                </a:solidFill>
              </a:rPr>
              <a:t>Cloud</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build images manually, or set up automated builds to rebuild your Docker image on each </a:t>
            </a:r>
            <a:r>
              <a:rPr lang="en-US" sz="2400" dirty="0" err="1">
                <a:solidFill>
                  <a:schemeClr val="tx1"/>
                </a:solidFill>
                <a:latin typeface="Courier New" charset="0"/>
                <a:ea typeface="Courier New" charset="0"/>
                <a:cs typeface="Courier New" charset="0"/>
              </a:rPr>
              <a:t>git</a:t>
            </a:r>
            <a:r>
              <a:rPr lang="en-US" sz="2400" dirty="0">
                <a:solidFill>
                  <a:schemeClr val="tx1"/>
                </a:solidFill>
                <a:latin typeface="Courier New" charset="0"/>
                <a:ea typeface="Courier New" charset="0"/>
                <a:cs typeface="Courier New" charset="0"/>
              </a:rPr>
              <a:t> push</a:t>
            </a:r>
            <a:r>
              <a:rPr lang="en-US" sz="2400" dirty="0">
                <a:solidFill>
                  <a:schemeClr val="tx1"/>
                </a:solidFill>
              </a:rPr>
              <a:t> to the source </a:t>
            </a:r>
            <a:r>
              <a:rPr lang="en-US" sz="2400" dirty="0" smtClean="0">
                <a:solidFill>
                  <a:schemeClr val="tx1"/>
                </a:solidFill>
              </a:rPr>
              <a:t>code</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also create automated tests, and when the tests pass use </a:t>
            </a:r>
            <a:r>
              <a:rPr lang="en-US" sz="2400" dirty="0" err="1" smtClean="0">
                <a:solidFill>
                  <a:schemeClr val="tx1"/>
                </a:solidFill>
              </a:rPr>
              <a:t>autoredeploy</a:t>
            </a:r>
            <a:r>
              <a:rPr lang="en-US" sz="2400" dirty="0" smtClean="0">
                <a:solidFill>
                  <a:schemeClr val="tx1"/>
                </a:solidFill>
              </a:rPr>
              <a:t> </a:t>
            </a:r>
            <a:r>
              <a:rPr lang="en-US" sz="2400" dirty="0">
                <a:solidFill>
                  <a:schemeClr val="tx1"/>
                </a:solidFill>
              </a:rPr>
              <a:t>to automatically update your running services when a build passes its </a:t>
            </a:r>
            <a:r>
              <a:rPr lang="en-US" sz="2400" dirty="0" smtClean="0">
                <a:solidFill>
                  <a:schemeClr val="tx1"/>
                </a:solidFill>
              </a:rPr>
              <a:t>tests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Tree>
    <p:extLst>
      <p:ext uri="{BB962C8B-B14F-4D97-AF65-F5344CB8AC3E}">
        <p14:creationId xmlns:p14="http://schemas.microsoft.com/office/powerpoint/2010/main" val="472585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Introduction to Docker Cloud</a:t>
            </a:r>
            <a:endParaRPr lang="en-US" dirty="0"/>
          </a:p>
        </p:txBody>
      </p:sp>
    </p:spTree>
    <p:extLst>
      <p:ext uri="{BB962C8B-B14F-4D97-AF65-F5344CB8AC3E}">
        <p14:creationId xmlns:p14="http://schemas.microsoft.com/office/powerpoint/2010/main" val="1209690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Cloud </a:t>
            </a:r>
            <a:r>
              <a:rPr lang="en-US" dirty="0"/>
              <a:t>-</a:t>
            </a:r>
            <a:r>
              <a:rPr lang="en-US" dirty="0" smtClean="0"/>
              <a:t> Automated Builds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When you set up </a:t>
            </a:r>
            <a:r>
              <a:rPr lang="en-US" sz="2400" dirty="0" err="1" smtClean="0">
                <a:solidFill>
                  <a:schemeClr val="tx1"/>
                </a:solidFill>
              </a:rPr>
              <a:t>autobuilds</a:t>
            </a:r>
            <a:r>
              <a:rPr lang="en-US" sz="2400" dirty="0" smtClean="0">
                <a:solidFill>
                  <a:schemeClr val="tx1"/>
                </a:solidFill>
              </a:rPr>
              <a:t>, </a:t>
            </a:r>
            <a:r>
              <a:rPr lang="en-US" sz="2400" dirty="0">
                <a:solidFill>
                  <a:schemeClr val="tx1"/>
                </a:solidFill>
              </a:rPr>
              <a:t>you create a list of branches and tags that you want to build into Docker </a:t>
            </a:r>
            <a:r>
              <a:rPr lang="en-US" sz="2400" dirty="0" smtClean="0">
                <a:solidFill>
                  <a:schemeClr val="tx1"/>
                </a:solidFill>
              </a:rPr>
              <a:t>images</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When you push code to a source code branch </a:t>
            </a:r>
            <a:r>
              <a:rPr lang="en-US" sz="2400" dirty="0" smtClean="0">
                <a:solidFill>
                  <a:schemeClr val="tx1"/>
                </a:solidFill>
              </a:rPr>
              <a:t>for </a:t>
            </a:r>
            <a:r>
              <a:rPr lang="en-US" sz="2400" dirty="0">
                <a:solidFill>
                  <a:schemeClr val="tx1"/>
                </a:solidFill>
              </a:rPr>
              <a:t>one of those listed image tags, the push uses a </a:t>
            </a:r>
            <a:r>
              <a:rPr lang="en-US" sz="2400" dirty="0" err="1">
                <a:solidFill>
                  <a:schemeClr val="tx1"/>
                </a:solidFill>
              </a:rPr>
              <a:t>webhook</a:t>
            </a:r>
            <a:r>
              <a:rPr lang="en-US" sz="2400" dirty="0">
                <a:solidFill>
                  <a:schemeClr val="tx1"/>
                </a:solidFill>
              </a:rPr>
              <a:t> to trigger a new </a:t>
            </a:r>
            <a:r>
              <a:rPr lang="en-US" sz="2400" dirty="0" smtClean="0">
                <a:solidFill>
                  <a:schemeClr val="tx1"/>
                </a:solidFill>
              </a:rPr>
              <a:t>build</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built image is then pushed to the Docker Cloud registry or to an external </a:t>
            </a:r>
            <a:r>
              <a:rPr lang="en-US" sz="2400" dirty="0" smtClean="0">
                <a:solidFill>
                  <a:schemeClr val="tx1"/>
                </a:solidFill>
              </a:rPr>
              <a:t>registry</a:t>
            </a: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175384540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Cloud </a:t>
            </a:r>
            <a:r>
              <a:rPr lang="en-US" dirty="0"/>
              <a:t>-</a:t>
            </a:r>
            <a:r>
              <a:rPr lang="en-US" dirty="0" smtClean="0"/>
              <a:t> Automated Builds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If </a:t>
            </a:r>
            <a:r>
              <a:rPr lang="en-US" sz="2400" dirty="0">
                <a:solidFill>
                  <a:schemeClr val="tx1"/>
                </a:solidFill>
              </a:rPr>
              <a:t>you have automated tests configured, these run after building but before pushing to the </a:t>
            </a:r>
            <a:r>
              <a:rPr lang="en-US" sz="2400" dirty="0" smtClean="0">
                <a:solidFill>
                  <a:schemeClr val="tx1"/>
                </a:solidFill>
              </a:rPr>
              <a:t>registry</a:t>
            </a:r>
          </a:p>
          <a:p>
            <a:pPr>
              <a:buFont typeface="Wingdings" charset="2"/>
              <a:buChar char="q"/>
            </a:pPr>
            <a:r>
              <a:rPr lang="en-US" sz="2400" dirty="0">
                <a:solidFill>
                  <a:schemeClr val="tx1"/>
                </a:solidFill>
              </a:rPr>
              <a:t> U</a:t>
            </a:r>
            <a:r>
              <a:rPr lang="en-US" sz="2400" dirty="0" smtClean="0">
                <a:solidFill>
                  <a:schemeClr val="tx1"/>
                </a:solidFill>
              </a:rPr>
              <a:t>se </a:t>
            </a:r>
            <a:r>
              <a:rPr lang="en-US" sz="2400" dirty="0">
                <a:solidFill>
                  <a:schemeClr val="tx1"/>
                </a:solidFill>
              </a:rPr>
              <a:t>these tests to create a </a:t>
            </a:r>
            <a:r>
              <a:rPr lang="en-US" sz="2400" dirty="0" smtClean="0">
                <a:solidFill>
                  <a:schemeClr val="tx1"/>
                </a:solidFill>
              </a:rPr>
              <a:t>CI workflow </a:t>
            </a:r>
            <a:r>
              <a:rPr lang="en-US" sz="2400" dirty="0">
                <a:solidFill>
                  <a:schemeClr val="tx1"/>
                </a:solidFill>
              </a:rPr>
              <a:t>where a build that fails its tests does </a:t>
            </a:r>
            <a:r>
              <a:rPr lang="en-US" sz="2400" b="1" dirty="0">
                <a:solidFill>
                  <a:schemeClr val="tx1"/>
                </a:solidFill>
              </a:rPr>
              <a:t>not</a:t>
            </a:r>
            <a:r>
              <a:rPr lang="en-US" sz="2400" dirty="0">
                <a:solidFill>
                  <a:schemeClr val="tx1"/>
                </a:solidFill>
              </a:rPr>
              <a:t> push </a:t>
            </a:r>
            <a:r>
              <a:rPr lang="en-US" sz="2400" dirty="0" smtClean="0">
                <a:solidFill>
                  <a:schemeClr val="tx1"/>
                </a:solidFill>
              </a:rPr>
              <a:t>the built image</a:t>
            </a:r>
          </a:p>
          <a:p>
            <a:pPr>
              <a:buFont typeface="Wingdings" charset="2"/>
              <a:buChar char="q"/>
            </a:pPr>
            <a:r>
              <a:rPr lang="en-US" sz="2400" dirty="0">
                <a:solidFill>
                  <a:schemeClr val="tx1"/>
                </a:solidFill>
              </a:rPr>
              <a:t> </a:t>
            </a:r>
            <a:r>
              <a:rPr lang="en-US" sz="2400" dirty="0" smtClean="0">
                <a:solidFill>
                  <a:schemeClr val="tx1"/>
                </a:solidFill>
              </a:rPr>
              <a:t>Automated </a:t>
            </a:r>
            <a:r>
              <a:rPr lang="en-US" sz="2400" dirty="0">
                <a:solidFill>
                  <a:schemeClr val="tx1"/>
                </a:solidFill>
              </a:rPr>
              <a:t>tests do not push images to the registry on their own</a:t>
            </a:r>
            <a:r>
              <a:rPr lang="en-US" sz="2400" dirty="0" smtClean="0">
                <a:solidFill>
                  <a:schemeClr val="tx1"/>
                </a:solidFill>
              </a:rPr>
              <a:t>.</a:t>
            </a:r>
          </a:p>
          <a:p>
            <a:pPr>
              <a:buFont typeface="Wingdings" charset="2"/>
              <a:buChar char="q"/>
            </a:pPr>
            <a:r>
              <a:rPr lang="en-US" sz="2400" dirty="0">
                <a:solidFill>
                  <a:schemeClr val="tx1"/>
                </a:solidFill>
              </a:rPr>
              <a:t> You can also just use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push</a:t>
            </a:r>
            <a:r>
              <a:rPr lang="en-US" sz="2400" dirty="0">
                <a:solidFill>
                  <a:schemeClr val="tx1"/>
                </a:solidFill>
              </a:rPr>
              <a:t> to push pre-built images to these repositories, even if you have automatic builds set </a:t>
            </a:r>
            <a:r>
              <a:rPr lang="en-US" sz="2400" dirty="0" smtClean="0">
                <a:solidFill>
                  <a:schemeClr val="tx1"/>
                </a:solidFill>
              </a:rPr>
              <a:t>up</a:t>
            </a:r>
          </a:p>
          <a:p>
            <a:pPr>
              <a:buFont typeface="Wingdings" charset="2"/>
              <a:buChar char="q"/>
            </a:pPr>
            <a:r>
              <a:rPr lang="en-US" sz="2400" dirty="0">
                <a:solidFill>
                  <a:schemeClr val="tx1"/>
                </a:solidFill>
              </a:rPr>
              <a:t> </a:t>
            </a:r>
            <a:r>
              <a:rPr lang="en-US" sz="2400" dirty="0" smtClean="0">
                <a:solidFill>
                  <a:schemeClr val="tx1"/>
                </a:solidFill>
              </a:rPr>
              <a:t>Here’s a look at the Docker Cloud build dashboard...</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015947" flipH="1">
            <a:off x="10818992" y="5256779"/>
            <a:ext cx="1041335" cy="739348"/>
          </a:xfrm>
          <a:prstGeom prst="rect">
            <a:avLst/>
          </a:prstGeom>
        </p:spPr>
      </p:pic>
      <p:sp>
        <p:nvSpPr>
          <p:cNvPr id="7" name="TextBox 6"/>
          <p:cNvSpPr txBox="1"/>
          <p:nvPr/>
        </p:nvSpPr>
        <p:spPr>
          <a:xfrm rot="20141411" flipH="1">
            <a:off x="9590098" y="4906215"/>
            <a:ext cx="124264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Next,</a:t>
            </a:r>
          </a:p>
          <a:p>
            <a:pPr algn="ctr"/>
            <a:r>
              <a:rPr lang="en-US" sz="2800" dirty="0" smtClean="0">
                <a:solidFill>
                  <a:srgbClr val="E72102"/>
                </a:solidFill>
                <a:latin typeface="Hand Of Sean (Demo)" charset="0"/>
                <a:ea typeface="Hand Of Sean (Demo)" charset="0"/>
                <a:cs typeface="Hand Of Sean (Demo)" charset="0"/>
              </a:rPr>
              <a:t>Slide!</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159509303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Cloud </a:t>
            </a:r>
            <a:r>
              <a:rPr lang="mr-IN" dirty="0" smtClean="0"/>
              <a:t>–</a:t>
            </a:r>
            <a:r>
              <a:rPr lang="en-US" dirty="0" smtClean="0"/>
              <a:t> Automated Builds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214377" cy="497362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965" y="1016010"/>
            <a:ext cx="1269990" cy="1269990"/>
          </a:xfrm>
          <a:prstGeom prst="rect">
            <a:avLst/>
          </a:prstGeom>
        </p:spPr>
      </p:pic>
    </p:spTree>
    <p:extLst>
      <p:ext uri="{BB962C8B-B14F-4D97-AF65-F5344CB8AC3E}">
        <p14:creationId xmlns:p14="http://schemas.microsoft.com/office/powerpoint/2010/main" val="61931701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S</a:t>
            </a:r>
            <a:r>
              <a:rPr lang="en-US" sz="5400" dirty="0" smtClean="0">
                <a:solidFill>
                  <a:schemeClr val="tx1"/>
                </a:solidFill>
              </a:rPr>
              <a:t>warms</a:t>
            </a:r>
            <a:endParaRPr lang="en-US" sz="5400" dirty="0"/>
          </a:p>
        </p:txBody>
      </p:sp>
    </p:spTree>
    <p:extLst>
      <p:ext uri="{BB962C8B-B14F-4D97-AF65-F5344CB8AC3E}">
        <p14:creationId xmlns:p14="http://schemas.microsoft.com/office/powerpoint/2010/main" val="298214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Swarms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now allows you to connect to clusters of Docker Engines in swarm </a:t>
            </a:r>
            <a:r>
              <a:rPr lang="en-US" sz="2400" dirty="0" smtClean="0">
                <a:solidFill>
                  <a:schemeClr val="tx1"/>
                </a:solidFill>
              </a:rPr>
              <a:t>mode</a:t>
            </a:r>
          </a:p>
          <a:p>
            <a:pPr>
              <a:buFont typeface="Wingdings" charset="2"/>
              <a:buChar char="q"/>
            </a:pPr>
            <a:r>
              <a:rPr lang="en-US" sz="2400" dirty="0">
                <a:solidFill>
                  <a:schemeClr val="tx1"/>
                </a:solidFill>
              </a:rPr>
              <a:t> </a:t>
            </a:r>
            <a:r>
              <a:rPr lang="en-US" sz="2400" dirty="0" smtClean="0">
                <a:solidFill>
                  <a:schemeClr val="tx1"/>
                </a:solidFill>
              </a:rPr>
              <a:t>With </a:t>
            </a:r>
            <a:r>
              <a:rPr lang="en-US" sz="2400" dirty="0">
                <a:solidFill>
                  <a:schemeClr val="tx1"/>
                </a:solidFill>
              </a:rPr>
              <a:t>Beta Swarm Mode in Docker Cloud, you can provision swarms to popular cloud providers, or register existing swarms to Docker </a:t>
            </a:r>
            <a:r>
              <a:rPr lang="en-US" sz="2400" dirty="0" smtClean="0">
                <a:solidFill>
                  <a:schemeClr val="tx1"/>
                </a:solidFill>
              </a:rPr>
              <a:t>Cloud</a:t>
            </a:r>
          </a:p>
          <a:p>
            <a:pPr>
              <a:buFont typeface="Wingdings" charset="2"/>
              <a:buChar char="q"/>
            </a:pPr>
            <a:r>
              <a:rPr lang="en-US" sz="2400" dirty="0">
                <a:solidFill>
                  <a:schemeClr val="tx1"/>
                </a:solidFill>
              </a:rPr>
              <a:t> </a:t>
            </a:r>
            <a:r>
              <a:rPr lang="en-US" sz="2400" dirty="0" smtClean="0">
                <a:solidFill>
                  <a:schemeClr val="tx1"/>
                </a:solidFill>
              </a:rPr>
              <a:t>Use </a:t>
            </a:r>
            <a:r>
              <a:rPr lang="en-US" sz="2400" dirty="0">
                <a:solidFill>
                  <a:schemeClr val="tx1"/>
                </a:solidFill>
              </a:rPr>
              <a:t>your Docker ID to authenticate and securely access personal or team </a:t>
            </a:r>
            <a:r>
              <a:rPr lang="en-US" sz="2400" dirty="0" smtClean="0">
                <a:solidFill>
                  <a:schemeClr val="tx1"/>
                </a:solidFill>
              </a:rPr>
              <a:t>swarms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4151264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New Swarm on Azure in Docker Cloud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You can now create </a:t>
            </a:r>
            <a:r>
              <a:rPr lang="en-US" sz="2400" i="1" dirty="0">
                <a:solidFill>
                  <a:schemeClr val="tx1"/>
                </a:solidFill>
              </a:rPr>
              <a:t>new</a:t>
            </a:r>
            <a:r>
              <a:rPr lang="en-US" sz="2400" dirty="0">
                <a:solidFill>
                  <a:schemeClr val="tx1"/>
                </a:solidFill>
              </a:rPr>
              <a:t> Docker Swarms from within Docker Cloud as well as register existing </a:t>
            </a:r>
            <a:r>
              <a:rPr lang="en-US" sz="2400" dirty="0" smtClean="0">
                <a:solidFill>
                  <a:schemeClr val="tx1"/>
                </a:solidFill>
              </a:rPr>
              <a:t>swarms</a:t>
            </a:r>
            <a:endParaRPr lang="en-US" sz="2400" dirty="0">
              <a:solidFill>
                <a:schemeClr val="tx1"/>
              </a:solidFill>
            </a:endParaRPr>
          </a:p>
          <a:p>
            <a:pPr>
              <a:buFont typeface="Wingdings" charset="2"/>
              <a:buChar char="q"/>
            </a:pPr>
            <a:r>
              <a:rPr lang="en-US" sz="2400" dirty="0">
                <a:solidFill>
                  <a:schemeClr val="tx1"/>
                </a:solidFill>
              </a:rPr>
              <a:t>When you create a swarm, Docker Cloud connects to the Cloud provider on your behalf, and uses the provider’s APIs and a provider-specific template to launch Docker </a:t>
            </a:r>
            <a:r>
              <a:rPr lang="en-US" sz="2400" dirty="0" smtClean="0">
                <a:solidFill>
                  <a:schemeClr val="tx1"/>
                </a:solidFill>
              </a:rPr>
              <a:t>instances </a:t>
            </a:r>
            <a:endParaRPr lang="en-US" sz="2400" dirty="0">
              <a:solidFill>
                <a:schemeClr val="tx1"/>
              </a:solidFill>
            </a:endParaRPr>
          </a:p>
          <a:p>
            <a:pPr>
              <a:buFont typeface="Wingdings" charset="2"/>
              <a:buChar char="q"/>
            </a:pPr>
            <a:r>
              <a:rPr lang="en-US" sz="2400" dirty="0">
                <a:solidFill>
                  <a:schemeClr val="tx1"/>
                </a:solidFill>
              </a:rPr>
              <a:t>The instances are then joined to a swarm and the swarm is configured using your </a:t>
            </a:r>
            <a:r>
              <a:rPr lang="en-US" sz="2400" dirty="0" smtClean="0">
                <a:solidFill>
                  <a:schemeClr val="tx1"/>
                </a:solidFill>
              </a:rPr>
              <a:t>input</a:t>
            </a:r>
            <a:endParaRPr lang="en-US" sz="2400" dirty="0">
              <a:solidFill>
                <a:schemeClr val="tx1"/>
              </a:solidFill>
            </a:endParaRPr>
          </a:p>
          <a:p>
            <a:pPr>
              <a:buFont typeface="Wingdings" charset="2"/>
              <a:buChar char="q"/>
            </a:pPr>
            <a:r>
              <a:rPr lang="en-US" sz="2400" dirty="0">
                <a:solidFill>
                  <a:schemeClr val="tx1"/>
                </a:solidFill>
              </a:rPr>
              <a:t>When you access the swarm from Docker Cloud, the system forwards your commands directly to the Docker instances running in the </a:t>
            </a:r>
            <a:r>
              <a:rPr lang="en-US" sz="2400" dirty="0" smtClean="0">
                <a:solidFill>
                  <a:schemeClr val="tx1"/>
                </a:solidFill>
              </a:rPr>
              <a:t>swarm</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Tree>
    <p:extLst>
      <p:ext uri="{BB962C8B-B14F-4D97-AF65-F5344CB8AC3E}">
        <p14:creationId xmlns:p14="http://schemas.microsoft.com/office/powerpoint/2010/main" val="159089410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New Swarm on Azure in Docker Cloud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To </a:t>
            </a:r>
            <a:r>
              <a:rPr lang="en-US" sz="2400" dirty="0">
                <a:solidFill>
                  <a:schemeClr val="tx1"/>
                </a:solidFill>
              </a:rPr>
              <a:t>create a swarm, you need to give Docker Cloud permission to deploy swarm nodes on your behalf in your cloud services provider </a:t>
            </a:r>
            <a:r>
              <a:rPr lang="en-US" sz="2400" dirty="0" smtClean="0">
                <a:solidFill>
                  <a:schemeClr val="tx1"/>
                </a:solidFill>
              </a:rPr>
              <a:t>account</a:t>
            </a:r>
          </a:p>
          <a:p>
            <a:pPr>
              <a:buFont typeface="Wingdings" charset="2"/>
              <a:buChar char="q"/>
            </a:pPr>
            <a:r>
              <a:rPr lang="en-US" sz="2400" dirty="0">
                <a:solidFill>
                  <a:schemeClr val="tx1"/>
                </a:solidFill>
              </a:rPr>
              <a:t> </a:t>
            </a:r>
            <a:r>
              <a:rPr lang="en-US" sz="2400" dirty="0" smtClean="0">
                <a:solidFill>
                  <a:schemeClr val="tx1"/>
                </a:solidFill>
              </a:rPr>
              <a:t>If </a:t>
            </a:r>
            <a:r>
              <a:rPr lang="en-US" sz="2400" dirty="0">
                <a:solidFill>
                  <a:schemeClr val="tx1"/>
                </a:solidFill>
              </a:rPr>
              <a:t>you haven’t yet linked Docker Cloud to Azure, </a:t>
            </a:r>
            <a:r>
              <a:rPr lang="en-US" sz="2400" dirty="0" smtClean="0">
                <a:solidFill>
                  <a:schemeClr val="tx1"/>
                </a:solidFill>
              </a:rPr>
              <a:t>you’ll first need to follow those steps </a:t>
            </a:r>
          </a:p>
          <a:p>
            <a:pPr>
              <a:buFont typeface="Wingdings" charset="2"/>
              <a:buChar char="q"/>
            </a:pPr>
            <a:r>
              <a:rPr lang="en-US" sz="2400" dirty="0">
                <a:solidFill>
                  <a:schemeClr val="tx1"/>
                </a:solidFill>
              </a:rPr>
              <a:t> </a:t>
            </a:r>
            <a:r>
              <a:rPr lang="en-US" sz="2400" dirty="0" smtClean="0">
                <a:solidFill>
                  <a:schemeClr val="tx1"/>
                </a:solidFill>
              </a:rPr>
              <a:t>Once </a:t>
            </a:r>
            <a:r>
              <a:rPr lang="en-US" sz="2400" dirty="0">
                <a:solidFill>
                  <a:schemeClr val="tx1"/>
                </a:solidFill>
              </a:rPr>
              <a:t>it’s linked, it shows up on the </a:t>
            </a:r>
            <a:r>
              <a:rPr lang="en-US" sz="2400" b="1" dirty="0">
                <a:solidFill>
                  <a:schemeClr val="tx1"/>
                </a:solidFill>
              </a:rPr>
              <a:t>Swarms -&gt; Create</a:t>
            </a:r>
            <a:r>
              <a:rPr lang="en-US" sz="2400" dirty="0">
                <a:solidFill>
                  <a:schemeClr val="tx1"/>
                </a:solidFill>
              </a:rPr>
              <a:t> page as a connected service </a:t>
            </a:r>
            <a:r>
              <a:rPr lang="en-US" sz="2400" dirty="0" smtClean="0">
                <a:solidFill>
                  <a:schemeClr val="tx1"/>
                </a:solidFill>
              </a:rPr>
              <a:t>provider</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26360"/>
            <a:ext cx="10058400" cy="2295134"/>
          </a:xfrm>
          <a:prstGeom prst="rect">
            <a:avLst/>
          </a:prstGeom>
        </p:spPr>
      </p:pic>
    </p:spTree>
    <p:extLst>
      <p:ext uri="{BB962C8B-B14F-4D97-AF65-F5344CB8AC3E}">
        <p14:creationId xmlns:p14="http://schemas.microsoft.com/office/powerpoint/2010/main" val="19109872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Here’s the quick rundown:</a:t>
            </a:r>
          </a:p>
          <a:p>
            <a:pPr marL="457200" indent="-457200">
              <a:buClr>
                <a:schemeClr val="tx1"/>
              </a:buClr>
              <a:buFont typeface="+mj-lt"/>
              <a:buAutoNum type="arabicPeriod"/>
            </a:pPr>
            <a:r>
              <a:rPr lang="en-US" sz="2400" dirty="0" smtClean="0">
                <a:solidFill>
                  <a:schemeClr val="tx1"/>
                </a:solidFill>
              </a:rPr>
              <a:t>If </a:t>
            </a:r>
            <a:r>
              <a:rPr lang="en-US" sz="2400" dirty="0">
                <a:solidFill>
                  <a:schemeClr val="tx1"/>
                </a:solidFill>
              </a:rPr>
              <a:t>necessary, log in to Docker Cloud and switch to Swarm </a:t>
            </a:r>
            <a:r>
              <a:rPr lang="en-US" sz="2400" dirty="0" smtClean="0">
                <a:solidFill>
                  <a:schemeClr val="tx1"/>
                </a:solidFill>
              </a:rPr>
              <a:t>Mode.</a:t>
            </a:r>
            <a:endParaRPr lang="en-US" sz="2400" dirty="0">
              <a:solidFill>
                <a:schemeClr val="tx1"/>
              </a:solidFill>
            </a:endParaRPr>
          </a:p>
          <a:p>
            <a:pPr marL="457200" indent="-457200">
              <a:buClr>
                <a:schemeClr val="tx1"/>
              </a:buClr>
              <a:buFont typeface="+mj-lt"/>
              <a:buAutoNum type="arabicPeriod"/>
            </a:pPr>
            <a:r>
              <a:rPr lang="en-US" sz="2400" dirty="0" smtClean="0">
                <a:solidFill>
                  <a:schemeClr val="tx1"/>
                </a:solidFill>
              </a:rPr>
              <a:t>Click</a:t>
            </a:r>
            <a:r>
              <a:rPr lang="en-US" sz="2400" dirty="0">
                <a:solidFill>
                  <a:schemeClr val="tx1"/>
                </a:solidFill>
              </a:rPr>
              <a:t> </a:t>
            </a:r>
            <a:r>
              <a:rPr lang="en-US" sz="2400" b="1" dirty="0">
                <a:solidFill>
                  <a:schemeClr val="tx1"/>
                </a:solidFill>
              </a:rPr>
              <a:t>Swarms</a:t>
            </a:r>
            <a:r>
              <a:rPr lang="en-US" sz="2400" dirty="0">
                <a:solidFill>
                  <a:schemeClr val="tx1"/>
                </a:solidFill>
              </a:rPr>
              <a:t> in the top navigation, then click </a:t>
            </a:r>
            <a:r>
              <a:rPr lang="en-US" sz="2400" b="1" dirty="0" smtClean="0">
                <a:solidFill>
                  <a:schemeClr val="tx1"/>
                </a:solidFill>
              </a:rPr>
              <a:t>Create.</a:t>
            </a:r>
            <a:endParaRPr lang="en-US" sz="2400" dirty="0">
              <a:solidFill>
                <a:schemeClr val="tx1"/>
              </a:solidFill>
            </a:endParaRPr>
          </a:p>
          <a:p>
            <a:pPr marL="457200" indent="-457200">
              <a:buClr>
                <a:schemeClr val="tx1"/>
              </a:buClr>
              <a:buFont typeface="+mj-lt"/>
              <a:buAutoNum type="arabicPeriod"/>
            </a:pPr>
            <a:r>
              <a:rPr lang="en-US" sz="2400" dirty="0" smtClean="0">
                <a:solidFill>
                  <a:schemeClr val="tx1"/>
                </a:solidFill>
              </a:rPr>
              <a:t>Enter </a:t>
            </a:r>
            <a:r>
              <a:rPr lang="en-US" sz="2400" dirty="0">
                <a:solidFill>
                  <a:schemeClr val="tx1"/>
                </a:solidFill>
              </a:rPr>
              <a:t>a name for the new </a:t>
            </a:r>
            <a:r>
              <a:rPr lang="en-US" sz="2400" dirty="0" smtClean="0">
                <a:solidFill>
                  <a:schemeClr val="tx1"/>
                </a:solidFill>
              </a:rPr>
              <a:t>swarm.</a:t>
            </a:r>
            <a:endParaRPr lang="en-US" sz="2200" dirty="0" smtClean="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0" y="3352800"/>
            <a:ext cx="8483600" cy="2133600"/>
          </a:xfrm>
          <a:prstGeom prst="rect">
            <a:avLst/>
          </a:prstGeom>
        </p:spPr>
      </p:pic>
    </p:spTree>
    <p:extLst>
      <p:ext uri="{BB962C8B-B14F-4D97-AF65-F5344CB8AC3E}">
        <p14:creationId xmlns:p14="http://schemas.microsoft.com/office/powerpoint/2010/main" val="13175870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365760" indent="-457200">
              <a:buClr>
                <a:schemeClr val="tx1"/>
              </a:buClr>
              <a:buFont typeface="+mj-lt"/>
              <a:buAutoNum type="arabicPeriod" startAt="4"/>
            </a:pPr>
            <a:r>
              <a:rPr lang="en-US" sz="2200" dirty="0" smtClean="0">
                <a:solidFill>
                  <a:schemeClr val="tx1"/>
                </a:solidFill>
              </a:rPr>
              <a:t>Select </a:t>
            </a:r>
            <a:r>
              <a:rPr lang="en-US" sz="2200" dirty="0">
                <a:solidFill>
                  <a:schemeClr val="tx1"/>
                </a:solidFill>
              </a:rPr>
              <a:t>Microsoft Azure as the service provider, </a:t>
            </a:r>
            <a:r>
              <a:rPr lang="en-US" sz="2200" dirty="0" smtClean="0">
                <a:solidFill>
                  <a:schemeClr val="tx1"/>
                </a:solidFill>
              </a:rPr>
              <a:t>select </a:t>
            </a:r>
            <a:r>
              <a:rPr lang="en-US" sz="2200" dirty="0">
                <a:solidFill>
                  <a:schemeClr val="tx1"/>
                </a:solidFill>
              </a:rPr>
              <a:t>a channel (Stable or Edge) from the drop-down menu, provide an App name, and select the Azure Subscription you want to </a:t>
            </a:r>
            <a:r>
              <a:rPr lang="en-US" sz="2200" dirty="0" smtClean="0">
                <a:solidFill>
                  <a:schemeClr val="tx1"/>
                </a:solidFill>
              </a:rPr>
              <a:t>use.</a:t>
            </a:r>
            <a:endParaRPr lang="en-US" sz="2200" dirty="0">
              <a:solidFill>
                <a:schemeClr val="tx1"/>
              </a:solidFill>
            </a:endParaRPr>
          </a:p>
          <a:p>
            <a:pPr lvl="1">
              <a:buFont typeface="Wingdings" charset="2"/>
              <a:buChar char="q"/>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133600"/>
            <a:ext cx="7599679" cy="3974691"/>
          </a:xfrm>
          <a:prstGeom prst="rect">
            <a:avLst/>
          </a:prstGeom>
        </p:spPr>
      </p:pic>
    </p:spTree>
    <p:extLst>
      <p:ext uri="{BB962C8B-B14F-4D97-AF65-F5344CB8AC3E}">
        <p14:creationId xmlns:p14="http://schemas.microsoft.com/office/powerpoint/2010/main" val="140727123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5"/>
            </a:pPr>
            <a:r>
              <a:rPr lang="en-US" sz="2400" dirty="0" smtClean="0">
                <a:solidFill>
                  <a:schemeClr val="tx1"/>
                </a:solidFill>
              </a:rPr>
              <a:t>Make </a:t>
            </a:r>
            <a:r>
              <a:rPr lang="en-US" sz="2400" dirty="0">
                <a:solidFill>
                  <a:schemeClr val="tx1"/>
                </a:solidFill>
              </a:rPr>
              <a:t>sure that </a:t>
            </a:r>
            <a:r>
              <a:rPr lang="en-US" sz="2400" b="1" dirty="0">
                <a:solidFill>
                  <a:schemeClr val="tx1"/>
                </a:solidFill>
              </a:rPr>
              <a:t>Create new resource group</a:t>
            </a:r>
            <a:r>
              <a:rPr lang="en-US" sz="2400" dirty="0">
                <a:solidFill>
                  <a:schemeClr val="tx1"/>
                </a:solidFill>
              </a:rPr>
              <a:t> is selected, provide a name for the group, and select a location from the drop-down </a:t>
            </a:r>
            <a:r>
              <a:rPr lang="en-US" sz="2400" dirty="0" smtClean="0">
                <a:solidFill>
                  <a:schemeClr val="tx1"/>
                </a:solidFill>
              </a:rPr>
              <a:t>menu.</a:t>
            </a: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350" y="2057400"/>
            <a:ext cx="8369300" cy="3657600"/>
          </a:xfrm>
          <a:prstGeom prst="rect">
            <a:avLst/>
          </a:prstGeom>
        </p:spPr>
      </p:pic>
    </p:spTree>
    <p:extLst>
      <p:ext uri="{BB962C8B-B14F-4D97-AF65-F5344CB8AC3E}">
        <p14:creationId xmlns:p14="http://schemas.microsoft.com/office/powerpoint/2010/main" val="8503714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Docker Cloud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
        <p:nvSpPr>
          <p:cNvPr id="8" name="Rounded Rectangle 7"/>
          <p:cNvSpPr/>
          <p:nvPr/>
        </p:nvSpPr>
        <p:spPr>
          <a:xfrm>
            <a:off x="1447800" y="1295400"/>
            <a:ext cx="8961121" cy="381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ysClr val="windowText" lastClr="000000"/>
              </a:solidFill>
            </a:endParaRPr>
          </a:p>
          <a:p>
            <a:r>
              <a:rPr lang="en-US" sz="2800" b="1" dirty="0" smtClean="0">
                <a:solidFill>
                  <a:sysClr val="windowText" lastClr="000000"/>
                </a:solidFill>
              </a:rPr>
              <a:t>  Docker says:</a:t>
            </a:r>
          </a:p>
          <a:p>
            <a:r>
              <a:rPr lang="en-US" sz="2400" dirty="0" smtClean="0">
                <a:solidFill>
                  <a:schemeClr val="tx1"/>
                </a:solidFill>
                <a:latin typeface="+mj-lt"/>
              </a:rPr>
              <a:t>  “Docker </a:t>
            </a:r>
            <a:r>
              <a:rPr lang="en-US" sz="2400" dirty="0">
                <a:solidFill>
                  <a:schemeClr val="tx1"/>
                </a:solidFill>
                <a:latin typeface="+mj-lt"/>
              </a:rPr>
              <a:t>Cloud provides a </a:t>
            </a:r>
            <a:r>
              <a:rPr lang="en-US" sz="2400" dirty="0" smtClean="0">
                <a:solidFill>
                  <a:schemeClr val="tx1"/>
                </a:solidFill>
                <a:latin typeface="+mj-lt"/>
              </a:rPr>
              <a:t>hosted service</a:t>
            </a:r>
            <a:r>
              <a:rPr lang="en-US" sz="2400" dirty="0">
                <a:solidFill>
                  <a:schemeClr val="tx1"/>
                </a:solidFill>
                <a:latin typeface="+mj-lt"/>
              </a:rPr>
              <a:t> </a:t>
            </a:r>
            <a:r>
              <a:rPr lang="en-US" sz="2400" dirty="0" smtClean="0">
                <a:solidFill>
                  <a:schemeClr val="tx1"/>
                </a:solidFill>
                <a:latin typeface="+mj-lt"/>
              </a:rPr>
              <a:t>with</a:t>
            </a:r>
            <a:r>
              <a:rPr lang="en-US" sz="2400" dirty="0">
                <a:solidFill>
                  <a:schemeClr val="tx1"/>
                </a:solidFill>
                <a:latin typeface="+mj-lt"/>
              </a:rPr>
              <a:t> </a:t>
            </a:r>
            <a:r>
              <a:rPr lang="en-US" sz="2400" dirty="0" smtClean="0">
                <a:solidFill>
                  <a:schemeClr val="tx1"/>
                </a:solidFill>
                <a:latin typeface="+mj-lt"/>
              </a:rPr>
              <a:t>build</a:t>
            </a:r>
            <a:r>
              <a:rPr lang="en-US" sz="2400" dirty="0">
                <a:solidFill>
                  <a:schemeClr val="tx1"/>
                </a:solidFill>
                <a:latin typeface="+mj-lt"/>
              </a:rPr>
              <a:t> and </a:t>
            </a:r>
            <a:r>
              <a:rPr lang="en-US" sz="2400" dirty="0" smtClean="0">
                <a:solidFill>
                  <a:schemeClr val="tx1"/>
                </a:solidFill>
                <a:latin typeface="+mj-lt"/>
              </a:rPr>
              <a:t>testing   </a:t>
            </a:r>
          </a:p>
          <a:p>
            <a:r>
              <a:rPr lang="en-US" sz="2400" dirty="0">
                <a:solidFill>
                  <a:schemeClr val="tx1"/>
                </a:solidFill>
                <a:latin typeface="+mj-lt"/>
              </a:rPr>
              <a:t> </a:t>
            </a:r>
            <a:r>
              <a:rPr lang="en-US" sz="2400" dirty="0" smtClean="0">
                <a:solidFill>
                  <a:schemeClr val="tx1"/>
                </a:solidFill>
                <a:latin typeface="+mj-lt"/>
              </a:rPr>
              <a:t> facilities </a:t>
            </a:r>
            <a:r>
              <a:rPr lang="en-US" sz="2400" dirty="0">
                <a:solidFill>
                  <a:schemeClr val="tx1"/>
                </a:solidFill>
                <a:latin typeface="+mj-lt"/>
              </a:rPr>
              <a:t>for </a:t>
            </a:r>
            <a:r>
              <a:rPr lang="en-US" sz="2400" dirty="0" err="1" smtClean="0">
                <a:solidFill>
                  <a:schemeClr val="tx1"/>
                </a:solidFill>
                <a:latin typeface="+mj-lt"/>
              </a:rPr>
              <a:t>Dockerized</a:t>
            </a:r>
            <a:r>
              <a:rPr lang="en-US" sz="2400" dirty="0" smtClean="0">
                <a:solidFill>
                  <a:schemeClr val="tx1"/>
                </a:solidFill>
                <a:latin typeface="+mj-lt"/>
              </a:rPr>
              <a:t> application </a:t>
            </a:r>
            <a:r>
              <a:rPr lang="en-US" sz="2400" dirty="0">
                <a:solidFill>
                  <a:schemeClr val="tx1"/>
                </a:solidFill>
                <a:latin typeface="+mj-lt"/>
              </a:rPr>
              <a:t>images; tools to help you </a:t>
            </a:r>
            <a:r>
              <a:rPr lang="en-US" sz="2400" dirty="0" smtClean="0">
                <a:solidFill>
                  <a:schemeClr val="tx1"/>
                </a:solidFill>
                <a:latin typeface="+mj-lt"/>
              </a:rPr>
              <a:t>              </a:t>
            </a:r>
          </a:p>
          <a:p>
            <a:r>
              <a:rPr lang="en-US" sz="2400" dirty="0">
                <a:solidFill>
                  <a:schemeClr val="tx1"/>
                </a:solidFill>
                <a:latin typeface="+mj-lt"/>
              </a:rPr>
              <a:t> </a:t>
            </a:r>
            <a:r>
              <a:rPr lang="en-US" sz="2400" dirty="0" smtClean="0">
                <a:solidFill>
                  <a:schemeClr val="tx1"/>
                </a:solidFill>
                <a:latin typeface="+mj-lt"/>
              </a:rPr>
              <a:t> set </a:t>
            </a:r>
            <a:r>
              <a:rPr lang="en-US" sz="2400" dirty="0">
                <a:solidFill>
                  <a:schemeClr val="tx1"/>
                </a:solidFill>
                <a:latin typeface="+mj-lt"/>
              </a:rPr>
              <a:t>up and </a:t>
            </a:r>
            <a:r>
              <a:rPr lang="en-US" sz="2400" dirty="0" smtClean="0">
                <a:solidFill>
                  <a:schemeClr val="tx1"/>
                </a:solidFill>
                <a:latin typeface="+mj-lt"/>
              </a:rPr>
              <a:t>manage host </a:t>
            </a:r>
            <a:r>
              <a:rPr lang="en-US" sz="2400" dirty="0">
                <a:solidFill>
                  <a:schemeClr val="tx1"/>
                </a:solidFill>
                <a:latin typeface="+mj-lt"/>
              </a:rPr>
              <a:t>infrastructure; and application </a:t>
            </a:r>
            <a:r>
              <a:rPr lang="en-US" sz="2400" dirty="0" smtClean="0">
                <a:solidFill>
                  <a:schemeClr val="tx1"/>
                </a:solidFill>
                <a:latin typeface="+mj-lt"/>
              </a:rPr>
              <a:t>                         </a:t>
            </a:r>
          </a:p>
          <a:p>
            <a:r>
              <a:rPr lang="en-US" sz="2400" dirty="0">
                <a:solidFill>
                  <a:schemeClr val="tx1"/>
                </a:solidFill>
                <a:latin typeface="+mj-lt"/>
              </a:rPr>
              <a:t> </a:t>
            </a:r>
            <a:r>
              <a:rPr lang="en-US" sz="2400" dirty="0" smtClean="0">
                <a:solidFill>
                  <a:schemeClr val="tx1"/>
                </a:solidFill>
                <a:latin typeface="+mj-lt"/>
              </a:rPr>
              <a:t> lifecycle </a:t>
            </a:r>
            <a:r>
              <a:rPr lang="en-US" sz="2400" dirty="0">
                <a:solidFill>
                  <a:schemeClr val="tx1"/>
                </a:solidFill>
                <a:latin typeface="+mj-lt"/>
              </a:rPr>
              <a:t>features </a:t>
            </a:r>
            <a:r>
              <a:rPr lang="en-US" sz="2400" dirty="0" smtClean="0">
                <a:solidFill>
                  <a:schemeClr val="tx1"/>
                </a:solidFill>
                <a:latin typeface="+mj-lt"/>
              </a:rPr>
              <a:t>to </a:t>
            </a:r>
            <a:r>
              <a:rPr lang="en-US" sz="2400" dirty="0">
                <a:solidFill>
                  <a:schemeClr val="tx1"/>
                </a:solidFill>
                <a:latin typeface="+mj-lt"/>
              </a:rPr>
              <a:t>automate </a:t>
            </a:r>
            <a:r>
              <a:rPr lang="en-US" sz="2400" dirty="0" smtClean="0">
                <a:solidFill>
                  <a:schemeClr val="tx1"/>
                </a:solidFill>
                <a:latin typeface="+mj-lt"/>
              </a:rPr>
              <a:t>deploying </a:t>
            </a:r>
            <a:r>
              <a:rPr lang="en-US" sz="2400" dirty="0">
                <a:solidFill>
                  <a:schemeClr val="tx1"/>
                </a:solidFill>
                <a:latin typeface="+mj-lt"/>
              </a:rPr>
              <a:t>services created </a:t>
            </a:r>
            <a:r>
              <a:rPr lang="en-US" sz="2400" dirty="0" smtClean="0">
                <a:solidFill>
                  <a:schemeClr val="tx1"/>
                </a:solidFill>
                <a:latin typeface="+mj-lt"/>
              </a:rPr>
              <a:t>              </a:t>
            </a:r>
          </a:p>
          <a:p>
            <a:r>
              <a:rPr lang="en-US" sz="2400" dirty="0">
                <a:solidFill>
                  <a:schemeClr val="tx1"/>
                </a:solidFill>
                <a:latin typeface="+mj-lt"/>
              </a:rPr>
              <a:t> </a:t>
            </a:r>
            <a:r>
              <a:rPr lang="en-US" sz="2400" dirty="0" smtClean="0">
                <a:solidFill>
                  <a:schemeClr val="tx1"/>
                </a:solidFill>
                <a:latin typeface="+mj-lt"/>
              </a:rPr>
              <a:t> from </a:t>
            </a:r>
            <a:r>
              <a:rPr lang="en-US" sz="2400" dirty="0">
                <a:solidFill>
                  <a:schemeClr val="tx1"/>
                </a:solidFill>
                <a:latin typeface="+mj-lt"/>
              </a:rPr>
              <a:t>images</a:t>
            </a:r>
            <a:r>
              <a:rPr lang="en-US" sz="2400" dirty="0" smtClean="0">
                <a:solidFill>
                  <a:schemeClr val="tx1"/>
                </a:solidFill>
                <a:latin typeface="+mj-lt"/>
              </a:rPr>
              <a:t>.”</a:t>
            </a:r>
            <a:endParaRPr lang="en-US" sz="2400" dirty="0">
              <a:solidFill>
                <a:schemeClr val="tx1"/>
              </a:solidFill>
              <a:latin typeface="+mj-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9785" y="2613279"/>
            <a:ext cx="2846416" cy="3846508"/>
          </a:xfrm>
          <a:prstGeom prst="rect">
            <a:avLst/>
          </a:prstGeom>
        </p:spPr>
      </p:pic>
    </p:spTree>
    <p:extLst>
      <p:ext uri="{BB962C8B-B14F-4D97-AF65-F5344CB8AC3E}">
        <p14:creationId xmlns:p14="http://schemas.microsoft.com/office/powerpoint/2010/main" val="98981445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6"/>
            </a:pPr>
            <a:r>
              <a:rPr lang="en-US" sz="2400" dirty="0">
                <a:solidFill>
                  <a:schemeClr val="tx1"/>
                </a:solidFill>
              </a:rPr>
              <a:t>Choose how many swarm managers and worker nodes to </a:t>
            </a:r>
            <a:r>
              <a:rPr lang="en-US" sz="2400" dirty="0" smtClean="0">
                <a:solidFill>
                  <a:schemeClr val="tx1"/>
                </a:solidFill>
              </a:rPr>
              <a:t>deploy.</a:t>
            </a: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r>
              <a:rPr lang="en-US" sz="2400" dirty="0">
                <a:solidFill>
                  <a:schemeClr val="tx1"/>
                </a:solidFill>
              </a:rPr>
              <a:t> Configure swarm properties, SSH key and resource </a:t>
            </a:r>
            <a:r>
              <a:rPr lang="en-US" sz="2400" dirty="0" smtClean="0">
                <a:solidFill>
                  <a:schemeClr val="tx1"/>
                </a:solidFill>
              </a:rPr>
              <a:t>cleanup.</a:t>
            </a:r>
            <a:endParaRPr lang="en-US" sz="2400" dirty="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smtClean="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557" y="1511284"/>
            <a:ext cx="7525443" cy="19177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191000"/>
            <a:ext cx="8115300" cy="1839468"/>
          </a:xfrm>
          <a:prstGeom prst="rect">
            <a:avLst/>
          </a:prstGeom>
        </p:spPr>
      </p:pic>
    </p:spTree>
    <p:extLst>
      <p:ext uri="{BB962C8B-B14F-4D97-AF65-F5344CB8AC3E}">
        <p14:creationId xmlns:p14="http://schemas.microsoft.com/office/powerpoint/2010/main" val="107697201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8"/>
            </a:pPr>
            <a:r>
              <a:rPr lang="en-US" sz="2400" dirty="0">
                <a:solidFill>
                  <a:schemeClr val="tx1"/>
                </a:solidFill>
              </a:rPr>
              <a:t>Select the machine sizes for the managers, and for the </a:t>
            </a:r>
            <a:r>
              <a:rPr lang="en-US" sz="2400" dirty="0" smtClean="0">
                <a:solidFill>
                  <a:schemeClr val="tx1"/>
                </a:solidFill>
              </a:rPr>
              <a:t>worker.</a:t>
            </a: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smtClean="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12900"/>
            <a:ext cx="8267700" cy="4559300"/>
          </a:xfrm>
          <a:prstGeom prst="rect">
            <a:avLst/>
          </a:prstGeom>
        </p:spPr>
      </p:pic>
    </p:spTree>
    <p:extLst>
      <p:ext uri="{BB962C8B-B14F-4D97-AF65-F5344CB8AC3E}">
        <p14:creationId xmlns:p14="http://schemas.microsoft.com/office/powerpoint/2010/main" val="119495264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Swarm</a:t>
            </a:r>
            <a:endParaRPr lang="en-US" dirty="0"/>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8"/>
            </a:pPr>
            <a:r>
              <a:rPr lang="en-US" sz="2400" dirty="0" smtClean="0">
                <a:solidFill>
                  <a:schemeClr val="tx1"/>
                </a:solidFill>
              </a:rPr>
              <a:t>Click </a:t>
            </a:r>
            <a:r>
              <a:rPr lang="en-US" sz="2400" b="1" dirty="0" smtClean="0">
                <a:solidFill>
                  <a:schemeClr val="tx1"/>
                </a:solidFill>
              </a:rPr>
              <a:t>Create.</a:t>
            </a: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smtClean="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2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00200"/>
            <a:ext cx="10058400" cy="3771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482" y="1103206"/>
            <a:ext cx="1614584" cy="1614584"/>
          </a:xfrm>
          <a:prstGeom prst="rect">
            <a:avLst/>
          </a:prstGeom>
        </p:spPr>
      </p:pic>
      <p:sp>
        <p:nvSpPr>
          <p:cNvPr id="10" name="Rectangle 9"/>
          <p:cNvSpPr/>
          <p:nvPr/>
        </p:nvSpPr>
        <p:spPr>
          <a:xfrm>
            <a:off x="3200400" y="4038599"/>
            <a:ext cx="990600" cy="609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Oval Callout 8"/>
          <p:cNvSpPr/>
          <p:nvPr/>
        </p:nvSpPr>
        <p:spPr>
          <a:xfrm>
            <a:off x="3352801" y="3581400"/>
            <a:ext cx="2209800" cy="1305340"/>
          </a:xfrm>
          <a:prstGeom prst="wedgeEllipseCallout">
            <a:avLst>
              <a:gd name="adj1" fmla="val -60227"/>
              <a:gd name="adj2" fmla="val 274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Here’s our swarm!</a:t>
            </a:r>
            <a:endParaRPr lang="en-US" sz="2400" b="1" dirty="0">
              <a:solidFill>
                <a:schemeClr val="tx1"/>
              </a:solidFill>
            </a:endParaRPr>
          </a:p>
        </p:txBody>
      </p:sp>
      <p:sp>
        <p:nvSpPr>
          <p:cNvPr id="12" name="Cloud Callout 11"/>
          <p:cNvSpPr/>
          <p:nvPr/>
        </p:nvSpPr>
        <p:spPr>
          <a:xfrm flipH="1">
            <a:off x="7086600" y="457200"/>
            <a:ext cx="2667000" cy="1143000"/>
          </a:xfrm>
          <a:prstGeom prst="cloudCallout">
            <a:avLst>
              <a:gd name="adj1" fmla="val -43125"/>
              <a:gd name="adj2" fmla="val 683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Pretty cool, if you ask me!</a:t>
            </a:r>
            <a:endParaRPr lang="en-US" dirty="0">
              <a:solidFill>
                <a:schemeClr val="tx1"/>
              </a:solidFill>
            </a:endParaRPr>
          </a:p>
        </p:txBody>
      </p:sp>
    </p:spTree>
    <p:extLst>
      <p:ext uri="{BB962C8B-B14F-4D97-AF65-F5344CB8AC3E}">
        <p14:creationId xmlns:p14="http://schemas.microsoft.com/office/powerpoint/2010/main" val="1420526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Infrastructure </a:t>
            </a:r>
            <a:endParaRPr lang="en-US" sz="5400" dirty="0"/>
          </a:p>
        </p:txBody>
      </p:sp>
    </p:spTree>
    <p:extLst>
      <p:ext uri="{BB962C8B-B14F-4D97-AF65-F5344CB8AC3E}">
        <p14:creationId xmlns:p14="http://schemas.microsoft.com/office/powerpoint/2010/main" val="313516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Cloud uses an agent and system containers to deploy and manage nodes (hosts) on your </a:t>
            </a:r>
            <a:r>
              <a:rPr lang="en-US" sz="2400" dirty="0" smtClean="0">
                <a:solidFill>
                  <a:schemeClr val="tx1"/>
                </a:solidFill>
              </a:rPr>
              <a:t>behalf</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nodes accessible to your account are connected by an overlay or mesh </a:t>
            </a:r>
            <a:r>
              <a:rPr lang="en-US" sz="2400" dirty="0" smtClean="0">
                <a:solidFill>
                  <a:schemeClr val="tx1"/>
                </a:solidFill>
              </a:rPr>
              <a:t>network</a:t>
            </a:r>
          </a:p>
          <a:p>
            <a:pPr marL="0" indent="0">
              <a:buNone/>
            </a:pPr>
            <a:r>
              <a:rPr lang="en-US" sz="2400" b="1" dirty="0" smtClean="0">
                <a:solidFill>
                  <a:schemeClr val="tx1"/>
                </a:solidFill>
              </a:rPr>
              <a:t>Deploy </a:t>
            </a:r>
            <a:r>
              <a:rPr lang="en-US" sz="2400" b="1" dirty="0">
                <a:solidFill>
                  <a:schemeClr val="tx1"/>
                </a:solidFill>
              </a:rPr>
              <a:t>nodes from Docker </a:t>
            </a:r>
            <a:r>
              <a:rPr lang="en-US" sz="2400" b="1" dirty="0" smtClean="0">
                <a:solidFill>
                  <a:schemeClr val="tx1"/>
                </a:solidFill>
              </a:rPr>
              <a:t>Cloud</a:t>
            </a:r>
          </a:p>
          <a:p>
            <a:pPr>
              <a:buFont typeface="Wingdings" charset="2"/>
              <a:buChar char="q"/>
            </a:pPr>
            <a:r>
              <a:rPr lang="en-US" sz="2400" b="1" dirty="0">
                <a:solidFill>
                  <a:schemeClr val="tx1"/>
                </a:solidFill>
              </a:rPr>
              <a:t> </a:t>
            </a:r>
            <a:r>
              <a:rPr lang="en-US" sz="2400" dirty="0" smtClean="0">
                <a:solidFill>
                  <a:schemeClr val="tx1"/>
                </a:solidFill>
              </a:rPr>
              <a:t>When you use Docker Cloud to deploy </a:t>
            </a:r>
            <a:r>
              <a:rPr lang="en-US" sz="2400" dirty="0">
                <a:solidFill>
                  <a:schemeClr val="tx1"/>
                </a:solidFill>
              </a:rPr>
              <a:t>nodes on a hosted provider, the service stores your cloud provider credentials </a:t>
            </a:r>
            <a:endParaRPr lang="en-US" sz="2400" dirty="0" smtClean="0">
              <a:solidFill>
                <a:schemeClr val="tx1"/>
              </a:solidFill>
            </a:endParaRPr>
          </a:p>
          <a:p>
            <a:pPr>
              <a:buFont typeface="Wingdings" charset="2"/>
              <a:buChar char="q"/>
            </a:pPr>
            <a:r>
              <a:rPr lang="en-US" sz="2400" dirty="0" smtClean="0">
                <a:solidFill>
                  <a:schemeClr val="tx1"/>
                </a:solidFill>
              </a:rPr>
              <a:t> And </a:t>
            </a:r>
            <a:r>
              <a:rPr lang="en-US" sz="2400" dirty="0">
                <a:solidFill>
                  <a:schemeClr val="tx1"/>
                </a:solidFill>
              </a:rPr>
              <a:t>then deploys nodes for you using the services’ API to perform actions on your </a:t>
            </a:r>
            <a:r>
              <a:rPr lang="en-US" sz="2400" dirty="0" smtClean="0">
                <a:solidFill>
                  <a:schemeClr val="tx1"/>
                </a:solidFill>
              </a:rPr>
              <a:t>behalf</a:t>
            </a:r>
            <a:endParaRPr lang="en-US" sz="2400" dirty="0">
              <a:solidFill>
                <a:schemeClr val="tx1"/>
              </a:solidFill>
            </a:endParaRPr>
          </a:p>
          <a:p>
            <a:pPr>
              <a:buFont typeface="Wingdings" charset="2"/>
              <a:buChar char="q"/>
            </a:pPr>
            <a:endParaRPr lang="en-US" sz="2400" b="1"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Tree>
    <p:extLst>
      <p:ext uri="{BB962C8B-B14F-4D97-AF65-F5344CB8AC3E}">
        <p14:creationId xmlns:p14="http://schemas.microsoft.com/office/powerpoint/2010/main" val="8321620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chemeClr val="tx1"/>
                </a:solidFill>
              </a:rPr>
              <a:t>Bring your own host</a:t>
            </a:r>
          </a:p>
          <a:p>
            <a:pPr>
              <a:buFont typeface="Wingdings" charset="2"/>
              <a:buChar char="q"/>
            </a:pPr>
            <a:r>
              <a:rPr lang="en-US" sz="2400" b="1" dirty="0">
                <a:solidFill>
                  <a:schemeClr val="tx1"/>
                </a:solidFill>
              </a:rPr>
              <a:t> </a:t>
            </a:r>
            <a:r>
              <a:rPr lang="en-US" sz="2400" dirty="0">
                <a:solidFill>
                  <a:schemeClr val="tx1"/>
                </a:solidFill>
              </a:rPr>
              <a:t>If you are using Bring Your Own Host, Docker Cloud provides a script that</a:t>
            </a:r>
            <a:r>
              <a:rPr lang="en-US" sz="2400" dirty="0" smtClean="0">
                <a:solidFill>
                  <a:schemeClr val="tx1"/>
                </a:solidFill>
              </a:rPr>
              <a:t>:</a:t>
            </a:r>
          </a:p>
          <a:p>
            <a:pPr lvl="1">
              <a:buFont typeface="Arial" charset="0"/>
              <a:buChar char="•"/>
            </a:pPr>
            <a:r>
              <a:rPr lang="en-US" sz="2000" dirty="0" smtClean="0">
                <a:solidFill>
                  <a:schemeClr val="tx1"/>
                </a:solidFill>
              </a:rPr>
              <a:t> installs </a:t>
            </a:r>
            <a:r>
              <a:rPr lang="en-US" sz="2000" dirty="0">
                <a:solidFill>
                  <a:schemeClr val="tx1"/>
                </a:solidFill>
              </a:rPr>
              <a:t>the Docker Cloud Agent on the </a:t>
            </a:r>
            <a:r>
              <a:rPr lang="en-US" sz="2000" dirty="0" smtClean="0">
                <a:solidFill>
                  <a:schemeClr val="tx1"/>
                </a:solidFill>
              </a:rPr>
              <a:t>host</a:t>
            </a:r>
          </a:p>
          <a:p>
            <a:pPr lvl="1">
              <a:buFont typeface="Arial" charset="0"/>
              <a:buChar char="•"/>
            </a:pPr>
            <a:r>
              <a:rPr lang="en-US" sz="2000" dirty="0">
                <a:solidFill>
                  <a:schemeClr val="tx1"/>
                </a:solidFill>
              </a:rPr>
              <a:t> </a:t>
            </a:r>
            <a:r>
              <a:rPr lang="en-US" sz="2000" dirty="0" smtClean="0">
                <a:solidFill>
                  <a:schemeClr val="tx1"/>
                </a:solidFill>
              </a:rPr>
              <a:t>downloads </a:t>
            </a:r>
            <a:r>
              <a:rPr lang="en-US" sz="2000" dirty="0">
                <a:solidFill>
                  <a:schemeClr val="tx1"/>
                </a:solidFill>
              </a:rPr>
              <a:t>and installs the latest Docker CS Engine version and the AUFS storage </a:t>
            </a:r>
            <a:r>
              <a:rPr lang="en-US" sz="2000" dirty="0" smtClean="0">
                <a:solidFill>
                  <a:schemeClr val="tx1"/>
                </a:solidFill>
              </a:rPr>
              <a:t>driver</a:t>
            </a:r>
          </a:p>
          <a:p>
            <a:pPr lvl="1">
              <a:buFont typeface="Arial" charset="0"/>
              <a:buChar char="•"/>
            </a:pPr>
            <a:r>
              <a:rPr lang="en-US" sz="2000" dirty="0">
                <a:solidFill>
                  <a:schemeClr val="tx1"/>
                </a:solidFill>
              </a:rPr>
              <a:t> </a:t>
            </a:r>
            <a:r>
              <a:rPr lang="en-US" sz="2000" dirty="0" smtClean="0">
                <a:solidFill>
                  <a:schemeClr val="tx1"/>
                </a:solidFill>
              </a:rPr>
              <a:t>sets </a:t>
            </a:r>
            <a:r>
              <a:rPr lang="en-US" sz="2000" dirty="0">
                <a:solidFill>
                  <a:schemeClr val="tx1"/>
                </a:solidFill>
              </a:rPr>
              <a:t>up TLS certificates and the Docker security </a:t>
            </a:r>
            <a:r>
              <a:rPr lang="en-US" sz="2000" dirty="0" smtClean="0">
                <a:solidFill>
                  <a:schemeClr val="tx1"/>
                </a:solidFill>
              </a:rPr>
              <a:t>configuration</a:t>
            </a:r>
          </a:p>
          <a:p>
            <a:pPr lvl="1">
              <a:buFont typeface="Arial" charset="0"/>
              <a:buChar char="•"/>
            </a:pPr>
            <a:r>
              <a:rPr lang="en-US" sz="2000" dirty="0">
                <a:solidFill>
                  <a:schemeClr val="tx1"/>
                </a:solidFill>
              </a:rPr>
              <a:t> </a:t>
            </a:r>
            <a:r>
              <a:rPr lang="en-US" sz="2000" dirty="0" smtClean="0">
                <a:solidFill>
                  <a:schemeClr val="tx1"/>
                </a:solidFill>
              </a:rPr>
              <a:t>registers </a:t>
            </a:r>
            <a:r>
              <a:rPr lang="en-US" sz="2000" dirty="0">
                <a:solidFill>
                  <a:schemeClr val="tx1"/>
                </a:solidFill>
              </a:rPr>
              <a:t>the host with Docker Cloud under your user </a:t>
            </a:r>
            <a:r>
              <a:rPr lang="en-US" sz="2000" dirty="0" smtClean="0">
                <a:solidFill>
                  <a:schemeClr val="tx1"/>
                </a:solidFill>
              </a:rPr>
              <a:t>account</a:t>
            </a:r>
            <a:endParaRPr lang="en-US" sz="2200" dirty="0">
              <a:solidFill>
                <a:schemeClr val="tx1"/>
              </a:solidFill>
            </a:endParaRPr>
          </a:p>
          <a:p>
            <a:pPr>
              <a:buFont typeface="Wingdings" charset="2"/>
              <a:buChar char="q"/>
            </a:pPr>
            <a:r>
              <a:rPr lang="en-US" sz="2400" b="1" dirty="0" smtClean="0">
                <a:solidFill>
                  <a:schemeClr val="tx1"/>
                </a:solidFill>
              </a:rPr>
              <a:t> </a:t>
            </a:r>
            <a:r>
              <a:rPr lang="en-US" sz="2400" dirty="0" smtClean="0">
                <a:solidFill>
                  <a:schemeClr val="tx1"/>
                </a:solidFill>
              </a:rPr>
              <a:t>Once </a:t>
            </a:r>
            <a:r>
              <a:rPr lang="en-US" sz="2400" dirty="0">
                <a:solidFill>
                  <a:schemeClr val="tx1"/>
                </a:solidFill>
              </a:rPr>
              <a:t>this connection is established, the Docker Cloud Agent manages the node and performs updates when the user requests </a:t>
            </a:r>
            <a:r>
              <a:rPr lang="en-US" sz="2400" dirty="0" smtClean="0">
                <a:solidFill>
                  <a:schemeClr val="tx1"/>
                </a:solidFill>
              </a:rPr>
              <a:t>them</a:t>
            </a:r>
          </a:p>
          <a:p>
            <a:pPr>
              <a:buFont typeface="Wingdings" charset="2"/>
              <a:buChar char="q"/>
            </a:pPr>
            <a:r>
              <a:rPr lang="en-US" sz="2400" dirty="0">
                <a:solidFill>
                  <a:schemeClr val="tx1"/>
                </a:solidFill>
              </a:rPr>
              <a:t> A</a:t>
            </a:r>
            <a:r>
              <a:rPr lang="en-US" sz="2400" dirty="0" smtClean="0">
                <a:solidFill>
                  <a:schemeClr val="tx1"/>
                </a:solidFill>
              </a:rPr>
              <a:t>nd it can </a:t>
            </a:r>
            <a:r>
              <a:rPr lang="en-US" sz="2400" dirty="0">
                <a:solidFill>
                  <a:schemeClr val="tx1"/>
                </a:solidFill>
              </a:rPr>
              <a:t>also create and maintain a reverse tunnel to Docker Cloud if firewall restrictions prevent a direct </a:t>
            </a:r>
            <a:r>
              <a:rPr lang="en-US" sz="2400" dirty="0" smtClean="0">
                <a:solidFill>
                  <a:schemeClr val="tx1"/>
                </a:solidFill>
              </a:rPr>
              <a:t>connection</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Tree>
    <p:extLst>
      <p:ext uri="{BB962C8B-B14F-4D97-AF65-F5344CB8AC3E}">
        <p14:creationId xmlns:p14="http://schemas.microsoft.com/office/powerpoint/2010/main" val="14933763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solidFill>
                  <a:schemeClr val="tx1"/>
                </a:solidFill>
              </a:rPr>
              <a:t>Internal networking</a:t>
            </a:r>
          </a:p>
          <a:p>
            <a:pPr>
              <a:buFont typeface="Wingdings" charset="2"/>
              <a:buChar char="q"/>
            </a:pPr>
            <a:r>
              <a:rPr lang="en-US" sz="2400" dirty="0" smtClean="0">
                <a:solidFill>
                  <a:schemeClr val="tx1"/>
                </a:solidFill>
              </a:rPr>
              <a:t> Docker </a:t>
            </a:r>
            <a:r>
              <a:rPr lang="en-US" sz="2400" dirty="0">
                <a:solidFill>
                  <a:schemeClr val="tx1"/>
                </a:solidFill>
              </a:rPr>
              <a:t>Cloud communicates with the Docker daemon running in the node using the following IPs, on port </a:t>
            </a:r>
            <a:r>
              <a:rPr lang="en-US" sz="2400" b="1" dirty="0" smtClean="0">
                <a:solidFill>
                  <a:schemeClr val="tx1"/>
                </a:solidFill>
              </a:rPr>
              <a:t>2375/</a:t>
            </a:r>
            <a:r>
              <a:rPr lang="en-US" sz="2400" b="1" dirty="0" err="1" smtClean="0">
                <a:solidFill>
                  <a:schemeClr val="tx1"/>
                </a:solidFill>
              </a:rPr>
              <a:t>tcp</a:t>
            </a:r>
            <a:endParaRPr lang="en-US" sz="2400" b="1"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6" name="Content Placeholder 2"/>
          <p:cNvSpPr>
            <a:spLocks noGrp="1"/>
          </p:cNvSpPr>
          <p:nvPr/>
        </p:nvSpPr>
        <p:spPr>
          <a:xfrm>
            <a:off x="6774179" y="2133600"/>
            <a:ext cx="3208021" cy="2133599"/>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tx1"/>
                </a:solidFill>
                <a:latin typeface="Courier New" charset="0"/>
                <a:ea typeface="Courier New" charset="0"/>
                <a:cs typeface="Courier New" charset="0"/>
              </a:rPr>
              <a:t> </a:t>
            </a:r>
            <a:r>
              <a:rPr lang="en-US" dirty="0" smtClean="0">
                <a:solidFill>
                  <a:schemeClr val="tx1"/>
                </a:solidFill>
                <a:latin typeface="Courier New" charset="0"/>
                <a:ea typeface="Courier New" charset="0"/>
                <a:cs typeface="Courier New" charset="0"/>
              </a:rPr>
              <a:t> 52.204.126.235/32</a:t>
            </a:r>
            <a:endParaRPr lang="en-US" dirty="0">
              <a:solidFill>
                <a:schemeClr val="tx1"/>
              </a:solidFill>
              <a:latin typeface="Courier New" charset="0"/>
              <a:ea typeface="Courier New" charset="0"/>
              <a:cs typeface="Courier New" charset="0"/>
            </a:endParaRPr>
          </a:p>
          <a:p>
            <a:pPr marL="0" indent="0">
              <a:buNone/>
            </a:pPr>
            <a:r>
              <a:rPr lang="en-US" dirty="0" smtClean="0">
                <a:solidFill>
                  <a:schemeClr val="tx1"/>
                </a:solidFill>
                <a:latin typeface="Courier New" charset="0"/>
                <a:ea typeface="Courier New" charset="0"/>
                <a:cs typeface="Courier New" charset="0"/>
              </a:rPr>
              <a:t>  52.6.30.174/32</a:t>
            </a:r>
            <a:endParaRPr lang="en-US" dirty="0">
              <a:solidFill>
                <a:schemeClr val="tx1"/>
              </a:solidFill>
              <a:latin typeface="Courier New" charset="0"/>
              <a:ea typeface="Courier New" charset="0"/>
              <a:cs typeface="Courier New" charset="0"/>
            </a:endParaRPr>
          </a:p>
          <a:p>
            <a:pPr marL="0" indent="0">
              <a:buNone/>
            </a:pPr>
            <a:r>
              <a:rPr lang="en-US" dirty="0" smtClean="0">
                <a:solidFill>
                  <a:schemeClr val="tx1"/>
                </a:solidFill>
                <a:latin typeface="Courier New" charset="0"/>
                <a:ea typeface="Courier New" charset="0"/>
                <a:cs typeface="Courier New" charset="0"/>
              </a:rPr>
              <a:t>  52.205.192.142/32</a:t>
            </a:r>
            <a:endParaRPr lang="en-US" dirty="0">
              <a:solidFill>
                <a:schemeClr val="tx1"/>
              </a:solidFill>
              <a:latin typeface="Courier New" charset="0"/>
              <a:ea typeface="Courier New" charset="0"/>
              <a:cs typeface="Courier New" charset="0"/>
            </a:endParaRPr>
          </a:p>
          <a:p>
            <a:pPr marL="0" indent="0">
              <a:buNone/>
            </a:pPr>
            <a:r>
              <a:rPr lang="en-US" dirty="0" smtClean="0">
                <a:solidFill>
                  <a:schemeClr val="tx1"/>
                </a:solidFill>
                <a:latin typeface="Courier New" charset="0"/>
                <a:ea typeface="Courier New" charset="0"/>
                <a:cs typeface="Courier New" charset="0"/>
              </a:rPr>
              <a:t>  52.205.2.114/32</a:t>
            </a:r>
            <a:endParaRPr lang="en-US" dirty="0">
              <a:solidFill>
                <a:schemeClr val="tx1"/>
              </a:solidFill>
              <a:latin typeface="Courier New" charset="0"/>
              <a:ea typeface="Courier New" charset="0"/>
              <a:cs typeface="Courier New" charset="0"/>
            </a:endParaRPr>
          </a:p>
        </p:txBody>
      </p:sp>
      <p:sp>
        <p:nvSpPr>
          <p:cNvPr id="7" name="Content Placeholder 2"/>
          <p:cNvSpPr txBox="1">
            <a:spLocks/>
          </p:cNvSpPr>
          <p:nvPr/>
        </p:nvSpPr>
        <p:spPr>
          <a:xfrm>
            <a:off x="1066799" y="2362200"/>
            <a:ext cx="5707380" cy="3659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dirty="0" smtClean="0">
                <a:solidFill>
                  <a:schemeClr val="tx1"/>
                </a:solidFill>
              </a:rPr>
              <a:t> If the port is not accessible, Docker Cloud creates a secure reverse tunnel from the nodes to Docker Cloud</a:t>
            </a:r>
          </a:p>
          <a:p>
            <a:pPr fontAlgn="auto">
              <a:buFont typeface="Wingdings" charset="2"/>
              <a:buChar char="q"/>
            </a:pPr>
            <a:r>
              <a:rPr lang="en-US" sz="2400" dirty="0">
                <a:solidFill>
                  <a:schemeClr val="tx1"/>
                </a:solidFill>
              </a:rPr>
              <a:t> When you add a node on Docker Cloud, the node joins the Weave private overlay network for containers in other nodes by connecting on ports </a:t>
            </a:r>
            <a:r>
              <a:rPr lang="en-US" sz="2400" b="1" dirty="0">
                <a:solidFill>
                  <a:schemeClr val="tx1"/>
                </a:solidFill>
              </a:rPr>
              <a:t>6783/</a:t>
            </a:r>
            <a:r>
              <a:rPr lang="en-US" sz="2400" b="1" dirty="0" err="1">
                <a:solidFill>
                  <a:schemeClr val="tx1"/>
                </a:solidFill>
              </a:rPr>
              <a:t>tcp</a:t>
            </a:r>
            <a:r>
              <a:rPr lang="en-US" sz="2400" dirty="0">
                <a:solidFill>
                  <a:schemeClr val="tx1"/>
                </a:solidFill>
              </a:rPr>
              <a:t> and </a:t>
            </a:r>
            <a:r>
              <a:rPr lang="en-US" sz="2400" b="1" dirty="0" smtClean="0">
                <a:solidFill>
                  <a:schemeClr val="tx1"/>
                </a:solidFill>
              </a:rPr>
              <a:t>6783/</a:t>
            </a:r>
            <a:r>
              <a:rPr lang="en-US" sz="2400" b="1" dirty="0" err="1" smtClean="0">
                <a:solidFill>
                  <a:schemeClr val="tx1"/>
                </a:solidFill>
              </a:rPr>
              <a:t>udp</a:t>
            </a:r>
            <a:r>
              <a:rPr lang="en-US" sz="2400" dirty="0" smtClean="0">
                <a:solidFill>
                  <a:schemeClr val="tx1"/>
                </a:solidFill>
              </a:rPr>
              <a:t> </a:t>
            </a:r>
            <a:endParaRPr lang="en-US" sz="2400" dirty="0">
              <a:solidFill>
                <a:schemeClr val="tx1"/>
              </a:solidFill>
            </a:endParaRPr>
          </a:p>
          <a:p>
            <a:pPr fontAlgn="auto">
              <a:buFont typeface="Wingdings" charset="2"/>
              <a:buChar char="q"/>
            </a:pPr>
            <a:endParaRPr lang="en-US" sz="2400" dirty="0" smtClean="0">
              <a:solidFill>
                <a:schemeClr val="tx1"/>
              </a:solidFill>
            </a:endParaRPr>
          </a:p>
          <a:p>
            <a:pPr fontAlgn="auto">
              <a:buFont typeface="Wingdings" charset="2"/>
              <a:buChar char="q"/>
            </a:pPr>
            <a:endParaRPr lang="en-US" sz="2400" dirty="0" smtClean="0">
              <a:solidFill>
                <a:schemeClr val="tx1"/>
              </a:solidFill>
            </a:endParaRPr>
          </a:p>
          <a:p>
            <a:pPr fontAlgn="auto">
              <a:buFont typeface="Wingdings" charset="2"/>
              <a:buChar char="q"/>
            </a:pPr>
            <a:endParaRPr lang="en-US" sz="2400" dirty="0" smtClean="0">
              <a:solidFill>
                <a:schemeClr val="tx1"/>
              </a:solidFill>
            </a:endParaRPr>
          </a:p>
          <a:p>
            <a:pPr fontAlgn="auto">
              <a:buFont typeface="Wingdings" charset="2"/>
              <a:buChar char="q"/>
            </a:pPr>
            <a:endParaRPr lang="en-US" sz="2400" dirty="0" smtClean="0"/>
          </a:p>
        </p:txBody>
      </p:sp>
    </p:spTree>
    <p:extLst>
      <p:ext uri="{BB962C8B-B14F-4D97-AF65-F5344CB8AC3E}">
        <p14:creationId xmlns:p14="http://schemas.microsoft.com/office/powerpoint/2010/main" val="141425644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chemeClr val="tx1"/>
                </a:solidFill>
              </a:rPr>
              <a:t>Internal Overlay Network</a:t>
            </a:r>
          </a:p>
          <a:p>
            <a:pPr>
              <a:buFont typeface="Wingdings" charset="2"/>
              <a:buChar char="q"/>
            </a:pPr>
            <a:r>
              <a:rPr lang="en-US" sz="2400" dirty="0" smtClean="0">
                <a:solidFill>
                  <a:schemeClr val="tx1"/>
                </a:solidFill>
              </a:rPr>
              <a:t> Docker </a:t>
            </a:r>
            <a:r>
              <a:rPr lang="en-US" sz="2400" dirty="0">
                <a:solidFill>
                  <a:schemeClr val="tx1"/>
                </a:solidFill>
              </a:rPr>
              <a:t>Cloud creates a per-user overlay network which connects all containers across all of the user’s </a:t>
            </a:r>
            <a:r>
              <a:rPr lang="en-US" sz="2400" dirty="0" smtClean="0">
                <a:solidFill>
                  <a:schemeClr val="tx1"/>
                </a:solidFill>
              </a:rPr>
              <a:t>hosts</a:t>
            </a:r>
            <a:endParaRPr lang="en-US" sz="2400" dirty="0">
              <a:solidFill>
                <a:schemeClr val="tx1"/>
              </a:solidFill>
            </a:endParaRPr>
          </a:p>
          <a:p>
            <a:pPr>
              <a:buFont typeface="Wingdings" charset="2"/>
              <a:buChar char="q"/>
            </a:pPr>
            <a:r>
              <a:rPr lang="en-US" sz="2400" dirty="0" smtClean="0">
                <a:solidFill>
                  <a:schemeClr val="tx1"/>
                </a:solidFill>
              </a:rPr>
              <a:t> This </a:t>
            </a:r>
            <a:r>
              <a:rPr lang="en-US" sz="2400" dirty="0">
                <a:solidFill>
                  <a:schemeClr val="tx1"/>
                </a:solidFill>
              </a:rPr>
              <a:t>network connects all of your containers on the </a:t>
            </a:r>
            <a:r>
              <a:rPr lang="en-US" sz="2400" dirty="0">
                <a:solidFill>
                  <a:schemeClr val="tx1"/>
                </a:solidFill>
                <a:latin typeface="Courier New" charset="0"/>
                <a:ea typeface="Courier New" charset="0"/>
                <a:cs typeface="Courier New" charset="0"/>
              </a:rPr>
              <a:t>10.7.0.0/16</a:t>
            </a:r>
            <a:r>
              <a:rPr lang="en-US" sz="2400" dirty="0">
                <a:solidFill>
                  <a:schemeClr val="tx1"/>
                </a:solidFill>
              </a:rPr>
              <a:t> subnet, and gives every container a local </a:t>
            </a:r>
            <a:r>
              <a:rPr lang="en-US" sz="2400" dirty="0" smtClean="0">
                <a:solidFill>
                  <a:schemeClr val="tx1"/>
                </a:solidFill>
              </a:rPr>
              <a:t>IP</a:t>
            </a:r>
            <a:endParaRPr lang="en-US" sz="2400" dirty="0">
              <a:solidFill>
                <a:schemeClr val="tx1"/>
              </a:solidFill>
            </a:endParaRPr>
          </a:p>
          <a:p>
            <a:pPr>
              <a:buFont typeface="Wingdings" charset="2"/>
              <a:buChar char="q"/>
            </a:pPr>
            <a:r>
              <a:rPr lang="en-US" sz="2400" dirty="0" smtClean="0">
                <a:solidFill>
                  <a:schemeClr val="tx1"/>
                </a:solidFill>
              </a:rPr>
              <a:t> This </a:t>
            </a:r>
            <a:r>
              <a:rPr lang="en-US" sz="2400" dirty="0">
                <a:solidFill>
                  <a:schemeClr val="tx1"/>
                </a:solidFill>
              </a:rPr>
              <a:t>IP persists on each container even if the container is redeployed and ends up on a different </a:t>
            </a:r>
            <a:r>
              <a:rPr lang="en-US" sz="2400" dirty="0" smtClean="0">
                <a:solidFill>
                  <a:schemeClr val="tx1"/>
                </a:solidFill>
              </a:rPr>
              <a:t>host</a:t>
            </a:r>
            <a:endParaRPr lang="en-US" sz="2400" dirty="0">
              <a:solidFill>
                <a:schemeClr val="tx1"/>
              </a:solidFill>
            </a:endParaRPr>
          </a:p>
          <a:p>
            <a:pPr>
              <a:buFont typeface="Wingdings" charset="2"/>
              <a:buChar char="q"/>
            </a:pPr>
            <a:r>
              <a:rPr lang="en-US" sz="2400" dirty="0" smtClean="0">
                <a:solidFill>
                  <a:schemeClr val="tx1"/>
                </a:solidFill>
              </a:rPr>
              <a:t> Every </a:t>
            </a:r>
            <a:r>
              <a:rPr lang="en-US" sz="2400" dirty="0">
                <a:solidFill>
                  <a:schemeClr val="tx1"/>
                </a:solidFill>
              </a:rPr>
              <a:t>container can reach any other container on any port within the </a:t>
            </a:r>
            <a:r>
              <a:rPr lang="en-US" sz="2400" dirty="0" smtClean="0">
                <a:solidFill>
                  <a:schemeClr val="tx1"/>
                </a:solidFill>
              </a:rPr>
              <a:t>subnet</a:t>
            </a:r>
            <a:endParaRPr lang="en-US" sz="2400" dirty="0">
              <a:solidFill>
                <a:schemeClr val="tx1"/>
              </a:solidFill>
            </a:endParaRPr>
          </a:p>
          <a:p>
            <a:pPr>
              <a:buFont typeface="Wingdings" charset="2"/>
              <a:buChar char="q"/>
            </a:pPr>
            <a:endParaRPr lang="en-US" sz="22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a:p>
        </p:txBody>
      </p:sp>
    </p:spTree>
    <p:extLst>
      <p:ext uri="{BB962C8B-B14F-4D97-AF65-F5344CB8AC3E}">
        <p14:creationId xmlns:p14="http://schemas.microsoft.com/office/powerpoint/2010/main" val="172928156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chemeClr val="tx1"/>
                </a:solidFill>
              </a:rPr>
              <a:t>External Access</a:t>
            </a:r>
          </a:p>
          <a:p>
            <a:pPr>
              <a:buFont typeface="Wingdings" charset="2"/>
              <a:buChar char="q"/>
            </a:pPr>
            <a:r>
              <a:rPr lang="en-US" sz="2200" dirty="0" smtClean="0">
                <a:solidFill>
                  <a:schemeClr val="tx1"/>
                </a:solidFill>
              </a:rPr>
              <a:t> </a:t>
            </a:r>
            <a:r>
              <a:rPr lang="en-US" sz="2400" dirty="0" smtClean="0">
                <a:solidFill>
                  <a:schemeClr val="tx1"/>
                </a:solidFill>
              </a:rPr>
              <a:t>The </a:t>
            </a:r>
            <a:r>
              <a:rPr lang="en-US" sz="2400" dirty="0">
                <a:solidFill>
                  <a:schemeClr val="tx1"/>
                </a:solidFill>
              </a:rPr>
              <a:t>easiest way to access nodes is to ensure that your public </a:t>
            </a:r>
            <a:r>
              <a:rPr lang="en-US" sz="2400" dirty="0" err="1">
                <a:solidFill>
                  <a:schemeClr val="tx1"/>
                </a:solidFill>
              </a:rPr>
              <a:t>ssh</a:t>
            </a:r>
            <a:r>
              <a:rPr lang="en-US" sz="2400" dirty="0">
                <a:solidFill>
                  <a:schemeClr val="tx1"/>
                </a:solidFill>
              </a:rPr>
              <a:t> key is available to </a:t>
            </a:r>
            <a:r>
              <a:rPr lang="en-US" sz="2400" dirty="0" smtClean="0">
                <a:solidFill>
                  <a:schemeClr val="tx1"/>
                </a:solidFill>
              </a:rPr>
              <a:t>them</a:t>
            </a:r>
            <a:endParaRPr lang="en-US" sz="2400" dirty="0">
              <a:solidFill>
                <a:schemeClr val="tx1"/>
              </a:solidFill>
            </a:endParaRPr>
          </a:p>
          <a:p>
            <a:pPr>
              <a:buFont typeface="Wingdings" charset="2"/>
              <a:buChar char="q"/>
            </a:pPr>
            <a:r>
              <a:rPr lang="en-US" sz="2400" dirty="0" smtClean="0">
                <a:solidFill>
                  <a:schemeClr val="tx1"/>
                </a:solidFill>
              </a:rPr>
              <a:t> You </a:t>
            </a:r>
            <a:r>
              <a:rPr lang="en-US" sz="2400" dirty="0">
                <a:solidFill>
                  <a:schemeClr val="tx1"/>
                </a:solidFill>
              </a:rPr>
              <a:t>can quickly copy your public key to all of the nodes in your Docker Cloud account by running the </a:t>
            </a:r>
            <a:r>
              <a:rPr lang="en-US" sz="2400" b="1" dirty="0" err="1">
                <a:solidFill>
                  <a:schemeClr val="tx1"/>
                </a:solidFill>
              </a:rPr>
              <a:t>authorizedkeys</a:t>
            </a:r>
            <a:r>
              <a:rPr lang="en-US" sz="2400" dirty="0">
                <a:solidFill>
                  <a:schemeClr val="tx1"/>
                </a:solidFill>
              </a:rPr>
              <a:t> </a:t>
            </a:r>
            <a:r>
              <a:rPr lang="en-US" sz="2400" dirty="0" smtClean="0">
                <a:solidFill>
                  <a:schemeClr val="tx1"/>
                </a:solidFill>
              </a:rPr>
              <a:t>container</a:t>
            </a:r>
            <a:endParaRPr lang="en-US" sz="2400" dirty="0">
              <a:solidFill>
                <a:schemeClr val="tx1"/>
              </a:solidFill>
            </a:endParaRPr>
          </a:p>
          <a:p>
            <a:pPr>
              <a:buFont typeface="Wingdings" charset="2"/>
              <a:buChar char="q"/>
            </a:pPr>
            <a:endParaRPr lang="en-US" sz="22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3429000"/>
            <a:ext cx="3187700" cy="2540000"/>
          </a:xfrm>
          <a:prstGeom prst="rect">
            <a:avLst/>
          </a:prstGeom>
        </p:spPr>
      </p:pic>
    </p:spTree>
    <p:extLst>
      <p:ext uri="{BB962C8B-B14F-4D97-AF65-F5344CB8AC3E}">
        <p14:creationId xmlns:p14="http://schemas.microsoft.com/office/powerpoint/2010/main" val="94582941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a:t>
            </a:r>
            <a:r>
              <a:rPr lang="en-US" sz="5400" dirty="0" smtClean="0">
                <a:solidFill>
                  <a:schemeClr val="tx1"/>
                </a:solidFill>
              </a:rPr>
              <a:t>Nodes </a:t>
            </a:r>
            <a:r>
              <a:rPr lang="en-US" sz="5400" dirty="0">
                <a:solidFill>
                  <a:schemeClr val="tx1"/>
                </a:solidFill>
              </a:rPr>
              <a:t>and A</a:t>
            </a:r>
            <a:r>
              <a:rPr lang="en-US" sz="5400" dirty="0" smtClean="0">
                <a:solidFill>
                  <a:schemeClr val="tx1"/>
                </a:solidFill>
              </a:rPr>
              <a:t>pps</a:t>
            </a:r>
            <a:endParaRPr lang="en-US" sz="5400" dirty="0"/>
          </a:p>
        </p:txBody>
      </p:sp>
    </p:spTree>
    <p:extLst>
      <p:ext uri="{BB962C8B-B14F-4D97-AF65-F5344CB8AC3E}">
        <p14:creationId xmlns:p14="http://schemas.microsoft.com/office/powerpoint/2010/main" val="1569213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A node is an individual Linux host used to deploy and run your </a:t>
            </a:r>
            <a:r>
              <a:rPr lang="en-US" sz="2400" dirty="0" smtClean="0">
                <a:solidFill>
                  <a:schemeClr val="tx1"/>
                </a:solidFill>
              </a:rPr>
              <a:t>applications</a:t>
            </a:r>
            <a:endParaRPr lang="en-US" sz="2400" dirty="0">
              <a:solidFill>
                <a:schemeClr val="tx1"/>
              </a:solidFill>
            </a:endParaRPr>
          </a:p>
          <a:p>
            <a:pPr>
              <a:buFont typeface="Wingdings" charset="2"/>
              <a:buChar char="q"/>
            </a:pPr>
            <a:r>
              <a:rPr lang="en-US" sz="2400" dirty="0" smtClean="0">
                <a:solidFill>
                  <a:schemeClr val="tx1"/>
                </a:solidFill>
              </a:rPr>
              <a:t> Docker </a:t>
            </a:r>
            <a:r>
              <a:rPr lang="en-US" sz="2400" dirty="0">
                <a:solidFill>
                  <a:schemeClr val="tx1"/>
                </a:solidFill>
              </a:rPr>
              <a:t>Cloud does not provide hosting services, so all of your applications, services, and containers run on your own </a:t>
            </a:r>
            <a:r>
              <a:rPr lang="en-US" sz="2400" dirty="0" smtClean="0">
                <a:solidFill>
                  <a:schemeClr val="tx1"/>
                </a:solidFill>
              </a:rPr>
              <a:t>hosts</a:t>
            </a:r>
            <a:endParaRPr lang="en-US" sz="2400" dirty="0">
              <a:solidFill>
                <a:schemeClr val="tx1"/>
              </a:solidFill>
            </a:endParaRPr>
          </a:p>
          <a:p>
            <a:pPr>
              <a:buFont typeface="Wingdings" charset="2"/>
              <a:buChar char="q"/>
            </a:pPr>
            <a:r>
              <a:rPr lang="en-US" sz="2400" dirty="0" smtClean="0">
                <a:solidFill>
                  <a:schemeClr val="tx1"/>
                </a:solidFill>
              </a:rPr>
              <a:t> Your </a:t>
            </a:r>
            <a:r>
              <a:rPr lang="en-US" sz="2400" dirty="0">
                <a:solidFill>
                  <a:schemeClr val="tx1"/>
                </a:solidFill>
              </a:rPr>
              <a:t>hosts can come from several different sources, including physical servers, virtual machines or cloud </a:t>
            </a:r>
            <a:r>
              <a:rPr lang="en-US" sz="2400" dirty="0" smtClean="0">
                <a:solidFill>
                  <a:schemeClr val="tx1"/>
                </a:solidFill>
              </a:rPr>
              <a:t>providers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98596438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a:t>
            </a:r>
            <a:r>
              <a:rPr lang="en-US" dirty="0" smtClean="0">
                <a:solidFill>
                  <a:schemeClr val="tx1"/>
                </a:solidFill>
              </a:rPr>
              <a:t>Nodes </a:t>
            </a:r>
            <a:r>
              <a:rPr lang="en-US" dirty="0">
                <a:solidFill>
                  <a:schemeClr val="tx1"/>
                </a:solidFill>
              </a:rPr>
              <a:t>and A</a:t>
            </a:r>
            <a:r>
              <a:rPr lang="en-US" dirty="0" smtClean="0">
                <a:solidFill>
                  <a:schemeClr val="tx1"/>
                </a:solidFill>
              </a:rPr>
              <a:t>pps </a:t>
            </a:r>
            <a:r>
              <a:rPr lang="en-US" dirty="0">
                <a:solidFill>
                  <a:schemeClr val="tx1"/>
                </a:solidFill>
              </a:rPr>
              <a:t>(standard mode</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These topics cover the traditional, pre-Swarm model for deploying and managing nodes, services, and applications in Docker </a:t>
            </a:r>
            <a:r>
              <a:rPr lang="en-US" sz="2400" dirty="0" smtClean="0">
                <a:solidFill>
                  <a:schemeClr val="tx1"/>
                </a:solidFill>
              </a:rPr>
              <a:t>Cloud</a:t>
            </a:r>
          </a:p>
          <a:p>
            <a:pPr marL="0" indent="0">
              <a:buNone/>
            </a:pPr>
            <a:r>
              <a:rPr lang="en-US" sz="2400" b="1" dirty="0">
                <a:solidFill>
                  <a:schemeClr val="tx1"/>
                </a:solidFill>
              </a:rPr>
              <a:t>Applications in Docker </a:t>
            </a:r>
            <a:r>
              <a:rPr lang="en-US" sz="2400" b="1" dirty="0" smtClean="0">
                <a:solidFill>
                  <a:schemeClr val="tx1"/>
                </a:solidFill>
              </a:rPr>
              <a:t>Cloud</a:t>
            </a:r>
            <a:endParaRPr lang="en-US" sz="2400" b="1" dirty="0">
              <a:solidFill>
                <a:schemeClr val="tx1"/>
              </a:solidFill>
            </a:endParaRPr>
          </a:p>
          <a:p>
            <a:pPr>
              <a:buFont typeface="Wingdings" charset="2"/>
              <a:buChar char="q"/>
            </a:pPr>
            <a:r>
              <a:rPr lang="en-US" sz="2400" dirty="0" smtClean="0">
                <a:solidFill>
                  <a:schemeClr val="tx1"/>
                </a:solidFill>
              </a:rPr>
              <a:t> Applications </a:t>
            </a:r>
            <a:r>
              <a:rPr lang="en-US" sz="2400" dirty="0">
                <a:solidFill>
                  <a:schemeClr val="tx1"/>
                </a:solidFill>
              </a:rPr>
              <a:t>in Docker Cloud are usually several Services linked together using the specifications from a </a:t>
            </a:r>
            <a:r>
              <a:rPr lang="en-US" sz="2400" b="1" dirty="0">
                <a:solidFill>
                  <a:schemeClr val="tx1"/>
                </a:solidFill>
              </a:rPr>
              <a:t>Stackfile</a:t>
            </a:r>
            <a:r>
              <a:rPr lang="en-US" sz="2400" dirty="0">
                <a:solidFill>
                  <a:schemeClr val="tx1"/>
                </a:solidFill>
              </a:rPr>
              <a:t> or a Compose </a:t>
            </a:r>
            <a:r>
              <a:rPr lang="en-US" sz="2400" dirty="0" smtClean="0">
                <a:solidFill>
                  <a:schemeClr val="tx1"/>
                </a:solidFill>
              </a:rPr>
              <a:t>file</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also create individual services using the Docker Cloud Services </a:t>
            </a:r>
            <a:r>
              <a:rPr lang="en-US" sz="2400" dirty="0" smtClean="0">
                <a:solidFill>
                  <a:schemeClr val="tx1"/>
                </a:solidFill>
              </a:rPr>
              <a:t>wizard </a:t>
            </a: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you can attach Volumes to use as long-lived storage for your </a:t>
            </a:r>
            <a:r>
              <a:rPr lang="en-US" sz="2400" dirty="0" smtClean="0">
                <a:solidFill>
                  <a:schemeClr val="tx1"/>
                </a:solidFill>
              </a:rPr>
              <a:t>services</a:t>
            </a:r>
          </a:p>
          <a:p>
            <a:pPr>
              <a:buFont typeface="Wingdings" charset="2"/>
              <a:buChar char="q"/>
            </a:pPr>
            <a:r>
              <a:rPr lang="en-US" sz="2400" dirty="0">
                <a:solidFill>
                  <a:schemeClr val="tx1"/>
                </a:solidFill>
              </a:rPr>
              <a:t> </a:t>
            </a:r>
            <a:r>
              <a:rPr lang="en-US" sz="2400" dirty="0" smtClean="0">
                <a:solidFill>
                  <a:schemeClr val="tx1"/>
                </a:solidFill>
              </a:rPr>
              <a:t>If </a:t>
            </a:r>
            <a:r>
              <a:rPr lang="en-US" sz="2400" dirty="0">
                <a:solidFill>
                  <a:schemeClr val="tx1"/>
                </a:solidFill>
              </a:rPr>
              <a:t>you are using </a:t>
            </a:r>
            <a:r>
              <a:rPr lang="en-US" sz="2400" dirty="0" err="1" smtClean="0">
                <a:solidFill>
                  <a:schemeClr val="tx1"/>
                </a:solidFill>
              </a:rPr>
              <a:t>autobuild</a:t>
            </a:r>
            <a:r>
              <a:rPr lang="en-US" sz="2400" dirty="0" smtClean="0">
                <a:solidFill>
                  <a:schemeClr val="tx1"/>
                </a:solidFill>
              </a:rPr>
              <a:t> </a:t>
            </a:r>
            <a:r>
              <a:rPr lang="en-US" sz="2400" dirty="0">
                <a:solidFill>
                  <a:schemeClr val="tx1"/>
                </a:solidFill>
              </a:rPr>
              <a:t>and </a:t>
            </a:r>
            <a:r>
              <a:rPr lang="en-US" sz="2400" dirty="0" err="1">
                <a:solidFill>
                  <a:schemeClr val="tx1"/>
                </a:solidFill>
              </a:rPr>
              <a:t>autotest</a:t>
            </a:r>
            <a:r>
              <a:rPr lang="en-US" sz="2400" dirty="0">
                <a:solidFill>
                  <a:schemeClr val="tx1"/>
                </a:solidFill>
              </a:rPr>
              <a:t> features, you can also </a:t>
            </a:r>
            <a:r>
              <a:rPr lang="en-US" sz="2400" dirty="0" smtClean="0">
                <a:solidFill>
                  <a:schemeClr val="tx1"/>
                </a:solidFill>
              </a:rPr>
              <a:t>se</a:t>
            </a:r>
            <a:r>
              <a:rPr lang="en-US" sz="2400" dirty="0">
                <a:solidFill>
                  <a:schemeClr val="tx1"/>
                </a:solidFill>
              </a:rPr>
              <a:t> </a:t>
            </a:r>
            <a:r>
              <a:rPr lang="en-US" sz="2400" dirty="0" smtClean="0">
                <a:solidFill>
                  <a:schemeClr val="tx1"/>
                </a:solidFill>
              </a:rPr>
              <a:t>autoredeploy to </a:t>
            </a:r>
            <a:r>
              <a:rPr lang="en-US" sz="2400" dirty="0">
                <a:solidFill>
                  <a:schemeClr val="tx1"/>
                </a:solidFill>
              </a:rPr>
              <a:t>automatically redeploy the </a:t>
            </a:r>
            <a:r>
              <a:rPr lang="en-US" sz="2400" dirty="0" smtClean="0">
                <a:solidFill>
                  <a:schemeClr val="tx1"/>
                </a:solidFill>
              </a:rPr>
              <a:t>application</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Tree>
    <p:extLst>
      <p:ext uri="{BB962C8B-B14F-4D97-AF65-F5344CB8AC3E}">
        <p14:creationId xmlns:p14="http://schemas.microsoft.com/office/powerpoint/2010/main" val="19367811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Docker Machine</a:t>
            </a:r>
            <a:endParaRPr lang="en-US" dirty="0"/>
          </a:p>
        </p:txBody>
      </p:sp>
    </p:spTree>
    <p:extLst>
      <p:ext uri="{BB962C8B-B14F-4D97-AF65-F5344CB8AC3E}">
        <p14:creationId xmlns:p14="http://schemas.microsoft.com/office/powerpoint/2010/main" val="1917020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p>
        </p:txBody>
      </p:sp>
      <p:sp>
        <p:nvSpPr>
          <p:cNvPr id="3" name="Slide Number Placeholder 2"/>
          <p:cNvSpPr>
            <a:spLocks noGrp="1"/>
          </p:cNvSpPr>
          <p:nvPr>
            <p:ph type="sldNum" sz="quarter" idx="12"/>
          </p:nvPr>
        </p:nvSpPr>
        <p:spPr/>
        <p:txBody>
          <a:bodyPr/>
          <a:lstStyle/>
          <a:p>
            <a:fld id="{63D2BBDB-0FA6-4C10-AF9F-76D6D9DF8706}" type="slidenum">
              <a:rPr lang="en-US" altLang="en-US" smtClean="0"/>
              <a:pPr/>
              <a:t>42</a:t>
            </a:fld>
            <a:endParaRPr lang="en-US" altLang="en-US"/>
          </a:p>
        </p:txBody>
      </p:sp>
      <p:sp>
        <p:nvSpPr>
          <p:cNvPr id="5" name="TextBox 4"/>
          <p:cNvSpPr txBox="1"/>
          <p:nvPr/>
        </p:nvSpPr>
        <p:spPr>
          <a:xfrm>
            <a:off x="901424" y="3429000"/>
            <a:ext cx="10528576" cy="923330"/>
          </a:xfrm>
          <a:prstGeom prst="rect">
            <a:avLst/>
          </a:prstGeom>
          <a:noFill/>
        </p:spPr>
        <p:txBody>
          <a:bodyPr wrap="square" rtlCol="0">
            <a:spAutoFit/>
          </a:bodyPr>
          <a:lstStyle/>
          <a:p>
            <a:pPr algn="just"/>
            <a:r>
              <a:rPr lang="en-US" dirty="0" smtClean="0"/>
              <a:t>FOLLOWING SLIDES ARE FROM A FULL DOCKER CHAPTER. SO, THERE ARE TOO MANY, BUT LET ARE GOOD SLIDES. PLEASE LOOK THROUGH THEM AND ELIMATE THOSE YOU FEEL ARE UNNECESSERY. THE OTHER OPTION IS WE COULD SPLIT THEM INTO ANTOHER SECTION, IF YOU FEEL THE MATERIAL IS SUITIBLE FOR YOUR CLASS..</a:t>
            </a:r>
            <a:endParaRPr lang="en-US" dirty="0"/>
          </a:p>
        </p:txBody>
      </p:sp>
      <p:sp>
        <p:nvSpPr>
          <p:cNvPr id="6" name="TextBox 5"/>
          <p:cNvSpPr txBox="1"/>
          <p:nvPr/>
        </p:nvSpPr>
        <p:spPr>
          <a:xfrm>
            <a:off x="1028362" y="2598003"/>
            <a:ext cx="10135275" cy="830997"/>
          </a:xfrm>
          <a:prstGeom prst="rect">
            <a:avLst/>
          </a:prstGeom>
          <a:noFill/>
        </p:spPr>
        <p:txBody>
          <a:bodyPr wrap="none" rtlCol="0">
            <a:spAutoFit/>
          </a:bodyPr>
          <a:lstStyle/>
          <a:p>
            <a:r>
              <a:rPr lang="en-US" sz="4800" b="1" dirty="0" smtClean="0"/>
              <a:t>START DOCKER MACHINE CLASS SLIDES</a:t>
            </a:r>
            <a:endParaRPr lang="en-US" sz="4800" b="1" dirty="0"/>
          </a:p>
        </p:txBody>
      </p:sp>
    </p:spTree>
    <p:extLst>
      <p:ext uri="{BB962C8B-B14F-4D97-AF65-F5344CB8AC3E}">
        <p14:creationId xmlns:p14="http://schemas.microsoft.com/office/powerpoint/2010/main" val="1370760936"/>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Docker Machine is a </a:t>
            </a:r>
            <a:r>
              <a:rPr lang="en-US" sz="2400" b="1" dirty="0"/>
              <a:t>tool</a:t>
            </a:r>
            <a:r>
              <a:rPr lang="en-US" sz="2400" dirty="0"/>
              <a:t> that lets you </a:t>
            </a:r>
            <a:r>
              <a:rPr lang="en-US" sz="2400" dirty="0" smtClean="0"/>
              <a:t>install Docker Engine on virtual hosts, and manage the hosts with </a:t>
            </a:r>
            <a:r>
              <a:rPr lang="en-US" sz="2400" dirty="0" smtClean="0">
                <a:latin typeface="Courier New" charset="0"/>
                <a:ea typeface="Courier New" charset="0"/>
                <a:cs typeface="Courier New" charset="0"/>
              </a:rPr>
              <a:t>docker-machine</a:t>
            </a:r>
            <a:r>
              <a:rPr lang="en-US" sz="2400" dirty="0"/>
              <a:t> commands. </a:t>
            </a:r>
            <a:endParaRPr lang="en-US" sz="2400" dirty="0" smtClean="0"/>
          </a:p>
          <a:p>
            <a:pPr>
              <a:buFont typeface="Wingdings" panose="05000000000000000000" pitchFamily="2" charset="2"/>
              <a:buChar char="q"/>
            </a:pPr>
            <a:r>
              <a:rPr lang="en-US" sz="2400" dirty="0"/>
              <a:t> </a:t>
            </a:r>
            <a:r>
              <a:rPr lang="en-US" sz="2400" dirty="0" smtClean="0"/>
              <a:t>You </a:t>
            </a:r>
            <a:r>
              <a:rPr lang="en-US" sz="2400" dirty="0"/>
              <a:t>can use Machine to </a:t>
            </a:r>
            <a:r>
              <a:rPr lang="en-US" sz="2400" b="1" dirty="0"/>
              <a:t>create</a:t>
            </a:r>
            <a:r>
              <a:rPr lang="en-US" sz="2400" dirty="0"/>
              <a:t> Docker hosts on your local Mac or Windows </a:t>
            </a:r>
            <a:r>
              <a:rPr lang="en-US" sz="2400" dirty="0" smtClean="0"/>
              <a:t>box. </a:t>
            </a:r>
          </a:p>
          <a:p>
            <a:pPr>
              <a:buFont typeface="Wingdings" panose="05000000000000000000" pitchFamily="2" charset="2"/>
              <a:buChar char="q"/>
            </a:pPr>
            <a:r>
              <a:rPr lang="en-US" sz="2400" dirty="0"/>
              <a:t> </a:t>
            </a:r>
            <a:r>
              <a:rPr lang="en-US" sz="2400" dirty="0" smtClean="0"/>
              <a:t>Also, on </a:t>
            </a:r>
            <a:r>
              <a:rPr lang="en-US" sz="2400" dirty="0"/>
              <a:t>your company network, in your data center, or on </a:t>
            </a:r>
            <a:r>
              <a:rPr lang="en-US" sz="2400" b="1" dirty="0"/>
              <a:t>cloud </a:t>
            </a:r>
            <a:r>
              <a:rPr lang="en-US" sz="2400" dirty="0"/>
              <a:t>providers like AWS or Digital Ocean</a:t>
            </a:r>
            <a:r>
              <a:rPr lang="en-US" sz="2400" dirty="0" smtClean="0"/>
              <a: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dirty="0"/>
          </a:p>
        </p:txBody>
      </p:sp>
    </p:spTree>
    <p:extLst>
      <p:ext uri="{BB962C8B-B14F-4D97-AF65-F5344CB8AC3E}">
        <p14:creationId xmlns:p14="http://schemas.microsoft.com/office/powerpoint/2010/main" val="127667099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Using</a:t>
            </a:r>
            <a:r>
              <a:rPr lang="en-US" sz="2400" dirty="0"/>
              <a:t> </a:t>
            </a:r>
            <a:r>
              <a:rPr lang="en-US" sz="2400" dirty="0">
                <a:latin typeface="Courier New" charset="0"/>
                <a:ea typeface="Courier New" charset="0"/>
                <a:cs typeface="Courier New" charset="0"/>
              </a:rPr>
              <a:t>docker-machine</a:t>
            </a:r>
            <a:r>
              <a:rPr lang="en-US" sz="2400" dirty="0"/>
              <a:t> </a:t>
            </a:r>
            <a:r>
              <a:rPr lang="en-US" sz="2400" b="1" dirty="0"/>
              <a:t>commands</a:t>
            </a:r>
            <a:r>
              <a:rPr lang="en-US" sz="2400" dirty="0"/>
              <a:t>, you </a:t>
            </a:r>
            <a:r>
              <a:rPr lang="en-US" sz="2400" dirty="0" smtClean="0"/>
              <a:t>can: </a:t>
            </a:r>
          </a:p>
          <a:p>
            <a:pPr lvl="1">
              <a:buFont typeface="Wingdings" panose="05000000000000000000" pitchFamily="2" charset="2"/>
              <a:buChar char="q"/>
            </a:pPr>
            <a:r>
              <a:rPr lang="en-US" sz="2400" dirty="0"/>
              <a:t> S</a:t>
            </a:r>
            <a:r>
              <a:rPr lang="en-US" sz="2400" dirty="0" smtClean="0"/>
              <a:t>tart</a:t>
            </a:r>
          </a:p>
          <a:p>
            <a:pPr lvl="1">
              <a:buFont typeface="Wingdings" panose="05000000000000000000" pitchFamily="2" charset="2"/>
              <a:buChar char="q"/>
            </a:pPr>
            <a:r>
              <a:rPr lang="en-US" sz="2400" dirty="0" smtClean="0"/>
              <a:t> Inspect </a:t>
            </a:r>
          </a:p>
          <a:p>
            <a:pPr lvl="1">
              <a:buFont typeface="Wingdings" panose="05000000000000000000" pitchFamily="2" charset="2"/>
              <a:buChar char="q"/>
            </a:pPr>
            <a:r>
              <a:rPr lang="en-US" sz="2400" dirty="0"/>
              <a:t> S</a:t>
            </a:r>
            <a:r>
              <a:rPr lang="en-US" sz="2400" dirty="0" smtClean="0"/>
              <a:t>top </a:t>
            </a:r>
          </a:p>
          <a:p>
            <a:pPr lvl="1">
              <a:buFont typeface="Wingdings" panose="05000000000000000000" pitchFamily="2" charset="2"/>
              <a:buChar char="q"/>
            </a:pPr>
            <a:r>
              <a:rPr lang="en-US" sz="2400" dirty="0"/>
              <a:t> R</a:t>
            </a:r>
            <a:r>
              <a:rPr lang="en-US" sz="2400" dirty="0" smtClean="0"/>
              <a:t>estart </a:t>
            </a:r>
            <a:r>
              <a:rPr lang="en-US" sz="2400" dirty="0"/>
              <a:t>a managed </a:t>
            </a:r>
            <a:r>
              <a:rPr lang="en-US" sz="2400" dirty="0" smtClean="0"/>
              <a:t>host </a:t>
            </a:r>
          </a:p>
          <a:p>
            <a:pPr lvl="1">
              <a:buFont typeface="Wingdings" panose="05000000000000000000" pitchFamily="2" charset="2"/>
              <a:buChar char="q"/>
            </a:pPr>
            <a:r>
              <a:rPr lang="en-US" sz="2400" dirty="0"/>
              <a:t> U</a:t>
            </a:r>
            <a:r>
              <a:rPr lang="en-US" sz="2400" dirty="0" smtClean="0"/>
              <a:t>pgrade </a:t>
            </a:r>
            <a:r>
              <a:rPr lang="en-US" sz="2400" dirty="0"/>
              <a:t>the Docker client and </a:t>
            </a:r>
            <a:r>
              <a:rPr lang="en-US" sz="2400" dirty="0" smtClean="0"/>
              <a:t>daemon</a:t>
            </a:r>
          </a:p>
          <a:p>
            <a:pPr lvl="1">
              <a:buFont typeface="Wingdings" panose="05000000000000000000" pitchFamily="2" charset="2"/>
              <a:buChar char="q"/>
            </a:pPr>
            <a:r>
              <a:rPr lang="en-US" sz="2400" dirty="0"/>
              <a:t> C</a:t>
            </a:r>
            <a:r>
              <a:rPr lang="en-US" sz="2400" dirty="0" smtClean="0"/>
              <a:t>onfigure </a:t>
            </a:r>
            <a:r>
              <a:rPr lang="en-US" sz="2400" dirty="0"/>
              <a:t>a Docker client to talk to your host.</a:t>
            </a: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dirty="0"/>
          </a:p>
        </p:txBody>
      </p:sp>
    </p:spTree>
    <p:extLst>
      <p:ext uri="{BB962C8B-B14F-4D97-AF65-F5344CB8AC3E}">
        <p14:creationId xmlns:p14="http://schemas.microsoft.com/office/powerpoint/2010/main" val="28327634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Machine Environment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Point the Machine CLI at a running, managed host, and you can run </a:t>
            </a:r>
            <a:r>
              <a:rPr lang="en-US" sz="2400" dirty="0">
                <a:latin typeface="Courier New" charset="0"/>
                <a:ea typeface="Courier New" charset="0"/>
                <a:cs typeface="Courier New" charset="0"/>
              </a:rPr>
              <a:t>docker</a:t>
            </a:r>
            <a:r>
              <a:rPr lang="en-US" sz="2400" dirty="0"/>
              <a:t> commands directly on that host. </a:t>
            </a:r>
            <a:endParaRPr lang="en-US" sz="2400" dirty="0" smtClean="0"/>
          </a:p>
          <a:p>
            <a:pPr>
              <a:buFont typeface="Wingdings" panose="05000000000000000000" pitchFamily="2" charset="2"/>
              <a:buChar char="q"/>
            </a:pPr>
            <a:r>
              <a:rPr lang="en-US" sz="2400" dirty="0"/>
              <a:t> </a:t>
            </a:r>
            <a:r>
              <a:rPr lang="en-US" sz="2400" dirty="0" smtClean="0"/>
              <a:t>For </a:t>
            </a:r>
            <a:r>
              <a:rPr lang="en-US" sz="2400" dirty="0"/>
              <a:t>example, run </a:t>
            </a:r>
            <a:r>
              <a:rPr lang="en-US" sz="2400" dirty="0">
                <a:latin typeface="Courier New" charset="0"/>
                <a:ea typeface="Courier New" charset="0"/>
                <a:cs typeface="Courier New" charset="0"/>
              </a:rPr>
              <a:t>docker-machine env </a:t>
            </a:r>
            <a:r>
              <a:rPr lang="en-US" sz="2400" dirty="0"/>
              <a:t>default to point to a host called </a:t>
            </a:r>
            <a:r>
              <a:rPr lang="en-US" sz="2400" dirty="0" smtClean="0"/>
              <a:t>default.</a:t>
            </a:r>
            <a:endParaRPr lang="en-US" sz="2400" dirty="0"/>
          </a:p>
          <a:p>
            <a:pPr lvl="1">
              <a:buFont typeface="Wingdings" panose="05000000000000000000" pitchFamily="2" charset="2"/>
              <a:buChar char="q"/>
            </a:pPr>
            <a:r>
              <a:rPr lang="en-US" sz="2200" dirty="0" smtClean="0"/>
              <a:t> NOTE: You may have to name the VM specifically, like this: </a:t>
            </a:r>
            <a:endParaRPr lang="en-US" sz="22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dirty="0"/>
          </a:p>
        </p:txBody>
      </p:sp>
      <p:sp>
        <p:nvSpPr>
          <p:cNvPr id="7" name="Content Placeholder 2"/>
          <p:cNvSpPr>
            <a:spLocks noGrp="1"/>
          </p:cNvSpPr>
          <p:nvPr/>
        </p:nvSpPr>
        <p:spPr>
          <a:xfrm>
            <a:off x="4030979" y="3352800"/>
            <a:ext cx="41910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charset="0"/>
                <a:ea typeface="Courier New" charset="0"/>
                <a:cs typeface="Courier New" charset="0"/>
              </a:rPr>
              <a:t>docker-machine env &lt;name&gt;</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42282133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Machine Environment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Once you follow the on-screen </a:t>
            </a:r>
            <a:r>
              <a:rPr lang="en-US" sz="2400" dirty="0"/>
              <a:t>instructions to complete </a:t>
            </a:r>
            <a:r>
              <a:rPr lang="en-US" sz="2400" dirty="0" smtClean="0"/>
              <a:t>the </a:t>
            </a:r>
            <a:r>
              <a:rPr lang="en-US" sz="2400" dirty="0" err="1" smtClean="0">
                <a:latin typeface="Courier New" charset="0"/>
                <a:ea typeface="Courier New" charset="0"/>
                <a:cs typeface="Courier New" charset="0"/>
              </a:rPr>
              <a:t>env</a:t>
            </a:r>
            <a:r>
              <a:rPr lang="en-US" sz="2400" dirty="0"/>
              <a:t> setup, </a:t>
            </a:r>
            <a:r>
              <a:rPr lang="en-US" sz="2400" dirty="0" smtClean="0"/>
              <a:t>you can run</a:t>
            </a:r>
            <a:r>
              <a:rPr lang="en-US" sz="2400" dirty="0"/>
              <a:t> </a:t>
            </a:r>
            <a:r>
              <a:rPr lang="en-US" sz="2400" dirty="0">
                <a:latin typeface="Courier New" charset="0"/>
                <a:ea typeface="Courier New" charset="0"/>
                <a:cs typeface="Courier New" charset="0"/>
              </a:rPr>
              <a:t>docker ps</a:t>
            </a:r>
            <a:r>
              <a:rPr lang="en-US" sz="2400" dirty="0"/>
              <a:t>, </a:t>
            </a:r>
            <a:r>
              <a:rPr lang="en-US" sz="2400" dirty="0">
                <a:latin typeface="Courier New" charset="0"/>
                <a:ea typeface="Courier New" charset="0"/>
                <a:cs typeface="Courier New" charset="0"/>
              </a:rPr>
              <a:t>docker run hello-world</a:t>
            </a:r>
            <a:r>
              <a:rPr lang="en-US" sz="2400" dirty="0"/>
              <a:t>, and so </a:t>
            </a:r>
            <a:r>
              <a:rPr lang="en-US" sz="2400" dirty="0" smtClean="0"/>
              <a:t>forth.</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Output:</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46</a:t>
            </a:fld>
            <a:endParaRPr lang="en-US" altLang="en-US" dirty="0"/>
          </a:p>
        </p:txBody>
      </p:sp>
      <p:sp>
        <p:nvSpPr>
          <p:cNvPr id="6" name="Content Placeholder 2"/>
          <p:cNvSpPr>
            <a:spLocks noGrp="1"/>
          </p:cNvSpPr>
          <p:nvPr/>
        </p:nvSpPr>
        <p:spPr>
          <a:xfrm>
            <a:off x="2887979" y="3048000"/>
            <a:ext cx="6476999" cy="2438399"/>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latin typeface="Courier New" charset="0"/>
                <a:ea typeface="Courier New" charset="0"/>
                <a:cs typeface="Courier New" charset="0"/>
              </a:rPr>
              <a:t>export DOCKER_TLS_VERIFY="1"</a:t>
            </a:r>
          </a:p>
          <a:p>
            <a:r>
              <a:rPr lang="en-US" sz="1800" dirty="0">
                <a:latin typeface="Courier New" charset="0"/>
                <a:ea typeface="Courier New" charset="0"/>
                <a:cs typeface="Courier New" charset="0"/>
              </a:rPr>
              <a:t>export DOCKER_HOST="tcp</a:t>
            </a:r>
            <a:r>
              <a:rPr lang="en-US" sz="1800" dirty="0" smtClean="0">
                <a:latin typeface="Courier New" charset="0"/>
                <a:ea typeface="Courier New" charset="0"/>
                <a:cs typeface="Courier New" charset="0"/>
              </a:rPr>
              <a:t>://XXX.XXX.XX.XXX:XXXX"</a:t>
            </a:r>
            <a:endParaRPr lang="en-US" sz="1800" dirty="0">
              <a:latin typeface="Courier New" charset="0"/>
              <a:ea typeface="Courier New" charset="0"/>
              <a:cs typeface="Courier New" charset="0"/>
            </a:endParaRPr>
          </a:p>
          <a:p>
            <a:r>
              <a:rPr lang="en-US" sz="1800" dirty="0">
                <a:latin typeface="Courier New" charset="0"/>
                <a:ea typeface="Courier New" charset="0"/>
                <a:cs typeface="Courier New" charset="0"/>
              </a:rPr>
              <a:t>export </a:t>
            </a:r>
            <a:r>
              <a:rPr lang="en-US" sz="1800" dirty="0" smtClean="0">
                <a:latin typeface="Courier New" charset="0"/>
                <a:ea typeface="Courier New" charset="0"/>
                <a:cs typeface="Courier New" charset="0"/>
              </a:rPr>
              <a:t>DOCKER_CERT_PATH= &lt;PATH&gt;</a:t>
            </a:r>
            <a:endParaRPr lang="en-US" sz="1800" dirty="0">
              <a:latin typeface="Courier New" charset="0"/>
              <a:ea typeface="Courier New" charset="0"/>
              <a:cs typeface="Courier New" charset="0"/>
            </a:endParaRPr>
          </a:p>
          <a:p>
            <a:r>
              <a:rPr lang="en-US" sz="1800" dirty="0">
                <a:latin typeface="Courier New" charset="0"/>
                <a:ea typeface="Courier New" charset="0"/>
                <a:cs typeface="Courier New" charset="0"/>
              </a:rPr>
              <a:t>export DOCKER_MACHINE_NAME</a:t>
            </a:r>
            <a:r>
              <a:rPr lang="en-US" sz="1800" dirty="0" smtClean="0">
                <a:latin typeface="Courier New" charset="0"/>
                <a:ea typeface="Courier New" charset="0"/>
                <a:cs typeface="Courier New" charset="0"/>
              </a:rPr>
              <a:t>= &lt;NAME&gt;</a:t>
            </a:r>
          </a:p>
          <a:p>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Run this command to configure your shell: </a:t>
            </a:r>
          </a:p>
          <a:p>
            <a:r>
              <a:rPr lang="en-US" sz="1800" dirty="0">
                <a:latin typeface="Courier New" charset="0"/>
                <a:ea typeface="Courier New" charset="0"/>
                <a:cs typeface="Courier New" charset="0"/>
              </a:rPr>
              <a:t># eval $(docker-machine env dev</a:t>
            </a:r>
            <a:r>
              <a:rPr lang="en-US" sz="1800" dirty="0" smtClean="0">
                <a:latin typeface="Courier New" charset="0"/>
                <a:ea typeface="Courier New" charset="0"/>
                <a:cs typeface="Courier New" charset="0"/>
              </a:rPr>
              <a:t>)</a:t>
            </a:r>
            <a:endParaRPr lang="en-US" sz="1800" dirty="0">
              <a:latin typeface="Courier New" charset="0"/>
              <a:ea typeface="Courier New" charset="0"/>
              <a:cs typeface="Courier New" charset="0"/>
            </a:endParaRPr>
          </a:p>
        </p:txBody>
      </p:sp>
    </p:spTree>
    <p:extLst>
      <p:ext uri="{BB962C8B-B14F-4D97-AF65-F5344CB8AC3E}">
        <p14:creationId xmlns:p14="http://schemas.microsoft.com/office/powerpoint/2010/main" val="152856141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Good Old Days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Machine </a:t>
            </a:r>
            <a:r>
              <a:rPr lang="en-US" sz="2400" i="1" dirty="0"/>
              <a:t>was</a:t>
            </a:r>
            <a:r>
              <a:rPr lang="en-US" sz="2400" dirty="0"/>
              <a:t> the </a:t>
            </a:r>
            <a:r>
              <a:rPr lang="en-US" sz="2400" b="1" dirty="0"/>
              <a:t>only</a:t>
            </a:r>
            <a:r>
              <a:rPr lang="en-US" sz="2400" dirty="0"/>
              <a:t> way to run Docker on Mac or Windows previous to Docker v1.12. </a:t>
            </a:r>
            <a:endParaRPr lang="en-US" sz="2400" dirty="0" smtClean="0"/>
          </a:p>
          <a:p>
            <a:pPr>
              <a:buFont typeface="Wingdings" panose="05000000000000000000" pitchFamily="2" charset="2"/>
              <a:buChar char="q"/>
            </a:pPr>
            <a:r>
              <a:rPr lang="en-US" sz="2400" dirty="0" smtClean="0"/>
              <a:t> Docker </a:t>
            </a:r>
            <a:r>
              <a:rPr lang="en-US" sz="2400" dirty="0"/>
              <a:t>for Mac </a:t>
            </a:r>
            <a:r>
              <a:rPr lang="en-US" sz="2400" dirty="0" smtClean="0"/>
              <a:t>&amp;</a:t>
            </a:r>
            <a:r>
              <a:rPr lang="en-US" sz="2400" dirty="0"/>
              <a:t> Docker for Windows are available as </a:t>
            </a:r>
            <a:r>
              <a:rPr lang="en-US" sz="2400" b="1" dirty="0"/>
              <a:t>native</a:t>
            </a:r>
            <a:r>
              <a:rPr lang="en-US" sz="2400" dirty="0"/>
              <a:t> </a:t>
            </a:r>
            <a:r>
              <a:rPr lang="en-US" sz="2400" dirty="0" smtClean="0"/>
              <a:t>apps </a:t>
            </a:r>
            <a:r>
              <a:rPr lang="en-US" sz="2400" i="1" dirty="0" smtClean="0"/>
              <a:t>now</a:t>
            </a:r>
            <a:r>
              <a:rPr lang="en-US" sz="2400" dirty="0" smtClean="0"/>
              <a:t> and are the </a:t>
            </a:r>
            <a:r>
              <a:rPr lang="en-US" sz="2400" dirty="0"/>
              <a:t>better choice for this use case on newer desktops and laptops. </a:t>
            </a:r>
            <a:endParaRPr lang="en-US" sz="2400" dirty="0" smtClean="0"/>
          </a:p>
          <a:p>
            <a:pPr>
              <a:buFont typeface="Wingdings" panose="05000000000000000000" pitchFamily="2" charset="2"/>
              <a:buChar char="q"/>
            </a:pPr>
            <a:r>
              <a:rPr lang="en-US" sz="2400" dirty="0"/>
              <a:t> The installers for Docker for Mac and Docker for Windows include Docker Machine, along with Docker Compose.</a:t>
            </a:r>
            <a:endParaRPr lang="en-US" sz="2400" dirty="0" smtClean="0"/>
          </a:p>
          <a:p>
            <a:pPr>
              <a:buFont typeface="Wingdings" panose="05000000000000000000" pitchFamily="2" charset="2"/>
              <a:buChar char="q"/>
            </a:pPr>
            <a:r>
              <a:rPr lang="en-US" sz="2400" dirty="0" smtClean="0"/>
              <a:t> So, no more need for confusion.</a:t>
            </a: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47</a:t>
            </a:fld>
            <a:endParaRPr lang="en-US" alt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32" y="3350557"/>
            <a:ext cx="3000386" cy="19022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915" y="3886715"/>
            <a:ext cx="2056885" cy="20568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8438" y="4215384"/>
            <a:ext cx="2069592" cy="1728216"/>
          </a:xfrm>
          <a:prstGeom prst="rect">
            <a:avLst/>
          </a:prstGeom>
        </p:spPr>
      </p:pic>
    </p:spTree>
    <p:extLst>
      <p:ext uri="{BB962C8B-B14F-4D97-AF65-F5344CB8AC3E}">
        <p14:creationId xmlns:p14="http://schemas.microsoft.com/office/powerpoint/2010/main" val="195936294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Docker </a:t>
            </a:r>
            <a:r>
              <a:rPr lang="en-US" sz="2400" dirty="0"/>
              <a:t>Machine enables you to provision multiple remote Docker hosts on various flavors of Linux</a:t>
            </a:r>
            <a:r>
              <a:rPr lang="en-US" sz="2400" dirty="0" smtClean="0"/>
              <a:t>. </a:t>
            </a:r>
          </a:p>
          <a:p>
            <a:pPr>
              <a:buFont typeface="Wingdings" panose="05000000000000000000" pitchFamily="2" charset="2"/>
              <a:buChar char="q"/>
            </a:pPr>
            <a:r>
              <a:rPr lang="en-US" sz="2400" dirty="0"/>
              <a:t> </a:t>
            </a:r>
            <a:r>
              <a:rPr lang="en-US" sz="2400" dirty="0" smtClean="0"/>
              <a:t>Additionally</a:t>
            </a:r>
            <a:r>
              <a:rPr lang="en-US" sz="2400" dirty="0"/>
              <a:t>, Machine allows you to run Docker on older Mac or Windows systems, as described in the previous topic</a:t>
            </a:r>
            <a:r>
              <a:rPr lang="en-US" sz="2400" dirty="0" smtClean="0"/>
              <a:t>.</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dirty="0"/>
              <a:t> Basically, Docker Machine has two broad use cases:</a:t>
            </a:r>
            <a:endParaRPr lang="en-US" sz="2400" b="1"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48</a:t>
            </a:fld>
            <a:endParaRPr lang="en-US" altLang="en-US" dirty="0"/>
          </a:p>
        </p:txBody>
      </p:sp>
    </p:spTree>
    <p:extLst>
      <p:ext uri="{BB962C8B-B14F-4D97-AF65-F5344CB8AC3E}">
        <p14:creationId xmlns:p14="http://schemas.microsoft.com/office/powerpoint/2010/main" val="75074665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ea typeface="Courier New" charset="0"/>
                <a:cs typeface="Courier New" charset="0"/>
              </a:rPr>
              <a:t>#1 - You own an older desktop system and want to run Docker on Mac or Windows</a:t>
            </a:r>
          </a:p>
          <a:p>
            <a:r>
              <a:rPr lang="en-US" sz="2400" dirty="0"/>
              <a:t/>
            </a:r>
            <a:br>
              <a:rPr lang="en-US" sz="2400" dirty="0"/>
            </a:b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49</a:t>
            </a:fld>
            <a:endParaRPr lang="en-US" alt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60" y="3048000"/>
            <a:ext cx="2310929" cy="2310929"/>
          </a:xfrm>
          <a:prstGeom prst="rect">
            <a:avLst/>
          </a:prstGeom>
        </p:spPr>
      </p:pic>
      <p:sp>
        <p:nvSpPr>
          <p:cNvPr id="14" name="Rounded Rectangular Callout 13"/>
          <p:cNvSpPr/>
          <p:nvPr/>
        </p:nvSpPr>
        <p:spPr>
          <a:xfrm>
            <a:off x="2865067" y="2588801"/>
            <a:ext cx="3245573" cy="947180"/>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433931" y="5367844"/>
            <a:ext cx="2528193" cy="369332"/>
          </a:xfrm>
          <a:prstGeom prst="rect">
            <a:avLst/>
          </a:prstGeom>
          <a:noFill/>
        </p:spPr>
        <p:txBody>
          <a:bodyPr wrap="none" rtlCol="0">
            <a:spAutoFit/>
          </a:bodyPr>
          <a:lstStyle/>
          <a:p>
            <a:r>
              <a:rPr lang="en-US" b="1" dirty="0" smtClean="0"/>
              <a:t>Docker Machine for Mac</a:t>
            </a:r>
            <a:endParaRPr lang="en-US" b="1"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20" y="3048000"/>
            <a:ext cx="2310929" cy="2310929"/>
          </a:xfrm>
          <a:prstGeom prst="rect">
            <a:avLst/>
          </a:prstGeom>
        </p:spPr>
      </p:pic>
      <p:sp>
        <p:nvSpPr>
          <p:cNvPr id="21" name="Rounded Rectangular Callout 20"/>
          <p:cNvSpPr/>
          <p:nvPr/>
        </p:nvSpPr>
        <p:spPr>
          <a:xfrm>
            <a:off x="7955827" y="2588801"/>
            <a:ext cx="3245573" cy="947180"/>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524691" y="5367844"/>
            <a:ext cx="3013838" cy="369332"/>
          </a:xfrm>
          <a:prstGeom prst="rect">
            <a:avLst/>
          </a:prstGeom>
          <a:noFill/>
        </p:spPr>
        <p:txBody>
          <a:bodyPr wrap="none" rtlCol="0">
            <a:spAutoFit/>
          </a:bodyPr>
          <a:lstStyle/>
          <a:p>
            <a:r>
              <a:rPr lang="en-US" b="1" dirty="0" smtClean="0"/>
              <a:t>Docker Machine for Windows</a:t>
            </a:r>
            <a:endParaRPr lang="en-US" b="1" dirty="0"/>
          </a:p>
        </p:txBody>
      </p:sp>
      <p:sp>
        <p:nvSpPr>
          <p:cNvPr id="23" name="TextBox 22"/>
          <p:cNvSpPr txBox="1"/>
          <p:nvPr/>
        </p:nvSpPr>
        <p:spPr>
          <a:xfrm>
            <a:off x="7983853" y="2658070"/>
            <a:ext cx="3217547" cy="923330"/>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–version</a:t>
            </a:r>
          </a:p>
          <a:p>
            <a:r>
              <a:rPr lang="en-US" dirty="0" smtClean="0">
                <a:latin typeface="Courier New" charset="0"/>
                <a:ea typeface="Courier New" charset="0"/>
                <a:cs typeface="Courier New" charset="0"/>
              </a:rPr>
              <a:t>docker run hello-world</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 </a:t>
            </a:r>
          </a:p>
        </p:txBody>
      </p:sp>
      <p:sp>
        <p:nvSpPr>
          <p:cNvPr id="25" name="TextBox 24"/>
          <p:cNvSpPr txBox="1"/>
          <p:nvPr/>
        </p:nvSpPr>
        <p:spPr>
          <a:xfrm>
            <a:off x="2898905" y="2658070"/>
            <a:ext cx="3217547" cy="923330"/>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–version</a:t>
            </a:r>
          </a:p>
          <a:p>
            <a:r>
              <a:rPr lang="en-US" dirty="0" smtClean="0">
                <a:latin typeface="Courier New" charset="0"/>
                <a:ea typeface="Courier New" charset="0"/>
                <a:cs typeface="Courier New" charset="0"/>
              </a:rPr>
              <a:t>docker run hello-world</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 </a:t>
            </a:r>
          </a:p>
        </p:txBody>
      </p:sp>
      <p:grpSp>
        <p:nvGrpSpPr>
          <p:cNvPr id="31" name="Group 30"/>
          <p:cNvGrpSpPr/>
          <p:nvPr/>
        </p:nvGrpSpPr>
        <p:grpSpPr>
          <a:xfrm>
            <a:off x="7696200" y="3942631"/>
            <a:ext cx="1009648" cy="1009648"/>
            <a:chOff x="4135289" y="3800475"/>
            <a:chExt cx="1009648" cy="1009648"/>
          </a:xfrm>
        </p:grpSpPr>
        <p:sp>
          <p:nvSpPr>
            <p:cNvPr id="30" name="Oval 29"/>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32" name="Group 31"/>
          <p:cNvGrpSpPr/>
          <p:nvPr/>
        </p:nvGrpSpPr>
        <p:grpSpPr>
          <a:xfrm>
            <a:off x="2605440" y="3942631"/>
            <a:ext cx="1009648" cy="1009648"/>
            <a:chOff x="4135289" y="3800475"/>
            <a:chExt cx="1009648" cy="1009648"/>
          </a:xfrm>
        </p:grpSpPr>
        <p:sp>
          <p:nvSpPr>
            <p:cNvPr id="33" name="Oval 32"/>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spTree>
    <p:extLst>
      <p:ext uri="{BB962C8B-B14F-4D97-AF65-F5344CB8AC3E}">
        <p14:creationId xmlns:p14="http://schemas.microsoft.com/office/powerpoint/2010/main" val="12586799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 cluster</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When </a:t>
            </a:r>
            <a:r>
              <a:rPr lang="en-US" sz="2400" dirty="0">
                <a:solidFill>
                  <a:schemeClr val="tx1"/>
                </a:solidFill>
              </a:rPr>
              <a:t>launching a node from a cloud provider you actually create a node </a:t>
            </a:r>
            <a:r>
              <a:rPr lang="en-US" sz="2400" dirty="0" smtClean="0">
                <a:solidFill>
                  <a:schemeClr val="tx1"/>
                </a:solidFill>
              </a:rPr>
              <a:t>cluster</a:t>
            </a:r>
          </a:p>
          <a:p>
            <a:pPr>
              <a:buFont typeface="Wingdings" charset="2"/>
              <a:buChar char="q"/>
            </a:pPr>
            <a:r>
              <a:rPr lang="en-US" sz="2400" dirty="0">
                <a:solidFill>
                  <a:schemeClr val="tx1"/>
                </a:solidFill>
              </a:rPr>
              <a:t> </a:t>
            </a:r>
            <a:r>
              <a:rPr lang="en-US" sz="2400" dirty="0" smtClean="0">
                <a:solidFill>
                  <a:schemeClr val="tx1"/>
                </a:solidFill>
              </a:rPr>
              <a:t>Node </a:t>
            </a:r>
            <a:r>
              <a:rPr lang="en-US" sz="2400" dirty="0">
                <a:solidFill>
                  <a:schemeClr val="tx1"/>
                </a:solidFill>
              </a:rPr>
              <a:t>Clusters are groups of nodes of the same type and from the same cloud </a:t>
            </a:r>
            <a:r>
              <a:rPr lang="en-US" sz="2400" dirty="0" smtClean="0">
                <a:solidFill>
                  <a:schemeClr val="tx1"/>
                </a:solidFill>
              </a:rPr>
              <a:t>provider</a:t>
            </a:r>
          </a:p>
          <a:p>
            <a:pPr>
              <a:buFont typeface="Wingdings" charset="2"/>
              <a:buChar char="q"/>
            </a:pPr>
            <a:r>
              <a:rPr lang="en-US" sz="2400" dirty="0">
                <a:solidFill>
                  <a:schemeClr val="tx1"/>
                </a:solidFill>
              </a:rPr>
              <a:t> </a:t>
            </a:r>
            <a:r>
              <a:rPr lang="en-US" sz="2400" dirty="0" smtClean="0">
                <a:solidFill>
                  <a:schemeClr val="tx1"/>
                </a:solidFill>
              </a:rPr>
              <a:t>Node </a:t>
            </a:r>
            <a:r>
              <a:rPr lang="en-US" sz="2400" dirty="0">
                <a:solidFill>
                  <a:schemeClr val="tx1"/>
                </a:solidFill>
              </a:rPr>
              <a:t>clusters allow you to scale the infrastructure by provisioning more nodes with a drag of a </a:t>
            </a:r>
            <a:r>
              <a:rPr lang="en-US" sz="2400" dirty="0" smtClean="0">
                <a:solidFill>
                  <a:schemeClr val="tx1"/>
                </a:solidFill>
              </a:rPr>
              <a:t>slider</a:t>
            </a:r>
          </a:p>
          <a:p>
            <a:pPr>
              <a:buFont typeface="Wingdings" charset="2"/>
              <a:buChar char="q"/>
            </a:pPr>
            <a:r>
              <a:rPr lang="en-US" sz="2400" dirty="0">
                <a:solidFill>
                  <a:schemeClr val="tx1"/>
                </a:solidFill>
              </a:rPr>
              <a:t> </a:t>
            </a:r>
            <a:r>
              <a:rPr lang="en-US" sz="2400" dirty="0" smtClean="0">
                <a:solidFill>
                  <a:schemeClr val="tx1"/>
                </a:solidFill>
              </a:rPr>
              <a:t>Pretty cool, huh?</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94593" y="3644811"/>
            <a:ext cx="2740007" cy="2374989"/>
          </a:xfrm>
          <a:prstGeom prst="rect">
            <a:avLst/>
          </a:prstGeom>
        </p:spPr>
      </p:pic>
    </p:spTree>
    <p:extLst>
      <p:ext uri="{BB962C8B-B14F-4D97-AF65-F5344CB8AC3E}">
        <p14:creationId xmlns:p14="http://schemas.microsoft.com/office/powerpoint/2010/main" val="136322258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If </a:t>
            </a:r>
            <a:r>
              <a:rPr lang="en-US" sz="2400" dirty="0" smtClean="0"/>
              <a:t>the computer doesn’t </a:t>
            </a:r>
            <a:r>
              <a:rPr lang="en-US" sz="2400" dirty="0"/>
              <a:t>meet the requirements </a:t>
            </a:r>
            <a:r>
              <a:rPr lang="en-US" sz="2400" dirty="0" smtClean="0"/>
              <a:t>for</a:t>
            </a:r>
            <a:r>
              <a:rPr lang="en-US" sz="2400" dirty="0"/>
              <a:t> </a:t>
            </a:r>
            <a:r>
              <a:rPr lang="en-US" sz="2400" dirty="0" smtClean="0"/>
              <a:t>DockerforMac</a:t>
            </a:r>
            <a:r>
              <a:rPr lang="en-US" sz="2400" dirty="0"/>
              <a:t> and Docker for Windows apps, then you need Docker Machine in order to </a:t>
            </a:r>
            <a:r>
              <a:rPr lang="en-US" sz="2400" dirty="0" smtClean="0"/>
              <a:t>run Docker Engine locally</a:t>
            </a:r>
            <a:r>
              <a:rPr lang="en-US" sz="2400" dirty="0"/>
              <a:t>. </a:t>
            </a:r>
            <a:endParaRPr lang="en-US" sz="2400" dirty="0" smtClean="0"/>
          </a:p>
          <a:p>
            <a:pPr>
              <a:buFont typeface="Wingdings" panose="05000000000000000000" pitchFamily="2" charset="2"/>
              <a:buChar char="q"/>
            </a:pPr>
            <a:r>
              <a:rPr lang="en-US" sz="2400" dirty="0"/>
              <a:t> </a:t>
            </a:r>
            <a:r>
              <a:rPr lang="en-US" sz="2400" dirty="0" smtClean="0"/>
              <a:t>Installing </a:t>
            </a:r>
            <a:r>
              <a:rPr lang="en-US" sz="2400" dirty="0"/>
              <a:t>Docker Machine on a Mac or Windows box with the Docker Toolbox </a:t>
            </a:r>
            <a:r>
              <a:rPr lang="en-US" sz="2400" dirty="0" smtClean="0"/>
              <a:t>installer, </a:t>
            </a:r>
            <a:r>
              <a:rPr lang="en-US" sz="2400" dirty="0"/>
              <a:t>provisions a local virtual machine with Docker </a:t>
            </a:r>
            <a:r>
              <a:rPr lang="en-US" sz="2400" dirty="0" smtClean="0"/>
              <a:t>Engine</a:t>
            </a:r>
            <a:r>
              <a:rPr lang="en-US" sz="2400" dirty="0"/>
              <a:t>.</a:t>
            </a:r>
            <a:endParaRPr lang="en-US" sz="2400" dirty="0" smtClean="0"/>
          </a:p>
          <a:p>
            <a:pPr>
              <a:buFont typeface="Wingdings" panose="05000000000000000000" pitchFamily="2" charset="2"/>
              <a:buChar char="q"/>
            </a:pPr>
            <a:r>
              <a:rPr lang="en-US" sz="2400" dirty="0"/>
              <a:t> </a:t>
            </a:r>
            <a:r>
              <a:rPr lang="en-US" sz="2400" dirty="0" smtClean="0"/>
              <a:t>This gives </a:t>
            </a:r>
            <a:r>
              <a:rPr lang="en-US" sz="2400" dirty="0"/>
              <a:t>you the ability to connect it, and run docker commands.</a:t>
            </a: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The Older Desktop Option</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50</a:t>
            </a:fld>
            <a:endParaRPr lang="en-US" altLang="en-US" dirty="0"/>
          </a:p>
        </p:txBody>
      </p:sp>
    </p:spTree>
    <p:extLst>
      <p:ext uri="{BB962C8B-B14F-4D97-AF65-F5344CB8AC3E}">
        <p14:creationId xmlns:p14="http://schemas.microsoft.com/office/powerpoint/2010/main" val="175124800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ea typeface="Courier New" charset="0"/>
                <a:cs typeface="Courier New" charset="0"/>
              </a:rPr>
              <a:t>#2 - </a:t>
            </a:r>
            <a:r>
              <a:rPr lang="en-US" sz="2400" dirty="0" smtClean="0"/>
              <a:t>You </a:t>
            </a:r>
            <a:r>
              <a:rPr lang="en-US" sz="2400" dirty="0"/>
              <a:t>want to provision Docker hosts on remote systems</a:t>
            </a:r>
            <a:br>
              <a:rPr lang="en-US" sz="2400" dirty="0"/>
            </a:b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p:txBody>
      </p:sp>
      <p:sp>
        <p:nvSpPr>
          <p:cNvPr id="2" name="Title 1"/>
          <p:cNvSpPr>
            <a:spLocks noGrp="1"/>
          </p:cNvSpPr>
          <p:nvPr>
            <p:ph type="title"/>
          </p:nvPr>
        </p:nvSpPr>
        <p:spPr/>
        <p:txBody>
          <a:bodyPr>
            <a:normAutofit/>
          </a:bodyPr>
          <a:lstStyle/>
          <a:p>
            <a:r>
              <a:rPr lang="en-US" dirty="0" smtClean="0"/>
              <a:t>Why Use It, Now?</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51</a:t>
            </a:fld>
            <a:endParaRPr lang="en-US" altLang="en-US" dirty="0"/>
          </a:p>
        </p:txBody>
      </p:sp>
      <p:grpSp>
        <p:nvGrpSpPr>
          <p:cNvPr id="71" name="Group 70"/>
          <p:cNvGrpSpPr/>
          <p:nvPr/>
        </p:nvGrpSpPr>
        <p:grpSpPr>
          <a:xfrm>
            <a:off x="2315458" y="1676400"/>
            <a:ext cx="7819142" cy="3640189"/>
            <a:chOff x="1524000" y="1922411"/>
            <a:chExt cx="7819142" cy="364018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955867"/>
              <a:ext cx="2310929" cy="231092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9064" y="2151426"/>
              <a:ext cx="1047397" cy="1047397"/>
            </a:xfrm>
            <a:prstGeom prst="rect">
              <a:avLst/>
            </a:prstGeom>
          </p:spPr>
        </p:pic>
        <p:cxnSp>
          <p:nvCxnSpPr>
            <p:cNvPr id="16" name="Straight Arrow Connector 15"/>
            <p:cNvCxnSpPr/>
            <p:nvPr/>
          </p:nvCxnSpPr>
          <p:spPr>
            <a:xfrm flipV="1">
              <a:off x="3529172" y="3065561"/>
              <a:ext cx="2011986" cy="1294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flipV="1">
              <a:off x="3494281" y="3417810"/>
              <a:ext cx="2754119" cy="9366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529172" y="4359622"/>
              <a:ext cx="3709828" cy="13502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6239692" y="1999025"/>
              <a:ext cx="516183" cy="314153"/>
            </a:xfrm>
            <a:prstGeom prst="wedgeRoundRectCallout">
              <a:avLst>
                <a:gd name="adj1" fmla="val -47574"/>
                <a:gd name="adj2" fmla="val 76389"/>
                <a:gd name="adj3" fmla="val 1666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205276" y="1922411"/>
              <a:ext cx="736099" cy="369332"/>
            </a:xfrm>
            <a:prstGeom prst="rect">
              <a:avLst/>
            </a:prstGeom>
            <a:noFill/>
          </p:spPr>
          <p:txBody>
            <a:bodyPr wrap="none" rtlCol="0">
              <a:spAutoFit/>
            </a:bodyPr>
            <a:lstStyle/>
            <a:p>
              <a:r>
                <a:rPr lang="en-US" dirty="0" smtClean="0">
                  <a:latin typeface="Courier New" charset="0"/>
                  <a:ea typeface="Courier New" charset="0"/>
                  <a:cs typeface="Courier New" charset="0"/>
                </a:rPr>
                <a:t>... </a:t>
              </a:r>
            </a:p>
          </p:txBody>
        </p:sp>
        <p:sp>
          <p:nvSpPr>
            <p:cNvPr id="35" name="Rounded Rectangular Callout 34"/>
            <p:cNvSpPr/>
            <p:nvPr/>
          </p:nvSpPr>
          <p:spPr>
            <a:xfrm>
              <a:off x="2770982" y="2584522"/>
              <a:ext cx="2390398" cy="328638"/>
            </a:xfrm>
            <a:prstGeom prst="wedgeRoundRectCallout">
              <a:avLst>
                <a:gd name="adj1" fmla="val -22238"/>
                <a:gd name="adj2" fmla="val 298394"/>
                <a:gd name="adj3" fmla="val 16667"/>
              </a:avLst>
            </a:prstGeom>
            <a:noFill/>
            <a:ln w="25400" cap="rnd" cmpd="sng">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2770982" y="2555383"/>
              <a:ext cx="2390398" cy="369332"/>
            </a:xfrm>
            <a:prstGeom prst="rect">
              <a:avLst/>
            </a:prstGeom>
            <a:noFill/>
          </p:spPr>
          <p:txBody>
            <a:bodyPr wrap="none" rtlCol="0">
              <a:spAutoFit/>
            </a:bodyPr>
            <a:lstStyle/>
            <a:p>
              <a:r>
                <a:rPr lang="en-US" dirty="0">
                  <a:latin typeface="Courier New" charset="0"/>
                  <a:ea typeface="Courier New" charset="0"/>
                  <a:cs typeface="Courier New" charset="0"/>
                </a:rPr>
                <a:t>d</a:t>
              </a:r>
              <a:r>
                <a:rPr lang="en-US" dirty="0" smtClean="0">
                  <a:latin typeface="Courier New" charset="0"/>
                  <a:ea typeface="Courier New" charset="0"/>
                  <a:cs typeface="Courier New" charset="0"/>
                </a:rPr>
                <a:t>ocker &lt;command&gt;</a:t>
              </a:r>
            </a:p>
          </p:txBody>
        </p:sp>
        <p:grpSp>
          <p:nvGrpSpPr>
            <p:cNvPr id="43" name="Group 42"/>
            <p:cNvGrpSpPr/>
            <p:nvPr/>
          </p:nvGrpSpPr>
          <p:grpSpPr>
            <a:xfrm>
              <a:off x="2989457" y="3861160"/>
              <a:ext cx="1009648" cy="1009648"/>
              <a:chOff x="4135289" y="3800475"/>
              <a:chExt cx="1009648" cy="1009648"/>
            </a:xfrm>
          </p:grpSpPr>
          <p:sp>
            <p:nvSpPr>
              <p:cNvPr id="44" name="Oval 43"/>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54" name="Group 53"/>
            <p:cNvGrpSpPr/>
            <p:nvPr/>
          </p:nvGrpSpPr>
          <p:grpSpPr>
            <a:xfrm>
              <a:off x="5908769" y="2703601"/>
              <a:ext cx="576513" cy="576513"/>
              <a:chOff x="5412274" y="4877550"/>
              <a:chExt cx="1009648" cy="1009648"/>
            </a:xfrm>
          </p:grpSpPr>
          <p:sp>
            <p:nvSpPr>
              <p:cNvPr id="55" name="Oval 54"/>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8400" y="2846428"/>
              <a:ext cx="1142764" cy="1142764"/>
            </a:xfrm>
            <a:prstGeom prst="rect">
              <a:avLst/>
            </a:prstGeom>
          </p:spPr>
        </p:pic>
        <p:sp>
          <p:nvSpPr>
            <p:cNvPr id="28" name="Rounded Rectangular Callout 27"/>
            <p:cNvSpPr/>
            <p:nvPr/>
          </p:nvSpPr>
          <p:spPr>
            <a:xfrm>
              <a:off x="7425829" y="2312063"/>
              <a:ext cx="648690" cy="456006"/>
            </a:xfrm>
            <a:prstGeom prst="wedgeRoundRectCallout">
              <a:avLst>
                <a:gd name="adj1" fmla="val -47574"/>
                <a:gd name="adj2" fmla="val 76389"/>
                <a:gd name="adj3" fmla="val 16667"/>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7459666" y="2312063"/>
              <a:ext cx="736099" cy="369332"/>
            </a:xfrm>
            <a:prstGeom prst="rect">
              <a:avLst/>
            </a:prstGeom>
            <a:noFill/>
          </p:spPr>
          <p:txBody>
            <a:bodyPr wrap="none" rtlCol="0">
              <a:spAutoFit/>
            </a:bodyPr>
            <a:lstStyle/>
            <a:p>
              <a:r>
                <a:rPr lang="en-US" dirty="0" smtClean="0">
                  <a:latin typeface="Courier New" charset="0"/>
                  <a:ea typeface="Courier New" charset="0"/>
                  <a:cs typeface="Courier New" charset="0"/>
                </a:rPr>
                <a:t>... </a:t>
              </a:r>
            </a:p>
          </p:txBody>
        </p:sp>
        <p:grpSp>
          <p:nvGrpSpPr>
            <p:cNvPr id="58" name="Group 57"/>
            <p:cNvGrpSpPr/>
            <p:nvPr/>
          </p:nvGrpSpPr>
          <p:grpSpPr>
            <a:xfrm>
              <a:off x="7001810" y="3335248"/>
              <a:ext cx="703354" cy="703352"/>
              <a:chOff x="5412274" y="4877550"/>
              <a:chExt cx="1009648" cy="1009648"/>
            </a:xfrm>
          </p:grpSpPr>
          <p:sp>
            <p:nvSpPr>
              <p:cNvPr id="59" name="Oval 58"/>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9000" y="3596178"/>
              <a:ext cx="1796932" cy="1796932"/>
            </a:xfrm>
            <a:prstGeom prst="rect">
              <a:avLst/>
            </a:prstGeom>
          </p:spPr>
        </p:pic>
        <p:sp>
          <p:nvSpPr>
            <p:cNvPr id="37" name="TextBox 36"/>
            <p:cNvSpPr txBox="1"/>
            <p:nvPr/>
          </p:nvSpPr>
          <p:spPr>
            <a:xfrm>
              <a:off x="8520154" y="2955867"/>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38" name="Rounded Rectangular Callout 37"/>
            <p:cNvSpPr/>
            <p:nvPr/>
          </p:nvSpPr>
          <p:spPr>
            <a:xfrm>
              <a:off x="8333494" y="2864186"/>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8333494" y="4552952"/>
              <a:ext cx="1009648" cy="1009648"/>
              <a:chOff x="5412274" y="4877550"/>
              <a:chExt cx="1009648" cy="1009648"/>
            </a:xfrm>
          </p:grpSpPr>
          <p:sp>
            <p:nvSpPr>
              <p:cNvPr id="49" name="Oval 48"/>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grpSp>
    </p:spTree>
    <p:extLst>
      <p:ext uri="{BB962C8B-B14F-4D97-AF65-F5344CB8AC3E}">
        <p14:creationId xmlns:p14="http://schemas.microsoft.com/office/powerpoint/2010/main" val="201067766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Host Option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t>Rememeber, Docker </a:t>
            </a:r>
            <a:r>
              <a:rPr lang="en-US" sz="2400" b="1" dirty="0"/>
              <a:t>Engine</a:t>
            </a:r>
            <a:r>
              <a:rPr lang="en-US" sz="2400" dirty="0"/>
              <a:t> runs natively on Linux systems. </a:t>
            </a:r>
            <a:endParaRPr lang="en-US" sz="2400" dirty="0" smtClean="0"/>
          </a:p>
          <a:p>
            <a:pPr>
              <a:buFont typeface="Wingdings" panose="05000000000000000000" pitchFamily="2" charset="2"/>
              <a:buChar char="q"/>
            </a:pPr>
            <a:r>
              <a:rPr lang="en-US" sz="2400" dirty="0"/>
              <a:t> </a:t>
            </a:r>
            <a:r>
              <a:rPr lang="en-US" sz="2400" dirty="0" smtClean="0"/>
              <a:t>If </a:t>
            </a:r>
            <a:r>
              <a:rPr lang="en-US" sz="2400" dirty="0"/>
              <a:t>you have a Linux box as your </a:t>
            </a:r>
            <a:r>
              <a:rPr lang="en-US" sz="2400" b="1" dirty="0"/>
              <a:t>primary</a:t>
            </a:r>
            <a:r>
              <a:rPr lang="en-US" sz="2400" dirty="0"/>
              <a:t> system, </a:t>
            </a:r>
            <a:r>
              <a:rPr lang="en-US" sz="2400" dirty="0" smtClean="0"/>
              <a:t>and want to run </a:t>
            </a:r>
            <a:r>
              <a:rPr lang="en-US" sz="2400" dirty="0"/>
              <a:t>D</a:t>
            </a:r>
            <a:r>
              <a:rPr lang="en-US" sz="2400" dirty="0" smtClean="0"/>
              <a:t>ocker commands, </a:t>
            </a:r>
            <a:r>
              <a:rPr lang="en-US" sz="2400" dirty="0"/>
              <a:t>all you need to do is download and install Docker Engine. </a:t>
            </a:r>
            <a:endParaRPr lang="en-US" sz="2400" dirty="0" smtClean="0"/>
          </a:p>
          <a:p>
            <a:pPr>
              <a:buFont typeface="Wingdings" panose="05000000000000000000" pitchFamily="2" charset="2"/>
              <a:buChar char="q"/>
            </a:pPr>
            <a:r>
              <a:rPr lang="en-US" sz="2400" dirty="0"/>
              <a:t> </a:t>
            </a:r>
            <a:r>
              <a:rPr lang="en-US" sz="2400" dirty="0" smtClean="0"/>
              <a:t>However</a:t>
            </a:r>
            <a:r>
              <a:rPr lang="en-US" sz="2400" dirty="0"/>
              <a:t>, if you want an efficient way to provision multiple Docker hosts on a network, in the cloud or even locally, you </a:t>
            </a:r>
            <a:r>
              <a:rPr lang="en-US" sz="2400" b="1" dirty="0"/>
              <a:t>need</a:t>
            </a:r>
            <a:r>
              <a:rPr lang="en-US" sz="2400" dirty="0"/>
              <a:t> Docker Machine</a:t>
            </a:r>
            <a:r>
              <a:rPr lang="en-US" sz="2400" dirty="0" smtClean="0"/>
              <a: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52</a:t>
            </a:fld>
            <a:endParaRPr lang="en-US" altLang="en-US" dirty="0"/>
          </a:p>
        </p:txBody>
      </p:sp>
    </p:spTree>
    <p:extLst>
      <p:ext uri="{BB962C8B-B14F-4D97-AF65-F5344CB8AC3E}">
        <p14:creationId xmlns:p14="http://schemas.microsoft.com/office/powerpoint/2010/main" val="14018181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Host Option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Whether your primary system is Mac, Windows, or Linux, you can install Docker Machine on it and use </a:t>
            </a:r>
            <a:r>
              <a:rPr lang="en-US" sz="2400" dirty="0">
                <a:latin typeface="Courier New" charset="0"/>
                <a:ea typeface="Courier New" charset="0"/>
                <a:cs typeface="Courier New" charset="0"/>
              </a:rPr>
              <a:t>docker-machine</a:t>
            </a:r>
            <a:r>
              <a:rPr lang="en-US" sz="2400" dirty="0"/>
              <a:t> commands to provision and </a:t>
            </a:r>
            <a:r>
              <a:rPr lang="en-US" sz="2400" b="1" dirty="0"/>
              <a:t>manage</a:t>
            </a:r>
            <a:r>
              <a:rPr lang="en-US" sz="2400" dirty="0"/>
              <a:t> large numbers of Docker hosts. </a:t>
            </a:r>
          </a:p>
          <a:p>
            <a:pPr>
              <a:buFont typeface="Wingdings" panose="05000000000000000000" pitchFamily="2" charset="2"/>
              <a:buChar char="q"/>
            </a:pPr>
            <a:r>
              <a:rPr lang="en-US" sz="2400" dirty="0"/>
              <a:t> Machine automatically creates hosts, installs Docker Engine on them, then configures the </a:t>
            </a:r>
            <a:r>
              <a:rPr lang="en-US" sz="2400" dirty="0" smtClean="0"/>
              <a:t>Docker</a:t>
            </a:r>
            <a:r>
              <a:rPr lang="en-US" sz="2400" dirty="0"/>
              <a:t> clients. Each managed host </a:t>
            </a:r>
            <a:r>
              <a:rPr lang="en-US" sz="2400" dirty="0" smtClean="0"/>
              <a:t>(</a:t>
            </a:r>
            <a:r>
              <a:rPr lang="en-US" sz="2400" i="1" dirty="0" smtClean="0"/>
              <a:t>machine</a:t>
            </a:r>
            <a:r>
              <a:rPr lang="en-US" sz="2400" dirty="0" smtClean="0"/>
              <a:t>) </a:t>
            </a:r>
            <a:r>
              <a:rPr lang="en-US" sz="2400" dirty="0"/>
              <a:t>is the </a:t>
            </a:r>
            <a:r>
              <a:rPr lang="en-US" sz="2400" b="1" dirty="0"/>
              <a:t>combination</a:t>
            </a:r>
            <a:r>
              <a:rPr lang="en-US" sz="2400" dirty="0"/>
              <a:t> of a Docker host and a configured client.</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53</a:t>
            </a:fld>
            <a:endParaRPr lang="en-US" altLang="en-US" dirty="0"/>
          </a:p>
        </p:txBody>
      </p:sp>
    </p:spTree>
    <p:extLst>
      <p:ext uri="{BB962C8B-B14F-4D97-AF65-F5344CB8AC3E}">
        <p14:creationId xmlns:p14="http://schemas.microsoft.com/office/powerpoint/2010/main" val="3120790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Docker Engine </a:t>
            </a:r>
            <a:r>
              <a:rPr lang="en-US" dirty="0" smtClean="0"/>
              <a:t>vs. Docker Machine</a:t>
            </a:r>
            <a:endParaRPr lang="en-US" dirty="0"/>
          </a:p>
        </p:txBody>
      </p:sp>
      <p:sp>
        <p:nvSpPr>
          <p:cNvPr id="3" name="Content Placeholder 2"/>
          <p:cNvSpPr>
            <a:spLocks noGrp="1"/>
          </p:cNvSpPr>
          <p:nvPr>
            <p:ph idx="1"/>
          </p:nvPr>
        </p:nvSpPr>
        <p:spPr>
          <a:xfrm>
            <a:off x="1097279" y="1066801"/>
            <a:ext cx="8122921" cy="4802293"/>
          </a:xfrm>
        </p:spPr>
        <p:txBody>
          <a:bodyPr>
            <a:normAutofit/>
          </a:bodyPr>
          <a:lstStyle/>
          <a:p>
            <a:pPr>
              <a:buFont typeface="Wingdings" panose="05000000000000000000" pitchFamily="2" charset="2"/>
              <a:buChar char="q"/>
            </a:pPr>
            <a:r>
              <a:rPr lang="en-US" sz="2400" dirty="0" smtClean="0"/>
              <a:t> </a:t>
            </a:r>
            <a:r>
              <a:rPr lang="en-US" sz="2400" dirty="0"/>
              <a:t>When people say “</a:t>
            </a:r>
            <a:r>
              <a:rPr lang="en-US" sz="2400" i="1" dirty="0"/>
              <a:t>Docker</a:t>
            </a:r>
            <a:r>
              <a:rPr lang="en-US" sz="2400" dirty="0"/>
              <a:t>” they typically mean Docker</a:t>
            </a:r>
            <a:r>
              <a:rPr lang="en-US" sz="2400" b="1" dirty="0"/>
              <a:t> </a:t>
            </a:r>
            <a:r>
              <a:rPr lang="en-US" sz="2400" b="1" dirty="0" smtClean="0"/>
              <a:t>Engine</a:t>
            </a:r>
            <a:endParaRPr lang="en-US" sz="2400" dirty="0" smtClean="0"/>
          </a:p>
          <a:p>
            <a:pPr>
              <a:buFont typeface="Wingdings" panose="05000000000000000000" pitchFamily="2" charset="2"/>
              <a:buChar char="q"/>
            </a:pPr>
            <a:r>
              <a:rPr lang="en-US" sz="2400" dirty="0"/>
              <a:t> </a:t>
            </a:r>
            <a:r>
              <a:rPr lang="en-US" sz="2400" dirty="0" smtClean="0"/>
              <a:t>Engine, the client-server </a:t>
            </a:r>
            <a:r>
              <a:rPr lang="en-US" sz="2400" dirty="0"/>
              <a:t>application </a:t>
            </a:r>
            <a:r>
              <a:rPr lang="en-US" sz="2400" b="1" dirty="0" smtClean="0"/>
              <a:t>consist</a:t>
            </a:r>
            <a:r>
              <a:rPr lang="en-US" sz="2400" dirty="0" smtClean="0"/>
              <a:t> of: </a:t>
            </a:r>
          </a:p>
          <a:p>
            <a:pPr lvl="1">
              <a:buFont typeface="Wingdings" panose="05000000000000000000" pitchFamily="2" charset="2"/>
              <a:buChar char="q"/>
            </a:pPr>
            <a:r>
              <a:rPr lang="en-US" sz="2400" dirty="0" smtClean="0"/>
              <a:t> the </a:t>
            </a:r>
            <a:r>
              <a:rPr lang="en-US" sz="2400" dirty="0"/>
              <a:t>Docker </a:t>
            </a:r>
            <a:r>
              <a:rPr lang="en-US" sz="2400" b="1" dirty="0" smtClean="0"/>
              <a:t>daemon </a:t>
            </a:r>
          </a:p>
          <a:p>
            <a:pPr lvl="1">
              <a:buFont typeface="Wingdings" panose="05000000000000000000" pitchFamily="2" charset="2"/>
              <a:buChar char="q"/>
            </a:pPr>
            <a:r>
              <a:rPr lang="en-US" sz="2400" dirty="0"/>
              <a:t> </a:t>
            </a:r>
            <a:r>
              <a:rPr lang="en-US" sz="2400" dirty="0" smtClean="0"/>
              <a:t>a </a:t>
            </a:r>
            <a:r>
              <a:rPr lang="en-US" sz="2400" dirty="0"/>
              <a:t>REST </a:t>
            </a:r>
            <a:r>
              <a:rPr lang="en-US" sz="2400" b="1" dirty="0"/>
              <a:t>API</a:t>
            </a:r>
            <a:r>
              <a:rPr lang="en-US" sz="2400" dirty="0"/>
              <a:t> that specifies interfaces </a:t>
            </a:r>
            <a:r>
              <a:rPr lang="en-US" sz="2400" dirty="0" smtClean="0"/>
              <a:t>                                                  for </a:t>
            </a:r>
            <a:r>
              <a:rPr lang="en-US" sz="2400" dirty="0"/>
              <a:t>interacting with the </a:t>
            </a:r>
            <a:r>
              <a:rPr lang="en-US" sz="2400" dirty="0" smtClean="0"/>
              <a:t>daemon</a:t>
            </a:r>
          </a:p>
          <a:p>
            <a:pPr lvl="1">
              <a:buFont typeface="Wingdings" panose="05000000000000000000" pitchFamily="2" charset="2"/>
              <a:buChar char="q"/>
            </a:pPr>
            <a:r>
              <a:rPr lang="en-US" sz="2400" dirty="0"/>
              <a:t> </a:t>
            </a:r>
            <a:r>
              <a:rPr lang="en-US" sz="2400" dirty="0" smtClean="0"/>
              <a:t>a </a:t>
            </a:r>
            <a:r>
              <a:rPr lang="en-US" sz="2400" dirty="0"/>
              <a:t>command line interface (</a:t>
            </a:r>
            <a:r>
              <a:rPr lang="en-US" sz="2400" b="1" dirty="0"/>
              <a:t>CLI</a:t>
            </a:r>
            <a:r>
              <a:rPr lang="en-US" sz="2400" dirty="0"/>
              <a:t>) </a:t>
            </a:r>
            <a:r>
              <a:rPr lang="en-US" sz="2400" dirty="0" smtClean="0"/>
              <a:t>                                                     client </a:t>
            </a:r>
            <a:r>
              <a:rPr lang="en-US" sz="2400" dirty="0"/>
              <a:t>that talks to the daemon </a:t>
            </a:r>
            <a:r>
              <a:rPr lang="en-US" sz="2400" dirty="0" smtClean="0"/>
              <a:t>                                                   (</a:t>
            </a:r>
            <a:r>
              <a:rPr lang="en-US" sz="2400" dirty="0"/>
              <a:t>through the REST API wrapper</a:t>
            </a:r>
            <a:r>
              <a:rPr lang="en-US" sz="2400" dirty="0" smtClean="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dirty="0"/>
          </a:p>
        </p:txBody>
      </p:sp>
      <p:grpSp>
        <p:nvGrpSpPr>
          <p:cNvPr id="35" name="Group 34"/>
          <p:cNvGrpSpPr/>
          <p:nvPr/>
        </p:nvGrpSpPr>
        <p:grpSpPr>
          <a:xfrm>
            <a:off x="6605715" y="1664644"/>
            <a:ext cx="4270588" cy="4376075"/>
            <a:chOff x="6605715" y="1664644"/>
            <a:chExt cx="4270588" cy="4376075"/>
          </a:xfrm>
        </p:grpSpPr>
        <p:sp>
          <p:nvSpPr>
            <p:cNvPr id="26" name="Oval 25"/>
            <p:cNvSpPr/>
            <p:nvPr/>
          </p:nvSpPr>
          <p:spPr>
            <a:xfrm>
              <a:off x="6605715" y="1728264"/>
              <a:ext cx="4270588" cy="4270588"/>
            </a:xfrm>
            <a:prstGeom prst="ellipse">
              <a:avLst/>
            </a:prstGeom>
            <a:solidFill>
              <a:schemeClr val="bg2"/>
            </a:solidFill>
            <a:ln w="63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p:cNvSpPr/>
            <p:nvPr/>
          </p:nvSpPr>
          <p:spPr>
            <a:xfrm>
              <a:off x="7056211" y="2501440"/>
              <a:ext cx="3454778" cy="3454778"/>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7522936" y="3341044"/>
              <a:ext cx="2540378" cy="2540378"/>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7779066" y="1664644"/>
              <a:ext cx="2028119" cy="892552"/>
            </a:xfrm>
            <a:prstGeom prst="rect">
              <a:avLst/>
            </a:prstGeom>
            <a:noFill/>
            <a:ln>
              <a:noFill/>
            </a:ln>
          </p:spPr>
          <p:txBody>
            <a:bodyPr wrap="none" rtlCol="0">
              <a:spAutoFit/>
            </a:bodyPr>
            <a:lstStyle/>
            <a:p>
              <a:pPr algn="ctr"/>
              <a:r>
                <a:rPr lang="en-US" sz="2800" b="1" dirty="0" smtClean="0"/>
                <a:t>Client</a:t>
              </a:r>
            </a:p>
            <a:p>
              <a:pPr algn="ctr"/>
              <a:r>
                <a:rPr lang="en-US" sz="2400" dirty="0" smtClean="0">
                  <a:latin typeface="Courier New" charset="0"/>
                  <a:ea typeface="Courier New" charset="0"/>
                  <a:cs typeface="Courier New" charset="0"/>
                </a:rPr>
                <a:t>docker CLI</a:t>
              </a:r>
              <a:endParaRPr lang="en-US" sz="2400" dirty="0">
                <a:latin typeface="Courier New" charset="0"/>
                <a:ea typeface="Courier New" charset="0"/>
                <a:cs typeface="Courier New" charset="0"/>
              </a:endParaRPr>
            </a:p>
          </p:txBody>
        </p:sp>
        <p:sp>
          <p:nvSpPr>
            <p:cNvPr id="31" name="TextBox 30"/>
            <p:cNvSpPr txBox="1"/>
            <p:nvPr/>
          </p:nvSpPr>
          <p:spPr>
            <a:xfrm>
              <a:off x="8142500" y="2731444"/>
              <a:ext cx="1301255" cy="461665"/>
            </a:xfrm>
            <a:prstGeom prst="rect">
              <a:avLst/>
            </a:prstGeom>
            <a:noFill/>
          </p:spPr>
          <p:txBody>
            <a:bodyPr wrap="none" rtlCol="0">
              <a:spAutoFit/>
            </a:bodyPr>
            <a:lstStyle/>
            <a:p>
              <a:pPr algn="ctr"/>
              <a:r>
                <a:rPr lang="en-US" sz="2400" b="1" dirty="0" smtClean="0">
                  <a:latin typeface="+mn-lt"/>
                  <a:ea typeface="Courier New" charset="0"/>
                  <a:cs typeface="Courier New" charset="0"/>
                </a:rPr>
                <a:t>REST API</a:t>
              </a:r>
              <a:endParaRPr lang="en-US" sz="2400" b="1" dirty="0">
                <a:latin typeface="+mn-lt"/>
                <a:ea typeface="Courier New" charset="0"/>
                <a:cs typeface="Courier New" charset="0"/>
              </a:endParaRPr>
            </a:p>
          </p:txBody>
        </p:sp>
        <p:sp>
          <p:nvSpPr>
            <p:cNvPr id="32" name="TextBox 31"/>
            <p:cNvSpPr txBox="1"/>
            <p:nvPr/>
          </p:nvSpPr>
          <p:spPr>
            <a:xfrm>
              <a:off x="7493023" y="3578139"/>
              <a:ext cx="2581155" cy="1261884"/>
            </a:xfrm>
            <a:prstGeom prst="rect">
              <a:avLst/>
            </a:prstGeom>
            <a:noFill/>
          </p:spPr>
          <p:txBody>
            <a:bodyPr wrap="none" rtlCol="0">
              <a:spAutoFit/>
            </a:bodyPr>
            <a:lstStyle/>
            <a:p>
              <a:pPr algn="ctr"/>
              <a:r>
                <a:rPr lang="en-US" sz="2800" b="1" dirty="0" smtClean="0"/>
                <a:t>Server</a:t>
              </a:r>
            </a:p>
            <a:p>
              <a:pPr algn="ctr"/>
              <a:r>
                <a:rPr lang="en-US" sz="2400" dirty="0" smtClean="0">
                  <a:latin typeface="Courier New" charset="0"/>
                  <a:ea typeface="Courier New" charset="0"/>
                  <a:cs typeface="Courier New" charset="0"/>
                </a:rPr>
                <a:t>docker daemon</a:t>
              </a:r>
            </a:p>
            <a:p>
              <a:pPr algn="ctr"/>
              <a:endParaRPr lang="en-US" sz="2400" b="1" dirty="0" smtClean="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4343400"/>
              <a:ext cx="1697319" cy="1697319"/>
            </a:xfrm>
            <a:prstGeom prst="rect">
              <a:avLst/>
            </a:prstGeom>
          </p:spPr>
        </p:pic>
      </p:grpSp>
    </p:spTree>
    <p:extLst>
      <p:ext uri="{BB962C8B-B14F-4D97-AF65-F5344CB8AC3E}">
        <p14:creationId xmlns:p14="http://schemas.microsoft.com/office/powerpoint/2010/main" val="862576952"/>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400" dirty="0"/>
              <a:t>  Docker Engine accepts </a:t>
            </a:r>
            <a:r>
              <a:rPr lang="en-US" sz="2400" dirty="0">
                <a:latin typeface="Courier New" charset="0"/>
                <a:ea typeface="Courier New" charset="0"/>
                <a:cs typeface="Courier New" charset="0"/>
              </a:rPr>
              <a:t>docker</a:t>
            </a:r>
            <a:r>
              <a:rPr lang="en-US" sz="2400" dirty="0"/>
              <a:t> commands from the CLI, such as </a:t>
            </a:r>
            <a:r>
              <a:rPr lang="en-US" sz="2400" dirty="0">
                <a:latin typeface="Courier New" charset="0"/>
                <a:ea typeface="Courier New" charset="0"/>
                <a:cs typeface="Courier New" charset="0"/>
              </a:rPr>
              <a:t>docker run &lt;image&gt;</a:t>
            </a:r>
            <a:r>
              <a:rPr lang="en-US" sz="2400" dirty="0"/>
              <a:t>, </a:t>
            </a:r>
            <a:r>
              <a:rPr lang="en-US" sz="2400" dirty="0">
                <a:latin typeface="Courier New" charset="0"/>
                <a:ea typeface="Courier New" charset="0"/>
                <a:cs typeface="Courier New" charset="0"/>
              </a:rPr>
              <a:t>docker ps</a:t>
            </a:r>
            <a:r>
              <a:rPr lang="en-US" sz="2400" dirty="0"/>
              <a:t> to list running containers, </a:t>
            </a:r>
            <a:r>
              <a:rPr lang="en-US" sz="2400" dirty="0">
                <a:latin typeface="Courier New" charset="0"/>
                <a:ea typeface="Courier New" charset="0"/>
                <a:cs typeface="Courier New" charset="0"/>
              </a:rPr>
              <a:t>docker images</a:t>
            </a:r>
            <a:r>
              <a:rPr lang="en-US" sz="2400" dirty="0"/>
              <a:t> to list images, and so </a:t>
            </a:r>
            <a:r>
              <a:rPr lang="en-US" sz="2400" dirty="0" smtClean="0"/>
              <a:t>on</a:t>
            </a:r>
          </a:p>
          <a:p>
            <a:pPr>
              <a:buFont typeface="Wingdings" panose="05000000000000000000" pitchFamily="2" charset="2"/>
              <a:buChar char="q"/>
            </a:pPr>
            <a:r>
              <a:rPr lang="en-US" sz="2400" dirty="0"/>
              <a:t> </a:t>
            </a:r>
            <a:r>
              <a:rPr lang="en-US" sz="2400" b="1" dirty="0"/>
              <a:t>Docker Machine</a:t>
            </a:r>
            <a:r>
              <a:rPr lang="en-US" sz="2400" dirty="0"/>
              <a:t> is a tool for provisioning and managing your Dockerized hosts (hosts with Docker Engine on them). </a:t>
            </a:r>
            <a:endParaRPr lang="en-US" sz="2400" dirty="0" smtClean="0"/>
          </a:p>
          <a:p>
            <a:pPr>
              <a:buFont typeface="Wingdings" panose="05000000000000000000" pitchFamily="2" charset="2"/>
              <a:buChar char="q"/>
            </a:pPr>
            <a:r>
              <a:rPr lang="en-US" sz="2400" dirty="0"/>
              <a:t> </a:t>
            </a:r>
            <a:r>
              <a:rPr lang="en-US" sz="2400" dirty="0" smtClean="0"/>
              <a:t>Typically</a:t>
            </a:r>
            <a:r>
              <a:rPr lang="en-US" sz="2400" dirty="0"/>
              <a:t>, you install Docker Machine on your local system. Docker Machine has its own command line client </a:t>
            </a:r>
            <a:r>
              <a:rPr lang="en-US" sz="2400" dirty="0" smtClean="0"/>
              <a:t>docker-machine</a:t>
            </a:r>
            <a:endParaRPr lang="en-US" sz="2400" dirty="0"/>
          </a:p>
          <a:p>
            <a:pPr>
              <a:buFont typeface="Wingdings" panose="05000000000000000000" pitchFamily="2" charset="2"/>
              <a:buChar char="q"/>
            </a:pPr>
            <a:r>
              <a:rPr lang="en-US" sz="2400" dirty="0"/>
              <a:t> </a:t>
            </a:r>
            <a:r>
              <a:rPr lang="en-US" sz="2400" dirty="0" smtClean="0"/>
              <a:t>You </a:t>
            </a:r>
            <a:r>
              <a:rPr lang="en-US" sz="2400" dirty="0"/>
              <a:t>can use Machine to install Docker Engine on one or more virtual systems. These virtual systems can be local (as when you use Machine to install and run Docker Engine in VirtualBox on Mac or Windows) or remote (as when you use Machine to provision Dockerized hosts on cloud providers). The Dockerized hosts themselves can be thought of, and are sometimes referred to as, managed “</a:t>
            </a:r>
            <a:r>
              <a:rPr lang="en-US" sz="2400" b="1" i="1" dirty="0"/>
              <a:t>machines</a:t>
            </a:r>
            <a:r>
              <a:rPr lang="en-US" sz="24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55</a:t>
            </a:fld>
            <a:endParaRPr lang="en-US" altLang="en-US" dirty="0"/>
          </a:p>
        </p:txBody>
      </p:sp>
    </p:spTree>
    <p:extLst>
      <p:ext uri="{BB962C8B-B14F-4D97-AF65-F5344CB8AC3E}">
        <p14:creationId xmlns:p14="http://schemas.microsoft.com/office/powerpoint/2010/main" val="79318184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Docker Engine accepts </a:t>
            </a:r>
            <a:r>
              <a:rPr lang="en-US" sz="2400" dirty="0">
                <a:latin typeface="Courier New" charset="0"/>
                <a:ea typeface="Courier New" charset="0"/>
                <a:cs typeface="Courier New" charset="0"/>
              </a:rPr>
              <a:t>docker</a:t>
            </a:r>
            <a:r>
              <a:rPr lang="en-US" sz="2400" dirty="0"/>
              <a:t> commands from the CLI, such as </a:t>
            </a:r>
            <a:r>
              <a:rPr lang="en-US" sz="2400" dirty="0">
                <a:latin typeface="Courier New" charset="0"/>
                <a:ea typeface="Courier New" charset="0"/>
                <a:cs typeface="Courier New" charset="0"/>
              </a:rPr>
              <a:t>docker run &lt;image&gt;</a:t>
            </a:r>
            <a:r>
              <a:rPr lang="en-US" sz="2400" dirty="0"/>
              <a:t>, </a:t>
            </a:r>
            <a:r>
              <a:rPr lang="en-US" sz="2400" dirty="0">
                <a:latin typeface="Courier New" charset="0"/>
                <a:ea typeface="Courier New" charset="0"/>
                <a:cs typeface="Courier New" charset="0"/>
              </a:rPr>
              <a:t>docker ps</a:t>
            </a:r>
            <a:r>
              <a:rPr lang="en-US" sz="2400" dirty="0"/>
              <a:t> to list running containers, </a:t>
            </a:r>
            <a:r>
              <a:rPr lang="en-US" sz="2400" dirty="0">
                <a:latin typeface="Courier New" charset="0"/>
                <a:ea typeface="Courier New" charset="0"/>
                <a:cs typeface="Courier New" charset="0"/>
              </a:rPr>
              <a:t>docker images</a:t>
            </a:r>
            <a:r>
              <a:rPr lang="en-US" sz="2400" dirty="0"/>
              <a:t> to list images, and so </a:t>
            </a:r>
            <a:r>
              <a:rPr lang="en-US" sz="2400" dirty="0" smtClean="0"/>
              <a:t>on</a:t>
            </a:r>
          </a:p>
          <a:p>
            <a:pPr>
              <a:buFont typeface="Wingdings" panose="05000000000000000000" pitchFamily="2" charset="2"/>
              <a:buChar char="q"/>
            </a:pPr>
            <a:r>
              <a:rPr lang="en-US" sz="2400" dirty="0"/>
              <a:t> </a:t>
            </a:r>
            <a:r>
              <a:rPr lang="en-US" sz="2400" b="1" dirty="0"/>
              <a:t>Docker Machine</a:t>
            </a:r>
            <a:r>
              <a:rPr lang="en-US" sz="2400" dirty="0"/>
              <a:t> is a tool for provisioning and managing your Dockerized hosts (hosts with Docker Engine on them). </a:t>
            </a:r>
            <a:endParaRPr lang="en-US" sz="2400" dirty="0" smtClean="0"/>
          </a:p>
          <a:p>
            <a:pPr>
              <a:buFont typeface="Wingdings" panose="05000000000000000000" pitchFamily="2" charset="2"/>
              <a:buChar char="q"/>
            </a:pPr>
            <a:r>
              <a:rPr lang="en-US" sz="2400" dirty="0"/>
              <a:t> </a:t>
            </a:r>
            <a:r>
              <a:rPr lang="en-US" sz="2400" dirty="0" smtClean="0"/>
              <a:t>Typically</a:t>
            </a:r>
            <a:r>
              <a:rPr lang="en-US" sz="2400" dirty="0"/>
              <a:t>, you install Docker Machine on your local system. Docker Machine has its own command line client </a:t>
            </a:r>
            <a:r>
              <a:rPr lang="en-US" sz="2400" dirty="0" smtClean="0"/>
              <a:t>docker-machine</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dirty="0"/>
          </a:p>
        </p:txBody>
      </p:sp>
    </p:spTree>
    <p:extLst>
      <p:ext uri="{BB962C8B-B14F-4D97-AF65-F5344CB8AC3E}">
        <p14:creationId xmlns:p14="http://schemas.microsoft.com/office/powerpoint/2010/main" val="178010671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Engine vs. </a:t>
            </a:r>
            <a:r>
              <a:rPr lang="en-US" b="1" dirty="0" smtClean="0"/>
              <a:t>Docker Machine</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t>You </a:t>
            </a:r>
            <a:r>
              <a:rPr lang="en-US" sz="2400" dirty="0"/>
              <a:t>can use Machine to install Docker Engine on one or more virtual systems. </a:t>
            </a:r>
            <a:endParaRPr lang="en-US" sz="2400" dirty="0" smtClean="0"/>
          </a:p>
          <a:p>
            <a:pPr>
              <a:buFont typeface="Wingdings" panose="05000000000000000000" pitchFamily="2" charset="2"/>
              <a:buChar char="q"/>
            </a:pPr>
            <a:r>
              <a:rPr lang="en-US" sz="2400" dirty="0"/>
              <a:t> V</a:t>
            </a:r>
            <a:r>
              <a:rPr lang="en-US" sz="2400" dirty="0" smtClean="0"/>
              <a:t>irtual </a:t>
            </a:r>
            <a:r>
              <a:rPr lang="en-US" sz="2400" dirty="0"/>
              <a:t>systems can be local (as when you use Machine to install and run Docker Engine in VirtualBox on Mac or Windows) </a:t>
            </a:r>
            <a:endParaRPr lang="en-US" sz="2400" dirty="0" smtClean="0"/>
          </a:p>
          <a:p>
            <a:pPr>
              <a:buFont typeface="Wingdings" panose="05000000000000000000" pitchFamily="2" charset="2"/>
              <a:buChar char="q"/>
            </a:pPr>
            <a:r>
              <a:rPr lang="en-US" sz="2400" dirty="0" smtClean="0"/>
              <a:t> Or, they can be remote </a:t>
            </a:r>
            <a:r>
              <a:rPr lang="en-US" sz="2400" dirty="0"/>
              <a:t>(as when you use Machine to provision Dockerized hosts on cloud providers).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Dockerized hosts themselves can be thought of, and are sometimes referred to as, managed “</a:t>
            </a:r>
            <a:r>
              <a:rPr lang="en-US" sz="2400" b="1" i="1" dirty="0"/>
              <a:t>machines</a:t>
            </a:r>
            <a:r>
              <a:rPr lang="en-US" sz="24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57</a:t>
            </a:fld>
            <a:endParaRPr lang="en-US" altLang="en-US" dirty="0"/>
          </a:p>
        </p:txBody>
      </p:sp>
    </p:spTree>
    <p:extLst>
      <p:ext uri="{BB962C8B-B14F-4D97-AF65-F5344CB8AC3E}">
        <p14:creationId xmlns:p14="http://schemas.microsoft.com/office/powerpoint/2010/main" val="119246383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Machine Host Diagram</a:t>
            </a:r>
            <a:endParaRPr lang="en-US" b="1"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58</a:t>
            </a:fld>
            <a:endParaRPr lang="en-US" altLang="en-US" dirty="0"/>
          </a:p>
        </p:txBody>
      </p:sp>
      <p:grpSp>
        <p:nvGrpSpPr>
          <p:cNvPr id="104" name="Group 103"/>
          <p:cNvGrpSpPr/>
          <p:nvPr/>
        </p:nvGrpSpPr>
        <p:grpSpPr>
          <a:xfrm>
            <a:off x="1362968" y="1371600"/>
            <a:ext cx="9686032" cy="4237712"/>
            <a:chOff x="1085617" y="1760316"/>
            <a:chExt cx="9686032" cy="4237712"/>
          </a:xfrm>
        </p:grpSpPr>
        <p:grpSp>
          <p:nvGrpSpPr>
            <p:cNvPr id="89" name="Group 88"/>
            <p:cNvGrpSpPr/>
            <p:nvPr/>
          </p:nvGrpSpPr>
          <p:grpSpPr>
            <a:xfrm>
              <a:off x="8035451" y="1764067"/>
              <a:ext cx="2736198" cy="2869751"/>
              <a:chOff x="6407802" y="1083494"/>
              <a:chExt cx="2736198" cy="2869751"/>
            </a:xfrm>
          </p:grpSpPr>
          <p:sp>
            <p:nvSpPr>
              <p:cNvPr id="64" name="Oval 63"/>
              <p:cNvSpPr/>
              <p:nvPr/>
            </p:nvSpPr>
            <p:spPr>
              <a:xfrm>
                <a:off x="6407802" y="1083494"/>
                <a:ext cx="2736198" cy="2736198"/>
              </a:xfrm>
              <a:prstGeom prst="ellipse">
                <a:avLst/>
              </a:prstGeom>
              <a:solidFill>
                <a:schemeClr val="bg2">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6659974" y="1592483"/>
                <a:ext cx="2224851" cy="2224851"/>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TextBox 67"/>
              <p:cNvSpPr txBox="1"/>
              <p:nvPr/>
            </p:nvSpPr>
            <p:spPr>
              <a:xfrm>
                <a:off x="7273031" y="1230086"/>
                <a:ext cx="1022139" cy="369332"/>
              </a:xfrm>
              <a:prstGeom prst="rect">
                <a:avLst/>
              </a:prstGeom>
              <a:noFill/>
            </p:spPr>
            <p:txBody>
              <a:bodyPr wrap="none" rtlCol="0">
                <a:spAutoFit/>
              </a:bodyPr>
              <a:lstStyle/>
              <a:p>
                <a:r>
                  <a:rPr lang="en-US" b="1" dirty="0" smtClean="0"/>
                  <a:t>REST API</a:t>
                </a:r>
                <a:endParaRPr lang="en-US" b="1" dirty="0"/>
              </a:p>
            </p:txBody>
          </p:sp>
          <p:sp>
            <p:nvSpPr>
              <p:cNvPr id="69" name="TextBox 68"/>
              <p:cNvSpPr txBox="1"/>
              <p:nvPr/>
            </p:nvSpPr>
            <p:spPr>
              <a:xfrm>
                <a:off x="6783989" y="1917943"/>
                <a:ext cx="1976823" cy="646331"/>
              </a:xfrm>
              <a:prstGeom prst="rect">
                <a:avLst/>
              </a:prstGeom>
              <a:noFill/>
            </p:spPr>
            <p:txBody>
              <a:bodyPr wrap="none" rtlCol="0">
                <a:spAutoFit/>
              </a:bodyPr>
              <a:lstStyle/>
              <a:p>
                <a:pPr algn="ctr"/>
                <a:r>
                  <a:rPr lang="en-US" b="1" dirty="0" smtClean="0">
                    <a:solidFill>
                      <a:schemeClr val="bg1"/>
                    </a:solidFill>
                  </a:rPr>
                  <a:t>server</a:t>
                </a:r>
              </a:p>
              <a:p>
                <a:pPr algn="ctr"/>
                <a:r>
                  <a:rPr lang="en-US" dirty="0" smtClean="0">
                    <a:solidFill>
                      <a:schemeClr val="bg1"/>
                    </a:solidFill>
                    <a:latin typeface="Courier New" charset="0"/>
                    <a:ea typeface="Courier New" charset="0"/>
                    <a:cs typeface="Courier New" charset="0"/>
                  </a:rPr>
                  <a:t>docker daemon</a:t>
                </a: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262" y="2509326"/>
                <a:ext cx="1443919" cy="1443919"/>
              </a:xfrm>
              <a:prstGeom prst="rect">
                <a:avLst/>
              </a:prstGeom>
            </p:spPr>
          </p:pic>
        </p:grpSp>
        <p:cxnSp>
          <p:nvCxnSpPr>
            <p:cNvPr id="91" name="Straight Arrow Connector 90"/>
            <p:cNvCxnSpPr/>
            <p:nvPr/>
          </p:nvCxnSpPr>
          <p:spPr>
            <a:xfrm>
              <a:off x="3306132" y="3148584"/>
              <a:ext cx="498149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085617" y="1760316"/>
              <a:ext cx="2741711" cy="2832585"/>
              <a:chOff x="2590800" y="1054563"/>
              <a:chExt cx="2741711" cy="2832585"/>
            </a:xfrm>
          </p:grpSpPr>
          <p:sp>
            <p:nvSpPr>
              <p:cNvPr id="57" name="Oval 56"/>
              <p:cNvSpPr/>
              <p:nvPr/>
            </p:nvSpPr>
            <p:spPr>
              <a:xfrm>
                <a:off x="2590800" y="1075623"/>
                <a:ext cx="2741711" cy="2741711"/>
              </a:xfrm>
              <a:prstGeom prst="ellipse">
                <a:avLst/>
              </a:prstGeom>
              <a:solidFill>
                <a:schemeClr val="bg2">
                  <a:lumMod val="2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Oval 57"/>
              <p:cNvSpPr/>
              <p:nvPr/>
            </p:nvSpPr>
            <p:spPr>
              <a:xfrm>
                <a:off x="2913758" y="1633416"/>
                <a:ext cx="2157295" cy="2157295"/>
              </a:xfrm>
              <a:prstGeom prst="ellipse">
                <a:avLst/>
              </a:prstGeom>
              <a:solidFill>
                <a:schemeClr val="bg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Oval 58"/>
              <p:cNvSpPr/>
              <p:nvPr/>
            </p:nvSpPr>
            <p:spPr>
              <a:xfrm>
                <a:off x="3199250" y="2201067"/>
                <a:ext cx="1586309" cy="1586309"/>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865" y="2499993"/>
                <a:ext cx="1387155" cy="1387155"/>
              </a:xfrm>
              <a:prstGeom prst="rect">
                <a:avLst/>
              </a:prstGeom>
            </p:spPr>
          </p:pic>
          <p:sp>
            <p:nvSpPr>
              <p:cNvPr id="71" name="TextBox 70"/>
              <p:cNvSpPr txBox="1"/>
              <p:nvPr/>
            </p:nvSpPr>
            <p:spPr>
              <a:xfrm>
                <a:off x="3493036" y="2315327"/>
                <a:ext cx="1022139" cy="369332"/>
              </a:xfrm>
              <a:prstGeom prst="rect">
                <a:avLst/>
              </a:prstGeom>
              <a:noFill/>
            </p:spPr>
            <p:txBody>
              <a:bodyPr wrap="none" rtlCol="0">
                <a:spAutoFit/>
              </a:bodyPr>
              <a:lstStyle/>
              <a:p>
                <a:r>
                  <a:rPr lang="en-US" b="1" dirty="0" smtClean="0"/>
                  <a:t>REST API</a:t>
                </a:r>
                <a:endParaRPr lang="en-US" b="1" dirty="0"/>
              </a:p>
            </p:txBody>
          </p:sp>
          <p:sp>
            <p:nvSpPr>
              <p:cNvPr id="72" name="TextBox 71"/>
              <p:cNvSpPr txBox="1"/>
              <p:nvPr/>
            </p:nvSpPr>
            <p:spPr>
              <a:xfrm>
                <a:off x="3210778" y="1600200"/>
                <a:ext cx="1563249" cy="646331"/>
              </a:xfrm>
              <a:prstGeom prst="rect">
                <a:avLst/>
              </a:prstGeom>
              <a:noFill/>
            </p:spPr>
            <p:txBody>
              <a:bodyPr wrap="none" rtlCol="0">
                <a:spAutoFit/>
              </a:bodyPr>
              <a:lstStyle/>
              <a:p>
                <a:pPr algn="ctr"/>
                <a:r>
                  <a:rPr lang="en-US" b="1" dirty="0" smtClean="0"/>
                  <a:t>Client</a:t>
                </a:r>
              </a:p>
              <a:p>
                <a:pPr algn="ctr"/>
                <a:r>
                  <a:rPr lang="en-US" dirty="0" smtClean="0">
                    <a:latin typeface="Courier New" charset="0"/>
                    <a:ea typeface="Courier New" charset="0"/>
                    <a:cs typeface="Courier New" charset="0"/>
                  </a:rPr>
                  <a:t>docker CLI</a:t>
                </a:r>
              </a:p>
            </p:txBody>
          </p:sp>
          <p:sp>
            <p:nvSpPr>
              <p:cNvPr id="73" name="TextBox 72"/>
              <p:cNvSpPr txBox="1"/>
              <p:nvPr/>
            </p:nvSpPr>
            <p:spPr>
              <a:xfrm>
                <a:off x="2914518" y="1054563"/>
                <a:ext cx="2114682" cy="646331"/>
              </a:xfrm>
              <a:prstGeom prst="rect">
                <a:avLst/>
              </a:prstGeom>
              <a:noFill/>
            </p:spPr>
            <p:txBody>
              <a:bodyPr wrap="none" rtlCol="0">
                <a:spAutoFit/>
              </a:bodyPr>
              <a:lstStyle/>
              <a:p>
                <a:pPr algn="ctr"/>
                <a:r>
                  <a:rPr lang="en-US" b="1" dirty="0" smtClean="0">
                    <a:solidFill>
                      <a:schemeClr val="bg1"/>
                    </a:solidFill>
                  </a:rPr>
                  <a:t>Client</a:t>
                </a:r>
              </a:p>
              <a:p>
                <a:pPr algn="ctr"/>
                <a:r>
                  <a:rPr lang="en-US" dirty="0" smtClean="0">
                    <a:solidFill>
                      <a:schemeClr val="bg1"/>
                    </a:solidFill>
                    <a:latin typeface="Courier New" charset="0"/>
                    <a:ea typeface="Courier New" charset="0"/>
                    <a:cs typeface="Courier New" charset="0"/>
                  </a:rPr>
                  <a:t>docker-machine</a:t>
                </a:r>
              </a:p>
            </p:txBody>
          </p:sp>
        </p:grpSp>
        <p:pic>
          <p:nvPicPr>
            <p:cNvPr id="83" name="Picture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5405" y="3687099"/>
              <a:ext cx="2310929" cy="231092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2567" y="3859826"/>
              <a:ext cx="1796932" cy="1796932"/>
            </a:xfrm>
            <a:prstGeom prst="rect">
              <a:avLst/>
            </a:prstGeom>
          </p:spPr>
        </p:pic>
        <p:grpSp>
          <p:nvGrpSpPr>
            <p:cNvPr id="79" name="Group 78"/>
            <p:cNvGrpSpPr/>
            <p:nvPr/>
          </p:nvGrpSpPr>
          <p:grpSpPr>
            <a:xfrm>
              <a:off x="6765521" y="4732835"/>
              <a:ext cx="1009648" cy="1009648"/>
              <a:chOff x="5412274" y="4877550"/>
              <a:chExt cx="1009648" cy="1009648"/>
            </a:xfrm>
          </p:grpSpPr>
          <p:sp>
            <p:nvSpPr>
              <p:cNvPr id="80" name="Oval 79"/>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cxnSp>
          <p:nvCxnSpPr>
            <p:cNvPr id="13" name="Straight Arrow Connector 12"/>
            <p:cNvCxnSpPr/>
            <p:nvPr/>
          </p:nvCxnSpPr>
          <p:spPr>
            <a:xfrm>
              <a:off x="3962400" y="5243704"/>
              <a:ext cx="2982817" cy="140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56527" y="4732835"/>
              <a:ext cx="1009648" cy="1009648"/>
              <a:chOff x="4135289" y="3800475"/>
              <a:chExt cx="1009648" cy="1009648"/>
            </a:xfrm>
          </p:grpSpPr>
          <p:sp>
            <p:nvSpPr>
              <p:cNvPr id="85" name="Oval 84"/>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74" name="Group 73"/>
            <p:cNvGrpSpPr/>
            <p:nvPr/>
          </p:nvGrpSpPr>
          <p:grpSpPr>
            <a:xfrm flipH="1">
              <a:off x="6439134" y="3425210"/>
              <a:ext cx="987232" cy="642184"/>
              <a:chOff x="9236640" y="3429000"/>
              <a:chExt cx="987232" cy="642184"/>
            </a:xfrm>
          </p:grpSpPr>
          <p:sp>
            <p:nvSpPr>
              <p:cNvPr id="20" name="TextBox 19"/>
              <p:cNvSpPr txBox="1"/>
              <p:nvPr/>
            </p:nvSpPr>
            <p:spPr>
              <a:xfrm>
                <a:off x="9409764" y="3518674"/>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21" name="Rounded Rectangular Callout 20"/>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4187573" y="3417816"/>
              <a:ext cx="987232" cy="642184"/>
              <a:chOff x="9236640" y="3429000"/>
              <a:chExt cx="987232" cy="642184"/>
            </a:xfrm>
          </p:grpSpPr>
          <p:sp>
            <p:nvSpPr>
              <p:cNvPr id="95" name="TextBox 94"/>
              <p:cNvSpPr txBox="1"/>
              <p:nvPr/>
            </p:nvSpPr>
            <p:spPr>
              <a:xfrm>
                <a:off x="9409764" y="3518674"/>
                <a:ext cx="640984" cy="400110"/>
              </a:xfrm>
              <a:prstGeom prst="rect">
                <a:avLst/>
              </a:prstGeom>
              <a:noFill/>
            </p:spPr>
            <p:txBody>
              <a:bodyPr wrap="square" rtlCol="0">
                <a:spAutoFit/>
              </a:bodyPr>
              <a:lstStyle/>
              <a:p>
                <a:r>
                  <a:rPr lang="en-US" sz="2000" dirty="0" smtClean="0">
                    <a:latin typeface="Courier New" charset="0"/>
                    <a:ea typeface="Courier New" charset="0"/>
                    <a:cs typeface="Courier New" charset="0"/>
                  </a:rPr>
                  <a:t>... </a:t>
                </a:r>
              </a:p>
            </p:txBody>
          </p:sp>
          <p:sp>
            <p:nvSpPr>
              <p:cNvPr id="96" name="Rounded Rectangular Callout 95"/>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TextBox 96"/>
            <p:cNvSpPr txBox="1"/>
            <p:nvPr/>
          </p:nvSpPr>
          <p:spPr>
            <a:xfrm>
              <a:off x="4799319" y="4839264"/>
              <a:ext cx="2074094" cy="369332"/>
            </a:xfrm>
            <a:prstGeom prst="rect">
              <a:avLst/>
            </a:prstGeom>
            <a:noFill/>
          </p:spPr>
          <p:txBody>
            <a:bodyPr wrap="none" rtlCol="0">
              <a:spAutoFit/>
            </a:bodyPr>
            <a:lstStyle/>
            <a:p>
              <a:r>
                <a:rPr lang="en-US" b="1" dirty="0" smtClean="0"/>
                <a:t>docker run &lt;image&gt;</a:t>
              </a:r>
              <a:endParaRPr lang="en-US" b="1" dirty="0"/>
            </a:p>
          </p:txBody>
        </p:sp>
        <p:sp>
          <p:nvSpPr>
            <p:cNvPr id="101" name="TextBox 100"/>
            <p:cNvSpPr txBox="1"/>
            <p:nvPr/>
          </p:nvSpPr>
          <p:spPr>
            <a:xfrm>
              <a:off x="4703993" y="2903316"/>
              <a:ext cx="2359620" cy="369332"/>
            </a:xfrm>
            <a:prstGeom prst="rect">
              <a:avLst/>
            </a:prstGeom>
            <a:solidFill>
              <a:schemeClr val="bg1"/>
            </a:solidFill>
            <a:ln>
              <a:noFill/>
            </a:ln>
          </p:spPr>
          <p:txBody>
            <a:bodyPr wrap="none" rtlCol="0">
              <a:spAutoFit/>
            </a:bodyPr>
            <a:lstStyle/>
            <a:p>
              <a:r>
                <a:rPr lang="en-US" b="1" dirty="0" smtClean="0"/>
                <a:t>docker-machine create</a:t>
              </a:r>
              <a:endParaRPr lang="en-US" b="1" dirty="0"/>
            </a:p>
          </p:txBody>
        </p:sp>
      </p:grpSp>
    </p:spTree>
    <p:extLst>
      <p:ext uri="{BB962C8B-B14F-4D97-AF65-F5344CB8AC3E}">
        <p14:creationId xmlns:p14="http://schemas.microsoft.com/office/powerpoint/2010/main" val="636981330"/>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Started Using Local VM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a:t>
            </a:r>
            <a:r>
              <a:rPr lang="en-US" sz="2400" dirty="0"/>
              <a:t>take a look at using </a:t>
            </a:r>
            <a:r>
              <a:rPr lang="en-US" sz="2400" dirty="0">
                <a:latin typeface="Courier New" charset="0"/>
                <a:ea typeface="Courier New" charset="0"/>
                <a:cs typeface="Courier New" charset="0"/>
              </a:rPr>
              <a:t>docker-machine</a:t>
            </a:r>
            <a:r>
              <a:rPr lang="en-US" sz="2400" dirty="0"/>
              <a:t> to create, use and manage a Docker host inside of a </a:t>
            </a:r>
            <a:r>
              <a:rPr lang="en-US" sz="2400" b="1" dirty="0"/>
              <a:t>local</a:t>
            </a:r>
            <a:r>
              <a:rPr lang="en-US" sz="2400" dirty="0"/>
              <a:t> virtual machine</a:t>
            </a:r>
            <a:r>
              <a:rPr lang="en-US" sz="2400" dirty="0" smtClean="0"/>
              <a:t>. </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59</a:t>
            </a:fld>
            <a:endParaRPr lang="en-US" alt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953544"/>
            <a:ext cx="2921000" cy="3467100"/>
          </a:xfrm>
          <a:prstGeom prst="rect">
            <a:avLst/>
          </a:prstGeom>
        </p:spPr>
      </p:pic>
    </p:spTree>
    <p:extLst>
      <p:ext uri="{BB962C8B-B14F-4D97-AF65-F5344CB8AC3E}">
        <p14:creationId xmlns:p14="http://schemas.microsoft.com/office/powerpoint/2010/main" val="5082927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 cluster</a:t>
            </a:r>
            <a:r>
              <a:rPr lang="en-US" dirty="0" smtClean="0">
                <a:solidFill>
                  <a:schemeClr val="tx1"/>
                </a:solidFill>
              </a:rPr>
              <a:t>?</a:t>
            </a:r>
            <a:endParaRPr lang="en-US" dirty="0"/>
          </a:p>
        </p:txBody>
      </p:sp>
      <p:sp>
        <p:nvSpPr>
          <p:cNvPr id="3" name="Content Placeholder 2"/>
          <p:cNvSpPr>
            <a:spLocks noGrp="1"/>
          </p:cNvSpPr>
          <p:nvPr>
            <p:ph idx="1"/>
          </p:nvPr>
        </p:nvSpPr>
        <p:spPr>
          <a:xfrm>
            <a:off x="1097279" y="1066801"/>
            <a:ext cx="10058401" cy="5181599"/>
          </a:xfrm>
        </p:spPr>
        <p:txBody>
          <a:bodyPr>
            <a:noAutofit/>
          </a:bodyPr>
          <a:lstStyle/>
          <a:p>
            <a:pPr marL="0" indent="0">
              <a:buNone/>
            </a:pPr>
            <a:r>
              <a:rPr lang="en-US" sz="2400" b="1" dirty="0" smtClean="0">
                <a:solidFill>
                  <a:schemeClr val="tx1"/>
                </a:solidFill>
              </a:rPr>
              <a:t>Use cloud service providers</a:t>
            </a:r>
          </a:p>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makes it easy to provision nodes from existing cloud </a:t>
            </a:r>
            <a:r>
              <a:rPr lang="en-US" sz="2400" dirty="0" smtClean="0">
                <a:solidFill>
                  <a:schemeClr val="tx1"/>
                </a:solidFill>
              </a:rPr>
              <a:t>providers </a:t>
            </a:r>
          </a:p>
          <a:p>
            <a:pPr>
              <a:buFont typeface="Wingdings" charset="2"/>
              <a:buChar char="q"/>
            </a:pPr>
            <a:r>
              <a:rPr lang="en-US" sz="2400" dirty="0" smtClean="0">
                <a:solidFill>
                  <a:schemeClr val="tx1"/>
                </a:solidFill>
              </a:rPr>
              <a:t> You can </a:t>
            </a:r>
            <a:r>
              <a:rPr lang="en-US" sz="2400" dirty="0">
                <a:solidFill>
                  <a:schemeClr val="tx1"/>
                </a:solidFill>
              </a:rPr>
              <a:t>provision new nodes directly from within Docker </a:t>
            </a:r>
            <a:r>
              <a:rPr lang="en-US" sz="2400" dirty="0" smtClean="0">
                <a:solidFill>
                  <a:schemeClr val="tx1"/>
                </a:solidFill>
              </a:rPr>
              <a:t>Cloud</a:t>
            </a:r>
          </a:p>
          <a:p>
            <a:pPr>
              <a:buFont typeface="Wingdings" charset="2"/>
              <a:buChar char="q"/>
            </a:pPr>
            <a:r>
              <a:rPr lang="en-US" sz="2400" dirty="0">
                <a:solidFill>
                  <a:schemeClr val="tx1"/>
                </a:solidFill>
              </a:rPr>
              <a:t> N</a:t>
            </a:r>
            <a:r>
              <a:rPr lang="en-US" sz="2400" dirty="0" smtClean="0">
                <a:solidFill>
                  <a:schemeClr val="tx1"/>
                </a:solidFill>
              </a:rPr>
              <a:t>ative </a:t>
            </a:r>
            <a:r>
              <a:rPr lang="en-US" sz="2400" dirty="0">
                <a:solidFill>
                  <a:schemeClr val="tx1"/>
                </a:solidFill>
              </a:rPr>
              <a:t>support for </a:t>
            </a:r>
            <a:r>
              <a:rPr lang="en-US" sz="2400" dirty="0" smtClean="0">
                <a:solidFill>
                  <a:schemeClr val="tx1"/>
                </a:solidFill>
              </a:rPr>
              <a:t>AWS, </a:t>
            </a:r>
            <a:r>
              <a:rPr lang="en-US" sz="2400" dirty="0" err="1">
                <a:solidFill>
                  <a:schemeClr val="tx1"/>
                </a:solidFill>
              </a:rPr>
              <a:t>DigitalOcean</a:t>
            </a:r>
            <a:r>
              <a:rPr lang="en-US" sz="2400" dirty="0">
                <a:solidFill>
                  <a:schemeClr val="tx1"/>
                </a:solidFill>
              </a:rPr>
              <a:t>, </a:t>
            </a:r>
            <a:r>
              <a:rPr lang="en-US" sz="2400" dirty="0" smtClean="0">
                <a:solidFill>
                  <a:schemeClr val="tx1"/>
                </a:solidFill>
              </a:rPr>
              <a:t>Azure</a:t>
            </a:r>
            <a:r>
              <a:rPr lang="en-US" sz="2400" dirty="0">
                <a:solidFill>
                  <a:schemeClr val="tx1"/>
                </a:solidFill>
              </a:rPr>
              <a:t>, </a:t>
            </a:r>
            <a:r>
              <a:rPr lang="en-US" sz="2400" dirty="0" err="1">
                <a:solidFill>
                  <a:schemeClr val="tx1"/>
                </a:solidFill>
              </a:rPr>
              <a:t>Packet.net</a:t>
            </a:r>
            <a:r>
              <a:rPr lang="en-US" sz="2400" dirty="0">
                <a:solidFill>
                  <a:schemeClr val="tx1"/>
                </a:solidFill>
              </a:rPr>
              <a:t>, and IBM </a:t>
            </a:r>
            <a:r>
              <a:rPr lang="en-US" sz="2400" dirty="0" err="1" smtClean="0">
                <a:solidFill>
                  <a:schemeClr val="tx1"/>
                </a:solidFill>
              </a:rPr>
              <a:t>SoftLayer</a:t>
            </a:r>
            <a:r>
              <a:rPr lang="en-US" sz="2400" dirty="0" smtClean="0">
                <a:solidFill>
                  <a:schemeClr val="tx1"/>
                </a:solidFill>
              </a:rPr>
              <a:t>.</a:t>
            </a:r>
          </a:p>
          <a:p>
            <a:pPr marL="0" indent="0">
              <a:buNone/>
            </a:pPr>
            <a:r>
              <a:rPr lang="en-US" sz="2400" b="1" dirty="0" smtClean="0">
                <a:solidFill>
                  <a:schemeClr val="tx1"/>
                </a:solidFill>
              </a:rPr>
              <a:t>Use your own hosts (“Bring your own nodes”)</a:t>
            </a:r>
          </a:p>
          <a:p>
            <a:pPr>
              <a:buFont typeface="Wingdings" charset="2"/>
              <a:buChar char="q"/>
            </a:pPr>
            <a:r>
              <a:rPr lang="en-US" sz="2400" dirty="0" smtClean="0">
                <a:solidFill>
                  <a:schemeClr val="tx1"/>
                </a:solidFill>
              </a:rPr>
              <a:t> You </a:t>
            </a:r>
            <a:r>
              <a:rPr lang="en-US" sz="2400" dirty="0">
                <a:solidFill>
                  <a:schemeClr val="tx1"/>
                </a:solidFill>
              </a:rPr>
              <a:t>can also provide your own node or </a:t>
            </a:r>
            <a:r>
              <a:rPr lang="en-US" sz="2400" dirty="0" smtClean="0">
                <a:solidFill>
                  <a:schemeClr val="tx1"/>
                </a:solidFill>
              </a:rPr>
              <a:t>nodes</a:t>
            </a:r>
          </a:p>
          <a:p>
            <a:pPr>
              <a:buFont typeface="Wingdings" charset="2"/>
              <a:buChar char="q"/>
            </a:pPr>
            <a:r>
              <a:rPr lang="en-US" sz="2400" dirty="0">
                <a:solidFill>
                  <a:schemeClr val="tx1"/>
                </a:solidFill>
              </a:rPr>
              <a:t> </a:t>
            </a:r>
            <a:r>
              <a:rPr lang="en-US" sz="2400" dirty="0" smtClean="0">
                <a:solidFill>
                  <a:schemeClr val="tx1"/>
                </a:solidFill>
              </a:rPr>
              <a:t>This </a:t>
            </a:r>
            <a:r>
              <a:rPr lang="en-US" sz="2400" dirty="0">
                <a:solidFill>
                  <a:schemeClr val="tx1"/>
                </a:solidFill>
              </a:rPr>
              <a:t>means you can use any Linux host connected to the Internet as a Docker Cloud node as long as you can install a Cloud </a:t>
            </a:r>
            <a:r>
              <a:rPr lang="en-US" sz="2400" dirty="0" smtClean="0">
                <a:solidFill>
                  <a:schemeClr val="tx1"/>
                </a:solidFill>
              </a:rPr>
              <a:t>agent</a:t>
            </a:r>
          </a:p>
          <a:p>
            <a:pPr>
              <a:buFont typeface="Wingdings"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agent registers itself with your Docker account, and allows you to use Docker Cloud to deploy containerized </a:t>
            </a:r>
            <a:r>
              <a:rPr lang="en-US" sz="2400" dirty="0" smtClean="0">
                <a:solidFill>
                  <a:schemeClr val="tx1"/>
                </a:solidFill>
              </a:rPr>
              <a:t>applications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750355586"/>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Rust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solidFill>
                  <a:schemeClr val="tx1"/>
                </a:solidFill>
              </a:rPr>
              <a:t> With </a:t>
            </a:r>
            <a:r>
              <a:rPr lang="en-US" sz="2400" dirty="0">
                <a:solidFill>
                  <a:schemeClr val="tx1"/>
                </a:solidFill>
              </a:rPr>
              <a:t>the advent of Docker for Mac and Docker for Windows as replacements for Docker Toolbox, we recommend that you use these for your primary Docker workflows. </a:t>
            </a: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use these applications to run Docker natively on your local system without using Docker Machine at all. </a:t>
            </a:r>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60</a:t>
            </a:fld>
            <a:endParaRPr lang="en-US" altLang="en-US" dirty="0"/>
          </a:p>
        </p:txBody>
      </p:sp>
    </p:spTree>
    <p:extLst>
      <p:ext uri="{BB962C8B-B14F-4D97-AF65-F5344CB8AC3E}">
        <p14:creationId xmlns:p14="http://schemas.microsoft.com/office/powerpoint/2010/main" val="8004570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Rust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However, </a:t>
            </a:r>
            <a:r>
              <a:rPr lang="en-US" sz="2400" dirty="0"/>
              <a:t>if </a:t>
            </a:r>
            <a:r>
              <a:rPr lang="en-US" sz="2400" dirty="0" smtClean="0"/>
              <a:t>you </a:t>
            </a:r>
            <a:r>
              <a:rPr lang="en-US" sz="2400" dirty="0"/>
              <a:t>want to create </a:t>
            </a:r>
            <a:r>
              <a:rPr lang="en-US" sz="2400" i="1" dirty="0"/>
              <a:t>multiple</a:t>
            </a:r>
            <a:r>
              <a:rPr lang="en-US" sz="2400" dirty="0"/>
              <a:t> local machines, you still need Docker Machine to create and manage machines for multi-node experimentation. </a:t>
            </a:r>
            <a:endParaRPr lang="en-US" sz="2400" dirty="0" smtClean="0"/>
          </a:p>
          <a:p>
            <a:pPr>
              <a:buFont typeface="Wingdings" panose="05000000000000000000" pitchFamily="2" charset="2"/>
              <a:buChar char="q"/>
            </a:pPr>
            <a:r>
              <a:rPr lang="en-US" sz="2400" dirty="0"/>
              <a:t> </a:t>
            </a:r>
            <a:r>
              <a:rPr lang="en-US" sz="2400" dirty="0" smtClean="0"/>
              <a:t>Both </a:t>
            </a:r>
            <a:r>
              <a:rPr lang="en-US" sz="2400" dirty="0"/>
              <a:t>Docker for Mac and Docker for Windows include the newest version of Docker Machine, so when you install either of these, you </a:t>
            </a:r>
            <a:r>
              <a:rPr lang="en-US" sz="2400" dirty="0" smtClean="0"/>
              <a:t>get </a:t>
            </a:r>
            <a:r>
              <a:rPr lang="en-US" sz="2400" dirty="0" smtClean="0">
                <a:latin typeface="Courier New" charset="0"/>
                <a:ea typeface="Courier New" charset="0"/>
                <a:cs typeface="Courier New" charset="0"/>
              </a:rPr>
              <a:t>docker-machine</a:t>
            </a:r>
            <a:r>
              <a:rPr lang="en-US" sz="2400" dirty="0"/>
              <a:t>.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61</a:t>
            </a:fld>
            <a:endParaRPr lang="en-US" altLang="en-US" dirty="0"/>
          </a:p>
        </p:txBody>
      </p:sp>
    </p:spTree>
    <p:extLst>
      <p:ext uri="{BB962C8B-B14F-4D97-AF65-F5344CB8AC3E}">
        <p14:creationId xmlns:p14="http://schemas.microsoft.com/office/powerpoint/2010/main" val="1552598049"/>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Keep the following considerations in mind when using Machine to create local VMs.</a:t>
            </a:r>
            <a:r>
              <a:rPr lang="en-US" sz="2400" b="1" dirty="0"/>
              <a:t> </a:t>
            </a:r>
            <a:endParaRPr lang="en-US" sz="2400" b="1" dirty="0" smtClean="0"/>
          </a:p>
          <a:p>
            <a:pPr marL="274320" lvl="2" indent="-91440">
              <a:spcBef>
                <a:spcPts val="1200"/>
              </a:spcBef>
              <a:spcAft>
                <a:spcPts val="200"/>
              </a:spcAft>
              <a:buSzPct val="100000"/>
              <a:buFont typeface="Wingdings" panose="05000000000000000000" pitchFamily="2" charset="2"/>
              <a:buChar char="q"/>
            </a:pPr>
            <a:r>
              <a:rPr lang="en-US" sz="2000" b="1" dirty="0" smtClean="0"/>
              <a:t> Docker </a:t>
            </a:r>
            <a:r>
              <a:rPr lang="en-US" sz="2000" b="1" dirty="0"/>
              <a:t>for Windows</a:t>
            </a:r>
            <a:r>
              <a:rPr lang="en-US" sz="2000" dirty="0"/>
              <a:t> - You can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with the </a:t>
            </a:r>
            <a:r>
              <a:rPr lang="en-US" sz="2000" dirty="0" err="1" smtClean="0">
                <a:latin typeface="Courier New" charset="0"/>
                <a:ea typeface="Courier New" charset="0"/>
                <a:cs typeface="Courier New" charset="0"/>
              </a:rPr>
              <a:t>hyperv</a:t>
            </a:r>
            <a:r>
              <a:rPr lang="en-US" sz="2000" dirty="0" smtClean="0"/>
              <a:t> driver </a:t>
            </a:r>
            <a:r>
              <a:rPr lang="en-US" sz="2000" dirty="0"/>
              <a:t>to create additional local machines</a:t>
            </a:r>
            <a:r>
              <a:rPr lang="en-US" sz="2000" dirty="0" smtClean="0"/>
              <a:t>.</a:t>
            </a:r>
            <a:endParaRPr lang="en-US" sz="2000" dirty="0"/>
          </a:p>
          <a:p>
            <a:pPr lvl="1">
              <a:buFont typeface="Wingdings" panose="05000000000000000000" pitchFamily="2" charset="2"/>
              <a:buChar char="q"/>
            </a:pPr>
            <a:r>
              <a:rPr lang="en-US" sz="2200" b="1" dirty="0" smtClean="0"/>
              <a:t> </a:t>
            </a:r>
            <a:r>
              <a:rPr lang="en-US" sz="2000" b="1" dirty="0" smtClean="0"/>
              <a:t>Docker for Mac</a:t>
            </a:r>
            <a:r>
              <a:rPr lang="en-US" sz="2000" dirty="0" smtClean="0"/>
              <a:t> - You can use </a:t>
            </a:r>
            <a:r>
              <a:rPr lang="en-US" sz="2000" dirty="0" err="1" smtClean="0">
                <a:latin typeface="Courier New" charset="0"/>
                <a:ea typeface="Courier New" charset="0"/>
                <a:cs typeface="Courier New" charset="0"/>
              </a:rPr>
              <a:t>docker</a:t>
            </a:r>
            <a:r>
              <a:rPr lang="en-US" sz="2000" dirty="0" smtClean="0">
                <a:latin typeface="Courier New" charset="0"/>
                <a:ea typeface="Courier New" charset="0"/>
                <a:cs typeface="Courier New" charset="0"/>
              </a:rPr>
              <a:t>-machine create</a:t>
            </a:r>
            <a:r>
              <a:rPr lang="en-US" sz="2000" dirty="0" smtClean="0"/>
              <a:t> with the </a:t>
            </a:r>
            <a:r>
              <a:rPr lang="en-US" sz="2000" dirty="0" err="1" smtClean="0">
                <a:latin typeface="Courier New" charset="0"/>
                <a:ea typeface="Courier New" charset="0"/>
                <a:cs typeface="Courier New" charset="0"/>
              </a:rPr>
              <a:t>virtualbox</a:t>
            </a:r>
            <a:r>
              <a:rPr lang="en-US" sz="2000" dirty="0" smtClean="0"/>
              <a:t> driver to create additional local machines.</a:t>
            </a:r>
          </a:p>
          <a:p>
            <a:r>
              <a:rPr lang="en-US" dirty="0"/>
              <a:t/>
            </a:r>
            <a:br>
              <a:rPr lang="en-US" dirty="0"/>
            </a:b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62</a:t>
            </a:fld>
            <a:endParaRPr lang="en-US" altLang="en-US" dirty="0"/>
          </a:p>
        </p:txBody>
      </p:sp>
    </p:spTree>
    <p:extLst>
      <p:ext uri="{BB962C8B-B14F-4D97-AF65-F5344CB8AC3E}">
        <p14:creationId xmlns:p14="http://schemas.microsoft.com/office/powerpoint/2010/main" val="517232690"/>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a:t>
            </a:r>
            <a:r>
              <a:rPr lang="en-US" sz="2400" b="1" dirty="0" smtClean="0"/>
              <a:t>Docker for Windows  </a:t>
            </a:r>
          </a:p>
          <a:p>
            <a:pPr marL="274320" lvl="2" indent="-91440">
              <a:spcBef>
                <a:spcPts val="1200"/>
              </a:spcBef>
              <a:spcAft>
                <a:spcPts val="200"/>
              </a:spcAft>
              <a:buSzPct val="100000"/>
              <a:buFont typeface="Wingdings" panose="05000000000000000000" pitchFamily="2" charset="2"/>
              <a:buChar char="q"/>
            </a:pPr>
            <a:r>
              <a:rPr lang="en-US" sz="2000" dirty="0" smtClean="0"/>
              <a:t> Docker </a:t>
            </a:r>
            <a:r>
              <a:rPr lang="en-US" sz="2000" dirty="0"/>
              <a:t>for Windows uses Microsoft Hyper-V for virtualization, and Hyper-V is not compatible with Oracle </a:t>
            </a:r>
            <a:r>
              <a:rPr lang="en-US" sz="2000" dirty="0" err="1"/>
              <a:t>VirtualBox</a:t>
            </a:r>
            <a:r>
              <a:rPr lang="en-US" sz="2000" dirty="0"/>
              <a:t>. </a:t>
            </a:r>
            <a:endParaRPr lang="en-US" sz="2000" dirty="0" smtClean="0"/>
          </a:p>
          <a:p>
            <a:pPr marL="274320" lvl="2" indent="-91440">
              <a:spcBef>
                <a:spcPts val="1200"/>
              </a:spcBef>
              <a:spcAft>
                <a:spcPts val="200"/>
              </a:spcAft>
              <a:buSzPct val="100000"/>
              <a:buFont typeface="Wingdings" panose="05000000000000000000" pitchFamily="2" charset="2"/>
              <a:buChar char="q"/>
            </a:pPr>
            <a:r>
              <a:rPr lang="en-US" sz="2000" dirty="0" smtClean="0"/>
              <a:t> Therefore</a:t>
            </a:r>
            <a:r>
              <a:rPr lang="en-US" sz="2000" dirty="0"/>
              <a:t>, you cannot run the two solutions simultaneously. </a:t>
            </a:r>
            <a:endParaRPr lang="en-US" sz="2000" dirty="0" smtClean="0"/>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But </a:t>
            </a:r>
            <a:r>
              <a:rPr lang="en-US" sz="2000" dirty="0"/>
              <a:t>you can still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a:t>
            </a:r>
            <a:r>
              <a:rPr lang="en-US" sz="2000" dirty="0"/>
              <a:t> to create more local VMs by using the Microsoft Hyper-V driver</a:t>
            </a:r>
            <a:r>
              <a:rPr lang="en-US" sz="2000" dirty="0" smtClean="0"/>
              <a:t>.</a:t>
            </a:r>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63</a:t>
            </a:fld>
            <a:endParaRPr lang="en-US" altLang="en-US" dirty="0"/>
          </a:p>
        </p:txBody>
      </p:sp>
    </p:spTree>
    <p:extLst>
      <p:ext uri="{BB962C8B-B14F-4D97-AF65-F5344CB8AC3E}">
        <p14:creationId xmlns:p14="http://schemas.microsoft.com/office/powerpoint/2010/main" val="2143059789"/>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 Prerequisite Information</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smtClean="0"/>
              <a:t> </a:t>
            </a:r>
            <a:r>
              <a:rPr lang="en-US" sz="2400" b="1" dirty="0" smtClean="0"/>
              <a:t>Docker for Mac</a:t>
            </a:r>
          </a:p>
          <a:p>
            <a:pPr marL="274320" lvl="2" indent="-91440">
              <a:spcBef>
                <a:spcPts val="1200"/>
              </a:spcBef>
              <a:spcAft>
                <a:spcPts val="200"/>
              </a:spcAft>
              <a:buSzPct val="100000"/>
              <a:buFont typeface="Wingdings" panose="05000000000000000000" pitchFamily="2" charset="2"/>
              <a:buChar char="q"/>
            </a:pPr>
            <a:r>
              <a:rPr lang="en-US" sz="2000" dirty="0" smtClean="0"/>
              <a:t>Docker </a:t>
            </a:r>
            <a:r>
              <a:rPr lang="en-US" sz="2000" dirty="0"/>
              <a:t>for Mac uses </a:t>
            </a:r>
            <a:r>
              <a:rPr lang="en-US" sz="2000" dirty="0">
                <a:ea typeface="Courier New" charset="0"/>
                <a:cs typeface="Courier New" charset="0"/>
              </a:rPr>
              <a:t>HyperKit</a:t>
            </a:r>
            <a:r>
              <a:rPr lang="en-US" sz="2000" dirty="0"/>
              <a:t>, a lightweight </a:t>
            </a:r>
            <a:r>
              <a:rPr lang="en-US" sz="2000" dirty="0" err="1"/>
              <a:t>macOS</a:t>
            </a:r>
            <a:r>
              <a:rPr lang="en-US" sz="2000" dirty="0"/>
              <a:t> virtualization solution built on top of the Hypervisor.framework in </a:t>
            </a:r>
            <a:r>
              <a:rPr lang="en-US" sz="2000" dirty="0" err="1"/>
              <a:t>macOS</a:t>
            </a:r>
            <a:r>
              <a:rPr lang="en-US" sz="2000" dirty="0"/>
              <a:t> 10.10 Yosemite and </a:t>
            </a:r>
            <a:r>
              <a:rPr lang="en-US" sz="2000" dirty="0" smtClean="0"/>
              <a:t>higher.</a:t>
            </a:r>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Currently</a:t>
            </a:r>
            <a:r>
              <a:rPr lang="en-US" sz="2000" dirty="0"/>
              <a:t>, there is no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driver for </a:t>
            </a:r>
            <a:r>
              <a:rPr lang="en-US" sz="2000" dirty="0" err="1">
                <a:latin typeface="Courier New" charset="0"/>
                <a:ea typeface="Courier New" charset="0"/>
                <a:cs typeface="Courier New" charset="0"/>
              </a:rPr>
              <a:t>HyperKit</a:t>
            </a:r>
            <a:r>
              <a:rPr lang="en-US" sz="2000" dirty="0"/>
              <a:t>, so you will use </a:t>
            </a:r>
            <a:r>
              <a:rPr lang="en-US" sz="2000" dirty="0" err="1">
                <a:latin typeface="Courier New" charset="0"/>
                <a:ea typeface="Courier New" charset="0"/>
                <a:cs typeface="Courier New" charset="0"/>
              </a:rPr>
              <a:t>virtualbox</a:t>
            </a:r>
            <a:r>
              <a:rPr lang="en-US" sz="2000" dirty="0"/>
              <a:t> driver to create local </a:t>
            </a:r>
            <a:r>
              <a:rPr lang="en-US" sz="2000" dirty="0" smtClean="0"/>
              <a:t>machines.</a:t>
            </a:r>
          </a:p>
          <a:p>
            <a:pPr marL="274320" lvl="2" indent="-91440">
              <a:spcBef>
                <a:spcPts val="1200"/>
              </a:spcBef>
              <a:spcAft>
                <a:spcPts val="200"/>
              </a:spcAft>
              <a:buSzPct val="100000"/>
              <a:buFont typeface="Wingdings" panose="05000000000000000000" pitchFamily="2" charset="2"/>
              <a:buChar char="q"/>
            </a:pPr>
            <a:r>
              <a:rPr lang="en-US" sz="2000" dirty="0"/>
              <a:t> </a:t>
            </a:r>
            <a:r>
              <a:rPr lang="en-US" sz="2000" dirty="0" smtClean="0"/>
              <a:t>You </a:t>
            </a:r>
            <a:r>
              <a:rPr lang="en-US" sz="2000" dirty="0"/>
              <a:t>can run both </a:t>
            </a:r>
            <a:r>
              <a:rPr lang="en-US" sz="2000" dirty="0" err="1"/>
              <a:t>HyperKit</a:t>
            </a:r>
            <a:r>
              <a:rPr lang="en-US" sz="2000" dirty="0"/>
              <a:t> and Oracle </a:t>
            </a:r>
            <a:r>
              <a:rPr lang="en-US" sz="2000" dirty="0" err="1"/>
              <a:t>VirtualBox</a:t>
            </a:r>
            <a:r>
              <a:rPr lang="en-US" sz="2000" dirty="0"/>
              <a:t> on the same system. </a:t>
            </a:r>
            <a:endParaRPr lang="en-US" sz="20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64</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79" y="3467947"/>
            <a:ext cx="5410200" cy="2495516"/>
          </a:xfrm>
          <a:prstGeom prst="rect">
            <a:avLst/>
          </a:prstGeom>
        </p:spPr>
      </p:pic>
    </p:spTree>
    <p:extLst>
      <p:ext uri="{BB962C8B-B14F-4D97-AF65-F5344CB8AC3E}">
        <p14:creationId xmlns:p14="http://schemas.microsoft.com/office/powerpoint/2010/main" val="1081516893"/>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Containers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To </a:t>
            </a:r>
            <a:r>
              <a:rPr lang="en-US" sz="2400" dirty="0"/>
              <a:t>run a Docker container, </a:t>
            </a:r>
            <a:r>
              <a:rPr lang="en-US" sz="2400" dirty="0" smtClean="0"/>
              <a:t>you:</a:t>
            </a:r>
          </a:p>
          <a:p>
            <a:pPr lvl="1">
              <a:buFont typeface="Wingdings" panose="05000000000000000000" pitchFamily="2" charset="2"/>
              <a:buChar char="q"/>
            </a:pPr>
            <a:r>
              <a:rPr lang="en-US" sz="2200" dirty="0"/>
              <a:t> </a:t>
            </a:r>
            <a:r>
              <a:rPr lang="en-US" sz="2200" dirty="0" smtClean="0"/>
              <a:t>Create </a:t>
            </a:r>
            <a:r>
              <a:rPr lang="en-US" sz="2200" dirty="0"/>
              <a:t>a new (or start an existing) Docker virtual </a:t>
            </a:r>
            <a:r>
              <a:rPr lang="en-US" sz="2200" dirty="0" smtClean="0"/>
              <a:t>machine. </a:t>
            </a:r>
          </a:p>
          <a:p>
            <a:pPr lvl="1">
              <a:buFont typeface="Wingdings" panose="05000000000000000000" pitchFamily="2" charset="2"/>
              <a:buChar char="q"/>
            </a:pPr>
            <a:r>
              <a:rPr lang="en-US" sz="2200" dirty="0"/>
              <a:t> </a:t>
            </a:r>
            <a:r>
              <a:rPr lang="en-US" sz="2200" dirty="0" smtClean="0"/>
              <a:t>Switch your environment to your new VM. </a:t>
            </a:r>
          </a:p>
          <a:p>
            <a:pPr lvl="1">
              <a:buFont typeface="Wingdings" panose="05000000000000000000" pitchFamily="2" charset="2"/>
              <a:buChar char="q"/>
            </a:pPr>
            <a:r>
              <a:rPr lang="en-US" sz="2200" dirty="0" smtClean="0"/>
              <a:t> Use the </a:t>
            </a:r>
            <a:r>
              <a:rPr lang="en-US" sz="2200" dirty="0" err="1" smtClean="0"/>
              <a:t>docker</a:t>
            </a:r>
            <a:r>
              <a:rPr lang="en-US" sz="2200" dirty="0" smtClean="0"/>
              <a:t> client to create, load, and manage containers. </a:t>
            </a:r>
          </a:p>
          <a:p>
            <a:pPr>
              <a:buFont typeface="Wingdings" panose="05000000000000000000" pitchFamily="2" charset="2"/>
              <a:buChar char="q"/>
            </a:pPr>
            <a:r>
              <a:rPr lang="en-US" sz="2400" dirty="0"/>
              <a:t> </a:t>
            </a:r>
            <a:r>
              <a:rPr lang="en-US" sz="2400" dirty="0" smtClean="0"/>
              <a:t>Once </a:t>
            </a:r>
            <a:r>
              <a:rPr lang="en-US" sz="2400" dirty="0"/>
              <a:t>you create a machine, you can reuse it as often as you like</a:t>
            </a:r>
            <a:r>
              <a:rPr lang="en-US" sz="2400" dirty="0" smtClean="0"/>
              <a:t>.</a:t>
            </a:r>
          </a:p>
          <a:p>
            <a:pPr>
              <a:buFont typeface="Wingdings" panose="05000000000000000000" pitchFamily="2" charset="2"/>
              <a:buChar char="q"/>
            </a:pPr>
            <a:r>
              <a:rPr lang="en-US" sz="2400" dirty="0" smtClean="0"/>
              <a:t> </a:t>
            </a:r>
            <a:r>
              <a:rPr lang="en-US" sz="2400" dirty="0"/>
              <a:t>Like any </a:t>
            </a:r>
            <a:r>
              <a:rPr lang="en-US" sz="2400" dirty="0" err="1"/>
              <a:t>VirtualBox</a:t>
            </a:r>
            <a:r>
              <a:rPr lang="en-US" sz="2400" dirty="0"/>
              <a:t> VM, it maintains its configuration between uses</a:t>
            </a:r>
            <a:r>
              <a:rPr lang="en-US" sz="2400" dirty="0" smtClean="0"/>
              <a:t>. </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dirty="0"/>
              <a:t>The examples here show how to create and start a machine, run Docker commands, and work with containers</a:t>
            </a:r>
            <a:r>
              <a:rPr lang="en-US" sz="2400" dirty="0" smtClean="0"/>
              <a:t>.</a:t>
            </a:r>
          </a:p>
          <a:p>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65</a:t>
            </a:fld>
            <a:endParaRPr lang="en-US" altLang="en-US" dirty="0"/>
          </a:p>
        </p:txBody>
      </p:sp>
      <p:sp>
        <p:nvSpPr>
          <p:cNvPr id="6" name="Content Placeholder 2"/>
          <p:cNvSpPr>
            <a:spLocks noGrp="1"/>
          </p:cNvSpPr>
          <p:nvPr/>
        </p:nvSpPr>
        <p:spPr>
          <a:xfrm>
            <a:off x="711763" y="8243496"/>
            <a:ext cx="10286999" cy="990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ID                           </a:t>
            </a:r>
            <a:r>
              <a:rPr lang="en-US" sz="1800" dirty="0" smtClean="0">
                <a:solidFill>
                  <a:schemeClr val="tx1"/>
                </a:solidFill>
                <a:latin typeface="Courier New" charset="0"/>
                <a:ea typeface="Courier New" charset="0"/>
                <a:cs typeface="Courier New" charset="0"/>
              </a:rPr>
              <a:t>     HOSTNAME  </a:t>
            </a:r>
            <a:r>
              <a:rPr lang="en-US" sz="1800" dirty="0">
                <a:solidFill>
                  <a:schemeClr val="tx1"/>
                </a:solidFill>
                <a:latin typeface="Courier New" charset="0"/>
                <a:ea typeface="Courier New" charset="0"/>
                <a:cs typeface="Courier New" charset="0"/>
              </a:rPr>
              <a:t>STATUS  AVAILABILITY  </a:t>
            </a:r>
            <a:r>
              <a:rPr lang="en-US" sz="1800" dirty="0" smtClean="0">
                <a:solidFill>
                  <a:schemeClr val="tx1"/>
                </a:solidFill>
                <a:latin typeface="Courier New" charset="0"/>
                <a:ea typeface="Courier New" charset="0"/>
                <a:cs typeface="Courier New" charset="0"/>
              </a:rPr>
              <a:t>MANAGER  </a:t>
            </a:r>
            <a:r>
              <a:rPr lang="en-US" sz="1800" dirty="0">
                <a:solidFill>
                  <a:schemeClr val="tx1"/>
                </a:solidFill>
                <a:latin typeface="Courier New" charset="0"/>
                <a:ea typeface="Courier New" charset="0"/>
                <a:cs typeface="Courier New" charset="0"/>
              </a:rPr>
              <a:t>STATUS5re1humv246m6clujn0zng9jy    docker    Ready   Activerbavg04vwiijyzzjwdjoc3io2 *  docker    Ready   Active        Leader</a:t>
            </a:r>
          </a:p>
        </p:txBody>
      </p:sp>
      <p:sp>
        <p:nvSpPr>
          <p:cNvPr id="8" name="Content Placeholder 2"/>
          <p:cNvSpPr>
            <a:spLocks noGrp="1"/>
          </p:cNvSpPr>
          <p:nvPr/>
        </p:nvSpPr>
        <p:spPr>
          <a:xfrm>
            <a:off x="3429000" y="7620000"/>
            <a:ext cx="2426263"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charset="0"/>
                <a:ea typeface="Courier New" charset="0"/>
                <a:cs typeface="Courier New" charset="0"/>
              </a:rPr>
              <a:t>d</a:t>
            </a:r>
            <a:r>
              <a:rPr lang="en-US" dirty="0" smtClean="0">
                <a:solidFill>
                  <a:schemeClr val="bg1"/>
                </a:solidFill>
                <a:latin typeface="Courier New" charset="0"/>
                <a:ea typeface="Courier New" charset="0"/>
                <a:cs typeface="Courier New" charset="0"/>
              </a:rPr>
              <a:t>ocker node ls</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2028705024"/>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Containers Example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look at how to create a new container, using Docker Machine.</a:t>
            </a:r>
          </a:p>
          <a:p>
            <a:pPr>
              <a:buFont typeface="Wingdings" panose="05000000000000000000" pitchFamily="2" charset="2"/>
              <a:buChar char="q"/>
            </a:pPr>
            <a:r>
              <a:rPr lang="en-US" sz="2400" dirty="0"/>
              <a:t> </a:t>
            </a:r>
            <a:r>
              <a:rPr lang="en-US" sz="2400" dirty="0" smtClean="0"/>
              <a:t>First, open a command </a:t>
            </a:r>
            <a:r>
              <a:rPr lang="en-US" sz="2400" dirty="0" smtClean="0">
                <a:latin typeface="Courier New" charset="0"/>
                <a:ea typeface="Courier New" charset="0"/>
                <a:cs typeface="Courier New" charset="0"/>
              </a:rPr>
              <a:t>shell</a:t>
            </a:r>
            <a:r>
              <a:rPr lang="en-US" sz="2400" dirty="0" smtClean="0"/>
              <a:t> or terminal window. </a:t>
            </a:r>
          </a:p>
          <a:p>
            <a:pPr>
              <a:buFont typeface="Wingdings" panose="05000000000000000000" pitchFamily="2" charset="2"/>
              <a:buChar char="q"/>
            </a:pPr>
            <a:r>
              <a:rPr lang="en-US" sz="2400" dirty="0"/>
              <a:t> </a:t>
            </a:r>
            <a:r>
              <a:rPr lang="en-US" sz="2400" dirty="0" smtClean="0"/>
              <a:t>Use</a:t>
            </a:r>
            <a:r>
              <a:rPr lang="en-US" sz="2400" dirty="0"/>
              <a:t>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ls</a:t>
            </a:r>
            <a:r>
              <a:rPr lang="en-US" sz="2400" dirty="0"/>
              <a:t> to list available </a:t>
            </a:r>
            <a:r>
              <a:rPr lang="en-US" sz="2400" dirty="0" smtClean="0"/>
              <a:t>machines:</a:t>
            </a:r>
          </a:p>
          <a:p>
            <a:pPr marL="201168" lvl="1" indent="0">
              <a:buNone/>
            </a:pPr>
            <a:endParaRPr lang="en-US" sz="2200" dirty="0" smtClean="0"/>
          </a:p>
          <a:p>
            <a:pPr marL="201168" lvl="1" indent="0">
              <a:buNone/>
            </a:pPr>
            <a:r>
              <a:rPr lang="en-US" sz="2200" dirty="0" smtClean="0"/>
              <a:t> </a:t>
            </a:r>
          </a:p>
          <a:p>
            <a:pPr>
              <a:buFont typeface="Wingdings" panose="05000000000000000000" pitchFamily="2" charset="2"/>
              <a:buChar char="q"/>
            </a:pPr>
            <a:r>
              <a:rPr lang="en-US" sz="2400" dirty="0"/>
              <a:t> </a:t>
            </a:r>
            <a:r>
              <a:rPr lang="en-US" sz="2400" dirty="0" smtClean="0"/>
              <a:t>Output (No </a:t>
            </a:r>
            <a:r>
              <a:rPr lang="en-US" sz="2400" dirty="0"/>
              <a:t>machines have been </a:t>
            </a:r>
            <a:r>
              <a:rPr lang="en-US" sz="2400" dirty="0" smtClean="0"/>
              <a:t>created):</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66</a:t>
            </a:fld>
            <a:endParaRPr lang="en-US" altLang="en-US" dirty="0"/>
          </a:p>
        </p:txBody>
      </p:sp>
      <p:sp>
        <p:nvSpPr>
          <p:cNvPr id="6" name="Content Placeholder 2"/>
          <p:cNvSpPr>
            <a:spLocks noGrp="1"/>
          </p:cNvSpPr>
          <p:nvPr/>
        </p:nvSpPr>
        <p:spPr>
          <a:xfrm>
            <a:off x="2291359" y="3985699"/>
            <a:ext cx="7670237" cy="29090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NAME </a:t>
            </a:r>
            <a:r>
              <a:rPr lang="en-US" sz="1800" dirty="0" smtClean="0">
                <a:solidFill>
                  <a:schemeClr val="tx1"/>
                </a:solidFill>
                <a:latin typeface="Courier New" charset="0"/>
                <a:ea typeface="Courier New" charset="0"/>
                <a:cs typeface="Courier New" charset="0"/>
              </a:rPr>
              <a:t> ACTIVE  DRIVER  STATE  URL  SWARM  DOCKER  ERRORS</a:t>
            </a:r>
            <a:endParaRPr lang="en-US" sz="1800" dirty="0">
              <a:solidFill>
                <a:schemeClr val="tx1"/>
              </a:solidFill>
              <a:latin typeface="Courier New" charset="0"/>
              <a:ea typeface="Courier New" charset="0"/>
              <a:cs typeface="Courier New" charset="0"/>
            </a:endParaRPr>
          </a:p>
        </p:txBody>
      </p:sp>
      <p:sp>
        <p:nvSpPr>
          <p:cNvPr id="8" name="Content Placeholder 2"/>
          <p:cNvSpPr>
            <a:spLocks noGrp="1"/>
          </p:cNvSpPr>
          <p:nvPr/>
        </p:nvSpPr>
        <p:spPr>
          <a:xfrm>
            <a:off x="4640578" y="2651308"/>
            <a:ext cx="29718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ls</a:t>
            </a:r>
          </a:p>
        </p:txBody>
      </p:sp>
    </p:spTree>
    <p:extLst>
      <p:ext uri="{BB962C8B-B14F-4D97-AF65-F5344CB8AC3E}">
        <p14:creationId xmlns:p14="http://schemas.microsoft.com/office/powerpoint/2010/main" val="1399920939"/>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Containers Example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smtClean="0"/>
              <a:t>To create a Machine, we’d need to start by following the steps below:</a:t>
            </a:r>
          </a:p>
          <a:p>
            <a:pPr lvl="1"/>
            <a:r>
              <a:rPr lang="en-US" sz="2400" b="1" dirty="0"/>
              <a:t>Run</a:t>
            </a:r>
            <a:r>
              <a:rPr lang="en-US" sz="2400" dirty="0"/>
              <a:t>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-machine </a:t>
            </a:r>
            <a:r>
              <a:rPr lang="en-US" sz="2400" dirty="0">
                <a:latin typeface="Courier New" charset="0"/>
                <a:ea typeface="Courier New" charset="0"/>
                <a:cs typeface="Courier New" charset="0"/>
              </a:rPr>
              <a:t>create </a:t>
            </a:r>
            <a:r>
              <a:rPr lang="en-US" sz="2400" dirty="0" smtClean="0">
                <a:latin typeface="Courier New" charset="0"/>
                <a:ea typeface="Courier New" charset="0"/>
                <a:cs typeface="Courier New" charset="0"/>
              </a:rPr>
              <a:t>&lt;command&gt;</a:t>
            </a:r>
            <a:endParaRPr lang="en-US" sz="2400" dirty="0"/>
          </a:p>
          <a:p>
            <a:pPr lvl="1"/>
            <a:r>
              <a:rPr lang="en-US" sz="2400" b="1" dirty="0"/>
              <a:t>P</a:t>
            </a:r>
            <a:r>
              <a:rPr lang="en-US" sz="2400" b="1" dirty="0" smtClean="0"/>
              <a:t>ass</a:t>
            </a:r>
            <a:r>
              <a:rPr lang="en-US" sz="2400" dirty="0" smtClean="0"/>
              <a:t> </a:t>
            </a:r>
            <a:r>
              <a:rPr lang="en-US" sz="2400" dirty="0"/>
              <a:t>the appropriate driver to </a:t>
            </a:r>
            <a:r>
              <a:rPr lang="en-US" sz="2400" dirty="0" smtClean="0"/>
              <a:t>the </a:t>
            </a:r>
            <a:r>
              <a:rPr lang="en-US" sz="2400" dirty="0" smtClean="0">
                <a:latin typeface="Courier New" charset="0"/>
                <a:ea typeface="Courier New" charset="0"/>
                <a:cs typeface="Courier New" charset="0"/>
              </a:rPr>
              <a:t>--</a:t>
            </a:r>
            <a:r>
              <a:rPr lang="en-US" sz="2400" dirty="0">
                <a:latin typeface="Courier New" charset="0"/>
                <a:ea typeface="Courier New" charset="0"/>
                <a:cs typeface="Courier New" charset="0"/>
              </a:rPr>
              <a:t>driver</a:t>
            </a:r>
            <a:r>
              <a:rPr lang="en-US" sz="2400" dirty="0"/>
              <a:t> flag and provide a machine name. </a:t>
            </a:r>
            <a:endParaRPr lang="en-US" sz="2400" dirty="0" smtClean="0"/>
          </a:p>
          <a:p>
            <a:pPr lvl="1"/>
            <a:r>
              <a:rPr lang="en-US" sz="2400" dirty="0" smtClean="0"/>
              <a:t>If </a:t>
            </a:r>
            <a:r>
              <a:rPr lang="en-US" sz="2400" dirty="0"/>
              <a:t>this is your first machine, </a:t>
            </a:r>
            <a:r>
              <a:rPr lang="en-US" sz="2400" b="1" dirty="0"/>
              <a:t>name</a:t>
            </a:r>
            <a:r>
              <a:rPr lang="en-US" sz="2400" dirty="0"/>
              <a:t> it </a:t>
            </a:r>
            <a:r>
              <a:rPr lang="en-US" sz="2400" dirty="0">
                <a:latin typeface="Courier New" charset="0"/>
                <a:ea typeface="Courier New" charset="0"/>
                <a:cs typeface="Courier New" charset="0"/>
              </a:rPr>
              <a:t>default</a:t>
            </a:r>
            <a:r>
              <a:rPr lang="en-US" sz="2400" dirty="0"/>
              <a:t> as shown in the example. </a:t>
            </a:r>
            <a:endParaRPr lang="en-US" sz="2400" dirty="0" smtClean="0"/>
          </a:p>
          <a:p>
            <a:pPr lvl="1"/>
            <a:r>
              <a:rPr lang="en-US" sz="2400" dirty="0" smtClean="0"/>
              <a:t>If </a:t>
            </a:r>
            <a:r>
              <a:rPr lang="en-US" sz="2400" dirty="0"/>
              <a:t>you already have a “default” machine, choose </a:t>
            </a:r>
            <a:r>
              <a:rPr lang="en-US" sz="2400" b="1" dirty="0"/>
              <a:t>another</a:t>
            </a:r>
            <a:r>
              <a:rPr lang="en-US" sz="2400" dirty="0"/>
              <a:t> name for this new machine</a:t>
            </a:r>
            <a:r>
              <a:rPr lang="en-US" sz="2400" dirty="0" smtClean="0"/>
              <a:t>. </a:t>
            </a:r>
          </a:p>
          <a:p>
            <a:pPr lvl="1"/>
            <a:r>
              <a:rPr lang="en-US" sz="2400" dirty="0"/>
              <a:t>If you are using </a:t>
            </a:r>
            <a:r>
              <a:rPr lang="en-US" sz="2400" dirty="0" smtClean="0"/>
              <a:t>Docker </a:t>
            </a:r>
            <a:r>
              <a:rPr lang="en-US" sz="2400" dirty="0"/>
              <a:t>for </a:t>
            </a:r>
            <a:r>
              <a:rPr lang="en-US" sz="2400" b="1" dirty="0"/>
              <a:t>Mac</a:t>
            </a:r>
            <a:r>
              <a:rPr lang="en-US" sz="2400" dirty="0"/>
              <a:t>, use </a:t>
            </a:r>
            <a:r>
              <a:rPr lang="en-US" sz="2400" dirty="0" err="1">
                <a:latin typeface="Courier New" charset="0"/>
                <a:ea typeface="Courier New" charset="0"/>
                <a:cs typeface="Courier New" charset="0"/>
              </a:rPr>
              <a:t>virtualbox</a:t>
            </a:r>
            <a:r>
              <a:rPr lang="en-US" sz="2400" dirty="0"/>
              <a:t> as the driver, as shown in this example</a:t>
            </a:r>
            <a:r>
              <a:rPr lang="en-US" sz="2400" dirty="0" smtClean="0"/>
              <a:t>.</a:t>
            </a:r>
          </a:p>
          <a:p>
            <a:pPr lvl="1"/>
            <a:r>
              <a:rPr lang="en-US" sz="2400" dirty="0"/>
              <a:t>On Docker for </a:t>
            </a:r>
            <a:r>
              <a:rPr lang="en-US" sz="2400" b="1" dirty="0"/>
              <a:t>Windows</a:t>
            </a:r>
            <a:r>
              <a:rPr lang="en-US" sz="2400" dirty="0"/>
              <a:t> systems that support Hyper-V, use the </a:t>
            </a:r>
            <a:r>
              <a:rPr lang="en-US" sz="2400" dirty="0" err="1" smtClean="0">
                <a:latin typeface="Courier New" charset="0"/>
                <a:ea typeface="Courier New" charset="0"/>
                <a:cs typeface="Courier New" charset="0"/>
              </a:rPr>
              <a:t>hyperv</a:t>
            </a:r>
            <a:r>
              <a:rPr lang="en-US" sz="2400" dirty="0" smtClean="0"/>
              <a:t> driver</a:t>
            </a:r>
            <a:endParaRPr lang="en-US" sz="2200" dirty="0" smtClean="0"/>
          </a:p>
          <a:p>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67</a:t>
            </a:fld>
            <a:endParaRPr lang="en-US" altLang="en-US" dirty="0"/>
          </a:p>
        </p:txBody>
      </p:sp>
    </p:spTree>
    <p:extLst>
      <p:ext uri="{BB962C8B-B14F-4D97-AF65-F5344CB8AC3E}">
        <p14:creationId xmlns:p14="http://schemas.microsoft.com/office/powerpoint/2010/main" val="1914190370"/>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New Machine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So, our command should look something like this:</a:t>
            </a:r>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r>
              <a:rPr lang="en-US" sz="2600" dirty="0">
                <a:ea typeface="Courier New" charset="0"/>
                <a:cs typeface="Courier New" charset="0"/>
              </a:rPr>
              <a:t> </a:t>
            </a:r>
            <a:r>
              <a:rPr lang="en-US" sz="2600" dirty="0" smtClean="0">
                <a:ea typeface="Courier New" charset="0"/>
                <a:cs typeface="Courier New" charset="0"/>
              </a:rPr>
              <a:t>Output:</a:t>
            </a: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endParaRPr lang="en-US" sz="2600" dirty="0" smtClean="0">
              <a:ea typeface="Courier New" charset="0"/>
              <a:cs typeface="Courier New" charset="0"/>
            </a:endParaRP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r>
              <a:rPr lang="en-US" sz="2600" dirty="0" smtClean="0">
                <a:ea typeface="Courier New" charset="0"/>
                <a:cs typeface="Courier New" charset="0"/>
              </a:rPr>
              <a:t> </a:t>
            </a:r>
            <a:r>
              <a:rPr lang="en-US" sz="2800" dirty="0"/>
              <a:t>This </a:t>
            </a:r>
            <a:r>
              <a:rPr lang="en-US" sz="2800" dirty="0" smtClean="0"/>
              <a:t>downloads </a:t>
            </a:r>
            <a:r>
              <a:rPr lang="en-US" sz="2800" dirty="0"/>
              <a:t>a lightweight Linux distribution </a:t>
            </a:r>
            <a:r>
              <a:rPr lang="en-US" sz="2800" dirty="0" smtClean="0"/>
              <a:t>boot2docker</a:t>
            </a:r>
            <a:r>
              <a:rPr lang="en-US" sz="2800" dirty="0"/>
              <a:t>,</a:t>
            </a:r>
            <a:r>
              <a:rPr lang="en-US" sz="2800" dirty="0" smtClean="0"/>
              <a:t> </a:t>
            </a:r>
            <a:r>
              <a:rPr lang="en-US" sz="2800" dirty="0"/>
              <a:t>with the Docker daemon installed, </a:t>
            </a:r>
            <a:r>
              <a:rPr lang="en-US" sz="2800" dirty="0" err="1" smtClean="0"/>
              <a:t>pluscreates</a:t>
            </a:r>
            <a:r>
              <a:rPr lang="en-US" sz="2800" dirty="0" smtClean="0"/>
              <a:t> </a:t>
            </a:r>
            <a:r>
              <a:rPr lang="en-US" sz="2800" dirty="0"/>
              <a:t>and starts a </a:t>
            </a:r>
            <a:r>
              <a:rPr lang="en-US" sz="2800" dirty="0" err="1" smtClean="0"/>
              <a:t>VirtualBox</a:t>
            </a:r>
            <a:r>
              <a:rPr lang="en-US" sz="2800" dirty="0" smtClean="0"/>
              <a:t>.</a:t>
            </a:r>
            <a:endParaRPr lang="en-US" sz="2600" dirty="0" smtClean="0">
              <a:ea typeface="Courier New" charset="0"/>
              <a:cs typeface="Courier New" charset="0"/>
            </a:endParaRP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68</a:t>
            </a:fld>
            <a:endParaRPr lang="en-US" altLang="en-US" dirty="0"/>
          </a:p>
        </p:txBody>
      </p:sp>
      <p:sp>
        <p:nvSpPr>
          <p:cNvPr id="8" name="Content Placeholder 2"/>
          <p:cNvSpPr>
            <a:spLocks noGrp="1"/>
          </p:cNvSpPr>
          <p:nvPr/>
        </p:nvSpPr>
        <p:spPr>
          <a:xfrm>
            <a:off x="1746883" y="1778499"/>
            <a:ext cx="793051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create --driver </a:t>
            </a:r>
            <a:r>
              <a:rPr lang="en-US" sz="2000" dirty="0" err="1">
                <a:solidFill>
                  <a:schemeClr val="bg1"/>
                </a:solidFill>
                <a:latin typeface="Courier New" charset="0"/>
                <a:ea typeface="Courier New" charset="0"/>
                <a:cs typeface="Courier New" charset="0"/>
              </a:rPr>
              <a:t>virtualbox</a:t>
            </a:r>
            <a:r>
              <a:rPr lang="en-US" sz="2000" dirty="0">
                <a:solidFill>
                  <a:schemeClr val="bg1"/>
                </a:solidFill>
                <a:latin typeface="Courier New" charset="0"/>
                <a:ea typeface="Courier New" charset="0"/>
                <a:cs typeface="Courier New" charset="0"/>
              </a:rPr>
              <a:t> default</a:t>
            </a:r>
          </a:p>
        </p:txBody>
      </p:sp>
      <p:sp>
        <p:nvSpPr>
          <p:cNvPr id="9" name="Content Placeholder 2"/>
          <p:cNvSpPr>
            <a:spLocks noGrp="1"/>
          </p:cNvSpPr>
          <p:nvPr/>
        </p:nvSpPr>
        <p:spPr>
          <a:xfrm>
            <a:off x="3376610" y="3124200"/>
            <a:ext cx="4671062"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ourier New" charset="0"/>
                <a:ea typeface="Courier New" charset="0"/>
                <a:cs typeface="Courier New" charset="0"/>
              </a:rPr>
              <a:t>Running pre-create checks... </a:t>
            </a:r>
            <a:endParaRPr lang="en-US" dirty="0" smtClean="0">
              <a:solidFill>
                <a:schemeClr val="tx1"/>
              </a:solidFill>
              <a:latin typeface="Courier New" charset="0"/>
              <a:ea typeface="Courier New" charset="0"/>
              <a:cs typeface="Courier New" charset="0"/>
            </a:endParaRPr>
          </a:p>
          <a:p>
            <a:r>
              <a:rPr lang="en-US" dirty="0" smtClean="0">
                <a:solidFill>
                  <a:schemeClr val="tx1"/>
                </a:solidFill>
                <a:latin typeface="Courier New" charset="0"/>
                <a:ea typeface="Courier New" charset="0"/>
                <a:cs typeface="Courier New" charset="0"/>
              </a:rPr>
              <a:t>Creating </a:t>
            </a:r>
            <a:r>
              <a:rPr lang="en-US" dirty="0">
                <a:solidFill>
                  <a:schemeClr val="tx1"/>
                </a:solidFill>
                <a:latin typeface="Courier New" charset="0"/>
                <a:ea typeface="Courier New" charset="0"/>
                <a:cs typeface="Courier New" charset="0"/>
              </a:rPr>
              <a:t>machine</a:t>
            </a:r>
            <a:r>
              <a:rPr lang="en-US" dirty="0" smtClean="0">
                <a:solidFill>
                  <a:schemeClr val="tx1"/>
                </a:solidFill>
                <a:latin typeface="Courier New" charset="0"/>
                <a:ea typeface="Courier New" charset="0"/>
                <a:cs typeface="Courier New" charset="0"/>
              </a:rPr>
              <a:t>...</a:t>
            </a:r>
            <a:endParaRPr lang="en-US" dirty="0">
              <a:solidFill>
                <a:schemeClr val="tx1"/>
              </a:solidFill>
              <a:latin typeface="Courier New" charset="0"/>
              <a:ea typeface="Courier New" charset="0"/>
              <a:cs typeface="Courier New" charset="0"/>
            </a:endParaRPr>
          </a:p>
          <a:p>
            <a:r>
              <a:rPr lang="en-US" dirty="0" smtClean="0">
                <a:solidFill>
                  <a:schemeClr val="tx1"/>
                </a:solidFill>
                <a:latin typeface="Courier New" charset="0"/>
                <a:ea typeface="Courier New" charset="0"/>
                <a:cs typeface="Courier New" charset="0"/>
              </a:rPr>
              <a:t>...</a:t>
            </a:r>
          </a:p>
        </p:txBody>
      </p:sp>
    </p:spTree>
    <p:extLst>
      <p:ext uri="{BB962C8B-B14F-4D97-AF65-F5344CB8AC3E}">
        <p14:creationId xmlns:p14="http://schemas.microsoft.com/office/powerpoint/2010/main" val="761817681"/>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Print Newly Created Machine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To </a:t>
            </a:r>
            <a:r>
              <a:rPr lang="en-US" sz="2400" dirty="0"/>
              <a:t>l</a:t>
            </a:r>
            <a:r>
              <a:rPr lang="en-US" sz="2400" dirty="0" smtClean="0"/>
              <a:t>ist </a:t>
            </a:r>
            <a:r>
              <a:rPr lang="en-US" sz="2400" dirty="0"/>
              <a:t>available </a:t>
            </a:r>
            <a:r>
              <a:rPr lang="en-US" sz="2400" dirty="0" smtClean="0"/>
              <a:t>machines, we want to use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-machine ls </a:t>
            </a:r>
            <a:r>
              <a:rPr lang="en-US" sz="2400" dirty="0" smtClean="0"/>
              <a:t>again.</a:t>
            </a:r>
          </a:p>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This time we should find our container listed.</a:t>
            </a:r>
          </a:p>
          <a:p>
            <a:pPr>
              <a:buFont typeface="Wingdings" charset="2"/>
              <a:buChar char="q"/>
            </a:pPr>
            <a:endParaRPr lang="en-US" sz="2400" dirty="0">
              <a:ea typeface="Courier New" charset="0"/>
              <a:cs typeface="Courier New" charset="0"/>
            </a:endParaRPr>
          </a:p>
          <a:p>
            <a:pPr>
              <a:buFont typeface="Wingdings" charset="2"/>
              <a:buChar char="q"/>
            </a:pPr>
            <a:r>
              <a:rPr lang="en-US" sz="2400" dirty="0" smtClean="0">
                <a:ea typeface="Courier New" charset="0"/>
                <a:cs typeface="Courier New" charset="0"/>
              </a:rPr>
              <a:t> Output: </a:t>
            </a:r>
            <a:endParaRPr lang="en-US" sz="2400" dirty="0">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69</a:t>
            </a:fld>
            <a:endParaRPr lang="en-US" altLang="en-US" dirty="0"/>
          </a:p>
        </p:txBody>
      </p:sp>
      <p:sp>
        <p:nvSpPr>
          <p:cNvPr id="9" name="Content Placeholder 2"/>
          <p:cNvSpPr>
            <a:spLocks noGrp="1"/>
          </p:cNvSpPr>
          <p:nvPr/>
        </p:nvSpPr>
        <p:spPr>
          <a:xfrm>
            <a:off x="1097279" y="3124200"/>
            <a:ext cx="10485121"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NAME </a:t>
            </a:r>
            <a:r>
              <a:rPr lang="en-US" dirty="0" smtClean="0">
                <a:latin typeface="Courier New" charset="0"/>
                <a:ea typeface="Courier New" charset="0"/>
                <a:cs typeface="Courier New" charset="0"/>
              </a:rPr>
              <a:t>   ACTIVE </a:t>
            </a:r>
            <a:r>
              <a:rPr lang="en-US" dirty="0">
                <a:latin typeface="Courier New" charset="0"/>
                <a:ea typeface="Courier New" charset="0"/>
                <a:cs typeface="Courier New" charset="0"/>
              </a:rPr>
              <a:t>DRIVER </a:t>
            </a:r>
            <a:r>
              <a:rPr lang="en-US" dirty="0" smtClean="0">
                <a:latin typeface="Courier New" charset="0"/>
                <a:ea typeface="Courier New" charset="0"/>
                <a:cs typeface="Courier New" charset="0"/>
              </a:rPr>
              <a:t>    STATE   URL ...</a:t>
            </a:r>
          </a:p>
          <a:p>
            <a:r>
              <a:rPr lang="en-US" dirty="0" smtClean="0">
                <a:latin typeface="Courier New" charset="0"/>
                <a:ea typeface="Courier New" charset="0"/>
                <a:cs typeface="Courier New" charset="0"/>
              </a:rPr>
              <a:t>default </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virtualbox</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Running </a:t>
            </a:r>
            <a:r>
              <a:rPr lang="en-US" dirty="0" err="1">
                <a:latin typeface="Courier New" charset="0"/>
                <a:ea typeface="Courier New" charset="0"/>
                <a:cs typeface="Courier New" charset="0"/>
              </a:rPr>
              <a:t>tcp</a:t>
            </a:r>
            <a:r>
              <a:rPr lang="en-US" dirty="0" smtClean="0">
                <a:latin typeface="Courier New" charset="0"/>
                <a:ea typeface="Courier New" charset="0"/>
                <a:cs typeface="Courier New" charset="0"/>
              </a:rPr>
              <a:t>://XXX.XXX.XX.XXX:XXXX ...</a:t>
            </a:r>
            <a:endParaRPr lang="en-US" dirty="0" smtClean="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5614272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service?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Services </a:t>
            </a:r>
            <a:r>
              <a:rPr lang="en-US" sz="2400" dirty="0">
                <a:solidFill>
                  <a:schemeClr val="tx1"/>
                </a:solidFill>
              </a:rPr>
              <a:t>are logical groups of containers from the same </a:t>
            </a:r>
            <a:r>
              <a:rPr lang="en-US" sz="2400" dirty="0" smtClean="0">
                <a:solidFill>
                  <a:schemeClr val="tx1"/>
                </a:solidFill>
              </a:rPr>
              <a:t>image</a:t>
            </a:r>
          </a:p>
          <a:p>
            <a:pPr>
              <a:buFont typeface="Wingdings" charset="2"/>
              <a:buChar char="q"/>
            </a:pPr>
            <a:r>
              <a:rPr lang="en-US" sz="2400" dirty="0">
                <a:solidFill>
                  <a:schemeClr val="tx1"/>
                </a:solidFill>
              </a:rPr>
              <a:t> </a:t>
            </a:r>
            <a:r>
              <a:rPr lang="en-US" sz="2400" dirty="0" smtClean="0">
                <a:solidFill>
                  <a:schemeClr val="tx1"/>
                </a:solidFill>
              </a:rPr>
              <a:t>Services </a:t>
            </a:r>
            <a:r>
              <a:rPr lang="en-US" sz="2400" dirty="0">
                <a:solidFill>
                  <a:schemeClr val="tx1"/>
                </a:solidFill>
              </a:rPr>
              <a:t>make it simple to scale your application across different </a:t>
            </a:r>
            <a:r>
              <a:rPr lang="en-US" sz="2400" dirty="0" smtClean="0">
                <a:solidFill>
                  <a:schemeClr val="tx1"/>
                </a:solidFill>
              </a:rPr>
              <a:t>nodes</a:t>
            </a:r>
          </a:p>
          <a:p>
            <a:pPr>
              <a:buFont typeface="Wingdings" charset="2"/>
              <a:buChar char="q"/>
            </a:pPr>
            <a:r>
              <a:rPr lang="en-US" sz="2400" dirty="0">
                <a:solidFill>
                  <a:schemeClr val="tx1"/>
                </a:solidFill>
              </a:rPr>
              <a:t> </a:t>
            </a:r>
            <a:r>
              <a:rPr lang="en-US" sz="2400" dirty="0" smtClean="0">
                <a:solidFill>
                  <a:schemeClr val="tx1"/>
                </a:solidFill>
              </a:rPr>
              <a:t>In </a:t>
            </a:r>
            <a:r>
              <a:rPr lang="en-US" sz="2400" dirty="0">
                <a:solidFill>
                  <a:schemeClr val="tx1"/>
                </a:solidFill>
              </a:rPr>
              <a:t>Docker Cloud you drag a slider to increase or decrease the availability, performance, and redundancy of the </a:t>
            </a:r>
            <a:r>
              <a:rPr lang="en-US" sz="2400" dirty="0" smtClean="0">
                <a:solidFill>
                  <a:schemeClr val="tx1"/>
                </a:solidFill>
              </a:rPr>
              <a:t>application</a:t>
            </a:r>
          </a:p>
          <a:p>
            <a:pPr>
              <a:buFont typeface="Wingdings" charset="2"/>
              <a:buChar char="q"/>
            </a:pPr>
            <a:r>
              <a:rPr lang="en-US" sz="2400" dirty="0">
                <a:solidFill>
                  <a:schemeClr val="tx1"/>
                </a:solidFill>
              </a:rPr>
              <a:t> </a:t>
            </a:r>
            <a:r>
              <a:rPr lang="en-US" sz="2400" dirty="0" smtClean="0">
                <a:solidFill>
                  <a:schemeClr val="tx1"/>
                </a:solidFill>
              </a:rPr>
              <a:t>Services </a:t>
            </a:r>
            <a:r>
              <a:rPr lang="en-US" sz="2400" dirty="0">
                <a:solidFill>
                  <a:schemeClr val="tx1"/>
                </a:solidFill>
              </a:rPr>
              <a:t>can also be linked one to another even if they are deployed on different nodes, regions, or even cloud </a:t>
            </a:r>
            <a:r>
              <a:rPr lang="en-US" sz="2400" dirty="0" smtClean="0">
                <a:solidFill>
                  <a:schemeClr val="tx1"/>
                </a:solidFill>
              </a:rPr>
              <a:t>providers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106639747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 Docker Machine </a:t>
            </a:r>
            <a:r>
              <a:rPr lang="en-US" dirty="0" err="1" smtClean="0"/>
              <a:t>Env</a:t>
            </a:r>
            <a:r>
              <a:rPr lang="en-US" dirty="0" smtClean="0"/>
              <a:t> </a:t>
            </a:r>
            <a:r>
              <a:rPr lang="en-US" dirty="0" err="1" smtClean="0"/>
              <a:t>Varibles</a:t>
            </a:r>
            <a:r>
              <a:rPr lang="en-US" dirty="0" smtClean="0"/>
              <a:t> </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Let’s look at </a:t>
            </a:r>
            <a:r>
              <a:rPr lang="en-US" sz="2400" dirty="0" smtClean="0"/>
              <a:t>the </a:t>
            </a:r>
            <a:r>
              <a:rPr lang="en-US" sz="2400" dirty="0"/>
              <a:t>environment </a:t>
            </a:r>
            <a:r>
              <a:rPr lang="en-US" sz="2400" dirty="0" smtClean="0"/>
              <a:t>variable for </a:t>
            </a:r>
            <a:r>
              <a:rPr lang="en-US" sz="2400" dirty="0"/>
              <a:t>your new </a:t>
            </a:r>
            <a:r>
              <a:rPr lang="en-US" sz="2400" dirty="0" smtClean="0"/>
              <a:t>VM.</a:t>
            </a:r>
          </a:p>
          <a:p>
            <a:pPr>
              <a:buFont typeface="Wingdings" charset="2"/>
              <a:buChar char="q"/>
            </a:pPr>
            <a:r>
              <a:rPr lang="en-US" sz="2400" dirty="0"/>
              <a:t> </a:t>
            </a:r>
            <a:r>
              <a:rPr lang="en-US" sz="2400" dirty="0" smtClean="0"/>
              <a:t>To do that, we will use the following command:</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70</a:t>
            </a:fld>
            <a:endParaRPr lang="en-US" altLang="en-US" dirty="0"/>
          </a:p>
        </p:txBody>
      </p:sp>
      <p:sp>
        <p:nvSpPr>
          <p:cNvPr id="7" name="Content Placeholder 2"/>
          <p:cNvSpPr>
            <a:spLocks noGrp="1"/>
          </p:cNvSpPr>
          <p:nvPr/>
        </p:nvSpPr>
        <p:spPr>
          <a:xfrm>
            <a:off x="2704697" y="3278292"/>
            <a:ext cx="6843563" cy="2743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export DOCKER_TLS_VERIFY</a:t>
            </a:r>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export </a:t>
            </a:r>
            <a:r>
              <a:rPr lang="en-US" dirty="0">
                <a:latin typeface="Courier New" charset="0"/>
                <a:ea typeface="Courier New" charset="0"/>
                <a:cs typeface="Courier New" charset="0"/>
              </a:rPr>
              <a:t>DOCKER_HOST</a:t>
            </a: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export DOCKER_CERT_PATH=“..." </a:t>
            </a:r>
          </a:p>
          <a:p>
            <a:r>
              <a:rPr lang="en-US" dirty="0" smtClean="0">
                <a:latin typeface="Courier New" charset="0"/>
                <a:ea typeface="Courier New" charset="0"/>
                <a:cs typeface="Courier New" charset="0"/>
              </a:rPr>
              <a:t>export </a:t>
            </a:r>
            <a:r>
              <a:rPr lang="en-US" dirty="0">
                <a:latin typeface="Courier New" charset="0"/>
                <a:ea typeface="Courier New" charset="0"/>
                <a:cs typeface="Courier New" charset="0"/>
              </a:rPr>
              <a:t>DOCKER_MACHINE_NAME</a:t>
            </a:r>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Run this command to configure your shell: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err="1">
                <a:latin typeface="Courier New" charset="0"/>
                <a:ea typeface="Courier New" charset="0"/>
                <a:cs typeface="Courier New" charset="0"/>
              </a:rPr>
              <a:t>eval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docker</a:t>
            </a:r>
            <a:r>
              <a:rPr lang="en-US" dirty="0">
                <a:latin typeface="Courier New" charset="0"/>
                <a:ea typeface="Courier New" charset="0"/>
                <a:cs typeface="Courier New" charset="0"/>
              </a:rPr>
              <a:t>-machine </a:t>
            </a:r>
            <a:r>
              <a:rPr lang="en-US" dirty="0" err="1">
                <a:latin typeface="Courier New" charset="0"/>
                <a:ea typeface="Courier New" charset="0"/>
                <a:cs typeface="Courier New" charset="0"/>
              </a:rPr>
              <a:t>env</a:t>
            </a:r>
            <a:r>
              <a:rPr lang="en-US" dirty="0">
                <a:latin typeface="Courier New" charset="0"/>
                <a:ea typeface="Courier New" charset="0"/>
                <a:cs typeface="Courier New" charset="0"/>
              </a:rPr>
              <a:t> default)"</a:t>
            </a:r>
            <a:endParaRPr lang="en-US" dirty="0" smtClean="0">
              <a:solidFill>
                <a:schemeClr val="tx1"/>
              </a:solidFill>
              <a:latin typeface="Courier New" charset="0"/>
              <a:ea typeface="Courier New" charset="0"/>
              <a:cs typeface="Courier New" charset="0"/>
            </a:endParaRPr>
          </a:p>
        </p:txBody>
      </p:sp>
      <p:sp>
        <p:nvSpPr>
          <p:cNvPr id="8" name="Content Placeholder 2"/>
          <p:cNvSpPr>
            <a:spLocks noGrp="1"/>
          </p:cNvSpPr>
          <p:nvPr/>
        </p:nvSpPr>
        <p:spPr>
          <a:xfrm>
            <a:off x="3090769" y="2119417"/>
            <a:ext cx="5410200"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a:t>
            </a:r>
            <a:r>
              <a:rPr lang="en-US" sz="2000" dirty="0" err="1" smtClean="0">
                <a:solidFill>
                  <a:schemeClr val="bg1"/>
                </a:solidFill>
                <a:latin typeface="Courier New" charset="0"/>
                <a:ea typeface="Courier New" charset="0"/>
                <a:cs typeface="Courier New" charset="0"/>
              </a:rPr>
              <a:t>env</a:t>
            </a:r>
            <a:r>
              <a:rPr lang="en-US" sz="2000" dirty="0" smtClean="0">
                <a:solidFill>
                  <a:schemeClr val="bg1"/>
                </a:solidFill>
                <a:latin typeface="Courier New" charset="0"/>
                <a:ea typeface="Courier New" charset="0"/>
                <a:cs typeface="Courier New" charset="0"/>
              </a:rPr>
              <a:t> &lt;machine-name&gt;</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916127085"/>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Connecting </a:t>
            </a:r>
            <a:r>
              <a:rPr lang="en-US" dirty="0" err="1" smtClean="0"/>
              <a:t>Env</a:t>
            </a:r>
            <a:r>
              <a:rPr lang="en-US" dirty="0" smtClean="0"/>
              <a:t> Settings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Now, we need to </a:t>
            </a:r>
            <a:r>
              <a:rPr lang="en-US" sz="2400" dirty="0"/>
              <a:t>c</a:t>
            </a:r>
            <a:r>
              <a:rPr lang="en-US" sz="2400" dirty="0" smtClean="0"/>
              <a:t>onnect our shell </a:t>
            </a:r>
            <a:r>
              <a:rPr lang="en-US" sz="2400" dirty="0"/>
              <a:t>to the new machine</a:t>
            </a:r>
            <a:r>
              <a:rPr lang="en-US" sz="2400" dirty="0" smtClean="0">
                <a:ea typeface="Courier New" charset="0"/>
                <a:cs typeface="Courier New" charset="0"/>
              </a:rPr>
              <a:t>.</a:t>
            </a:r>
          </a:p>
          <a:p>
            <a:pPr>
              <a:buFont typeface="Wingdings" charset="2"/>
              <a:buChar char="q"/>
            </a:pPr>
            <a:r>
              <a:rPr lang="en-US" sz="2400" dirty="0">
                <a:ea typeface="Courier New" charset="0"/>
                <a:cs typeface="Courier New" charset="0"/>
              </a:rPr>
              <a:t> </a:t>
            </a:r>
            <a:r>
              <a:rPr lang="en-US" sz="2400" dirty="0" smtClean="0">
                <a:ea typeface="Courier New" charset="0"/>
                <a:cs typeface="Courier New" charset="0"/>
              </a:rPr>
              <a:t>We’ll use the following command, which can be found in the output:</a:t>
            </a:r>
          </a:p>
          <a:p>
            <a:pPr>
              <a:buFont typeface="Wingdings" charset="2"/>
              <a:buChar char="q"/>
            </a:pPr>
            <a:endParaRPr lang="en-US" sz="2400" dirty="0">
              <a:ea typeface="Courier New" charset="0"/>
              <a:cs typeface="Courier New" charset="0"/>
            </a:endParaRPr>
          </a:p>
          <a:p>
            <a:pPr>
              <a:buFont typeface="Wingdings" charset="2"/>
              <a:buChar char="q"/>
            </a:pPr>
            <a:endParaRPr lang="en-US" sz="2400" dirty="0" smtClean="0">
              <a:ea typeface="Courier New" charset="0"/>
              <a:cs typeface="Courier New" charset="0"/>
            </a:endParaRPr>
          </a:p>
          <a:p>
            <a:pPr>
              <a:buFont typeface="Wingdings" charset="2"/>
              <a:buChar char="q"/>
            </a:pPr>
            <a:r>
              <a:rPr lang="en-US" sz="2400" dirty="0" smtClean="0">
                <a:ea typeface="Courier New" charset="0"/>
                <a:cs typeface="Courier New" charset="0"/>
              </a:rPr>
              <a:t> </a:t>
            </a:r>
            <a:r>
              <a:rPr lang="en-US" sz="2400" dirty="0" smtClean="0"/>
              <a:t>Okay! Now, our environment </a:t>
            </a:r>
            <a:r>
              <a:rPr lang="en-US" sz="2400" dirty="0"/>
              <a:t>variables </a:t>
            </a:r>
            <a:r>
              <a:rPr lang="en-US" sz="2400" dirty="0" smtClean="0"/>
              <a:t>are set for </a:t>
            </a:r>
            <a:r>
              <a:rPr lang="en-US" sz="2400" dirty="0"/>
              <a:t>the current shell that the Docker client will read which specify the TLS settings. </a:t>
            </a:r>
            <a:endParaRPr lang="en-US" sz="2400" dirty="0" smtClean="0"/>
          </a:p>
          <a:p>
            <a:pPr>
              <a:buFont typeface="Wingdings" charset="2"/>
              <a:buChar char="q"/>
            </a:pPr>
            <a:r>
              <a:rPr lang="en-US" sz="2400" dirty="0"/>
              <a:t> </a:t>
            </a:r>
            <a:r>
              <a:rPr lang="en-US" sz="2400" dirty="0" smtClean="0"/>
              <a:t>You </a:t>
            </a:r>
            <a:r>
              <a:rPr lang="en-US" sz="2400" dirty="0"/>
              <a:t>need to do this each time you open a new shell or restart your </a:t>
            </a:r>
            <a:r>
              <a:rPr lang="en-US" sz="2400" dirty="0" smtClean="0"/>
              <a:t>machine. </a:t>
            </a:r>
          </a:p>
          <a:p>
            <a:pPr>
              <a:buFont typeface="Wingdings" charset="2"/>
              <a:buChar char="q"/>
            </a:pPr>
            <a:endParaRPr lang="en-US" sz="2400" dirty="0" smtClean="0"/>
          </a:p>
          <a:p>
            <a:pPr>
              <a:buFont typeface="Wingdings" charset="2"/>
              <a:buChar char="q"/>
            </a:pPr>
            <a:r>
              <a:rPr lang="en-US" sz="2400" dirty="0"/>
              <a:t> </a:t>
            </a:r>
            <a:r>
              <a:rPr lang="en-US" sz="2400" dirty="0" smtClean="0"/>
              <a:t>You </a:t>
            </a:r>
            <a:r>
              <a:rPr lang="en-US" sz="2400" dirty="0"/>
              <a:t>can now run Docker commands on this host.</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71</a:t>
            </a:fld>
            <a:endParaRPr lang="en-US" altLang="en-US" dirty="0"/>
          </a:p>
        </p:txBody>
      </p:sp>
      <p:sp>
        <p:nvSpPr>
          <p:cNvPr id="8" name="Content Placeholder 2"/>
          <p:cNvSpPr>
            <a:spLocks noGrp="1"/>
          </p:cNvSpPr>
          <p:nvPr/>
        </p:nvSpPr>
        <p:spPr>
          <a:xfrm>
            <a:off x="3109072" y="22098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eval</a:t>
            </a:r>
            <a:r>
              <a:rPr lang="en-US" sz="2000" dirty="0">
                <a:solidFill>
                  <a:schemeClr val="bg1"/>
                </a:solidFill>
                <a:latin typeface="Courier New" charset="0"/>
                <a:ea typeface="Courier New" charset="0"/>
                <a:cs typeface="Courier New" charset="0"/>
              </a:rPr>
              <a:t> "$(</a:t>
            </a: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a:t>
            </a:r>
            <a:r>
              <a:rPr lang="en-US" sz="2000" dirty="0" err="1">
                <a:solidFill>
                  <a:schemeClr val="bg1"/>
                </a:solidFill>
                <a:latin typeface="Courier New" charset="0"/>
                <a:ea typeface="Courier New" charset="0"/>
                <a:cs typeface="Courier New" charset="0"/>
              </a:rPr>
              <a:t>env</a:t>
            </a:r>
            <a:r>
              <a:rPr lang="en-US" sz="2000" dirty="0">
                <a:solidFill>
                  <a:schemeClr val="bg1"/>
                </a:solidFill>
                <a:latin typeface="Courier New" charset="0"/>
                <a:ea typeface="Courier New" charset="0"/>
                <a:cs typeface="Courier New" charset="0"/>
              </a:rPr>
              <a:t> default)"</a:t>
            </a:r>
          </a:p>
        </p:txBody>
      </p:sp>
    </p:spTree>
    <p:extLst>
      <p:ext uri="{BB962C8B-B14F-4D97-AF65-F5344CB8AC3E}">
        <p14:creationId xmlns:p14="http://schemas.microsoft.com/office/powerpoint/2010/main" val="120712781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 With Machine Containers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a:t>Run a container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verify your set up</a:t>
            </a:r>
            <a:r>
              <a:rPr lang="en-US" sz="2400" dirty="0" smtClean="0"/>
              <a:t>.</a:t>
            </a:r>
          </a:p>
          <a:p>
            <a:pPr>
              <a:buFont typeface="Wingdings" charset="2"/>
              <a:buChar char="q"/>
            </a:pPr>
            <a:r>
              <a:rPr lang="en-US" sz="2400" dirty="0"/>
              <a:t> 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download and run </a:t>
            </a:r>
            <a:r>
              <a:rPr lang="en-US" sz="2400" dirty="0" err="1">
                <a:latin typeface="Courier New" charset="0"/>
                <a:ea typeface="Courier New" charset="0"/>
                <a:cs typeface="Courier New" charset="0"/>
              </a:rPr>
              <a:t>busybox</a:t>
            </a:r>
            <a:r>
              <a:rPr lang="en-US" sz="2400" dirty="0"/>
              <a:t> with a simple </a:t>
            </a:r>
            <a:r>
              <a:rPr lang="en-US" sz="2400" dirty="0" smtClean="0">
                <a:latin typeface="Courier New" charset="0"/>
                <a:ea typeface="Courier New" charset="0"/>
                <a:cs typeface="Courier New" charset="0"/>
              </a:rPr>
              <a:t>echo</a:t>
            </a:r>
            <a:r>
              <a:rPr lang="en-US" sz="2400" dirty="0" smtClean="0"/>
              <a:t> command, like this:</a:t>
            </a:r>
          </a:p>
          <a:p>
            <a:pPr>
              <a:buFont typeface="Wingdings" charset="2"/>
              <a:buChar char="q"/>
            </a:pPr>
            <a:endParaRPr lang="en-US" sz="2400" dirty="0" smtClean="0"/>
          </a:p>
          <a:p>
            <a:pPr>
              <a:buFont typeface="Wingdings" charset="2"/>
              <a:buChar char="q"/>
            </a:pPr>
            <a:r>
              <a:rPr lang="en-US" sz="2400" dirty="0"/>
              <a:t> </a:t>
            </a:r>
            <a:r>
              <a:rPr lang="en-US" sz="2400" dirty="0" smtClean="0"/>
              <a:t>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72</a:t>
            </a:fld>
            <a:endParaRPr lang="en-US" altLang="en-US" dirty="0"/>
          </a:p>
        </p:txBody>
      </p:sp>
      <p:sp>
        <p:nvSpPr>
          <p:cNvPr id="8" name="Content Placeholder 2"/>
          <p:cNvSpPr>
            <a:spLocks noGrp="1"/>
          </p:cNvSpPr>
          <p:nvPr/>
        </p:nvSpPr>
        <p:spPr>
          <a:xfrm>
            <a:off x="3137963" y="24384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 run </a:t>
            </a:r>
            <a:r>
              <a:rPr lang="en-US" sz="2000" dirty="0" err="1">
                <a:solidFill>
                  <a:schemeClr val="bg1"/>
                </a:solidFill>
                <a:latin typeface="Courier New" charset="0"/>
                <a:ea typeface="Courier New" charset="0"/>
                <a:cs typeface="Courier New" charset="0"/>
              </a:rPr>
              <a:t>busybox</a:t>
            </a:r>
            <a:r>
              <a:rPr lang="en-US" sz="2000" dirty="0">
                <a:solidFill>
                  <a:schemeClr val="bg1"/>
                </a:solidFill>
                <a:latin typeface="Courier New" charset="0"/>
                <a:ea typeface="Courier New" charset="0"/>
                <a:cs typeface="Courier New" charset="0"/>
              </a:rPr>
              <a:t> echo hello world</a:t>
            </a:r>
          </a:p>
        </p:txBody>
      </p:sp>
      <p:sp>
        <p:nvSpPr>
          <p:cNvPr id="7" name="Content Placeholder 2"/>
          <p:cNvSpPr>
            <a:spLocks noGrp="1"/>
          </p:cNvSpPr>
          <p:nvPr/>
        </p:nvSpPr>
        <p:spPr>
          <a:xfrm>
            <a:off x="3055617" y="3200400"/>
            <a:ext cx="6141721" cy="2970107"/>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Unable to find image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locally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Pulling </a:t>
            </a:r>
            <a:r>
              <a:rPr lang="en-US" sz="1800" dirty="0">
                <a:solidFill>
                  <a:schemeClr val="tx1"/>
                </a:solidFill>
                <a:latin typeface="Courier New" charset="0"/>
                <a:ea typeface="Courier New" charset="0"/>
                <a:cs typeface="Courier New" charset="0"/>
              </a:rPr>
              <a:t>repository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e72ac664f4f0</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511136ea3c5a</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df7546f9f060</a:t>
            </a:r>
            <a:r>
              <a:rPr lang="en-US" sz="1800" dirty="0">
                <a:solidFill>
                  <a:schemeClr val="tx1"/>
                </a:solidFill>
                <a:latin typeface="Courier New" charset="0"/>
                <a:ea typeface="Courier New" charset="0"/>
                <a:cs typeface="Courier New" charset="0"/>
              </a:rPr>
              <a:t>: Download complete </a:t>
            </a:r>
          </a:p>
          <a:p>
            <a:r>
              <a:rPr lang="en-US" sz="1800" dirty="0" smtClean="0">
                <a:solidFill>
                  <a:schemeClr val="tx1"/>
                </a:solidFill>
                <a:latin typeface="Courier New" charset="0"/>
                <a:ea typeface="Courier New" charset="0"/>
                <a:cs typeface="Courier New" charset="0"/>
              </a:rPr>
              <a:t>e433a6c5b276</a:t>
            </a:r>
            <a:r>
              <a:rPr lang="en-US" sz="1800" dirty="0">
                <a:solidFill>
                  <a:schemeClr val="tx1"/>
                </a:solidFill>
                <a:latin typeface="Courier New" charset="0"/>
                <a:ea typeface="Courier New" charset="0"/>
                <a:cs typeface="Courier New" charset="0"/>
              </a:rPr>
              <a:t>: Download complete </a:t>
            </a:r>
            <a:endParaRPr lang="en-US" sz="1800" dirty="0" smtClean="0">
              <a:solidFill>
                <a:schemeClr val="tx1"/>
              </a:solidFill>
              <a:latin typeface="Courier New" charset="0"/>
              <a:ea typeface="Courier New" charset="0"/>
              <a:cs typeface="Courier New" charset="0"/>
            </a:endParaRPr>
          </a:p>
          <a:p>
            <a:r>
              <a:rPr lang="en-US" sz="1800" dirty="0" smtClean="0">
                <a:solidFill>
                  <a:schemeClr val="tx1"/>
                </a:solidFill>
                <a:latin typeface="Courier New" charset="0"/>
                <a:ea typeface="Courier New" charset="0"/>
                <a:cs typeface="Courier New" charset="0"/>
              </a:rPr>
              <a:t>hello </a:t>
            </a:r>
            <a:r>
              <a:rPr lang="en-US" sz="1800" dirty="0">
                <a:solidFill>
                  <a:schemeClr val="tx1"/>
                </a:solidFill>
                <a:latin typeface="Courier New" charset="0"/>
                <a:ea typeface="Courier New" charset="0"/>
                <a:cs typeface="Courier New" charset="0"/>
              </a:rPr>
              <a:t>world</a:t>
            </a:r>
          </a:p>
        </p:txBody>
      </p:sp>
    </p:spTree>
    <p:extLst>
      <p:ext uri="{BB962C8B-B14F-4D97-AF65-F5344CB8AC3E}">
        <p14:creationId xmlns:p14="http://schemas.microsoft.com/office/powerpoint/2010/main" val="681491750"/>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Machine Cloud Drivers</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a:t>When you install Docker Machine, you get a set of drivers for various cloud </a:t>
            </a:r>
            <a:r>
              <a:rPr lang="en-US" sz="2400" dirty="0" smtClean="0"/>
              <a:t>providers.</a:t>
            </a:r>
          </a:p>
          <a:p>
            <a:pPr>
              <a:buFont typeface="Wingdings" charset="2"/>
              <a:buChar char="q"/>
            </a:pPr>
            <a:r>
              <a:rPr lang="en-US" sz="2400" dirty="0" smtClean="0"/>
              <a:t> Also available, Docker </a:t>
            </a:r>
            <a:r>
              <a:rPr lang="en-US" sz="2400" dirty="0"/>
              <a:t>Machine driver plugins for use with other cloud platforms are available from 3rd party contributors. </a:t>
            </a:r>
            <a:endParaRPr lang="en-US" sz="2400" dirty="0" smtClean="0"/>
          </a:p>
          <a:p>
            <a:pPr lvl="1">
              <a:buFont typeface="Wingdings" charset="2"/>
              <a:buChar char="q"/>
            </a:pPr>
            <a:r>
              <a:rPr lang="en-US" sz="2200" dirty="0"/>
              <a:t> </a:t>
            </a:r>
            <a:r>
              <a:rPr lang="en-US" sz="2200" dirty="0" smtClean="0"/>
              <a:t>NOTE: These </a:t>
            </a:r>
            <a:r>
              <a:rPr lang="en-US" sz="2200" dirty="0"/>
              <a:t>are use-at-your-own-risk plugins, not maintained by or formally associated with Docker.</a:t>
            </a:r>
          </a:p>
          <a:p>
            <a:pPr>
              <a:buFont typeface="Wingdings" charset="2"/>
              <a:buChar char="q"/>
            </a:pPr>
            <a:endParaRPr lang="en-US" sz="2400" dirty="0" smtClean="0"/>
          </a:p>
        </p:txBody>
      </p:sp>
      <p:sp>
        <p:nvSpPr>
          <p:cNvPr id="4" name="Footer Placeholder 3"/>
          <p:cNvSpPr>
            <a:spLocks noGrp="1"/>
          </p:cNvSpPr>
          <p:nvPr>
            <p:ph type="ftr" sz="quarter" idx="11"/>
          </p:nvPr>
        </p:nvSpPr>
        <p:spPr>
          <a:xfrm>
            <a:off x="3686186" y="6492875"/>
            <a:ext cx="482280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73</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330" y="3620682"/>
            <a:ext cx="3963670" cy="14451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3679502"/>
            <a:ext cx="3505200" cy="23402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20682"/>
            <a:ext cx="5257800" cy="1901757"/>
          </a:xfrm>
          <a:prstGeom prst="rect">
            <a:avLst/>
          </a:prstGeom>
        </p:spPr>
      </p:pic>
    </p:spTree>
    <p:extLst>
      <p:ext uri="{BB962C8B-B14F-4D97-AF65-F5344CB8AC3E}">
        <p14:creationId xmlns:p14="http://schemas.microsoft.com/office/powerpoint/2010/main" val="929464451"/>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Cloud</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ea typeface="Courier New" charset="0"/>
                <a:cs typeface="Courier New" charset="0"/>
              </a:rPr>
              <a:t> </a:t>
            </a:r>
            <a:r>
              <a:rPr lang="en-US" sz="2400" dirty="0" smtClean="0"/>
              <a:t>Docker </a:t>
            </a:r>
            <a:r>
              <a:rPr lang="en-US" sz="2400" dirty="0"/>
              <a:t>Machine driver plugins are available for many cloud platforms, so you can use Machine to provision cloud hosts. </a:t>
            </a:r>
            <a:endParaRPr lang="en-US" sz="2400" dirty="0" smtClean="0"/>
          </a:p>
          <a:p>
            <a:pPr>
              <a:buFont typeface="Wingdings" charset="2"/>
              <a:buChar char="q"/>
            </a:pPr>
            <a:r>
              <a:rPr lang="en-US" sz="2400" dirty="0"/>
              <a:t> </a:t>
            </a:r>
            <a:r>
              <a:rPr lang="en-US" sz="2400" dirty="0" smtClean="0"/>
              <a:t>When </a:t>
            </a:r>
            <a:r>
              <a:rPr lang="en-US" sz="2400" dirty="0"/>
              <a:t>you use Docker Machine for provisioning, you create cloud hosts with Docker Engine installed on </a:t>
            </a:r>
            <a:r>
              <a:rPr lang="en-US" sz="2400" dirty="0" smtClean="0"/>
              <a:t>them.</a:t>
            </a:r>
          </a:p>
          <a:p>
            <a:pPr>
              <a:buFont typeface="Wingdings" charset="2"/>
              <a:buChar char="q"/>
            </a:pPr>
            <a:r>
              <a:rPr lang="en-US" sz="2400" dirty="0"/>
              <a:t> </a:t>
            </a:r>
            <a:r>
              <a:rPr lang="en-US" sz="2400" dirty="0" smtClean="0"/>
              <a:t>We’ll </a:t>
            </a:r>
            <a:r>
              <a:rPr lang="en-US" sz="2400" dirty="0"/>
              <a:t>need to </a:t>
            </a:r>
            <a:r>
              <a:rPr lang="en-US" sz="2400" dirty="0" smtClean="0"/>
              <a:t>create </a:t>
            </a:r>
            <a:r>
              <a:rPr lang="en-US" sz="2400" dirty="0"/>
              <a:t>an account with the cloud provider.</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74</a:t>
            </a:fld>
            <a:endParaRPr lang="en-US" altLang="en-US" dirty="0"/>
          </a:p>
        </p:txBody>
      </p:sp>
    </p:spTree>
    <p:extLst>
      <p:ext uri="{BB962C8B-B14F-4D97-AF65-F5344CB8AC3E}">
        <p14:creationId xmlns:p14="http://schemas.microsoft.com/office/powerpoint/2010/main" val="90714693"/>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Cloud</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We will provide </a:t>
            </a:r>
            <a:r>
              <a:rPr lang="en-US" sz="2400" dirty="0"/>
              <a:t>account verification, security credentials, and configuration options for the providers as flags to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create</a:t>
            </a:r>
            <a:r>
              <a:rPr lang="en-US" sz="2400" dirty="0"/>
              <a:t>. </a:t>
            </a:r>
            <a:endParaRPr lang="en-US" sz="2400" dirty="0" smtClean="0"/>
          </a:p>
          <a:p>
            <a:pPr>
              <a:buFont typeface="Wingdings" charset="2"/>
              <a:buChar char="q"/>
            </a:pPr>
            <a:r>
              <a:rPr lang="en-US" sz="2400" dirty="0"/>
              <a:t> </a:t>
            </a:r>
            <a:r>
              <a:rPr lang="en-US" sz="2400" dirty="0" smtClean="0"/>
              <a:t>The </a:t>
            </a:r>
            <a:r>
              <a:rPr lang="en-US" sz="2400" dirty="0"/>
              <a:t>flags are unique for each cloud-specific driver. For instance, to pass a Digital Ocean access token you use the </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digitalocean</a:t>
            </a:r>
            <a:r>
              <a:rPr lang="en-US" sz="2400" dirty="0">
                <a:latin typeface="Courier New" charset="0"/>
                <a:ea typeface="Courier New" charset="0"/>
                <a:cs typeface="Courier New" charset="0"/>
              </a:rPr>
              <a:t>-access-token</a:t>
            </a:r>
            <a:r>
              <a:rPr lang="en-US" sz="2400" dirty="0"/>
              <a:t> flag. </a:t>
            </a:r>
            <a:endParaRPr lang="en-US" sz="2400" dirty="0" smtClean="0"/>
          </a:p>
          <a:p>
            <a:pPr>
              <a:buFont typeface="Wingdings" charset="2"/>
              <a:buChar char="q"/>
            </a:pPr>
            <a:endParaRPr lang="en-US" sz="2400" dirty="0"/>
          </a:p>
          <a:p>
            <a:pPr>
              <a:buFont typeface="Wingdings" charset="2"/>
              <a:buChar char="q"/>
            </a:pPr>
            <a:r>
              <a:rPr lang="en-US" sz="2400" dirty="0" smtClean="0"/>
              <a:t> Let’s look at some examples on the next slide...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75</a:t>
            </a:fld>
            <a:endParaRPr lang="en-US" altLang="en-US" dirty="0"/>
          </a:p>
        </p:txBody>
      </p:sp>
    </p:spTree>
    <p:extLst>
      <p:ext uri="{BB962C8B-B14F-4D97-AF65-F5344CB8AC3E}">
        <p14:creationId xmlns:p14="http://schemas.microsoft.com/office/powerpoint/2010/main" val="148834287"/>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Digital Ocean Example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a:t>
            </a:r>
            <a:r>
              <a:rPr lang="en-US" sz="2400" dirty="0"/>
              <a:t>For Digital Ocean, this command creates a Droplet (cloud host) called “</a:t>
            </a:r>
            <a:r>
              <a:rPr lang="en-US" sz="2400" dirty="0" err="1"/>
              <a:t>docker</a:t>
            </a:r>
            <a:r>
              <a:rPr lang="en-US" sz="2400" dirty="0"/>
              <a:t>-sandbox</a:t>
            </a:r>
            <a:r>
              <a:rPr lang="en-US" sz="2400" dirty="0" smtClean="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76</a:t>
            </a:fld>
            <a:endParaRPr lang="en-US" altLang="en-US" dirty="0"/>
          </a:p>
        </p:txBody>
      </p:sp>
      <p:sp>
        <p:nvSpPr>
          <p:cNvPr id="8" name="Content Placeholder 2"/>
          <p:cNvSpPr>
            <a:spLocks noGrp="1"/>
          </p:cNvSpPr>
          <p:nvPr/>
        </p:nvSpPr>
        <p:spPr>
          <a:xfrm>
            <a:off x="2484118" y="2286000"/>
            <a:ext cx="7284721" cy="66428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-machine </a:t>
            </a:r>
            <a:r>
              <a:rPr lang="en-US" dirty="0">
                <a:solidFill>
                  <a:schemeClr val="bg1"/>
                </a:solidFill>
                <a:latin typeface="Courier New" charset="0"/>
                <a:ea typeface="Courier New" charset="0"/>
                <a:cs typeface="Courier New" charset="0"/>
              </a:rPr>
              <a:t>create --driver </a:t>
            </a:r>
            <a:r>
              <a:rPr lang="en-US" dirty="0" err="1" smtClean="0">
                <a:solidFill>
                  <a:schemeClr val="bg1"/>
                </a:solidFill>
                <a:latin typeface="Courier New" charset="0"/>
                <a:ea typeface="Courier New" charset="0"/>
                <a:cs typeface="Courier New" charset="0"/>
              </a:rPr>
              <a:t>digitalocean</a:t>
            </a: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digitalocean</a:t>
            </a:r>
            <a:r>
              <a:rPr lang="en-US" dirty="0" smtClean="0">
                <a:solidFill>
                  <a:schemeClr val="bg1"/>
                </a:solidFill>
                <a:latin typeface="Courier New" charset="0"/>
                <a:ea typeface="Courier New" charset="0"/>
                <a:cs typeface="Courier New" charset="0"/>
              </a:rPr>
              <a:t>-access-token xxx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-sandbox </a:t>
            </a:r>
          </a:p>
          <a:p>
            <a:r>
              <a:rPr lang="en-US" dirty="0">
                <a:solidFill>
                  <a:schemeClr val="bg1"/>
                </a:solidFill>
                <a:latin typeface="Courier New" charset="0"/>
                <a:ea typeface="Courier New" charset="0"/>
                <a:cs typeface="Courier New" charset="0"/>
              </a:rPr>
              <a:t/>
            </a:r>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285" y="3540978"/>
            <a:ext cx="3505200" cy="2340298"/>
          </a:xfrm>
          <a:prstGeom prst="rect">
            <a:avLst/>
          </a:prstGeom>
        </p:spPr>
      </p:pic>
    </p:spTree>
    <p:extLst>
      <p:ext uri="{BB962C8B-B14F-4D97-AF65-F5344CB8AC3E}">
        <p14:creationId xmlns:p14="http://schemas.microsoft.com/office/powerpoint/2010/main" val="1958172659"/>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Amazon Web Services (AWS) Example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For AWS, </a:t>
            </a:r>
            <a:r>
              <a:rPr lang="en-US" sz="2400" dirty="0"/>
              <a:t>this command creates an instance called “</a:t>
            </a:r>
            <a:r>
              <a:rPr lang="en-US" sz="2400" dirty="0" err="1"/>
              <a:t>aws</a:t>
            </a:r>
            <a:r>
              <a:rPr lang="en-US" sz="2400" dirty="0"/>
              <a:t>-sandbox</a:t>
            </a:r>
            <a:r>
              <a:rPr lang="en-US" sz="2400" dirty="0" smtClean="0"/>
              <a:t>” in EC2:</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77</a:t>
            </a:fld>
            <a:endParaRPr lang="en-US" altLang="en-US" dirty="0"/>
          </a:p>
        </p:txBody>
      </p:sp>
      <p:sp>
        <p:nvSpPr>
          <p:cNvPr id="8" name="Content Placeholder 2"/>
          <p:cNvSpPr>
            <a:spLocks noGrp="1"/>
          </p:cNvSpPr>
          <p:nvPr/>
        </p:nvSpPr>
        <p:spPr>
          <a:xfrm>
            <a:off x="1189533" y="1828800"/>
            <a:ext cx="9873892"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create --driver amazonec2 --amazonec2-access-key AKI******* --amazonec2-secret-key 8T93C******* </a:t>
            </a:r>
            <a:r>
              <a:rPr lang="en-US" dirty="0" err="1">
                <a:solidFill>
                  <a:schemeClr val="bg1"/>
                </a:solidFill>
                <a:latin typeface="Courier New" charset="0"/>
                <a:ea typeface="Courier New" charset="0"/>
                <a:cs typeface="Courier New" charset="0"/>
              </a:rPr>
              <a:t>aws</a:t>
            </a:r>
            <a:r>
              <a:rPr lang="en-US" dirty="0">
                <a:solidFill>
                  <a:schemeClr val="bg1"/>
                </a:solidFill>
                <a:latin typeface="Courier New" charset="0"/>
                <a:ea typeface="Courier New" charset="0"/>
                <a:cs typeface="Courier New" charset="0"/>
              </a:rPr>
              <a:t>-sandbox </a:t>
            </a:r>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3657600"/>
            <a:ext cx="3963670" cy="1445168"/>
          </a:xfrm>
          <a:prstGeom prst="rect">
            <a:avLst/>
          </a:prstGeom>
        </p:spPr>
      </p:pic>
    </p:spTree>
    <p:extLst>
      <p:ext uri="{BB962C8B-B14F-4D97-AF65-F5344CB8AC3E}">
        <p14:creationId xmlns:p14="http://schemas.microsoft.com/office/powerpoint/2010/main" val="788733191"/>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Machine Swarm</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a:t>
            </a:r>
            <a:r>
              <a:rPr lang="en-US" sz="2400" dirty="0"/>
              <a:t>Docker Machine can also provision Docker Swarm clusters. </a:t>
            </a:r>
            <a:endParaRPr lang="en-US" sz="2400" dirty="0" smtClean="0"/>
          </a:p>
          <a:p>
            <a:pPr>
              <a:buFont typeface="Wingdings" charset="2"/>
              <a:buChar char="q"/>
            </a:pPr>
            <a:r>
              <a:rPr lang="en-US" sz="2400" dirty="0"/>
              <a:t> </a:t>
            </a:r>
            <a:r>
              <a:rPr lang="en-US" sz="2400" dirty="0" smtClean="0"/>
              <a:t>This </a:t>
            </a:r>
            <a:r>
              <a:rPr lang="en-US" sz="2400" dirty="0"/>
              <a:t>can be used with any driver and will be secured with TLS.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78</a:t>
            </a:fld>
            <a:endParaRPr lang="en-US" altLang="en-US" dirty="0"/>
          </a:p>
        </p:txBody>
      </p:sp>
    </p:spTree>
    <p:extLst>
      <p:ext uri="{BB962C8B-B14F-4D97-AF65-F5344CB8AC3E}">
        <p14:creationId xmlns:p14="http://schemas.microsoft.com/office/powerpoint/2010/main" val="814414866"/>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and Stop </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smtClean="0"/>
              <a:t> If </a:t>
            </a:r>
            <a:r>
              <a:rPr lang="en-US" sz="2400" dirty="0"/>
              <a:t>you are finished using a host for the time being, you can stop it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stop</a:t>
            </a:r>
            <a:r>
              <a:rPr lang="en-US" sz="2400" dirty="0"/>
              <a:t> and later start it again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a:t>
            </a:r>
            <a:r>
              <a:rPr lang="en-US" sz="2400" dirty="0" smtClean="0">
                <a:latin typeface="Courier New" charset="0"/>
                <a:ea typeface="Courier New" charset="0"/>
                <a:cs typeface="Courier New" charset="0"/>
              </a:rPr>
              <a:t>start</a:t>
            </a:r>
            <a:r>
              <a:rPr lang="en-US" sz="2400" dirty="0"/>
              <a:t>.</a:t>
            </a:r>
            <a:r>
              <a:rPr lang="en-US" sz="2400" dirty="0" smtClean="0"/>
              <a:t> </a:t>
            </a:r>
          </a:p>
          <a:p>
            <a:pPr>
              <a:buFont typeface="Wingdings" charset="2"/>
              <a:buChar char="q"/>
            </a:pPr>
            <a:r>
              <a:rPr lang="en-US" sz="2400" dirty="0"/>
              <a:t> </a:t>
            </a:r>
            <a:r>
              <a:rPr lang="en-US" sz="2400" dirty="0" smtClean="0"/>
              <a:t>Stop the machine, like this:</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And we would start it back up, like this:</a:t>
            </a: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79</a:t>
            </a:fld>
            <a:endParaRPr lang="en-US" altLang="en-US" dirty="0"/>
          </a:p>
        </p:txBody>
      </p:sp>
      <p:sp>
        <p:nvSpPr>
          <p:cNvPr id="6" name="Content Placeholder 2"/>
          <p:cNvSpPr>
            <a:spLocks noGrp="1"/>
          </p:cNvSpPr>
          <p:nvPr/>
        </p:nvSpPr>
        <p:spPr>
          <a:xfrm>
            <a:off x="3445221" y="2895600"/>
            <a:ext cx="5362515"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stop &lt;machine-name&gt;</a:t>
            </a:r>
            <a:endParaRPr lang="en-US" sz="20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3349848" y="4406927"/>
            <a:ext cx="5553260"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-machine start &lt;machine-name&gt;</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22452612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ID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Docker </a:t>
            </a:r>
            <a:r>
              <a:rPr lang="en-US" sz="2400" dirty="0">
                <a:solidFill>
                  <a:schemeClr val="tx1"/>
                </a:solidFill>
              </a:rPr>
              <a:t>Cloud uses your Docker ID for access and access control, and this allows you to link your Hub and Cloud accounts</a:t>
            </a:r>
            <a:r>
              <a:rPr lang="en-US" sz="2400" dirty="0" smtClean="0">
                <a:solidFill>
                  <a:schemeClr val="tx1"/>
                </a:solidFill>
              </a:rPr>
              <a:t>.</a:t>
            </a:r>
          </a:p>
          <a:p>
            <a:pPr>
              <a:buFont typeface="Wingdings" charset="2"/>
              <a:buChar char="q"/>
            </a:pPr>
            <a:r>
              <a:rPr lang="en-US" sz="2400" dirty="0">
                <a:solidFill>
                  <a:schemeClr val="tx1"/>
                </a:solidFill>
              </a:rPr>
              <a:t> If you already have an account on Docker Hub, you can use the same credentials to log in to Docker Cloud</a:t>
            </a:r>
            <a:r>
              <a:rPr lang="en-US" sz="2400" dirty="0" smtClean="0">
                <a:solidFill>
                  <a:schemeClr val="tx1"/>
                </a:solidFill>
              </a:rPr>
              <a:t>.</a:t>
            </a:r>
          </a:p>
          <a:p>
            <a:pPr>
              <a:buFont typeface="Wingdings" charset="2"/>
              <a:buChar char="q"/>
            </a:pPr>
            <a:r>
              <a:rPr lang="en-US" sz="2400" dirty="0">
                <a:solidFill>
                  <a:schemeClr val="tx1"/>
                </a:solidFill>
              </a:rPr>
              <a:t> If you don’t have a Docker ID yet, you can sign up for one from the Cloud </a:t>
            </a:r>
            <a:r>
              <a:rPr lang="en-US" sz="2400" dirty="0" smtClean="0">
                <a:solidFill>
                  <a:schemeClr val="tx1"/>
                </a:solidFill>
              </a:rPr>
              <a:t>website</a:t>
            </a:r>
          </a:p>
          <a:p>
            <a:pPr>
              <a:buFont typeface="Wingdings" charset="2"/>
              <a:buChar char="q"/>
            </a:pPr>
            <a:r>
              <a:rPr lang="en-US" sz="2400" dirty="0">
                <a:solidFill>
                  <a:schemeClr val="tx1"/>
                </a:solidFill>
              </a:rPr>
              <a:t> O</a:t>
            </a:r>
            <a:r>
              <a:rPr lang="en-US" sz="2400" dirty="0" smtClean="0">
                <a:solidFill>
                  <a:schemeClr val="tx1"/>
                </a:solidFill>
              </a:rPr>
              <a:t>r </a:t>
            </a:r>
            <a:r>
              <a:rPr lang="en-US" sz="2400" dirty="0">
                <a:solidFill>
                  <a:schemeClr val="tx1"/>
                </a:solidFill>
              </a:rPr>
              <a:t>using the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login</a:t>
            </a:r>
            <a:r>
              <a:rPr lang="en-US" sz="2400" dirty="0">
                <a:solidFill>
                  <a:schemeClr val="tx1"/>
                </a:solidFill>
              </a:rPr>
              <a:t> command in the Docker CLI. </a:t>
            </a:r>
            <a:endParaRPr lang="en-US" sz="2400" dirty="0" smtClean="0">
              <a:solidFill>
                <a:schemeClr val="tx1"/>
              </a:solidFill>
            </a:endParaRPr>
          </a:p>
          <a:p>
            <a:pPr>
              <a:buFont typeface="Wingdings" charset="2"/>
              <a:buChar char="q"/>
            </a:pPr>
            <a:r>
              <a:rPr lang="en-US" sz="2400" dirty="0">
                <a:solidFill>
                  <a:schemeClr val="tx1"/>
                </a:solidFill>
              </a:rPr>
              <a:t> The name you choose for your Docker ID becomes part of your account </a:t>
            </a:r>
            <a:r>
              <a:rPr lang="en-US" sz="2400" dirty="0" smtClean="0">
                <a:solidFill>
                  <a:schemeClr val="tx1"/>
                </a:solidFill>
              </a:rPr>
              <a:t>namespace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290143934"/>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p>
        </p:txBody>
      </p:sp>
      <p:sp>
        <p:nvSpPr>
          <p:cNvPr id="3" name="Slide Number Placeholder 2"/>
          <p:cNvSpPr>
            <a:spLocks noGrp="1"/>
          </p:cNvSpPr>
          <p:nvPr>
            <p:ph type="sldNum" sz="quarter" idx="12"/>
          </p:nvPr>
        </p:nvSpPr>
        <p:spPr/>
        <p:txBody>
          <a:bodyPr/>
          <a:lstStyle/>
          <a:p>
            <a:fld id="{63D2BBDB-0FA6-4C10-AF9F-76D6D9DF8706}" type="slidenum">
              <a:rPr lang="en-US" altLang="en-US" smtClean="0"/>
              <a:pPr/>
              <a:t>80</a:t>
            </a:fld>
            <a:endParaRPr lang="en-US" altLang="en-US"/>
          </a:p>
        </p:txBody>
      </p:sp>
      <p:sp>
        <p:nvSpPr>
          <p:cNvPr id="4" name="TextBox 3"/>
          <p:cNvSpPr txBox="1"/>
          <p:nvPr/>
        </p:nvSpPr>
        <p:spPr>
          <a:xfrm>
            <a:off x="1066800" y="2875002"/>
            <a:ext cx="10521150" cy="1107996"/>
          </a:xfrm>
          <a:prstGeom prst="rect">
            <a:avLst/>
          </a:prstGeom>
          <a:noFill/>
        </p:spPr>
        <p:txBody>
          <a:bodyPr wrap="none" rtlCol="0">
            <a:spAutoFit/>
          </a:bodyPr>
          <a:lstStyle/>
          <a:p>
            <a:r>
              <a:rPr lang="en-US" sz="6600" b="1" dirty="0" smtClean="0"/>
              <a:t>END DOCKER MACHINE SLIDE</a:t>
            </a:r>
            <a:endParaRPr lang="en-US" sz="6600" b="1" dirty="0"/>
          </a:p>
        </p:txBody>
      </p:sp>
    </p:spTree>
    <p:extLst>
      <p:ext uri="{BB962C8B-B14F-4D97-AF65-F5344CB8AC3E}">
        <p14:creationId xmlns:p14="http://schemas.microsoft.com/office/powerpoint/2010/main" val="174486336"/>
      </p:ext>
    </p:extLst>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Azure Support for Docker</a:t>
            </a:r>
            <a:endParaRPr lang="en-US" dirty="0"/>
          </a:p>
        </p:txBody>
      </p:sp>
    </p:spTree>
    <p:extLst>
      <p:ext uri="{BB962C8B-B14F-4D97-AF65-F5344CB8AC3E}">
        <p14:creationId xmlns:p14="http://schemas.microsoft.com/office/powerpoint/2010/main" val="9437189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Docker for Azure?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The </a:t>
            </a:r>
            <a:r>
              <a:rPr lang="en-US" sz="2400" dirty="0">
                <a:solidFill>
                  <a:schemeClr val="tx1"/>
                </a:solidFill>
              </a:rPr>
              <a:t>Docker </a:t>
            </a:r>
            <a:r>
              <a:rPr lang="en-US" sz="2400" dirty="0" smtClean="0">
                <a:solidFill>
                  <a:schemeClr val="tx1"/>
                </a:solidFill>
              </a:rPr>
              <a:t>for </a:t>
            </a:r>
            <a:r>
              <a:rPr lang="en-US" sz="2400" dirty="0">
                <a:solidFill>
                  <a:schemeClr val="tx1"/>
                </a:solidFill>
              </a:rPr>
              <a:t>Azure project was created and is being actively developed to ensure that Docker users can enjoy a fantastic out-of-the-box experience on </a:t>
            </a:r>
            <a:r>
              <a:rPr lang="en-US" sz="2400" dirty="0" smtClean="0">
                <a:solidFill>
                  <a:schemeClr val="tx1"/>
                </a:solidFill>
              </a:rPr>
              <a:t>Azure</a:t>
            </a:r>
          </a:p>
          <a:p>
            <a:pPr>
              <a:buFont typeface="Wingdings" charset="2"/>
              <a:buChar char="q"/>
            </a:pPr>
            <a:r>
              <a:rPr lang="en-US" sz="2400" dirty="0">
                <a:solidFill>
                  <a:schemeClr val="tx1"/>
                </a:solidFill>
              </a:rPr>
              <a:t> </a:t>
            </a:r>
            <a:r>
              <a:rPr lang="en-US" sz="2400" dirty="0" smtClean="0">
                <a:solidFill>
                  <a:schemeClr val="tx1"/>
                </a:solidFill>
              </a:rPr>
              <a:t>It </a:t>
            </a:r>
            <a:r>
              <a:rPr lang="en-US" sz="2400" dirty="0">
                <a:solidFill>
                  <a:schemeClr val="tx1"/>
                </a:solidFill>
              </a:rPr>
              <a:t>is now generally available and can now be used by </a:t>
            </a:r>
            <a:r>
              <a:rPr lang="en-US" sz="2400" dirty="0" smtClean="0">
                <a:solidFill>
                  <a:schemeClr val="tx1"/>
                </a:solidFill>
              </a:rPr>
              <a:t>everyone</a:t>
            </a:r>
          </a:p>
          <a:p>
            <a:pPr>
              <a:buFont typeface="Wingdings" charset="2"/>
              <a:buChar char="q"/>
            </a:pPr>
            <a:r>
              <a:rPr lang="en-US" sz="2400" dirty="0">
                <a:solidFill>
                  <a:schemeClr val="tx1"/>
                </a:solidFill>
              </a:rPr>
              <a:t> </a:t>
            </a:r>
            <a:r>
              <a:rPr lang="en-US" sz="2400" dirty="0" smtClean="0">
                <a:solidFill>
                  <a:schemeClr val="tx1"/>
                </a:solidFill>
              </a:rPr>
              <a:t>As </a:t>
            </a:r>
            <a:r>
              <a:rPr lang="en-US" sz="2400" dirty="0">
                <a:solidFill>
                  <a:schemeClr val="tx1"/>
                </a:solidFill>
              </a:rPr>
              <a:t>an informed user, you might be curious to know what this project offers you for running your development, staging, or production </a:t>
            </a:r>
            <a:r>
              <a:rPr lang="en-US" sz="2400" dirty="0" smtClean="0">
                <a:solidFill>
                  <a:schemeClr val="tx1"/>
                </a:solidFill>
              </a:rPr>
              <a:t>workloads</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82</a:t>
            </a:fld>
            <a:endParaRPr lang="en-US" altLang="en-US"/>
          </a:p>
        </p:txBody>
      </p:sp>
    </p:spTree>
    <p:extLst>
      <p:ext uri="{BB962C8B-B14F-4D97-AF65-F5344CB8AC3E}">
        <p14:creationId xmlns:p14="http://schemas.microsoft.com/office/powerpoint/2010/main" val="186576631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Native for Docker</a:t>
            </a:r>
            <a:endParaRPr lang="en-US" dirty="0"/>
          </a:p>
        </p:txBody>
      </p:sp>
      <p:sp>
        <p:nvSpPr>
          <p:cNvPr id="3" name="Content Placeholder 2"/>
          <p:cNvSpPr>
            <a:spLocks noGrp="1"/>
          </p:cNvSpPr>
          <p:nvPr>
            <p:ph idx="1"/>
          </p:nvPr>
        </p:nvSpPr>
        <p:spPr>
          <a:xfrm>
            <a:off x="1097279" y="1066801"/>
            <a:ext cx="10058401" cy="5392986"/>
          </a:xfrm>
        </p:spPr>
        <p:txBody>
          <a:bodyPr>
            <a:normAutofit/>
          </a:bodyPr>
          <a:lstStyle/>
          <a:p>
            <a:pPr>
              <a:buFont typeface="Wingdings" charset="2"/>
              <a:buChar char="q"/>
            </a:pPr>
            <a:r>
              <a:rPr lang="en-US" sz="2400" dirty="0" smtClean="0"/>
              <a:t> </a:t>
            </a:r>
            <a:r>
              <a:rPr lang="en-US" sz="2400" dirty="0">
                <a:solidFill>
                  <a:schemeClr val="tx1"/>
                </a:solidFill>
              </a:rPr>
              <a:t>Docker for Azure provides a Docker-native solution that avoids operational complexity and adding unneeded additional APIs to the Docker </a:t>
            </a:r>
            <a:r>
              <a:rPr lang="en-US" sz="2400" dirty="0" smtClean="0">
                <a:solidFill>
                  <a:schemeClr val="tx1"/>
                </a:solidFill>
              </a:rPr>
              <a:t>stack</a:t>
            </a:r>
            <a:endParaRPr lang="en-US" sz="2400" dirty="0">
              <a:solidFill>
                <a:schemeClr val="tx1"/>
              </a:solidFill>
            </a:endParaRPr>
          </a:p>
          <a:p>
            <a:pPr>
              <a:buFont typeface="Wingdings" charset="2"/>
              <a:buChar char="q"/>
            </a:pPr>
            <a:r>
              <a:rPr lang="en-US" sz="2400" dirty="0" smtClean="0">
                <a:solidFill>
                  <a:schemeClr val="tx1"/>
                </a:solidFill>
              </a:rPr>
              <a:t> Docker </a:t>
            </a:r>
            <a:r>
              <a:rPr lang="en-US" sz="2400" dirty="0">
                <a:solidFill>
                  <a:schemeClr val="tx1"/>
                </a:solidFill>
              </a:rPr>
              <a:t>for Azure allows you to interact with Docker </a:t>
            </a:r>
            <a:r>
              <a:rPr lang="en-US" sz="2400" dirty="0" smtClean="0">
                <a:solidFill>
                  <a:schemeClr val="tx1"/>
                </a:solidFill>
              </a:rPr>
              <a:t>instead of </a:t>
            </a:r>
            <a:r>
              <a:rPr lang="en-US" sz="2400" dirty="0">
                <a:solidFill>
                  <a:schemeClr val="tx1"/>
                </a:solidFill>
              </a:rPr>
              <a:t>distracting you with the need to navigate extra layers on top of </a:t>
            </a:r>
            <a:r>
              <a:rPr lang="en-US" sz="2400" dirty="0" smtClean="0">
                <a:solidFill>
                  <a:schemeClr val="tx1"/>
                </a:solidFill>
              </a:rPr>
              <a:t>Docker</a:t>
            </a:r>
            <a:endParaRPr lang="en-US" sz="2400" dirty="0">
              <a:solidFill>
                <a:schemeClr val="tx1"/>
              </a:solidFill>
            </a:endParaRPr>
          </a:p>
          <a:p>
            <a:pPr>
              <a:buFont typeface="Wingdings" charset="2"/>
              <a:buChar char="q"/>
            </a:pPr>
            <a:r>
              <a:rPr lang="en-US" sz="2400" dirty="0" smtClean="0">
                <a:solidFill>
                  <a:schemeClr val="tx1"/>
                </a:solidFill>
              </a:rPr>
              <a:t> The </a:t>
            </a:r>
            <a:r>
              <a:rPr lang="en-US" sz="2400" dirty="0">
                <a:solidFill>
                  <a:schemeClr val="tx1"/>
                </a:solidFill>
              </a:rPr>
              <a:t>skills that </a:t>
            </a:r>
            <a:r>
              <a:rPr lang="en-US" sz="2400" dirty="0" smtClean="0">
                <a:solidFill>
                  <a:schemeClr val="tx1"/>
                </a:solidFill>
              </a:rPr>
              <a:t>you’ve already learned, using </a:t>
            </a:r>
            <a:r>
              <a:rPr lang="en-US" sz="2400" dirty="0">
                <a:solidFill>
                  <a:schemeClr val="tx1"/>
                </a:solidFill>
              </a:rPr>
              <a:t>Docker </a:t>
            </a:r>
            <a:r>
              <a:rPr lang="en-US" sz="2400" dirty="0" smtClean="0">
                <a:solidFill>
                  <a:schemeClr val="tx1"/>
                </a:solidFill>
              </a:rPr>
              <a:t>automatically </a:t>
            </a:r>
            <a:r>
              <a:rPr lang="en-US" sz="2400" dirty="0">
                <a:solidFill>
                  <a:schemeClr val="tx1"/>
                </a:solidFill>
              </a:rPr>
              <a:t>carry over to using Docker on </a:t>
            </a:r>
            <a:r>
              <a:rPr lang="en-US" sz="2400" dirty="0" smtClean="0">
                <a:solidFill>
                  <a:schemeClr val="tx1"/>
                </a:solidFill>
              </a:rPr>
              <a:t>Azure</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83</a:t>
            </a:fld>
            <a:endParaRPr lang="en-US" altLang="en-US"/>
          </a:p>
        </p:txBody>
      </p:sp>
    </p:spTree>
    <p:extLst>
      <p:ext uri="{BB962C8B-B14F-4D97-AF65-F5344CB8AC3E}">
        <p14:creationId xmlns:p14="http://schemas.microsoft.com/office/powerpoint/2010/main" val="1315756158"/>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Skip the Boilerplate and Maintenance </a:t>
            </a:r>
            <a:endParaRPr lang="en-US" dirty="0"/>
          </a:p>
        </p:txBody>
      </p:sp>
      <p:sp>
        <p:nvSpPr>
          <p:cNvPr id="3" name="Content Placeholder 2"/>
          <p:cNvSpPr>
            <a:spLocks noGrp="1"/>
          </p:cNvSpPr>
          <p:nvPr>
            <p:ph idx="1"/>
          </p:nvPr>
        </p:nvSpPr>
        <p:spPr>
          <a:xfrm>
            <a:off x="1097279" y="1066801"/>
            <a:ext cx="10058401" cy="5392986"/>
          </a:xfrm>
        </p:spPr>
        <p:txBody>
          <a:bodyPr>
            <a:normAutofit lnSpcReduction="10000"/>
          </a:bodyPr>
          <a:lstStyle/>
          <a:p>
            <a:pPr>
              <a:buFont typeface="Wingdings" charset="2"/>
              <a:buChar char="q"/>
            </a:pPr>
            <a:r>
              <a:rPr lang="en-US" sz="2400" dirty="0"/>
              <a:t> </a:t>
            </a:r>
            <a:r>
              <a:rPr lang="en-US" sz="2400" dirty="0" smtClean="0">
                <a:solidFill>
                  <a:schemeClr val="tx1"/>
                </a:solidFill>
              </a:rPr>
              <a:t>Docker </a:t>
            </a:r>
            <a:r>
              <a:rPr lang="en-US" sz="2400" dirty="0">
                <a:solidFill>
                  <a:schemeClr val="tx1"/>
                </a:solidFill>
              </a:rPr>
              <a:t>for Azure bootstraps all of the recommended infrastructure to start using Docker on Azure </a:t>
            </a:r>
            <a:r>
              <a:rPr lang="en-US" sz="2400" dirty="0" smtClean="0">
                <a:solidFill>
                  <a:schemeClr val="tx1"/>
                </a:solidFill>
              </a:rPr>
              <a:t>automatically</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don’t need to worry about rolling your own instances, security groups, or load balancers when using Docker for </a:t>
            </a:r>
            <a:r>
              <a:rPr lang="en-US" sz="2400" dirty="0" smtClean="0">
                <a:solidFill>
                  <a:schemeClr val="tx1"/>
                </a:solidFill>
              </a:rPr>
              <a:t>Azure</a:t>
            </a:r>
          </a:p>
          <a:p>
            <a:pPr>
              <a:buFont typeface="Wingdings" charset="2"/>
              <a:buChar char="q"/>
            </a:pPr>
            <a:r>
              <a:rPr lang="en-US" sz="2400" dirty="0">
                <a:solidFill>
                  <a:schemeClr val="tx1"/>
                </a:solidFill>
              </a:rPr>
              <a:t> </a:t>
            </a:r>
            <a:r>
              <a:rPr lang="en-US" sz="2400" dirty="0" smtClean="0">
                <a:solidFill>
                  <a:schemeClr val="tx1"/>
                </a:solidFill>
              </a:rPr>
              <a:t>Likewise</a:t>
            </a:r>
            <a:r>
              <a:rPr lang="en-US" sz="2400" dirty="0">
                <a:solidFill>
                  <a:schemeClr val="tx1"/>
                </a:solidFill>
              </a:rPr>
              <a:t>, setting up and using Docker swarm mode functionality for container orchestration is managed across the cluster’s lifecycle when you use Docker for Azure. Docker has already coordinated the various bits of automation you would otherwise be gluing together on your own to bootstrap Docker swarm mode on these platforms. When the cluster is finished booting, you can jump right in and start running </a:t>
            </a:r>
            <a:r>
              <a:rPr lang="en-US" sz="2400" dirty="0" err="1">
                <a:solidFill>
                  <a:schemeClr val="tx1"/>
                </a:solidFill>
              </a:rPr>
              <a:t>docker</a:t>
            </a:r>
            <a:r>
              <a:rPr lang="en-US" sz="2400" dirty="0">
                <a:solidFill>
                  <a:schemeClr val="tx1"/>
                </a:solidFill>
              </a:rPr>
              <a:t> service </a:t>
            </a:r>
            <a:r>
              <a:rPr lang="en-US" sz="2400" dirty="0" smtClean="0">
                <a:solidFill>
                  <a:schemeClr val="tx1"/>
                </a:solidFill>
              </a:rPr>
              <a:t>commands.</a:t>
            </a:r>
          </a:p>
          <a:p>
            <a:pPr>
              <a:buFont typeface="Wingdings" charset="2"/>
              <a:buChar char="q"/>
            </a:pPr>
            <a:r>
              <a:rPr lang="en-US" sz="2400" dirty="0">
                <a:solidFill>
                  <a:schemeClr val="tx1"/>
                </a:solidFill>
              </a:rPr>
              <a:t> </a:t>
            </a:r>
            <a:r>
              <a:rPr lang="en-US" sz="2400" dirty="0" smtClean="0">
                <a:solidFill>
                  <a:schemeClr val="tx1"/>
                </a:solidFill>
              </a:rPr>
              <a:t>We </a:t>
            </a:r>
            <a:r>
              <a:rPr lang="en-US" sz="2400" dirty="0">
                <a:solidFill>
                  <a:schemeClr val="tx1"/>
                </a:solidFill>
              </a:rPr>
              <a:t>also provide a prescriptive upgrade path that helps users upgrade between various versions of Docker in a smooth and automatic way. Instead of experiencing “maintenance dread” as you ponder your future responsibilities upgrading the software you are using, you can easily upgrade to new versions when they are released.</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84</a:t>
            </a:fld>
            <a:endParaRPr lang="en-US" altLang="en-US"/>
          </a:p>
        </p:txBody>
      </p:sp>
    </p:spTree>
    <p:extLst>
      <p:ext uri="{BB962C8B-B14F-4D97-AF65-F5344CB8AC3E}">
        <p14:creationId xmlns:p14="http://schemas.microsoft.com/office/powerpoint/2010/main" val="253298406"/>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Skip the Boilerplate and Maintenance </a:t>
            </a:r>
            <a:endParaRPr lang="en-US" dirty="0"/>
          </a:p>
        </p:txBody>
      </p:sp>
      <p:sp>
        <p:nvSpPr>
          <p:cNvPr id="3" name="Content Placeholder 2"/>
          <p:cNvSpPr>
            <a:spLocks noGrp="1"/>
          </p:cNvSpPr>
          <p:nvPr>
            <p:ph idx="1"/>
          </p:nvPr>
        </p:nvSpPr>
        <p:spPr>
          <a:xfrm>
            <a:off x="1097279" y="1066801"/>
            <a:ext cx="10058401" cy="5392986"/>
          </a:xfrm>
        </p:spPr>
        <p:txBody>
          <a:bodyPr>
            <a:normAutofit/>
          </a:bodyPr>
          <a:lstStyle/>
          <a:p>
            <a:pPr>
              <a:buFont typeface="Wingdings" charset="2"/>
              <a:buChar char="q"/>
            </a:pPr>
            <a:r>
              <a:rPr lang="en-US" sz="2400" dirty="0"/>
              <a:t> </a:t>
            </a:r>
            <a:r>
              <a:rPr lang="en-US" sz="2400" dirty="0" smtClean="0">
                <a:solidFill>
                  <a:schemeClr val="tx1"/>
                </a:solidFill>
              </a:rPr>
              <a:t>Docker </a:t>
            </a:r>
            <a:r>
              <a:rPr lang="en-US" sz="2400" dirty="0">
                <a:solidFill>
                  <a:schemeClr val="tx1"/>
                </a:solidFill>
              </a:rPr>
              <a:t>for Azure bootstraps all of the recommended infrastructure to start using Docker on Azure </a:t>
            </a:r>
            <a:r>
              <a:rPr lang="en-US" sz="2400" dirty="0" smtClean="0">
                <a:solidFill>
                  <a:schemeClr val="tx1"/>
                </a:solidFill>
              </a:rPr>
              <a:t>automatically</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don’t need to worry about rolling your own instances, security groups, or load balancers when using Docker for </a:t>
            </a:r>
            <a:r>
              <a:rPr lang="en-US" sz="2400" dirty="0" smtClean="0">
                <a:solidFill>
                  <a:schemeClr val="tx1"/>
                </a:solidFill>
              </a:rPr>
              <a:t>Azure</a:t>
            </a:r>
          </a:p>
          <a:p>
            <a:pPr>
              <a:buFont typeface="Wingdings" charset="2"/>
              <a:buChar char="q"/>
            </a:pPr>
            <a:r>
              <a:rPr lang="en-US" sz="2400" dirty="0">
                <a:solidFill>
                  <a:schemeClr val="tx1"/>
                </a:solidFill>
              </a:rPr>
              <a:t> </a:t>
            </a:r>
            <a:r>
              <a:rPr lang="en-US" sz="2400" dirty="0" smtClean="0">
                <a:solidFill>
                  <a:schemeClr val="tx1"/>
                </a:solidFill>
              </a:rPr>
              <a:t>Likewise</a:t>
            </a:r>
            <a:r>
              <a:rPr lang="en-US" sz="2400" dirty="0">
                <a:solidFill>
                  <a:schemeClr val="tx1"/>
                </a:solidFill>
              </a:rPr>
              <a:t>, setting up and using Docker swarm mode functionality for container orchestration is managed across the cluster’s </a:t>
            </a:r>
            <a:endParaRPr lang="en-US" sz="2400" dirty="0" smtClean="0">
              <a:solidFill>
                <a:schemeClr val="tx1"/>
              </a:solidFill>
            </a:endParaRPr>
          </a:p>
          <a:p>
            <a:pPr>
              <a:buFont typeface="Wingdings" charset="2"/>
              <a:buChar char="q"/>
            </a:pPr>
            <a:r>
              <a:rPr lang="en-US" sz="2400" dirty="0" smtClean="0">
                <a:solidFill>
                  <a:schemeClr val="tx1"/>
                </a:solidFill>
              </a:rPr>
              <a:t> When </a:t>
            </a:r>
            <a:r>
              <a:rPr lang="en-US" sz="2400" dirty="0">
                <a:solidFill>
                  <a:schemeClr val="tx1"/>
                </a:solidFill>
              </a:rPr>
              <a:t>the cluster is finished booting, you can jump right in and start running </a:t>
            </a:r>
            <a:r>
              <a:rPr lang="en-US" sz="2400" dirty="0" err="1">
                <a:solidFill>
                  <a:schemeClr val="tx1"/>
                </a:solidFill>
              </a:rPr>
              <a:t>docker</a:t>
            </a:r>
            <a:r>
              <a:rPr lang="en-US" sz="2400" dirty="0">
                <a:solidFill>
                  <a:schemeClr val="tx1"/>
                </a:solidFill>
              </a:rPr>
              <a:t> service </a:t>
            </a:r>
            <a:r>
              <a:rPr lang="en-US" sz="2400" dirty="0" smtClean="0">
                <a:solidFill>
                  <a:schemeClr val="tx1"/>
                </a:solidFill>
              </a:rPr>
              <a:t>commands</a:t>
            </a:r>
          </a:p>
          <a:p>
            <a:pPr>
              <a:buFont typeface="Wingdings" charset="2"/>
              <a:buChar char="q"/>
            </a:pPr>
            <a:r>
              <a:rPr lang="en-US" sz="2400" dirty="0">
                <a:solidFill>
                  <a:schemeClr val="tx1"/>
                </a:solidFill>
              </a:rPr>
              <a:t> A</a:t>
            </a:r>
            <a:r>
              <a:rPr lang="en-US" sz="2400" dirty="0" smtClean="0">
                <a:solidFill>
                  <a:schemeClr val="tx1"/>
                </a:solidFill>
              </a:rPr>
              <a:t>lso provides </a:t>
            </a:r>
            <a:r>
              <a:rPr lang="en-US" sz="2400" dirty="0">
                <a:solidFill>
                  <a:schemeClr val="tx1"/>
                </a:solidFill>
              </a:rPr>
              <a:t>a prescriptive upgrade path that helps users upgrade between various versions of Docker in a smooth and automatic </a:t>
            </a:r>
            <a:r>
              <a:rPr lang="en-US" sz="2400" dirty="0" smtClean="0">
                <a:solidFill>
                  <a:schemeClr val="tx1"/>
                </a:solidFill>
              </a:rPr>
              <a:t>way</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85</a:t>
            </a:fld>
            <a:endParaRPr lang="en-US" altLang="en-US"/>
          </a:p>
        </p:txBody>
      </p:sp>
    </p:spTree>
    <p:extLst>
      <p:ext uri="{BB962C8B-B14F-4D97-AF65-F5344CB8AC3E}">
        <p14:creationId xmlns:p14="http://schemas.microsoft.com/office/powerpoint/2010/main" val="436211341"/>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Azure Basic Concepts</a:t>
            </a:r>
            <a:endParaRPr lang="en-US" dirty="0"/>
          </a:p>
        </p:txBody>
      </p:sp>
    </p:spTree>
    <p:extLst>
      <p:ext uri="{BB962C8B-B14F-4D97-AF65-F5344CB8AC3E}">
        <p14:creationId xmlns:p14="http://schemas.microsoft.com/office/powerpoint/2010/main" val="11704583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Basic Concepts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Template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87</a:t>
            </a:fld>
            <a:endParaRPr lang="en-US" altLang="en-US"/>
          </a:p>
        </p:txBody>
      </p:sp>
      <p:sp>
        <p:nvSpPr>
          <p:cNvPr id="6" name="Content Placeholder 2"/>
          <p:cNvSpPr>
            <a:spLocks noGrp="1"/>
          </p:cNvSpPr>
          <p:nvPr/>
        </p:nvSpPr>
        <p:spPr>
          <a:xfrm>
            <a:off x="1219200" y="3054928"/>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template</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599"/>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smtClean="0">
                <a:solidFill>
                  <a:schemeClr val="tx1"/>
                </a:solidFill>
                <a:latin typeface="Courier New" charset="0"/>
                <a:ea typeface="Courier New" charset="0"/>
                <a:cs typeface="Courier New" charset="0"/>
              </a:rPr>
              <a:t>xx.xxx.xx.x</a:t>
            </a:r>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421074404"/>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Quick Demo of Docker on Azure</a:t>
            </a:r>
            <a:endParaRPr lang="en-US" dirty="0"/>
          </a:p>
        </p:txBody>
      </p:sp>
    </p:spTree>
    <p:extLst>
      <p:ext uri="{BB962C8B-B14F-4D97-AF65-F5344CB8AC3E}">
        <p14:creationId xmlns:p14="http://schemas.microsoft.com/office/powerpoint/2010/main" val="7322098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Quick Demo of Docker on Azure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Template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89</a:t>
            </a:fld>
            <a:endParaRPr lang="en-US" altLang="en-US"/>
          </a:p>
        </p:txBody>
      </p:sp>
    </p:spTree>
    <p:extLst>
      <p:ext uri="{BB962C8B-B14F-4D97-AF65-F5344CB8AC3E}">
        <p14:creationId xmlns:p14="http://schemas.microsoft.com/office/powerpoint/2010/main" val="190917359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t>Advantages of Docker on the Cloud</a:t>
            </a:r>
            <a:endParaRPr lang="en-US" dirty="0"/>
          </a:p>
        </p:txBody>
      </p:sp>
    </p:spTree>
    <p:extLst>
      <p:ext uri="{BB962C8B-B14F-4D97-AF65-F5344CB8AC3E}">
        <p14:creationId xmlns:p14="http://schemas.microsoft.com/office/powerpoint/2010/main" val="7647097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25490</TotalTime>
  <Words>7637</Words>
  <Application>Microsoft Macintosh PowerPoint</Application>
  <PresentationFormat>Widescreen</PresentationFormat>
  <Paragraphs>1396</Paragraphs>
  <Slides>90</Slides>
  <Notes>82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Angsana New</vt:lpstr>
      <vt:lpstr>Calibri</vt:lpstr>
      <vt:lpstr>Calibri Light</vt:lpstr>
      <vt:lpstr>Courier New</vt:lpstr>
      <vt:lpstr>Hand Of Sean (Demo)</vt:lpstr>
      <vt:lpstr>Mangal</vt:lpstr>
      <vt:lpstr>Wingdings</vt:lpstr>
      <vt:lpstr>Arial</vt:lpstr>
      <vt:lpstr>Green-1</vt:lpstr>
      <vt:lpstr>Docker on the Cloud</vt:lpstr>
      <vt:lpstr>Introduction to Docker Cloud</vt:lpstr>
      <vt:lpstr>Introduction to Docker Cloud</vt:lpstr>
      <vt:lpstr>What is a node?</vt:lpstr>
      <vt:lpstr>What is a node cluster?</vt:lpstr>
      <vt:lpstr>What is a node cluster?</vt:lpstr>
      <vt:lpstr>What is a service?</vt:lpstr>
      <vt:lpstr>Docker ID</vt:lpstr>
      <vt:lpstr>Advantages of Docker on the Cloud</vt:lpstr>
      <vt:lpstr>Images, Builds, and Testing</vt:lpstr>
      <vt:lpstr>Images, Builds, and Testing</vt:lpstr>
      <vt:lpstr>Swarm Management (Beta Swarm Mode)</vt:lpstr>
      <vt:lpstr>Swarm Management (Beta Swarm Mode)</vt:lpstr>
      <vt:lpstr>Infrastructure management (Standard Mode)</vt:lpstr>
      <vt:lpstr>Infrastructure management (Standard Mode)</vt:lpstr>
      <vt:lpstr>Services, Stacks, and Applications (Standard Mode)</vt:lpstr>
      <vt:lpstr>Services, Stacks, and Applications (Standard Mode)</vt:lpstr>
      <vt:lpstr>Manage Builds &amp; Images</vt:lpstr>
      <vt:lpstr>Manage Builds &amp; Images</vt:lpstr>
      <vt:lpstr>Docker Cloud - Automated Builds</vt:lpstr>
      <vt:lpstr>Docker Cloud - Automated Builds</vt:lpstr>
      <vt:lpstr>Docker Cloud – Automated Builds</vt:lpstr>
      <vt:lpstr>Manage Swarms</vt:lpstr>
      <vt:lpstr>Manage Swarms</vt:lpstr>
      <vt:lpstr>Create a New Swarm on Azure in Docker Cloud</vt:lpstr>
      <vt:lpstr>Create a New Swarm on Azure in Docker Cloud</vt:lpstr>
      <vt:lpstr>Create a Swarm</vt:lpstr>
      <vt:lpstr>Create a Swarm</vt:lpstr>
      <vt:lpstr>Create a Swarm</vt:lpstr>
      <vt:lpstr>Create a Swarm</vt:lpstr>
      <vt:lpstr>Create a Swarm</vt:lpstr>
      <vt:lpstr>Create a Swarm</vt:lpstr>
      <vt:lpstr>Manage Infrastructure </vt:lpstr>
      <vt:lpstr>Manage Infrastructure (standard mode)</vt:lpstr>
      <vt:lpstr>Manage Infrastructure (standard mode)</vt:lpstr>
      <vt:lpstr>Manage Infrastructure (standard mode)</vt:lpstr>
      <vt:lpstr>Manage Infrastructure (standard mode)</vt:lpstr>
      <vt:lpstr>Manage Infrastructure (standard mode)</vt:lpstr>
      <vt:lpstr>Manage Nodes and Apps</vt:lpstr>
      <vt:lpstr>Manage Nodes and Apps (standard mode)</vt:lpstr>
      <vt:lpstr>Docker Machine</vt:lpstr>
      <vt:lpstr>PowerPoint Presentation</vt:lpstr>
      <vt:lpstr>Docker Machine Overview</vt:lpstr>
      <vt:lpstr>Docker Machine Overview</vt:lpstr>
      <vt:lpstr>Setting Machine Environment </vt:lpstr>
      <vt:lpstr>Setting Machine Environment </vt:lpstr>
      <vt:lpstr>The Good Old Days</vt:lpstr>
      <vt:lpstr>Why Use It, Now?</vt:lpstr>
      <vt:lpstr>Why Use It, Now?</vt:lpstr>
      <vt:lpstr>The Older Desktop Option</vt:lpstr>
      <vt:lpstr>Why Use It, Now?</vt:lpstr>
      <vt:lpstr>Remote Host Option</vt:lpstr>
      <vt:lpstr>Remote Host Option</vt:lpstr>
      <vt:lpstr>Docker Engine vs. Docker Machine</vt:lpstr>
      <vt:lpstr>Docker Engine vs. Docker Machine</vt:lpstr>
      <vt:lpstr>Docker Engine vs. Docker Machine</vt:lpstr>
      <vt:lpstr>Docker Engine vs. Docker Machine</vt:lpstr>
      <vt:lpstr>Remote Machine Host Diagram</vt:lpstr>
      <vt:lpstr>Getting Started Using Local VM</vt:lpstr>
      <vt:lpstr>Docker Machine Rust</vt:lpstr>
      <vt:lpstr>Docker Machine Rust</vt:lpstr>
      <vt:lpstr>Prerequisite Information</vt:lpstr>
      <vt:lpstr>Windows Prerequisite Information</vt:lpstr>
      <vt:lpstr>Mac Prerequisite Information</vt:lpstr>
      <vt:lpstr>Running Containers</vt:lpstr>
      <vt:lpstr>Machine Containers Example</vt:lpstr>
      <vt:lpstr>Machine Containers Example</vt:lpstr>
      <vt:lpstr>Creating a New Machine</vt:lpstr>
      <vt:lpstr>Print Newly Created Machine</vt:lpstr>
      <vt:lpstr>Get Docker Machine Env Varibles </vt:lpstr>
      <vt:lpstr>Connecting Env Settings</vt:lpstr>
      <vt:lpstr>Experiment With Machine Containers</vt:lpstr>
      <vt:lpstr>Introducing Machine Cloud Drivers</vt:lpstr>
      <vt:lpstr>Exploring the Cloud</vt:lpstr>
      <vt:lpstr>Exploring the Cloud</vt:lpstr>
      <vt:lpstr>Digital Ocean Example</vt:lpstr>
      <vt:lpstr>Amazon Web Services (AWS) Example</vt:lpstr>
      <vt:lpstr>Docker Machine Swarm</vt:lpstr>
      <vt:lpstr>Start and Stop </vt:lpstr>
      <vt:lpstr>PowerPoint Presentation</vt:lpstr>
      <vt:lpstr>Azure Support for Docker</vt:lpstr>
      <vt:lpstr>Why Docker for Azure?</vt:lpstr>
      <vt:lpstr>Native for Docker</vt:lpstr>
      <vt:lpstr>Skip the Boilerplate and Maintenance </vt:lpstr>
      <vt:lpstr>Skip the Boilerplate and Maintenance </vt:lpstr>
      <vt:lpstr>Azure Basic Concepts</vt:lpstr>
      <vt:lpstr>Azure Basic Concepts</vt:lpstr>
      <vt:lpstr>Quick Demo of Docker on Azure</vt:lpstr>
      <vt:lpstr>Quick Demo of Docker on Azure</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1207</cp:revision>
  <cp:lastPrinted>2018-02-08T15:53:20Z</cp:lastPrinted>
  <dcterms:created xsi:type="dcterms:W3CDTF">2010-11-02T19:01:47Z</dcterms:created>
  <dcterms:modified xsi:type="dcterms:W3CDTF">2018-02-27T20:10:40Z</dcterms:modified>
</cp:coreProperties>
</file>