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42"/>
  </p:notesMasterIdLst>
  <p:sldIdLst>
    <p:sldId id="593" r:id="rId2"/>
    <p:sldId id="596" r:id="rId3"/>
    <p:sldId id="562" r:id="rId4"/>
    <p:sldId id="563" r:id="rId5"/>
    <p:sldId id="564" r:id="rId6"/>
    <p:sldId id="565" r:id="rId7"/>
    <p:sldId id="566" r:id="rId8"/>
    <p:sldId id="567" r:id="rId9"/>
    <p:sldId id="568" r:id="rId10"/>
    <p:sldId id="569" r:id="rId11"/>
    <p:sldId id="570" r:id="rId12"/>
    <p:sldId id="571" r:id="rId13"/>
    <p:sldId id="572" r:id="rId14"/>
    <p:sldId id="573" r:id="rId15"/>
    <p:sldId id="574" r:id="rId16"/>
    <p:sldId id="575" r:id="rId17"/>
    <p:sldId id="576" r:id="rId18"/>
    <p:sldId id="577" r:id="rId19"/>
    <p:sldId id="578" r:id="rId20"/>
    <p:sldId id="579" r:id="rId21"/>
    <p:sldId id="580" r:id="rId22"/>
    <p:sldId id="581" r:id="rId23"/>
    <p:sldId id="582" r:id="rId24"/>
    <p:sldId id="583" r:id="rId25"/>
    <p:sldId id="584" r:id="rId26"/>
    <p:sldId id="585" r:id="rId27"/>
    <p:sldId id="586" r:id="rId28"/>
    <p:sldId id="587" r:id="rId29"/>
    <p:sldId id="588" r:id="rId30"/>
    <p:sldId id="589" r:id="rId31"/>
    <p:sldId id="597" r:id="rId32"/>
    <p:sldId id="598" r:id="rId33"/>
    <p:sldId id="599" r:id="rId34"/>
    <p:sldId id="600" r:id="rId35"/>
    <p:sldId id="590" r:id="rId36"/>
    <p:sldId id="591" r:id="rId37"/>
    <p:sldId id="592" r:id="rId38"/>
    <p:sldId id="560" r:id="rId39"/>
    <p:sldId id="595" r:id="rId40"/>
    <p:sldId id="594" r:id="rId4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6FC9F1"/>
    <a:srgbClr val="FF9797"/>
    <a:srgbClr val="C2E59B"/>
    <a:srgbClr val="B0DD7F"/>
    <a:srgbClr val="2E6480"/>
    <a:srgbClr val="A61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4" autoAdjust="0"/>
    <p:restoredTop sz="75476" autoAdjust="0"/>
  </p:normalViewPr>
  <p:slideViewPr>
    <p:cSldViewPr>
      <p:cViewPr varScale="1">
        <p:scale>
          <a:sx n="83" d="100"/>
          <a:sy n="83" d="100"/>
        </p:scale>
        <p:origin x="74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43B43DF-0365-45BE-B3BE-4E16D548BFCD}" type="datetimeFigureOut">
              <a:rPr lang="en-US"/>
              <a:pPr>
                <a:defRPr/>
              </a:pPr>
              <a:t>2/27/18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EBEA70-C239-4A7E-B4AF-4F6E659BFF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143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3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83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2746140-6302-4419-9ADE-6C3E6CABD715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2275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588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3673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34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5766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576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1540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379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264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496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024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1987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4686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6420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6651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35887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7320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5283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13469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B,</a:t>
            </a:r>
            <a:r>
              <a:rPr lang="en-US" b="0" baseline="0" dirty="0" smtClean="0"/>
              <a:t> please review the following as a  hopeful source for this slide’s section</a:t>
            </a:r>
            <a:endParaRPr lang="en-US" b="0" dirty="0" smtClean="0"/>
          </a:p>
          <a:p>
            <a:r>
              <a:rPr lang="en-US" b="1" dirty="0" smtClean="0"/>
              <a:t>POSSIBLE SOURCE:</a:t>
            </a:r>
          </a:p>
          <a:p>
            <a:endParaRPr lang="en-US" b="1" dirty="0" smtClean="0"/>
          </a:p>
          <a:p>
            <a:r>
              <a:rPr lang="en-US" b="0" dirty="0" smtClean="0"/>
              <a:t>https://</a:t>
            </a:r>
            <a:r>
              <a:rPr lang="en-US" b="0" dirty="0" err="1" smtClean="0"/>
              <a:t>docs.docker.com</a:t>
            </a:r>
            <a:r>
              <a:rPr lang="en-US" b="0" dirty="0" smtClean="0"/>
              <a:t>/engine/swarm/swarm-tutorial/scale-service/</a:t>
            </a:r>
          </a:p>
          <a:p>
            <a:endParaRPr lang="en-US" b="0" dirty="0" smtClean="0"/>
          </a:p>
          <a:p>
            <a:r>
              <a:rPr lang="en-US" b="0" dirty="0" smtClean="0"/>
              <a:t>Below</a:t>
            </a:r>
            <a:r>
              <a:rPr lang="en-US" b="0" baseline="0" dirty="0" smtClean="0"/>
              <a:t> link is from the </a:t>
            </a:r>
            <a:r>
              <a:rPr lang="en-US" b="0" dirty="0" smtClean="0"/>
              <a:t>“Scale Your App” section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docs.docker.com</a:t>
            </a:r>
            <a:r>
              <a:rPr lang="en-US" dirty="0" smtClean="0"/>
              <a:t>/engine/swarm/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694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B,</a:t>
            </a:r>
            <a:r>
              <a:rPr lang="en-US" b="0" baseline="0" dirty="0" smtClean="0"/>
              <a:t> Please review the following as a  hopeful source for this slide’s section</a:t>
            </a:r>
            <a:endParaRPr lang="en-US" b="0" dirty="0" smtClean="0"/>
          </a:p>
          <a:p>
            <a:r>
              <a:rPr lang="en-US" b="1" dirty="0" smtClean="0"/>
              <a:t>POSSIBLE SOURCE:</a:t>
            </a:r>
          </a:p>
          <a:p>
            <a:endParaRPr lang="en-US" b="1" dirty="0" smtClean="0"/>
          </a:p>
          <a:p>
            <a:r>
              <a:rPr lang="en-US" b="0" dirty="0" smtClean="0"/>
              <a:t>https://</a:t>
            </a:r>
            <a:r>
              <a:rPr lang="en-US" b="0" dirty="0" err="1" smtClean="0"/>
              <a:t>docs.docker.com</a:t>
            </a:r>
            <a:r>
              <a:rPr lang="en-US" b="0" dirty="0" smtClean="0"/>
              <a:t>/engine/swarm/swarm-tutorial/rolling-update/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93884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595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27673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031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818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045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239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6073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7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973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56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12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C15-1EBF-45A1-AF44-AEE6B4BE264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8792CAB-4DDB-4B79-8D94-604C034BB414}" type="datetime1">
              <a:rPr lang="en-US" smtClean="0"/>
              <a:pPr>
                <a:defRPr/>
              </a:pPr>
              <a:t>2/27/18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8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4124-301A-445E-9F2A-2ECB38A1A57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C7560BC-C36D-46D7-8886-74836A29595C}" type="datetime1">
              <a:rPr lang="en-US" smtClean="0"/>
              <a:pPr>
                <a:defRPr/>
              </a:pPr>
              <a:t>2/27/18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572BAA0-58A0-470D-B750-44AC85B09DE2}" type="datetime1">
              <a:rPr lang="en-US" smtClean="0"/>
              <a:pPr>
                <a:defRPr/>
              </a:pPr>
              <a:t>2/27/18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30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78F1-C508-473B-BA88-559DB2570B2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D299E6-AFBB-4699-A979-F58620962D05}" type="datetime1">
              <a:rPr lang="en-US" smtClean="0"/>
              <a:pPr>
                <a:defRPr/>
              </a:pPr>
              <a:t>2/27/18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8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143000"/>
            <a:ext cx="4937760" cy="4726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143001"/>
            <a:ext cx="4937760" cy="47260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5E40-D7C6-4741-B247-A4D89313615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3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2B1E5B0-4A60-4C6F-BAA5-3D0165CDA1C9}" type="datetime1">
              <a:rPr lang="en-US" smtClean="0"/>
              <a:pPr>
                <a:defRPr/>
              </a:pPr>
              <a:t>2/27/18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86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020C-5361-476B-B8A1-3425AC1377D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9162FA-BB03-424B-9241-54B1DD0673B2}" type="datetime1">
              <a:rPr lang="en-US" smtClean="0"/>
              <a:pPr>
                <a:defRPr/>
              </a:pPr>
              <a:t>2/27/18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0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6524-B9BF-4930-AF85-EFA6EA9B1FD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9C8BEAF-301F-44D5-8B09-F4E433BF591D}" type="datetime1">
              <a:rPr lang="en-US" smtClean="0"/>
              <a:pPr>
                <a:defRPr/>
              </a:pPr>
              <a:t>2/27/18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66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BDB-0FA6-4C10-AF9F-76D6D9DF870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1F1ED88-B473-4DB5-9FA9-119FD3E34B2D}" type="datetime1">
              <a:rPr lang="en-US" smtClean="0"/>
              <a:pPr>
                <a:defRPr/>
              </a:pPr>
              <a:t>2/27/18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586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E16D81-7175-4AE1-8E6E-A447F14714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406401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4319AA2-A91E-4B22-9592-D0A3BAD811E5}" type="datetime1">
              <a:rPr lang="en-US" smtClean="0"/>
              <a:pPr>
                <a:defRPr/>
              </a:pPr>
              <a:t>2/27/18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9960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161B13-1083-4196-B404-15B58F59DC74}" type="datetime1">
              <a:rPr lang="en-US" smtClean="0"/>
              <a:pPr>
                <a:defRPr/>
              </a:pPr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72077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066801"/>
            <a:ext cx="10058401" cy="48022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A161B13-1083-4196-B404-15B58F59DC74}" type="datetime1">
              <a:rPr lang="en-US" smtClean="0"/>
              <a:pPr>
                <a:defRPr/>
              </a:pPr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9906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48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Docker Swarm</a:t>
            </a:r>
            <a:endParaRPr lang="en-US" alt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dirty="0" smtClean="0"/>
              <a:t>Connecting and managing multiple containers</a:t>
            </a:r>
          </a:p>
        </p:txBody>
      </p:sp>
    </p:spTree>
    <p:extLst>
      <p:ext uri="{BB962C8B-B14F-4D97-AF65-F5344CB8AC3E}">
        <p14:creationId xmlns:p14="http://schemas.microsoft.com/office/powerpoint/2010/main" val="84678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Docker now uses an </a:t>
            </a:r>
            <a:r>
              <a:rPr lang="en-US" sz="2400" b="1" dirty="0"/>
              <a:t>additional</a:t>
            </a:r>
            <a:r>
              <a:rPr lang="en-US" sz="2400" dirty="0"/>
              <a:t> port, </a:t>
            </a:r>
            <a:r>
              <a:rPr lang="en-US" sz="2400" i="1" dirty="0"/>
              <a:t>2377</a:t>
            </a:r>
            <a:r>
              <a:rPr lang="en-US" sz="2400" dirty="0"/>
              <a:t>, for managing the Swarm.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The </a:t>
            </a:r>
            <a:r>
              <a:rPr lang="en-US" sz="2400" dirty="0"/>
              <a:t>port should be blocked from public access and only accessed by </a:t>
            </a:r>
            <a:r>
              <a:rPr lang="en-US" sz="2400" b="1" dirty="0"/>
              <a:t>trusted</a:t>
            </a:r>
            <a:r>
              <a:rPr lang="en-US" sz="2400" dirty="0"/>
              <a:t> users and nodes.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We </a:t>
            </a:r>
            <a:r>
              <a:rPr lang="en-US" sz="2400" dirty="0"/>
              <a:t>recommend using VPNs or private </a:t>
            </a:r>
            <a:r>
              <a:rPr lang="en-US" sz="2400" dirty="0" smtClean="0"/>
              <a:t>                                                                  networks </a:t>
            </a:r>
            <a:r>
              <a:rPr lang="en-US" sz="2400" dirty="0"/>
              <a:t>to </a:t>
            </a:r>
            <a:r>
              <a:rPr lang="en-US" sz="2400" b="1" dirty="0"/>
              <a:t>secure</a:t>
            </a:r>
            <a:r>
              <a:rPr lang="en-US" sz="2400" dirty="0"/>
              <a:t> access.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0" y="2129749"/>
            <a:ext cx="4445000" cy="40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25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Join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The first </a:t>
            </a:r>
            <a:r>
              <a:rPr lang="en-US" sz="2400" dirty="0" smtClean="0"/>
              <a:t>task </a:t>
            </a:r>
            <a:r>
              <a:rPr lang="en-US" sz="2400" dirty="0"/>
              <a:t>is to </a:t>
            </a:r>
            <a:r>
              <a:rPr lang="en-US" sz="2400" b="1" dirty="0"/>
              <a:t>obtain</a:t>
            </a:r>
            <a:r>
              <a:rPr lang="en-US" sz="2400" dirty="0"/>
              <a:t> the token required to add a </a:t>
            </a:r>
            <a:r>
              <a:rPr lang="en-US" sz="2400" dirty="0" smtClean="0"/>
              <a:t>node to </a:t>
            </a:r>
            <a:r>
              <a:rPr lang="en-US" sz="2400" dirty="0"/>
              <a:t>the cluster.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For </a:t>
            </a:r>
            <a:r>
              <a:rPr lang="en-US" sz="2400" dirty="0"/>
              <a:t>demonstration purposes, we'll ask the manager what the </a:t>
            </a:r>
            <a:r>
              <a:rPr lang="en-US" sz="2400" b="1" dirty="0"/>
              <a:t>token</a:t>
            </a:r>
            <a:r>
              <a:rPr lang="en-US" sz="2400" dirty="0"/>
              <a:t> is via 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swarm join-token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dirty="0" smtClean="0"/>
              <a:t>NOTE: In </a:t>
            </a:r>
            <a:r>
              <a:rPr lang="en-US" sz="2200" dirty="0"/>
              <a:t>production, this token should be stored securely and only accessible by trusted individuals. 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554479" y="2741581"/>
            <a:ext cx="9144000" cy="65711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token=$(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-H 172.17.0.65:2345 swarm join-token -q worker) &amp;&amp; echo $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token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5038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Join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On </a:t>
            </a:r>
            <a:r>
              <a:rPr lang="en-US" sz="2400" dirty="0"/>
              <a:t>the second host, </a:t>
            </a:r>
            <a:r>
              <a:rPr lang="en-US" sz="2400" b="1" dirty="0"/>
              <a:t>join</a:t>
            </a:r>
            <a:r>
              <a:rPr lang="en-US" sz="2400" dirty="0"/>
              <a:t> the cluster by requesting access via the manager.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The </a:t>
            </a:r>
            <a:r>
              <a:rPr lang="en-US" sz="2400" b="1" dirty="0"/>
              <a:t>token</a:t>
            </a:r>
            <a:r>
              <a:rPr lang="en-US" sz="2400" dirty="0"/>
              <a:t> is provided as an additional </a:t>
            </a:r>
            <a:r>
              <a:rPr lang="en-US" sz="2400" dirty="0" smtClean="0"/>
              <a:t>parameter, like this: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752600" y="2209800"/>
            <a:ext cx="7865580" cy="349151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swarm join 172.17.0.65:2377 --token $token</a:t>
            </a:r>
          </a:p>
        </p:txBody>
      </p:sp>
    </p:spTree>
    <p:extLst>
      <p:ext uri="{BB962C8B-B14F-4D97-AF65-F5344CB8AC3E}">
        <p14:creationId xmlns:p14="http://schemas.microsoft.com/office/powerpoint/2010/main" val="578825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Join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By </a:t>
            </a:r>
            <a:r>
              <a:rPr lang="en-US" sz="2400" b="1" dirty="0"/>
              <a:t>default</a:t>
            </a:r>
            <a:r>
              <a:rPr lang="en-US" sz="2400" dirty="0"/>
              <a:t>, the manager will automatically accept new nodes being added to the cluster.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You </a:t>
            </a:r>
            <a:r>
              <a:rPr lang="en-US" sz="2400" dirty="0"/>
              <a:t>can </a:t>
            </a:r>
            <a:r>
              <a:rPr lang="en-US" sz="2400" b="1" dirty="0"/>
              <a:t>view</a:t>
            </a:r>
            <a:r>
              <a:rPr lang="en-US" sz="2400" dirty="0"/>
              <a:t> all nodes in the cluster </a:t>
            </a:r>
            <a:r>
              <a:rPr lang="en-US" sz="2400" dirty="0" smtClean="0"/>
              <a:t>using: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Output: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066801" y="3429001"/>
            <a:ext cx="10286999" cy="990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ID                         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HOSTNAME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STATUS  AVAILABILITY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MANAGER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STATUS5re1humv246m6clujn0zng9jy   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Ready   Activerbavg04vwiijyzzjwdjoc3io2 * 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Ready   Active        Leader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4572000" y="2514600"/>
            <a:ext cx="2426263" cy="323708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node ls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0765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Overlay </a:t>
            </a:r>
            <a:r>
              <a:rPr lang="en-US" dirty="0"/>
              <a:t>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Swarm Mode also introduces </a:t>
            </a:r>
            <a:r>
              <a:rPr lang="en-US" sz="2400" dirty="0" smtClean="0"/>
              <a:t>another </a:t>
            </a:r>
            <a:r>
              <a:rPr lang="en-US" sz="2400" b="1" dirty="0" smtClean="0"/>
              <a:t>networking</a:t>
            </a:r>
            <a:r>
              <a:rPr lang="en-US" sz="2400" dirty="0" smtClean="0"/>
              <a:t> </a:t>
            </a:r>
            <a:r>
              <a:rPr lang="en-US" sz="2400" dirty="0"/>
              <a:t>model.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In </a:t>
            </a:r>
            <a:r>
              <a:rPr lang="en-US" sz="2400" b="1" dirty="0"/>
              <a:t>previous</a:t>
            </a:r>
            <a:r>
              <a:rPr lang="en-US" sz="2400" dirty="0"/>
              <a:t> versions, Docker required the use of an external key-value store, such as Consul, to ensure consistency across the network.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need for consensus and KV has now been incorporated </a:t>
            </a:r>
            <a:r>
              <a:rPr lang="en-US" sz="2400" b="1" dirty="0"/>
              <a:t>internally</a:t>
            </a:r>
            <a:r>
              <a:rPr lang="en-US" sz="2400" dirty="0"/>
              <a:t> into Docker and no longer depends on external services.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230669"/>
            <a:ext cx="48768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44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Overlay </a:t>
            </a:r>
            <a:r>
              <a:rPr lang="en-US" dirty="0"/>
              <a:t>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The improved networking approach follows the </a:t>
            </a:r>
            <a:r>
              <a:rPr lang="en-US" sz="2400" b="1" dirty="0"/>
              <a:t>same</a:t>
            </a:r>
            <a:r>
              <a:rPr lang="en-US" sz="2400" dirty="0"/>
              <a:t> syntax as previously.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b="1" dirty="0"/>
              <a:t>overlay</a:t>
            </a:r>
            <a:r>
              <a:rPr lang="en-US" sz="2400" dirty="0"/>
              <a:t> network is used to enable containers on different hosts to communicate.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Under </a:t>
            </a:r>
            <a:r>
              <a:rPr lang="en-US" sz="2400" dirty="0"/>
              <a:t>the covers, this is a Virtual Extensible LAN (</a:t>
            </a:r>
            <a:r>
              <a:rPr lang="en-US" sz="2400" b="1" dirty="0"/>
              <a:t>VXLAN</a:t>
            </a:r>
            <a:r>
              <a:rPr lang="en-US" sz="2400" dirty="0"/>
              <a:t>), designed for large scale cloud based deployments.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0358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Overlay </a:t>
            </a:r>
            <a:r>
              <a:rPr lang="en-US" dirty="0"/>
              <a:t>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The </a:t>
            </a:r>
            <a:r>
              <a:rPr lang="en-US" sz="2400" dirty="0"/>
              <a:t>following command will create a new overlay network called </a:t>
            </a:r>
            <a:r>
              <a:rPr lang="en-US" sz="2400" b="1" dirty="0" err="1" smtClean="0"/>
              <a:t>skynet</a:t>
            </a:r>
            <a:r>
              <a:rPr lang="en-US" sz="2400" dirty="0"/>
              <a:t>: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All </a:t>
            </a:r>
            <a:r>
              <a:rPr lang="en-US" sz="2400" dirty="0"/>
              <a:t>containers </a:t>
            </a:r>
            <a:r>
              <a:rPr lang="en-US" sz="2400" b="1" dirty="0"/>
              <a:t>registered</a:t>
            </a:r>
            <a:r>
              <a:rPr lang="en-US" sz="2400" dirty="0"/>
              <a:t> to this network can communicate with each other, regardless of which node they </a:t>
            </a:r>
            <a:r>
              <a:rPr lang="en-US" sz="2400" dirty="0" smtClean="0"/>
              <a:t>are deployed onto.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2626468" y="1634247"/>
            <a:ext cx="6297422" cy="346953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network create -d overlay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skynet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530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By default, Docker uses a </a:t>
            </a:r>
            <a:r>
              <a:rPr lang="en-US" sz="2400" b="1" dirty="0"/>
              <a:t>spread</a:t>
            </a:r>
            <a:r>
              <a:rPr lang="en-US" sz="2400" dirty="0"/>
              <a:t> replication model for deciding which containers should run on which hosts.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The </a:t>
            </a:r>
            <a:r>
              <a:rPr lang="en-US" sz="2400" dirty="0"/>
              <a:t>spread approach ensures that containers are deployed across the cluster </a:t>
            </a:r>
            <a:r>
              <a:rPr lang="en-US" sz="2400" b="1" dirty="0"/>
              <a:t>evenly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If one </a:t>
            </a:r>
            <a:r>
              <a:rPr lang="en-US" sz="2400" dirty="0"/>
              <a:t>of the nodes are </a:t>
            </a:r>
            <a:r>
              <a:rPr lang="en-US" sz="2400" b="1" dirty="0"/>
              <a:t>removed</a:t>
            </a:r>
            <a:r>
              <a:rPr lang="en-US" sz="2400" dirty="0"/>
              <a:t> </a:t>
            </a:r>
            <a:r>
              <a:rPr lang="en-US" sz="2400" dirty="0" smtClean="0"/>
              <a:t>from </a:t>
            </a:r>
            <a:r>
              <a:rPr lang="en-US" sz="2400" dirty="0"/>
              <a:t>the cluster, the containers running are spread across the other available </a:t>
            </a:r>
            <a:r>
              <a:rPr lang="en-US" sz="2400" dirty="0" smtClean="0"/>
              <a:t>nodes.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773" y="3056197"/>
            <a:ext cx="3403590" cy="340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60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The </a:t>
            </a:r>
            <a:r>
              <a:rPr lang="en-US" sz="2400" dirty="0"/>
              <a:t>new </a:t>
            </a:r>
            <a:r>
              <a:rPr lang="en-US" sz="2400" b="1" dirty="0" smtClean="0"/>
              <a:t>Services</a:t>
            </a:r>
            <a:r>
              <a:rPr lang="en-US" sz="2400" dirty="0" smtClean="0"/>
              <a:t> concept </a:t>
            </a:r>
            <a:r>
              <a:rPr lang="en-US" sz="2400" dirty="0"/>
              <a:t>is used to run containers across the cluster.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This </a:t>
            </a:r>
            <a:r>
              <a:rPr lang="en-US" sz="2400" dirty="0"/>
              <a:t>is a </a:t>
            </a:r>
            <a:r>
              <a:rPr lang="en-US" sz="2400" b="1" dirty="0"/>
              <a:t>higher-level</a:t>
            </a:r>
            <a:r>
              <a:rPr lang="en-US" sz="2400" dirty="0"/>
              <a:t> concept than containers.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A </a:t>
            </a:r>
            <a:r>
              <a:rPr lang="en-US" sz="2400" dirty="0"/>
              <a:t>service allows you to define how applications should be deployed at </a:t>
            </a:r>
            <a:r>
              <a:rPr lang="en-US" sz="2400" b="1" dirty="0"/>
              <a:t>scale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By </a:t>
            </a:r>
            <a:r>
              <a:rPr lang="en-US" sz="2400" dirty="0"/>
              <a:t>updating the service, Docker updates the container required in a </a:t>
            </a:r>
            <a:r>
              <a:rPr lang="en-US" sz="2400" b="1" dirty="0"/>
              <a:t>managed</a:t>
            </a:r>
            <a:r>
              <a:rPr lang="en-US" sz="2400" dirty="0"/>
              <a:t> way.</a:t>
            </a:r>
            <a:r>
              <a:rPr lang="en-US" sz="2400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077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As an </a:t>
            </a:r>
            <a:r>
              <a:rPr lang="en-US" sz="2400" b="1" dirty="0" smtClean="0"/>
              <a:t>example</a:t>
            </a:r>
            <a:r>
              <a:rPr lang="en-US" sz="2400" dirty="0" smtClean="0"/>
              <a:t>, let’s deploy the </a:t>
            </a:r>
            <a:r>
              <a:rPr lang="en-US" sz="2400" dirty="0"/>
              <a:t>Docker Image 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katacoda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-http-server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We will give it </a:t>
            </a:r>
            <a:r>
              <a:rPr lang="en-US" sz="2400" dirty="0"/>
              <a:t>a friendly </a:t>
            </a:r>
            <a:r>
              <a:rPr lang="en-US" sz="2400" b="1" dirty="0"/>
              <a:t>name</a:t>
            </a:r>
            <a:r>
              <a:rPr lang="en-US" sz="2400" dirty="0"/>
              <a:t> </a:t>
            </a:r>
            <a:r>
              <a:rPr lang="en-US" sz="2400" dirty="0" smtClean="0"/>
              <a:t>like,</a:t>
            </a:r>
            <a:r>
              <a:rPr lang="en-US" sz="2400" dirty="0"/>
              <a:t> 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http.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 </a:t>
            </a:r>
            <a:r>
              <a:rPr lang="en-US" sz="2400" dirty="0" smtClean="0"/>
              <a:t>And we will </a:t>
            </a:r>
            <a:r>
              <a:rPr lang="en-US" sz="2400" b="1" dirty="0" smtClean="0"/>
              <a:t>attach</a:t>
            </a:r>
            <a:r>
              <a:rPr lang="en-US" sz="2400" dirty="0" smtClean="0"/>
              <a:t> it to </a:t>
            </a:r>
            <a:r>
              <a:rPr lang="en-US" sz="2400" dirty="0"/>
              <a:t>the newly created 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skynet</a:t>
            </a:r>
            <a:r>
              <a:rPr lang="en-US" sz="2400" dirty="0"/>
              <a:t> network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For ensuring replication and availability, we </a:t>
            </a:r>
            <a:r>
              <a:rPr lang="en-US" sz="2400" dirty="0" smtClean="0"/>
              <a:t>will run </a:t>
            </a:r>
            <a:r>
              <a:rPr lang="en-US" sz="2400" dirty="0"/>
              <a:t>two </a:t>
            </a:r>
            <a:r>
              <a:rPr lang="en-US" sz="2400" dirty="0" smtClean="0"/>
              <a:t>instances </a:t>
            </a:r>
            <a:r>
              <a:rPr lang="en-US" sz="2400" dirty="0"/>
              <a:t>of </a:t>
            </a:r>
            <a:r>
              <a:rPr lang="en-US" sz="2400" b="1" dirty="0"/>
              <a:t>replicas</a:t>
            </a:r>
            <a:r>
              <a:rPr lang="en-US" sz="2400" dirty="0"/>
              <a:t>, of the container across our cluster.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5198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Finally, we </a:t>
            </a:r>
            <a:r>
              <a:rPr lang="en-US" sz="2400" dirty="0" smtClean="0"/>
              <a:t>will load </a:t>
            </a:r>
            <a:r>
              <a:rPr lang="en-US" sz="2400" dirty="0"/>
              <a:t>balance these two containers </a:t>
            </a:r>
            <a:r>
              <a:rPr lang="en-US" sz="2400" b="1" dirty="0"/>
              <a:t>together</a:t>
            </a:r>
            <a:r>
              <a:rPr lang="en-US" sz="2400" dirty="0"/>
              <a:t> on port </a:t>
            </a:r>
            <a:r>
              <a:rPr lang="en-US" sz="2400" i="1" dirty="0"/>
              <a:t>80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Sending an HTTP request </a:t>
            </a:r>
            <a:r>
              <a:rPr lang="en-US" sz="2400" dirty="0"/>
              <a:t>to any of the nodes in the cluster will </a:t>
            </a:r>
            <a:r>
              <a:rPr lang="en-US" sz="2400" dirty="0" smtClean="0"/>
              <a:t>process the request </a:t>
            </a:r>
            <a:r>
              <a:rPr lang="en-US" sz="2400" dirty="0"/>
              <a:t>by </a:t>
            </a:r>
            <a:r>
              <a:rPr lang="en-US" sz="2400" b="1" dirty="0"/>
              <a:t>one</a:t>
            </a:r>
            <a:r>
              <a:rPr lang="en-US" sz="2400" dirty="0"/>
              <a:t> of the containers within the cluster.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 NOTE: The </a:t>
            </a:r>
            <a:r>
              <a:rPr lang="en-US" sz="2200" dirty="0"/>
              <a:t>node which </a:t>
            </a:r>
            <a:r>
              <a:rPr lang="en-US" sz="2200" dirty="0" smtClean="0"/>
              <a:t>accepts </a:t>
            </a:r>
            <a:r>
              <a:rPr lang="en-US" sz="2200" dirty="0"/>
              <a:t>the request might not be the node where the container responses. Instead, Docker load-balances requests across all available containers</a:t>
            </a:r>
            <a:r>
              <a:rPr lang="en-US" sz="2200" dirty="0" smtClean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2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So, what should our </a:t>
            </a:r>
            <a:r>
              <a:rPr lang="en-US" sz="2400" b="1" dirty="0" smtClean="0"/>
              <a:t>code</a:t>
            </a:r>
            <a:r>
              <a:rPr lang="en-US" sz="2400" dirty="0" smtClean="0"/>
              <a:t> look like?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270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smtClean="0"/>
              <a:t> </a:t>
            </a:r>
            <a:r>
              <a:rPr lang="en-US" sz="2400" b="1" smtClean="0"/>
              <a:t>Here</a:t>
            </a:r>
            <a:r>
              <a:rPr lang="en-US" sz="2400" smtClean="0"/>
              <a:t> it is: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2057400" y="3048000"/>
            <a:ext cx="7894321" cy="6096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service create --name http --network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skynet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replicas 2 -p 80:80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katacoda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-http-server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63981" y="4274158"/>
            <a:ext cx="3826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Indicated which Image to use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315200" y="1767386"/>
            <a:ext cx="4124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Assigned it to “</a:t>
            </a:r>
            <a:r>
              <a:rPr lang="en-US" sz="2400" dirty="0" err="1" smtClean="0"/>
              <a:t>skynet</a:t>
            </a:r>
            <a:r>
              <a:rPr lang="en-US" sz="2400" dirty="0" smtClean="0"/>
              <a:t>” network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054812" y="3917871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Exposed port 80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767440" y="4345951"/>
            <a:ext cx="241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Created 2 replicas</a:t>
            </a:r>
            <a:endParaRPr lang="en-US" sz="2400" dirty="0"/>
          </a:p>
        </p:txBody>
      </p:sp>
      <p:cxnSp>
        <p:nvCxnSpPr>
          <p:cNvPr id="20" name="Straight Connector 19"/>
          <p:cNvCxnSpPr>
            <a:endCxn id="16" idx="2"/>
          </p:cNvCxnSpPr>
          <p:nvPr/>
        </p:nvCxnSpPr>
        <p:spPr>
          <a:xfrm flipV="1">
            <a:off x="8350401" y="2229051"/>
            <a:ext cx="1027159" cy="849971"/>
          </a:xfrm>
          <a:prstGeom prst="line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5578714" y="2542720"/>
            <a:ext cx="761574" cy="548892"/>
          </a:xfrm>
          <a:prstGeom prst="line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532514" y="3593098"/>
            <a:ext cx="491832" cy="323426"/>
          </a:xfrm>
          <a:prstGeom prst="line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5" idx="0"/>
          </p:cNvCxnSpPr>
          <p:nvPr/>
        </p:nvCxnSpPr>
        <p:spPr>
          <a:xfrm>
            <a:off x="7012611" y="3631735"/>
            <a:ext cx="1064394" cy="642423"/>
          </a:xfrm>
          <a:prstGeom prst="line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806603" y="3631735"/>
            <a:ext cx="961798" cy="736415"/>
          </a:xfrm>
          <a:prstGeom prst="line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95723" y="2051616"/>
            <a:ext cx="2176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Named it “http”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8153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Deployment Verification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You can </a:t>
            </a:r>
            <a:r>
              <a:rPr lang="en-US" sz="2400" b="1" dirty="0"/>
              <a:t>view</a:t>
            </a:r>
            <a:r>
              <a:rPr lang="en-US" sz="2400" dirty="0"/>
              <a:t> the services running on the cluster using the CLI command  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Output: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4701416" y="1752600"/>
            <a:ext cx="2850126" cy="3048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service ls</a:t>
            </a:r>
            <a:endParaRPr lang="en-US" sz="18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313980" y="2744047"/>
            <a:ext cx="9871611" cy="8373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ID            NAME  MODE        REPLICAS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IMAGE                4l4yr9hv663w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http  replicated  2/2       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katacoda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-http-	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server:latest</a:t>
            </a:r>
            <a:endParaRPr lang="en-US" sz="1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768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Deployment Verification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As containers are started you will see them using the 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sz="2400" dirty="0"/>
              <a:t> command. You should see one instance of the container on </a:t>
            </a:r>
            <a:r>
              <a:rPr lang="en-US" sz="2400" b="1" dirty="0"/>
              <a:t>each</a:t>
            </a:r>
            <a:r>
              <a:rPr lang="en-US" sz="2400" dirty="0"/>
              <a:t> host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b="1" dirty="0" smtClean="0"/>
              <a:t>Listing</a:t>
            </a:r>
            <a:r>
              <a:rPr lang="en-US" sz="2400" dirty="0" smtClean="0"/>
              <a:t> </a:t>
            </a:r>
            <a:r>
              <a:rPr lang="en-US" sz="2400" dirty="0"/>
              <a:t>containers on the first host </a:t>
            </a:r>
            <a:r>
              <a:rPr lang="en-US" sz="2400" dirty="0" smtClean="0"/>
              <a:t>using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sz="2400" dirty="0" smtClean="0"/>
              <a:t> will produce: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Listing </a:t>
            </a:r>
            <a:r>
              <a:rPr lang="en-US" sz="2400" dirty="0"/>
              <a:t>containers on the </a:t>
            </a:r>
            <a:r>
              <a:rPr lang="en-US" sz="2400" b="1" dirty="0"/>
              <a:t>second</a:t>
            </a:r>
            <a:r>
              <a:rPr lang="en-US" sz="2400" dirty="0"/>
              <a:t> host </a:t>
            </a:r>
            <a:r>
              <a:rPr lang="en-US" sz="2400" dirty="0" smtClean="0"/>
              <a:t>using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ea typeface="Courier New" charset="0"/>
                <a:cs typeface="Courier New" charset="0"/>
              </a:rPr>
              <a:t>produces</a:t>
            </a:r>
            <a:r>
              <a:rPr lang="en-US" sz="2400" dirty="0" smtClean="0">
                <a:latin typeface="+mj-lt"/>
                <a:ea typeface="Courier New" charset="0"/>
                <a:cs typeface="Courier New" charset="0"/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+mj-lt"/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+mj-lt"/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4246874" y="2619799"/>
            <a:ext cx="3759210" cy="815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CONTAINER </a:t>
            </a:r>
            <a:r>
              <a:rPr lang="de-DE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ID   </a:t>
            </a:r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IMAGE</a:t>
            </a:r>
            <a:r>
              <a:rPr lang="is-I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&lt;host-1-id&gt;    </a:t>
            </a:r>
            <a:r>
              <a:rPr lang="de-DE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Image:name</a:t>
            </a:r>
            <a:endParaRPr lang="en-US" sz="1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4246874" y="4800600"/>
            <a:ext cx="3759210" cy="815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CONTAINER </a:t>
            </a:r>
            <a:r>
              <a:rPr lang="de-DE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ID   </a:t>
            </a:r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IMAGE</a:t>
            </a:r>
            <a:r>
              <a:rPr lang="is-I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&lt;host-2-id&gt;    </a:t>
            </a:r>
            <a:r>
              <a:rPr lang="de-DE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Image:name</a:t>
            </a:r>
            <a:endParaRPr lang="en-US" sz="1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0352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Deployment Verification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If </a:t>
            </a:r>
            <a:r>
              <a:rPr lang="en-US" sz="2400" dirty="0"/>
              <a:t>we issue an HTTP request to the </a:t>
            </a:r>
            <a:r>
              <a:rPr lang="en-US" sz="2400" b="1" dirty="0"/>
              <a:t>public</a:t>
            </a:r>
            <a:r>
              <a:rPr lang="en-US" sz="2400" dirty="0"/>
              <a:t> port, it will be processed by the two </a:t>
            </a:r>
            <a:r>
              <a:rPr lang="en-US" sz="2400" dirty="0" smtClean="0"/>
              <a:t>containers: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Output: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If we issue the same command again, what do you think the results will be?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810001" y="1905000"/>
            <a:ext cx="2819400" cy="3810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url &lt;localhost&gt;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2049778" y="3111630"/>
            <a:ext cx="8153399" cy="3818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&lt;h1&gt;This request was processed by host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80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“host-1-id”&lt;/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h1&gt;</a:t>
            </a:r>
          </a:p>
        </p:txBody>
      </p:sp>
    </p:spTree>
    <p:extLst>
      <p:ext uri="{BB962C8B-B14F-4D97-AF65-F5344CB8AC3E}">
        <p14:creationId xmlns:p14="http://schemas.microsoft.com/office/powerpoint/2010/main" val="11395224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Deployment Verification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Everything happens just like before, except this request was processed by host 2’s container instance: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2049779" y="2438400"/>
            <a:ext cx="8153399" cy="3818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&lt;h1&gt;This request was processed by host: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“host-2-id”&lt;/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h1&gt;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547192" y="2743200"/>
            <a:ext cx="961798" cy="736415"/>
          </a:xfrm>
          <a:prstGeom prst="line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98467" y="3599488"/>
            <a:ext cx="5358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Notice which container id is given. Again, </a:t>
            </a:r>
          </a:p>
          <a:p>
            <a:pPr algn="ctr"/>
            <a:r>
              <a:rPr lang="en-US" sz="2400" dirty="0" smtClean="0"/>
              <a:t>using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sz="2400" dirty="0" smtClean="0"/>
              <a:t> we could verify this.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73" y="2594853"/>
            <a:ext cx="3473244" cy="347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450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if we do it again?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78F1-C508-473B-BA88-559DB2570B26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630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Health Inspection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The Service concept allows you to inspect the health and state of your cluster and the running applications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You can view the list of all the tasks associated with a service across the </a:t>
            </a:r>
            <a:r>
              <a:rPr lang="en-US" sz="2400" dirty="0" smtClean="0"/>
              <a:t>cluster</a:t>
            </a:r>
            <a:r>
              <a:rPr lang="en-US" sz="2400" dirty="0"/>
              <a:t>: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 NOTE: In </a:t>
            </a:r>
            <a:r>
              <a:rPr lang="en-US" sz="2200" dirty="0"/>
              <a:t>this case, each task is a </a:t>
            </a:r>
            <a:r>
              <a:rPr lang="en-US" sz="2200" dirty="0" smtClean="0"/>
              <a:t>container.</a:t>
            </a:r>
            <a:r>
              <a:rPr lang="en-US" sz="2200" dirty="0"/>
              <a:t> 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Output: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+mj-lt"/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+mj-lt"/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995413" y="2456048"/>
            <a:ext cx="4262131" cy="432995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2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2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service </a:t>
            </a:r>
            <a:r>
              <a:rPr lang="en-US" sz="22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sz="22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http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1295400" y="4260456"/>
            <a:ext cx="9860280" cy="13732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ID             NAME    IMAGE                               NODE 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&lt;service-id-1&gt; http.1  </a:t>
            </a:r>
            <a:r>
              <a:rPr lang="de-DE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katacoda</a:t>
            </a:r>
            <a:r>
              <a:rPr lang="de-DE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de-DE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docker-http-server:latest</a:t>
            </a:r>
            <a:r>
              <a:rPr lang="de-DE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de-DE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endParaRPr lang="de-DE" sz="18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&lt;service-id-2&gt; http.2  </a:t>
            </a:r>
            <a:r>
              <a:rPr lang="de-DE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katacoda</a:t>
            </a:r>
            <a:r>
              <a:rPr lang="de-DE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de-DE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docker-http-server:latest</a:t>
            </a:r>
            <a:r>
              <a:rPr lang="de-DE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de-DE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endParaRPr lang="en-US" sz="1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7248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Health Inspection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You can view </a:t>
            </a:r>
            <a:r>
              <a:rPr lang="en-US" sz="2400" dirty="0" smtClean="0"/>
              <a:t>more details </a:t>
            </a:r>
            <a:r>
              <a:rPr lang="en-US" sz="2400" dirty="0"/>
              <a:t>and </a:t>
            </a:r>
            <a:r>
              <a:rPr lang="en-US" sz="2400" dirty="0" smtClean="0"/>
              <a:t>the configuration </a:t>
            </a:r>
            <a:r>
              <a:rPr lang="en-US" sz="2400" dirty="0"/>
              <a:t>of a </a:t>
            </a:r>
            <a:r>
              <a:rPr lang="en-US" sz="2400" dirty="0" smtClean="0"/>
              <a:t>service by using: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+mj-lt"/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+mj-lt"/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latin typeface="+mj-lt"/>
                <a:ea typeface="Courier New" charset="0"/>
                <a:cs typeface="Courier New" charset="0"/>
              </a:rPr>
              <a:t>Output:</a:t>
            </a:r>
            <a:endParaRPr lang="en-US" sz="2400" dirty="0">
              <a:latin typeface="+mj-lt"/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+mj-lt"/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590800" y="1752600"/>
            <a:ext cx="5918190" cy="3810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service inspect --pretty http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2872739" y="3382368"/>
            <a:ext cx="6446521" cy="2171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ID:             </a:t>
            </a:r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9b60zdcri52tvo1sskwsta44f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de-DE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          </a:t>
            </a:r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http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Service </a:t>
            </a:r>
            <a:r>
              <a:rPr lang="de-DE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Mode:   </a:t>
            </a:r>
            <a:r>
              <a:rPr lang="de-DE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Replicated</a:t>
            </a:r>
            <a:r>
              <a:rPr lang="de-DE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de-DE" sz="18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Replicas</a:t>
            </a:r>
            <a:r>
              <a:rPr lang="de-DE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     </a:t>
            </a:r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</a:p>
          <a:p>
            <a:r>
              <a:rPr lang="is-I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...</a:t>
            </a:r>
            <a:endParaRPr lang="de-DE" sz="18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517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Health Inspection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sz="2400" dirty="0"/>
              <a:t>On each node, you can ask what tasks it is currently running.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NOTE: Self </a:t>
            </a:r>
            <a:r>
              <a:rPr lang="en-US" sz="2200" dirty="0"/>
              <a:t>refers to the manager node Leader: </a:t>
            </a:r>
            <a:endParaRPr lang="en-US" sz="2200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>
                <a:ea typeface="Courier New" charset="0"/>
                <a:cs typeface="Courier New" charset="0"/>
              </a:rPr>
              <a:t> </a:t>
            </a:r>
            <a:r>
              <a:rPr lang="en-US" sz="2600" dirty="0" smtClean="0">
                <a:ea typeface="Courier New" charset="0"/>
                <a:cs typeface="Courier New" charset="0"/>
              </a:rPr>
              <a:t>Output: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+mj-lt"/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4198619" y="1709489"/>
            <a:ext cx="3345182" cy="424111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node 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self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1295400" y="4260456"/>
            <a:ext cx="9860280" cy="9211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ID             NAME    IMAGE                               NODE </a:t>
            </a:r>
            <a:r>
              <a:rPr lang="is-I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de-DE" sz="18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&lt;service-id-1&gt; http.2  </a:t>
            </a:r>
            <a:r>
              <a:rPr lang="de-DE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katacoda</a:t>
            </a:r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de-DE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docker-http-server:latest</a:t>
            </a:r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de-DE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s-I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US" sz="18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0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Template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219200" y="3054928"/>
            <a:ext cx="4279336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template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219200" y="3815599"/>
            <a:ext cx="2674482" cy="487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xx.xxx.xx.x</a:t>
            </a: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814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Health Inspection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sz="2400" dirty="0"/>
              <a:t>Using the ID of a node you can query individual hosts 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>
                <a:ea typeface="Courier New" charset="0"/>
                <a:cs typeface="Courier New" charset="0"/>
              </a:rPr>
              <a:t> </a:t>
            </a:r>
            <a:r>
              <a:rPr lang="en-US" sz="2600" dirty="0" smtClean="0">
                <a:ea typeface="Courier New" charset="0"/>
                <a:cs typeface="Courier New" charset="0"/>
              </a:rPr>
              <a:t>Output: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+mj-lt"/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746883" y="1778499"/>
            <a:ext cx="7473317" cy="414089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node 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$(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node ls -q | head -n1)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1196338" y="3570269"/>
            <a:ext cx="9860280" cy="9211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ID             NAME    IMAGE                               NODE </a:t>
            </a:r>
            <a:r>
              <a:rPr lang="is-I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de-DE" sz="18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&lt;service-id-2&gt; http.1  </a:t>
            </a:r>
            <a:r>
              <a:rPr lang="de-DE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katacoda</a:t>
            </a:r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de-DE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docker-http-server:latest</a:t>
            </a:r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de-DE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s-I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US" sz="18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196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Scaling and Resiliency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Scaling and Resiliency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Template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219200" y="3054928"/>
            <a:ext cx="4279336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template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219200" y="3815599"/>
            <a:ext cx="2674482" cy="487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xx.xxx.xx.x</a:t>
            </a: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5279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Rolling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0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Rolling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Template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219200" y="3054928"/>
            <a:ext cx="4279336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template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219200" y="3815599"/>
            <a:ext cx="2674482" cy="487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xx.xxx.xx.x</a:t>
            </a: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6641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ea typeface="Courier New" charset="0"/>
                <a:cs typeface="Courier New" charset="0"/>
              </a:rPr>
              <a:t> </a:t>
            </a:r>
            <a:r>
              <a:rPr lang="en-US" sz="2400" dirty="0"/>
              <a:t>A Service </a:t>
            </a:r>
            <a:r>
              <a:rPr lang="en-US" sz="2400" dirty="0" smtClean="0"/>
              <a:t>also allows </a:t>
            </a:r>
            <a:r>
              <a:rPr lang="en-US" sz="2400" dirty="0"/>
              <a:t>us to scale how many instances of a task is running across the cluster.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As </a:t>
            </a:r>
            <a:r>
              <a:rPr lang="en-US" sz="2400" dirty="0"/>
              <a:t>it understands how to launch containers and which containers are running, it can easily start, or remove, containers as required.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At </a:t>
            </a:r>
            <a:r>
              <a:rPr lang="en-US" sz="2400" dirty="0"/>
              <a:t>the moment the scaling is manual</a:t>
            </a:r>
            <a:r>
              <a:rPr lang="en-US" sz="2400" dirty="0" smtClean="0"/>
              <a:t>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400" dirty="0" smtClean="0"/>
              <a:t>However</a:t>
            </a:r>
            <a:r>
              <a:rPr lang="en-US" sz="2400" dirty="0"/>
              <a:t>, the API could be hooked up to </a:t>
            </a:r>
            <a:r>
              <a:rPr lang="en-US" sz="2400" dirty="0" smtClean="0"/>
              <a:t>                                                                              an </a:t>
            </a:r>
            <a:r>
              <a:rPr lang="en-US" sz="2400" dirty="0"/>
              <a:t>external system such as a metrics </a:t>
            </a:r>
            <a:r>
              <a:rPr lang="en-US" sz="2400" dirty="0" smtClean="0"/>
              <a:t>                                                                     dashboard</a:t>
            </a:r>
            <a:r>
              <a:rPr lang="en-US" sz="2400" dirty="0"/>
              <a:t>. </a:t>
            </a:r>
            <a:endParaRPr lang="en-US" sz="2400" dirty="0">
              <a:latin typeface="+mj-lt"/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35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851" y="2451543"/>
            <a:ext cx="4572000" cy="380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971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sz="2400" dirty="0" smtClean="0"/>
              <a:t>In our example, </a:t>
            </a:r>
            <a:r>
              <a:rPr lang="en-US" sz="2400" dirty="0"/>
              <a:t>we </a:t>
            </a:r>
            <a:r>
              <a:rPr lang="en-US" sz="2400" dirty="0" smtClean="0"/>
              <a:t>had two </a:t>
            </a:r>
            <a:r>
              <a:rPr lang="en-US" sz="2400" dirty="0"/>
              <a:t>load-balanced containers running</a:t>
            </a:r>
            <a:r>
              <a:rPr lang="en-US" sz="2400" dirty="0" smtClean="0"/>
              <a:t>, </a:t>
            </a:r>
            <a:r>
              <a:rPr lang="en-US" sz="2400" dirty="0"/>
              <a:t>processing our requests 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curl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2400" dirty="0"/>
              <a:t> 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Command </a:t>
            </a:r>
            <a:r>
              <a:rPr lang="en-US" sz="2400" dirty="0"/>
              <a:t>below </a:t>
            </a:r>
            <a:r>
              <a:rPr lang="en-US" sz="2400" dirty="0" smtClean="0"/>
              <a:t>would scale </a:t>
            </a:r>
            <a:r>
              <a:rPr lang="en-US" sz="2400" dirty="0"/>
              <a:t>our 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http</a:t>
            </a:r>
            <a:r>
              <a:rPr lang="en-US" sz="2400" dirty="0"/>
              <a:t> service to be </a:t>
            </a:r>
            <a:r>
              <a:rPr lang="en-US" sz="2400" dirty="0" smtClean="0"/>
              <a:t>run </a:t>
            </a:r>
            <a:r>
              <a:rPr lang="en-US" sz="2400" dirty="0"/>
              <a:t>across five </a:t>
            </a:r>
            <a:r>
              <a:rPr lang="en-US" sz="2400" dirty="0" smtClean="0"/>
              <a:t>containers: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On each host, you will see additional nodes being </a:t>
            </a:r>
            <a:r>
              <a:rPr lang="en-US" sz="2400" dirty="0" smtClean="0"/>
              <a:t>started.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The load balancer will automatically be updated.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Requests </a:t>
            </a:r>
            <a:r>
              <a:rPr lang="en-US" sz="2400" dirty="0"/>
              <a:t>will now be processed across the new containers.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3352800" y="2872902"/>
            <a:ext cx="5444807" cy="38605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service scale http=5</a:t>
            </a:r>
          </a:p>
        </p:txBody>
      </p:sp>
    </p:spTree>
    <p:extLst>
      <p:ext uri="{BB962C8B-B14F-4D97-AF65-F5344CB8AC3E}">
        <p14:creationId xmlns:p14="http://schemas.microsoft.com/office/powerpoint/2010/main" val="974670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Result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sz="2400" dirty="0" smtClean="0"/>
              <a:t>The </a:t>
            </a:r>
            <a:r>
              <a:rPr lang="en-US" sz="2400" dirty="0"/>
              <a:t>result of this scenario is a two-node Swarm </a:t>
            </a:r>
            <a:r>
              <a:rPr lang="en-US" sz="2400" dirty="0" smtClean="0"/>
              <a:t>cluster </a:t>
            </a:r>
            <a:r>
              <a:rPr lang="en-US" sz="2400" dirty="0"/>
              <a:t>which can run load-balanced containers that can be scaled up and down</a:t>
            </a:r>
            <a:r>
              <a:rPr lang="en-US" sz="2400" dirty="0" smtClean="0"/>
              <a:t>. </a:t>
            </a:r>
            <a:endParaRPr lang="en-US" sz="2400" dirty="0"/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258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 smtClean="0"/>
              <a:t>Hands-on Exercise(s)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6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Hands-on Exercise(s)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sz="2400" dirty="0" smtClean="0"/>
              <a:t>T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022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 </a:t>
            </a:r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Containers </a:t>
            </a:r>
            <a:r>
              <a:rPr lang="en-US" sz="2800" dirty="0"/>
              <a:t>run on </a:t>
            </a:r>
            <a:r>
              <a:rPr lang="en-US" sz="2800" b="1" dirty="0"/>
              <a:t>single</a:t>
            </a:r>
            <a:r>
              <a:rPr lang="en-US" sz="2800" dirty="0"/>
              <a:t> Docker host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Containers </a:t>
            </a:r>
            <a:r>
              <a:rPr lang="en-US" sz="2800" dirty="0"/>
              <a:t>are </a:t>
            </a:r>
            <a:r>
              <a:rPr lang="en-US" sz="2800" b="1" dirty="0"/>
              <a:t>ephemeral</a:t>
            </a: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Containers </a:t>
            </a:r>
            <a:r>
              <a:rPr lang="en-US" sz="2800" dirty="0"/>
              <a:t>can have external persistence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Containers </a:t>
            </a:r>
            <a:r>
              <a:rPr lang="en-US" sz="2800" dirty="0"/>
              <a:t>do not contain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Operating </a:t>
            </a:r>
            <a:r>
              <a:rPr lang="en-US" sz="2800" dirty="0"/>
              <a:t>system </a:t>
            </a:r>
            <a:r>
              <a:rPr lang="en-US" sz="2800" b="1" dirty="0"/>
              <a:t>matters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41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/>
              <a:t>End of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Swarm Overview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54084" y="1143000"/>
            <a:ext cx="10058401" cy="48022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Font typeface="Wingdings" panose="05000000000000000000" pitchFamily="2" charset="2"/>
              <a:buChar char="q"/>
            </a:pPr>
            <a:r>
              <a:rPr lang="en-US" sz="2400" dirty="0" smtClean="0"/>
              <a:t> Describe swarm in a sentence of two, here.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713955"/>
            <a:ext cx="8686800" cy="453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065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</a:t>
            </a:r>
            <a:r>
              <a:rPr lang="en-US" dirty="0"/>
              <a:t>Swarm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49679" y="1219201"/>
            <a:ext cx="10058401" cy="48022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Turn single host Docker host into a Multi-host </a:t>
            </a:r>
            <a:r>
              <a:rPr lang="en-US" sz="2400" dirty="0" smtClean="0"/>
              <a:t>with Docker </a:t>
            </a:r>
            <a:r>
              <a:rPr lang="en-US" sz="2400" dirty="0"/>
              <a:t>Swarm Mode. </a:t>
            </a:r>
            <a:endParaRPr lang="en-US" sz="2400" dirty="0" smtClean="0"/>
          </a:p>
          <a:p>
            <a:pPr fontAlgn="auto">
              <a:buFont typeface="Wingdings" panose="05000000000000000000" pitchFamily="2" charset="2"/>
              <a:buChar char="q"/>
            </a:pPr>
            <a:r>
              <a:rPr lang="en-US" sz="2400" dirty="0" smtClean="0"/>
              <a:t> All </a:t>
            </a:r>
            <a:r>
              <a:rPr lang="en-US" sz="2400" dirty="0"/>
              <a:t>containers are only </a:t>
            </a:r>
            <a:r>
              <a:rPr lang="en-US" sz="2400" b="1" dirty="0"/>
              <a:t>deployed</a:t>
            </a:r>
            <a:r>
              <a:rPr lang="en-US" sz="2400" dirty="0"/>
              <a:t> onto the engine. </a:t>
            </a:r>
            <a:endParaRPr lang="en-US" sz="2400" dirty="0" smtClean="0"/>
          </a:p>
          <a:p>
            <a:pPr fontAlgn="auto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Swarm </a:t>
            </a:r>
            <a:r>
              <a:rPr lang="en-US" sz="2400" dirty="0"/>
              <a:t>Mode turns it into a multi-host </a:t>
            </a:r>
            <a:r>
              <a:rPr lang="en-US" sz="2400" b="1" dirty="0"/>
              <a:t>cluster-aware</a:t>
            </a:r>
            <a:r>
              <a:rPr lang="en-US" sz="2400" dirty="0"/>
              <a:t> engine</a:t>
            </a:r>
            <a:r>
              <a:rPr lang="en-US" sz="2400" dirty="0" smtClean="0"/>
              <a:t>. </a:t>
            </a:r>
          </a:p>
          <a:p>
            <a:pPr fontAlgn="auto"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The first node to initialize the Swarm Mode becomes the </a:t>
            </a:r>
            <a:r>
              <a:rPr lang="en-US" sz="2400" b="1" dirty="0"/>
              <a:t>manager</a:t>
            </a:r>
            <a:r>
              <a:rPr lang="en-US" sz="2400" dirty="0"/>
              <a:t>. </a:t>
            </a:r>
            <a:endParaRPr lang="en-US" sz="2400" dirty="0" smtClean="0"/>
          </a:p>
          <a:p>
            <a:pPr fontAlgn="auto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As </a:t>
            </a:r>
            <a:r>
              <a:rPr lang="en-US" sz="2400" dirty="0"/>
              <a:t>new nodes join the cluster, they can </a:t>
            </a:r>
            <a:r>
              <a:rPr lang="en-US" sz="2400" b="1" dirty="0"/>
              <a:t>adjust</a:t>
            </a:r>
            <a:r>
              <a:rPr lang="en-US" sz="2400" dirty="0"/>
              <a:t> their roles between managers or workers. </a:t>
            </a:r>
            <a:endParaRPr lang="en-US" sz="2400" dirty="0" smtClean="0"/>
          </a:p>
          <a:p>
            <a:pPr fontAlgn="auto">
              <a:buFont typeface="Wingdings" panose="05000000000000000000" pitchFamily="2" charset="2"/>
              <a:buChar char="q"/>
            </a:pPr>
            <a:r>
              <a:rPr lang="en-US" sz="2400" dirty="0" smtClean="0"/>
              <a:t> You </a:t>
            </a:r>
            <a:r>
              <a:rPr lang="en-US" sz="2400" b="1" dirty="0"/>
              <a:t>should</a:t>
            </a:r>
            <a:r>
              <a:rPr lang="en-US" sz="2400" dirty="0"/>
              <a:t> run 3-5 managers in a production environment to ensure high availability.</a:t>
            </a:r>
          </a:p>
          <a:p>
            <a:pPr fontAlgn="auto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52944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Swarm Mode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Swarm </a:t>
            </a:r>
            <a:r>
              <a:rPr lang="en-US" sz="2400" dirty="0"/>
              <a:t>Mode is built </a:t>
            </a:r>
            <a:r>
              <a:rPr lang="en-US" sz="2400" b="1" dirty="0"/>
              <a:t>into</a:t>
            </a:r>
            <a:r>
              <a:rPr lang="en-US" sz="2400" dirty="0"/>
              <a:t> the Docker CLI. You can find an overview the possibility commands </a:t>
            </a:r>
            <a:r>
              <a:rPr lang="en-US" sz="2400" dirty="0" smtClean="0"/>
              <a:t>via:</a:t>
            </a:r>
            <a:r>
              <a:rPr lang="en-US" sz="2400" dirty="0"/>
              <a:t> 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The most important one is how to </a:t>
            </a:r>
            <a:r>
              <a:rPr lang="en-US" sz="2400" b="1" dirty="0" smtClean="0"/>
              <a:t>initialize</a:t>
            </a:r>
            <a:r>
              <a:rPr lang="en-US" sz="2400" dirty="0" smtClean="0"/>
              <a:t> </a:t>
            </a:r>
            <a:r>
              <a:rPr lang="en-US" sz="2400" dirty="0"/>
              <a:t>Swarm Mode. </a:t>
            </a:r>
            <a:r>
              <a:rPr lang="en-US" sz="2400" dirty="0" smtClean="0"/>
              <a:t>Initialization </a:t>
            </a:r>
            <a:r>
              <a:rPr lang="en-US" sz="2400" dirty="0"/>
              <a:t>is done via </a:t>
            </a:r>
            <a:r>
              <a:rPr lang="en-US" sz="2400" i="1" dirty="0" err="1" smtClean="0"/>
              <a:t>init</a:t>
            </a:r>
            <a:r>
              <a:rPr lang="en-US" sz="2400" dirty="0" smtClean="0"/>
              <a:t>, like this: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After </a:t>
            </a:r>
            <a:r>
              <a:rPr lang="en-US" sz="2400" dirty="0"/>
              <a:t>running the command, the Docker Engine knows how to work with a cluster and becomes the </a:t>
            </a:r>
            <a:r>
              <a:rPr lang="en-US" sz="2400" b="1" dirty="0"/>
              <a:t>manager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The </a:t>
            </a:r>
            <a:r>
              <a:rPr lang="en-US" sz="2400" dirty="0"/>
              <a:t>results of an </a:t>
            </a:r>
            <a:r>
              <a:rPr lang="en-US" sz="2400" dirty="0" smtClean="0"/>
              <a:t>initialization </a:t>
            </a:r>
            <a:r>
              <a:rPr lang="en-US" sz="2400" dirty="0"/>
              <a:t>is a </a:t>
            </a:r>
            <a:r>
              <a:rPr lang="en-US" sz="2400" b="1" dirty="0"/>
              <a:t>token</a:t>
            </a:r>
            <a:r>
              <a:rPr lang="en-US" sz="2400" dirty="0"/>
              <a:t> used to add additional nodes in a secure fashion.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4321200" y="1867748"/>
            <a:ext cx="3231126" cy="3810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swarm --help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4355247" y="3239029"/>
            <a:ext cx="2980327" cy="379941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swarm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init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5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Swarm </a:t>
            </a:r>
            <a:r>
              <a:rPr lang="en-US" dirty="0" err="1" smtClean="0"/>
              <a:t>Init</a:t>
            </a:r>
            <a:r>
              <a:rPr lang="en-US" dirty="0" smtClean="0"/>
              <a:t>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Once you initialize Docker Swarm, the token output will look something like this: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457946" y="2057400"/>
            <a:ext cx="9098526" cy="3581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WSwarm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initialized: current node (gpnnuxrri0tzaszblvhdrwqsh) is now a manager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To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add a worker to this swarm, run the following command:    </a:t>
            </a:r>
            <a:endParaRPr lang="en-US" sz="18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swarm join \    </a:t>
            </a:r>
            <a:endParaRPr lang="en-US" sz="18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token SWMTKN-1-1xffnpg61r5wgel28ehuh8o3ip5z2iiwmplbemnksfho5akdqy-3zkn8ssrkcnjei34f5rmd4n3q \    </a:t>
            </a:r>
            <a:endParaRPr lang="en-US" sz="18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172.17.0.65:2377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To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add a manager to this swarm, run '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swarm join-token manager' and follow the instructions.</a:t>
            </a:r>
          </a:p>
        </p:txBody>
      </p:sp>
    </p:spTree>
    <p:extLst>
      <p:ext uri="{BB962C8B-B14F-4D97-AF65-F5344CB8AC3E}">
        <p14:creationId xmlns:p14="http://schemas.microsoft.com/office/powerpoint/2010/main" val="1853229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With Swarm Mode enabled, it is possible to </a:t>
            </a:r>
            <a:r>
              <a:rPr lang="en-US" sz="2400" b="1" dirty="0" smtClean="0"/>
              <a:t>add</a:t>
            </a:r>
            <a:r>
              <a:rPr lang="en-US" sz="2400" dirty="0" smtClean="0"/>
              <a:t> additional nodes and issues commands across all of them.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If nodes happen to disappear, for example because of a </a:t>
            </a:r>
            <a:r>
              <a:rPr lang="en-US" sz="2400" b="1" dirty="0" smtClean="0"/>
              <a:t>crash</a:t>
            </a:r>
            <a:r>
              <a:rPr lang="en-US" sz="2400" dirty="0" smtClean="0"/>
              <a:t>, the containers which were running on those hosts will be automatically rescheduled onto other available nodes.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The rescheduling ensures you do not lose capacity and provides </a:t>
            </a:r>
            <a:r>
              <a:rPr lang="en-US" sz="2400" b="1" dirty="0" smtClean="0"/>
              <a:t>high-availability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On </a:t>
            </a:r>
            <a:r>
              <a:rPr lang="en-US" sz="2400" dirty="0"/>
              <a:t>each additional node, you wish to add to the cluster, use the Docker CLI to </a:t>
            </a:r>
            <a:r>
              <a:rPr lang="en-US" sz="2400" b="1" dirty="0"/>
              <a:t>join</a:t>
            </a:r>
            <a:r>
              <a:rPr lang="en-US" sz="2400" dirty="0"/>
              <a:t> the existing group.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Joining </a:t>
            </a:r>
            <a:r>
              <a:rPr lang="en-US" sz="2400" dirty="0"/>
              <a:t>is done by pointing the other host to a </a:t>
            </a:r>
            <a:r>
              <a:rPr lang="en-US" sz="2400" b="1" dirty="0"/>
              <a:t>current</a:t>
            </a:r>
            <a:r>
              <a:rPr lang="en-US" sz="2400" dirty="0"/>
              <a:t> manager of the cluster.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75193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en-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-1" id="{156DCCF7-3646-4809-A083-4CE9C4CB5991}" vid="{794C7AB6-B06D-438C-8590-E0CE209F89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Green-1</Template>
  <TotalTime>21356</TotalTime>
  <Words>2999</Words>
  <Application>Microsoft Macintosh PowerPoint</Application>
  <PresentationFormat>Widescreen</PresentationFormat>
  <Paragraphs>405</Paragraphs>
  <Slides>40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Angsana New</vt:lpstr>
      <vt:lpstr>Calibri</vt:lpstr>
      <vt:lpstr>Calibri Light</vt:lpstr>
      <vt:lpstr>Courier New</vt:lpstr>
      <vt:lpstr>Wingdings</vt:lpstr>
      <vt:lpstr>Green-1</vt:lpstr>
      <vt:lpstr>Docker Swarm</vt:lpstr>
      <vt:lpstr>Overview</vt:lpstr>
      <vt:lpstr>Overview</vt:lpstr>
      <vt:lpstr>Recap Docker</vt:lpstr>
      <vt:lpstr>Swarm Overview</vt:lpstr>
      <vt:lpstr>Initialize Swarm Process</vt:lpstr>
      <vt:lpstr>Create Swarm Mode Cluster</vt:lpstr>
      <vt:lpstr>Swarm Init Output</vt:lpstr>
      <vt:lpstr>Creating a Cluster</vt:lpstr>
      <vt:lpstr>Creating a Cluster</vt:lpstr>
      <vt:lpstr>Join Cluster</vt:lpstr>
      <vt:lpstr>Join Cluster</vt:lpstr>
      <vt:lpstr>Join Cluster</vt:lpstr>
      <vt:lpstr>Overlay Network</vt:lpstr>
      <vt:lpstr>Overlay Network</vt:lpstr>
      <vt:lpstr>Overlay Network</vt:lpstr>
      <vt:lpstr>Deploy Service</vt:lpstr>
      <vt:lpstr>Deploy Service</vt:lpstr>
      <vt:lpstr>Deployment</vt:lpstr>
      <vt:lpstr>Deployment</vt:lpstr>
      <vt:lpstr>Deployment</vt:lpstr>
      <vt:lpstr>Deployment Verification </vt:lpstr>
      <vt:lpstr>Deployment Verification </vt:lpstr>
      <vt:lpstr>Deployment Verification </vt:lpstr>
      <vt:lpstr>Deployment Verification </vt:lpstr>
      <vt:lpstr>What if we do it again?</vt:lpstr>
      <vt:lpstr>Health Inspection</vt:lpstr>
      <vt:lpstr>Health Inspection</vt:lpstr>
      <vt:lpstr>Health Inspection</vt:lpstr>
      <vt:lpstr>Health Inspection</vt:lpstr>
      <vt:lpstr>Scaling and Resiliency</vt:lpstr>
      <vt:lpstr>Scaling and Resiliency</vt:lpstr>
      <vt:lpstr>Rolling Updates</vt:lpstr>
      <vt:lpstr>Rolling Updates</vt:lpstr>
      <vt:lpstr>Scale Service</vt:lpstr>
      <vt:lpstr>Scale Service</vt:lpstr>
      <vt:lpstr>Result Summary</vt:lpstr>
      <vt:lpstr>Hands-on Exercise(s)</vt:lpstr>
      <vt:lpstr>Hands-on Exercise(s)</vt:lpstr>
      <vt:lpstr>End of Chapter</vt:lpstr>
    </vt:vector>
  </TitlesOfParts>
  <Company>Microsoft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Choi, Jong Youl</dc:creator>
  <cp:lastModifiedBy>james30152@yahoo.com</cp:lastModifiedBy>
  <cp:revision>1051</cp:revision>
  <dcterms:created xsi:type="dcterms:W3CDTF">2010-11-02T19:01:47Z</dcterms:created>
  <dcterms:modified xsi:type="dcterms:W3CDTF">2018-02-27T21:56:48Z</dcterms:modified>
</cp:coreProperties>
</file>