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10"/>
  </p:notesMasterIdLst>
  <p:sldIdLst>
    <p:sldId id="492" r:id="rId2"/>
    <p:sldId id="686" r:id="rId3"/>
    <p:sldId id="604" r:id="rId4"/>
    <p:sldId id="780" r:id="rId5"/>
    <p:sldId id="606" r:id="rId6"/>
    <p:sldId id="781" r:id="rId7"/>
    <p:sldId id="782" r:id="rId8"/>
    <p:sldId id="607" r:id="rId9"/>
    <p:sldId id="687" r:id="rId10"/>
    <p:sldId id="688" r:id="rId11"/>
    <p:sldId id="690" r:id="rId12"/>
    <p:sldId id="783" r:id="rId13"/>
    <p:sldId id="691" r:id="rId14"/>
    <p:sldId id="765" r:id="rId15"/>
    <p:sldId id="636" r:id="rId16"/>
    <p:sldId id="766" r:id="rId17"/>
    <p:sldId id="692" r:id="rId18"/>
    <p:sldId id="693" r:id="rId19"/>
    <p:sldId id="784" r:id="rId20"/>
    <p:sldId id="767" r:id="rId21"/>
    <p:sldId id="694" r:id="rId22"/>
    <p:sldId id="695" r:id="rId23"/>
    <p:sldId id="696" r:id="rId24"/>
    <p:sldId id="697" r:id="rId25"/>
    <p:sldId id="698" r:id="rId26"/>
    <p:sldId id="768" r:id="rId27"/>
    <p:sldId id="699" r:id="rId28"/>
    <p:sldId id="700" r:id="rId29"/>
    <p:sldId id="701" r:id="rId30"/>
    <p:sldId id="785" r:id="rId31"/>
    <p:sldId id="786" r:id="rId32"/>
    <p:sldId id="787" r:id="rId33"/>
    <p:sldId id="702" r:id="rId34"/>
    <p:sldId id="789" r:id="rId35"/>
    <p:sldId id="788" r:id="rId36"/>
    <p:sldId id="791" r:id="rId37"/>
    <p:sldId id="790" r:id="rId38"/>
    <p:sldId id="703" r:id="rId39"/>
    <p:sldId id="704" r:id="rId40"/>
    <p:sldId id="705" r:id="rId41"/>
    <p:sldId id="706" r:id="rId42"/>
    <p:sldId id="707" r:id="rId43"/>
    <p:sldId id="708" r:id="rId44"/>
    <p:sldId id="709" r:id="rId45"/>
    <p:sldId id="710" r:id="rId46"/>
    <p:sldId id="769" r:id="rId47"/>
    <p:sldId id="711" r:id="rId48"/>
    <p:sldId id="713" r:id="rId49"/>
    <p:sldId id="714" r:id="rId50"/>
    <p:sldId id="770" r:id="rId51"/>
    <p:sldId id="715" r:id="rId52"/>
    <p:sldId id="716" r:id="rId53"/>
    <p:sldId id="771" r:id="rId54"/>
    <p:sldId id="717" r:id="rId55"/>
    <p:sldId id="718" r:id="rId56"/>
    <p:sldId id="772" r:id="rId57"/>
    <p:sldId id="719" r:id="rId58"/>
    <p:sldId id="720" r:id="rId59"/>
    <p:sldId id="721" r:id="rId60"/>
    <p:sldId id="773" r:id="rId61"/>
    <p:sldId id="722" r:id="rId62"/>
    <p:sldId id="723" r:id="rId63"/>
    <p:sldId id="776" r:id="rId64"/>
    <p:sldId id="775" r:id="rId65"/>
    <p:sldId id="777" r:id="rId66"/>
    <p:sldId id="774" r:id="rId67"/>
    <p:sldId id="725" r:id="rId68"/>
    <p:sldId id="726" r:id="rId69"/>
    <p:sldId id="727" r:id="rId70"/>
    <p:sldId id="728" r:id="rId71"/>
    <p:sldId id="729" r:id="rId72"/>
    <p:sldId id="730" r:id="rId73"/>
    <p:sldId id="732" r:id="rId74"/>
    <p:sldId id="731" r:id="rId75"/>
    <p:sldId id="733" r:id="rId76"/>
    <p:sldId id="734" r:id="rId77"/>
    <p:sldId id="735" r:id="rId78"/>
    <p:sldId id="736" r:id="rId79"/>
    <p:sldId id="737" r:id="rId80"/>
    <p:sldId id="738" r:id="rId81"/>
    <p:sldId id="740" r:id="rId82"/>
    <p:sldId id="741" r:id="rId83"/>
    <p:sldId id="742" r:id="rId84"/>
    <p:sldId id="743" r:id="rId85"/>
    <p:sldId id="744" r:id="rId86"/>
    <p:sldId id="745" r:id="rId87"/>
    <p:sldId id="746" r:id="rId88"/>
    <p:sldId id="747" r:id="rId89"/>
    <p:sldId id="778" r:id="rId90"/>
    <p:sldId id="748" r:id="rId91"/>
    <p:sldId id="749" r:id="rId92"/>
    <p:sldId id="750" r:id="rId93"/>
    <p:sldId id="751" r:id="rId94"/>
    <p:sldId id="752" r:id="rId95"/>
    <p:sldId id="753" r:id="rId96"/>
    <p:sldId id="754" r:id="rId97"/>
    <p:sldId id="755" r:id="rId98"/>
    <p:sldId id="756" r:id="rId99"/>
    <p:sldId id="757" r:id="rId100"/>
    <p:sldId id="779" r:id="rId101"/>
    <p:sldId id="758" r:id="rId102"/>
    <p:sldId id="760" r:id="rId103"/>
    <p:sldId id="759" r:id="rId104"/>
    <p:sldId id="761" r:id="rId105"/>
    <p:sldId id="762" r:id="rId106"/>
    <p:sldId id="764" r:id="rId107"/>
    <p:sldId id="596" r:id="rId108"/>
    <p:sldId id="560" r:id="rId10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208" userDrawn="1">
          <p15:clr>
            <a:srgbClr val="A4A3A4"/>
          </p15:clr>
        </p15:guide>
        <p15:guide id="2" pos="47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FCB"/>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1064" autoAdjust="0"/>
  </p:normalViewPr>
  <p:slideViewPr>
    <p:cSldViewPr>
      <p:cViewPr>
        <p:scale>
          <a:sx n="71" d="100"/>
          <a:sy n="71" d="100"/>
        </p:scale>
        <p:origin x="920" y="432"/>
      </p:cViewPr>
      <p:guideLst>
        <p:guide orient="horz" pos="2208"/>
        <p:guide pos="4704"/>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notesMaster" Target="notesMasters/notes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7/14/17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kubernetes.io/docs/admin/node"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lideshare.net/BrianGrant11/wso2con-us-2015-kubernetes-a-platform-for-automating-deployment-scaling-and-operations" TargetMode="External"/><Relationship Id="rId4" Type="http://schemas.openxmlformats.org/officeDocument/2006/relationships/hyperlink" Target="https://research.google.com/pubs/pub43438.html" TargetMode="External"/><Relationship Id="rId5" Type="http://schemas.openxmlformats.org/officeDocument/2006/relationships/hyperlink" Target="http://wildfly.org/" TargetMode="External"/><Relationship Id="rId6" Type="http://schemas.openxmlformats.org/officeDocument/2006/relationships/hyperlink" Target="https://12factor.net/" TargetMode="External"/><Relationship Id="rId7" Type="http://schemas.openxmlformats.org/officeDocument/2006/relationships/hyperlink" Target="https://github.com/google/jsonnet"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kubernetes.io/v1.0/docs/design/identifiers.html" TargetMode="External"/><Relationship Id="rId4" Type="http://schemas.openxmlformats.org/officeDocument/2006/relationships/hyperlink" Target="https://git.k8s.io/community/contributors/design-proposals/secrets.md" TargetMode="External"/><Relationship Id="rId5" Type="http://schemas.openxmlformats.org/officeDocument/2006/relationships/hyperlink" Target="https://kubernetes.io/docs/concepts/storage/volumes/" TargetMode="External"/><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 Id="rId3" Type="http://schemas.openxmlformats.org/officeDocument/2006/relationships/hyperlink" Target="https://martinfowler.com/bliki/CanaryRelease.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 Id="rId3" Type="http://schemas.openxmlformats.org/officeDocument/2006/relationships/hyperlink" Target="https://github.com/kubernetes/kubernetes/issues/11505"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 Id="rId3" Type="http://schemas.openxmlformats.org/officeDocument/2006/relationships/hyperlink" Target="http://maven.apache.org/plugins/maven-assembly-plugin/assembly.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bernetes.io/docs/concepts/policy/resource-quotas/" TargetMode="External"/><Relationship Id="rId4" Type="http://schemas.openxmlformats.org/officeDocument/2006/relationships/hyperlink" Target="https://kubernetes.io/docs/user-guide/labels"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318031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 typeface="Wingdings" charset="2"/>
              <a:buChar char="q"/>
              <a:tabLst/>
              <a:defRPr/>
            </a:pPr>
            <a:r>
              <a:rPr lang="en-US" sz="1200" dirty="0" smtClean="0"/>
              <a:t> which means that if a container just uses</a:t>
            </a:r>
            <a:r>
              <a:rPr lang="en-US" sz="1200" dirty="0" smtClean="0">
                <a:latin typeface="Courier New" charset="0"/>
                <a:ea typeface="Courier New" charset="0"/>
                <a:cs typeface="Courier New" charset="0"/>
              </a:rPr>
              <a:t> &lt;service-name&gt;</a:t>
            </a:r>
            <a:r>
              <a:rPr lang="en-US" sz="1200" dirty="0" smtClean="0"/>
              <a:t> it will resolve to the service which is local to a namespace. </a:t>
            </a:r>
          </a:p>
          <a:p>
            <a:pPr>
              <a:buFont typeface="Wingdings" charset="2"/>
              <a:buChar char="q"/>
            </a:pPr>
            <a:r>
              <a:rPr lang="en-US" sz="1200" dirty="0" smtClean="0"/>
              <a:t> </a:t>
            </a:r>
          </a:p>
          <a:p>
            <a:pPr>
              <a:buFont typeface="Wingdings" charset="2"/>
              <a:buChar char="q"/>
            </a:pPr>
            <a:r>
              <a:rPr lang="en-US" sz="1200" dirty="0" smtClean="0"/>
              <a:t>This is useful for using the same configuration across multiple namespaces such as Development, Staging and Production. If you want to reach across namespaces, you need to use the fully qualified domain name (FQDN).</a:t>
            </a:r>
            <a:endParaRPr lang="en-US" sz="1200"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a:p>
        </p:txBody>
      </p:sp>
    </p:spTree>
    <p:extLst>
      <p:ext uri="{BB962C8B-B14F-4D97-AF65-F5344CB8AC3E}">
        <p14:creationId xmlns:p14="http://schemas.microsoft.com/office/powerpoint/2010/main" val="214640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116800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386082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Kubernetes resources (e.g. pods, services, replication controllers, and others) are in some namespace. However namespace resources are not themselves in a namespace. And low-level resources, such as </a:t>
            </a:r>
            <a:r>
              <a:rPr lang="en-US" sz="1200" b="0" i="0" u="sng" kern="1200" dirty="0" smtClean="0">
                <a:solidFill>
                  <a:schemeClr val="tx1"/>
                </a:solidFill>
                <a:effectLst/>
                <a:latin typeface="+mn-lt"/>
                <a:ea typeface="+mn-ea"/>
                <a:cs typeface="+mn-cs"/>
                <a:hlinkClick r:id="rId3"/>
              </a:rPr>
              <a:t>nodes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persistentVolumes</a:t>
            </a:r>
            <a:r>
              <a:rPr lang="en-US" sz="1200" b="0" i="0" kern="1200" dirty="0" smtClean="0">
                <a:solidFill>
                  <a:schemeClr val="tx1"/>
                </a:solidFill>
                <a:effectLst/>
                <a:latin typeface="+mn-lt"/>
                <a:ea typeface="+mn-ea"/>
                <a:cs typeface="+mn-cs"/>
              </a:rPr>
              <a:t>, are not in any namespace. Events are an exception: they may or may not have a namespace, depending on the object the event is about.</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386256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API Server has </a:t>
            </a:r>
            <a:r>
              <a:rPr lang="en-US" dirty="0" err="1" smtClean="0"/>
              <a:t>ResourceQuota</a:t>
            </a:r>
            <a:r>
              <a:rPr lang="en-US" dirty="0" smtClean="0"/>
              <a:t> passed to the </a:t>
            </a:r>
            <a:r>
              <a:rPr lang="en-US" dirty="0" err="1" smtClean="0"/>
              <a:t>kube-apiserver's</a:t>
            </a:r>
            <a:r>
              <a:rPr lang="en-US" dirty="0" smtClean="0"/>
              <a:t> --</a:t>
            </a:r>
            <a:r>
              <a:rPr lang="en-US" dirty="0" err="1" smtClean="0"/>
              <a:t>admission_control</a:t>
            </a:r>
            <a:r>
              <a:rPr lang="en-US" dirty="0" smtClean="0"/>
              <a:t> argument, then a namespace can set a </a:t>
            </a:r>
            <a:r>
              <a:rPr lang="en-US" dirty="0" err="1" smtClean="0"/>
              <a:t>ResourceQuota</a:t>
            </a:r>
            <a:r>
              <a:rPr lang="en-US" dirty="0" smtClean="0"/>
              <a:t> object to limit resources.</a:t>
            </a:r>
          </a:p>
          <a:p>
            <a:endParaRPr lang="en-US" dirty="0" smtClean="0"/>
          </a:p>
          <a:p>
            <a:r>
              <a:rPr lang="en-US" dirty="0" smtClean="0"/>
              <a:t>For an example from the vagrant/master</a:t>
            </a:r>
            <a:r>
              <a:rPr lang="en-US" baseline="0" dirty="0" smtClean="0"/>
              <a:t> see the above.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134479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You can organize your Nodes based on classifications/tiers/resource types. For example, for some data-intensive applications you may wish to request that the scheduler put those pods on nodes that have SSD storage/PV support.</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Now if you add a node selector section to your Pod, the pod will only end up on nodes with the </a:t>
            </a:r>
            <a:r>
              <a:rPr lang="en-US" sz="1200" b="1" i="0" kern="1200" dirty="0" err="1" smtClean="0">
                <a:solidFill>
                  <a:schemeClr val="tx1"/>
                </a:solidFill>
                <a:effectLst/>
                <a:latin typeface="+mn-lt"/>
                <a:ea typeface="+mn-ea"/>
                <a:cs typeface="+mn-cs"/>
              </a:rPr>
              <a:t>disktype</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ssd</a:t>
            </a:r>
            <a:r>
              <a:rPr lang="en-US" sz="1200" b="0" i="0" kern="1200" dirty="0" smtClean="0">
                <a:solidFill>
                  <a:schemeClr val="tx1"/>
                </a:solidFill>
                <a:effectLst/>
                <a:latin typeface="+mn-lt"/>
                <a:ea typeface="+mn-ea"/>
                <a:cs typeface="+mn-cs"/>
              </a:rPr>
              <a:t> label.</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211049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You can organize your Nodes based on classifications/tiers/resource types. For example, for some data-intensive applications you may wish to request that the scheduler put those pods on nodes that have SSD storage/PV support.</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Now if you add a node selector section to your Pod, the pod will only end up on nodes with the </a:t>
            </a:r>
            <a:r>
              <a:rPr lang="en-US" sz="1200" b="1" i="0" kern="1200" dirty="0" err="1" smtClean="0">
                <a:solidFill>
                  <a:schemeClr val="tx1"/>
                </a:solidFill>
                <a:effectLst/>
                <a:latin typeface="+mn-lt"/>
                <a:ea typeface="+mn-ea"/>
                <a:cs typeface="+mn-cs"/>
              </a:rPr>
              <a:t>disktype</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ssd</a:t>
            </a:r>
            <a:r>
              <a:rPr lang="en-US" sz="1200" b="0" i="0" kern="1200" dirty="0" smtClean="0">
                <a:solidFill>
                  <a:schemeClr val="tx1"/>
                </a:solidFill>
                <a:effectLst/>
                <a:latin typeface="+mn-lt"/>
                <a:ea typeface="+mn-ea"/>
                <a:cs typeface="+mn-cs"/>
              </a:rPr>
              <a:t> label.</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68145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Kubernetes provides many controls that can greatly improve your application security. Configuring them requires intimate knowledge with Kubernetes and the deployment’s security requirements. The best practices we highlight here are aligned to the container lifecycle: build, ship and run, and are specifically tailored to Kubernetes deployments.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a:p>
        </p:txBody>
      </p:sp>
    </p:spTree>
    <p:extLst>
      <p:ext uri="{BB962C8B-B14F-4D97-AF65-F5344CB8AC3E}">
        <p14:creationId xmlns:p14="http://schemas.microsoft.com/office/powerpoint/2010/main" val="149773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Attribute-based access control (ABAC) defines an access control paradigm (PARA-DIME) whereby access rights are granted to users through the use of policies which combine attributes together.</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177127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Kubernetes is an </a:t>
            </a:r>
            <a:r>
              <a:rPr lang="en-US" sz="1200" b="0" i="0" u="sng" kern="1200" dirty="0" smtClean="0">
                <a:solidFill>
                  <a:schemeClr val="tx1"/>
                </a:solidFill>
                <a:effectLst/>
                <a:latin typeface="+mn-lt"/>
                <a:ea typeface="+mn-ea"/>
                <a:cs typeface="+mn-cs"/>
                <a:hlinkClick r:id="rId3"/>
              </a:rPr>
              <a:t>open-source platform for automating deployment, scaling, and operations of application containers</a:t>
            </a:r>
            <a:r>
              <a:rPr lang="en-US" sz="1200" b="0" i="0" kern="1200" dirty="0" smtClean="0">
                <a:solidFill>
                  <a:schemeClr val="tx1"/>
                </a:solidFill>
                <a:effectLst/>
                <a:latin typeface="+mn-lt"/>
                <a:ea typeface="+mn-ea"/>
                <a:cs typeface="+mn-cs"/>
              </a:rPr>
              <a:t> across clusters of hosts, providing container-centric infrastructure.</a:t>
            </a:r>
          </a:p>
          <a:p>
            <a:r>
              <a:rPr lang="en-US" sz="1200" b="0" i="0" kern="1200" dirty="0" smtClean="0">
                <a:solidFill>
                  <a:schemeClr val="tx1"/>
                </a:solidFill>
                <a:effectLst/>
                <a:latin typeface="+mn-lt"/>
                <a:ea typeface="+mn-ea"/>
                <a:cs typeface="+mn-cs"/>
              </a:rPr>
              <a:t>With Kubernetes, you are able to quickly and efficiently respond to customer demand:</a:t>
            </a:r>
          </a:p>
          <a:p>
            <a:r>
              <a:rPr lang="en-US" sz="1200" b="0" i="0" kern="1200" dirty="0" smtClean="0">
                <a:solidFill>
                  <a:schemeClr val="tx1"/>
                </a:solidFill>
                <a:effectLst/>
                <a:latin typeface="+mn-lt"/>
                <a:ea typeface="+mn-ea"/>
                <a:cs typeface="+mn-cs"/>
              </a:rPr>
              <a:t>Deploy your applications quickly and predictably.</a:t>
            </a:r>
          </a:p>
          <a:p>
            <a:r>
              <a:rPr lang="en-US" sz="1200" b="0" i="0" kern="1200" dirty="0" smtClean="0">
                <a:solidFill>
                  <a:schemeClr val="tx1"/>
                </a:solidFill>
                <a:effectLst/>
                <a:latin typeface="+mn-lt"/>
                <a:ea typeface="+mn-ea"/>
                <a:cs typeface="+mn-cs"/>
              </a:rPr>
              <a:t>Scale your applications on the fly.</a:t>
            </a:r>
          </a:p>
          <a:p>
            <a:r>
              <a:rPr lang="en-US" sz="1200" b="0" i="0" kern="1200" dirty="0" smtClean="0">
                <a:solidFill>
                  <a:schemeClr val="tx1"/>
                </a:solidFill>
                <a:effectLst/>
                <a:latin typeface="+mn-lt"/>
                <a:ea typeface="+mn-ea"/>
                <a:cs typeface="+mn-cs"/>
              </a:rPr>
              <a:t>Roll out new features seamlessly.</a:t>
            </a:r>
          </a:p>
          <a:p>
            <a:r>
              <a:rPr lang="en-US" sz="1200" b="0" i="0" kern="1200" dirty="0" smtClean="0">
                <a:solidFill>
                  <a:schemeClr val="tx1"/>
                </a:solidFill>
                <a:effectLst/>
                <a:latin typeface="+mn-lt"/>
                <a:ea typeface="+mn-ea"/>
                <a:cs typeface="+mn-cs"/>
              </a:rPr>
              <a:t>Limit hardware usage to required resources only.</a:t>
            </a:r>
          </a:p>
          <a:p>
            <a:r>
              <a:rPr lang="en-US" sz="1200" b="0" i="0" kern="1200" dirty="0" smtClean="0">
                <a:solidFill>
                  <a:schemeClr val="tx1"/>
                </a:solidFill>
                <a:effectLst/>
                <a:latin typeface="+mn-lt"/>
                <a:ea typeface="+mn-ea"/>
                <a:cs typeface="+mn-cs"/>
              </a:rPr>
              <a:t>Our goal is to foster an ecosystem of components and tools that relieve the burden of running applications in public and private clouds.</a:t>
            </a:r>
          </a:p>
          <a:p>
            <a:r>
              <a:rPr lang="en-US" dirty="0" smtClean="0"/>
              <a:t/>
            </a:r>
            <a:br>
              <a:rPr lang="en-US" dirty="0" smtClean="0"/>
            </a:br>
            <a:r>
              <a:rPr lang="en-US" sz="1200" b="0" i="0" kern="1200" dirty="0" smtClean="0">
                <a:solidFill>
                  <a:schemeClr val="tx1"/>
                </a:solidFill>
                <a:effectLst/>
                <a:latin typeface="+mn-lt"/>
                <a:ea typeface="+mn-ea"/>
                <a:cs typeface="+mn-cs"/>
              </a:rPr>
              <a:t>Kubernetes is:</a:t>
            </a:r>
          </a:p>
          <a:p>
            <a:r>
              <a:rPr lang="en-US" sz="1200" b="1" i="0" kern="1200" dirty="0" smtClean="0">
                <a:solidFill>
                  <a:schemeClr val="tx1"/>
                </a:solidFill>
                <a:effectLst/>
                <a:latin typeface="+mn-lt"/>
                <a:ea typeface="+mn-ea"/>
                <a:cs typeface="+mn-cs"/>
              </a:rPr>
              <a:t>Portable</a:t>
            </a:r>
            <a:r>
              <a:rPr lang="en-US" sz="1200" b="0" i="0" kern="1200" dirty="0" smtClean="0">
                <a:solidFill>
                  <a:schemeClr val="tx1"/>
                </a:solidFill>
                <a:effectLst/>
                <a:latin typeface="+mn-lt"/>
                <a:ea typeface="+mn-ea"/>
                <a:cs typeface="+mn-cs"/>
              </a:rPr>
              <a:t>: public, private, hybrid, multi-cloud</a:t>
            </a:r>
          </a:p>
          <a:p>
            <a:r>
              <a:rPr lang="en-US" sz="1200" b="1" i="0" kern="1200" dirty="0" smtClean="0">
                <a:solidFill>
                  <a:schemeClr val="tx1"/>
                </a:solidFill>
                <a:effectLst/>
                <a:latin typeface="+mn-lt"/>
                <a:ea typeface="+mn-ea"/>
                <a:cs typeface="+mn-cs"/>
              </a:rPr>
              <a:t>Extensible</a:t>
            </a:r>
            <a:r>
              <a:rPr lang="en-US" sz="1200" b="0" i="0" kern="1200" dirty="0" smtClean="0">
                <a:solidFill>
                  <a:schemeClr val="tx1"/>
                </a:solidFill>
                <a:effectLst/>
                <a:latin typeface="+mn-lt"/>
                <a:ea typeface="+mn-ea"/>
                <a:cs typeface="+mn-cs"/>
              </a:rPr>
              <a:t>: modular, pluggable, </a:t>
            </a:r>
            <a:r>
              <a:rPr lang="en-US" sz="1200" b="0" i="0" kern="1200" dirty="0" err="1" smtClean="0">
                <a:solidFill>
                  <a:schemeClr val="tx1"/>
                </a:solidFill>
                <a:effectLst/>
                <a:latin typeface="+mn-lt"/>
                <a:ea typeface="+mn-ea"/>
                <a:cs typeface="+mn-cs"/>
              </a:rPr>
              <a:t>hookable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composable</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Self-healing</a:t>
            </a:r>
            <a:r>
              <a:rPr lang="en-US" sz="1200" b="0" i="0" kern="1200" dirty="0" smtClean="0">
                <a:solidFill>
                  <a:schemeClr val="tx1"/>
                </a:solidFill>
                <a:effectLst/>
                <a:latin typeface="+mn-lt"/>
                <a:ea typeface="+mn-ea"/>
                <a:cs typeface="+mn-cs"/>
              </a:rPr>
              <a:t>: auto-placement, auto-restart, auto-replication, auto-scaling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Google started the Kubernetes project in 2014. Kubernetes builds upon a </a:t>
            </a:r>
            <a:r>
              <a:rPr lang="en-US" sz="1200" b="0" i="0" u="sng" kern="1200" dirty="0" smtClean="0">
                <a:solidFill>
                  <a:schemeClr val="tx1"/>
                </a:solidFill>
                <a:effectLst/>
                <a:latin typeface="+mn-lt"/>
                <a:ea typeface="+mn-ea"/>
                <a:cs typeface="+mn-cs"/>
                <a:hlinkClick r:id="rId4"/>
              </a:rPr>
              <a:t>decade and a half of experience that Google has with running production workloads at scale</a:t>
            </a:r>
            <a:r>
              <a:rPr lang="en-US" sz="1200" b="0" i="0" kern="1200" dirty="0" smtClean="0">
                <a:solidFill>
                  <a:schemeClr val="tx1"/>
                </a:solidFill>
                <a:effectLst/>
                <a:latin typeface="+mn-lt"/>
                <a:ea typeface="+mn-ea"/>
                <a:cs typeface="+mn-cs"/>
              </a:rPr>
              <a:t>, combined with best-of-breed ideas and practices from the community.</a:t>
            </a:r>
          </a:p>
          <a:p>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LEGACY APP</a:t>
            </a:r>
          </a:p>
          <a:p>
            <a:r>
              <a:rPr lang="en-US" sz="1200" b="0" i="0" kern="1200" dirty="0" smtClean="0">
                <a:solidFill>
                  <a:schemeClr val="tx1"/>
                </a:solidFill>
                <a:effectLst/>
                <a:latin typeface="+mn-lt"/>
                <a:ea typeface="+mn-ea"/>
                <a:cs typeface="+mn-cs"/>
              </a:rPr>
              <a:t>Typically, </a:t>
            </a:r>
            <a:r>
              <a:rPr lang="en-US" sz="1200" b="1" i="0" kern="1200" dirty="0" smtClean="0">
                <a:solidFill>
                  <a:schemeClr val="tx1"/>
                </a:solidFill>
                <a:effectLst/>
                <a:latin typeface="+mn-lt"/>
                <a:ea typeface="+mn-ea"/>
                <a:cs typeface="+mn-cs"/>
              </a:rPr>
              <a:t>legacy applications</a:t>
            </a:r>
            <a:r>
              <a:rPr lang="en-US" sz="1200" b="0" i="0" kern="1200" dirty="0" smtClean="0">
                <a:solidFill>
                  <a:schemeClr val="tx1"/>
                </a:solidFill>
                <a:effectLst/>
                <a:latin typeface="+mn-lt"/>
                <a:ea typeface="+mn-ea"/>
                <a:cs typeface="+mn-cs"/>
              </a:rPr>
              <a:t> are database management systems (DBMSs) running on mainframes or minicomputers. An important feature of new software products is the ability to work with a </a:t>
            </a:r>
            <a:r>
              <a:rPr lang="en-US" sz="1200" b="0" i="0" kern="1200" dirty="0" err="1" smtClean="0">
                <a:solidFill>
                  <a:schemeClr val="tx1"/>
                </a:solidFill>
                <a:effectLst/>
                <a:latin typeface="+mn-lt"/>
                <a:ea typeface="+mn-ea"/>
                <a:cs typeface="+mn-cs"/>
              </a:rPr>
              <a:t>company's</a:t>
            </a:r>
            <a:r>
              <a:rPr lang="en-US" sz="1200" b="1" i="0" kern="1200" dirty="0" err="1" smtClean="0">
                <a:solidFill>
                  <a:schemeClr val="tx1"/>
                </a:solidFill>
                <a:effectLst/>
                <a:latin typeface="+mn-lt"/>
                <a:ea typeface="+mn-ea"/>
                <a:cs typeface="+mn-cs"/>
              </a:rPr>
              <a:t>legacy</a:t>
            </a:r>
            <a:r>
              <a:rPr lang="en-US" sz="1200" b="1" i="0" kern="1200" dirty="0" smtClean="0">
                <a:solidFill>
                  <a:schemeClr val="tx1"/>
                </a:solidFill>
                <a:effectLst/>
                <a:latin typeface="+mn-lt"/>
                <a:ea typeface="+mn-ea"/>
                <a:cs typeface="+mn-cs"/>
              </a:rPr>
              <a:t> applications</a:t>
            </a:r>
            <a:r>
              <a:rPr lang="en-US" sz="1200" b="0" i="0" kern="1200" dirty="0" smtClean="0">
                <a:solidFill>
                  <a:schemeClr val="tx1"/>
                </a:solidFill>
                <a:effectLst/>
                <a:latin typeface="+mn-lt"/>
                <a:ea typeface="+mn-ea"/>
                <a:cs typeface="+mn-cs"/>
              </a:rPr>
              <a:t>, or at least be able to import data from them.</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a:t>
            </a:r>
          </a:p>
          <a:p>
            <a:r>
              <a:rPr lang="en-US" sz="1200" b="0" i="0" kern="1200" dirty="0" smtClean="0">
                <a:solidFill>
                  <a:schemeClr val="tx1"/>
                </a:solidFill>
                <a:effectLst/>
                <a:latin typeface="+mn-lt"/>
                <a:ea typeface="+mn-ea"/>
                <a:cs typeface="+mn-cs"/>
              </a:rPr>
              <a:t>Does not limit the types of applications supported. It does not dictate application frameworks (e.g., </a:t>
            </a:r>
            <a:r>
              <a:rPr lang="en-US" sz="1200" b="0" i="0" u="sng" kern="1200" dirty="0" smtClean="0">
                <a:solidFill>
                  <a:schemeClr val="tx1"/>
                </a:solidFill>
                <a:effectLst/>
                <a:latin typeface="+mn-lt"/>
                <a:ea typeface="+mn-ea"/>
                <a:cs typeface="+mn-cs"/>
                <a:hlinkClick r:id="rId5"/>
              </a:rPr>
              <a:t>Wildfly</a:t>
            </a:r>
            <a:r>
              <a:rPr lang="en-US" sz="1200" b="0" i="0" kern="1200" dirty="0" smtClean="0">
                <a:solidFill>
                  <a:schemeClr val="tx1"/>
                </a:solidFill>
                <a:effectLst/>
                <a:latin typeface="+mn-lt"/>
                <a:ea typeface="+mn-ea"/>
                <a:cs typeface="+mn-cs"/>
              </a:rPr>
              <a:t>), restrict the set of supported language runtimes (for example, Java, Python, Ruby), cater to only </a:t>
            </a:r>
            <a:r>
              <a:rPr lang="en-US" sz="1200" b="0" i="0" u="sng" kern="1200" dirty="0" smtClean="0">
                <a:solidFill>
                  <a:schemeClr val="tx1"/>
                </a:solidFill>
                <a:effectLst/>
                <a:latin typeface="+mn-lt"/>
                <a:ea typeface="+mn-ea"/>
                <a:cs typeface="+mn-cs"/>
                <a:hlinkClick r:id="rId6"/>
              </a:rPr>
              <a:t>12-factor applications</a:t>
            </a:r>
            <a:r>
              <a:rPr lang="en-US" sz="1200" b="0" i="0" kern="1200" dirty="0" smtClean="0">
                <a:solidFill>
                  <a:schemeClr val="tx1"/>
                </a:solidFill>
                <a:effectLst/>
                <a:latin typeface="+mn-lt"/>
                <a:ea typeface="+mn-ea"/>
                <a:cs typeface="+mn-cs"/>
              </a:rPr>
              <a:t>, nor distinguish </a:t>
            </a:r>
            <a:r>
              <a:rPr lang="en-US" sz="1200" b="0" i="1" kern="1200" dirty="0" smtClean="0">
                <a:solidFill>
                  <a:schemeClr val="tx1"/>
                </a:solidFill>
                <a:effectLst/>
                <a:latin typeface="+mn-lt"/>
                <a:ea typeface="+mn-ea"/>
                <a:cs typeface="+mn-cs"/>
              </a:rPr>
              <a:t>apps</a:t>
            </a:r>
            <a:r>
              <a:rPr lang="en-US" sz="1200" b="0" i="0" kern="1200" dirty="0" smtClean="0">
                <a:solidFill>
                  <a:schemeClr val="tx1"/>
                </a:solidFill>
                <a:effectLst/>
                <a:latin typeface="+mn-lt"/>
                <a:ea typeface="+mn-ea"/>
                <a:cs typeface="+mn-cs"/>
              </a:rPr>
              <a:t> from </a:t>
            </a:r>
            <a:r>
              <a:rPr lang="en-US" sz="1200" b="0" i="1"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Kubernetes aims to support an extremely diverse variety of workloads, including stateless,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and data-processing workloads. If an application can run in a container, it should run great on Kubernetes.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Does not provide middleware (e.g., message buses), data-processing frameworks (for example, Spark), databases (e.g.,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 nor cluster storage systems (e.g., </a:t>
            </a:r>
            <a:r>
              <a:rPr lang="en-US" sz="1200" b="0" i="0" kern="1200" dirty="0" err="1" smtClean="0">
                <a:solidFill>
                  <a:schemeClr val="tx1"/>
                </a:solidFill>
                <a:effectLst/>
                <a:latin typeface="+mn-lt"/>
                <a:ea typeface="+mn-ea"/>
                <a:cs typeface="+mn-cs"/>
              </a:rPr>
              <a:t>Ceph</a:t>
            </a:r>
            <a:r>
              <a:rPr lang="en-US" sz="1200" b="0" i="0" kern="1200" dirty="0" smtClean="0">
                <a:solidFill>
                  <a:schemeClr val="tx1"/>
                </a:solidFill>
                <a:effectLst/>
                <a:latin typeface="+mn-lt"/>
                <a:ea typeface="+mn-ea"/>
                <a:cs typeface="+mn-cs"/>
              </a:rPr>
              <a:t>) as built-in services. Such applications run on Kubernetes.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Does not have a click-to-deploy service marketplace.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Does not deploy source code and does not build your application. Continuous Integration (CI) workflow is an area where different users and projects have their own requirements and preferences, so it supports layering CI workflows on Kubernetes but doesn’t dictate how layering should 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Allows users to choose their logging, monitoring, and alerting systems. (It provides some integrations as proof of concept.)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Does not provide nor mandate a comprehensive application configuration language/system (for example, </a:t>
            </a:r>
            <a:r>
              <a:rPr lang="en-US" sz="1200" b="0" i="0" u="sng" kern="1200" dirty="0" smtClean="0">
                <a:solidFill>
                  <a:schemeClr val="tx1"/>
                </a:solidFill>
                <a:effectLst/>
                <a:latin typeface="+mn-lt"/>
                <a:ea typeface="+mn-ea"/>
                <a:cs typeface="+mn-cs"/>
                <a:hlinkClick r:id="rId7"/>
              </a:rPr>
              <a:t>jsonnet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Does not provide nor adopt any comprehensive machine configuration, maintenance, management, or self-healing systems.</a:t>
            </a:r>
          </a:p>
          <a:p>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112150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kern="1200" cap="all" dirty="0" smtClean="0">
                <a:solidFill>
                  <a:schemeClr val="tx1"/>
                </a:solidFill>
                <a:effectLst/>
                <a:latin typeface="+mn-lt"/>
                <a:ea typeface="+mn-ea"/>
                <a:cs typeface="+mn-cs"/>
              </a:rPr>
              <a:t>NOTE</a:t>
            </a:r>
          </a:p>
          <a:p>
            <a:r>
              <a:rPr lang="en-US" sz="1200" kern="1200" dirty="0" smtClean="0">
                <a:solidFill>
                  <a:schemeClr val="tx1"/>
                </a:solidFill>
                <a:effectLst/>
                <a:latin typeface="+mn-lt"/>
                <a:ea typeface="+mn-ea"/>
                <a:cs typeface="+mn-cs"/>
              </a:rPr>
              <a:t>This file is only reloaded when restarting API server</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222814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cap="all" dirty="0" smtClean="0">
                <a:solidFill>
                  <a:schemeClr val="tx1"/>
                </a:solidFill>
                <a:effectLst/>
                <a:latin typeface="+mn-lt"/>
                <a:ea typeface="+mn-ea"/>
                <a:cs typeface="+mn-cs"/>
              </a:rPr>
              <a:t>NOTE</a:t>
            </a:r>
          </a:p>
          <a:p>
            <a:pPr rtl="0"/>
            <a:r>
              <a:rPr lang="en-US" sz="1200" b="0" i="0" kern="1200" dirty="0" smtClean="0">
                <a:solidFill>
                  <a:schemeClr val="tx1"/>
                </a:solidFill>
                <a:effectLst/>
                <a:latin typeface="+mn-lt"/>
                <a:ea typeface="+mn-ea"/>
                <a:cs typeface="+mn-cs"/>
              </a:rPr>
              <a:t>Secret "keys" in the map above, must </a:t>
            </a:r>
            <a:r>
              <a:rPr lang="en-US" sz="1200" b="0" i="0" u="sng" kern="1200" dirty="0" smtClean="0">
                <a:solidFill>
                  <a:schemeClr val="tx1"/>
                </a:solidFill>
                <a:effectLst/>
                <a:latin typeface="+mn-lt"/>
                <a:ea typeface="+mn-ea"/>
                <a:cs typeface="+mn-cs"/>
                <a:hlinkClick r:id="rId3"/>
              </a:rPr>
              <a:t>follow DNS subdomain naming convention</a:t>
            </a:r>
            <a:r>
              <a:rPr lang="en-US" sz="1200" b="0" i="0" kern="1200" dirty="0" smtClean="0">
                <a:solidFill>
                  <a:schemeClr val="tx1"/>
                </a:solidFill>
                <a:effectLst/>
                <a:latin typeface="+mn-lt"/>
                <a:ea typeface="+mn-ea"/>
                <a:cs typeface="+mn-cs"/>
              </a:rPr>
              <a:t>. The values are base64 encoded</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Objects of type </a:t>
            </a:r>
            <a:r>
              <a:rPr lang="en-US" dirty="0" smtClean="0"/>
              <a:t>secret</a:t>
            </a:r>
            <a:r>
              <a:rPr lang="en-US" sz="1200" b="0" i="0" kern="1200" dirty="0" smtClean="0">
                <a:solidFill>
                  <a:schemeClr val="tx1"/>
                </a:solidFill>
                <a:effectLst/>
                <a:latin typeface="+mn-lt"/>
                <a:ea typeface="+mn-ea"/>
                <a:cs typeface="+mn-cs"/>
              </a:rPr>
              <a:t> are intended to hold sensitive information, such as passwords, OAuth tokens, and </a:t>
            </a:r>
            <a:r>
              <a:rPr lang="en-US" sz="1200" b="0" i="0" kern="1200" dirty="0" err="1" smtClean="0">
                <a:solidFill>
                  <a:schemeClr val="tx1"/>
                </a:solidFill>
                <a:effectLst/>
                <a:latin typeface="+mn-lt"/>
                <a:ea typeface="+mn-ea"/>
                <a:cs typeface="+mn-cs"/>
              </a:rPr>
              <a:t>ssh</a:t>
            </a:r>
            <a:r>
              <a:rPr lang="en-US" sz="1200" b="0" i="0" kern="1200" dirty="0" smtClean="0">
                <a:solidFill>
                  <a:schemeClr val="tx1"/>
                </a:solidFill>
                <a:effectLst/>
                <a:latin typeface="+mn-lt"/>
                <a:ea typeface="+mn-ea"/>
                <a:cs typeface="+mn-cs"/>
              </a:rPr>
              <a:t> keys. Putting this information in a </a:t>
            </a:r>
            <a:r>
              <a:rPr lang="en-US" dirty="0" smtClean="0"/>
              <a:t>secret</a:t>
            </a:r>
            <a:r>
              <a:rPr lang="en-US" sz="1200" b="0" i="0" kern="1200" dirty="0" smtClean="0">
                <a:solidFill>
                  <a:schemeClr val="tx1"/>
                </a:solidFill>
                <a:effectLst/>
                <a:latin typeface="+mn-lt"/>
                <a:ea typeface="+mn-ea"/>
                <a:cs typeface="+mn-cs"/>
              </a:rPr>
              <a:t> is safer and more flexible than putting it verbatim in a </a:t>
            </a:r>
            <a:r>
              <a:rPr lang="en-US" dirty="0" smtClean="0"/>
              <a:t>pod</a:t>
            </a:r>
            <a:r>
              <a:rPr lang="en-US" sz="1200" b="0" i="0" kern="1200" dirty="0" smtClean="0">
                <a:solidFill>
                  <a:schemeClr val="tx1"/>
                </a:solidFill>
                <a:effectLst/>
                <a:latin typeface="+mn-lt"/>
                <a:ea typeface="+mn-ea"/>
                <a:cs typeface="+mn-cs"/>
              </a:rPr>
              <a:t> definition or in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 See </a:t>
            </a:r>
            <a:r>
              <a:rPr lang="en-US" sz="1200" b="0" i="0" u="sng" kern="1200" dirty="0" smtClean="0">
                <a:solidFill>
                  <a:schemeClr val="tx1"/>
                </a:solidFill>
                <a:effectLst/>
                <a:latin typeface="+mn-lt"/>
                <a:ea typeface="+mn-ea"/>
                <a:cs typeface="+mn-cs"/>
                <a:hlinkClick r:id="rId4"/>
              </a:rPr>
              <a:t>Secrets design document</a:t>
            </a:r>
            <a:r>
              <a:rPr lang="en-US" sz="1200" b="0" i="0" kern="1200" dirty="0" smtClean="0">
                <a:solidFill>
                  <a:schemeClr val="tx1"/>
                </a:solidFill>
                <a:effectLst/>
                <a:latin typeface="+mn-lt"/>
                <a:ea typeface="+mn-ea"/>
                <a:cs typeface="+mn-cs"/>
              </a:rPr>
              <a:t> for more information.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Overview of Secrets</a:t>
            </a:r>
          </a:p>
          <a:p>
            <a:r>
              <a:rPr lang="en-US" sz="1200" b="0" i="0" kern="1200" dirty="0" smtClean="0">
                <a:solidFill>
                  <a:schemeClr val="tx1"/>
                </a:solidFill>
                <a:effectLst/>
                <a:latin typeface="+mn-lt"/>
                <a:ea typeface="+mn-ea"/>
                <a:cs typeface="+mn-cs"/>
              </a:rPr>
              <a:t>A Secret is an object that contains a small amount of sensitive data such as a password, a token, or a key. Such information might otherwise be put in a Pod specification or in an image; putting it in a Secret object allows for more control over how it is used, and reduces the risk of accidental exposure.</a:t>
            </a:r>
          </a:p>
          <a:p>
            <a:r>
              <a:rPr lang="en-US" sz="1200" b="0" i="0" kern="1200" dirty="0" smtClean="0">
                <a:solidFill>
                  <a:schemeClr val="tx1"/>
                </a:solidFill>
                <a:effectLst/>
                <a:latin typeface="+mn-lt"/>
                <a:ea typeface="+mn-ea"/>
                <a:cs typeface="+mn-cs"/>
              </a:rPr>
              <a:t>Users can create secrets, and the system also creates some secrets.</a:t>
            </a:r>
          </a:p>
          <a:p>
            <a:r>
              <a:rPr lang="en-US" sz="1200" b="0" i="0" kern="1200" dirty="0" smtClean="0">
                <a:solidFill>
                  <a:schemeClr val="tx1"/>
                </a:solidFill>
                <a:effectLst/>
                <a:latin typeface="+mn-lt"/>
                <a:ea typeface="+mn-ea"/>
                <a:cs typeface="+mn-cs"/>
              </a:rPr>
              <a:t>To use a secret, a pod needs to reference the secret. A secret can be used with a pod in two ways: as files in a </a:t>
            </a:r>
            <a:r>
              <a:rPr lang="en-US" sz="1200" b="0" i="0" u="sng" kern="1200" dirty="0" smtClean="0">
                <a:solidFill>
                  <a:schemeClr val="tx1"/>
                </a:solidFill>
                <a:effectLst/>
                <a:latin typeface="+mn-lt"/>
                <a:ea typeface="+mn-ea"/>
                <a:cs typeface="+mn-cs"/>
                <a:hlinkClick r:id="rId5"/>
              </a:rPr>
              <a:t>volume</a:t>
            </a:r>
            <a:r>
              <a:rPr lang="en-US" sz="1200" b="0" i="0" kern="1200" dirty="0" smtClean="0">
                <a:solidFill>
                  <a:schemeClr val="tx1"/>
                </a:solidFill>
                <a:effectLst/>
                <a:latin typeface="+mn-lt"/>
                <a:ea typeface="+mn-ea"/>
                <a:cs typeface="+mn-cs"/>
              </a:rPr>
              <a:t> mounted on one or more of its containers, or used by </a:t>
            </a:r>
            <a:r>
              <a:rPr lang="en-US" sz="1200" b="0" i="0" kern="1200" dirty="0" err="1" smtClean="0">
                <a:solidFill>
                  <a:schemeClr val="tx1"/>
                </a:solidFill>
                <a:effectLst/>
                <a:latin typeface="+mn-lt"/>
                <a:ea typeface="+mn-ea"/>
                <a:cs typeface="+mn-cs"/>
              </a:rPr>
              <a:t>kubelet</a:t>
            </a:r>
            <a:r>
              <a:rPr lang="en-US" sz="1200" b="0" i="0" kern="1200" dirty="0" smtClean="0">
                <a:solidFill>
                  <a:schemeClr val="tx1"/>
                </a:solidFill>
                <a:effectLst/>
                <a:latin typeface="+mn-lt"/>
                <a:ea typeface="+mn-ea"/>
                <a:cs typeface="+mn-cs"/>
              </a:rPr>
              <a:t> when pulling images for the pod.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Built-in Secrets</a:t>
            </a:r>
          </a:p>
          <a:p>
            <a:r>
              <a:rPr lang="en-US" sz="1200" b="0" i="0" kern="1200" dirty="0" smtClean="0">
                <a:solidFill>
                  <a:schemeClr val="tx1"/>
                </a:solidFill>
                <a:effectLst/>
                <a:latin typeface="+mn-lt"/>
                <a:ea typeface="+mn-ea"/>
                <a:cs typeface="+mn-cs"/>
              </a:rPr>
              <a:t>Service Accounts Automatically Create and Attach Secrets with API Credentials</a:t>
            </a:r>
          </a:p>
          <a:p>
            <a:r>
              <a:rPr lang="en-US" sz="1200" b="0" i="0" kern="1200" dirty="0" smtClean="0">
                <a:solidFill>
                  <a:schemeClr val="tx1"/>
                </a:solidFill>
                <a:effectLst/>
                <a:latin typeface="+mn-lt"/>
                <a:ea typeface="+mn-ea"/>
                <a:cs typeface="+mn-cs"/>
              </a:rPr>
              <a:t>Kubernetes automatically creates secrets which contain credentials for accessing the API and it automatically modifies your pods to use this type of secret.</a:t>
            </a:r>
          </a:p>
          <a:p>
            <a:r>
              <a:rPr lang="en-US" sz="1200" b="0" i="0" kern="1200" dirty="0" smtClean="0">
                <a:solidFill>
                  <a:schemeClr val="tx1"/>
                </a:solidFill>
                <a:effectLst/>
                <a:latin typeface="+mn-lt"/>
                <a:ea typeface="+mn-ea"/>
                <a:cs typeface="+mn-cs"/>
              </a:rPr>
              <a:t>The automatic creation and use of API credentials can be disabled or overridden if desired. However, if all you need to do is securely access the </a:t>
            </a:r>
            <a:r>
              <a:rPr lang="en-US" sz="1200" b="0" i="0" kern="1200" dirty="0" err="1" smtClean="0">
                <a:solidFill>
                  <a:schemeClr val="tx1"/>
                </a:solidFill>
                <a:effectLst/>
                <a:latin typeface="+mn-lt"/>
                <a:ea typeface="+mn-ea"/>
                <a:cs typeface="+mn-cs"/>
              </a:rPr>
              <a:t>apiserver</a:t>
            </a:r>
            <a:r>
              <a:rPr lang="en-US" sz="1200" b="0" i="0" kern="1200" dirty="0" smtClean="0">
                <a:solidFill>
                  <a:schemeClr val="tx1"/>
                </a:solidFill>
                <a:effectLst/>
                <a:latin typeface="+mn-lt"/>
                <a:ea typeface="+mn-ea"/>
                <a:cs typeface="+mn-cs"/>
              </a:rPr>
              <a:t>, this is the recommended workflow.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Secret Using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create secret</a:t>
            </a:r>
          </a:p>
          <a:p>
            <a:r>
              <a:rPr lang="en-US" sz="1200" b="0" i="0" kern="1200" dirty="0" smtClean="0">
                <a:solidFill>
                  <a:schemeClr val="tx1"/>
                </a:solidFill>
                <a:effectLst/>
                <a:latin typeface="+mn-lt"/>
                <a:ea typeface="+mn-ea"/>
                <a:cs typeface="+mn-cs"/>
              </a:rPr>
              <a:t>Say that some pods need to access a database. The username and password that the pods should use is in the files ./</a:t>
            </a:r>
            <a:r>
              <a:rPr lang="en-US" sz="1200" b="0" i="0" kern="1200" dirty="0" err="1" smtClean="0">
                <a:solidFill>
                  <a:schemeClr val="tx1"/>
                </a:solidFill>
                <a:effectLst/>
                <a:latin typeface="+mn-lt"/>
                <a:ea typeface="+mn-ea"/>
                <a:cs typeface="+mn-cs"/>
              </a:rPr>
              <a:t>username.txt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password.txt</a:t>
            </a:r>
            <a:r>
              <a:rPr lang="en-US" sz="1200" b="0" i="0" kern="1200" dirty="0" smtClean="0">
                <a:solidFill>
                  <a:schemeClr val="tx1"/>
                </a:solidFill>
                <a:effectLst/>
                <a:latin typeface="+mn-lt"/>
                <a:ea typeface="+mn-ea"/>
                <a:cs typeface="+mn-cs"/>
              </a:rPr>
              <a:t> on your local machine.</a:t>
            </a:r>
          </a:p>
          <a:p>
            <a:r>
              <a:rPr lang="en-US" sz="1200" b="0" i="1" kern="1200" dirty="0" smtClean="0">
                <a:solidFill>
                  <a:schemeClr val="tx1"/>
                </a:solidFill>
                <a:effectLst/>
                <a:latin typeface="+mn-lt"/>
                <a:ea typeface="+mn-ea"/>
                <a:cs typeface="+mn-cs"/>
              </a:rPr>
              <a:t># Create files needed for rest of example.</a:t>
            </a:r>
            <a:r>
              <a:rPr lang="en-US" sz="1200" b="0" i="0" kern="1200" dirty="0" smtClean="0">
                <a:solidFill>
                  <a:schemeClr val="tx1"/>
                </a:solidFill>
                <a:effectLst/>
                <a:latin typeface="+mn-lt"/>
                <a:ea typeface="+mn-ea"/>
                <a:cs typeface="+mn-cs"/>
              </a:rPr>
              <a:t> $ echo -n "admin" &gt; ./</a:t>
            </a:r>
            <a:r>
              <a:rPr lang="en-US" sz="1200" b="0" i="0" kern="1200" dirty="0" err="1" smtClean="0">
                <a:solidFill>
                  <a:schemeClr val="tx1"/>
                </a:solidFill>
                <a:effectLst/>
                <a:latin typeface="+mn-lt"/>
                <a:ea typeface="+mn-ea"/>
                <a:cs typeface="+mn-cs"/>
              </a:rPr>
              <a:t>username.txt</a:t>
            </a:r>
            <a:r>
              <a:rPr lang="en-US" sz="1200" b="0" i="0" kern="1200" dirty="0" smtClean="0">
                <a:solidFill>
                  <a:schemeClr val="tx1"/>
                </a:solidFill>
                <a:effectLst/>
                <a:latin typeface="+mn-lt"/>
                <a:ea typeface="+mn-ea"/>
                <a:cs typeface="+mn-cs"/>
              </a:rPr>
              <a:t> $ echo -n "1f2d1e2e67df" &gt; ./</a:t>
            </a:r>
            <a:r>
              <a:rPr lang="en-US" sz="1200" b="0" i="0" kern="1200" dirty="0" err="1" smtClean="0">
                <a:solidFill>
                  <a:schemeClr val="tx1"/>
                </a:solidFill>
                <a:effectLst/>
                <a:latin typeface="+mn-lt"/>
                <a:ea typeface="+mn-ea"/>
                <a:cs typeface="+mn-cs"/>
              </a:rPr>
              <a:t>password.txt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create secret command packages these files into a Secret and creates the object on the </a:t>
            </a:r>
            <a:r>
              <a:rPr lang="en-US" sz="1200" b="0" i="0" kern="1200" dirty="0" err="1" smtClean="0">
                <a:solidFill>
                  <a:schemeClr val="tx1"/>
                </a:solidFill>
                <a:effectLst/>
                <a:latin typeface="+mn-lt"/>
                <a:ea typeface="+mn-ea"/>
                <a:cs typeface="+mn-cs"/>
              </a:rPr>
              <a:t>Apiserver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create secret generic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-user-pass --from-file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username.txt</a:t>
            </a:r>
            <a:r>
              <a:rPr lang="en-US" sz="1200" b="0" i="0" kern="1200" dirty="0" smtClean="0">
                <a:solidFill>
                  <a:schemeClr val="tx1"/>
                </a:solidFill>
                <a:effectLst/>
                <a:latin typeface="+mn-lt"/>
                <a:ea typeface="+mn-ea"/>
                <a:cs typeface="+mn-cs"/>
              </a:rPr>
              <a:t> --from-file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password.txt</a:t>
            </a:r>
            <a:r>
              <a:rPr lang="en-US" sz="1200" b="0" i="0" kern="1200" dirty="0" smtClean="0">
                <a:solidFill>
                  <a:schemeClr val="tx1"/>
                </a:solidFill>
                <a:effectLst/>
                <a:latin typeface="+mn-lt"/>
                <a:ea typeface="+mn-ea"/>
                <a:cs typeface="+mn-cs"/>
              </a:rPr>
              <a:t> secret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-user-pass" created </a:t>
            </a:r>
          </a:p>
          <a:p>
            <a:r>
              <a:rPr lang="en-US" sz="1200" b="0" i="0" kern="1200" dirty="0" smtClean="0">
                <a:solidFill>
                  <a:schemeClr val="tx1"/>
                </a:solidFill>
                <a:effectLst/>
                <a:latin typeface="+mn-lt"/>
                <a:ea typeface="+mn-ea"/>
                <a:cs typeface="+mn-cs"/>
              </a:rPr>
              <a:t>You can check that the secret was created like this:</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get secrets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Secret Manually</a:t>
            </a:r>
          </a:p>
          <a:p>
            <a:r>
              <a:rPr lang="en-US" sz="1200" b="0" i="0" kern="1200" dirty="0" smtClean="0">
                <a:solidFill>
                  <a:schemeClr val="tx1"/>
                </a:solidFill>
                <a:effectLst/>
                <a:latin typeface="+mn-lt"/>
                <a:ea typeface="+mn-ea"/>
                <a:cs typeface="+mn-cs"/>
              </a:rPr>
              <a:t>You can also create a secret object in a file first, in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yaml</a:t>
            </a:r>
            <a:r>
              <a:rPr lang="en-US" sz="1200" b="0" i="0" kern="1200" dirty="0" smtClean="0">
                <a:solidFill>
                  <a:schemeClr val="tx1"/>
                </a:solidFill>
                <a:effectLst/>
                <a:latin typeface="+mn-lt"/>
                <a:ea typeface="+mn-ea"/>
                <a:cs typeface="+mn-cs"/>
              </a:rPr>
              <a:t> format, and then create that object.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Using Secrets</a:t>
            </a:r>
          </a:p>
          <a:p>
            <a:r>
              <a:rPr lang="en-US" sz="1200" b="0" i="0" kern="1200" dirty="0" smtClean="0">
                <a:solidFill>
                  <a:schemeClr val="tx1"/>
                </a:solidFill>
                <a:effectLst/>
                <a:latin typeface="+mn-lt"/>
                <a:ea typeface="+mn-ea"/>
                <a:cs typeface="+mn-cs"/>
              </a:rPr>
              <a:t>Secrets can be mounted as data volumes or be exposed as environment variables to be used by a container in a pod. They can also be used by other parts of the system, without being directly exposed to the pod. For example, they can hold credentials that other parts of the system should use to interact with external systems on your behalf.</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128045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argument for Deployments is a general one between the declarative and the imperative way of deploying and managing software. It applies not only on the application-level, but also on the infrastructure-level (but that’s for another post to contemplate). </a:t>
            </a:r>
            <a:r>
              <a:rPr lang="en-US" sz="1200" b="0" i="1" kern="1200" dirty="0" smtClean="0">
                <a:solidFill>
                  <a:schemeClr val="tx1"/>
                </a:solidFill>
                <a:effectLst/>
                <a:latin typeface="+mn-lt"/>
                <a:ea typeface="+mn-ea"/>
                <a:cs typeface="+mn-cs"/>
              </a:rPr>
              <a:t>Note: If you are already convinced that declarative management is the way to go you can skip this chapter and jump directly into the Kubernetes Deployments concept further below.</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Imperative Way</a:t>
            </a:r>
          </a:p>
          <a:p>
            <a:r>
              <a:rPr lang="en-US" sz="1200" b="0" i="0" kern="1200" dirty="0" smtClean="0">
                <a:solidFill>
                  <a:schemeClr val="tx1"/>
                </a:solidFill>
                <a:effectLst/>
                <a:latin typeface="+mn-lt"/>
                <a:ea typeface="+mn-ea"/>
                <a:cs typeface="+mn-cs"/>
              </a:rPr>
              <a:t>The imperative way is usually the one you use to try out things and get to a working system. You manually tweak it and at some point it is to your liking. However, if you keep on using this imperative style for deploying and managing your software you will encounter several problems (even if you automate the steps).</a:t>
            </a:r>
          </a:p>
          <a:p>
            <a:r>
              <a:rPr lang="en-US" sz="1200" b="0" i="0" kern="1200" dirty="0" smtClean="0">
                <a:solidFill>
                  <a:schemeClr val="tx1"/>
                </a:solidFill>
                <a:effectLst/>
                <a:latin typeface="+mn-lt"/>
                <a:ea typeface="+mn-ea"/>
                <a:cs typeface="+mn-cs"/>
              </a:rPr>
              <a:t>The Declarative Way</a:t>
            </a:r>
          </a:p>
          <a:p>
            <a:r>
              <a:rPr lang="en-US" sz="1200" b="0" i="0" kern="1200" dirty="0" smtClean="0">
                <a:solidFill>
                  <a:schemeClr val="tx1"/>
                </a:solidFill>
                <a:effectLst/>
                <a:latin typeface="+mn-lt"/>
                <a:ea typeface="+mn-ea"/>
                <a:cs typeface="+mn-cs"/>
              </a:rPr>
              <a:t>The declarative way on the other hand, is what you should come up with once you go into actually deploying and managing your software in production or integrating with continuous delivery pipelines. You might have tried out stuff the imperative way before, but once you know how it should look like, you sit down and “make it official” by writing it into a declarative definition. This avoids the above-mentioned problems and even brings some added benefits.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77</a:t>
            </a:fld>
            <a:endParaRPr lang="en-US" altLang="en-US"/>
          </a:p>
        </p:txBody>
      </p:sp>
    </p:spTree>
    <p:extLst>
      <p:ext uri="{BB962C8B-B14F-4D97-AF65-F5344CB8AC3E}">
        <p14:creationId xmlns:p14="http://schemas.microsoft.com/office/powerpoint/2010/main" val="133586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Canary Release</a:t>
            </a:r>
            <a:r>
              <a:rPr lang="en-US" sz="1200" b="0" i="0" kern="1200" dirty="0" smtClean="0">
                <a:solidFill>
                  <a:schemeClr val="tx1"/>
                </a:solidFill>
                <a:effectLst/>
                <a:latin typeface="+mn-lt"/>
                <a:ea typeface="+mn-ea"/>
                <a:cs typeface="+mn-cs"/>
              </a:rPr>
              <a:t> is the technique that we use to “softly” deploy a new version of an application into Production. It consists of letting only a part of the audience get access to the new version of the app, while the rest still access the “old” version one. This is very useful when we want to be sure about stability in case of any changes which may be breaking, and have big side effects.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78</a:t>
            </a:fld>
            <a:endParaRPr lang="en-US" altLang="en-US"/>
          </a:p>
        </p:txBody>
      </p:sp>
    </p:spTree>
    <p:extLst>
      <p:ext uri="{BB962C8B-B14F-4D97-AF65-F5344CB8AC3E}">
        <p14:creationId xmlns:p14="http://schemas.microsoft.com/office/powerpoint/2010/main" val="1063020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Lastly, Canary releases are a way of sending out a new version of your app into production that plays the role of a “canary” to get an idea of how it will perform (integrate with other apps, CPU, memory, disk usage, etc.). It’s another release strategy that can mitigate the fact that regardless of the immense level of testing you do in lower environments you will still have some bugs in production. Canary releases let you test the waters before pulling the trigger on a full release.</a:t>
            </a:r>
          </a:p>
          <a:p>
            <a:r>
              <a:rPr lang="en-US" sz="1200" b="0" i="0" kern="1200" dirty="0" smtClean="0">
                <a:solidFill>
                  <a:schemeClr val="tx1"/>
                </a:solidFill>
                <a:effectLst/>
                <a:latin typeface="+mn-lt"/>
                <a:ea typeface="+mn-ea"/>
                <a:cs typeface="+mn-cs"/>
              </a:rPr>
              <a:t>The faster feedback you get, the faster you can fail the deployment, or proceed cautiously. For some of the same reasons as the blue-green deployments, be careful of things above to watch out for;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database changes can still trip you up.</a:t>
            </a:r>
          </a:p>
          <a:p>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79</a:t>
            </a:fld>
            <a:endParaRPr lang="en-US" altLang="en-US"/>
          </a:p>
        </p:txBody>
      </p:sp>
    </p:spTree>
    <p:extLst>
      <p:ext uri="{BB962C8B-B14F-4D97-AF65-F5344CB8AC3E}">
        <p14:creationId xmlns:p14="http://schemas.microsoft.com/office/powerpoint/2010/main" val="940048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sng" kern="1200" dirty="0" smtClean="0">
                <a:solidFill>
                  <a:schemeClr val="tx1"/>
                </a:solidFill>
                <a:effectLst/>
                <a:latin typeface="+mn-lt"/>
                <a:ea typeface="+mn-ea"/>
                <a:cs typeface="+mn-cs"/>
                <a:hlinkClick r:id="rId3"/>
              </a:rPr>
              <a:t>https://github.com/kubernetes/kubernetes/issues/11505</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Can do with labels (exclude certain labels)</a:t>
            </a:r>
          </a:p>
          <a:p>
            <a:endParaRPr lang="en-US" dirty="0" smtClean="0"/>
          </a:p>
          <a:p>
            <a:endParaRPr lang="en-US" dirty="0" smtClean="0"/>
          </a:p>
          <a:p>
            <a:r>
              <a:rPr lang="en-US" sz="1200" b="0" i="0" kern="1200" dirty="0" smtClean="0">
                <a:solidFill>
                  <a:schemeClr val="tx1"/>
                </a:solidFill>
                <a:effectLst/>
                <a:latin typeface="+mn-lt"/>
                <a:ea typeface="+mn-ea"/>
                <a:cs typeface="+mn-cs"/>
              </a:rPr>
              <a:t>The point is: canary release has never been easy to be put into practice. Depending on the environment we have, it can take so long to be put in place that we often prefer to leave this away.</a:t>
            </a:r>
          </a:p>
          <a:p>
            <a:r>
              <a:rPr lang="en-US" sz="1200" b="0" i="0" kern="1200" dirty="0" smtClean="0">
                <a:solidFill>
                  <a:schemeClr val="tx1"/>
                </a:solidFill>
                <a:effectLst/>
                <a:latin typeface="+mn-lt"/>
                <a:ea typeface="+mn-ea"/>
                <a:cs typeface="+mn-cs"/>
              </a:rPr>
              <a:t>However, with Docker containers and Kubernetes orchestration it is quite friendly to do that. Here I am going to show how to do a small canary deployment of a new version of a dummy website using this tool.</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80</a:t>
            </a:fld>
            <a:endParaRPr lang="en-US" altLang="en-US"/>
          </a:p>
        </p:txBody>
      </p:sp>
    </p:spTree>
    <p:extLst>
      <p:ext uri="{BB962C8B-B14F-4D97-AF65-F5344CB8AC3E}">
        <p14:creationId xmlns:p14="http://schemas.microsoft.com/office/powerpoint/2010/main" val="1949587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81</a:t>
            </a:fld>
            <a:endParaRPr lang="en-US" altLang="en-US"/>
          </a:p>
        </p:txBody>
      </p:sp>
    </p:spTree>
    <p:extLst>
      <p:ext uri="{BB962C8B-B14F-4D97-AF65-F5344CB8AC3E}">
        <p14:creationId xmlns:p14="http://schemas.microsoft.com/office/powerpoint/2010/main" val="1886307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82</a:t>
            </a:fld>
            <a:endParaRPr lang="en-US" altLang="en-US"/>
          </a:p>
        </p:txBody>
      </p:sp>
    </p:spTree>
    <p:extLst>
      <p:ext uri="{BB962C8B-B14F-4D97-AF65-F5344CB8AC3E}">
        <p14:creationId xmlns:p14="http://schemas.microsoft.com/office/powerpoint/2010/main" val="2017782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blog.christianposta.com</a:t>
            </a:r>
            <a:r>
              <a:rPr lang="en-US" dirty="0" smtClean="0"/>
              <a:t>/deploy/blue-green-deployments-a-b-testing-and-canary-releases/</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83</a:t>
            </a:fld>
            <a:endParaRPr lang="en-US" altLang="en-US"/>
          </a:p>
        </p:txBody>
      </p:sp>
    </p:spTree>
    <p:extLst>
      <p:ext uri="{BB962C8B-B14F-4D97-AF65-F5344CB8AC3E}">
        <p14:creationId xmlns:p14="http://schemas.microsoft.com/office/powerpoint/2010/main" val="1688379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84</a:t>
            </a:fld>
            <a:endParaRPr lang="en-US" altLang="en-US"/>
          </a:p>
        </p:txBody>
      </p:sp>
    </p:spTree>
    <p:extLst>
      <p:ext uri="{BB962C8B-B14F-4D97-AF65-F5344CB8AC3E}">
        <p14:creationId xmlns:p14="http://schemas.microsoft.com/office/powerpoint/2010/main" val="192860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EVERYTHING Google</a:t>
            </a:r>
            <a:r>
              <a:rPr lang="en-US" sz="1200" b="0" i="0" kern="1200" baseline="0" dirty="0" smtClean="0">
                <a:solidFill>
                  <a:schemeClr val="tx1"/>
                </a:solidFill>
                <a:effectLst/>
                <a:latin typeface="+mn-lt"/>
                <a:ea typeface="+mn-ea"/>
                <a:cs typeface="+mn-cs"/>
              </a:rPr>
              <a:t> does is in a container.</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Old Way</a:t>
            </a:r>
            <a:r>
              <a:rPr lang="en-US" sz="1200" b="0" i="0" kern="1200" dirty="0" smtClean="0">
                <a:solidFill>
                  <a:schemeClr val="tx1"/>
                </a:solidFill>
                <a:effectLst/>
                <a:latin typeface="+mn-lt"/>
                <a:ea typeface="+mn-ea"/>
                <a:cs typeface="+mn-cs"/>
              </a:rPr>
              <a:t> to deploy applications was to install the applications on a host using the operating system package manager. This had the disadvantage of entangling the applications’ executables, configuration, libraries, and lifecycles with each other and with the host OS. One could build immutable virtual-machine images in order to achieve predictable rollouts and rollbacks, but VMs are heavyweight and non-portable.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New Way</a:t>
            </a:r>
            <a:r>
              <a:rPr lang="en-US" sz="1200" b="0" i="0" kern="1200" dirty="0" smtClean="0">
                <a:solidFill>
                  <a:schemeClr val="tx1"/>
                </a:solidFill>
                <a:effectLst/>
                <a:latin typeface="+mn-lt"/>
                <a:ea typeface="+mn-ea"/>
                <a:cs typeface="+mn-cs"/>
              </a:rPr>
              <a:t> is to deploy containers based on operating-system-level virtualization rather than hardware virtualization. These containers are isolated from each other and from the host: they have their own filesystems, they can’t see each others’ processes, and their computational resource usage can be bounded. They are easier to build than VMs, and because they are decoupled from the underlying infrastructure and from the host filesystem, they are portable across clouds and OS distributions.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210680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kubernetes.io</a:t>
            </a:r>
            <a:r>
              <a:rPr lang="en-US" dirty="0" smtClean="0"/>
              <a:t>/docs/tasks/run-application/rolling-update-replication-controller/</a:t>
            </a:r>
          </a:p>
          <a:p>
            <a:endParaRPr lang="en-US" dirty="0" smtClean="0"/>
          </a:p>
          <a:p>
            <a:r>
              <a:rPr lang="en-US" dirty="0" smtClean="0"/>
              <a:t>ORIGNAL DEMO DOESN’T EXIST</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89</a:t>
            </a:fld>
            <a:endParaRPr lang="en-US" altLang="en-US"/>
          </a:p>
        </p:txBody>
      </p:sp>
    </p:spTree>
    <p:extLst>
      <p:ext uri="{BB962C8B-B14F-4D97-AF65-F5344CB8AC3E}">
        <p14:creationId xmlns:p14="http://schemas.microsoft.com/office/powerpoint/2010/main" val="1653795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https://</a:t>
            </a:r>
            <a:r>
              <a:rPr lang="en-US" sz="1200" dirty="0" err="1" smtClean="0"/>
              <a:t>github.com</a:t>
            </a:r>
            <a:r>
              <a:rPr lang="en-US" sz="1200" dirty="0" smtClean="0"/>
              <a:t>/</a:t>
            </a:r>
            <a:r>
              <a:rPr lang="en-US" sz="1200" dirty="0" err="1" smtClean="0"/>
              <a:t>rhuss</a:t>
            </a:r>
            <a:r>
              <a:rPr lang="en-US" sz="1200" dirty="0" smtClean="0"/>
              <a:t>/</a:t>
            </a:r>
            <a:r>
              <a:rPr lang="en-US" sz="1200" dirty="0" err="1" smtClean="0"/>
              <a:t>docker</a:t>
            </a:r>
            <a:r>
              <a:rPr lang="en-US" sz="1200" dirty="0" smtClean="0"/>
              <a:t>-maven-plugin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91</a:t>
            </a:fld>
            <a:endParaRPr lang="en-US" altLang="en-US"/>
          </a:p>
        </p:txBody>
      </p:sp>
    </p:spTree>
    <p:extLst>
      <p:ext uri="{BB962C8B-B14F-4D97-AF65-F5344CB8AC3E}">
        <p14:creationId xmlns:p14="http://schemas.microsoft.com/office/powerpoint/2010/main" val="1162283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sz="1200" dirty="0" smtClean="0"/>
              <a:t>+ maven-assembly-plugin</a:t>
            </a:r>
          </a:p>
          <a:p>
            <a:pPr marL="171450" indent="-171450">
              <a:buFontTx/>
              <a:buChar char="-"/>
            </a:pPr>
            <a:r>
              <a:rPr lang="en-US" dirty="0" smtClean="0"/>
              <a:t>https://</a:t>
            </a:r>
            <a:r>
              <a:rPr lang="en-US" dirty="0" err="1" smtClean="0"/>
              <a:t>maven.apache.org</a:t>
            </a:r>
            <a:r>
              <a:rPr lang="en-US" dirty="0" smtClean="0"/>
              <a:t>/plugins/maven-assembly-plugin/</a:t>
            </a:r>
          </a:p>
          <a:p>
            <a:pPr marL="171450" indent="-171450">
              <a:buFontTx/>
              <a:buChar char="-"/>
            </a:pPr>
            <a:endParaRPr lang="en-US" dirty="0" smtClean="0">
              <a:solidFill>
                <a:schemeClr val="tx1"/>
              </a:solidFill>
            </a:endParaRPr>
          </a:p>
          <a:p>
            <a:pPr marL="171450" indent="-171450">
              <a:buFontTx/>
              <a:buChar char="-"/>
            </a:pPr>
            <a:endParaRPr lang="en-US" dirty="0" smtClean="0">
              <a:solidFill>
                <a:schemeClr val="tx1"/>
              </a:solidFill>
            </a:endParaRPr>
          </a:p>
          <a:p>
            <a:pPr marL="171450" indent="-171450">
              <a:buFontTx/>
              <a:buChar char="-"/>
            </a:pPr>
            <a:r>
              <a:rPr lang="en-US" dirty="0" smtClean="0">
                <a:solidFill>
                  <a:schemeClr val="tx1"/>
                </a:solidFill>
              </a:rPr>
              <a:t>+</a:t>
            </a:r>
            <a:r>
              <a:rPr lang="en-US" baseline="0" dirty="0" smtClean="0">
                <a:solidFill>
                  <a:schemeClr val="tx1"/>
                </a:solidFill>
              </a:rPr>
              <a:t> </a:t>
            </a:r>
            <a:r>
              <a:rPr lang="en-US" dirty="0" smtClean="0">
                <a:solidFill>
                  <a:schemeClr val="tx1"/>
                </a:solidFill>
              </a:rPr>
              <a:t>See the </a:t>
            </a:r>
            <a:r>
              <a:rPr lang="en-US" dirty="0" smtClean="0">
                <a:solidFill>
                  <a:schemeClr val="tx1"/>
                </a:solidFill>
                <a:hlinkClick r:id="rId3"/>
              </a:rPr>
              <a:t>assembly descriptor file format</a:t>
            </a:r>
            <a:endParaRPr lang="en-US" dirty="0" smtClean="0">
              <a:solidFill>
                <a:schemeClr val="tx1"/>
              </a:solidFill>
            </a:endParaRPr>
          </a:p>
          <a:p>
            <a:pPr marL="171450" indent="-171450">
              <a:buFontTx/>
              <a:buChar char="-"/>
            </a:pPr>
            <a:r>
              <a:rPr lang="en-US" dirty="0" smtClean="0">
                <a:solidFill>
                  <a:schemeClr val="tx1"/>
                </a:solidFill>
              </a:rPr>
              <a:t>https://</a:t>
            </a:r>
            <a:r>
              <a:rPr lang="en-US" dirty="0" err="1" smtClean="0">
                <a:solidFill>
                  <a:schemeClr val="tx1"/>
                </a:solidFill>
              </a:rPr>
              <a:t>maven.apache.org</a:t>
            </a:r>
            <a:r>
              <a:rPr lang="en-US" dirty="0" smtClean="0">
                <a:solidFill>
                  <a:schemeClr val="tx1"/>
                </a:solidFill>
              </a:rPr>
              <a:t>/plugins/maven-assembly-plugin/</a:t>
            </a:r>
            <a:r>
              <a:rPr lang="en-US" dirty="0" err="1" smtClean="0">
                <a:solidFill>
                  <a:schemeClr val="tx1"/>
                </a:solidFill>
              </a:rPr>
              <a:t>assembly.html</a:t>
            </a:r>
            <a:endParaRPr lang="en-US" dirty="0" smtClean="0">
              <a:solidFill>
                <a:schemeClr val="tx1"/>
              </a:solidFill>
            </a:endParaRPr>
          </a:p>
          <a:p>
            <a:pPr marL="171450" indent="-171450">
              <a:buFontTx/>
              <a:buChar char="-"/>
            </a:pPr>
            <a:endParaRPr lang="en-US" dirty="0" smtClean="0">
              <a:solidFill>
                <a:schemeClr val="tx1"/>
              </a:solidFill>
            </a:endParaRP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smtClean="0">
                <a:solidFill>
                  <a:schemeClr val="tx1"/>
                </a:solidFill>
              </a:rPr>
              <a:t>+ </a:t>
            </a:r>
            <a:r>
              <a:rPr lang="en-US" sz="1200" dirty="0" smtClean="0"/>
              <a:t>Once image is built, can use </a:t>
            </a:r>
            <a:r>
              <a:rPr lang="en-US" sz="1200" dirty="0" smtClean="0">
                <a:latin typeface="Courier New" charset="0"/>
                <a:ea typeface="Courier New" charset="0"/>
                <a:cs typeface="Courier New" charset="0"/>
              </a:rPr>
              <a:t>maven-failsafe-plugin</a:t>
            </a:r>
            <a:r>
              <a:rPr lang="en-US" sz="1200" dirty="0" smtClean="0"/>
              <a:t> to run integration tests</a:t>
            </a:r>
            <a:endParaRPr lang="en-US" dirty="0" smtClean="0">
              <a:solidFill>
                <a:schemeClr val="tx1"/>
              </a:solidFill>
            </a:endParaRPr>
          </a:p>
          <a:p>
            <a:pPr marL="171450" indent="-171450">
              <a:buFontTx/>
              <a:buChar char="-"/>
            </a:pPr>
            <a:r>
              <a:rPr lang="en-US" dirty="0" smtClean="0">
                <a:solidFill>
                  <a:schemeClr val="tx1"/>
                </a:solidFill>
              </a:rPr>
              <a:t>https://</a:t>
            </a:r>
            <a:r>
              <a:rPr lang="en-US" dirty="0" err="1" smtClean="0">
                <a:solidFill>
                  <a:schemeClr val="tx1"/>
                </a:solidFill>
              </a:rPr>
              <a:t>maven.apache.org</a:t>
            </a:r>
            <a:r>
              <a:rPr lang="en-US" dirty="0" smtClean="0">
                <a:solidFill>
                  <a:schemeClr val="tx1"/>
                </a:solidFill>
              </a:rPr>
              <a:t>/surefire/maven-failsafe-plugin/</a:t>
            </a:r>
          </a:p>
          <a:p>
            <a:pPr marL="171450" indent="-171450">
              <a:buFontTx/>
              <a:buChar char="-"/>
            </a:pPr>
            <a:endParaRPr lang="en-US" dirty="0" smtClean="0">
              <a:solidFill>
                <a:schemeClr val="tx1"/>
              </a:solidFill>
            </a:endParaRPr>
          </a:p>
          <a:p>
            <a:pPr marL="171450" indent="-171450">
              <a:buFontTx/>
              <a:buChar char="-"/>
            </a:pP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93</a:t>
            </a:fld>
            <a:endParaRPr lang="en-US" altLang="en-US"/>
          </a:p>
        </p:txBody>
      </p:sp>
    </p:spTree>
    <p:extLst>
      <p:ext uri="{BB962C8B-B14F-4D97-AF65-F5344CB8AC3E}">
        <p14:creationId xmlns:p14="http://schemas.microsoft.com/office/powerpoint/2010/main" val="1045763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96</a:t>
            </a:fld>
            <a:endParaRPr lang="en-US" altLang="en-US"/>
          </a:p>
        </p:txBody>
      </p:sp>
    </p:spTree>
    <p:extLst>
      <p:ext uri="{BB962C8B-B14F-4D97-AF65-F5344CB8AC3E}">
        <p14:creationId xmlns:p14="http://schemas.microsoft.com/office/powerpoint/2010/main" val="563741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err="1" smtClean="0">
                <a:latin typeface="Courier New" panose="02070309020205020404" pitchFamily="49" charset="0"/>
                <a:cs typeface="Courier New" panose="02070309020205020404" pitchFamily="49" charset="0"/>
              </a:rPr>
              <a:t>docker.image</a:t>
            </a:r>
            <a:r>
              <a:rPr lang="en-US" dirty="0" smtClean="0"/>
              <a:t>	Used by the </a:t>
            </a:r>
            <a:r>
              <a:rPr lang="en-US" dirty="0" err="1" smtClean="0"/>
              <a:t>docker</a:t>
            </a:r>
            <a:r>
              <a:rPr lang="en-US" dirty="0" smtClean="0"/>
              <a:t>-maven-plugin to define the output </a:t>
            </a:r>
            <a:r>
              <a:rPr lang="en-US" dirty="0" err="1" smtClean="0"/>
              <a:t>docker</a:t>
            </a:r>
            <a:r>
              <a:rPr lang="en-US" dirty="0" smtClean="0"/>
              <a:t> image name.</a:t>
            </a:r>
          </a:p>
          <a:p>
            <a:r>
              <a:rPr lang="en-US" sz="1100" dirty="0" smtClean="0">
                <a:latin typeface="Courier New" panose="02070309020205020404" pitchFamily="49" charset="0"/>
                <a:cs typeface="Courier New" panose="02070309020205020404" pitchFamily="49" charset="0"/>
              </a:rPr>
              <a:t>fabric8.combineDependencies</a:t>
            </a:r>
            <a:r>
              <a:rPr lang="en-US" dirty="0" smtClean="0"/>
              <a:t>	If enabled then the maven dependencies will be scanned for any dependency of &lt;classifier&gt;</a:t>
            </a:r>
            <a:r>
              <a:rPr lang="en-US" dirty="0" err="1" smtClean="0"/>
              <a:t>kubernetes</a:t>
            </a:r>
            <a:r>
              <a:rPr lang="en-US" dirty="0" smtClean="0"/>
              <a:t>&lt;/classifier&gt; and &lt;type&gt;</a:t>
            </a:r>
            <a:r>
              <a:rPr lang="en-US" dirty="0" err="1" smtClean="0"/>
              <a:t>json</a:t>
            </a:r>
            <a:r>
              <a:rPr lang="en-US" dirty="0" smtClean="0"/>
              <a:t>&lt;/type&gt; which are then combined into the resulting generated JSON file. See Combining JSON files</a:t>
            </a:r>
          </a:p>
          <a:p>
            <a:r>
              <a:rPr lang="en-US" sz="1100" dirty="0" smtClean="0">
                <a:latin typeface="Courier New" panose="02070309020205020404" pitchFamily="49" charset="0"/>
                <a:cs typeface="Courier New" panose="02070309020205020404" pitchFamily="49" charset="0"/>
              </a:rPr>
              <a:t>fabric8.container.name</a:t>
            </a:r>
            <a:r>
              <a:rPr lang="en-US" dirty="0" smtClean="0"/>
              <a:t>	The </a:t>
            </a:r>
            <a:r>
              <a:rPr lang="en-US" dirty="0" err="1" smtClean="0"/>
              <a:t>docker</a:t>
            </a:r>
            <a:r>
              <a:rPr lang="en-US" dirty="0" smtClean="0"/>
              <a:t> container name of the application in the generated JSON. This defaults to ${</a:t>
            </a:r>
            <a:r>
              <a:rPr lang="en-US" dirty="0" err="1" smtClean="0"/>
              <a:t>project.artifactId</a:t>
            </a:r>
            <a:r>
              <a:rPr lang="en-US" dirty="0" smtClean="0"/>
              <a:t>}-container</a:t>
            </a:r>
          </a:p>
          <a:p>
            <a:r>
              <a:rPr lang="en-US" sz="1100" dirty="0" smtClean="0">
                <a:latin typeface="Courier New" panose="02070309020205020404" pitchFamily="49" charset="0"/>
                <a:cs typeface="Courier New" panose="02070309020205020404" pitchFamily="49" charset="0"/>
              </a:rPr>
              <a:t>fabric8.containerPrivileged</a:t>
            </a:r>
            <a:r>
              <a:rPr lang="en-US" dirty="0" smtClean="0"/>
              <a:t>	Whether the generated container should be run in </a:t>
            </a:r>
            <a:r>
              <a:rPr lang="en-US" dirty="0" err="1" smtClean="0"/>
              <a:t>priviledged</a:t>
            </a:r>
            <a:r>
              <a:rPr lang="en-US" dirty="0" smtClean="0"/>
              <a:t> mode (defaults to false)</a:t>
            </a:r>
          </a:p>
          <a:p>
            <a:r>
              <a:rPr lang="en-US" sz="1100" dirty="0" smtClean="0">
                <a:latin typeface="Courier New" panose="02070309020205020404" pitchFamily="49" charset="0"/>
                <a:cs typeface="Courier New" panose="02070309020205020404" pitchFamily="49" charset="0"/>
              </a:rPr>
              <a:t>fabric8.env.FOO = BAR</a:t>
            </a:r>
            <a:r>
              <a:rPr lang="en-US" dirty="0" smtClean="0"/>
              <a:t>	Defines the environment variable FOO and value BAR.</a:t>
            </a:r>
          </a:p>
          <a:p>
            <a:pPr rtl="0"/>
            <a:r>
              <a:rPr lang="en-US" sz="1200" b="0" i="0" kern="1200" dirty="0" smtClean="0">
                <a:solidFill>
                  <a:schemeClr val="tx1"/>
                </a:solidFill>
                <a:effectLst/>
                <a:latin typeface="+mn-lt"/>
                <a:ea typeface="+mn-ea"/>
                <a:cs typeface="+mn-cs"/>
              </a:rPr>
              <a:t>fabric8.extra.json Allows an extra JSON file to be merged into the generated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file. Defaults to using the file target/classes/</a:t>
            </a:r>
            <a:r>
              <a:rPr lang="en-US" sz="1200" b="0" i="0" kern="1200" dirty="0" err="1" smtClean="0">
                <a:solidFill>
                  <a:schemeClr val="tx1"/>
                </a:solidFill>
                <a:effectLst/>
                <a:latin typeface="+mn-lt"/>
                <a:ea typeface="+mn-ea"/>
                <a:cs typeface="+mn-cs"/>
              </a:rPr>
              <a:t>kubernetes-extra.json</a:t>
            </a:r>
            <a:r>
              <a:rPr lang="en-US" sz="1200" b="0" i="0" kern="1200" dirty="0" smtClean="0">
                <a:solidFill>
                  <a:schemeClr val="tx1"/>
                </a:solidFill>
                <a:effectLst/>
                <a:latin typeface="+mn-lt"/>
                <a:ea typeface="+mn-ea"/>
                <a:cs typeface="+mn-cs"/>
              </a:rPr>
              <a:t>.</a:t>
            </a:r>
          </a:p>
          <a:p>
            <a:pPr rtl="0"/>
            <a:r>
              <a:rPr lang="en-US" sz="1200" b="0" i="0" kern="1200" dirty="0" smtClean="0">
                <a:solidFill>
                  <a:schemeClr val="tx1"/>
                </a:solidFill>
                <a:effectLst/>
                <a:latin typeface="+mn-lt"/>
                <a:ea typeface="+mn-ea"/>
                <a:cs typeface="+mn-cs"/>
              </a:rPr>
              <a:t>fabric8.generateJson If set to false then the generation of the JSON is disabled.</a:t>
            </a:r>
          </a:p>
          <a:p>
            <a:pPr rtl="0"/>
            <a:r>
              <a:rPr lang="en-US" sz="1200" b="0" i="0" kern="1200" dirty="0" smtClean="0">
                <a:solidFill>
                  <a:schemeClr val="tx1"/>
                </a:solidFill>
                <a:effectLst/>
                <a:latin typeface="+mn-lt"/>
                <a:ea typeface="+mn-ea"/>
                <a:cs typeface="+mn-cs"/>
              </a:rPr>
              <a:t>fabric8.iconRef Provides the resource name of the icon to use; found using the current </a:t>
            </a:r>
            <a:r>
              <a:rPr lang="en-US" sz="1200" b="0" i="0" kern="1200" dirty="0" err="1" smtClean="0">
                <a:solidFill>
                  <a:schemeClr val="tx1"/>
                </a:solidFill>
                <a:effectLst/>
                <a:latin typeface="+mn-lt"/>
                <a:ea typeface="+mn-ea"/>
                <a:cs typeface="+mn-cs"/>
              </a:rPr>
              <a:t>classpath</a:t>
            </a:r>
            <a:r>
              <a:rPr lang="en-US" sz="1200" b="0" i="0" kern="1200" dirty="0" smtClean="0">
                <a:solidFill>
                  <a:schemeClr val="tx1"/>
                </a:solidFill>
                <a:effectLst/>
                <a:latin typeface="+mn-lt"/>
                <a:ea typeface="+mn-ea"/>
                <a:cs typeface="+mn-cs"/>
              </a:rPr>
              <a:t> (including the ones shipped inside the maven plugin). For example icons/</a:t>
            </a:r>
            <a:r>
              <a:rPr lang="en-US" sz="1200" b="0" i="0" kern="1200" dirty="0" err="1" smtClean="0">
                <a:solidFill>
                  <a:schemeClr val="tx1"/>
                </a:solidFill>
                <a:effectLst/>
                <a:latin typeface="+mn-lt"/>
                <a:ea typeface="+mn-ea"/>
                <a:cs typeface="+mn-cs"/>
              </a:rPr>
              <a:t>myicon.svg</a:t>
            </a:r>
            <a:r>
              <a:rPr lang="en-US" sz="1200" b="0" i="0" kern="1200" dirty="0" smtClean="0">
                <a:solidFill>
                  <a:schemeClr val="tx1"/>
                </a:solidFill>
                <a:effectLst/>
                <a:latin typeface="+mn-lt"/>
                <a:ea typeface="+mn-ea"/>
                <a:cs typeface="+mn-cs"/>
              </a:rPr>
              <a:t> to find the icon in the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/main/resources/icons </a:t>
            </a:r>
            <a:r>
              <a:rPr lang="en-US" sz="1200" b="0" i="0" kern="1200" dirty="0" err="1" smtClean="0">
                <a:solidFill>
                  <a:schemeClr val="tx1"/>
                </a:solidFill>
                <a:effectLst/>
                <a:latin typeface="+mn-lt"/>
                <a:ea typeface="+mn-ea"/>
                <a:cs typeface="+mn-cs"/>
              </a:rPr>
              <a:t>directorty</a:t>
            </a:r>
            <a:r>
              <a:rPr lang="en-US" sz="1200" b="0" i="0" kern="1200" dirty="0" smtClean="0">
                <a:solidFill>
                  <a:schemeClr val="tx1"/>
                </a:solidFill>
                <a:effectLst/>
                <a:latin typeface="+mn-lt"/>
                <a:ea typeface="+mn-ea"/>
                <a:cs typeface="+mn-cs"/>
              </a:rPr>
              <a:t>. You can refer to a common set of icons by setting this option to a value of: </a:t>
            </a:r>
            <a:r>
              <a:rPr lang="en-US" sz="1200" b="0" i="0" kern="1200" dirty="0" err="1" smtClean="0">
                <a:solidFill>
                  <a:schemeClr val="tx1"/>
                </a:solidFill>
                <a:effectLst/>
                <a:latin typeface="+mn-lt"/>
                <a:ea typeface="+mn-ea"/>
                <a:cs typeface="+mn-cs"/>
              </a:rPr>
              <a:t>activemq</a:t>
            </a:r>
            <a:r>
              <a:rPr lang="en-US" sz="1200" b="0" i="0" kern="1200" dirty="0" smtClean="0">
                <a:solidFill>
                  <a:schemeClr val="tx1"/>
                </a:solidFill>
                <a:effectLst/>
                <a:latin typeface="+mn-lt"/>
                <a:ea typeface="+mn-ea"/>
                <a:cs typeface="+mn-cs"/>
              </a:rPr>
              <a:t>, camel, java, jetty, </a:t>
            </a:r>
            <a:r>
              <a:rPr lang="en-US" sz="1200" b="0" i="0" kern="1200" dirty="0" err="1" smtClean="0">
                <a:solidFill>
                  <a:schemeClr val="tx1"/>
                </a:solidFill>
                <a:effectLst/>
                <a:latin typeface="+mn-lt"/>
                <a:ea typeface="+mn-ea"/>
                <a:cs typeface="+mn-cs"/>
              </a:rPr>
              <a:t>karaf</a:t>
            </a:r>
            <a:r>
              <a:rPr lang="en-US" sz="1200" b="0" i="0" kern="1200" dirty="0" smtClean="0">
                <a:solidFill>
                  <a:schemeClr val="tx1"/>
                </a:solidFill>
                <a:effectLst/>
                <a:latin typeface="+mn-lt"/>
                <a:ea typeface="+mn-ea"/>
                <a:cs typeface="+mn-cs"/>
              </a:rPr>
              <a:t>, mule, spring-boot, tomcat, </a:t>
            </a:r>
            <a:r>
              <a:rPr lang="en-US" sz="1200" b="0" i="0" kern="1200" dirty="0" err="1" smtClean="0">
                <a:solidFill>
                  <a:schemeClr val="tx1"/>
                </a:solidFill>
                <a:effectLst/>
                <a:latin typeface="+mn-lt"/>
                <a:ea typeface="+mn-ea"/>
                <a:cs typeface="+mn-cs"/>
              </a:rPr>
              <a:t>tomee</a:t>
            </a:r>
            <a:r>
              <a:rPr lang="en-US" sz="1200" b="0" i="0" kern="1200" dirty="0" smtClean="0">
                <a:solidFill>
                  <a:schemeClr val="tx1"/>
                </a:solidFill>
                <a:effectLst/>
                <a:latin typeface="+mn-lt"/>
                <a:ea typeface="+mn-ea"/>
                <a:cs typeface="+mn-cs"/>
              </a:rPr>
              <a:t>, weld, </a:t>
            </a:r>
            <a:r>
              <a:rPr lang="en-US" sz="1200" b="0" i="0" kern="1200" dirty="0" err="1" smtClean="0">
                <a:solidFill>
                  <a:schemeClr val="tx1"/>
                </a:solidFill>
                <a:effectLst/>
                <a:latin typeface="+mn-lt"/>
                <a:ea typeface="+mn-ea"/>
                <a:cs typeface="+mn-cs"/>
              </a:rPr>
              <a:t>wildfly</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fabric8.iconUrl The URL to use to link to the icon in the generated Template.</a:t>
            </a:r>
          </a:p>
          <a:p>
            <a:pPr rtl="0"/>
            <a:r>
              <a:rPr lang="en-US" sz="1200" b="0" i="0" kern="1200" dirty="0" smtClean="0">
                <a:solidFill>
                  <a:schemeClr val="tx1"/>
                </a:solidFill>
                <a:effectLst/>
                <a:latin typeface="+mn-lt"/>
                <a:ea typeface="+mn-ea"/>
                <a:cs typeface="+mn-cs"/>
              </a:rPr>
              <a:t>fabric8.iconUrlPrefix The URL prefix added to the relative path of the icon file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102</a:t>
            </a:fld>
            <a:endParaRPr lang="en-US" altLang="en-US"/>
          </a:p>
        </p:txBody>
      </p:sp>
    </p:spTree>
    <p:extLst>
      <p:ext uri="{BB962C8B-B14F-4D97-AF65-F5344CB8AC3E}">
        <p14:creationId xmlns:p14="http://schemas.microsoft.com/office/powerpoint/2010/main" val="1878055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fabric8.iconBranch The SCM branch used when creating a URL to the icon file. The default value is master.</a:t>
            </a:r>
          </a:p>
          <a:p>
            <a:pPr rtl="0"/>
            <a:r>
              <a:rPr lang="en-US" sz="1200" b="0" i="0" kern="1200" dirty="0" smtClean="0">
                <a:solidFill>
                  <a:schemeClr val="tx1"/>
                </a:solidFill>
                <a:effectLst/>
                <a:latin typeface="+mn-lt"/>
                <a:ea typeface="+mn-ea"/>
                <a:cs typeface="+mn-cs"/>
              </a:rPr>
              <a:t>fabric8.imagePullPolicy Specifies the image pull policy; one of Always, Never or </a:t>
            </a:r>
            <a:r>
              <a:rPr lang="en-US" sz="1200" b="0" i="0" kern="1200" dirty="0" err="1" smtClean="0">
                <a:solidFill>
                  <a:schemeClr val="tx1"/>
                </a:solidFill>
                <a:effectLst/>
                <a:latin typeface="+mn-lt"/>
                <a:ea typeface="+mn-ea"/>
                <a:cs typeface="+mn-cs"/>
              </a:rPr>
              <a:t>IfNotPresent</a:t>
            </a:r>
            <a:r>
              <a:rPr lang="en-US" sz="1200" b="0" i="0" kern="1200" dirty="0" smtClean="0">
                <a:solidFill>
                  <a:schemeClr val="tx1"/>
                </a:solidFill>
                <a:effectLst/>
                <a:latin typeface="+mn-lt"/>
                <a:ea typeface="+mn-ea"/>
                <a:cs typeface="+mn-cs"/>
              </a:rPr>
              <a:t>, . Defaults to Always if the project version ends with SNAPSHOT otherwise it is left blank. On newer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 Kubernetes versions a blank value implies </a:t>
            </a:r>
            <a:r>
              <a:rPr lang="en-US" sz="1200" b="0" i="0" kern="1200" dirty="0" err="1" smtClean="0">
                <a:solidFill>
                  <a:schemeClr val="tx1"/>
                </a:solidFill>
                <a:effectLst/>
                <a:latin typeface="+mn-lt"/>
                <a:ea typeface="+mn-ea"/>
                <a:cs typeface="+mn-cs"/>
              </a:rPr>
              <a:t>IfNotPresent</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fabric8.imagePullPolicySnapshot Specifies the image pull policy used by default for SNAPSHOT maven versions.</a:t>
            </a:r>
          </a:p>
          <a:p>
            <a:pPr rtl="0"/>
            <a:r>
              <a:rPr lang="en-US" sz="1200" b="0" i="0" kern="1200" dirty="0" smtClean="0">
                <a:solidFill>
                  <a:schemeClr val="tx1"/>
                </a:solidFill>
                <a:effectLst/>
                <a:latin typeface="+mn-lt"/>
                <a:ea typeface="+mn-ea"/>
                <a:cs typeface="+mn-cs"/>
              </a:rPr>
              <a:t>fabric8.includeAllEnvironmentVariables Should the environment variable JSON Schema files, generate by the </a:t>
            </a:r>
            <a:r>
              <a:rPr lang="en-US" sz="1200" b="1" i="0" kern="1200" dirty="0" smtClean="0">
                <a:solidFill>
                  <a:schemeClr val="tx1"/>
                </a:solidFill>
                <a:effectLst/>
                <a:latin typeface="+mn-lt"/>
                <a:ea typeface="+mn-ea"/>
                <a:cs typeface="+mn-cs"/>
              </a:rPr>
              <a:t>fabric-apt</a:t>
            </a:r>
            <a:r>
              <a:rPr lang="en-US" sz="1200" b="0" i="0" kern="1200" dirty="0" smtClean="0">
                <a:solidFill>
                  <a:schemeClr val="tx1"/>
                </a:solidFill>
                <a:effectLst/>
                <a:latin typeface="+mn-lt"/>
                <a:ea typeface="+mn-ea"/>
                <a:cs typeface="+mn-cs"/>
              </a:rPr>
              <a:t> API plugin be discovered and included in the generated </a:t>
            </a:r>
            <a:r>
              <a:rPr lang="en-US" sz="1200" b="0" i="0" kern="1200" dirty="0" err="1" smtClean="0">
                <a:solidFill>
                  <a:schemeClr val="tx1"/>
                </a:solidFill>
                <a:effectLst/>
                <a:latin typeface="+mn-lt"/>
                <a:ea typeface="+mn-ea"/>
                <a:cs typeface="+mn-cs"/>
              </a:rPr>
              <a:t>kuberentes</a:t>
            </a:r>
            <a:r>
              <a:rPr lang="en-US" sz="1200" b="0" i="0" kern="1200" dirty="0" smtClean="0">
                <a:solidFill>
                  <a:schemeClr val="tx1"/>
                </a:solidFill>
                <a:effectLst/>
                <a:latin typeface="+mn-lt"/>
                <a:ea typeface="+mn-ea"/>
                <a:cs typeface="+mn-cs"/>
              </a:rPr>
              <a:t> JSON file. Defaults to true.</a:t>
            </a:r>
          </a:p>
          <a:p>
            <a:pPr rtl="0"/>
            <a:r>
              <a:rPr lang="en-US" sz="1200" b="0" i="0" kern="1200" dirty="0" smtClean="0">
                <a:solidFill>
                  <a:schemeClr val="tx1"/>
                </a:solidFill>
                <a:effectLst/>
                <a:latin typeface="+mn-lt"/>
                <a:ea typeface="+mn-ea"/>
                <a:cs typeface="+mn-cs"/>
              </a:rPr>
              <a:t>fabric8.includeNamespaceEnvVar Whether we should include the namespace in the containers' </a:t>
            </a:r>
            <a:r>
              <a:rPr lang="en-US" sz="1200" b="0"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vars. Defaults to true</a:t>
            </a:r>
          </a:p>
          <a:p>
            <a:pPr rtl="0"/>
            <a:r>
              <a:rPr lang="en-US" sz="1200" b="0" i="0" kern="1200" dirty="0" smtClean="0">
                <a:solidFill>
                  <a:schemeClr val="tx1"/>
                </a:solidFill>
                <a:effectLst/>
                <a:latin typeface="+mn-lt"/>
                <a:ea typeface="+mn-ea"/>
                <a:cs typeface="+mn-cs"/>
              </a:rPr>
              <a:t>fabric8.label.FOO = BAR Defines the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label FOO and value BAR.</a:t>
            </a:r>
          </a:p>
          <a:p>
            <a:pPr rtl="0"/>
            <a:r>
              <a:rPr lang="en-US" sz="1200" b="0" i="0" kern="1200" dirty="0" smtClean="0">
                <a:solidFill>
                  <a:schemeClr val="tx1"/>
                </a:solidFill>
                <a:effectLst/>
                <a:latin typeface="+mn-lt"/>
                <a:ea typeface="+mn-ea"/>
                <a:cs typeface="+mn-cs"/>
              </a:rPr>
              <a:t>fabric8.livenessProbe.exec Creates a exec action liveness probe with this command.</a:t>
            </a:r>
          </a:p>
          <a:p>
            <a:pPr rtl="0"/>
            <a:r>
              <a:rPr lang="en-US" sz="1200" b="0" i="0" kern="1200" dirty="0" smtClean="0">
                <a:solidFill>
                  <a:schemeClr val="tx1"/>
                </a:solidFill>
                <a:effectLst/>
                <a:latin typeface="+mn-lt"/>
                <a:ea typeface="+mn-ea"/>
                <a:cs typeface="+mn-cs"/>
              </a:rPr>
              <a:t>fabric8.livenessProbe.httpGet.path Creates a HTTP GET action liveness probe on with this path.</a:t>
            </a:r>
          </a:p>
          <a:p>
            <a:pPr rtl="0"/>
            <a:r>
              <a:rPr lang="en-US" sz="1200" b="0" i="0" kern="1200" dirty="0" smtClean="0">
                <a:solidFill>
                  <a:schemeClr val="tx1"/>
                </a:solidFill>
                <a:effectLst/>
                <a:latin typeface="+mn-lt"/>
                <a:ea typeface="+mn-ea"/>
                <a:cs typeface="+mn-cs"/>
              </a:rPr>
              <a:t>fabric8.livenessProbe.httpGet.port Creates a HTTP GET action liveness probe on this port.</a:t>
            </a:r>
          </a:p>
          <a:p>
            <a:pPr rtl="0"/>
            <a:r>
              <a:rPr lang="en-US" sz="1200" b="0" i="0" kern="1200" dirty="0" smtClean="0">
                <a:solidFill>
                  <a:schemeClr val="tx1"/>
                </a:solidFill>
                <a:effectLst/>
                <a:latin typeface="+mn-lt"/>
                <a:ea typeface="+mn-ea"/>
                <a:cs typeface="+mn-cs"/>
              </a:rPr>
              <a:t>fabric8.livenessProbe.httpGet.host Creates a HTTP GET action liveness probe on this host.</a:t>
            </a:r>
          </a:p>
          <a:p>
            <a:pPr rtl="0"/>
            <a:r>
              <a:rPr lang="en-US" sz="1200" b="0" i="0" kern="1200" dirty="0" smtClean="0">
                <a:solidFill>
                  <a:schemeClr val="tx1"/>
                </a:solidFill>
                <a:effectLst/>
                <a:latin typeface="+mn-lt"/>
                <a:ea typeface="+mn-ea"/>
                <a:cs typeface="+mn-cs"/>
              </a:rPr>
              <a:t>fabric8.livenessProbe.port Creates a TCP socket action liveness probe on specified port.</a:t>
            </a:r>
          </a:p>
          <a:p>
            <a:pPr rtl="0"/>
            <a:r>
              <a:rPr lang="en-US" sz="1200" b="0" i="0" kern="1200" dirty="0" smtClean="0">
                <a:solidFill>
                  <a:schemeClr val="tx1"/>
                </a:solidFill>
                <a:effectLst/>
                <a:latin typeface="+mn-lt"/>
                <a:ea typeface="+mn-ea"/>
                <a:cs typeface="+mn-cs"/>
              </a:rPr>
              <a:t>fabric8.namespaceEnvVar The name of the </a:t>
            </a:r>
            <a:r>
              <a:rPr lang="en-US" sz="1200" b="0"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to add that will contain the namespace at container runtime. Defaults to KUBERNETES_NAMESPACE.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103</a:t>
            </a:fld>
            <a:endParaRPr lang="en-US" altLang="en-US"/>
          </a:p>
        </p:txBody>
      </p:sp>
    </p:spTree>
    <p:extLst>
      <p:ext uri="{BB962C8B-B14F-4D97-AF65-F5344CB8AC3E}">
        <p14:creationId xmlns:p14="http://schemas.microsoft.com/office/powerpoint/2010/main" val="1767901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fabric8.parameter.FOO.descriptio`n Defines the description of the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template parameter FOO.</a:t>
            </a:r>
          </a:p>
          <a:p>
            <a:pPr rtl="0"/>
            <a:r>
              <a:rPr lang="en-US" sz="1200" b="0" i="0" kern="1200" dirty="0" smtClean="0">
                <a:solidFill>
                  <a:schemeClr val="tx1"/>
                </a:solidFill>
                <a:effectLst/>
                <a:latin typeface="+mn-lt"/>
                <a:ea typeface="+mn-ea"/>
                <a:cs typeface="+mn-cs"/>
              </a:rPr>
              <a:t>fabric8.parameter.FOO.value Defines the value of the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template parameter FOO.</a:t>
            </a:r>
          </a:p>
          <a:p>
            <a:pPr rtl="0"/>
            <a:r>
              <a:rPr lang="en-US" sz="1200" b="0" i="0" kern="1200" dirty="0" smtClean="0">
                <a:solidFill>
                  <a:schemeClr val="tx1"/>
                </a:solidFill>
                <a:effectLst/>
                <a:latin typeface="+mn-lt"/>
                <a:ea typeface="+mn-ea"/>
                <a:cs typeface="+mn-cs"/>
              </a:rPr>
              <a:t>fabric8.port.container.FOO = 1234 Declares that the pod’s container has a port named FOO with a container port 1234.</a:t>
            </a:r>
          </a:p>
          <a:p>
            <a:pPr rtl="0"/>
            <a:r>
              <a:rPr lang="en-US" sz="1200" b="0" i="0" kern="1200" dirty="0" smtClean="0">
                <a:solidFill>
                  <a:schemeClr val="tx1"/>
                </a:solidFill>
                <a:effectLst/>
                <a:latin typeface="+mn-lt"/>
                <a:ea typeface="+mn-ea"/>
                <a:cs typeface="+mn-cs"/>
              </a:rPr>
              <a:t>fabric8.port.host.FOO = 4567 Declares that the pod’s container has a port </a:t>
            </a:r>
            <a:r>
              <a:rPr lang="en-US" sz="1200" b="0" i="0" kern="1200" dirty="0" err="1" smtClean="0">
                <a:solidFill>
                  <a:schemeClr val="tx1"/>
                </a:solidFill>
                <a:effectLst/>
                <a:latin typeface="+mn-lt"/>
                <a:ea typeface="+mn-ea"/>
                <a:cs typeface="+mn-cs"/>
              </a:rPr>
              <a:t>port</a:t>
            </a:r>
            <a:r>
              <a:rPr lang="en-US" sz="1200" b="0" i="0" kern="1200" dirty="0" smtClean="0">
                <a:solidFill>
                  <a:schemeClr val="tx1"/>
                </a:solidFill>
                <a:effectLst/>
                <a:latin typeface="+mn-lt"/>
                <a:ea typeface="+mn-ea"/>
                <a:cs typeface="+mn-cs"/>
              </a:rPr>
              <a:t> named FOO which is mapped to host port 4567.</a:t>
            </a:r>
          </a:p>
          <a:p>
            <a:pPr rtl="0"/>
            <a:r>
              <a:rPr lang="en-US" sz="1200" b="0" i="0" kern="1200" dirty="0" smtClean="0">
                <a:solidFill>
                  <a:schemeClr val="tx1"/>
                </a:solidFill>
                <a:effectLst/>
                <a:latin typeface="+mn-lt"/>
                <a:ea typeface="+mn-ea"/>
                <a:cs typeface="+mn-cs"/>
              </a:rPr>
              <a:t>fabric8.provider The provider name to include in resource labels (defaults to fabric8).</a:t>
            </a:r>
          </a:p>
          <a:p>
            <a:pPr rtl="0"/>
            <a:r>
              <a:rPr lang="en-US" sz="1200" b="0" i="0" kern="1200" dirty="0" smtClean="0">
                <a:solidFill>
                  <a:schemeClr val="tx1"/>
                </a:solidFill>
                <a:effectLst/>
                <a:latin typeface="+mn-lt"/>
                <a:ea typeface="+mn-ea"/>
                <a:cs typeface="+mn-cs"/>
              </a:rPr>
              <a:t>fabric8.readinessProbe.exec Creates a exec action readiness probe with this command.</a:t>
            </a:r>
          </a:p>
          <a:p>
            <a:pPr rtl="0"/>
            <a:r>
              <a:rPr lang="en-US" sz="1200" b="0" i="0" kern="1200" dirty="0" smtClean="0">
                <a:solidFill>
                  <a:schemeClr val="tx1"/>
                </a:solidFill>
                <a:effectLst/>
                <a:latin typeface="+mn-lt"/>
                <a:ea typeface="+mn-ea"/>
                <a:cs typeface="+mn-cs"/>
              </a:rPr>
              <a:t>fabric8.readinessProbe.httpGet.path Creates a HTTP GET action readiness probe on with this path.</a:t>
            </a:r>
          </a:p>
          <a:p>
            <a:pPr rtl="0"/>
            <a:r>
              <a:rPr lang="en-US" sz="1200" b="0" i="0" kern="1200" dirty="0" smtClean="0">
                <a:solidFill>
                  <a:schemeClr val="tx1"/>
                </a:solidFill>
                <a:effectLst/>
                <a:latin typeface="+mn-lt"/>
                <a:ea typeface="+mn-ea"/>
                <a:cs typeface="+mn-cs"/>
              </a:rPr>
              <a:t>fabric8.readinessProbe.httpGet.port Creates a HTTP GET action readiness probe on this port.</a:t>
            </a:r>
          </a:p>
          <a:p>
            <a:pPr rtl="0"/>
            <a:r>
              <a:rPr lang="en-US" sz="1200" b="0" i="0" kern="1200" dirty="0" smtClean="0">
                <a:solidFill>
                  <a:schemeClr val="tx1"/>
                </a:solidFill>
                <a:effectLst/>
                <a:latin typeface="+mn-lt"/>
                <a:ea typeface="+mn-ea"/>
                <a:cs typeface="+mn-cs"/>
              </a:rPr>
              <a:t>fabric8.readinessProbe.httpGet.host Creates a HTTP GET action readiness probe on this host.</a:t>
            </a:r>
          </a:p>
          <a:p>
            <a:pPr rtl="0"/>
            <a:r>
              <a:rPr lang="en-US" sz="1200" b="0" i="0" kern="1200" dirty="0" smtClean="0">
                <a:solidFill>
                  <a:schemeClr val="tx1"/>
                </a:solidFill>
                <a:effectLst/>
                <a:latin typeface="+mn-lt"/>
                <a:ea typeface="+mn-ea"/>
                <a:cs typeface="+mn-cs"/>
              </a:rPr>
              <a:t>fabric8.readinessProbe.port Creates a TCP socket action readiness probe on specified port.</a:t>
            </a:r>
          </a:p>
          <a:p>
            <a:pPr rtl="0"/>
            <a:r>
              <a:rPr lang="en-US" sz="1200" b="0" i="0" kern="1200" dirty="0" smtClean="0">
                <a:solidFill>
                  <a:schemeClr val="tx1"/>
                </a:solidFill>
                <a:effectLst/>
                <a:latin typeface="+mn-lt"/>
                <a:ea typeface="+mn-ea"/>
                <a:cs typeface="+mn-cs"/>
              </a:rPr>
              <a:t>fabric8.replicas The number of pods to create for the Replication Controller if the plugin is generating the App JSON file.</a:t>
            </a:r>
          </a:p>
          <a:p>
            <a:pPr rtl="0"/>
            <a:r>
              <a:rPr lang="en-US" sz="1200" b="0" i="0" kern="1200" dirty="0" smtClean="0">
                <a:solidFill>
                  <a:schemeClr val="tx1"/>
                </a:solidFill>
                <a:effectLst/>
                <a:latin typeface="+mn-lt"/>
                <a:ea typeface="+mn-ea"/>
                <a:cs typeface="+mn-cs"/>
              </a:rPr>
              <a:t>fabric8.replicationController.name The name of the replication controller used in the generated JSON. This defaults to ${</a:t>
            </a:r>
            <a:r>
              <a:rPr lang="en-US" sz="1200" b="0" i="0" kern="1200" dirty="0" err="1" smtClean="0">
                <a:solidFill>
                  <a:schemeClr val="tx1"/>
                </a:solidFill>
                <a:effectLst/>
                <a:latin typeface="+mn-lt"/>
                <a:ea typeface="+mn-ea"/>
                <a:cs typeface="+mn-cs"/>
              </a:rPr>
              <a:t>project.artifactId</a:t>
            </a:r>
            <a:r>
              <a:rPr lang="en-US" sz="1200" b="0" i="0" kern="1200" dirty="0" smtClean="0">
                <a:solidFill>
                  <a:schemeClr val="tx1"/>
                </a:solidFill>
                <a:effectLst/>
                <a:latin typeface="+mn-lt"/>
                <a:ea typeface="+mn-ea"/>
                <a:cs typeface="+mn-cs"/>
              </a:rPr>
              <a:t>}-controller</a:t>
            </a:r>
          </a:p>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104</a:t>
            </a:fld>
            <a:endParaRPr lang="en-US" altLang="en-US"/>
          </a:p>
        </p:txBody>
      </p:sp>
    </p:spTree>
    <p:extLst>
      <p:ext uri="{BB962C8B-B14F-4D97-AF65-F5344CB8AC3E}">
        <p14:creationId xmlns:p14="http://schemas.microsoft.com/office/powerpoint/2010/main" val="343032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fabric8.serviceAccount The name of the service account to use in this pod (defaults to none)</a:t>
            </a:r>
          </a:p>
          <a:p>
            <a:pPr rtl="0"/>
            <a:r>
              <a:rPr lang="en-US" sz="1200" b="0" i="0" kern="1200" dirty="0" smtClean="0">
                <a:solidFill>
                  <a:schemeClr val="tx1"/>
                </a:solidFill>
                <a:effectLst/>
                <a:latin typeface="+mn-lt"/>
                <a:ea typeface="+mn-ea"/>
                <a:cs typeface="+mn-cs"/>
              </a:rPr>
              <a:t>fabric8.service.name The name of the Service to generate. Defaults to ${</a:t>
            </a:r>
            <a:r>
              <a:rPr lang="en-US" sz="1200" b="0" i="0" kern="1200" dirty="0" err="1" smtClean="0">
                <a:solidFill>
                  <a:schemeClr val="tx1"/>
                </a:solidFill>
                <a:effectLst/>
                <a:latin typeface="+mn-lt"/>
                <a:ea typeface="+mn-ea"/>
                <a:cs typeface="+mn-cs"/>
              </a:rPr>
              <a:t>project.artifactId</a:t>
            </a:r>
            <a:r>
              <a:rPr lang="en-US" sz="1200" b="0" i="0" kern="1200" dirty="0" smtClean="0">
                <a:solidFill>
                  <a:schemeClr val="tx1"/>
                </a:solidFill>
                <a:effectLst/>
                <a:latin typeface="+mn-lt"/>
                <a:ea typeface="+mn-ea"/>
                <a:cs typeface="+mn-cs"/>
              </a:rPr>
              <a:t>} (the artifact Id of the project)</a:t>
            </a:r>
          </a:p>
          <a:p>
            <a:pPr rtl="0"/>
            <a:r>
              <a:rPr lang="en-US" sz="1200" b="0" i="0" kern="1200" dirty="0" smtClean="0">
                <a:solidFill>
                  <a:schemeClr val="tx1"/>
                </a:solidFill>
                <a:effectLst/>
                <a:latin typeface="+mn-lt"/>
                <a:ea typeface="+mn-ea"/>
                <a:cs typeface="+mn-cs"/>
              </a:rPr>
              <a:t>fabric8.service.port The port of the Service to generate (if a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service is required).</a:t>
            </a:r>
          </a:p>
          <a:p>
            <a:pPr rtl="0"/>
            <a:r>
              <a:rPr lang="en-US" sz="1200" b="0" i="0" kern="1200" dirty="0" smtClean="0">
                <a:solidFill>
                  <a:schemeClr val="tx1"/>
                </a:solidFill>
                <a:effectLst/>
                <a:latin typeface="+mn-lt"/>
                <a:ea typeface="+mn-ea"/>
                <a:cs typeface="+mn-cs"/>
              </a:rPr>
              <a:t>fabric8.service.type The type of the service. Set to "</a:t>
            </a:r>
            <a:r>
              <a:rPr lang="en-US" sz="1200" b="0" i="0" kern="1200" dirty="0" err="1" smtClean="0">
                <a:solidFill>
                  <a:schemeClr val="tx1"/>
                </a:solidFill>
                <a:effectLst/>
                <a:latin typeface="+mn-lt"/>
                <a:ea typeface="+mn-ea"/>
                <a:cs typeface="+mn-cs"/>
              </a:rPr>
              <a:t>LoadBalancer</a:t>
            </a:r>
            <a:r>
              <a:rPr lang="en-US" sz="1200" b="0" i="0" kern="1200" dirty="0" smtClean="0">
                <a:solidFill>
                  <a:schemeClr val="tx1"/>
                </a:solidFill>
                <a:effectLst/>
                <a:latin typeface="+mn-lt"/>
                <a:ea typeface="+mn-ea"/>
                <a:cs typeface="+mn-cs"/>
              </a:rPr>
              <a:t>" if you wish an external load balancer to be created.</a:t>
            </a:r>
          </a:p>
          <a:p>
            <a:pPr rtl="0"/>
            <a:r>
              <a:rPr lang="en-US" sz="1200" b="0" i="0" kern="1200" dirty="0" smtClean="0">
                <a:solidFill>
                  <a:schemeClr val="tx1"/>
                </a:solidFill>
                <a:effectLst/>
                <a:latin typeface="+mn-lt"/>
                <a:ea typeface="+mn-ea"/>
                <a:cs typeface="+mn-cs"/>
              </a:rPr>
              <a:t>fabric8.service.containerPort The container port of the Service to generate (if a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service is required).</a:t>
            </a:r>
          </a:p>
          <a:p>
            <a:pPr rtl="0"/>
            <a:r>
              <a:rPr lang="en-US" sz="1200" b="0" i="0" kern="1200" dirty="0" smtClean="0">
                <a:solidFill>
                  <a:schemeClr val="tx1"/>
                </a:solidFill>
                <a:effectLst/>
                <a:latin typeface="+mn-lt"/>
                <a:ea typeface="+mn-ea"/>
                <a:cs typeface="+mn-cs"/>
              </a:rPr>
              <a:t>fabric8.service.protocol The protocol of the service. (If not specified then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will default it to TCP).</a:t>
            </a:r>
          </a:p>
          <a:p>
            <a:pPr rtl="0"/>
            <a:r>
              <a:rPr lang="en-US" sz="1200" b="0" i="0" kern="1200" dirty="0" smtClean="0">
                <a:solidFill>
                  <a:schemeClr val="tx1"/>
                </a:solidFill>
                <a:effectLst/>
                <a:latin typeface="+mn-lt"/>
                <a:ea typeface="+mn-ea"/>
                <a:cs typeface="+mn-cs"/>
              </a:rPr>
              <a:t>fabric8.service.port.&lt;</a:t>
            </a:r>
            <a:r>
              <a:rPr lang="en-US" sz="1200" b="0" i="0" kern="1200" dirty="0" err="1" smtClean="0">
                <a:solidFill>
                  <a:schemeClr val="tx1"/>
                </a:solidFill>
                <a:effectLst/>
                <a:latin typeface="+mn-lt"/>
                <a:ea typeface="+mn-ea"/>
                <a:cs typeface="+mn-cs"/>
              </a:rPr>
              <a:t>portName</a:t>
            </a:r>
            <a:r>
              <a:rPr lang="en-US" sz="1200" b="0" i="0" kern="1200" dirty="0" smtClean="0">
                <a:solidFill>
                  <a:schemeClr val="tx1"/>
                </a:solidFill>
                <a:effectLst/>
                <a:latin typeface="+mn-lt"/>
                <a:ea typeface="+mn-ea"/>
                <a:cs typeface="+mn-cs"/>
              </a:rPr>
              <a:t>&gt; The service port to generate (if a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service is required with multiple ports).</a:t>
            </a:r>
          </a:p>
          <a:p>
            <a:pPr rtl="0"/>
            <a:r>
              <a:rPr lang="en-US" sz="1200" b="0" i="0" kern="1200" dirty="0" smtClean="0">
                <a:solidFill>
                  <a:schemeClr val="tx1"/>
                </a:solidFill>
                <a:effectLst/>
                <a:latin typeface="+mn-lt"/>
                <a:ea typeface="+mn-ea"/>
                <a:cs typeface="+mn-cs"/>
              </a:rPr>
              <a:t>fabric8.service.containerPort.&lt;</a:t>
            </a:r>
            <a:r>
              <a:rPr lang="en-US" sz="1200" b="0" i="0" kern="1200" dirty="0" err="1" smtClean="0">
                <a:solidFill>
                  <a:schemeClr val="tx1"/>
                </a:solidFill>
                <a:effectLst/>
                <a:latin typeface="+mn-lt"/>
                <a:ea typeface="+mn-ea"/>
                <a:cs typeface="+mn-cs"/>
              </a:rPr>
              <a:t>portName</a:t>
            </a:r>
            <a:r>
              <a:rPr lang="en-US" sz="1200" b="0" i="0" kern="1200" dirty="0" smtClean="0">
                <a:solidFill>
                  <a:schemeClr val="tx1"/>
                </a:solidFill>
                <a:effectLst/>
                <a:latin typeface="+mn-lt"/>
                <a:ea typeface="+mn-ea"/>
                <a:cs typeface="+mn-cs"/>
              </a:rPr>
              <a:t>&gt; The container port to target to generate (if a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service is required with multiple ports).</a:t>
            </a:r>
          </a:p>
          <a:p>
            <a:pPr rtl="0"/>
            <a:r>
              <a:rPr lang="en-US" sz="1200" b="0" i="0" kern="1200" dirty="0" smtClean="0">
                <a:solidFill>
                  <a:schemeClr val="tx1"/>
                </a:solidFill>
                <a:effectLst/>
                <a:latin typeface="+mn-lt"/>
                <a:ea typeface="+mn-ea"/>
                <a:cs typeface="+mn-cs"/>
              </a:rPr>
              <a:t>fabric8.service.protocol.&lt;</a:t>
            </a:r>
            <a:r>
              <a:rPr lang="en-US" sz="1200" b="0" i="0" kern="1200" dirty="0" err="1" smtClean="0">
                <a:solidFill>
                  <a:schemeClr val="tx1"/>
                </a:solidFill>
                <a:effectLst/>
                <a:latin typeface="+mn-lt"/>
                <a:ea typeface="+mn-ea"/>
                <a:cs typeface="+mn-cs"/>
              </a:rPr>
              <a:t>portName</a:t>
            </a:r>
            <a:r>
              <a:rPr lang="en-US" sz="1200" b="0" i="0" kern="1200" dirty="0" smtClean="0">
                <a:solidFill>
                  <a:schemeClr val="tx1"/>
                </a:solidFill>
                <a:effectLst/>
                <a:latin typeface="+mn-lt"/>
                <a:ea typeface="+mn-ea"/>
                <a:cs typeface="+mn-cs"/>
              </a:rPr>
              <a:t>&gt; The protocol of this service port to generate (if a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service is required with multiple ports).</a:t>
            </a:r>
          </a:p>
          <a:p>
            <a:pPr rtl="0"/>
            <a:r>
              <a:rPr lang="en-US" sz="1200" b="0" i="0" kern="1200" dirty="0" smtClean="0">
                <a:solidFill>
                  <a:schemeClr val="tx1"/>
                </a:solidFill>
                <a:effectLst/>
                <a:latin typeface="+mn-lt"/>
                <a:ea typeface="+mn-ea"/>
                <a:cs typeface="+mn-cs"/>
              </a:rPr>
              <a:t>fabric8.volume.FOO.emptyDir = </a:t>
            </a:r>
            <a:r>
              <a:rPr lang="en-US" sz="1200" b="0" i="0" kern="1200" dirty="0" err="1" smtClean="0">
                <a:solidFill>
                  <a:schemeClr val="tx1"/>
                </a:solidFill>
                <a:effectLst/>
                <a:latin typeface="+mn-lt"/>
                <a:ea typeface="+mn-ea"/>
                <a:cs typeface="+mn-cs"/>
              </a:rPr>
              <a:t>somemedium</a:t>
            </a:r>
            <a:r>
              <a:rPr lang="en-US" sz="1200" b="0" i="0" kern="1200" dirty="0" smtClean="0">
                <a:solidFill>
                  <a:schemeClr val="tx1"/>
                </a:solidFill>
                <a:effectLst/>
                <a:latin typeface="+mn-lt"/>
                <a:ea typeface="+mn-ea"/>
                <a:cs typeface="+mn-cs"/>
              </a:rPr>
              <a:t> Defines the </a:t>
            </a:r>
            <a:r>
              <a:rPr lang="en-US" sz="1200" b="0" i="0" kern="1200" dirty="0" err="1" smtClean="0">
                <a:solidFill>
                  <a:schemeClr val="tx1"/>
                </a:solidFill>
                <a:effectLst/>
                <a:latin typeface="+mn-lt"/>
                <a:ea typeface="+mn-ea"/>
                <a:cs typeface="+mn-cs"/>
              </a:rPr>
              <a:t>emtpy</a:t>
            </a:r>
            <a:r>
              <a:rPr lang="en-US" sz="1200" b="0" i="0" kern="1200" dirty="0" smtClean="0">
                <a:solidFill>
                  <a:schemeClr val="tx1"/>
                </a:solidFill>
                <a:effectLst/>
                <a:latin typeface="+mn-lt"/>
                <a:ea typeface="+mn-ea"/>
                <a:cs typeface="+mn-cs"/>
              </a:rPr>
              <a:t> volume with name FOO and medium </a:t>
            </a:r>
            <a:r>
              <a:rPr lang="en-US" sz="1200" b="0" i="0" kern="1200" dirty="0" err="1" smtClean="0">
                <a:solidFill>
                  <a:schemeClr val="tx1"/>
                </a:solidFill>
                <a:effectLst/>
                <a:latin typeface="+mn-lt"/>
                <a:ea typeface="+mn-ea"/>
                <a:cs typeface="+mn-cs"/>
              </a:rPr>
              <a:t>somemedium</a:t>
            </a:r>
            <a:r>
              <a:rPr lang="en-US" sz="1200" b="0" i="0" kern="1200" dirty="0" smtClean="0">
                <a:solidFill>
                  <a:schemeClr val="tx1"/>
                </a:solidFill>
                <a:effectLst/>
                <a:latin typeface="+mn-lt"/>
                <a:ea typeface="+mn-ea"/>
                <a:cs typeface="+mn-cs"/>
              </a:rPr>
              <a:t>.</a:t>
            </a:r>
          </a:p>
          <a:p>
            <a:pPr rtl="0"/>
            <a:r>
              <a:rPr lang="en-US" sz="1200" b="0" i="0" kern="1200" dirty="0" smtClean="0">
                <a:solidFill>
                  <a:schemeClr val="tx1"/>
                </a:solidFill>
                <a:effectLst/>
                <a:latin typeface="+mn-lt"/>
                <a:ea typeface="+mn-ea"/>
                <a:cs typeface="+mn-cs"/>
              </a:rPr>
              <a:t>fabric8.volume.FOO.hostPath = /some/path Defines the host </a:t>
            </a:r>
            <a:r>
              <a:rPr lang="en-US" sz="1200" b="0" i="0" kern="1200" dirty="0" err="1" smtClean="0">
                <a:solidFill>
                  <a:schemeClr val="tx1"/>
                </a:solidFill>
                <a:effectLst/>
                <a:latin typeface="+mn-lt"/>
                <a:ea typeface="+mn-ea"/>
                <a:cs typeface="+mn-cs"/>
              </a:rPr>
              <a:t>dir</a:t>
            </a:r>
            <a:r>
              <a:rPr lang="en-US" sz="1200" b="0" i="0" kern="1200" dirty="0" smtClean="0">
                <a:solidFill>
                  <a:schemeClr val="tx1"/>
                </a:solidFill>
                <a:effectLst/>
                <a:latin typeface="+mn-lt"/>
                <a:ea typeface="+mn-ea"/>
                <a:cs typeface="+mn-cs"/>
              </a:rPr>
              <a:t> volume with name FOO.</a:t>
            </a:r>
          </a:p>
          <a:p>
            <a:pPr rtl="0"/>
            <a:r>
              <a:rPr lang="en-US" sz="1200" b="0" i="0" kern="1200" dirty="0" smtClean="0">
                <a:solidFill>
                  <a:schemeClr val="tx1"/>
                </a:solidFill>
                <a:effectLst/>
                <a:latin typeface="+mn-lt"/>
                <a:ea typeface="+mn-ea"/>
                <a:cs typeface="+mn-cs"/>
              </a:rPr>
              <a:t>fabric8.volume.FOO.mountPath = /some/path Defines the volume mount with name FOO.</a:t>
            </a:r>
          </a:p>
          <a:p>
            <a:pPr rtl="0"/>
            <a:r>
              <a:rPr lang="en-US" sz="1200" b="0" i="0" kern="1200" dirty="0" smtClean="0">
                <a:solidFill>
                  <a:schemeClr val="tx1"/>
                </a:solidFill>
                <a:effectLst/>
                <a:latin typeface="+mn-lt"/>
                <a:ea typeface="+mn-ea"/>
                <a:cs typeface="+mn-cs"/>
              </a:rPr>
              <a:t>fabric8.volume.FOO.readOnly Specifies whether or not a volume is read only.</a:t>
            </a:r>
          </a:p>
          <a:p>
            <a:pPr rtl="0"/>
            <a:r>
              <a:rPr lang="en-US" sz="1200" b="0" i="0" kern="1200" dirty="0" smtClean="0">
                <a:solidFill>
                  <a:schemeClr val="tx1"/>
                </a:solidFill>
                <a:effectLst/>
                <a:latin typeface="+mn-lt"/>
                <a:ea typeface="+mn-ea"/>
                <a:cs typeface="+mn-cs"/>
              </a:rPr>
              <a:t>fabric8.volume.FOO.secret = BAR Defines the secret name to be BAR for the FOO volume.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105</a:t>
            </a:fld>
            <a:endParaRPr lang="en-US" altLang="en-US"/>
          </a:p>
        </p:txBody>
      </p:sp>
    </p:spTree>
    <p:extLst>
      <p:ext uri="{BB962C8B-B14F-4D97-AF65-F5344CB8AC3E}">
        <p14:creationId xmlns:p14="http://schemas.microsoft.com/office/powerpoint/2010/main" val="1289006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fabric8.apply.create</a:t>
            </a:r>
            <a:r>
              <a:rPr lang="en-US" sz="1200" b="0" i="0" kern="1200" dirty="0" smtClean="0">
                <a:solidFill>
                  <a:schemeClr val="tx1"/>
                </a:solidFill>
                <a:effectLst/>
                <a:latin typeface="+mn-lt"/>
                <a:ea typeface="+mn-ea"/>
                <a:cs typeface="+mn-cs"/>
              </a:rPr>
              <a:t> Should we create new resources (not in the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namespace). Defaults to true.</a:t>
            </a:r>
          </a:p>
          <a:p>
            <a:pPr rtl="0"/>
            <a:r>
              <a:rPr lang="en-US" sz="1200" b="1" i="0" kern="1200" dirty="0" smtClean="0">
                <a:solidFill>
                  <a:schemeClr val="tx1"/>
                </a:solidFill>
                <a:effectLst/>
                <a:latin typeface="+mn-lt"/>
                <a:ea typeface="+mn-ea"/>
                <a:cs typeface="+mn-cs"/>
              </a:rPr>
              <a:t>fabric8.apply.servicesOnly</a:t>
            </a:r>
            <a:r>
              <a:rPr lang="en-US" sz="1200" b="0" i="0" kern="1200" dirty="0" smtClean="0">
                <a:solidFill>
                  <a:schemeClr val="tx1"/>
                </a:solidFill>
                <a:effectLst/>
                <a:latin typeface="+mn-lt"/>
                <a:ea typeface="+mn-ea"/>
                <a:cs typeface="+mn-cs"/>
              </a:rPr>
              <a:t> Should only services be processed. This lets you run 2 builds, process the services only first; then process non-services. Defaults to false.</a:t>
            </a:r>
          </a:p>
          <a:p>
            <a:pPr rtl="0"/>
            <a:r>
              <a:rPr lang="en-US" sz="1200" b="1" i="0" kern="1200" dirty="0" smtClean="0">
                <a:solidFill>
                  <a:schemeClr val="tx1"/>
                </a:solidFill>
                <a:effectLst/>
                <a:latin typeface="+mn-lt"/>
                <a:ea typeface="+mn-ea"/>
                <a:cs typeface="+mn-cs"/>
              </a:rPr>
              <a:t>fabric8.apply.ignoreServices</a:t>
            </a:r>
            <a:r>
              <a:rPr lang="en-US" sz="1200" b="0" i="0" kern="1200" dirty="0" smtClean="0">
                <a:solidFill>
                  <a:schemeClr val="tx1"/>
                </a:solidFill>
                <a:effectLst/>
                <a:latin typeface="+mn-lt"/>
                <a:ea typeface="+mn-ea"/>
                <a:cs typeface="+mn-cs"/>
              </a:rPr>
              <a:t> Ignore any services in the JSON. This is useful if you wish to recreate all the </a:t>
            </a:r>
            <a:r>
              <a:rPr lang="en-US" sz="1200" b="0" i="0" kern="1200" dirty="0" err="1" smtClean="0">
                <a:solidFill>
                  <a:schemeClr val="tx1"/>
                </a:solidFill>
                <a:effectLst/>
                <a:latin typeface="+mn-lt"/>
                <a:ea typeface="+mn-ea"/>
                <a:cs typeface="+mn-cs"/>
              </a:rPr>
              <a:t>ReplicationControllers</a:t>
            </a:r>
            <a:r>
              <a:rPr lang="en-US" sz="1200" b="0" i="0" kern="1200" dirty="0" smtClean="0">
                <a:solidFill>
                  <a:schemeClr val="tx1"/>
                </a:solidFill>
                <a:effectLst/>
                <a:latin typeface="+mn-lt"/>
                <a:ea typeface="+mn-ea"/>
                <a:cs typeface="+mn-cs"/>
              </a:rPr>
              <a:t> and Pods but not recreate Services (which can cause </a:t>
            </a:r>
            <a:r>
              <a:rPr lang="en-US" sz="1200" b="0" i="0" kern="1200" dirty="0" err="1" smtClean="0">
                <a:solidFill>
                  <a:schemeClr val="tx1"/>
                </a:solidFill>
                <a:effectLst/>
                <a:latin typeface="+mn-lt"/>
                <a:ea typeface="+mn-ea"/>
                <a:cs typeface="+mn-cs"/>
              </a:rPr>
              <a:t>PortalIP</a:t>
            </a:r>
            <a:r>
              <a:rPr lang="en-US" sz="1200" b="0" i="0" kern="1200" dirty="0" smtClean="0">
                <a:solidFill>
                  <a:schemeClr val="tx1"/>
                </a:solidFill>
                <a:effectLst/>
                <a:latin typeface="+mn-lt"/>
                <a:ea typeface="+mn-ea"/>
                <a:cs typeface="+mn-cs"/>
              </a:rPr>
              <a:t> addresses to change for services which can break some Pods and could cause problems for load balancers. Defaults to false.</a:t>
            </a:r>
          </a:p>
          <a:p>
            <a:pPr rtl="0"/>
            <a:r>
              <a:rPr lang="en-US" sz="1200" b="1" i="0" kern="1200" dirty="0" smtClean="0">
                <a:solidFill>
                  <a:schemeClr val="tx1"/>
                </a:solidFill>
                <a:effectLst/>
                <a:latin typeface="+mn-lt"/>
                <a:ea typeface="+mn-ea"/>
                <a:cs typeface="+mn-cs"/>
              </a:rPr>
              <a:t>fabric8.apply.createRoutes</a:t>
            </a:r>
            <a:r>
              <a:rPr lang="en-US" sz="1200" b="0" i="0" kern="1200" dirty="0" smtClean="0">
                <a:solidFill>
                  <a:schemeClr val="tx1"/>
                </a:solidFill>
                <a:effectLst/>
                <a:latin typeface="+mn-lt"/>
                <a:ea typeface="+mn-ea"/>
                <a:cs typeface="+mn-cs"/>
              </a:rPr>
              <a:t> If there is a route domain (see fabric8.domain) then this option will create an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Route for each service for the host </a:t>
            </a:r>
            <a:r>
              <a:rPr lang="en-US" sz="1200" b="0" i="0" kern="1200" dirty="0" err="1" smtClean="0">
                <a:solidFill>
                  <a:schemeClr val="tx1"/>
                </a:solidFill>
                <a:effectLst/>
                <a:latin typeface="+mn-lt"/>
                <a:ea typeface="+mn-ea"/>
                <a:cs typeface="+mn-cs"/>
              </a:rPr>
              <a:t>expressio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servicename</a:t>
            </a:r>
            <a:r>
              <a:rPr lang="en-US" sz="1200" b="0" i="0" kern="1200" dirty="0" smtClean="0">
                <a:solidFill>
                  <a:schemeClr val="tx1"/>
                </a:solidFill>
                <a:effectLst/>
                <a:latin typeface="+mn-lt"/>
                <a:ea typeface="+mn-ea"/>
                <a:cs typeface="+mn-cs"/>
              </a:rPr>
              <a:t>}.${fabric8.domain}. Defaults to true.</a:t>
            </a:r>
          </a:p>
          <a:p>
            <a:pPr rtl="0"/>
            <a:r>
              <a:rPr lang="en-US" sz="1200" b="1" i="0" kern="1200" dirty="0" smtClean="0">
                <a:solidFill>
                  <a:schemeClr val="tx1"/>
                </a:solidFill>
                <a:effectLst/>
                <a:latin typeface="+mn-lt"/>
                <a:ea typeface="+mn-ea"/>
                <a:cs typeface="+mn-cs"/>
              </a:rPr>
              <a:t>fabric8.domain</a:t>
            </a:r>
            <a:r>
              <a:rPr lang="en-US" sz="1200" b="0" i="0" kern="1200" dirty="0" smtClean="0">
                <a:solidFill>
                  <a:schemeClr val="tx1"/>
                </a:solidFill>
                <a:effectLst/>
                <a:latin typeface="+mn-lt"/>
                <a:ea typeface="+mn-ea"/>
                <a:cs typeface="+mn-cs"/>
              </a:rPr>
              <a:t> The domain to expose the services as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Routes. Defaults to $KUBERNETES_DOMAIN.</a:t>
            </a:r>
          </a:p>
          <a:p>
            <a:pPr rtl="0"/>
            <a:r>
              <a:rPr lang="en-US" sz="1200" b="1" i="0" kern="1200" dirty="0" smtClean="0">
                <a:solidFill>
                  <a:schemeClr val="tx1"/>
                </a:solidFill>
                <a:effectLst/>
                <a:latin typeface="+mn-lt"/>
                <a:ea typeface="+mn-ea"/>
                <a:cs typeface="+mn-cs"/>
              </a:rPr>
              <a:t>fabric8.namespace</a:t>
            </a:r>
            <a:r>
              <a:rPr lang="en-US" sz="1200" b="0" i="0" kern="1200" dirty="0" smtClean="0">
                <a:solidFill>
                  <a:schemeClr val="tx1"/>
                </a:solidFill>
                <a:effectLst/>
                <a:latin typeface="+mn-lt"/>
                <a:ea typeface="+mn-ea"/>
                <a:cs typeface="+mn-cs"/>
              </a:rPr>
              <a:t> Specifies the namespace (or </a:t>
            </a:r>
            <a:r>
              <a:rPr lang="en-US" sz="1200" b="0" i="0" kern="1200" dirty="0" err="1" smtClean="0">
                <a:solidFill>
                  <a:schemeClr val="tx1"/>
                </a:solidFill>
                <a:effectLst/>
                <a:latin typeface="+mn-lt"/>
                <a:ea typeface="+mn-ea"/>
                <a:cs typeface="+mn-cs"/>
              </a:rPr>
              <a:t>OpenShift</a:t>
            </a:r>
            <a:r>
              <a:rPr lang="en-US" sz="1200" b="0" i="0" kern="1200" dirty="0" smtClean="0">
                <a:solidFill>
                  <a:schemeClr val="tx1"/>
                </a:solidFill>
                <a:effectLst/>
                <a:latin typeface="+mn-lt"/>
                <a:ea typeface="+mn-ea"/>
                <a:cs typeface="+mn-cs"/>
              </a:rPr>
              <a:t> project name) to apply the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resources to. If not specified it will use the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106</a:t>
            </a:fld>
            <a:endParaRPr lang="en-US" altLang="en-US"/>
          </a:p>
        </p:txBody>
      </p:sp>
    </p:spTree>
    <p:extLst>
      <p:ext uri="{BB962C8B-B14F-4D97-AF65-F5344CB8AC3E}">
        <p14:creationId xmlns:p14="http://schemas.microsoft.com/office/powerpoint/2010/main" val="379623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Kubernetes supports multiple virtual clusters backed by the same physical cluster. These virtual clusters are called namespaces.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805677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Namespaces are intended for use in environments with many users spread across multiple teams, or projects. For clusters with a few to tens of users, you should not need to create or think about namespaces at all. Start using namespaces when you need the features they provide.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Namespaces provide a scope for names. Names of resources need to be unique within a namespace, but not across namespaces.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Namespaces are a way to divide cluster resources between multiple uses (via </a:t>
            </a:r>
            <a:r>
              <a:rPr lang="en-US" sz="1200" b="0" i="0" u="sng" kern="1200" dirty="0" smtClean="0">
                <a:solidFill>
                  <a:schemeClr val="tx1"/>
                </a:solidFill>
                <a:effectLst/>
                <a:latin typeface="+mn-lt"/>
                <a:ea typeface="+mn-ea"/>
                <a:cs typeface="+mn-cs"/>
                <a:hlinkClick r:id="rId3"/>
              </a:rPr>
              <a:t>resource quota</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future versions of Kubernetes, objects in the same namespace will have the same access control policies by default.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not necessary to use multiple namespaces just to separate slightly different resources, such as different versions of the same software: use </a:t>
            </a:r>
            <a:r>
              <a:rPr lang="en-US" sz="1200" b="0" i="0" u="sng" kern="1200" dirty="0" smtClean="0">
                <a:solidFill>
                  <a:schemeClr val="tx1"/>
                </a:solidFill>
                <a:effectLst/>
                <a:latin typeface="+mn-lt"/>
                <a:ea typeface="+mn-ea"/>
                <a:cs typeface="+mn-cs"/>
                <a:hlinkClick r:id="rId4"/>
              </a:rPr>
              <a:t>labels</a:t>
            </a:r>
            <a:r>
              <a:rPr lang="en-US" sz="1200" b="0" i="0" kern="1200" dirty="0" smtClean="0">
                <a:solidFill>
                  <a:schemeClr val="tx1"/>
                </a:solidFill>
                <a:effectLst/>
                <a:latin typeface="+mn-lt"/>
                <a:ea typeface="+mn-ea"/>
                <a:cs typeface="+mn-cs"/>
              </a:rPr>
              <a:t> to distinguish resources within the same namespace.</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103928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Kubernetes starts with two initial namespaces: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The default namespace for objects with no other namespace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kube</a:t>
            </a:r>
            <a:r>
              <a:rPr lang="en-US" sz="1200" b="0" i="0" kern="1200" dirty="0" smtClean="0">
                <a:solidFill>
                  <a:schemeClr val="tx1"/>
                </a:solidFill>
                <a:effectLst/>
                <a:latin typeface="+mn-lt"/>
                <a:ea typeface="+mn-ea"/>
                <a:cs typeface="+mn-cs"/>
              </a:rPr>
              <a:t>-system The namespace for objects created by the Kubernetes system</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27127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66080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You can log into multiple Kubernetes clusters with the same client and switch between clusters/contexts at the command line. You can also specify which namespaces to use when pointing to specific clusters. For example, to view the current cluster context,</a:t>
            </a:r>
            <a:r>
              <a:rPr lang="en-US" sz="1200" b="0" i="0" kern="1200" baseline="0" dirty="0" smtClean="0">
                <a:solidFill>
                  <a:schemeClr val="tx1"/>
                </a:solidFill>
                <a:effectLst/>
                <a:latin typeface="+mn-lt"/>
                <a:ea typeface="+mn-ea"/>
                <a:cs typeface="+mn-cs"/>
              </a:rPr>
              <a:t> as above.</a:t>
            </a: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98847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You can log into multiple Kubernetes clusters with the same client and switch between clusters/contexts at the command line. You can also specify which namespaces to use when pointing to specific clusters. For example, to view the current cluster context,</a:t>
            </a:r>
            <a:r>
              <a:rPr lang="en-US" sz="1200" b="0" i="0" kern="1200" baseline="0" dirty="0" smtClean="0">
                <a:solidFill>
                  <a:schemeClr val="tx1"/>
                </a:solidFill>
                <a:effectLst/>
                <a:latin typeface="+mn-lt"/>
                <a:ea typeface="+mn-ea"/>
                <a:cs typeface="+mn-cs"/>
              </a:rPr>
              <a:t> as above.</a:t>
            </a: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83176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7/14/17</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7/14/17</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7/14/17</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7/14/17</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7/14/17</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7/14/17</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7/14/17</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7/14/17</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7/14/17</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7/14/17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7/14/17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ubernetes.io/docs/user-guide/services" TargetMode="External"/><Relationship Id="rId4" Type="http://schemas.openxmlformats.org/officeDocument/2006/relationships/hyperlink" Target="https://kubernetes.io/docs/admin/dns"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ubernetes.io/docs/admin/authorization/#kubect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ubernetes.io/docs/api/"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ubernetes.io/docs/admin/authorization/webhoo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artinfowler.com/articles/microservices.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normAutofit/>
          </a:bodyPr>
          <a:lstStyle/>
          <a:p>
            <a:r>
              <a:rPr lang="en-US" sz="5400" dirty="0"/>
              <a:t>Advanced </a:t>
            </a:r>
            <a:r>
              <a:rPr lang="en-US" sz="5400" dirty="0" smtClean="0"/>
              <a:t>Kubernetes</a:t>
            </a:r>
            <a:endParaRPr lang="en-US" altLang="en-US" sz="5400" dirty="0"/>
          </a:p>
        </p:txBody>
      </p:sp>
      <p:sp>
        <p:nvSpPr>
          <p:cNvPr id="3" name="Subtitle 2"/>
          <p:cNvSpPr>
            <a:spLocks noGrp="1"/>
          </p:cNvSpPr>
          <p:nvPr>
            <p:ph type="subTitle" idx="1"/>
          </p:nvPr>
        </p:nvSpPr>
        <p:spPr/>
        <p:txBody>
          <a:bodyPr rtlCol="0">
            <a:normAutofit/>
          </a:bodyPr>
          <a:lstStyle/>
          <a:p>
            <a:pPr>
              <a:spcAft>
                <a:spcPts val="0"/>
              </a:spcAft>
              <a:defRPr/>
            </a:pPr>
            <a:r>
              <a:rPr lang="en-US" dirty="0"/>
              <a:t>Concepts, Management, Middleware</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Y</a:t>
            </a:r>
            <a:r>
              <a:rPr lang="en-US" dirty="0" smtClean="0"/>
              <a:t>ou Win </a:t>
            </a:r>
            <a:r>
              <a:rPr lang="en-US" dirty="0"/>
              <a:t>with Docker and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Immutable </a:t>
            </a:r>
            <a:r>
              <a:rPr lang="en-US" sz="2400" dirty="0"/>
              <a:t>infrastructure</a:t>
            </a:r>
          </a:p>
          <a:p>
            <a:pPr>
              <a:buFont typeface="Wingdings" panose="05000000000000000000" pitchFamily="2" charset="2"/>
              <a:buChar char="q"/>
            </a:pPr>
            <a:r>
              <a:rPr lang="en-US" sz="2400" dirty="0" smtClean="0"/>
              <a:t> DevOps</a:t>
            </a:r>
            <a:endParaRPr lang="en-US" sz="2400" dirty="0"/>
          </a:p>
          <a:p>
            <a:pPr>
              <a:buFont typeface="Wingdings" panose="05000000000000000000" pitchFamily="2" charset="2"/>
              <a:buChar char="q"/>
            </a:pPr>
            <a:r>
              <a:rPr lang="en-US" sz="2400" dirty="0" smtClean="0"/>
              <a:t> CI/CD</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1476696346"/>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JSON Options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Options:</a:t>
            </a:r>
            <a:endParaRPr lang="en-US" sz="2400" dirty="0"/>
          </a:p>
          <a:p>
            <a:pPr lvl="1">
              <a:buFont typeface="Wingdings" panose="05000000000000000000" pitchFamily="2" charset="2"/>
              <a:buChar char="q"/>
            </a:pPr>
            <a:r>
              <a:rPr lang="en-US" sz="2200" dirty="0" smtClean="0"/>
              <a:t> Hand-generate </a:t>
            </a:r>
            <a:r>
              <a:rPr lang="en-US" sz="2200" dirty="0"/>
              <a:t>your own file and let </a:t>
            </a:r>
            <a:r>
              <a:rPr lang="en-US" sz="2200" dirty="0" err="1">
                <a:latin typeface="Courier New" charset="0"/>
                <a:ea typeface="Courier New" charset="0"/>
                <a:cs typeface="Courier New" charset="0"/>
              </a:rPr>
              <a:t>mvn</a:t>
            </a:r>
            <a:r>
              <a:rPr lang="en-US" sz="2200" dirty="0"/>
              <a:t> coordinates be </a:t>
            </a:r>
            <a:r>
              <a:rPr lang="en-US" sz="2200" dirty="0" smtClean="0"/>
              <a:t>applied</a:t>
            </a:r>
            <a:endParaRPr lang="en-US" sz="2200" dirty="0"/>
          </a:p>
          <a:p>
            <a:pPr lvl="1">
              <a:buFont typeface="Wingdings" panose="05000000000000000000" pitchFamily="2" charset="2"/>
              <a:buChar char="q"/>
            </a:pPr>
            <a:r>
              <a:rPr lang="en-US" sz="2200" dirty="0" smtClean="0"/>
              <a:t> Use </a:t>
            </a:r>
            <a:r>
              <a:rPr lang="en-US" sz="2200" dirty="0"/>
              <a:t>default </a:t>
            </a:r>
            <a:r>
              <a:rPr lang="en-US" sz="2200" dirty="0" err="1">
                <a:latin typeface="Courier New" charset="0"/>
                <a:ea typeface="Courier New" charset="0"/>
                <a:cs typeface="Courier New" charset="0"/>
              </a:rPr>
              <a:t>mvn</a:t>
            </a:r>
            <a:r>
              <a:rPr lang="en-US" sz="2200" dirty="0"/>
              <a:t> properties and let </a:t>
            </a:r>
            <a:r>
              <a:rPr lang="en-US" sz="2200" dirty="0">
                <a:latin typeface="Courier New" panose="02070309020205020404" pitchFamily="49" charset="0"/>
                <a:cs typeface="Courier New" panose="02070309020205020404" pitchFamily="49" charset="0"/>
              </a:rPr>
              <a:t>fabric8:json</a:t>
            </a:r>
            <a:r>
              <a:rPr lang="en-US" sz="2200" dirty="0"/>
              <a:t> generate the </a:t>
            </a:r>
            <a:r>
              <a:rPr lang="en-US" sz="2200" dirty="0" smtClean="0"/>
              <a:t>JSON file</a:t>
            </a:r>
            <a:endParaRPr lang="en-US" sz="2200" dirty="0"/>
          </a:p>
          <a:p>
            <a:pPr lvl="1">
              <a:buFont typeface="Wingdings" panose="05000000000000000000" pitchFamily="2" charset="2"/>
              <a:buChar char="q"/>
            </a:pPr>
            <a:r>
              <a:rPr lang="en-US" sz="2200" dirty="0" smtClean="0"/>
              <a:t> Use annotation </a:t>
            </a:r>
            <a:r>
              <a:rPr lang="en-US" sz="2200" dirty="0"/>
              <a:t>processors and </a:t>
            </a:r>
            <a:r>
              <a:rPr lang="en-US" sz="2200" dirty="0" err="1"/>
              <a:t>typesafe</a:t>
            </a:r>
            <a:r>
              <a:rPr lang="en-US" sz="2200" dirty="0"/>
              <a:t> DSL builders </a:t>
            </a:r>
            <a:r>
              <a:rPr lang="en-US" sz="2200" dirty="0" smtClean="0"/>
              <a:t>directly</a:t>
            </a:r>
            <a:endParaRPr lang="en-US" sz="2200" dirty="0"/>
          </a:p>
          <a:p>
            <a:pPr lvl="1">
              <a:buFont typeface="Wingdings" panose="05000000000000000000" pitchFamily="2" charset="2"/>
              <a:buChar char="q"/>
            </a:pPr>
            <a:r>
              <a:rPr lang="en-US" sz="2200" dirty="0" smtClean="0"/>
              <a:t> Enrich </a:t>
            </a:r>
            <a:r>
              <a:rPr lang="en-US" sz="2200" dirty="0"/>
              <a:t>the generated JSON with additional stuff</a:t>
            </a:r>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100</a:t>
            </a:fld>
            <a:endParaRPr lang="en-US" altLang="en-US"/>
          </a:p>
        </p:txBody>
      </p:sp>
    </p:spTree>
    <p:extLst>
      <p:ext uri="{BB962C8B-B14F-4D97-AF65-F5344CB8AC3E}">
        <p14:creationId xmlns:p14="http://schemas.microsoft.com/office/powerpoint/2010/main" val="609889381"/>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Fabric8 </a:t>
            </a:r>
            <a:r>
              <a:rPr lang="en-US" dirty="0" smtClean="0"/>
              <a:t>Maven Plugin</a:t>
            </a:r>
            <a:r>
              <a:rPr lang="en-US" dirty="0"/>
              <a:t>: </a:t>
            </a:r>
            <a:r>
              <a:rPr lang="en-US" dirty="0" smtClean="0"/>
              <a:t>JSON</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101</a:t>
            </a:fld>
            <a:endParaRPr lang="en-US" altLang="en-US"/>
          </a:p>
        </p:txBody>
      </p:sp>
      <p:sp>
        <p:nvSpPr>
          <p:cNvPr id="6" name="Content Placeholder 2"/>
          <p:cNvSpPr>
            <a:spLocks noGrp="1"/>
          </p:cNvSpPr>
          <p:nvPr/>
        </p:nvSpPr>
        <p:spPr>
          <a:xfrm>
            <a:off x="1821179" y="1676400"/>
            <a:ext cx="8610600" cy="2362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200"/>
              </a:spcAft>
              <a:buNone/>
            </a:pPr>
            <a:r>
              <a:rPr lang="en-US" dirty="0" smtClean="0">
                <a:solidFill>
                  <a:schemeClr val="tx1"/>
                </a:solidFill>
                <a:latin typeface="Courier New" panose="02070309020205020404" pitchFamily="49" charset="0"/>
                <a:cs typeface="Courier New" panose="02070309020205020404" pitchFamily="49" charset="0"/>
              </a:rPr>
              <a:t>&lt;</a:t>
            </a:r>
            <a:r>
              <a:rPr lang="en-US" dirty="0">
                <a:solidFill>
                  <a:schemeClr val="tx1"/>
                </a:solidFill>
                <a:latin typeface="Courier New" panose="02070309020205020404" pitchFamily="49" charset="0"/>
                <a:cs typeface="Courier New" panose="02070309020205020404" pitchFamily="49" charset="0"/>
              </a:rPr>
              <a:t>project&gt;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&lt;properties&gt;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&lt;fabric8.env.FOO&gt;bar&lt;/fabric8.env.FOO&gt;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&lt;/properties&gt;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&lt;/project&gt;</a:t>
            </a:r>
          </a:p>
          <a:p>
            <a:pPr marL="292608" lvl="1" indent="0">
              <a:spcBef>
                <a:spcPts val="0"/>
              </a:spcBef>
              <a:spcAft>
                <a:spcPts val="200"/>
              </a:spcAft>
              <a:buNone/>
            </a:pPr>
            <a:endParaRPr lang="en-US" sz="12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Example:</a:t>
            </a:r>
            <a:endParaRPr lang="en-US" sz="2000" dirty="0" smtClean="0"/>
          </a:p>
          <a:p>
            <a:pPr fontAlgn="auto"/>
            <a:endParaRPr lang="en-US" sz="2400" dirty="0" smtClean="0"/>
          </a:p>
          <a:p>
            <a:pPr fontAlgn="auto"/>
            <a:endParaRPr lang="en-US" sz="2400" dirty="0"/>
          </a:p>
        </p:txBody>
      </p:sp>
    </p:spTree>
    <p:extLst>
      <p:ext uri="{BB962C8B-B14F-4D97-AF65-F5344CB8AC3E}">
        <p14:creationId xmlns:p14="http://schemas.microsoft.com/office/powerpoint/2010/main" val="189767333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Fabric8 Maven Plugin: </a:t>
            </a:r>
            <a:r>
              <a:rPr lang="en-US" dirty="0" smtClean="0"/>
              <a:t>JSON</a:t>
            </a:r>
            <a:endParaRPr lang="en-US" dirty="0"/>
          </a:p>
        </p:txBody>
      </p:sp>
      <p:sp>
        <p:nvSpPr>
          <p:cNvPr id="3" name="Content Placeholder 2"/>
          <p:cNvSpPr>
            <a:spLocks noGrp="1"/>
          </p:cNvSpPr>
          <p:nvPr>
            <p:ph idx="1"/>
          </p:nvPr>
        </p:nvSpPr>
        <p:spPr/>
        <p:txBody>
          <a:bodyPr>
            <a:normAutofit/>
          </a:bodyPr>
          <a:lstStyle/>
          <a:p>
            <a:r>
              <a:rPr lang="en-US" sz="1800" dirty="0" err="1">
                <a:latin typeface="Courier New" panose="02070309020205020404" pitchFamily="49" charset="0"/>
                <a:cs typeface="Courier New" panose="02070309020205020404" pitchFamily="49" charset="0"/>
              </a:rPr>
              <a:t>docker.image</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fabric8.combineDependencies</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fabric8.container.name</a:t>
            </a:r>
            <a:endParaRPr lang="en-US" sz="1800" dirty="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fabric8.containerPrivileged</a:t>
            </a: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fabric8.env.FOO = </a:t>
            </a:r>
            <a:r>
              <a:rPr lang="en-US" sz="1800" dirty="0" smtClean="0">
                <a:latin typeface="Courier New" panose="02070309020205020404" pitchFamily="49" charset="0"/>
                <a:cs typeface="Courier New" panose="02070309020205020404" pitchFamily="49" charset="0"/>
              </a:rPr>
              <a:t>BAR</a:t>
            </a:r>
          </a:p>
          <a:p>
            <a:r>
              <a:rPr lang="en-US" sz="1800" dirty="0" smtClean="0">
                <a:latin typeface="Courier New" panose="02070309020205020404" pitchFamily="49" charset="0"/>
                <a:cs typeface="Courier New" panose="02070309020205020404" pitchFamily="49" charset="0"/>
              </a:rPr>
              <a:t>fabric8.extra.json</a:t>
            </a:r>
          </a:p>
          <a:p>
            <a:r>
              <a:rPr lang="en-US" sz="1800" dirty="0" smtClean="0">
                <a:latin typeface="Courier New" panose="02070309020205020404" pitchFamily="49" charset="0"/>
                <a:cs typeface="Courier New" panose="02070309020205020404" pitchFamily="49" charset="0"/>
              </a:rPr>
              <a:t>fabric8.generateJson</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fabric8.iconRef</a:t>
            </a:r>
          </a:p>
          <a:p>
            <a:r>
              <a:rPr lang="en-US" sz="1800" dirty="0" smtClean="0">
                <a:latin typeface="Courier New" panose="02070309020205020404" pitchFamily="49" charset="0"/>
                <a:cs typeface="Courier New" panose="02070309020205020404" pitchFamily="49" charset="0"/>
              </a:rPr>
              <a:t>fabric8.iconUrl</a:t>
            </a:r>
          </a:p>
          <a:p>
            <a:r>
              <a:rPr lang="en-US" sz="1800" dirty="0" smtClean="0">
                <a:latin typeface="Courier New" panose="02070309020205020404" pitchFamily="49" charset="0"/>
                <a:cs typeface="Courier New" panose="02070309020205020404" pitchFamily="49" charset="0"/>
              </a:rPr>
              <a:t>fabric8.iconUrlPrefix</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102</a:t>
            </a:fld>
            <a:endParaRPr lang="en-US" altLang="en-US"/>
          </a:p>
        </p:txBody>
      </p:sp>
    </p:spTree>
    <p:extLst>
      <p:ext uri="{BB962C8B-B14F-4D97-AF65-F5344CB8AC3E}">
        <p14:creationId xmlns:p14="http://schemas.microsoft.com/office/powerpoint/2010/main" val="3877697093"/>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Fabric8 </a:t>
            </a:r>
            <a:r>
              <a:rPr lang="en-US" dirty="0" smtClean="0"/>
              <a:t>Maven Plugin</a:t>
            </a:r>
            <a:r>
              <a:rPr lang="en-US" dirty="0"/>
              <a:t>: </a:t>
            </a:r>
            <a:r>
              <a:rPr lang="en-US" dirty="0" smtClean="0"/>
              <a:t>JSON</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103</a:t>
            </a:fld>
            <a:endParaRPr lang="en-US" altLang="en-US"/>
          </a:p>
        </p:txBody>
      </p:sp>
      <p:sp>
        <p:nvSpPr>
          <p:cNvPr id="7" name="Content Placeholder 2"/>
          <p:cNvSpPr txBox="1">
            <a:spLocks/>
          </p:cNvSpPr>
          <p:nvPr/>
        </p:nvSpPr>
        <p:spPr>
          <a:xfrm>
            <a:off x="1097279" y="1066801"/>
            <a:ext cx="10058401"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dirty="0"/>
          </a:p>
        </p:txBody>
      </p:sp>
      <p:sp>
        <p:nvSpPr>
          <p:cNvPr id="5" name="Rectangle 4"/>
          <p:cNvSpPr/>
          <p:nvPr/>
        </p:nvSpPr>
        <p:spPr>
          <a:xfrm>
            <a:off x="1097279" y="1066800"/>
            <a:ext cx="10165080" cy="5078313"/>
          </a:xfrm>
          <a:prstGeom prst="rect">
            <a:avLst/>
          </a:prstGeom>
        </p:spPr>
        <p:txBody>
          <a:bodyPr wrap="square">
            <a:spAutoFit/>
          </a:bodyPr>
          <a:lstStyle/>
          <a:p>
            <a:pPr>
              <a:lnSpc>
                <a:spcPct val="150000"/>
              </a:lnSpc>
            </a:pPr>
            <a:r>
              <a:rPr lang="en-US" dirty="0" smtClean="0">
                <a:latin typeface="Courier New" panose="02070309020205020404" pitchFamily="49" charset="0"/>
                <a:cs typeface="Courier New" panose="02070309020205020404" pitchFamily="49" charset="0"/>
              </a:rPr>
              <a:t>fabric8.iconBranch</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fabric8.imagePullPolicy</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fabric8.imagePullPolicySnapshot</a:t>
            </a:r>
          </a:p>
          <a:p>
            <a:pPr>
              <a:lnSpc>
                <a:spcPct val="150000"/>
              </a:lnSpc>
            </a:pPr>
            <a:r>
              <a:rPr lang="en-US" dirty="0" smtClean="0">
                <a:latin typeface="Courier New" panose="02070309020205020404" pitchFamily="49" charset="0"/>
                <a:cs typeface="Courier New" panose="02070309020205020404" pitchFamily="49" charset="0"/>
              </a:rPr>
              <a:t>fabric8.includeAllEnvironmentVariables</a:t>
            </a:r>
            <a:r>
              <a:rPr lang="en-US" dirty="0">
                <a:latin typeface="Courier New" panose="02070309020205020404" pitchFamily="49" charset="0"/>
                <a:cs typeface="Courier New" panose="02070309020205020404" pitchFamily="49" charset="0"/>
              </a:rPr>
              <a:t>	</a:t>
            </a:r>
          </a:p>
          <a:p>
            <a:pPr>
              <a:lnSpc>
                <a:spcPct val="150000"/>
              </a:lnSpc>
            </a:pPr>
            <a:r>
              <a:rPr lang="en-US" dirty="0" smtClean="0">
                <a:latin typeface="Courier New" panose="02070309020205020404" pitchFamily="49" charset="0"/>
                <a:cs typeface="Courier New" panose="02070309020205020404" pitchFamily="49" charset="0"/>
              </a:rPr>
              <a:t>fabric8.includeNamespaceEnvVar</a:t>
            </a: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Courier New" panose="02070309020205020404" pitchFamily="49" charset="0"/>
                <a:cs typeface="Courier New" panose="02070309020205020404" pitchFamily="49" charset="0"/>
              </a:rPr>
              <a:t>fabric8.label.FOO = </a:t>
            </a:r>
            <a:r>
              <a:rPr lang="en-US" dirty="0" smtClean="0">
                <a:latin typeface="Courier New" panose="02070309020205020404" pitchFamily="49" charset="0"/>
                <a:cs typeface="Courier New" panose="02070309020205020404" pitchFamily="49" charset="0"/>
              </a:rPr>
              <a:t>BAR</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fabric8.livenessProbe.exec</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fabric8.livenessProbe.httpGet.path</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fabric8.livenessProbe.httpGet.port</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fabric8.livenessProbe.httpGet.host</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fabric8.livenessProbe.port</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fabric8.namespaceEnvVar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2151583"/>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Fabric8 </a:t>
            </a:r>
            <a:r>
              <a:rPr lang="en-US" dirty="0" smtClean="0"/>
              <a:t>Maven Plugin</a:t>
            </a:r>
            <a:r>
              <a:rPr lang="en-US" dirty="0"/>
              <a:t>: </a:t>
            </a:r>
            <a:r>
              <a:rPr lang="en-US" dirty="0" smtClean="0"/>
              <a:t>JSON</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104</a:t>
            </a:fld>
            <a:endParaRPr lang="en-US" altLang="en-US"/>
          </a:p>
        </p:txBody>
      </p:sp>
      <p:sp>
        <p:nvSpPr>
          <p:cNvPr id="7" name="Content Placeholder 2"/>
          <p:cNvSpPr txBox="1">
            <a:spLocks/>
          </p:cNvSpPr>
          <p:nvPr/>
        </p:nvSpPr>
        <p:spPr>
          <a:xfrm>
            <a:off x="1097279" y="1066801"/>
            <a:ext cx="10058401"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dirty="0"/>
          </a:p>
        </p:txBody>
      </p:sp>
      <p:sp>
        <p:nvSpPr>
          <p:cNvPr id="5" name="Rectangle 4"/>
          <p:cNvSpPr/>
          <p:nvPr/>
        </p:nvSpPr>
        <p:spPr>
          <a:xfrm>
            <a:off x="1097279" y="1066800"/>
            <a:ext cx="10165080" cy="5078313"/>
          </a:xfrm>
          <a:prstGeom prst="rect">
            <a:avLst/>
          </a:prstGeom>
        </p:spPr>
        <p:txBody>
          <a:bodyPr wrap="square">
            <a:spAutoFit/>
          </a:bodyPr>
          <a:lstStyle/>
          <a:p>
            <a:pPr>
              <a:lnSpc>
                <a:spcPct val="150000"/>
              </a:lnSpc>
            </a:pPr>
            <a:r>
              <a:rPr lang="en-US" dirty="0" smtClean="0">
                <a:latin typeface="Courier New" panose="02070309020205020404" pitchFamily="49" charset="0"/>
                <a:cs typeface="Courier New" panose="02070309020205020404" pitchFamily="49" charset="0"/>
              </a:rPr>
              <a:t>fabric8.parameter.FOO.description</a:t>
            </a:r>
          </a:p>
          <a:p>
            <a:pPr>
              <a:lnSpc>
                <a:spcPct val="150000"/>
              </a:lnSpc>
            </a:pPr>
            <a:r>
              <a:rPr lang="en-US" dirty="0" smtClean="0">
                <a:latin typeface="Courier New" panose="02070309020205020404" pitchFamily="49" charset="0"/>
                <a:cs typeface="Courier New" panose="02070309020205020404" pitchFamily="49" charset="0"/>
              </a:rPr>
              <a:t>fabric8.parameter.FOO.value</a:t>
            </a:r>
          </a:p>
          <a:p>
            <a:pPr>
              <a:lnSpc>
                <a:spcPct val="150000"/>
              </a:lnSpc>
            </a:pPr>
            <a:r>
              <a:rPr lang="en-US" dirty="0" smtClean="0">
                <a:latin typeface="Courier New" panose="02070309020205020404" pitchFamily="49" charset="0"/>
                <a:cs typeface="Courier New" panose="02070309020205020404" pitchFamily="49" charset="0"/>
              </a:rPr>
              <a:t>fabric8.port.container.FOO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1234</a:t>
            </a:r>
            <a:endParaRPr lang="en-US" dirty="0">
              <a:latin typeface="Courier New" panose="02070309020205020404" pitchFamily="49" charset="0"/>
              <a:cs typeface="Courier New" panose="02070309020205020404" pitchFamily="49" charset="0"/>
            </a:endParaRPr>
          </a:p>
          <a:p>
            <a:pPr>
              <a:lnSpc>
                <a:spcPct val="150000"/>
              </a:lnSpc>
            </a:pPr>
            <a:r>
              <a:rPr lang="en-US" dirty="0">
                <a:latin typeface="Courier New" panose="02070309020205020404" pitchFamily="49" charset="0"/>
                <a:cs typeface="Courier New" panose="02070309020205020404" pitchFamily="49" charset="0"/>
              </a:rPr>
              <a:t>fabric8.port.host.FOO = </a:t>
            </a:r>
            <a:r>
              <a:rPr lang="en-US" dirty="0" smtClean="0">
                <a:latin typeface="Courier New" panose="02070309020205020404" pitchFamily="49" charset="0"/>
                <a:cs typeface="Courier New" panose="02070309020205020404" pitchFamily="49" charset="0"/>
              </a:rPr>
              <a:t>4567</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fabric8.provider</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fabric8.readinessProbe.exec</a:t>
            </a:r>
          </a:p>
          <a:p>
            <a:pPr>
              <a:lnSpc>
                <a:spcPct val="150000"/>
              </a:lnSpc>
            </a:pPr>
            <a:r>
              <a:rPr lang="en-US" dirty="0" smtClean="0">
                <a:latin typeface="Courier New" panose="02070309020205020404" pitchFamily="49" charset="0"/>
                <a:cs typeface="Courier New" panose="02070309020205020404" pitchFamily="49" charset="0"/>
              </a:rPr>
              <a:t>fabric8.readinessProbe.httpGet.path</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fabric8.readinessProbe.httpGet.port</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fabric8.readinessProbe.httpGet.host</a:t>
            </a:r>
          </a:p>
          <a:p>
            <a:pPr>
              <a:lnSpc>
                <a:spcPct val="150000"/>
              </a:lnSpc>
            </a:pPr>
            <a:r>
              <a:rPr lang="en-US" dirty="0" smtClean="0">
                <a:latin typeface="Courier New" panose="02070309020205020404" pitchFamily="49" charset="0"/>
                <a:cs typeface="Courier New" panose="02070309020205020404" pitchFamily="49" charset="0"/>
              </a:rPr>
              <a:t>fabric8.readinessProbe.port</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fabric8.replicas</a:t>
            </a:r>
            <a:endParaRPr lang="en-US" dirty="0">
              <a:latin typeface="Courier New" panose="02070309020205020404" pitchFamily="49" charset="0"/>
              <a:cs typeface="Courier New" panose="02070309020205020404" pitchFamily="49" charset="0"/>
            </a:endParaRPr>
          </a:p>
          <a:p>
            <a:pPr>
              <a:lnSpc>
                <a:spcPct val="150000"/>
              </a:lnSpc>
            </a:pPr>
            <a:r>
              <a:rPr lang="en-US" dirty="0" smtClean="0">
                <a:latin typeface="Courier New" panose="02070309020205020404" pitchFamily="49" charset="0"/>
                <a:cs typeface="Courier New" panose="02070309020205020404" pitchFamily="49" charset="0"/>
              </a:rPr>
              <a:t>fabric8.replicationController.name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7506548"/>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Fabric8 </a:t>
            </a:r>
            <a:r>
              <a:rPr lang="en-US" dirty="0" smtClean="0"/>
              <a:t>Maven Plugin</a:t>
            </a:r>
            <a:r>
              <a:rPr lang="en-US" dirty="0"/>
              <a:t>: A</a:t>
            </a:r>
            <a:r>
              <a:rPr lang="en-US" dirty="0" smtClean="0"/>
              <a:t>pply</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105</a:t>
            </a:fld>
            <a:endParaRPr lang="en-US" altLang="en-US"/>
          </a:p>
        </p:txBody>
      </p:sp>
      <p:sp>
        <p:nvSpPr>
          <p:cNvPr id="7" name="Content Placeholder 2"/>
          <p:cNvSpPr txBox="1">
            <a:spLocks/>
          </p:cNvSpPr>
          <p:nvPr/>
        </p:nvSpPr>
        <p:spPr>
          <a:xfrm>
            <a:off x="1097279" y="1066801"/>
            <a:ext cx="10058401"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endParaRPr lang="en-US" dirty="0"/>
          </a:p>
        </p:txBody>
      </p:sp>
      <p:sp>
        <p:nvSpPr>
          <p:cNvPr id="5" name="Rectangle 4"/>
          <p:cNvSpPr/>
          <p:nvPr/>
        </p:nvSpPr>
        <p:spPr>
          <a:xfrm>
            <a:off x="1097279" y="1066800"/>
            <a:ext cx="10165080" cy="4339650"/>
          </a:xfrm>
          <a:prstGeom prst="rect">
            <a:avLst/>
          </a:prstGeom>
        </p:spPr>
        <p:txBody>
          <a:bodyPr wrap="square">
            <a:spAutoFit/>
          </a:bodyPr>
          <a:lstStyle/>
          <a:p>
            <a:pPr marL="342900" indent="-342900">
              <a:lnSpc>
                <a:spcPct val="150000"/>
              </a:lnSpc>
              <a:buClr>
                <a:schemeClr val="accent1"/>
              </a:buClr>
              <a:buFont typeface="Wingdings" charset="2"/>
              <a:buChar char="q"/>
            </a:pPr>
            <a:r>
              <a:rPr lang="en-US" sz="2400" dirty="0">
                <a:latin typeface="+mn-lt"/>
                <a:cs typeface="Courier New" panose="02070309020205020404" pitchFamily="49" charset="0"/>
              </a:rPr>
              <a:t>Takes the </a:t>
            </a:r>
            <a:r>
              <a:rPr lang="en-US" sz="2400" dirty="0" err="1">
                <a:latin typeface="Courier New" charset="0"/>
                <a:ea typeface="Courier New" charset="0"/>
                <a:cs typeface="Courier New" charset="0"/>
              </a:rPr>
              <a:t>kubernetes.json</a:t>
            </a:r>
            <a:r>
              <a:rPr lang="en-US" sz="2400" dirty="0">
                <a:latin typeface="+mn-lt"/>
                <a:cs typeface="Courier New" panose="02070309020205020404" pitchFamily="49" charset="0"/>
              </a:rPr>
              <a:t> from </a:t>
            </a:r>
            <a:r>
              <a:rPr lang="en-US" sz="2400" dirty="0">
                <a:latin typeface="Courier New" charset="0"/>
                <a:ea typeface="Courier New" charset="0"/>
                <a:cs typeface="Courier New" charset="0"/>
              </a:rPr>
              <a:t>fabric8:json</a:t>
            </a:r>
            <a:r>
              <a:rPr lang="en-US" sz="2400" dirty="0">
                <a:latin typeface="+mn-lt"/>
                <a:cs typeface="Courier New" panose="02070309020205020404" pitchFamily="49" charset="0"/>
              </a:rPr>
              <a:t> and "applies" it to K</a:t>
            </a:r>
            <a:r>
              <a:rPr lang="en-US" sz="2400" dirty="0" smtClean="0">
                <a:latin typeface="+mn-lt"/>
                <a:cs typeface="Courier New" panose="02070309020205020404" pitchFamily="49" charset="0"/>
              </a:rPr>
              <a:t>ubernetes</a:t>
            </a:r>
            <a:endParaRPr lang="en-US" sz="2400" dirty="0">
              <a:latin typeface="+mn-lt"/>
              <a:cs typeface="Courier New" panose="02070309020205020404" pitchFamily="49" charset="0"/>
            </a:endParaRPr>
          </a:p>
          <a:p>
            <a:pPr marL="342900" indent="-342900">
              <a:lnSpc>
                <a:spcPct val="150000"/>
              </a:lnSpc>
              <a:buClr>
                <a:schemeClr val="accent1"/>
              </a:buClr>
              <a:buFont typeface="Wingdings" charset="2"/>
              <a:buChar char="q"/>
            </a:pPr>
            <a:r>
              <a:rPr lang="en-US" sz="2400" dirty="0">
                <a:latin typeface="+mn-lt"/>
                <a:cs typeface="Courier New" panose="02070309020205020404" pitchFamily="49" charset="0"/>
              </a:rPr>
              <a:t>Synonymous with </a:t>
            </a:r>
            <a:r>
              <a:rPr lang="en-US" sz="2400" dirty="0" err="1">
                <a:latin typeface="Courier New" charset="0"/>
                <a:ea typeface="Courier New" charset="0"/>
                <a:cs typeface="Courier New" charset="0"/>
              </a:rPr>
              <a:t>kubectl</a:t>
            </a:r>
            <a:r>
              <a:rPr lang="en-US" sz="2400" dirty="0">
                <a:latin typeface="Courier New" charset="0"/>
                <a:ea typeface="Courier New" charset="0"/>
                <a:cs typeface="Courier New" charset="0"/>
              </a:rPr>
              <a:t> create -f &lt;</a:t>
            </a:r>
            <a:r>
              <a:rPr lang="en-US" sz="2400" dirty="0" smtClean="0">
                <a:latin typeface="Courier New" charset="0"/>
                <a:ea typeface="Courier New" charset="0"/>
                <a:cs typeface="Courier New" charset="0"/>
              </a:rPr>
              <a:t>resource</a:t>
            </a:r>
            <a:endParaRPr lang="en-US" sz="2400" dirty="0">
              <a:latin typeface="Courier New" charset="0"/>
              <a:ea typeface="Courier New" charset="0"/>
              <a:cs typeface="Courier New" charset="0"/>
            </a:endParaRPr>
          </a:p>
          <a:p>
            <a:pPr marL="342900" indent="-342900">
              <a:lnSpc>
                <a:spcPct val="150000"/>
              </a:lnSpc>
              <a:buClr>
                <a:schemeClr val="accent1"/>
              </a:buClr>
              <a:buFont typeface="Wingdings" charset="2"/>
              <a:buChar char="q"/>
            </a:pPr>
            <a:r>
              <a:rPr lang="en-US" sz="2400" dirty="0">
                <a:latin typeface="+mn-lt"/>
                <a:cs typeface="Courier New" panose="02070309020205020404" pitchFamily="49" charset="0"/>
              </a:rPr>
              <a:t>Can be applied part of </a:t>
            </a:r>
            <a:r>
              <a:rPr lang="en-US" sz="2400" dirty="0" err="1">
                <a:latin typeface="Courier New" charset="0"/>
                <a:ea typeface="Courier New" charset="0"/>
                <a:cs typeface="Courier New" charset="0"/>
              </a:rPr>
              <a:t>mvn</a:t>
            </a:r>
            <a:r>
              <a:rPr lang="en-US" sz="2400" dirty="0">
                <a:latin typeface="Courier New" charset="0"/>
                <a:ea typeface="Courier New" charset="0"/>
                <a:cs typeface="Courier New" charset="0"/>
              </a:rPr>
              <a:t> build/</a:t>
            </a:r>
            <a:r>
              <a:rPr lang="en-US" sz="2400" dirty="0" err="1">
                <a:latin typeface="Courier New" charset="0"/>
                <a:ea typeface="Courier New" charset="0"/>
                <a:cs typeface="Courier New" charset="0"/>
              </a:rPr>
              <a:t>mvn</a:t>
            </a:r>
            <a:r>
              <a:rPr lang="en-US" sz="2400" dirty="0">
                <a:latin typeface="+mn-lt"/>
                <a:cs typeface="Courier New" panose="02070309020205020404" pitchFamily="49" charset="0"/>
              </a:rPr>
              <a:t> </a:t>
            </a:r>
            <a:r>
              <a:rPr lang="en-US" sz="2400" dirty="0" smtClean="0">
                <a:latin typeface="+mn-lt"/>
                <a:cs typeface="Courier New" panose="02070309020205020404" pitchFamily="49" charset="0"/>
              </a:rPr>
              <a:t>lifecycle</a:t>
            </a:r>
            <a:endParaRPr lang="en-US" sz="2400" dirty="0">
              <a:latin typeface="+mn-lt"/>
              <a:cs typeface="Courier New" panose="02070309020205020404" pitchFamily="49" charset="0"/>
            </a:endParaRPr>
          </a:p>
          <a:p>
            <a:pPr marL="342900" indent="-342900">
              <a:lnSpc>
                <a:spcPct val="150000"/>
              </a:lnSpc>
              <a:buClr>
                <a:schemeClr val="accent1"/>
              </a:buClr>
              <a:buFont typeface="Wingdings" charset="2"/>
              <a:buChar char="q"/>
            </a:pPr>
            <a:r>
              <a:rPr lang="en-US" sz="2400" dirty="0">
                <a:latin typeface="+mn-lt"/>
                <a:cs typeface="Courier New" panose="02070309020205020404" pitchFamily="49" charset="0"/>
              </a:rPr>
              <a:t>Just configure these environment variables </a:t>
            </a:r>
            <a:endParaRPr lang="en-US" sz="2400" dirty="0" smtClean="0">
              <a:latin typeface="+mn-lt"/>
              <a:cs typeface="Courier New" panose="02070309020205020404" pitchFamily="49" charset="0"/>
            </a:endParaRPr>
          </a:p>
          <a:p>
            <a:pPr marL="800100" lvl="1" indent="-342900">
              <a:lnSpc>
                <a:spcPct val="150000"/>
              </a:lnSpc>
              <a:buClr>
                <a:schemeClr val="accent1"/>
              </a:buClr>
              <a:buFont typeface="Wingdings" charset="2"/>
              <a:buChar char="q"/>
            </a:pPr>
            <a:r>
              <a:rPr lang="en-US" sz="2000" dirty="0" smtClean="0">
                <a:latin typeface="Courier New" charset="0"/>
                <a:ea typeface="Courier New" charset="0"/>
                <a:cs typeface="Courier New" charset="0"/>
              </a:rPr>
              <a:t>KUBERNETES_MASTER</a:t>
            </a:r>
            <a:r>
              <a:rPr lang="en-US" sz="2000" dirty="0" smtClean="0">
                <a:latin typeface="+mn-lt"/>
                <a:cs typeface="Courier New" panose="02070309020205020404" pitchFamily="49" charset="0"/>
              </a:rPr>
              <a:t> </a:t>
            </a:r>
            <a:r>
              <a:rPr lang="en-US" sz="2000" dirty="0">
                <a:latin typeface="+mn-lt"/>
                <a:cs typeface="Courier New" panose="02070309020205020404" pitchFamily="49" charset="0"/>
              </a:rPr>
              <a:t>- </a:t>
            </a:r>
            <a:r>
              <a:rPr lang="en-US" sz="2000" dirty="0" smtClean="0">
                <a:latin typeface="+mn-lt"/>
                <a:cs typeface="Courier New" panose="02070309020205020404" pitchFamily="49" charset="0"/>
              </a:rPr>
              <a:t>The </a:t>
            </a:r>
            <a:r>
              <a:rPr lang="en-US" sz="2000" dirty="0">
                <a:latin typeface="+mn-lt"/>
                <a:cs typeface="Courier New" panose="02070309020205020404" pitchFamily="49" charset="0"/>
              </a:rPr>
              <a:t>location of the </a:t>
            </a:r>
            <a:r>
              <a:rPr lang="en-US" sz="2000" dirty="0" err="1" smtClean="0">
                <a:latin typeface="+mn-lt"/>
                <a:cs typeface="Courier New" panose="02070309020205020404" pitchFamily="49" charset="0"/>
              </a:rPr>
              <a:t>Kubernete</a:t>
            </a:r>
            <a:r>
              <a:rPr lang="en-US" sz="2000" dirty="0" smtClean="0">
                <a:latin typeface="+mn-lt"/>
                <a:cs typeface="Courier New" panose="02070309020205020404" pitchFamily="49" charset="0"/>
              </a:rPr>
              <a:t> Master</a:t>
            </a:r>
          </a:p>
          <a:p>
            <a:pPr marL="800100" lvl="1" indent="-342900">
              <a:lnSpc>
                <a:spcPct val="150000"/>
              </a:lnSpc>
              <a:buClr>
                <a:schemeClr val="accent1"/>
              </a:buClr>
              <a:buFont typeface="Wingdings" charset="2"/>
              <a:buChar char="q"/>
            </a:pPr>
            <a:r>
              <a:rPr lang="en-US" sz="2000" dirty="0" smtClean="0">
                <a:latin typeface="Courier New" charset="0"/>
                <a:ea typeface="Courier New" charset="0"/>
                <a:cs typeface="Courier New" charset="0"/>
              </a:rPr>
              <a:t>KUBERNETES_NAMESPACE</a:t>
            </a:r>
            <a:r>
              <a:rPr lang="en-US" sz="2000" dirty="0" smtClean="0">
                <a:latin typeface="+mn-lt"/>
                <a:cs typeface="Courier New" panose="02070309020205020404" pitchFamily="49" charset="0"/>
              </a:rPr>
              <a:t> </a:t>
            </a:r>
            <a:r>
              <a:rPr lang="en-US" sz="2000" dirty="0">
                <a:latin typeface="+mn-lt"/>
                <a:cs typeface="Courier New" panose="02070309020205020404" pitchFamily="49" charset="0"/>
              </a:rPr>
              <a:t>- </a:t>
            </a:r>
            <a:r>
              <a:rPr lang="en-US" sz="2000" dirty="0" smtClean="0">
                <a:latin typeface="+mn-lt"/>
                <a:cs typeface="Courier New" panose="02070309020205020404" pitchFamily="49" charset="0"/>
              </a:rPr>
              <a:t>The </a:t>
            </a:r>
            <a:r>
              <a:rPr lang="en-US" sz="2000" dirty="0">
                <a:latin typeface="+mn-lt"/>
                <a:cs typeface="Courier New" panose="02070309020205020404" pitchFamily="49" charset="0"/>
              </a:rPr>
              <a:t>default </a:t>
            </a:r>
            <a:r>
              <a:rPr lang="en-US" sz="2000" dirty="0" smtClean="0">
                <a:latin typeface="+mn-lt"/>
                <a:cs typeface="Courier New" panose="02070309020205020404" pitchFamily="49" charset="0"/>
              </a:rPr>
              <a:t>Namespace </a:t>
            </a:r>
            <a:r>
              <a:rPr lang="en-US" sz="2000" dirty="0">
                <a:latin typeface="+mn-lt"/>
                <a:cs typeface="Courier New" panose="02070309020205020404" pitchFamily="49" charset="0"/>
              </a:rPr>
              <a:t>used on operations</a:t>
            </a:r>
          </a:p>
          <a:p>
            <a:pPr marL="285750" indent="-285750">
              <a:lnSpc>
                <a:spcPct val="150000"/>
              </a:lnSpc>
              <a:buClr>
                <a:schemeClr val="accent1"/>
              </a:buClr>
              <a:buFont typeface="Wingdings" charset="2"/>
              <a:buChar char="q"/>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2763681"/>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Fabric8 </a:t>
            </a:r>
            <a:r>
              <a:rPr lang="en-US" dirty="0" smtClean="0"/>
              <a:t>Maven Plugin</a:t>
            </a:r>
            <a:r>
              <a:rPr lang="en-US" dirty="0"/>
              <a:t>: </a:t>
            </a:r>
            <a:r>
              <a:rPr lang="en-US" dirty="0" smtClean="0"/>
              <a:t>Apply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cs typeface="Courier New" panose="02070309020205020404" pitchFamily="49" charset="0"/>
              </a:rPr>
              <a:t> </a:t>
            </a:r>
            <a:r>
              <a:rPr lang="en-US" sz="2400" dirty="0" smtClean="0">
                <a:cs typeface="Courier New" panose="02070309020205020404" pitchFamily="49" charset="0"/>
              </a:rPr>
              <a:t>Example:</a:t>
            </a:r>
          </a:p>
          <a:p>
            <a:pPr>
              <a:buFont typeface="Wingdings" charset="2"/>
              <a:buChar char="q"/>
            </a:pPr>
            <a:endParaRPr lang="en-US" sz="2400" dirty="0" smtClean="0">
              <a:latin typeface="Courier New" panose="02070309020205020404" pitchFamily="49" charset="0"/>
              <a:cs typeface="Courier New" panose="02070309020205020404" pitchFamily="49" charset="0"/>
            </a:endParaRPr>
          </a:p>
          <a:p>
            <a:pPr>
              <a:buFont typeface="Wingdings" charset="2"/>
              <a:buChar char="q"/>
            </a:pPr>
            <a:endParaRPr lang="en-US" sz="2400" dirty="0" smtClean="0">
              <a:latin typeface="Courier New" panose="02070309020205020404" pitchFamily="49" charset="0"/>
              <a:cs typeface="Courier New" panose="02070309020205020404" pitchFamily="49" charset="0"/>
            </a:endParaRPr>
          </a:p>
          <a:p>
            <a:pPr>
              <a:buFont typeface="Wingdings" charset="2"/>
              <a:buChar char="q"/>
            </a:pPr>
            <a:r>
              <a:rPr lang="en-US" sz="2400" dirty="0" smtClean="0">
                <a:latin typeface="Courier New" panose="02070309020205020404" pitchFamily="49" charset="0"/>
                <a:cs typeface="Courier New" panose="02070309020205020404" pitchFamily="49" charset="0"/>
              </a:rPr>
              <a:t>fabric8.apply.create</a:t>
            </a:r>
            <a:r>
              <a:rPr lang="en-US" sz="2400" dirty="0">
                <a:latin typeface="Courier New" panose="02070309020205020404" pitchFamily="49" charset="0"/>
                <a:cs typeface="Courier New" panose="02070309020205020404" pitchFamily="49" charset="0"/>
              </a:rPr>
              <a:t>	</a:t>
            </a:r>
          </a:p>
          <a:p>
            <a:pPr>
              <a:buFont typeface="Wingdings" charset="2"/>
              <a:buChar char="q"/>
            </a:pPr>
            <a:r>
              <a:rPr lang="en-US" sz="2400" dirty="0" smtClean="0">
                <a:latin typeface="Courier New" panose="02070309020205020404" pitchFamily="49" charset="0"/>
                <a:cs typeface="Courier New" panose="02070309020205020404" pitchFamily="49" charset="0"/>
              </a:rPr>
              <a:t>fabric8.apply.servicesOnly</a:t>
            </a:r>
            <a:endParaRPr lang="en-US" sz="2400" dirty="0">
              <a:latin typeface="Courier New" panose="02070309020205020404" pitchFamily="49" charset="0"/>
              <a:cs typeface="Courier New" panose="02070309020205020404" pitchFamily="49" charset="0"/>
            </a:endParaRPr>
          </a:p>
          <a:p>
            <a:pPr>
              <a:buFont typeface="Wingdings" charset="2"/>
              <a:buChar char="q"/>
            </a:pPr>
            <a:r>
              <a:rPr lang="en-US" sz="2400" dirty="0" smtClean="0">
                <a:latin typeface="Courier New" panose="02070309020205020404" pitchFamily="49" charset="0"/>
                <a:cs typeface="Courier New" panose="02070309020205020404" pitchFamily="49" charset="0"/>
              </a:rPr>
              <a:t>fabric8.apply.ignoreServices</a:t>
            </a:r>
          </a:p>
          <a:p>
            <a:pPr>
              <a:buFont typeface="Wingdings" charset="2"/>
              <a:buChar char="q"/>
            </a:pPr>
            <a:r>
              <a:rPr lang="en-US" sz="2400" dirty="0" smtClean="0">
                <a:latin typeface="Courier New" panose="02070309020205020404" pitchFamily="49" charset="0"/>
                <a:cs typeface="Courier New" panose="02070309020205020404" pitchFamily="49" charset="0"/>
              </a:rPr>
              <a:t>fabric8.apply.createRoutes</a:t>
            </a:r>
          </a:p>
          <a:p>
            <a:pPr>
              <a:buFont typeface="Wingdings" charset="2"/>
              <a:buChar char="q"/>
            </a:pPr>
            <a:r>
              <a:rPr lang="en-US" sz="2400" dirty="0" smtClean="0">
                <a:latin typeface="Courier New" panose="02070309020205020404" pitchFamily="49" charset="0"/>
                <a:cs typeface="Courier New" panose="02070309020205020404" pitchFamily="49" charset="0"/>
              </a:rPr>
              <a:t>fabric8.domain</a:t>
            </a:r>
          </a:p>
          <a:p>
            <a:pPr>
              <a:buFont typeface="Wingdings" charset="2"/>
              <a:buChar char="q"/>
            </a:pPr>
            <a:r>
              <a:rPr lang="en-US" sz="2400" dirty="0" smtClean="0">
                <a:latin typeface="Courier New" panose="02070309020205020404" pitchFamily="49" charset="0"/>
                <a:cs typeface="Courier New" panose="02070309020205020404" pitchFamily="49" charset="0"/>
              </a:rPr>
              <a:t>fabric8.namespace</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106</a:t>
            </a:fld>
            <a:endParaRPr lang="en-US" altLang="en-US"/>
          </a:p>
        </p:txBody>
      </p:sp>
      <p:sp>
        <p:nvSpPr>
          <p:cNvPr id="6" name="Content Placeholder 2"/>
          <p:cNvSpPr>
            <a:spLocks noGrp="1"/>
          </p:cNvSpPr>
          <p:nvPr/>
        </p:nvSpPr>
        <p:spPr>
          <a:xfrm>
            <a:off x="2020165" y="1600200"/>
            <a:ext cx="8536307" cy="60809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err="1">
                <a:solidFill>
                  <a:schemeClr val="bg1"/>
                </a:solidFill>
                <a:latin typeface="Courier New" charset="0"/>
                <a:ea typeface="Courier New" charset="0"/>
                <a:cs typeface="Courier New" charset="0"/>
              </a:rPr>
              <a:t>mvn</a:t>
            </a:r>
            <a:r>
              <a:rPr lang="en-US" dirty="0">
                <a:solidFill>
                  <a:schemeClr val="bg1"/>
                </a:solidFill>
                <a:latin typeface="Courier New" charset="0"/>
                <a:ea typeface="Courier New" charset="0"/>
                <a:cs typeface="Courier New" charset="0"/>
              </a:rPr>
              <a:t> fabric8:apply -Dfabric8.recreate=true \ -Dfabric8.domain=</a:t>
            </a:r>
            <a:r>
              <a:rPr lang="en-US" dirty="0" err="1">
                <a:solidFill>
                  <a:schemeClr val="bg1"/>
                </a:solidFill>
                <a:latin typeface="Courier New" charset="0"/>
                <a:ea typeface="Courier New" charset="0"/>
                <a:cs typeface="Courier New" charset="0"/>
              </a:rPr>
              <a:t>foo.acme.com</a:t>
            </a:r>
            <a:r>
              <a:rPr lang="en-US" dirty="0">
                <a:solidFill>
                  <a:schemeClr val="bg1"/>
                </a:solidFill>
                <a:latin typeface="Courier New" charset="0"/>
                <a:ea typeface="Courier New" charset="0"/>
                <a:cs typeface="Courier New" charset="0"/>
              </a:rPr>
              <a:t> -Dfabric8.namespace=cheese</a:t>
            </a:r>
          </a:p>
        </p:txBody>
      </p:sp>
    </p:spTree>
    <p:extLst>
      <p:ext uri="{BB962C8B-B14F-4D97-AF65-F5344CB8AC3E}">
        <p14:creationId xmlns:p14="http://schemas.microsoft.com/office/powerpoint/2010/main" val="3387216154"/>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107</a:t>
            </a:fld>
            <a:endParaRPr lang="en-US" altLang="en-US"/>
          </a:p>
        </p:txBody>
      </p:sp>
    </p:spTree>
    <p:extLst>
      <p:ext uri="{BB962C8B-B14F-4D97-AF65-F5344CB8AC3E}">
        <p14:creationId xmlns:p14="http://schemas.microsoft.com/office/powerpoint/2010/main" val="184217266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Namespaces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Divide </a:t>
            </a:r>
            <a:r>
              <a:rPr lang="en-US" sz="2400" dirty="0"/>
              <a:t>cluster across uses, tiers, and teams</a:t>
            </a:r>
          </a:p>
          <a:p>
            <a:pPr>
              <a:buFont typeface="Wingdings" panose="05000000000000000000" pitchFamily="2" charset="2"/>
              <a:buChar char="q"/>
            </a:pPr>
            <a:r>
              <a:rPr lang="en-US" sz="2400" dirty="0" smtClean="0"/>
              <a:t> Unique </a:t>
            </a:r>
            <a:r>
              <a:rPr lang="en-US" sz="2400" dirty="0"/>
              <a:t>within a namespace; not across multiple namespaces</a:t>
            </a:r>
          </a:p>
          <a:p>
            <a:pPr>
              <a:buFont typeface="Wingdings" panose="05000000000000000000" pitchFamily="2" charset="2"/>
              <a:buChar char="q"/>
            </a:pPr>
            <a:r>
              <a:rPr lang="en-US" sz="2400" b="1" dirty="0" smtClean="0"/>
              <a:t> Very </a:t>
            </a:r>
            <a:r>
              <a:rPr lang="en-US" sz="2400" b="1" dirty="0"/>
              <a:t>powerful when combined with Labels</a:t>
            </a:r>
          </a:p>
          <a:p>
            <a:pPr>
              <a:buFont typeface="Wingdings" panose="05000000000000000000" pitchFamily="2" charset="2"/>
              <a:buChar char="q"/>
            </a:pPr>
            <a:r>
              <a:rPr lang="en-US" sz="2400" dirty="0" smtClean="0"/>
              <a:t> Example</a:t>
            </a:r>
            <a:r>
              <a:rPr lang="en-US" sz="2400" dirty="0"/>
              <a:t>: </a:t>
            </a:r>
            <a:r>
              <a:rPr lang="en-US" sz="2400" dirty="0" err="1">
                <a:latin typeface="Courier New" panose="02070309020205020404" pitchFamily="49" charset="0"/>
                <a:cs typeface="Courier New" panose="02070309020205020404" pitchFamily="49" charset="0"/>
              </a:rPr>
              <a:t>qa</a:t>
            </a:r>
            <a:r>
              <a:rPr lang="en-US" sz="2400" dirty="0">
                <a:latin typeface="Courier New" panose="02070309020205020404" pitchFamily="49" charset="0"/>
                <a:cs typeface="Courier New" panose="02070309020205020404" pitchFamily="49" charset="0"/>
              </a:rPr>
              <a:t>/dev/prod</a:t>
            </a:r>
            <a:r>
              <a:rPr lang="en-US" sz="2400" dirty="0"/>
              <a:t> can be implemented with Namespaces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Tree>
    <p:extLst>
      <p:ext uri="{BB962C8B-B14F-4D97-AF65-F5344CB8AC3E}">
        <p14:creationId xmlns:p14="http://schemas.microsoft.com/office/powerpoint/2010/main" val="13817056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 Multiple Namespaces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Teams &amp; Projects</a:t>
            </a:r>
            <a:endParaRPr lang="en-US" sz="2400" dirty="0"/>
          </a:p>
          <a:p>
            <a:pPr>
              <a:buFont typeface="Wingdings" panose="05000000000000000000" pitchFamily="2" charset="2"/>
              <a:buChar char="q"/>
            </a:pPr>
            <a:r>
              <a:rPr lang="en-US" sz="2400" b="1" dirty="0" smtClean="0"/>
              <a:t> </a:t>
            </a:r>
            <a:r>
              <a:rPr lang="en-US" sz="2400" dirty="0" smtClean="0"/>
              <a:t>Scope of resources</a:t>
            </a:r>
          </a:p>
          <a:p>
            <a:pPr>
              <a:buFont typeface="Wingdings" panose="05000000000000000000" pitchFamily="2" charset="2"/>
              <a:buChar char="q"/>
            </a:pPr>
            <a:r>
              <a:rPr lang="en-US" sz="2400" dirty="0" smtClean="0"/>
              <a:t> Multiple Users </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spTree>
    <p:extLst>
      <p:ext uri="{BB962C8B-B14F-4D97-AF65-F5344CB8AC3E}">
        <p14:creationId xmlns:p14="http://schemas.microsoft.com/office/powerpoint/2010/main" val="11294488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Namespaces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13</a:t>
            </a:fld>
            <a:endParaRPr lang="en-US" altLang="en-US"/>
          </a:p>
        </p:txBody>
      </p:sp>
      <p:sp>
        <p:nvSpPr>
          <p:cNvPr id="8" name="Rectangle 7"/>
          <p:cNvSpPr/>
          <p:nvPr/>
        </p:nvSpPr>
        <p:spPr>
          <a:xfrm>
            <a:off x="1066800" y="1064078"/>
            <a:ext cx="10088880" cy="3416320"/>
          </a:xfrm>
          <a:prstGeom prst="rect">
            <a:avLst/>
          </a:prstGeom>
        </p:spPr>
        <p:txBody>
          <a:bodyPr wrap="square">
            <a:spAutoFit/>
          </a:bodyPr>
          <a:lstStyle/>
          <a:p>
            <a:pPr marL="342900" indent="-342900">
              <a:buClr>
                <a:schemeClr val="accent1"/>
              </a:buClr>
              <a:buFont typeface="Wingdings" charset="2"/>
              <a:buChar char="q"/>
            </a:pPr>
            <a:r>
              <a:rPr lang="en-US" sz="2400" dirty="0"/>
              <a:t>List the namespaces available to the cluster</a:t>
            </a:r>
            <a:r>
              <a:rPr lang="en-US" sz="2400" dirty="0" smtClean="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List all the pods across all the </a:t>
            </a:r>
            <a:r>
              <a:rPr lang="en-US" sz="2400" dirty="0" smtClean="0"/>
              <a:t>namespaces</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p:txBody>
      </p:sp>
      <p:sp>
        <p:nvSpPr>
          <p:cNvPr id="11" name="Content Placeholder 2"/>
          <p:cNvSpPr>
            <a:spLocks noGrp="1"/>
          </p:cNvSpPr>
          <p:nvPr/>
        </p:nvSpPr>
        <p:spPr>
          <a:xfrm>
            <a:off x="4293870" y="1646833"/>
            <a:ext cx="3604260" cy="35052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a:t>
            </a:r>
            <a:r>
              <a:rPr lang="en-US" dirty="0" err="1" smtClean="0">
                <a:solidFill>
                  <a:schemeClr val="bg1"/>
                </a:solidFill>
                <a:latin typeface="Courier New" panose="02070309020205020404" pitchFamily="49" charset="0"/>
                <a:cs typeface="Courier New" panose="02070309020205020404" pitchFamily="49" charset="0"/>
              </a:rPr>
              <a:t>ubectl</a:t>
            </a:r>
            <a:r>
              <a:rPr lang="en-US" dirty="0" smtClean="0">
                <a:solidFill>
                  <a:schemeClr val="bg1"/>
                </a:solidFill>
                <a:latin typeface="Courier New" panose="02070309020205020404" pitchFamily="49" charset="0"/>
                <a:cs typeface="Courier New" panose="02070309020205020404" pitchFamily="49" charset="0"/>
              </a:rPr>
              <a:t> get namespaces</a:t>
            </a:r>
            <a:endParaRPr lang="en-US" dirty="0">
              <a:solidFill>
                <a:schemeClr val="bg1"/>
              </a:solidFill>
              <a:latin typeface="Courier New" panose="02070309020205020404" pitchFamily="49" charset="0"/>
              <a:cs typeface="Courier New" panose="02070309020205020404" pitchFamily="49" charset="0"/>
            </a:endParaRPr>
          </a:p>
        </p:txBody>
      </p:sp>
      <p:sp>
        <p:nvSpPr>
          <p:cNvPr id="16" name="Content Placeholder 2"/>
          <p:cNvSpPr>
            <a:spLocks noGrp="1"/>
          </p:cNvSpPr>
          <p:nvPr/>
        </p:nvSpPr>
        <p:spPr>
          <a:xfrm>
            <a:off x="3429000" y="2713632"/>
            <a:ext cx="5334000" cy="38100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get pods --all-namespaces</a:t>
            </a:r>
            <a:endParaRPr lang="en-US" dirty="0">
              <a:solidFill>
                <a:schemeClr val="bg1"/>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250" y="3502315"/>
            <a:ext cx="2603500" cy="2256667"/>
          </a:xfrm>
          <a:prstGeom prst="rect">
            <a:avLst/>
          </a:prstGeom>
        </p:spPr>
      </p:pic>
    </p:spTree>
    <p:extLst>
      <p:ext uri="{BB962C8B-B14F-4D97-AF65-F5344CB8AC3E}">
        <p14:creationId xmlns:p14="http://schemas.microsoft.com/office/powerpoint/2010/main" val="25243618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66799" y="1064078"/>
            <a:ext cx="10145685" cy="4524315"/>
          </a:xfrm>
          <a:prstGeom prst="rect">
            <a:avLst/>
          </a:prstGeom>
        </p:spPr>
        <p:txBody>
          <a:bodyPr wrap="square">
            <a:spAutoFit/>
          </a:bodyPr>
          <a:lstStyle/>
          <a:p>
            <a:pPr marL="342900" indent="-342900">
              <a:buClr>
                <a:schemeClr val="accent1"/>
              </a:buClr>
              <a:buFont typeface="Wingdings" charset="2"/>
              <a:buChar char="q"/>
            </a:pPr>
            <a:r>
              <a:rPr lang="en-US" sz="2400" dirty="0" smtClean="0"/>
              <a:t>Let’s </a:t>
            </a:r>
            <a:r>
              <a:rPr lang="en-US" sz="2400" dirty="0"/>
              <a:t>create a new namespace for our </a:t>
            </a:r>
            <a:r>
              <a:rPr lang="en-US" sz="2400" dirty="0">
                <a:latin typeface="Courier New" panose="02070309020205020404" pitchFamily="49" charset="0"/>
                <a:cs typeface="Courier New" panose="02070309020205020404" pitchFamily="49" charset="0"/>
              </a:rPr>
              <a:t>guestbook</a:t>
            </a:r>
            <a:r>
              <a:rPr lang="en-US" sz="2400" dirty="0"/>
              <a:t> application</a:t>
            </a:r>
            <a:r>
              <a:rPr lang="en-US" sz="2400" dirty="0" smtClean="0"/>
              <a:t>:</a:t>
            </a: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r>
              <a:rPr lang="en-US" sz="2400" dirty="0"/>
              <a:t>Let’s list the pods in the </a:t>
            </a:r>
            <a:r>
              <a:rPr lang="en-US" sz="2400" dirty="0">
                <a:latin typeface="Courier New" charset="0"/>
                <a:ea typeface="Courier New" charset="0"/>
                <a:cs typeface="Courier New" charset="0"/>
              </a:rPr>
              <a:t>guestbook</a:t>
            </a:r>
            <a:r>
              <a:rPr lang="en-US" sz="2400" dirty="0"/>
              <a:t> </a:t>
            </a:r>
            <a:r>
              <a:rPr lang="en-US" sz="2400" dirty="0" smtClean="0"/>
              <a:t>namespace: </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800100" lvl="1" indent="-342900">
              <a:buClr>
                <a:schemeClr val="accent1"/>
              </a:buClr>
              <a:buFont typeface="Wingdings" charset="2"/>
              <a:buChar char="q"/>
            </a:pPr>
            <a:r>
              <a:rPr lang="en-US" sz="2000" dirty="0" smtClean="0"/>
              <a:t>NOTE: There </a:t>
            </a:r>
            <a:r>
              <a:rPr lang="en-US" sz="2000" dirty="0"/>
              <a:t>shouldn’t be any at the </a:t>
            </a:r>
            <a:r>
              <a:rPr lang="en-US" sz="2000" dirty="0" smtClean="0"/>
              <a:t>moment.</a:t>
            </a:r>
            <a:endParaRPr lang="en-US" sz="20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Kubernetes Namespaces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14</a:t>
            </a:fld>
            <a:endParaRPr lang="en-US" altLang="en-US"/>
          </a:p>
        </p:txBody>
      </p:sp>
      <p:sp>
        <p:nvSpPr>
          <p:cNvPr id="5" name="Content Placeholder 2"/>
          <p:cNvSpPr>
            <a:spLocks noGrp="1"/>
          </p:cNvSpPr>
          <p:nvPr/>
        </p:nvSpPr>
        <p:spPr>
          <a:xfrm>
            <a:off x="1097280" y="1535062"/>
            <a:ext cx="9715500" cy="122594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a:t>
            </a:r>
            <a:r>
              <a:rPr lang="en-US" dirty="0" err="1" smtClean="0">
                <a:solidFill>
                  <a:schemeClr val="bg1"/>
                </a:solidFill>
                <a:latin typeface="Courier New" panose="02070309020205020404" pitchFamily="49" charset="0"/>
                <a:cs typeface="Courier New" panose="02070309020205020404" pitchFamily="49" charset="0"/>
              </a:rPr>
              <a:t>raw.githubusercontent.com</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christian-posta</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kubernetes</a:t>
            </a:r>
            <a:r>
              <a:rPr lang="en-US" dirty="0" smtClean="0">
                <a:solidFill>
                  <a:schemeClr val="bg1"/>
                </a:solidFill>
                <a:latin typeface="Courier New" panose="02070309020205020404" pitchFamily="49" charset="0"/>
                <a:cs typeface="Courier New" panose="02070309020205020404" pitchFamily="49" charset="0"/>
              </a:rPr>
              <a:t>-workshop/demos/guestbook/</a:t>
            </a:r>
            <a:r>
              <a:rPr lang="en-US" dirty="0" err="1" smtClean="0">
                <a:solidFill>
                  <a:schemeClr val="bg1"/>
                </a:solidFill>
                <a:latin typeface="Courier New" panose="02070309020205020404" pitchFamily="49" charset="0"/>
                <a:cs typeface="Courier New" panose="02070309020205020404" pitchFamily="49" charset="0"/>
              </a:rPr>
              <a:t>namespace.yaml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endParaRPr lang="pt-BR" dirty="0">
              <a:solidFill>
                <a:schemeClr val="bg1"/>
              </a:solidFill>
              <a:latin typeface="Courier New" panose="02070309020205020404" pitchFamily="49" charset="0"/>
              <a:cs typeface="Courier New" panose="02070309020205020404" pitchFamily="49" charset="0"/>
            </a:endParaRPr>
          </a:p>
        </p:txBody>
      </p:sp>
      <p:sp>
        <p:nvSpPr>
          <p:cNvPr id="18" name="Content Placeholder 2"/>
          <p:cNvSpPr>
            <a:spLocks noGrp="1"/>
          </p:cNvSpPr>
          <p:nvPr/>
        </p:nvSpPr>
        <p:spPr>
          <a:xfrm>
            <a:off x="3110691" y="3632396"/>
            <a:ext cx="60579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get pods --namespace=guestbook</a:t>
            </a:r>
          </a:p>
        </p:txBody>
      </p:sp>
    </p:spTree>
    <p:extLst>
      <p:ext uri="{BB962C8B-B14F-4D97-AF65-F5344CB8AC3E}">
        <p14:creationId xmlns:p14="http://schemas.microsoft.com/office/powerpoint/2010/main" val="7108414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6799" y="1064078"/>
            <a:ext cx="10145685" cy="4524315"/>
          </a:xfrm>
          <a:prstGeom prst="rect">
            <a:avLst/>
          </a:prstGeom>
        </p:spPr>
        <p:txBody>
          <a:bodyPr wrap="square">
            <a:spAutoFit/>
          </a:bodyPr>
          <a:lstStyle/>
          <a:p>
            <a:pPr marL="342900" indent="-342900">
              <a:buClr>
                <a:schemeClr val="accent1"/>
              </a:buClr>
              <a:buFont typeface="Wingdings" charset="2"/>
              <a:buChar char="q"/>
            </a:pPr>
            <a:r>
              <a:rPr lang="en-US" sz="2400" dirty="0"/>
              <a:t>You can log into multiple K</a:t>
            </a:r>
            <a:r>
              <a:rPr lang="en-US" sz="2400" dirty="0" smtClean="0"/>
              <a:t>ubernetes </a:t>
            </a:r>
            <a:r>
              <a:rPr lang="en-US" sz="2400" dirty="0"/>
              <a:t>clusters with the same client and switch between clusters/contexts at the command line. </a:t>
            </a:r>
            <a:endParaRPr lang="en-US" sz="2400" dirty="0" smtClean="0"/>
          </a:p>
          <a:p>
            <a:pPr marL="342900" indent="-342900">
              <a:buClr>
                <a:schemeClr val="accent1"/>
              </a:buClr>
              <a:buFont typeface="Wingdings" charset="2"/>
              <a:buChar char="q"/>
            </a:pPr>
            <a:r>
              <a:rPr lang="en-US" sz="2400" dirty="0" smtClean="0"/>
              <a:t>You </a:t>
            </a:r>
            <a:r>
              <a:rPr lang="en-US" sz="2400" dirty="0"/>
              <a:t>can also specify which namespaces to use when pointing to specific clusters. </a:t>
            </a: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r>
              <a:rPr lang="en-US" sz="2400" dirty="0" smtClean="0"/>
              <a:t>For </a:t>
            </a:r>
            <a:r>
              <a:rPr lang="en-US" sz="2400" dirty="0"/>
              <a:t>example, to view the current cluster context:</a:t>
            </a:r>
          </a:p>
          <a:p>
            <a:r>
              <a:rPr lang="en-US" sz="2400" dirty="0"/>
              <a:t/>
            </a:r>
            <a:br>
              <a:rPr lang="en-US" sz="2400" dirty="0"/>
            </a:b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Kubernetes Contexts / </a:t>
            </a:r>
            <a:r>
              <a:rPr lang="en-US" dirty="0" smtClean="0"/>
              <a:t>Namespaces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
        <p:nvSpPr>
          <p:cNvPr id="3" name="Rectangle 2"/>
          <p:cNvSpPr/>
          <p:nvPr/>
        </p:nvSpPr>
        <p:spPr>
          <a:xfrm>
            <a:off x="4585369" y="3581400"/>
            <a:ext cx="3108543" cy="400110"/>
          </a:xfrm>
          <a:prstGeom prst="rect">
            <a:avLst/>
          </a:prstGeom>
          <a:solidFill>
            <a:schemeClr val="tx1"/>
          </a:solidFill>
        </p:spPr>
        <p:txBody>
          <a:bodyPr wrap="none">
            <a:spAutoFit/>
          </a:bodyPr>
          <a:lstStyle/>
          <a:p>
            <a:r>
              <a:rPr lang="en-US" sz="2000" dirty="0" err="1">
                <a:solidFill>
                  <a:schemeClr val="bg1"/>
                </a:solidFill>
                <a:latin typeface="Courier New" panose="02070309020205020404" pitchFamily="49" charset="0"/>
                <a:cs typeface="Courier New" panose="02070309020205020404" pitchFamily="49" charset="0"/>
              </a:rPr>
              <a:t>kubectl</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config</a:t>
            </a:r>
            <a:r>
              <a:rPr lang="en-US" sz="2000" dirty="0">
                <a:solidFill>
                  <a:schemeClr val="bg1"/>
                </a:solidFill>
                <a:latin typeface="Courier New" panose="02070309020205020404" pitchFamily="49" charset="0"/>
                <a:cs typeface="Courier New" panose="02070309020205020404" pitchFamily="49" charset="0"/>
              </a:rPr>
              <a:t> view</a:t>
            </a:r>
          </a:p>
        </p:txBody>
      </p:sp>
    </p:spTree>
    <p:extLst>
      <p:ext uri="{BB962C8B-B14F-4D97-AF65-F5344CB8AC3E}">
        <p14:creationId xmlns:p14="http://schemas.microsoft.com/office/powerpoint/2010/main" val="12394838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Contexts / </a:t>
            </a:r>
            <a:r>
              <a:rPr lang="en-US" dirty="0" smtClean="0"/>
              <a:t>Namespaces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6" name="Content Placeholder 2"/>
          <p:cNvSpPr>
            <a:spLocks noGrp="1"/>
          </p:cNvSpPr>
          <p:nvPr/>
        </p:nvSpPr>
        <p:spPr>
          <a:xfrm>
            <a:off x="2971800" y="1294910"/>
            <a:ext cx="6248399"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context: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cluster: master-fuse-osecloud-com:8443</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namespace: </a:t>
            </a:r>
            <a:r>
              <a:rPr lang="en-US" sz="1400" dirty="0" err="1">
                <a:solidFill>
                  <a:schemeClr val="tx1"/>
                </a:solidFill>
                <a:latin typeface="Courier New" panose="02070309020205020404" pitchFamily="49" charset="0"/>
                <a:cs typeface="Courier New" panose="02070309020205020404" pitchFamily="49" charset="0"/>
              </a:rPr>
              <a:t>microservice</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user: admin/master-fuse-osecloud-com:8443</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name: </a:t>
            </a:r>
            <a:r>
              <a:rPr lang="en-US" sz="1400" dirty="0" err="1">
                <a:solidFill>
                  <a:schemeClr val="tx1"/>
                </a:solidFill>
                <a:latin typeface="Courier New" panose="02070309020205020404" pitchFamily="49" charset="0"/>
                <a:cs typeface="Courier New" panose="02070309020205020404" pitchFamily="49" charset="0"/>
              </a:rPr>
              <a:t>microservice</a:t>
            </a:r>
            <a:r>
              <a:rPr lang="en-US" sz="1400" dirty="0">
                <a:solidFill>
                  <a:schemeClr val="tx1"/>
                </a:solidFill>
                <a:latin typeface="Courier New" panose="02070309020205020404" pitchFamily="49" charset="0"/>
                <a:cs typeface="Courier New" panose="02070309020205020404" pitchFamily="49" charset="0"/>
              </a:rPr>
              <a:t>/master-fuse-osecloud-com:8443/admin</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 context: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cluster: vagrant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user: vagrant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name: vagrant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current-context: vagrant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kind: </a:t>
            </a:r>
            <a:r>
              <a:rPr lang="en-US" sz="1400" dirty="0" err="1">
                <a:solidFill>
                  <a:schemeClr val="tx1"/>
                </a:solidFill>
                <a:latin typeface="Courier New" panose="02070309020205020404" pitchFamily="49" charset="0"/>
                <a:cs typeface="Courier New" panose="02070309020205020404" pitchFamily="49" charset="0"/>
              </a:rPr>
              <a:t>Config</a:t>
            </a:r>
            <a:endParaRPr lang="en-US" sz="1400" dirty="0">
              <a:solidFill>
                <a:schemeClr val="tx1"/>
              </a:solidFill>
              <a:latin typeface="Courier New" panose="02070309020205020404" pitchFamily="49" charset="0"/>
              <a:cs typeface="Courier New" panose="02070309020205020404" pitchFamily="49" charset="0"/>
            </a:endParaRP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preferences: {}</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users:</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 name: admin/master-fuse-osecloud-com:8443</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user:</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token: kZ_L5Oj5sJ8nJUVJD4quq813Q1pRv4yZWhOjuJEw79w</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 name: vagrant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user:</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client-certificate-data: REDACTED</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client-key-data: REDACTED</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password: vagrant</a:t>
            </a:r>
          </a:p>
          <a:p>
            <a:pPr marL="0" indent="0">
              <a:spcBef>
                <a:spcPts val="0"/>
              </a:spcBef>
              <a:buNone/>
            </a:pPr>
            <a:r>
              <a:rPr lang="en-US" sz="1400" dirty="0">
                <a:solidFill>
                  <a:schemeClr val="tx1"/>
                </a:solidFill>
                <a:latin typeface="Courier New" panose="02070309020205020404" pitchFamily="49" charset="0"/>
                <a:cs typeface="Courier New" panose="02070309020205020404" pitchFamily="49" charset="0"/>
              </a:rPr>
              <a:t>      username: vagrant</a:t>
            </a:r>
          </a:p>
        </p:txBody>
      </p:sp>
      <p:sp>
        <p:nvSpPr>
          <p:cNvPr id="7" name="Rectangle 6"/>
          <p:cNvSpPr/>
          <p:nvPr/>
        </p:nvSpPr>
        <p:spPr>
          <a:xfrm>
            <a:off x="1066799" y="1064078"/>
            <a:ext cx="10145685" cy="461665"/>
          </a:xfrm>
          <a:prstGeom prst="rect">
            <a:avLst/>
          </a:prstGeom>
        </p:spPr>
        <p:txBody>
          <a:bodyPr wrap="square">
            <a:spAutoFit/>
          </a:bodyPr>
          <a:lstStyle/>
          <a:p>
            <a:pPr marL="342900" indent="-342900">
              <a:buClr>
                <a:schemeClr val="accent1"/>
              </a:buClr>
              <a:buFont typeface="Wingdings" charset="2"/>
              <a:buChar char="q"/>
            </a:pPr>
            <a:r>
              <a:rPr lang="en-US" sz="2400" dirty="0" smtClean="0"/>
              <a:t> Output: </a:t>
            </a:r>
            <a:endParaRPr lang="en-US" sz="2400" dirty="0"/>
          </a:p>
        </p:txBody>
      </p:sp>
    </p:spTree>
    <p:extLst>
      <p:ext uri="{BB962C8B-B14F-4D97-AF65-F5344CB8AC3E}">
        <p14:creationId xmlns:p14="http://schemas.microsoft.com/office/powerpoint/2010/main" val="2212248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and </a:t>
            </a:r>
            <a:r>
              <a:rPr lang="en-US" dirty="0" smtClean="0"/>
              <a:t>Using Context/Namespaces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We can create a new context that points to our vagrant cluster:</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smtClean="0"/>
              <a:t> Now</a:t>
            </a:r>
            <a:r>
              <a:rPr lang="en-US" sz="2400" dirty="0"/>
              <a:t>, let’s switch to use that context so we can put any new pods/RCs into this new namespace:</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a:t>Now double check we’re in the new context/namespace:</a:t>
            </a:r>
          </a:p>
          <a:p>
            <a:pPr>
              <a:buFont typeface="Wingdings" charset="2"/>
              <a:buChar char="q"/>
            </a:pPr>
            <a:endParaRPr lang="en-US" sz="2400" dirty="0" smtClean="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6" name="Content Placeholder 2"/>
          <p:cNvSpPr>
            <a:spLocks noGrp="1"/>
          </p:cNvSpPr>
          <p:nvPr/>
        </p:nvSpPr>
        <p:spPr>
          <a:xfrm>
            <a:off x="1992629" y="1562100"/>
            <a:ext cx="82677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config</a:t>
            </a:r>
            <a:r>
              <a:rPr lang="en-US" dirty="0">
                <a:solidFill>
                  <a:schemeClr val="bg1"/>
                </a:solidFill>
                <a:latin typeface="Courier New" panose="02070309020205020404" pitchFamily="49" charset="0"/>
                <a:cs typeface="Courier New" panose="02070309020205020404" pitchFamily="49" charset="0"/>
              </a:rPr>
              <a:t> set-context guestbook --namespace=guestbook --user=vagrant --cluster=vagrant</a:t>
            </a:r>
          </a:p>
          <a:p>
            <a:endParaRPr lang="en-US"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3154679" y="3466607"/>
            <a:ext cx="5943600" cy="34388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config</a:t>
            </a:r>
            <a:r>
              <a:rPr lang="en-US" dirty="0">
                <a:solidFill>
                  <a:schemeClr val="bg1"/>
                </a:solidFill>
                <a:latin typeface="Courier New" panose="02070309020205020404" pitchFamily="49" charset="0"/>
                <a:cs typeface="Courier New" panose="02070309020205020404" pitchFamily="49" charset="0"/>
              </a:rPr>
              <a:t>  use-context </a:t>
            </a:r>
            <a:r>
              <a:rPr lang="en-US" dirty="0" smtClean="0">
                <a:solidFill>
                  <a:schemeClr val="bg1"/>
                </a:solidFill>
                <a:latin typeface="Courier New" panose="02070309020205020404" pitchFamily="49" charset="0"/>
                <a:cs typeface="Courier New" panose="02070309020205020404" pitchFamily="49" charset="0"/>
              </a:rPr>
              <a:t>guestbook</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1962149" y="5029200"/>
            <a:ext cx="8839200" cy="3429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config</a:t>
            </a:r>
            <a:r>
              <a:rPr lang="en-US" dirty="0">
                <a:solidFill>
                  <a:schemeClr val="bg1"/>
                </a:solidFill>
                <a:latin typeface="Courier New" panose="02070309020205020404" pitchFamily="49" charset="0"/>
                <a:cs typeface="Courier New" panose="02070309020205020404" pitchFamily="49" charset="0"/>
              </a:rPr>
              <a:t> view | grep current-context | </a:t>
            </a:r>
            <a:r>
              <a:rPr lang="en-US" dirty="0" err="1">
                <a:solidFill>
                  <a:schemeClr val="bg1"/>
                </a:solidFill>
                <a:latin typeface="Courier New" panose="02070309020205020404" pitchFamily="49" charset="0"/>
                <a:cs typeface="Courier New" panose="02070309020205020404" pitchFamily="49" charset="0"/>
              </a:rPr>
              <a:t>awk</a:t>
            </a:r>
            <a:r>
              <a:rPr lang="en-US" dirty="0">
                <a:solidFill>
                  <a:schemeClr val="bg1"/>
                </a:solidFill>
                <a:latin typeface="Courier New" panose="02070309020205020404" pitchFamily="49" charset="0"/>
                <a:cs typeface="Courier New" panose="02070309020205020404" pitchFamily="49" charset="0"/>
              </a:rPr>
              <a:t> '{print $2}'</a:t>
            </a:r>
          </a:p>
          <a:p>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7611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and </a:t>
            </a:r>
            <a:r>
              <a:rPr lang="en-US" dirty="0" smtClean="0"/>
              <a:t>Using Context/Namespaces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Now </a:t>
            </a:r>
            <a:r>
              <a:rPr lang="en-US" sz="2400" dirty="0"/>
              <a:t>let’s deploy a replication </a:t>
            </a:r>
            <a:r>
              <a:rPr lang="en-US" sz="2400" dirty="0" smtClean="0"/>
              <a:t>controller:</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smtClean="0"/>
              <a:t> Now</a:t>
            </a:r>
            <a:r>
              <a:rPr lang="en-US" sz="2400" dirty="0"/>
              <a:t>, let’s </a:t>
            </a:r>
            <a:r>
              <a:rPr lang="en-US" sz="2400" dirty="0" smtClean="0"/>
              <a:t>see </a:t>
            </a:r>
            <a:r>
              <a:rPr lang="en-US" sz="2400" dirty="0"/>
              <a:t>how many pods we have</a:t>
            </a:r>
            <a:r>
              <a:rPr lang="en-US" sz="2400" dirty="0" smtClean="0"/>
              <a:t>:</a:t>
            </a:r>
          </a:p>
          <a:p>
            <a:pPr>
              <a:buFont typeface="Wingdings" charset="2"/>
              <a:buChar char="q"/>
            </a:pPr>
            <a:endParaRPr lang="en-US" sz="2400" dirty="0"/>
          </a:p>
          <a:p>
            <a:pPr>
              <a:buFont typeface="Wingdings" charset="2"/>
              <a:buChar char="q"/>
            </a:pPr>
            <a:r>
              <a:rPr lang="en-US" sz="2400" dirty="0" smtClean="0"/>
              <a:t> Output:</a:t>
            </a:r>
            <a:endParaRPr lang="en-US" sz="2400" dirty="0"/>
          </a:p>
          <a:p>
            <a:pPr>
              <a:buFont typeface="Wingdings" charset="2"/>
              <a:buChar char="q"/>
            </a:pPr>
            <a:endParaRPr lang="en-US" sz="2400" dirty="0" smtClean="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6" name="Content Placeholder 2"/>
          <p:cNvSpPr>
            <a:spLocks noGrp="1"/>
          </p:cNvSpPr>
          <p:nvPr/>
        </p:nvSpPr>
        <p:spPr>
          <a:xfrm>
            <a:off x="1526772" y="1638301"/>
            <a:ext cx="9029700" cy="102869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a:t>
            </a:r>
            <a:r>
              <a:rPr lang="en-US" dirty="0" err="1" smtClean="0">
                <a:solidFill>
                  <a:schemeClr val="bg1"/>
                </a:solidFill>
                <a:latin typeface="Courier New" panose="02070309020205020404" pitchFamily="49" charset="0"/>
                <a:cs typeface="Courier New" panose="02070309020205020404" pitchFamily="49" charset="0"/>
              </a:rPr>
              <a:t>raw.githubusercontent.com</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christian-posta</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kubernetes</a:t>
            </a:r>
            <a:r>
              <a:rPr lang="en-US" dirty="0" smtClean="0">
                <a:solidFill>
                  <a:schemeClr val="bg1"/>
                </a:solidFill>
                <a:latin typeface="Courier New" panose="02070309020205020404" pitchFamily="49" charset="0"/>
                <a:cs typeface="Courier New" panose="02070309020205020404" pitchFamily="49" charset="0"/>
              </a:rPr>
              <a:t>-workshop/demos/guestbook/frontend-</a:t>
            </a:r>
            <a:r>
              <a:rPr lang="en-US" dirty="0" err="1" smtClean="0">
                <a:solidFill>
                  <a:schemeClr val="bg1"/>
                </a:solidFill>
                <a:latin typeface="Courier New" panose="02070309020205020404" pitchFamily="49" charset="0"/>
                <a:cs typeface="Courier New" panose="02070309020205020404" pitchFamily="49" charset="0"/>
              </a:rPr>
              <a:t>controller.yaml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
        <p:nvSpPr>
          <p:cNvPr id="7" name="Content Placeholder 2"/>
          <p:cNvSpPr>
            <a:spLocks noGrp="1"/>
          </p:cNvSpPr>
          <p:nvPr/>
        </p:nvSpPr>
        <p:spPr>
          <a:xfrm>
            <a:off x="4724399" y="3706144"/>
            <a:ext cx="27051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get </a:t>
            </a:r>
            <a:r>
              <a:rPr lang="en-US" dirty="0" smtClean="0">
                <a:solidFill>
                  <a:schemeClr val="bg1"/>
                </a:solidFill>
                <a:latin typeface="Courier New" panose="02070309020205020404" pitchFamily="49" charset="0"/>
                <a:cs typeface="Courier New" panose="02070309020205020404" pitchFamily="49" charset="0"/>
              </a:rPr>
              <a:t>pods</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2008736" y="4660624"/>
            <a:ext cx="8065771" cy="85710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NAME             </a:t>
            </a:r>
            <a:r>
              <a:rPr lang="en-US" dirty="0">
                <a:solidFill>
                  <a:schemeClr val="bg1"/>
                </a:solidFill>
                <a:latin typeface="Courier New" panose="02070309020205020404" pitchFamily="49" charset="0"/>
                <a:cs typeface="Courier New" panose="02070309020205020404" pitchFamily="49" charset="0"/>
              </a:rPr>
              <a:t>READY     STATUS    RESTARTS   AGE</a:t>
            </a:r>
          </a:p>
          <a:p>
            <a:r>
              <a:rPr lang="en-US" dirty="0">
                <a:solidFill>
                  <a:schemeClr val="bg1"/>
                </a:solidFill>
                <a:latin typeface="Courier New" panose="02070309020205020404" pitchFamily="49" charset="0"/>
                <a:cs typeface="Courier New" panose="02070309020205020404" pitchFamily="49" charset="0"/>
              </a:rPr>
              <a:t>frontend-juz6j   0/1       Pending   0          5s</a:t>
            </a:r>
          </a:p>
        </p:txBody>
      </p:sp>
    </p:spTree>
    <p:extLst>
      <p:ext uri="{BB962C8B-B14F-4D97-AF65-F5344CB8AC3E}">
        <p14:creationId xmlns:p14="http://schemas.microsoft.com/office/powerpoint/2010/main" val="2145002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Namespaces and DNS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When you create a </a:t>
            </a:r>
            <a:r>
              <a:rPr lang="en-US" sz="2400" u="sng" dirty="0">
                <a:hlinkClick r:id="rId3"/>
              </a:rPr>
              <a:t>Service</a:t>
            </a:r>
            <a:r>
              <a:rPr lang="en-US" sz="2400" dirty="0"/>
              <a:t>, it creates a corresponding </a:t>
            </a:r>
            <a:r>
              <a:rPr lang="en-US" sz="2400" u="sng" dirty="0">
                <a:hlinkClick r:id="rId4"/>
              </a:rPr>
              <a:t>DNS entry</a:t>
            </a:r>
            <a:r>
              <a:rPr lang="en-US" sz="2400" dirty="0"/>
              <a:t>. </a:t>
            </a:r>
            <a:endParaRPr lang="en-US" sz="2400" dirty="0" smtClean="0"/>
          </a:p>
          <a:p>
            <a:pPr>
              <a:buFont typeface="Wingdings" charset="2"/>
              <a:buChar char="q"/>
            </a:pPr>
            <a:r>
              <a:rPr lang="en-US" sz="2400" dirty="0"/>
              <a:t> </a:t>
            </a:r>
            <a:r>
              <a:rPr lang="en-US" sz="2400" dirty="0" smtClean="0"/>
              <a:t>This </a:t>
            </a:r>
            <a:r>
              <a:rPr lang="en-US" sz="2400" dirty="0"/>
              <a:t>entry is of the form </a:t>
            </a:r>
            <a:r>
              <a:rPr lang="en-US" sz="2400" dirty="0">
                <a:latin typeface="Courier New" charset="0"/>
                <a:ea typeface="Courier New" charset="0"/>
                <a:cs typeface="Courier New" charset="0"/>
              </a:rPr>
              <a:t>&lt;service-name&gt;.&lt;namespace-name&gt;.</a:t>
            </a:r>
            <a:r>
              <a:rPr lang="en-US" sz="2400" dirty="0" err="1" smtClean="0">
                <a:latin typeface="Courier New" charset="0"/>
                <a:ea typeface="Courier New" charset="0"/>
                <a:cs typeface="Courier New" charset="0"/>
              </a:rPr>
              <a:t>svc.cluster.local</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18093306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Recap</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a:t>
            </a:fld>
            <a:endParaRPr lang="en-US" altLang="en-US"/>
          </a:p>
        </p:txBody>
      </p:sp>
    </p:spTree>
    <p:extLst>
      <p:ext uri="{BB962C8B-B14F-4D97-AF65-F5344CB8AC3E}">
        <p14:creationId xmlns:p14="http://schemas.microsoft.com/office/powerpoint/2010/main" val="3417620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a:t>
            </a:r>
            <a:r>
              <a:rPr lang="en-US" dirty="0" smtClean="0"/>
              <a:t>Components Namespaces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We have two good ways to group components for development purposes and then clean them up when you want to start over</a:t>
            </a:r>
            <a:r>
              <a:rPr lang="en-US" sz="2400" dirty="0" smtClean="0"/>
              <a:t>.</a:t>
            </a:r>
          </a:p>
          <a:p>
            <a:pPr lvl="1">
              <a:buFont typeface="Wingdings" charset="2"/>
              <a:buChar char="q"/>
            </a:pPr>
            <a:r>
              <a:rPr lang="en-US" sz="2200" dirty="0" smtClean="0"/>
              <a:t> Kubernetes labels</a:t>
            </a:r>
            <a:endParaRPr lang="en-US" sz="2200" dirty="0"/>
          </a:p>
          <a:p>
            <a:pPr lvl="1">
              <a:buFont typeface="Wingdings" charset="2"/>
              <a:buChar char="q"/>
            </a:pPr>
            <a:r>
              <a:rPr lang="en-US" sz="2200" dirty="0"/>
              <a:t> N</a:t>
            </a:r>
            <a:r>
              <a:rPr lang="en-US" sz="2200" dirty="0" smtClean="0"/>
              <a:t>amespaces</a:t>
            </a:r>
          </a:p>
          <a:p>
            <a:pPr>
              <a:buFont typeface="Wingdings" charset="2"/>
              <a:buChar char="q"/>
            </a:pPr>
            <a:r>
              <a:rPr lang="en-US" sz="2400" dirty="0"/>
              <a:t>You can delete all resources in a namespace like this:</a:t>
            </a:r>
          </a:p>
          <a:p>
            <a:pPr>
              <a:buFont typeface="Wingdings" charset="2"/>
              <a:buChar char="q"/>
            </a:pPr>
            <a:endParaRPr lang="en-US" sz="2400" dirty="0" smtClean="0"/>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
        <p:nvSpPr>
          <p:cNvPr id="6" name="Content Placeholder 2"/>
          <p:cNvSpPr>
            <a:spLocks noGrp="1"/>
          </p:cNvSpPr>
          <p:nvPr/>
        </p:nvSpPr>
        <p:spPr>
          <a:xfrm>
            <a:off x="3386052" y="3200401"/>
            <a:ext cx="5463540" cy="33528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config</a:t>
            </a:r>
            <a:r>
              <a:rPr lang="en-US" dirty="0">
                <a:solidFill>
                  <a:schemeClr val="bg1"/>
                </a:solidFill>
                <a:latin typeface="Courier New" panose="02070309020205020404" pitchFamily="49" charset="0"/>
                <a:cs typeface="Courier New" panose="02070309020205020404" pitchFamily="49" charset="0"/>
              </a:rPr>
              <a:t> use-context </a:t>
            </a:r>
            <a:r>
              <a:rPr lang="en-US" dirty="0" smtClean="0">
                <a:solidFill>
                  <a:schemeClr val="bg1"/>
                </a:solidFill>
                <a:latin typeface="Courier New" panose="02070309020205020404" pitchFamily="49" charset="0"/>
                <a:cs typeface="Courier New" panose="02070309020205020404" pitchFamily="49" charset="0"/>
              </a:rPr>
              <a:t>vagrant</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3386052" y="3800687"/>
            <a:ext cx="5463540" cy="32568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delete namespace guestbook</a:t>
            </a:r>
          </a:p>
        </p:txBody>
      </p:sp>
    </p:spTree>
    <p:extLst>
      <p:ext uri="{BB962C8B-B14F-4D97-AF65-F5344CB8AC3E}">
        <p14:creationId xmlns:p14="http://schemas.microsoft.com/office/powerpoint/2010/main" val="5443831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a:t>
            </a:r>
            <a:r>
              <a:rPr lang="en-US" dirty="0" smtClean="0"/>
              <a:t>Components Labels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The Namespace </a:t>
            </a:r>
            <a:r>
              <a:rPr lang="en-US" sz="2400" dirty="0"/>
              <a:t>approach works fine for local development and grouping. </a:t>
            </a:r>
            <a:endParaRPr lang="en-US" sz="2400" dirty="0" smtClean="0"/>
          </a:p>
          <a:p>
            <a:pPr>
              <a:buFont typeface="Wingdings" charset="2"/>
              <a:buChar char="q"/>
            </a:pPr>
            <a:r>
              <a:rPr lang="en-US" sz="2400" dirty="0" smtClean="0"/>
              <a:t> However, in </a:t>
            </a:r>
            <a:r>
              <a:rPr lang="en-US" sz="2400" dirty="0"/>
              <a:t>shared environments the best approach is to properly </a:t>
            </a:r>
            <a:r>
              <a:rPr lang="en-US" sz="2400" dirty="0" smtClean="0"/>
              <a:t>label your </a:t>
            </a:r>
            <a:r>
              <a:rPr lang="en-US" sz="2400" dirty="0"/>
              <a:t>components (services, RCs, pods, </a:t>
            </a:r>
            <a:r>
              <a:rPr lang="en-US" sz="2400" dirty="0" err="1"/>
              <a:t>etc</a:t>
            </a:r>
            <a:r>
              <a:rPr lang="en-US" sz="2400" dirty="0"/>
              <a:t>) and delete them using </a:t>
            </a:r>
            <a:r>
              <a:rPr lang="en-US" sz="2400" dirty="0" smtClean="0"/>
              <a:t>labels.</a:t>
            </a:r>
          </a:p>
          <a:p>
            <a:pPr>
              <a:buFont typeface="Wingdings" charset="2"/>
              <a:buChar char="q"/>
            </a:pPr>
            <a:r>
              <a:rPr lang="en-US" sz="2400" dirty="0"/>
              <a:t> </a:t>
            </a:r>
            <a:r>
              <a:rPr lang="en-US" sz="2400" dirty="0" smtClean="0"/>
              <a:t>That would look something like this: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
        <p:nvSpPr>
          <p:cNvPr id="7" name="Content Placeholder 2"/>
          <p:cNvSpPr>
            <a:spLocks noGrp="1"/>
          </p:cNvSpPr>
          <p:nvPr/>
        </p:nvSpPr>
        <p:spPr>
          <a:xfrm>
            <a:off x="3323705" y="2971800"/>
            <a:ext cx="5605548" cy="3505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delete all -l "label=value"</a:t>
            </a:r>
          </a:p>
        </p:txBody>
      </p:sp>
    </p:spTree>
    <p:extLst>
      <p:ext uri="{BB962C8B-B14F-4D97-AF65-F5344CB8AC3E}">
        <p14:creationId xmlns:p14="http://schemas.microsoft.com/office/powerpoint/2010/main" val="218911608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 all </a:t>
            </a:r>
            <a:r>
              <a:rPr lang="en-US" dirty="0" smtClean="0"/>
              <a:t>Objects </a:t>
            </a:r>
            <a:r>
              <a:rPr lang="en-US" dirty="0"/>
              <a:t>in a </a:t>
            </a:r>
            <a:r>
              <a:rPr lang="en-US" dirty="0" smtClean="0"/>
              <a:t>Namespace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Most objects are in a namespace</a:t>
            </a:r>
          </a:p>
          <a:p>
            <a:pPr lvl="1">
              <a:buFont typeface="Wingdings" panose="05000000000000000000" pitchFamily="2" charset="2"/>
              <a:buChar char="q"/>
            </a:pPr>
            <a:r>
              <a:rPr lang="en-US" sz="2000" dirty="0" smtClean="0"/>
              <a:t> Pods</a:t>
            </a:r>
          </a:p>
          <a:p>
            <a:pPr lvl="1">
              <a:buFont typeface="Wingdings" panose="05000000000000000000" pitchFamily="2" charset="2"/>
              <a:buChar char="q"/>
            </a:pPr>
            <a:r>
              <a:rPr lang="en-US" sz="2000" dirty="0" smtClean="0"/>
              <a:t> </a:t>
            </a:r>
            <a:r>
              <a:rPr lang="en-US" sz="2000" dirty="0"/>
              <a:t>R</a:t>
            </a:r>
            <a:r>
              <a:rPr lang="en-US" sz="2000" dirty="0" smtClean="0"/>
              <a:t>eplication </a:t>
            </a:r>
            <a:r>
              <a:rPr lang="en-US" sz="2000" dirty="0"/>
              <a:t>controllers</a:t>
            </a:r>
          </a:p>
          <a:p>
            <a:pPr lvl="1">
              <a:buFont typeface="Wingdings" panose="05000000000000000000" pitchFamily="2" charset="2"/>
              <a:buChar char="q"/>
            </a:pPr>
            <a:r>
              <a:rPr lang="en-US" sz="2000" dirty="0" smtClean="0"/>
              <a:t> Services</a:t>
            </a:r>
            <a:endParaRPr lang="en-US" sz="2000" dirty="0"/>
          </a:p>
          <a:p>
            <a:pPr>
              <a:buFont typeface="Wingdings" panose="05000000000000000000" pitchFamily="2" charset="2"/>
              <a:buChar char="q"/>
            </a:pPr>
            <a:r>
              <a:rPr lang="en-US" sz="2400" dirty="0" smtClean="0"/>
              <a:t> Namespaces </a:t>
            </a:r>
            <a:r>
              <a:rPr lang="en-US" sz="2400" dirty="0"/>
              <a:t>themselves not in namespace</a:t>
            </a:r>
          </a:p>
          <a:p>
            <a:pPr>
              <a:buFont typeface="Wingdings" panose="05000000000000000000" pitchFamily="2" charset="2"/>
              <a:buChar char="q"/>
            </a:pPr>
            <a:r>
              <a:rPr lang="en-US" sz="2400" dirty="0" smtClean="0"/>
              <a:t> Nodes</a:t>
            </a:r>
            <a:r>
              <a:rPr lang="en-US" sz="2400" dirty="0"/>
              <a:t>,</a:t>
            </a:r>
            <a:r>
              <a:rPr lang="en-US" sz="2400" dirty="0" smtClean="0"/>
              <a:t> </a:t>
            </a:r>
            <a:r>
              <a:rPr lang="en-US" sz="2400" dirty="0" err="1"/>
              <a:t>PersistentVolumes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Tree>
    <p:extLst>
      <p:ext uri="{BB962C8B-B14F-4D97-AF65-F5344CB8AC3E}">
        <p14:creationId xmlns:p14="http://schemas.microsoft.com/office/powerpoint/2010/main" val="333478822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 </a:t>
            </a:r>
            <a:r>
              <a:rPr lang="en-US" dirty="0" smtClean="0"/>
              <a:t>Quotas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
        <p:nvSpPr>
          <p:cNvPr id="7" name="Content Placeholder 2"/>
          <p:cNvSpPr>
            <a:spLocks noGrp="1"/>
          </p:cNvSpPr>
          <p:nvPr>
            <p:ph idx="1"/>
          </p:nvPr>
        </p:nvSpPr>
        <p:spPr>
          <a:xfrm>
            <a:off x="1097279" y="1066801"/>
            <a:ext cx="10058401" cy="4802293"/>
          </a:xfrm>
        </p:spPr>
        <p:txBody>
          <a:bodyPr>
            <a:normAutofit/>
          </a:bodyPr>
          <a:lstStyle/>
          <a:p>
            <a:pPr>
              <a:buFont typeface="Wingdings" charset="2"/>
              <a:buChar char="q"/>
            </a:pPr>
            <a:r>
              <a:rPr lang="en-US" sz="2400" dirty="0"/>
              <a:t> If the API Server has </a:t>
            </a:r>
            <a:r>
              <a:rPr lang="en-US" sz="2400" dirty="0" err="1">
                <a:latin typeface="Courier New" charset="0"/>
                <a:ea typeface="Courier New" charset="0"/>
                <a:cs typeface="Courier New" charset="0"/>
              </a:rPr>
              <a:t>ResourceQuota</a:t>
            </a:r>
            <a:r>
              <a:rPr lang="en-US" sz="2400" dirty="0"/>
              <a:t> passed to the </a:t>
            </a:r>
            <a:r>
              <a:rPr lang="en-US" sz="2400" dirty="0" err="1">
                <a:latin typeface="Courier New" charset="0"/>
                <a:ea typeface="Courier New" charset="0"/>
                <a:cs typeface="Courier New" charset="0"/>
              </a:rPr>
              <a:t>kube-apiserver</a:t>
            </a:r>
            <a:r>
              <a:rPr lang="en-US" sz="2400" dirty="0" err="1"/>
              <a:t>'s</a:t>
            </a:r>
            <a:r>
              <a:rPr lang="en-US" sz="2400" dirty="0"/>
              <a:t> </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admission_control</a:t>
            </a:r>
            <a:r>
              <a:rPr lang="en-US" sz="2400" dirty="0"/>
              <a:t> argument, then a namespace can set a </a:t>
            </a:r>
            <a:r>
              <a:rPr lang="en-US" sz="2400" b="1" dirty="0" err="1"/>
              <a:t>ResourceQuota</a:t>
            </a:r>
            <a:r>
              <a:rPr lang="en-US" sz="2400" dirty="0"/>
              <a:t> object to limit resources</a:t>
            </a:r>
            <a:r>
              <a:rPr lang="en-US" sz="2400" dirty="0" smtClean="0"/>
              <a:t>.</a:t>
            </a:r>
          </a:p>
          <a:p>
            <a:pPr>
              <a:buFont typeface="Wingdings" charset="2"/>
              <a:buChar char="q"/>
            </a:pPr>
            <a:r>
              <a:rPr lang="en-US" sz="2400" dirty="0"/>
              <a:t> Example from the vagrant/master:</a:t>
            </a:r>
          </a:p>
          <a:p>
            <a:r>
              <a:rPr lang="en-US" sz="2400" dirty="0"/>
              <a:t/>
            </a:r>
            <a:br>
              <a:rPr lang="en-US" sz="2400" dirty="0"/>
            </a:br>
            <a:endParaRPr lang="en-US" sz="2400" dirty="0"/>
          </a:p>
          <a:p>
            <a:pPr>
              <a:buFont typeface="Wingdings" charset="2"/>
              <a:buChar char="q"/>
            </a:pPr>
            <a:endParaRPr lang="en-US" sz="2400" dirty="0"/>
          </a:p>
        </p:txBody>
      </p:sp>
      <p:sp>
        <p:nvSpPr>
          <p:cNvPr id="6" name="Content Placeholder 2"/>
          <p:cNvSpPr>
            <a:spLocks noGrp="1"/>
          </p:cNvSpPr>
          <p:nvPr/>
        </p:nvSpPr>
        <p:spPr>
          <a:xfrm>
            <a:off x="833939" y="2743200"/>
            <a:ext cx="10585079" cy="327829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800" dirty="0">
                <a:solidFill>
                  <a:schemeClr val="tx1"/>
                </a:solidFill>
                <a:latin typeface="Courier New" panose="02070309020205020404" pitchFamily="49" charset="0"/>
                <a:cs typeface="Courier New" panose="02070309020205020404" pitchFamily="49" charset="0"/>
              </a:rPr>
              <a:t>root      6055  0.0  0.0   3172    48 ?        Ss   00:04   0:00 /bin/sh -c /usr/local/bin/kube-apiserver --address=127.0.0.1 --etcd_servers=http://127.0.0.1:4001 --cloud_provider=vagrant  --runtime_config=api/v1 --admission_control=NamespaceLifecycle,NamespaceExists,LimitRanger,SecurityContextDeny,ServiceAccount,ResourceQuota --service-cluster-ip-range=10.247.0.0/16 --client_ca_file=/srv/kubernetes/ca.crt --basic_auth_file=/srv/kubernetes/basic_auth.csv  --cluster_name=kubernetes --tls_cert_file=/srv/kubernetes/server.cert --tls_private_key_file=/srv/kubernetes/server.key --secure_port=443 --token_auth_file=/srv/kubernetes/known_tokens.csv --bind-address=10.245.1.2 --v=2   --allow_privileged=False 1&gt;&gt;/var/log/kube-apiserver.log 2&gt;&amp;1</a:t>
            </a:r>
          </a:p>
        </p:txBody>
      </p:sp>
    </p:spTree>
    <p:extLst>
      <p:ext uri="{BB962C8B-B14F-4D97-AF65-F5344CB8AC3E}">
        <p14:creationId xmlns:p14="http://schemas.microsoft.com/office/powerpoint/2010/main" val="86433856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Quotas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Pods </a:t>
            </a:r>
            <a:r>
              <a:rPr lang="en-US" sz="2400" dirty="0"/>
              <a:t>must use Resource Limits or will fail to accept the </a:t>
            </a:r>
            <a:r>
              <a:rPr lang="en-US" sz="2400" dirty="0" smtClean="0"/>
              <a:t>Pod</a:t>
            </a:r>
          </a:p>
          <a:p>
            <a:pPr lvl="1">
              <a:buFont typeface="Wingdings" panose="05000000000000000000" pitchFamily="2" charset="2"/>
              <a:buChar char="q"/>
            </a:pPr>
            <a:r>
              <a:rPr lang="en-US" sz="2000" dirty="0"/>
              <a:t> C</a:t>
            </a:r>
            <a:r>
              <a:rPr lang="en-US" sz="2000" dirty="0" smtClean="0"/>
              <a:t>an </a:t>
            </a:r>
            <a:r>
              <a:rPr lang="en-US" sz="2000" dirty="0"/>
              <a:t>use a </a:t>
            </a:r>
            <a:r>
              <a:rPr lang="en-US" sz="2000" b="1" dirty="0" err="1"/>
              <a:t>LimitRange</a:t>
            </a:r>
            <a:r>
              <a:rPr lang="en-US" sz="2000" dirty="0"/>
              <a:t> to add default </a:t>
            </a:r>
            <a:r>
              <a:rPr lang="en-US" sz="2000" dirty="0" smtClean="0"/>
              <a:t>limits</a:t>
            </a:r>
            <a:endParaRPr lang="en-US" sz="2000" dirty="0"/>
          </a:p>
          <a:p>
            <a:pPr>
              <a:buFont typeface="Wingdings" panose="05000000000000000000" pitchFamily="2" charset="2"/>
              <a:buChar char="q"/>
            </a:pPr>
            <a:r>
              <a:rPr lang="en-US" sz="2400" dirty="0" smtClean="0"/>
              <a:t> Admin </a:t>
            </a:r>
            <a:r>
              <a:rPr lang="en-US" sz="2400" dirty="0"/>
              <a:t>creates a </a:t>
            </a:r>
            <a:r>
              <a:rPr lang="en-US" sz="2400" dirty="0" err="1"/>
              <a:t>ResourceQuota</a:t>
            </a:r>
            <a:r>
              <a:rPr lang="en-US" sz="2400" dirty="0"/>
              <a:t> for the namespace</a:t>
            </a:r>
          </a:p>
          <a:p>
            <a:pPr>
              <a:buFont typeface="Wingdings" panose="05000000000000000000" pitchFamily="2" charset="2"/>
              <a:buChar char="q"/>
            </a:pPr>
            <a:r>
              <a:rPr lang="en-US" sz="2400" dirty="0" smtClean="0"/>
              <a:t> If </a:t>
            </a:r>
            <a:r>
              <a:rPr lang="en-US" sz="2400" dirty="0"/>
              <a:t>a Pod would cause the Resource Limits to breach, the pod is rejected</a:t>
            </a:r>
          </a:p>
          <a:p>
            <a:pPr>
              <a:buFont typeface="Wingdings" panose="05000000000000000000" pitchFamily="2" charset="2"/>
              <a:buChar char="q"/>
            </a:pPr>
            <a:r>
              <a:rPr lang="en-US" sz="2400" dirty="0" smtClean="0"/>
              <a:t> If </a:t>
            </a:r>
            <a:r>
              <a:rPr lang="en-US" sz="2400" dirty="0"/>
              <a:t>the aggregate Resource Limits are set higher than actual available resources, first-come first-serve</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405193473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97279" y="1066801"/>
            <a:ext cx="10058401" cy="4802293"/>
          </a:xfrm>
        </p:spPr>
        <p:txBody>
          <a:bodyPr>
            <a:normAutofit/>
          </a:bodyPr>
          <a:lstStyle/>
          <a:p>
            <a:pPr>
              <a:buFont typeface="Wingdings" charset="2"/>
              <a:buChar char="q"/>
            </a:pPr>
            <a:r>
              <a:rPr lang="en-US" sz="2400" dirty="0" smtClean="0"/>
              <a:t> </a:t>
            </a:r>
            <a:r>
              <a:rPr lang="en-US" sz="2400" dirty="0"/>
              <a:t>You can organize your Nodes based on </a:t>
            </a:r>
            <a:r>
              <a:rPr lang="en-US" sz="2400" dirty="0" smtClean="0"/>
              <a:t>classifications, tiers, and resource </a:t>
            </a:r>
            <a:r>
              <a:rPr lang="en-US" sz="2400" dirty="0"/>
              <a:t>types. </a:t>
            </a:r>
            <a:endParaRPr lang="en-US" sz="2400" dirty="0" smtClean="0"/>
          </a:p>
          <a:p>
            <a:pPr>
              <a:buFont typeface="Wingdings" charset="2"/>
              <a:buChar char="q"/>
            </a:pPr>
            <a:r>
              <a:rPr lang="en-US" sz="2400" dirty="0"/>
              <a:t> </a:t>
            </a:r>
            <a:r>
              <a:rPr lang="en-US" sz="2400" dirty="0" smtClean="0"/>
              <a:t>For </a:t>
            </a:r>
            <a:r>
              <a:rPr lang="en-US" sz="2400" dirty="0"/>
              <a:t>example, for some data-intensive applications you may wish to request that the scheduler put those pods on nodes that have SSD storage/PV support:</a:t>
            </a:r>
          </a:p>
          <a:p>
            <a:r>
              <a:rPr lang="en-US" sz="2400" dirty="0"/>
              <a:t/>
            </a:r>
            <a:br>
              <a:rPr lang="en-US" sz="2400" dirty="0"/>
            </a:br>
            <a:endParaRPr lang="en-US" sz="2400" dirty="0"/>
          </a:p>
          <a:p>
            <a:endParaRPr lang="en-US" sz="2400" dirty="0"/>
          </a:p>
        </p:txBody>
      </p:sp>
      <p:sp>
        <p:nvSpPr>
          <p:cNvPr id="2" name="Title 1"/>
          <p:cNvSpPr>
            <a:spLocks noGrp="1"/>
          </p:cNvSpPr>
          <p:nvPr>
            <p:ph type="title"/>
          </p:nvPr>
        </p:nvSpPr>
        <p:spPr/>
        <p:txBody>
          <a:bodyPr>
            <a:normAutofit/>
          </a:bodyPr>
          <a:lstStyle/>
          <a:p>
            <a:r>
              <a:rPr lang="en-US" dirty="0"/>
              <a:t>Use L</a:t>
            </a:r>
            <a:r>
              <a:rPr lang="en-US" dirty="0" smtClean="0"/>
              <a:t>abels … </a:t>
            </a:r>
            <a:r>
              <a:rPr lang="en-US" dirty="0"/>
              <a:t>for Nodes </a:t>
            </a:r>
            <a:r>
              <a:rPr lang="en-US" dirty="0" smtClean="0"/>
              <a:t>Too!</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6" name="Content Placeholder 2"/>
          <p:cNvSpPr>
            <a:spLocks noGrp="1"/>
          </p:cNvSpPr>
          <p:nvPr/>
        </p:nvSpPr>
        <p:spPr>
          <a:xfrm>
            <a:off x="2819400" y="2895600"/>
            <a:ext cx="6553200" cy="32004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label nodes node-foo </a:t>
            </a:r>
            <a:r>
              <a:rPr lang="en-US" dirty="0" err="1" smtClean="0">
                <a:solidFill>
                  <a:schemeClr val="bg1"/>
                </a:solidFill>
                <a:latin typeface="Courier New" panose="02070309020205020404" pitchFamily="49" charset="0"/>
                <a:cs typeface="Courier New" panose="02070309020205020404" pitchFamily="49" charset="0"/>
              </a:rPr>
              <a:t>disktype</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ssd</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30601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L</a:t>
            </a:r>
            <a:r>
              <a:rPr lang="en-US" dirty="0" smtClean="0"/>
              <a:t>abels … </a:t>
            </a:r>
            <a:r>
              <a:rPr lang="en-US" dirty="0"/>
              <a:t>for Nodes </a:t>
            </a:r>
            <a:r>
              <a:rPr lang="en-US" dirty="0" smtClean="0"/>
              <a:t>Too!</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7" name="Content Placeholder 2"/>
          <p:cNvSpPr>
            <a:spLocks noGrp="1"/>
          </p:cNvSpPr>
          <p:nvPr/>
        </p:nvSpPr>
        <p:spPr>
          <a:xfrm>
            <a:off x="3581400" y="2209800"/>
            <a:ext cx="4960621" cy="3886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None/>
            </a:pPr>
            <a:r>
              <a:rPr lang="en-US" sz="1800" dirty="0" smtClean="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apiVersion</a:t>
            </a:r>
            <a:r>
              <a:rPr lang="en-US" sz="1800" dirty="0" smtClean="0">
                <a:solidFill>
                  <a:schemeClr val="tx1"/>
                </a:solidFill>
                <a:latin typeface="Courier New" panose="02070309020205020404" pitchFamily="49" charset="0"/>
                <a:cs typeface="Courier New" panose="02070309020205020404" pitchFamily="49" charset="0"/>
              </a:rPr>
              <a:t>: v1</a:t>
            </a:r>
          </a:p>
          <a:p>
            <a:pPr marL="0" indent="0">
              <a:spcBef>
                <a:spcPts val="0"/>
              </a:spcBef>
              <a:buNone/>
            </a:pPr>
            <a:r>
              <a:rPr lang="en-US" sz="1800" dirty="0" smtClean="0">
                <a:solidFill>
                  <a:schemeClr val="tx1"/>
                </a:solidFill>
                <a:latin typeface="Courier New" panose="02070309020205020404" pitchFamily="49" charset="0"/>
                <a:cs typeface="Courier New" panose="02070309020205020404" pitchFamily="49" charset="0"/>
              </a:rPr>
              <a:t>  kind: Pod</a:t>
            </a:r>
          </a:p>
          <a:p>
            <a:pPr marL="292608" lvl="1" indent="0">
              <a:spcBef>
                <a:spcPts val="0"/>
              </a:spcBef>
              <a:buNone/>
            </a:pPr>
            <a:r>
              <a:rPr lang="en-US" dirty="0" smtClean="0">
                <a:solidFill>
                  <a:schemeClr val="tx1"/>
                </a:solidFill>
                <a:latin typeface="Courier New" panose="02070309020205020404" pitchFamily="49" charset="0"/>
                <a:cs typeface="Courier New" panose="02070309020205020404" pitchFamily="49" charset="0"/>
              </a:rPr>
              <a:t>metadata</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nginx</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env</a:t>
            </a:r>
            <a:r>
              <a:rPr lang="en-US" dirty="0">
                <a:solidFill>
                  <a:schemeClr val="tx1"/>
                </a:solidFill>
                <a:latin typeface="Courier New" panose="02070309020205020404" pitchFamily="49" charset="0"/>
                <a:cs typeface="Courier New" panose="02070309020205020404" pitchFamily="49" charset="0"/>
              </a:rPr>
              <a:t>: test</a:t>
            </a: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 name: </a:t>
            </a:r>
            <a:r>
              <a:rPr lang="en-US" dirty="0" err="1">
                <a:solidFill>
                  <a:schemeClr val="tx1"/>
                </a:solidFill>
                <a:latin typeface="Courier New" panose="02070309020205020404" pitchFamily="49" charset="0"/>
                <a:cs typeface="Courier New" panose="02070309020205020404" pitchFamily="49" charset="0"/>
              </a:rPr>
              <a:t>nginx</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image: </a:t>
            </a:r>
            <a:r>
              <a:rPr lang="en-US" dirty="0" err="1">
                <a:solidFill>
                  <a:schemeClr val="tx1"/>
                </a:solidFill>
                <a:latin typeface="Courier New" panose="02070309020205020404" pitchFamily="49" charset="0"/>
                <a:cs typeface="Courier New" panose="02070309020205020404" pitchFamily="49" charset="0"/>
              </a:rPr>
              <a:t>nginx</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imagePullPolicy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IfNotPresent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nodeSelector</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disktype</a:t>
            </a:r>
            <a:r>
              <a:rPr lang="en-US" dirty="0">
                <a:solidFill>
                  <a:schemeClr val="tx1"/>
                </a:solidFill>
                <a:latin typeface="Courier New" panose="02070309020205020404" pitchFamily="49" charset="0"/>
                <a:cs typeface="Courier New" panose="02070309020205020404" pitchFamily="49" charset="0"/>
              </a:rPr>
              <a:t>: </a:t>
            </a:r>
            <a:r>
              <a:rPr lang="en-US" dirty="0" err="1" smtClean="0">
                <a:solidFill>
                  <a:schemeClr val="tx1"/>
                </a:solidFill>
                <a:latin typeface="Courier New" panose="02070309020205020404" pitchFamily="49" charset="0"/>
                <a:cs typeface="Courier New" panose="02070309020205020404" pitchFamily="49" charset="0"/>
              </a:rPr>
              <a:t>ssd</a:t>
            </a:r>
            <a:endParaRPr lang="en-US" dirty="0">
              <a:solidFill>
                <a:schemeClr val="tx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ph idx="1"/>
          </p:nvPr>
        </p:nvSpPr>
        <p:spPr>
          <a:xfrm>
            <a:off x="1097279" y="1066801"/>
            <a:ext cx="10058401" cy="4802293"/>
          </a:xfrm>
        </p:spPr>
        <p:txBody>
          <a:bodyPr>
            <a:normAutofit/>
          </a:bodyPr>
          <a:lstStyle/>
          <a:p>
            <a:pPr>
              <a:buFont typeface="Wingdings" charset="2"/>
              <a:buChar char="q"/>
            </a:pPr>
            <a:r>
              <a:rPr lang="en-US" sz="2400" dirty="0"/>
              <a:t> </a:t>
            </a:r>
            <a:r>
              <a:rPr lang="en-US" sz="2400" dirty="0" smtClean="0"/>
              <a:t>Now </a:t>
            </a:r>
            <a:r>
              <a:rPr lang="en-US" sz="2400" dirty="0"/>
              <a:t>if you add a node selector section to your Pod, the pod will only end up on nodes with the </a:t>
            </a:r>
            <a:r>
              <a:rPr lang="en-US" sz="2400" dirty="0" err="1">
                <a:latin typeface="Courier New" charset="0"/>
                <a:ea typeface="Courier New" charset="0"/>
                <a:cs typeface="Courier New" charset="0"/>
              </a:rPr>
              <a:t>disktype</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ssd</a:t>
            </a:r>
            <a:r>
              <a:rPr lang="en-US" sz="2400" dirty="0"/>
              <a:t> </a:t>
            </a:r>
            <a:r>
              <a:rPr lang="en-US" sz="2400" dirty="0" smtClean="0"/>
              <a:t>label.</a:t>
            </a:r>
          </a:p>
          <a:p>
            <a:pPr>
              <a:buFont typeface="Wingdings" charset="2"/>
              <a:buChar char="q"/>
            </a:pPr>
            <a:r>
              <a:rPr lang="en-US" sz="2400" dirty="0"/>
              <a:t> </a:t>
            </a:r>
            <a:r>
              <a:rPr lang="en-US" sz="2400" dirty="0" smtClean="0"/>
              <a:t>Example:</a:t>
            </a:r>
            <a:endParaRPr lang="en-US" sz="2400" dirty="0"/>
          </a:p>
        </p:txBody>
      </p:sp>
    </p:spTree>
    <p:extLst>
      <p:ext uri="{BB962C8B-B14F-4D97-AF65-F5344CB8AC3E}">
        <p14:creationId xmlns:p14="http://schemas.microsoft.com/office/powerpoint/2010/main" val="50295573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Kubernetes: </a:t>
            </a:r>
            <a:r>
              <a:rPr lang="en-US" sz="6600" dirty="0" smtClean="0"/>
              <a:t>Security</a:t>
            </a:r>
            <a:endParaRPr lang="en-US" sz="6600" dirty="0"/>
          </a:p>
        </p:txBody>
      </p:sp>
      <p:sp>
        <p:nvSpPr>
          <p:cNvPr id="3" name="Text Placeholder 2"/>
          <p:cNvSpPr>
            <a:spLocks noGrp="1"/>
          </p:cNvSpPr>
          <p:nvPr>
            <p:ph type="body" idx="1"/>
          </p:nvPr>
        </p:nvSpPr>
        <p:spPr/>
        <p:txBody>
          <a:bodyPr/>
          <a:lstStyle/>
          <a:p>
            <a:r>
              <a:rPr lang="en-US" dirty="0" smtClean="0"/>
              <a:t>Caged Whales and </a:t>
            </a:r>
            <a:r>
              <a:rPr lang="en-US" dirty="0" err="1" smtClean="0"/>
              <a:t>kube</a:t>
            </a:r>
            <a:r>
              <a:rPr lang="en-US" dirty="0" smtClean="0"/>
              <a:t>-scales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27</a:t>
            </a:fld>
            <a:endParaRPr lang="en-US" altLang="en-US"/>
          </a:p>
        </p:txBody>
      </p:sp>
    </p:spTree>
    <p:extLst>
      <p:ext uri="{BB962C8B-B14F-4D97-AF65-F5344CB8AC3E}">
        <p14:creationId xmlns:p14="http://schemas.microsoft.com/office/powerpoint/2010/main" val="2952351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a:t>
            </a:r>
            <a:r>
              <a:rPr lang="en-US" dirty="0" smtClean="0"/>
              <a:t>Goals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Appropriate </a:t>
            </a:r>
            <a:r>
              <a:rPr lang="en-US" sz="2400" dirty="0"/>
              <a:t>boundaries between cluster, pods, users who manage cluster/application developers</a:t>
            </a:r>
          </a:p>
          <a:p>
            <a:pPr>
              <a:buFont typeface="Wingdings" panose="05000000000000000000" pitchFamily="2" charset="2"/>
              <a:buChar char="q"/>
            </a:pPr>
            <a:r>
              <a:rPr lang="en-US" sz="2400" dirty="0" smtClean="0"/>
              <a:t> Appropriate </a:t>
            </a:r>
            <a:r>
              <a:rPr lang="en-US" sz="2400" dirty="0"/>
              <a:t>boundaries enforced between containers and </a:t>
            </a:r>
            <a:r>
              <a:rPr lang="en-US" sz="2400" dirty="0" smtClean="0"/>
              <a:t>hosts</a:t>
            </a:r>
          </a:p>
          <a:p>
            <a:pPr lvl="1">
              <a:buFont typeface="Wingdings" panose="05000000000000000000" pitchFamily="2" charset="2"/>
              <a:buChar char="q"/>
            </a:pPr>
            <a:r>
              <a:rPr lang="en-US" dirty="0" smtClean="0"/>
              <a:t>via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linux</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cap/</a:t>
            </a:r>
            <a:r>
              <a:rPr lang="en-US" dirty="0" err="1" smtClean="0">
                <a:latin typeface="Courier New" panose="02070309020205020404" pitchFamily="49" charset="0"/>
                <a:cs typeface="Courier New" panose="02070309020205020404" pitchFamily="49" charset="0"/>
              </a:rPr>
              <a:t>selinux</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apparmor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etc</a:t>
            </a:r>
            <a:endParaRPr lang="en-US" dirty="0"/>
          </a:p>
          <a:p>
            <a:pPr>
              <a:buFont typeface="Wingdings" panose="05000000000000000000" pitchFamily="2" charset="2"/>
              <a:buChar char="q"/>
            </a:pPr>
            <a:r>
              <a:rPr lang="en-US" sz="2400" dirty="0" smtClean="0"/>
              <a:t> Ability </a:t>
            </a:r>
            <a:r>
              <a:rPr lang="en-US" sz="2400" dirty="0"/>
              <a:t>to delegate administrative functions to users where it makes sense</a:t>
            </a:r>
          </a:p>
          <a:p>
            <a:pPr>
              <a:buFont typeface="Wingdings" panose="05000000000000000000" pitchFamily="2" charset="2"/>
              <a:buChar char="q"/>
            </a:pPr>
            <a:r>
              <a:rPr lang="en-US" sz="2400" dirty="0" smtClean="0"/>
              <a:t> Hide </a:t>
            </a:r>
            <a:r>
              <a:rPr lang="en-US" sz="2400" dirty="0"/>
              <a:t>credentials/keys/passwords from others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Tree>
    <p:extLst>
      <p:ext uri="{BB962C8B-B14F-4D97-AF65-F5344CB8AC3E}">
        <p14:creationId xmlns:p14="http://schemas.microsoft.com/office/powerpoint/2010/main" val="244500714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a:t>
            </a:r>
            <a:r>
              <a:rPr lang="en-US" dirty="0" smtClean="0"/>
              <a:t>Roles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Administration/Full </a:t>
            </a:r>
            <a:r>
              <a:rPr lang="en-US" sz="2400" dirty="0"/>
              <a:t>A</a:t>
            </a:r>
            <a:r>
              <a:rPr lang="en-US" sz="2400" dirty="0" smtClean="0"/>
              <a:t>uthority</a:t>
            </a:r>
            <a:endParaRPr lang="en-US" sz="2400" dirty="0"/>
          </a:p>
          <a:p>
            <a:pPr>
              <a:buFont typeface="Wingdings" panose="05000000000000000000" pitchFamily="2" charset="2"/>
              <a:buChar char="q"/>
            </a:pPr>
            <a:r>
              <a:rPr lang="en-US" sz="2400" dirty="0" smtClean="0"/>
              <a:t> Project/Namespace </a:t>
            </a:r>
            <a:r>
              <a:rPr lang="en-US" sz="2400" dirty="0"/>
              <a:t>A</a:t>
            </a:r>
            <a:r>
              <a:rPr lang="en-US" sz="2400" dirty="0" smtClean="0"/>
              <a:t>dmin</a:t>
            </a:r>
            <a:endParaRPr lang="en-US" sz="2400" dirty="0"/>
          </a:p>
          <a:p>
            <a:pPr>
              <a:buFont typeface="Wingdings" panose="05000000000000000000" pitchFamily="2" charset="2"/>
              <a:buChar char="q"/>
            </a:pPr>
            <a:r>
              <a:rPr lang="en-US" sz="2400" dirty="0" smtClean="0"/>
              <a:t> Developer</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Tree>
    <p:extLst>
      <p:ext uri="{BB962C8B-B14F-4D97-AF65-F5344CB8AC3E}">
        <p14:creationId xmlns:p14="http://schemas.microsoft.com/office/powerpoint/2010/main" val="13256997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Recap </a:t>
            </a:r>
            <a:r>
              <a:rPr lang="en-US" dirty="0" smtClean="0"/>
              <a:t>Docker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Containers </a:t>
            </a:r>
            <a:r>
              <a:rPr lang="en-US" sz="2400" dirty="0"/>
              <a:t>run on </a:t>
            </a:r>
            <a:r>
              <a:rPr lang="en-US" sz="2400" b="1" dirty="0"/>
              <a:t>single</a:t>
            </a:r>
            <a:r>
              <a:rPr lang="en-US" sz="2400" dirty="0"/>
              <a:t> Docker host</a:t>
            </a:r>
          </a:p>
          <a:p>
            <a:pPr>
              <a:buFont typeface="Wingdings" panose="05000000000000000000" pitchFamily="2" charset="2"/>
              <a:buChar char="q"/>
            </a:pPr>
            <a:r>
              <a:rPr lang="en-US" sz="2400" dirty="0" smtClean="0"/>
              <a:t> Containers </a:t>
            </a:r>
            <a:r>
              <a:rPr lang="en-US" sz="2400" dirty="0"/>
              <a:t>are </a:t>
            </a:r>
            <a:r>
              <a:rPr lang="en-US" sz="2400" b="1" dirty="0"/>
              <a:t>ephemeral</a:t>
            </a:r>
            <a:endParaRPr lang="en-US" sz="2400" dirty="0"/>
          </a:p>
          <a:p>
            <a:pPr>
              <a:buFont typeface="Wingdings" panose="05000000000000000000" pitchFamily="2" charset="2"/>
              <a:buChar char="q"/>
            </a:pPr>
            <a:r>
              <a:rPr lang="en-US" sz="2400" dirty="0" smtClean="0"/>
              <a:t> Nothing </a:t>
            </a:r>
            <a:r>
              <a:rPr lang="en-US" sz="2400" dirty="0"/>
              <a:t>watchdogs the containers</a:t>
            </a:r>
          </a:p>
          <a:p>
            <a:pPr>
              <a:buFont typeface="Wingdings" panose="05000000000000000000" pitchFamily="2" charset="2"/>
              <a:buChar char="q"/>
            </a:pPr>
            <a:r>
              <a:rPr lang="en-US" sz="2400" dirty="0" smtClean="0"/>
              <a:t> Containers </a:t>
            </a:r>
            <a:r>
              <a:rPr lang="en-US" sz="2400" dirty="0"/>
              <a:t>can have external persistence</a:t>
            </a:r>
          </a:p>
          <a:p>
            <a:pPr>
              <a:buFont typeface="Wingdings" panose="05000000000000000000" pitchFamily="2" charset="2"/>
              <a:buChar char="q"/>
            </a:pPr>
            <a:r>
              <a:rPr lang="en-US" sz="2400" dirty="0" smtClean="0"/>
              <a:t> Containers </a:t>
            </a:r>
            <a:r>
              <a:rPr lang="en-US" sz="2400" dirty="0"/>
              <a:t>do not contain</a:t>
            </a:r>
          </a:p>
          <a:p>
            <a:pPr>
              <a:buFont typeface="Wingdings" panose="05000000000000000000" pitchFamily="2" charset="2"/>
              <a:buChar char="q"/>
            </a:pPr>
            <a:r>
              <a:rPr lang="en-US" sz="2400" dirty="0" smtClean="0"/>
              <a:t> Operating </a:t>
            </a:r>
            <a:r>
              <a:rPr lang="en-US" sz="2400" dirty="0"/>
              <a:t>system </a:t>
            </a:r>
            <a:r>
              <a:rPr lang="en-US" sz="2400" b="1" dirty="0"/>
              <a:t>matters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47225713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Expected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Kubernetes expects attributes that are common to REST API requests. </a:t>
            </a:r>
            <a:endParaRPr lang="en-US" sz="2400" dirty="0" smtClean="0"/>
          </a:p>
          <a:p>
            <a:pPr>
              <a:buFont typeface="Wingdings" charset="2"/>
              <a:buChar char="q"/>
            </a:pPr>
            <a:r>
              <a:rPr lang="en-US" sz="2400" dirty="0"/>
              <a:t> </a:t>
            </a:r>
            <a:r>
              <a:rPr lang="en-US" sz="2400" dirty="0" smtClean="0"/>
              <a:t>This </a:t>
            </a:r>
            <a:r>
              <a:rPr lang="en-US" sz="2400" dirty="0"/>
              <a:t>means that Kubernetes authorization works with existing organization-wide or cloud-provider-wide access control </a:t>
            </a:r>
            <a:r>
              <a:rPr lang="en-US" sz="2400" dirty="0" smtClean="0"/>
              <a:t>systems.</a:t>
            </a:r>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Tree>
    <p:extLst>
      <p:ext uri="{BB962C8B-B14F-4D97-AF65-F5344CB8AC3E}">
        <p14:creationId xmlns:p14="http://schemas.microsoft.com/office/powerpoint/2010/main" val="67738896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Allow or Deny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Kubernetes authorizes API requests using the API server. </a:t>
            </a:r>
            <a:endParaRPr lang="en-US" sz="2400" dirty="0" smtClean="0"/>
          </a:p>
          <a:p>
            <a:pPr>
              <a:buFont typeface="Wingdings" charset="2"/>
              <a:buChar char="q"/>
            </a:pPr>
            <a:r>
              <a:rPr lang="en-US" sz="2400" dirty="0"/>
              <a:t> </a:t>
            </a:r>
            <a:r>
              <a:rPr lang="en-US" sz="2400" dirty="0" smtClean="0"/>
              <a:t>It </a:t>
            </a:r>
            <a:r>
              <a:rPr lang="en-US" sz="2400" dirty="0"/>
              <a:t>evaluates all of the request attributes against all policies and allows or denies the request. All parts of an API request must be allowed by some policy in order to proceed. This means that permissions are denied by default.</a:t>
            </a:r>
          </a:p>
          <a:p>
            <a:pPr>
              <a:buFont typeface="Wingdings" charset="2"/>
              <a:buChar char="q"/>
            </a:pPr>
            <a:r>
              <a:rPr lang="en-US" sz="2400" dirty="0"/>
              <a:t>(Although Kubernetes uses the API server, access controls and policies that depend on specific fields of specific kinds of objects are handled by Admission Controllers.)</a:t>
            </a:r>
          </a:p>
          <a:p>
            <a:pPr>
              <a:buFont typeface="Wingdings" charset="2"/>
              <a:buChar char="q"/>
            </a:pPr>
            <a:r>
              <a:rPr lang="en-US" sz="2400" dirty="0"/>
              <a:t>When multiple authorization modules are configured, each is checked in sequence, and if any module authorizes the request, then the request can proceed. If all modules deny the request, then the request is denied (HTTP status code 403</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Tree>
    <p:extLst>
      <p:ext uri="{BB962C8B-B14F-4D97-AF65-F5344CB8AC3E}">
        <p14:creationId xmlns:p14="http://schemas.microsoft.com/office/powerpoint/2010/main" val="66919889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Allow or Deny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Kubernetes authorizes API requests using the API server. </a:t>
            </a:r>
            <a:endParaRPr lang="en-US" sz="2400" dirty="0" smtClean="0"/>
          </a:p>
          <a:p>
            <a:pPr>
              <a:buFont typeface="Wingdings" charset="2"/>
              <a:buChar char="q"/>
            </a:pPr>
            <a:r>
              <a:rPr lang="en-US" sz="2400"/>
              <a:t> </a:t>
            </a:r>
            <a:r>
              <a:rPr lang="en-US" sz="2400" smtClean="0"/>
              <a:t>It </a:t>
            </a:r>
            <a:r>
              <a:rPr lang="en-US" sz="2400" dirty="0"/>
              <a:t>evaluates all of the request attributes against all policies and allows or denies the request. All parts of an API request must be allowed by some policy in order to proceed. This means that permissions are denied by default.</a:t>
            </a:r>
          </a:p>
          <a:p>
            <a:pPr>
              <a:buFont typeface="Wingdings" charset="2"/>
              <a:buChar char="q"/>
            </a:pPr>
            <a:r>
              <a:rPr lang="en-US" sz="2400" dirty="0"/>
              <a:t>(Although Kubernetes uses the API server, access controls and policies that depend on specific fields of specific kinds of objects are handled by Admission Controllers.)</a:t>
            </a:r>
          </a:p>
          <a:p>
            <a:pPr>
              <a:buFont typeface="Wingdings" charset="2"/>
              <a:buChar char="q"/>
            </a:pPr>
            <a:r>
              <a:rPr lang="en-US" sz="2400" dirty="0"/>
              <a:t>When multiple authorization modules are configured, each is checked in sequence, and if any module authorizes the request, then the request can proceed. If all modules deny the request, then the request is denied (HTTP status code 403</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Tree>
    <p:extLst>
      <p:ext uri="{BB962C8B-B14F-4D97-AF65-F5344CB8AC3E}">
        <p14:creationId xmlns:p14="http://schemas.microsoft.com/office/powerpoint/2010/main" val="158861577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Reviewing Request Attributes </a:t>
            </a:r>
            <a:endParaRPr lang="en-US" dirty="0"/>
          </a:p>
        </p:txBody>
      </p:sp>
      <p:sp>
        <p:nvSpPr>
          <p:cNvPr id="3" name="Content Placeholder 2"/>
          <p:cNvSpPr>
            <a:spLocks noGrp="1"/>
          </p:cNvSpPr>
          <p:nvPr>
            <p:ph idx="1"/>
          </p:nvPr>
        </p:nvSpPr>
        <p:spPr/>
        <p:txBody>
          <a:bodyPr>
            <a:noAutofit/>
          </a:bodyPr>
          <a:lstStyle/>
          <a:p>
            <a:r>
              <a:rPr lang="en-US" sz="2400" b="1" dirty="0" smtClean="0"/>
              <a:t>user</a:t>
            </a:r>
            <a:r>
              <a:rPr lang="en-US" sz="2400" dirty="0"/>
              <a:t> - The user string provided during authentication</a:t>
            </a:r>
          </a:p>
          <a:p>
            <a:r>
              <a:rPr lang="en-US" sz="2400" b="1" dirty="0"/>
              <a:t>group</a:t>
            </a:r>
            <a:r>
              <a:rPr lang="en-US" sz="2400" dirty="0"/>
              <a:t> - The list of group names to which the authenticated user belongs</a:t>
            </a:r>
          </a:p>
          <a:p>
            <a:r>
              <a:rPr lang="en-US" sz="2400" b="1" dirty="0"/>
              <a:t>“extra”</a:t>
            </a:r>
            <a:r>
              <a:rPr lang="en-US" sz="2400" dirty="0"/>
              <a:t> - A map of arbitrary string keys to string values, provided by the authentication layer</a:t>
            </a:r>
          </a:p>
          <a:p>
            <a:r>
              <a:rPr lang="en-US" sz="2400" b="1" dirty="0"/>
              <a:t>API</a:t>
            </a:r>
            <a:r>
              <a:rPr lang="en-US" sz="2400" dirty="0"/>
              <a:t> - Indicates whether the request is for an API resource</a:t>
            </a:r>
          </a:p>
          <a:p>
            <a:r>
              <a:rPr lang="en-US" sz="2400" b="1" dirty="0"/>
              <a:t>Request path</a:t>
            </a:r>
            <a:r>
              <a:rPr lang="en-US" sz="2400" dirty="0"/>
              <a:t> - Path to miscellaneous non-resource endpoints like /</a:t>
            </a:r>
            <a:r>
              <a:rPr lang="en-US" sz="2400" dirty="0" err="1"/>
              <a:t>api</a:t>
            </a:r>
            <a:r>
              <a:rPr lang="en-US" sz="2400" dirty="0"/>
              <a:t> or /</a:t>
            </a:r>
            <a:r>
              <a:rPr lang="en-US" sz="2400" dirty="0" err="1"/>
              <a:t>healthz</a:t>
            </a:r>
            <a:r>
              <a:rPr lang="en-US" sz="2400" dirty="0"/>
              <a:t> (see </a:t>
            </a:r>
            <a:r>
              <a:rPr lang="en-US" sz="2400" u="sng" dirty="0">
                <a:hlinkClick r:id="rId2"/>
              </a:rPr>
              <a:t>kubectl</a:t>
            </a:r>
            <a:r>
              <a:rPr lang="en-US" sz="2400" dirty="0"/>
              <a:t>).</a:t>
            </a:r>
          </a:p>
          <a:p>
            <a:r>
              <a:rPr lang="en-US" sz="2400" b="1" dirty="0"/>
              <a:t>API request verb</a:t>
            </a:r>
            <a:r>
              <a:rPr lang="en-US" sz="2400" dirty="0"/>
              <a:t> - API verbs get, list, create, update, patch, watch, proxy, redirect, delete, and </a:t>
            </a:r>
            <a:r>
              <a:rPr lang="en-US" sz="2400" dirty="0" err="1"/>
              <a:t>deletecollection</a:t>
            </a:r>
            <a:r>
              <a:rPr lang="en-US" sz="2400" dirty="0"/>
              <a:t> are used for resource requests. To determine the request verb for a resource API endpoint, see </a:t>
            </a:r>
            <a:r>
              <a:rPr lang="en-US" sz="2400" b="1" dirty="0"/>
              <a:t>Determine the request verb</a:t>
            </a:r>
            <a:r>
              <a:rPr lang="en-US" sz="2400" dirty="0"/>
              <a:t> below</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37655529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Reviewing Request Attributes </a:t>
            </a:r>
            <a:endParaRPr lang="en-US" dirty="0"/>
          </a:p>
        </p:txBody>
      </p:sp>
      <p:sp>
        <p:nvSpPr>
          <p:cNvPr id="3" name="Content Placeholder 2"/>
          <p:cNvSpPr>
            <a:spLocks noGrp="1"/>
          </p:cNvSpPr>
          <p:nvPr>
            <p:ph idx="1"/>
          </p:nvPr>
        </p:nvSpPr>
        <p:spPr/>
        <p:txBody>
          <a:bodyPr>
            <a:normAutofit/>
          </a:bodyPr>
          <a:lstStyle/>
          <a:p>
            <a:r>
              <a:rPr lang="en-US" sz="2400" b="1" dirty="0" smtClean="0"/>
              <a:t>HTTP </a:t>
            </a:r>
            <a:r>
              <a:rPr lang="en-US" sz="2400" b="1" dirty="0"/>
              <a:t>request verb</a:t>
            </a:r>
            <a:r>
              <a:rPr lang="en-US" sz="2400" dirty="0"/>
              <a:t> - HTTP verbs get, post, put, and delete are used for non-resource requests</a:t>
            </a:r>
          </a:p>
          <a:p>
            <a:r>
              <a:rPr lang="en-US" sz="2400" b="1" dirty="0"/>
              <a:t>Resource</a:t>
            </a:r>
            <a:r>
              <a:rPr lang="en-US" sz="2400" dirty="0"/>
              <a:t> - The ID or name of the resource that is being accessed (for resource requests only) –* For resource requests using get, update, patch, and delete verbs, you must provide the resource name.</a:t>
            </a:r>
          </a:p>
          <a:p>
            <a:r>
              <a:rPr lang="en-US" sz="2400" b="1" dirty="0" err="1"/>
              <a:t>Subresource</a:t>
            </a:r>
            <a:r>
              <a:rPr lang="en-US" sz="2400" dirty="0"/>
              <a:t> - The </a:t>
            </a:r>
            <a:r>
              <a:rPr lang="en-US" sz="2400" dirty="0" err="1"/>
              <a:t>subresource</a:t>
            </a:r>
            <a:r>
              <a:rPr lang="en-US" sz="2400" dirty="0"/>
              <a:t> that is being accessed (for resource requests only)</a:t>
            </a:r>
          </a:p>
          <a:p>
            <a:r>
              <a:rPr lang="en-US" sz="2400" b="1" dirty="0"/>
              <a:t>Namespace</a:t>
            </a:r>
            <a:r>
              <a:rPr lang="en-US" sz="2400" dirty="0"/>
              <a:t> - The namespace of the object that is being accessed (for </a:t>
            </a:r>
            <a:r>
              <a:rPr lang="en-US" sz="2400" dirty="0" err="1"/>
              <a:t>namespaced</a:t>
            </a:r>
            <a:r>
              <a:rPr lang="en-US" sz="2400" dirty="0"/>
              <a:t> resource requests only)</a:t>
            </a:r>
          </a:p>
          <a:p>
            <a:r>
              <a:rPr lang="en-US" sz="2400" b="1" dirty="0"/>
              <a:t>API group</a:t>
            </a:r>
            <a:r>
              <a:rPr lang="en-US" sz="2400" dirty="0"/>
              <a:t> - The API group being accessed (for resource requests only). An empty string designates the </a:t>
            </a:r>
            <a:r>
              <a:rPr lang="en-US" sz="2400" u="sng" dirty="0">
                <a:hlinkClick r:id="rId2"/>
              </a:rPr>
              <a:t>core API group</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19289686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Securing the API </a:t>
            </a:r>
            <a:r>
              <a:rPr lang="en-US" dirty="0" smtClean="0"/>
              <a:t>Server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Used </a:t>
            </a:r>
            <a:r>
              <a:rPr lang="en-US" sz="2400" dirty="0"/>
              <a:t>to allow authentication via client </a:t>
            </a:r>
            <a:r>
              <a:rPr lang="en-US" sz="2400" dirty="0" smtClean="0"/>
              <a:t>certificates</a:t>
            </a:r>
          </a:p>
          <a:p>
            <a:pPr lvl="1">
              <a:buFont typeface="Wingdings" panose="05000000000000000000" pitchFamily="2" charset="2"/>
              <a:buChar char="q"/>
            </a:pPr>
            <a:r>
              <a:rPr lang="en-US" sz="2200" dirty="0"/>
              <a:t> </a:t>
            </a:r>
            <a:r>
              <a:rPr lang="en-US" sz="2000" dirty="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client_ca_file</a:t>
            </a:r>
            <a:endParaRPr lang="en-US" sz="2000" dirty="0" smtClean="0"/>
          </a:p>
          <a:p>
            <a:pPr lvl="1">
              <a:buFont typeface="Wingdings" panose="05000000000000000000" pitchFamily="2" charset="2"/>
              <a:buChar char="q"/>
            </a:pPr>
            <a:endParaRPr lang="en-US" sz="2200" dirty="0"/>
          </a:p>
          <a:p>
            <a:pPr>
              <a:buFont typeface="Wingdings" panose="05000000000000000000" pitchFamily="2" charset="2"/>
              <a:buChar char="q"/>
            </a:pPr>
            <a:r>
              <a:rPr lang="en-US" sz="2600" dirty="0" smtClean="0"/>
              <a:t>Allow </a:t>
            </a:r>
            <a:r>
              <a:rPr lang="en-US" sz="2600" dirty="0"/>
              <a:t>authentication via tokens; tokens are long-lived and cannot be refreshed (</a:t>
            </a:r>
            <a:r>
              <a:rPr lang="en-US" sz="2600" dirty="0" err="1"/>
              <a:t>atm</a:t>
            </a:r>
            <a:r>
              <a:rPr lang="en-US" sz="2600" dirty="0" smtClean="0"/>
              <a:t>)</a:t>
            </a:r>
          </a:p>
          <a:p>
            <a:pPr lvl="1">
              <a:buFont typeface="Wingdings" panose="05000000000000000000" pitchFamily="2" charset="2"/>
              <a:buChar char="q"/>
            </a:pPr>
            <a:r>
              <a:rPr lang="en-US" sz="2400" dirty="0"/>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token_auth_file</a:t>
            </a:r>
            <a:r>
              <a:rPr lang="en-US" sz="2400" dirty="0"/>
              <a:t> </a:t>
            </a:r>
            <a:endParaRPr lang="en-US" sz="2400" dirty="0" smtClean="0"/>
          </a:p>
          <a:p>
            <a:pPr lvl="1">
              <a:buFont typeface="Wingdings" panose="05000000000000000000" pitchFamily="2" charset="2"/>
              <a:buChar char="q"/>
            </a:pPr>
            <a:endParaRPr lang="en-US" sz="2400" dirty="0"/>
          </a:p>
          <a:p>
            <a:pPr>
              <a:buFont typeface="Wingdings" panose="05000000000000000000" pitchFamily="2" charset="2"/>
              <a:buChar char="q"/>
            </a:pPr>
            <a:r>
              <a:rPr lang="en-US" sz="2600" dirty="0" smtClean="0"/>
              <a:t> HTTP </a:t>
            </a:r>
            <a:r>
              <a:rPr lang="en-US" sz="2600" dirty="0"/>
              <a:t>basic </a:t>
            </a:r>
            <a:r>
              <a:rPr lang="en-US" sz="2600" dirty="0" err="1"/>
              <a:t>httpswd</a:t>
            </a:r>
            <a:r>
              <a:rPr lang="en-US" sz="2600" dirty="0"/>
              <a:t> </a:t>
            </a:r>
            <a:r>
              <a:rPr lang="en-US" sz="2600" dirty="0" smtClean="0"/>
              <a:t>file</a:t>
            </a:r>
          </a:p>
          <a:p>
            <a:pPr lvl="1">
              <a:buFont typeface="Wingdings" panose="05000000000000000000" pitchFamily="2" charset="2"/>
              <a:buChar char="q"/>
            </a:pPr>
            <a:r>
              <a:rPr lang="en-US" sz="2400" dirty="0"/>
              <a:t> </a:t>
            </a:r>
            <a:r>
              <a:rPr lang="en-US" sz="2400" dirty="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basic_auth_file</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Tree>
    <p:extLst>
      <p:ext uri="{BB962C8B-B14F-4D97-AF65-F5344CB8AC3E}">
        <p14:creationId xmlns:p14="http://schemas.microsoft.com/office/powerpoint/2010/main" val="20111366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Authorization Modules</a:t>
            </a:r>
          </a:p>
        </p:txBody>
      </p:sp>
      <p:sp>
        <p:nvSpPr>
          <p:cNvPr id="3" name="Content Placeholder 2"/>
          <p:cNvSpPr>
            <a:spLocks noGrp="1"/>
          </p:cNvSpPr>
          <p:nvPr>
            <p:ph idx="1"/>
          </p:nvPr>
        </p:nvSpPr>
        <p:spPr/>
        <p:txBody>
          <a:bodyPr>
            <a:normAutofit/>
          </a:bodyPr>
          <a:lstStyle/>
          <a:p>
            <a:r>
              <a:rPr lang="en-US" sz="2400" b="1" dirty="0" smtClean="0"/>
              <a:t>ABAC </a:t>
            </a:r>
            <a:r>
              <a:rPr lang="en-US" sz="2400" b="1" dirty="0"/>
              <a:t>Mode</a:t>
            </a:r>
            <a:r>
              <a:rPr lang="en-US" sz="2400" dirty="0"/>
              <a:t> - Attribute-based access control (ABAC) defines an access control paradigm whereby access rights are granted to users through the use of policies which combine attributes together. The policies can use any type of attributes (user attributes, resource attributes, object, environment attributes </a:t>
            </a:r>
            <a:r>
              <a:rPr lang="en-US" sz="2400" dirty="0" err="1"/>
              <a:t>etc</a:t>
            </a:r>
            <a:r>
              <a:rPr lang="en-US" sz="2400" dirty="0"/>
              <a:t>). </a:t>
            </a:r>
            <a:endParaRPr lang="en-US" sz="2400" dirty="0" smtClean="0"/>
          </a:p>
          <a:p>
            <a:r>
              <a:rPr lang="en-US" sz="2400" b="1" dirty="0" smtClean="0"/>
              <a:t>RBAC </a:t>
            </a:r>
            <a:r>
              <a:rPr lang="en-US" sz="2400" b="1" dirty="0"/>
              <a:t>Mode</a:t>
            </a:r>
            <a:r>
              <a:rPr lang="en-US" sz="2400" dirty="0"/>
              <a:t> - Role-based access control (RBAC) is a method of regulating access to computer or network resources based on the roles of individual users within an enterprise. In this context, access is the ability of an individual user to perform a specific task, such as view, create, or modify a file. </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Tree>
    <p:extLst>
      <p:ext uri="{BB962C8B-B14F-4D97-AF65-F5344CB8AC3E}">
        <p14:creationId xmlns:p14="http://schemas.microsoft.com/office/powerpoint/2010/main" val="204040211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Authorization Modules</a:t>
            </a:r>
          </a:p>
        </p:txBody>
      </p:sp>
      <p:sp>
        <p:nvSpPr>
          <p:cNvPr id="3" name="Content Placeholder 2"/>
          <p:cNvSpPr>
            <a:spLocks noGrp="1"/>
          </p:cNvSpPr>
          <p:nvPr>
            <p:ph idx="1"/>
          </p:nvPr>
        </p:nvSpPr>
        <p:spPr/>
        <p:txBody>
          <a:bodyPr>
            <a:normAutofit/>
          </a:bodyPr>
          <a:lstStyle/>
          <a:p>
            <a:r>
              <a:rPr lang="en-US" sz="2400" b="1" dirty="0" err="1" smtClean="0"/>
              <a:t>Webhook</a:t>
            </a:r>
            <a:r>
              <a:rPr lang="en-US" sz="2400" b="1" dirty="0" smtClean="0"/>
              <a:t> </a:t>
            </a:r>
            <a:r>
              <a:rPr lang="en-US" sz="2400" b="1" dirty="0"/>
              <a:t>Mode</a:t>
            </a:r>
            <a:r>
              <a:rPr lang="en-US" sz="2400" dirty="0"/>
              <a:t> - A </a:t>
            </a:r>
            <a:r>
              <a:rPr lang="en-US" sz="2400" dirty="0" err="1"/>
              <a:t>WebHook</a:t>
            </a:r>
            <a:r>
              <a:rPr lang="en-US" sz="2400" dirty="0"/>
              <a:t> is an HTTP callback: an HTTP POST that occurs when something happens; a simple event-notification via HTTP POST. A web application implementing </a:t>
            </a:r>
            <a:r>
              <a:rPr lang="en-US" sz="2400" dirty="0" err="1"/>
              <a:t>WebHooks</a:t>
            </a:r>
            <a:r>
              <a:rPr lang="en-US" sz="2400" dirty="0"/>
              <a:t> will POST a message to a URL when certain things happen. To learn more about using the </a:t>
            </a:r>
            <a:r>
              <a:rPr lang="en-US" sz="2400" dirty="0" err="1"/>
              <a:t>Webhook</a:t>
            </a:r>
            <a:r>
              <a:rPr lang="en-US" sz="2400" dirty="0"/>
              <a:t> mode, see </a:t>
            </a:r>
            <a:r>
              <a:rPr lang="en-US" sz="2400" u="sng" dirty="0">
                <a:hlinkClick r:id="rId2"/>
              </a:rPr>
              <a:t>Webhook Mode</a:t>
            </a:r>
            <a:endParaRPr lang="en-US" sz="2400" dirty="0"/>
          </a:p>
          <a:p>
            <a:r>
              <a:rPr lang="en-US" sz="2400" b="1" dirty="0"/>
              <a:t>Custom Modules</a:t>
            </a:r>
            <a:r>
              <a:rPr lang="en-US" sz="2400" dirty="0"/>
              <a:t> - You can create custom modules for using with Kubernetes. To learn more, see </a:t>
            </a:r>
            <a:r>
              <a:rPr lang="en-US" sz="2400" b="1" dirty="0"/>
              <a:t>Custom Modules</a:t>
            </a:r>
            <a:r>
              <a:rPr lang="en-US" sz="2400" dirty="0"/>
              <a:t> below.</a:t>
            </a:r>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Tree>
    <p:extLst>
      <p:ext uri="{BB962C8B-B14F-4D97-AF65-F5344CB8AC3E}">
        <p14:creationId xmlns:p14="http://schemas.microsoft.com/office/powerpoint/2010/main" val="29429431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 </a:t>
            </a:r>
            <a:r>
              <a:rPr lang="en-US" dirty="0" smtClean="0"/>
              <a:t>Based Access Control </a:t>
            </a:r>
            <a:r>
              <a:rPr lang="en-US" dirty="0"/>
              <a:t>(ABAC</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The </a:t>
            </a:r>
            <a:r>
              <a:rPr lang="en-US" sz="2400" b="1" dirty="0"/>
              <a:t>four</a:t>
            </a:r>
            <a:r>
              <a:rPr lang="en-US" sz="2400" dirty="0"/>
              <a:t> attributes that apply to authorization measures:</a:t>
            </a:r>
          </a:p>
          <a:p>
            <a:pPr lvl="1">
              <a:buFont typeface="Wingdings" charset="2"/>
              <a:buChar char="q"/>
            </a:pPr>
            <a:r>
              <a:rPr lang="en-US" sz="2200" dirty="0"/>
              <a:t> </a:t>
            </a:r>
            <a:r>
              <a:rPr lang="en-US" sz="2200" dirty="0" smtClean="0"/>
              <a:t>The </a:t>
            </a:r>
            <a:r>
              <a:rPr lang="en-US" sz="2200" dirty="0"/>
              <a:t>user (as authenticated already)</a:t>
            </a:r>
          </a:p>
          <a:p>
            <a:pPr lvl="1">
              <a:buFont typeface="Wingdings" charset="2"/>
              <a:buChar char="q"/>
            </a:pPr>
            <a:r>
              <a:rPr lang="en-US" sz="2200" dirty="0"/>
              <a:t> </a:t>
            </a:r>
            <a:r>
              <a:rPr lang="en-US" sz="2200" dirty="0" smtClean="0"/>
              <a:t>Read </a:t>
            </a:r>
            <a:r>
              <a:rPr lang="en-US" sz="2200" dirty="0"/>
              <a:t>only/Write — GET commands are </a:t>
            </a:r>
            <a:r>
              <a:rPr lang="en-US" sz="2200" dirty="0" smtClean="0"/>
              <a:t>read-only</a:t>
            </a:r>
            <a:endParaRPr lang="en-US" sz="2200" dirty="0"/>
          </a:p>
          <a:p>
            <a:pPr lvl="1">
              <a:buFont typeface="Wingdings" charset="2"/>
              <a:buChar char="q"/>
            </a:pPr>
            <a:r>
              <a:rPr lang="en-US" sz="2200" dirty="0"/>
              <a:t> </a:t>
            </a:r>
            <a:r>
              <a:rPr lang="en-US" sz="2200" dirty="0" smtClean="0"/>
              <a:t>The </a:t>
            </a:r>
            <a:r>
              <a:rPr lang="en-US" sz="2200" dirty="0"/>
              <a:t>resource in question (pod/RC/</a:t>
            </a:r>
            <a:r>
              <a:rPr lang="en-US" sz="2200" dirty="0" err="1"/>
              <a:t>service,etc</a:t>
            </a:r>
            <a:r>
              <a:rPr lang="en-US" sz="2200" dirty="0"/>
              <a:t>)</a:t>
            </a:r>
          </a:p>
          <a:p>
            <a:pPr lvl="1">
              <a:buFont typeface="Wingdings" charset="2"/>
              <a:buChar char="q"/>
            </a:pPr>
            <a:r>
              <a:rPr lang="en-US" sz="2200" dirty="0"/>
              <a:t> </a:t>
            </a:r>
            <a:r>
              <a:rPr lang="en-US" sz="2200" dirty="0" smtClean="0"/>
              <a:t>The </a:t>
            </a:r>
            <a:r>
              <a:rPr lang="en-US" sz="2200" dirty="0"/>
              <a:t>namespace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Tree>
    <p:extLst>
      <p:ext uri="{BB962C8B-B14F-4D97-AF65-F5344CB8AC3E}">
        <p14:creationId xmlns:p14="http://schemas.microsoft.com/office/powerpoint/2010/main" val="240124377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 </a:t>
            </a:r>
            <a:r>
              <a:rPr lang="en-US" dirty="0" smtClean="0"/>
              <a:t>Policies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6" name="Content Placeholder 2"/>
          <p:cNvSpPr txBox="1">
            <a:spLocks/>
          </p:cNvSpPr>
          <p:nvPr/>
        </p:nvSpPr>
        <p:spPr>
          <a:xfrm>
            <a:off x="1097280" y="1027853"/>
            <a:ext cx="10058401"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400" dirty="0" smtClean="0"/>
              <a:t> Specifying </a:t>
            </a:r>
            <a:r>
              <a:rPr lang="en-US" sz="2400" dirty="0"/>
              <a:t>policies: when starting the API server, pass a single-line JSON file </a:t>
            </a:r>
            <a:r>
              <a:rPr lang="en-US" sz="2400" dirty="0" smtClean="0"/>
              <a:t>to </a:t>
            </a:r>
            <a:r>
              <a:rPr lang="en-US" sz="2400" dirty="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authorization_policy_file</a:t>
            </a:r>
            <a:endParaRPr lang="en-US" sz="2400" dirty="0" smtClean="0">
              <a:latin typeface="Courier New" panose="02070309020205020404" pitchFamily="49" charset="0"/>
              <a:cs typeface="Courier New" panose="02070309020205020404" pitchFamily="49" charset="0"/>
            </a:endParaRPr>
          </a:p>
          <a:p>
            <a:pPr>
              <a:buFont typeface="Wingdings" charset="2"/>
              <a:buChar char="q"/>
            </a:pPr>
            <a:endParaRPr lang="en-US" sz="2400" dirty="0">
              <a:latin typeface="Courier New" panose="02070309020205020404" pitchFamily="49" charset="0"/>
              <a:cs typeface="Courier New" panose="02070309020205020404" pitchFamily="49" charset="0"/>
            </a:endParaRPr>
          </a:p>
          <a:p>
            <a:pPr lvl="1">
              <a:buFont typeface="Wingdings" charset="2"/>
              <a:buChar char="q"/>
            </a:pPr>
            <a:r>
              <a:rPr lang="en-US" dirty="0"/>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user":"</a:t>
            </a:r>
            <a:r>
              <a:rPr lang="en-US" sz="2000" dirty="0" err="1">
                <a:latin typeface="Courier New" panose="02070309020205020404" pitchFamily="49" charset="0"/>
                <a:cs typeface="Courier New" panose="02070309020205020404" pitchFamily="49" charset="0"/>
              </a:rPr>
              <a:t>ceposta</a:t>
            </a:r>
            <a:r>
              <a:rPr lang="en-US" sz="2000" dirty="0">
                <a:latin typeface="Courier New" panose="02070309020205020404" pitchFamily="49" charset="0"/>
                <a:cs typeface="Courier New" panose="02070309020205020404" pitchFamily="49" charset="0"/>
              </a:rPr>
              <a:t>"}</a:t>
            </a:r>
          </a:p>
          <a:p>
            <a:pPr lvl="1">
              <a:buFont typeface="Wingdings" charset="2"/>
              <a:buChar char="q"/>
            </a:pPr>
            <a:r>
              <a:rPr lang="en-US" sz="2000" dirty="0">
                <a:latin typeface="Courier New" panose="02070309020205020404" pitchFamily="49" charset="0"/>
                <a:cs typeface="Courier New" panose="02070309020205020404" pitchFamily="49" charset="0"/>
              </a:rPr>
              <a:t>{"user":"</a:t>
            </a:r>
            <a:r>
              <a:rPr lang="en-US" sz="2000" dirty="0" err="1">
                <a:latin typeface="Courier New" panose="02070309020205020404" pitchFamily="49" charset="0"/>
                <a:cs typeface="Courier New" panose="02070309020205020404" pitchFamily="49" charset="0"/>
              </a:rPr>
              <a:t>ceposta</a:t>
            </a:r>
            <a:r>
              <a:rPr lang="en-US" sz="2000" dirty="0">
                <a:latin typeface="Courier New" panose="02070309020205020404" pitchFamily="49" charset="0"/>
                <a:cs typeface="Courier New" panose="02070309020205020404" pitchFamily="49" charset="0"/>
              </a:rPr>
              <a:t>", "resource": "pods", "</a:t>
            </a:r>
            <a:r>
              <a:rPr lang="en-US" sz="2000" dirty="0" err="1">
                <a:latin typeface="Courier New" panose="02070309020205020404" pitchFamily="49" charset="0"/>
                <a:cs typeface="Courier New" panose="02070309020205020404" pitchFamily="49" charset="0"/>
              </a:rPr>
              <a:t>readonly</a:t>
            </a:r>
            <a:r>
              <a:rPr lang="en-US" sz="2000" dirty="0">
                <a:latin typeface="Courier New" panose="02070309020205020404" pitchFamily="49" charset="0"/>
                <a:cs typeface="Courier New" panose="02070309020205020404" pitchFamily="49" charset="0"/>
              </a:rPr>
              <a:t>": true}</a:t>
            </a:r>
          </a:p>
          <a:p>
            <a:pPr lvl="1">
              <a:buFont typeface="Wingdings" charset="2"/>
              <a:buChar char="q"/>
            </a:pPr>
            <a:r>
              <a:rPr lang="en-US" sz="2000" dirty="0">
                <a:latin typeface="Courier New" panose="02070309020205020404" pitchFamily="49" charset="0"/>
                <a:cs typeface="Courier New" panose="02070309020205020404" pitchFamily="49" charset="0"/>
              </a:rPr>
              <a:t>{"user":"</a:t>
            </a:r>
            <a:r>
              <a:rPr lang="en-US" sz="2000" dirty="0" err="1">
                <a:latin typeface="Courier New" panose="02070309020205020404" pitchFamily="49" charset="0"/>
                <a:cs typeface="Courier New" panose="02070309020205020404" pitchFamily="49" charset="0"/>
              </a:rPr>
              <a:t>ceposta</a:t>
            </a:r>
            <a:r>
              <a:rPr lang="en-US" sz="2000" dirty="0">
                <a:latin typeface="Courier New" panose="02070309020205020404" pitchFamily="49" charset="0"/>
                <a:cs typeface="Courier New" panose="02070309020205020404" pitchFamily="49" charset="0"/>
              </a:rPr>
              <a:t>", "resource": "events"}</a:t>
            </a:r>
          </a:p>
          <a:p>
            <a:pPr lvl="1">
              <a:buFont typeface="Wingdings" charset="2"/>
              <a:buChar char="q"/>
            </a:pPr>
            <a:r>
              <a:rPr lang="en-US" sz="2000" dirty="0">
                <a:latin typeface="Courier New" panose="02070309020205020404" pitchFamily="49" charset="0"/>
                <a:cs typeface="Courier New" panose="02070309020205020404" pitchFamily="49" charset="0"/>
              </a:rPr>
              <a:t>{"user":"</a:t>
            </a:r>
            <a:r>
              <a:rPr lang="en-US" sz="2000" dirty="0" err="1">
                <a:latin typeface="Courier New" panose="02070309020205020404" pitchFamily="49" charset="0"/>
                <a:cs typeface="Courier New" panose="02070309020205020404" pitchFamily="49" charset="0"/>
              </a:rPr>
              <a:t>ceposta</a:t>
            </a:r>
            <a:r>
              <a:rPr lang="en-US" sz="2000" dirty="0">
                <a:latin typeface="Courier New" panose="02070309020205020404" pitchFamily="49" charset="0"/>
                <a:cs typeface="Courier New" panose="02070309020205020404" pitchFamily="49" charset="0"/>
              </a:rPr>
              <a:t>", "resource": "pods", "</a:t>
            </a:r>
            <a:r>
              <a:rPr lang="en-US" sz="2000" dirty="0" err="1">
                <a:latin typeface="Courier New" panose="02070309020205020404" pitchFamily="49" charset="0"/>
                <a:cs typeface="Courier New" panose="02070309020205020404" pitchFamily="49" charset="0"/>
              </a:rPr>
              <a:t>readonly</a:t>
            </a:r>
            <a:r>
              <a:rPr lang="en-US" sz="2000" dirty="0">
                <a:latin typeface="Courier New" panose="02070309020205020404" pitchFamily="49" charset="0"/>
                <a:cs typeface="Courier New" panose="02070309020205020404" pitchFamily="49" charset="0"/>
              </a:rPr>
              <a:t>": true, "ns": "</a:t>
            </a:r>
            <a:r>
              <a:rPr lang="en-US" sz="2000" dirty="0" err="1">
                <a:latin typeface="Courier New" panose="02070309020205020404" pitchFamily="49" charset="0"/>
                <a:cs typeface="Courier New" panose="02070309020205020404" pitchFamily="49" charset="0"/>
              </a:rPr>
              <a:t>projectBalvenie</a:t>
            </a:r>
            <a:r>
              <a:rPr lang="en-US" sz="2000" dirty="0" smtClean="0">
                <a:latin typeface="Courier New" panose="02070309020205020404" pitchFamily="49" charset="0"/>
                <a:cs typeface="Courier New" panose="02070309020205020404" pitchFamily="49" charset="0"/>
              </a:rPr>
              <a:t>"}</a:t>
            </a:r>
          </a:p>
          <a:p>
            <a:pPr lvl="1">
              <a:buFont typeface="Wingdings" charset="2"/>
              <a:buChar char="q"/>
            </a:pPr>
            <a:endParaRPr lang="en-US" sz="2000" dirty="0">
              <a:latin typeface="Courier New" panose="02070309020205020404" pitchFamily="49" charset="0"/>
              <a:cs typeface="Courier New" panose="02070309020205020404" pitchFamily="49" charset="0"/>
            </a:endParaRPr>
          </a:p>
          <a:p>
            <a:pPr lvl="1">
              <a:buFont typeface="Wingdings" charset="2"/>
              <a:buChar char="q"/>
            </a:pPr>
            <a:endParaRPr lang="en-US" sz="2000" dirty="0" smtClean="0">
              <a:latin typeface="Courier New" panose="02070309020205020404" pitchFamily="49" charset="0"/>
              <a:cs typeface="Courier New" panose="02070309020205020404" pitchFamily="49" charset="0"/>
            </a:endParaRPr>
          </a:p>
          <a:p>
            <a:pPr lvl="1">
              <a:buFont typeface="Wingdings" charset="2"/>
              <a:buChar char="q"/>
            </a:pPr>
            <a:r>
              <a:rPr lang="en-US" sz="2000" dirty="0">
                <a:cs typeface="Courier New" panose="02070309020205020404" pitchFamily="49" charset="0"/>
              </a:rPr>
              <a:t> </a:t>
            </a:r>
            <a:r>
              <a:rPr lang="en-US" sz="2000" dirty="0" smtClean="0">
                <a:cs typeface="Courier New" panose="02070309020205020404" pitchFamily="49" charset="0"/>
              </a:rPr>
              <a:t>NOTE: </a:t>
            </a:r>
            <a:r>
              <a:rPr lang="en-US" sz="2000" dirty="0" smtClean="0"/>
              <a:t>This </a:t>
            </a:r>
            <a:r>
              <a:rPr lang="en-US" sz="2000" dirty="0"/>
              <a:t>file is only reloaded when restarting API server</a:t>
            </a:r>
            <a:endParaRPr lang="en-US" sz="2000" dirty="0">
              <a:cs typeface="Courier New" panose="02070309020205020404" pitchFamily="49" charset="0"/>
            </a:endParaRPr>
          </a:p>
          <a:p>
            <a:endParaRPr lang="en-US" dirty="0"/>
          </a:p>
          <a:p>
            <a:pPr lvl="1">
              <a:buFont typeface="Wingdings" charset="2"/>
              <a:buChar char="q"/>
            </a:pPr>
            <a:endParaRPr lang="en-US" sz="2200" dirty="0"/>
          </a:p>
        </p:txBody>
      </p:sp>
    </p:spTree>
    <p:extLst>
      <p:ext uri="{BB962C8B-B14F-4D97-AF65-F5344CB8AC3E}">
        <p14:creationId xmlns:p14="http://schemas.microsoft.com/office/powerpoint/2010/main" val="30042176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Recap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So, what is Kubernetes?</a:t>
            </a:r>
            <a:endParaRPr lang="en-US" sz="2400" dirty="0"/>
          </a:p>
          <a:p>
            <a:pPr>
              <a:buFont typeface="Wingdings" panose="05000000000000000000" pitchFamily="2" charset="2"/>
              <a:buChar char="q"/>
            </a:pPr>
            <a:r>
              <a:rPr lang="en-US" sz="2400" dirty="0" smtClean="0"/>
              <a:t> And, what is Kubernetes, not?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08803428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Accounts </a:t>
            </a:r>
            <a:r>
              <a:rPr lang="en-US" dirty="0" smtClean="0"/>
              <a:t>Intro</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Service accounts vs User accounts</a:t>
            </a:r>
          </a:p>
          <a:p>
            <a:pPr lvl="1">
              <a:buFont typeface="Wingdings" charset="2"/>
              <a:buChar char="q"/>
            </a:pPr>
            <a:r>
              <a:rPr lang="en-US" sz="2000" dirty="0" smtClean="0"/>
              <a:t> User </a:t>
            </a:r>
            <a:r>
              <a:rPr lang="en-US" sz="2000" dirty="0"/>
              <a:t>accounts for humans; service accounts for services </a:t>
            </a:r>
            <a:r>
              <a:rPr lang="en-US" sz="2000" dirty="0" smtClean="0"/>
              <a:t>within </a:t>
            </a:r>
            <a:r>
              <a:rPr lang="en-US" sz="2000" dirty="0"/>
              <a:t>Pods</a:t>
            </a:r>
          </a:p>
          <a:p>
            <a:pPr lvl="1">
              <a:buFont typeface="Wingdings" charset="2"/>
              <a:buChar char="q"/>
            </a:pPr>
            <a:r>
              <a:rPr lang="en-US" sz="2000" dirty="0" smtClean="0"/>
              <a:t> Service </a:t>
            </a:r>
            <a:r>
              <a:rPr lang="en-US" sz="2000" dirty="0"/>
              <a:t>accounts are </a:t>
            </a:r>
            <a:r>
              <a:rPr lang="en-US" sz="2000" dirty="0" smtClean="0"/>
              <a:t>"</a:t>
            </a:r>
            <a:r>
              <a:rPr lang="en-US" sz="2000" dirty="0" err="1" smtClean="0"/>
              <a:t>namespaced</a:t>
            </a:r>
            <a:r>
              <a:rPr lang="en-US" sz="2000" dirty="0" smtClean="0"/>
              <a:t>"</a:t>
            </a:r>
            <a:endParaRPr lang="en-US" sz="2000" dirty="0"/>
          </a:p>
          <a:p>
            <a:pPr lvl="1">
              <a:buFont typeface="Wingdings" charset="2"/>
              <a:buChar char="q"/>
            </a:pPr>
            <a:r>
              <a:rPr lang="en-US" sz="2000" dirty="0" smtClean="0"/>
              <a:t> Service </a:t>
            </a:r>
            <a:r>
              <a:rPr lang="en-US" sz="2000" dirty="0"/>
              <a:t>account creation is much simpler/lightweight vs User creation</a:t>
            </a:r>
          </a:p>
          <a:p>
            <a:pPr lvl="1">
              <a:buFont typeface="Wingdings" charset="2"/>
              <a:buChar char="q"/>
            </a:pPr>
            <a:r>
              <a:rPr lang="en-US" sz="2000" dirty="0" smtClean="0"/>
              <a:t> Allow </a:t>
            </a:r>
            <a:r>
              <a:rPr lang="en-US" sz="2000" dirty="0"/>
              <a:t>services to access the Kubernetes </a:t>
            </a:r>
            <a:r>
              <a:rPr lang="en-US" sz="2000" dirty="0" smtClean="0"/>
              <a:t>API</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Tree>
    <p:extLst>
      <p:ext uri="{BB962C8B-B14F-4D97-AF65-F5344CB8AC3E}">
        <p14:creationId xmlns:p14="http://schemas.microsoft.com/office/powerpoint/2010/main" val="306888941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Accounts </a:t>
            </a:r>
            <a:r>
              <a:rPr lang="en-US" dirty="0" smtClean="0"/>
              <a:t>Admission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Acts </a:t>
            </a:r>
            <a:r>
              <a:rPr lang="en-US" sz="2400" dirty="0"/>
              <a:t>as part of the API server, decorates pods with Service Account information</a:t>
            </a:r>
            <a:r>
              <a:rPr lang="en-US" sz="2400" dirty="0" smtClean="0"/>
              <a:t>:</a:t>
            </a:r>
            <a:endParaRPr lang="en-US" sz="2400" dirty="0"/>
          </a:p>
          <a:p>
            <a:pPr lvl="1">
              <a:buFont typeface="Wingdings" charset="2"/>
              <a:buChar char="q"/>
            </a:pPr>
            <a:r>
              <a:rPr lang="en-US" sz="2200" dirty="0"/>
              <a:t> </a:t>
            </a:r>
            <a:r>
              <a:rPr lang="en-US" sz="2200" dirty="0" smtClean="0"/>
              <a:t>Will </a:t>
            </a:r>
            <a:r>
              <a:rPr lang="en-US" sz="2200" dirty="0"/>
              <a:t>assign </a:t>
            </a:r>
            <a:r>
              <a:rPr lang="en-US" sz="2200" dirty="0">
                <a:latin typeface="Courier New" charset="0"/>
                <a:ea typeface="Courier New" charset="0"/>
                <a:cs typeface="Courier New" charset="0"/>
              </a:rPr>
              <a:t>default</a:t>
            </a:r>
            <a:r>
              <a:rPr lang="en-US" sz="2200" dirty="0"/>
              <a:t> Service Account if one not </a:t>
            </a:r>
            <a:r>
              <a:rPr lang="en-US" sz="2200" dirty="0" smtClean="0"/>
              <a:t>specified</a:t>
            </a:r>
            <a:endParaRPr lang="en-US" sz="2200" dirty="0"/>
          </a:p>
          <a:p>
            <a:pPr lvl="1">
              <a:buFont typeface="Wingdings" charset="2"/>
              <a:buChar char="q"/>
            </a:pPr>
            <a:r>
              <a:rPr lang="en-US" sz="2200" dirty="0"/>
              <a:t> </a:t>
            </a:r>
            <a:r>
              <a:rPr lang="en-US" sz="2200" dirty="0" smtClean="0"/>
              <a:t>Will </a:t>
            </a:r>
            <a:r>
              <a:rPr lang="en-US" sz="2200" dirty="0"/>
              <a:t>reject a Service Account if it specified and does not </a:t>
            </a:r>
            <a:r>
              <a:rPr lang="en-US" sz="2200" dirty="0" smtClean="0"/>
              <a:t>exist</a:t>
            </a:r>
            <a:endParaRPr lang="en-US" sz="2200" dirty="0"/>
          </a:p>
          <a:p>
            <a:pPr lvl="1">
              <a:buFont typeface="Wingdings" charset="2"/>
              <a:buChar char="q"/>
            </a:pPr>
            <a:r>
              <a:rPr lang="en-US" sz="2200" dirty="0"/>
              <a:t> </a:t>
            </a:r>
            <a:r>
              <a:rPr lang="en-US" sz="2200" dirty="0" smtClean="0"/>
              <a:t>Add </a:t>
            </a:r>
            <a:r>
              <a:rPr lang="en-US" sz="2200" dirty="0" err="1"/>
              <a:t>ImagePullSecrets</a:t>
            </a:r>
            <a:r>
              <a:rPr lang="en-US" sz="2200" dirty="0"/>
              <a:t> </a:t>
            </a:r>
            <a:r>
              <a:rPr lang="en-US" sz="2200" dirty="0" smtClean="0"/>
              <a:t>- for </a:t>
            </a:r>
            <a:r>
              <a:rPr lang="en-US" sz="2200" dirty="0"/>
              <a:t>private </a:t>
            </a:r>
            <a:r>
              <a:rPr lang="en-US" sz="2200" dirty="0" smtClean="0"/>
              <a:t>repos</a:t>
            </a:r>
            <a:endParaRPr lang="en-US" sz="2200" dirty="0"/>
          </a:p>
          <a:p>
            <a:pPr lvl="1">
              <a:buFont typeface="Wingdings" charset="2"/>
              <a:buChar char="q"/>
            </a:pPr>
            <a:r>
              <a:rPr lang="en-US" sz="2200" dirty="0"/>
              <a:t> </a:t>
            </a:r>
            <a:r>
              <a:rPr lang="en-US" sz="2200" dirty="0" smtClean="0"/>
              <a:t>Adds </a:t>
            </a:r>
            <a:r>
              <a:rPr lang="en-US" sz="2200" dirty="0"/>
              <a:t>volume for token-based API access </a:t>
            </a:r>
            <a:r>
              <a:rPr lang="en-US" sz="2200" dirty="0" smtClean="0"/>
              <a:t>- secret</a:t>
            </a:r>
            <a:endParaRPr lang="en-US" sz="2200" dirty="0"/>
          </a:p>
          <a:p>
            <a:pPr lvl="1">
              <a:buFont typeface="Wingdings" charset="2"/>
              <a:buChar char="q"/>
            </a:pPr>
            <a:r>
              <a:rPr lang="en-US" sz="2200" dirty="0"/>
              <a:t> </a:t>
            </a:r>
            <a:r>
              <a:rPr lang="en-US" sz="2200" dirty="0" smtClean="0"/>
              <a:t>Runs </a:t>
            </a:r>
            <a:r>
              <a:rPr lang="en-US" sz="2200" dirty="0"/>
              <a:t>synchronously when pods are created</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spTree>
    <p:extLst>
      <p:ext uri="{BB962C8B-B14F-4D97-AF65-F5344CB8AC3E}">
        <p14:creationId xmlns:p14="http://schemas.microsoft.com/office/powerpoint/2010/main" val="313114825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Image </a:t>
            </a:r>
            <a:r>
              <a:rPr lang="en-US" sz="2400" dirty="0"/>
              <a:t>secrets</a:t>
            </a:r>
          </a:p>
          <a:p>
            <a:pPr>
              <a:buFont typeface="Wingdings" panose="05000000000000000000" pitchFamily="2" charset="2"/>
              <a:buChar char="q"/>
            </a:pPr>
            <a:r>
              <a:rPr lang="en-US" sz="2400" dirty="0" smtClean="0"/>
              <a:t> Secret </a:t>
            </a:r>
            <a:r>
              <a:rPr lang="en-US" sz="2400" dirty="0"/>
              <a:t>v</a:t>
            </a:r>
            <a:r>
              <a:rPr lang="en-US" sz="2400" dirty="0" smtClean="0"/>
              <a:t>olumes</a:t>
            </a:r>
            <a:endParaRPr lang="en-US" sz="2400" dirty="0"/>
          </a:p>
          <a:p>
            <a:pPr>
              <a:buFont typeface="Wingdings" panose="05000000000000000000" pitchFamily="2" charset="2"/>
              <a:buChar char="q"/>
            </a:pPr>
            <a:r>
              <a:rPr lang="en-US" sz="2400" dirty="0" smtClean="0"/>
              <a:t> Service </a:t>
            </a:r>
            <a:r>
              <a:rPr lang="en-US" sz="2400" dirty="0"/>
              <a:t>accounts actually use secrets to pass API tokens</a:t>
            </a:r>
          </a:p>
          <a:p>
            <a:pPr>
              <a:buFont typeface="Wingdings" panose="05000000000000000000" pitchFamily="2" charset="2"/>
              <a:buChar char="q"/>
            </a:pPr>
            <a:r>
              <a:rPr lang="en-US" sz="2400" dirty="0" smtClean="0"/>
              <a:t> Can </a:t>
            </a:r>
            <a:r>
              <a:rPr lang="en-US" sz="2400" dirty="0"/>
              <a:t>pass sensitive data</a:t>
            </a:r>
          </a:p>
          <a:p>
            <a:pPr lvl="1">
              <a:buFont typeface="Wingdings" panose="05000000000000000000" pitchFamily="2" charset="2"/>
              <a:buChar char="q"/>
            </a:pPr>
            <a:r>
              <a:rPr lang="en-US" sz="2000" dirty="0" smtClean="0"/>
              <a:t> Passwords</a:t>
            </a:r>
            <a:endParaRPr lang="en-US" sz="2000" dirty="0"/>
          </a:p>
          <a:p>
            <a:pPr lvl="1">
              <a:buFont typeface="Wingdings" panose="05000000000000000000" pitchFamily="2" charset="2"/>
              <a:buChar char="q"/>
            </a:pPr>
            <a:r>
              <a:rPr lang="en-US" sz="2000" dirty="0" smtClean="0"/>
              <a:t> Keys</a:t>
            </a:r>
            <a:endParaRPr lang="en-US" sz="2000" dirty="0"/>
          </a:p>
          <a:p>
            <a:pPr lvl="1">
              <a:buFont typeface="Wingdings" panose="05000000000000000000" pitchFamily="2" charset="2"/>
              <a:buChar char="q"/>
            </a:pPr>
            <a:r>
              <a:rPr lang="en-US" sz="2000" dirty="0" smtClean="0"/>
              <a:t> Certificates</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a:p>
        </p:txBody>
      </p:sp>
      <p:sp>
        <p:nvSpPr>
          <p:cNvPr id="6" name="Content Placeholder 2"/>
          <p:cNvSpPr>
            <a:spLocks noGrp="1"/>
          </p:cNvSpPr>
          <p:nvPr/>
        </p:nvSpPr>
        <p:spPr>
          <a:xfrm>
            <a:off x="6022571" y="2743200"/>
            <a:ext cx="4533901" cy="2827159"/>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buNone/>
            </a:pPr>
            <a:r>
              <a:rPr lang="en-US" sz="2000" dirty="0" err="1" smtClean="0">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kind: Secret</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name: </a:t>
            </a:r>
            <a:r>
              <a:rPr lang="en-US" sz="2000" dirty="0" err="1">
                <a:solidFill>
                  <a:schemeClr val="tx1"/>
                </a:solidFill>
                <a:latin typeface="Courier New" panose="02070309020205020404" pitchFamily="49" charset="0"/>
                <a:cs typeface="Courier New" panose="02070309020205020404" pitchFamily="49" charset="0"/>
              </a:rPr>
              <a:t>mysecret</a:t>
            </a:r>
            <a:endParaRPr lang="en-US" sz="2000" dirty="0">
              <a:solidFill>
                <a:schemeClr val="tx1"/>
              </a:solidFill>
              <a:latin typeface="Courier New" panose="02070309020205020404" pitchFamily="49" charset="0"/>
              <a:cs typeface="Courier New" panose="02070309020205020404" pitchFamily="49" charset="0"/>
            </a:endParaRP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type: Opaque</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data:</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password: dmFsdWUtMg0K</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username: dmFsdWUtMQ0K</a:t>
            </a:r>
          </a:p>
          <a:p>
            <a:pPr marL="0" indent="0">
              <a:spcBef>
                <a:spcPts val="0"/>
              </a:spcBef>
              <a:buNone/>
            </a:pPr>
            <a:endParaRPr lang="en-US"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71312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Pod </a:t>
            </a:r>
            <a:r>
              <a:rPr lang="en-US" dirty="0" smtClean="0"/>
              <a:t>Using </a:t>
            </a:r>
            <a:r>
              <a:rPr lang="en-US" dirty="0"/>
              <a:t>a </a:t>
            </a:r>
            <a:r>
              <a:rPr lang="en-US" dirty="0" smtClean="0"/>
              <a:t>Secret</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
        <p:nvSpPr>
          <p:cNvPr id="7" name="Content Placeholder 2"/>
          <p:cNvSpPr>
            <a:spLocks noGrp="1"/>
          </p:cNvSpPr>
          <p:nvPr/>
        </p:nvSpPr>
        <p:spPr>
          <a:xfrm>
            <a:off x="4013190" y="1172494"/>
            <a:ext cx="4495800" cy="5029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200"/>
              </a:spcAft>
              <a:buNone/>
            </a:pPr>
            <a:r>
              <a:rPr lang="en-US" sz="1600" dirty="0" err="1" smtClean="0">
                <a:solidFill>
                  <a:schemeClr val="tx1"/>
                </a:solidFill>
                <a:latin typeface="Courier New" panose="02070309020205020404" pitchFamily="49" charset="0"/>
                <a:cs typeface="Courier New" panose="02070309020205020404" pitchFamily="49" charset="0"/>
              </a:rPr>
              <a:t>apiVersion</a:t>
            </a:r>
            <a:r>
              <a:rPr lang="en-US" sz="16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kind: "Pod"</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name: "</a:t>
            </a:r>
            <a:r>
              <a:rPr lang="en-US" sz="1600" dirty="0" err="1">
                <a:solidFill>
                  <a:schemeClr val="tx1"/>
                </a:solidFill>
                <a:latin typeface="Courier New" panose="02070309020205020404" pitchFamily="49" charset="0"/>
                <a:cs typeface="Courier New" panose="02070309020205020404" pitchFamily="49" charset="0"/>
              </a:rPr>
              <a:t>mypod</a:t>
            </a:r>
            <a:r>
              <a:rPr lang="en-US" sz="16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namespace: "</a:t>
            </a:r>
            <a:r>
              <a:rPr lang="en-US" sz="1600" dirty="0" err="1">
                <a:solidFill>
                  <a:schemeClr val="tx1"/>
                </a:solidFill>
                <a:latin typeface="Courier New" panose="02070309020205020404" pitchFamily="49" charset="0"/>
                <a:cs typeface="Courier New" panose="02070309020205020404" pitchFamily="49" charset="0"/>
              </a:rPr>
              <a:t>myns</a:t>
            </a:r>
            <a:r>
              <a:rPr lang="en-US" sz="16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name: "</a:t>
            </a:r>
            <a:r>
              <a:rPr lang="en-US" sz="1600" dirty="0" err="1">
                <a:solidFill>
                  <a:schemeClr val="tx1"/>
                </a:solidFill>
                <a:latin typeface="Courier New" panose="02070309020205020404" pitchFamily="49" charset="0"/>
                <a:cs typeface="Courier New" panose="02070309020205020404" pitchFamily="49" charset="0"/>
              </a:rPr>
              <a:t>mypod</a:t>
            </a:r>
            <a:r>
              <a:rPr lang="en-US" sz="16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image: "</a:t>
            </a:r>
            <a:r>
              <a:rPr lang="en-US" sz="1600" dirty="0" err="1">
                <a:solidFill>
                  <a:schemeClr val="tx1"/>
                </a:solidFill>
                <a:latin typeface="Courier New" panose="02070309020205020404" pitchFamily="49" charset="0"/>
                <a:cs typeface="Courier New" panose="02070309020205020404" pitchFamily="49" charset="0"/>
              </a:rPr>
              <a:t>redis</a:t>
            </a:r>
            <a:r>
              <a:rPr lang="en-US" sz="16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volumeMounts</a:t>
            </a:r>
            <a:r>
              <a:rPr lang="en-US" sz="16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name: "foo"</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mountPath</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etc</a:t>
            </a:r>
            <a:r>
              <a:rPr lang="en-US" sz="1600" dirty="0">
                <a:solidFill>
                  <a:schemeClr val="tx1"/>
                </a:solidFill>
                <a:latin typeface="Courier New" panose="02070309020205020404" pitchFamily="49" charset="0"/>
                <a:cs typeface="Courier New" panose="02070309020205020404" pitchFamily="49" charset="0"/>
              </a:rPr>
              <a:t>/foo"</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readOnly</a:t>
            </a:r>
            <a:r>
              <a:rPr lang="en-US" sz="1600" dirty="0">
                <a:solidFill>
                  <a:schemeClr val="tx1"/>
                </a:solidFill>
                <a:latin typeface="Courier New" panose="02070309020205020404" pitchFamily="49" charset="0"/>
                <a:cs typeface="Courier New" panose="02070309020205020404" pitchFamily="49" charset="0"/>
              </a:rPr>
              <a:t>: true</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volumes:</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name: "foo"</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secret:</a:t>
            </a:r>
          </a:p>
          <a:p>
            <a:pPr marL="292608" lvl="1" indent="0">
              <a:spcBef>
                <a:spcPts val="0"/>
              </a:spcBef>
              <a:spcAft>
                <a:spcPts val="200"/>
              </a:spcAft>
              <a:buNone/>
            </a:pP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secretName</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mysecret</a:t>
            </a:r>
            <a:r>
              <a:rPr lang="en-US" sz="1600" dirty="0">
                <a:solidFill>
                  <a:schemeClr val="tx1"/>
                </a:solidFill>
                <a:latin typeface="Courier New" panose="02070309020205020404" pitchFamily="49" charset="0"/>
                <a:cs typeface="Courier New" panose="02070309020205020404" pitchFamily="49" charset="0"/>
              </a:rPr>
              <a:t>"</a:t>
            </a:r>
            <a:endParaRPr lang="en-US" sz="1200" dirty="0">
              <a:solidFill>
                <a:schemeClr val="tx1"/>
              </a:solidFill>
              <a:latin typeface="Courier New" panose="02070309020205020404" pitchFamily="49" charset="0"/>
              <a:cs typeface="Courier New" panose="02070309020205020404" pitchFamily="49" charset="0"/>
            </a:endParaRPr>
          </a:p>
        </p:txBody>
      </p:sp>
      <p:sp>
        <p:nvSpPr>
          <p:cNvPr id="6" name="Content Placeholder 2"/>
          <p:cNvSpPr>
            <a:spLocks noGrp="1"/>
          </p:cNvSpPr>
          <p:nvPr>
            <p:ph idx="1"/>
          </p:nvPr>
        </p:nvSpPr>
        <p:spPr>
          <a:xfrm>
            <a:off x="1097279" y="1066801"/>
            <a:ext cx="10058401" cy="4802293"/>
          </a:xfrm>
        </p:spPr>
        <p:txBody>
          <a:bodyPr>
            <a:normAutofit/>
          </a:bodyPr>
          <a:lstStyle/>
          <a:p>
            <a:pPr>
              <a:buFont typeface="Wingdings" panose="05000000000000000000" pitchFamily="2" charset="2"/>
              <a:buChar char="q"/>
            </a:pPr>
            <a:r>
              <a:rPr lang="en-US" sz="2400" dirty="0" smtClean="0"/>
              <a:t> Example:</a:t>
            </a:r>
            <a:endParaRPr lang="en-US" sz="2000" dirty="0"/>
          </a:p>
        </p:txBody>
      </p:sp>
    </p:spTree>
    <p:extLst>
      <p:ext uri="{BB962C8B-B14F-4D97-AF65-F5344CB8AC3E}">
        <p14:creationId xmlns:p14="http://schemas.microsoft.com/office/powerpoint/2010/main" val="109309094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Kubernetes </a:t>
            </a:r>
            <a:r>
              <a:rPr lang="en-US" sz="6600" dirty="0" smtClean="0"/>
              <a:t>Networking</a:t>
            </a:r>
            <a:endParaRPr lang="en-US" sz="66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44</a:t>
            </a:fld>
            <a:endParaRPr lang="en-US" altLang="en-US"/>
          </a:p>
        </p:txBody>
      </p:sp>
    </p:spTree>
    <p:extLst>
      <p:ext uri="{BB962C8B-B14F-4D97-AF65-F5344CB8AC3E}">
        <p14:creationId xmlns:p14="http://schemas.microsoft.com/office/powerpoint/2010/main" val="1666420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Networking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Local</a:t>
            </a:r>
            <a:r>
              <a:rPr lang="en-US" sz="2400" dirty="0"/>
              <a:t>, host-only bridge (docker0)</a:t>
            </a:r>
          </a:p>
          <a:p>
            <a:pPr>
              <a:buFont typeface="Wingdings" panose="05000000000000000000" pitchFamily="2" charset="2"/>
              <a:buChar char="q"/>
            </a:pPr>
            <a:r>
              <a:rPr lang="en-US" sz="2400" dirty="0" smtClean="0"/>
              <a:t> Create </a:t>
            </a:r>
            <a:r>
              <a:rPr lang="en-US" sz="2400" dirty="0"/>
              <a:t>new adapters to the bridge (</a:t>
            </a:r>
            <a:r>
              <a:rPr lang="en-US" sz="2400" dirty="0" err="1"/>
              <a:t>veth</a:t>
            </a:r>
            <a:r>
              <a:rPr lang="en-US" sz="2400" dirty="0"/>
              <a:t>) for each container that’s created</a:t>
            </a:r>
          </a:p>
          <a:p>
            <a:pPr>
              <a:buFont typeface="Wingdings" panose="05000000000000000000" pitchFamily="2" charset="2"/>
              <a:buChar char="q"/>
            </a:pPr>
            <a:r>
              <a:rPr lang="en-US" sz="2400" dirty="0" smtClean="0"/>
              <a:t> </a:t>
            </a:r>
            <a:r>
              <a:rPr lang="en-US" sz="2400" dirty="0" err="1"/>
              <a:t>V</a:t>
            </a:r>
            <a:r>
              <a:rPr lang="en-US" sz="2400" dirty="0" err="1" smtClean="0"/>
              <a:t>eth</a:t>
            </a:r>
            <a:r>
              <a:rPr lang="en-US" sz="2400" dirty="0" smtClean="0"/>
              <a:t> </a:t>
            </a:r>
            <a:r>
              <a:rPr lang="en-US" sz="2400" dirty="0"/>
              <a:t>is mapped to eth0 on a container</a:t>
            </a:r>
          </a:p>
          <a:p>
            <a:pPr>
              <a:buFont typeface="Wingdings" panose="05000000000000000000" pitchFamily="2" charset="2"/>
              <a:buChar char="q"/>
            </a:pPr>
            <a:r>
              <a:rPr lang="en-US" sz="2400" dirty="0" smtClean="0"/>
              <a:t> Eth0 </a:t>
            </a:r>
            <a:r>
              <a:rPr lang="en-US" sz="2400" dirty="0"/>
              <a:t>is assigned an IP from the range dedicated to the virtual bridge</a:t>
            </a:r>
          </a:p>
          <a:p>
            <a:pPr>
              <a:buFont typeface="Wingdings" panose="05000000000000000000" pitchFamily="2" charset="2"/>
              <a:buChar char="q"/>
            </a:pPr>
            <a:r>
              <a:rPr lang="en-US" sz="2400" dirty="0" smtClean="0"/>
              <a:t> Result</a:t>
            </a:r>
            <a:r>
              <a:rPr lang="en-US" sz="2400" dirty="0"/>
              <a:t>: D</a:t>
            </a:r>
            <a:r>
              <a:rPr lang="en-US" sz="2400" dirty="0" smtClean="0"/>
              <a:t>ocker </a:t>
            </a:r>
            <a:r>
              <a:rPr lang="en-US" sz="2400" dirty="0"/>
              <a:t>containers can talk to each other only on the same machine</a:t>
            </a:r>
          </a:p>
          <a:p>
            <a:pPr>
              <a:buFont typeface="Wingdings" panose="05000000000000000000" pitchFamily="2" charset="2"/>
              <a:buChar char="q"/>
            </a:pPr>
            <a:r>
              <a:rPr lang="en-US" sz="2400" dirty="0" smtClean="0"/>
              <a:t> Containers </a:t>
            </a:r>
            <a:r>
              <a:rPr lang="en-US" sz="2400" dirty="0"/>
              <a:t>on different hosts could have the exact same </a:t>
            </a:r>
            <a:r>
              <a:rPr lang="en-US" sz="2400" dirty="0" smtClean="0"/>
              <a:t>IP</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a:p>
        </p:txBody>
      </p:sp>
    </p:spTree>
    <p:extLst>
      <p:ext uri="{BB962C8B-B14F-4D97-AF65-F5344CB8AC3E}">
        <p14:creationId xmlns:p14="http://schemas.microsoft.com/office/powerpoint/2010/main" val="216974439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Networking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In order for </a:t>
            </a:r>
            <a:r>
              <a:rPr lang="en-US" sz="2400" dirty="0"/>
              <a:t>D</a:t>
            </a:r>
            <a:r>
              <a:rPr lang="en-US" sz="2400" dirty="0" smtClean="0"/>
              <a:t>ocker containers to communicate across hosts, they need to allocate ports on the host</a:t>
            </a:r>
          </a:p>
          <a:p>
            <a:pPr>
              <a:buFont typeface="Wingdings" panose="05000000000000000000" pitchFamily="2" charset="2"/>
              <a:buChar char="q"/>
            </a:pPr>
            <a:r>
              <a:rPr lang="en-US" sz="2400" dirty="0" smtClean="0"/>
              <a:t> This means containers must coordinate appropriately or allocate dynamically </a:t>
            </a:r>
          </a:p>
          <a:p>
            <a:pPr lvl="1">
              <a:buFont typeface="Wingdings" panose="05000000000000000000" pitchFamily="2" charset="2"/>
              <a:buChar char="q"/>
            </a:pPr>
            <a:r>
              <a:rPr lang="en-US" sz="2000" dirty="0"/>
              <a:t> A</a:t>
            </a:r>
            <a:r>
              <a:rPr lang="en-US" sz="2000" dirty="0" smtClean="0"/>
              <a:t>nd know when not to run out of ports</a:t>
            </a:r>
          </a:p>
          <a:p>
            <a:pPr>
              <a:buFont typeface="Wingdings" panose="05000000000000000000" pitchFamily="2" charset="2"/>
              <a:buChar char="q"/>
            </a:pPr>
            <a:r>
              <a:rPr lang="en-US" sz="2400" dirty="0" smtClean="0"/>
              <a:t> This is difficult to do, doesn’t scale very well</a:t>
            </a:r>
          </a:p>
          <a:p>
            <a:pPr>
              <a:buFont typeface="Wingdings" panose="05000000000000000000" pitchFamily="2" charset="2"/>
              <a:buChar char="q"/>
            </a:pPr>
            <a:r>
              <a:rPr lang="en-US" sz="2400" dirty="0" smtClean="0"/>
              <a:t> Dynamic port allocation tricky — now each app MUST take a “port” parameter and configured at runtime</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a:p>
        </p:txBody>
      </p:sp>
    </p:spTree>
    <p:extLst>
      <p:ext uri="{BB962C8B-B14F-4D97-AF65-F5344CB8AC3E}">
        <p14:creationId xmlns:p14="http://schemas.microsoft.com/office/powerpoint/2010/main" val="11057022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Quickly </a:t>
            </a:r>
            <a:r>
              <a:rPr lang="en-US" dirty="0" smtClean="0"/>
              <a:t>Understand </a:t>
            </a:r>
            <a:r>
              <a:rPr lang="en-US" dirty="0"/>
              <a:t>D</a:t>
            </a:r>
            <a:r>
              <a:rPr lang="en-US" dirty="0" smtClean="0"/>
              <a:t>efault Docker Networking</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47</a:t>
            </a:fld>
            <a:endParaRPr lang="en-US" altLang="en-US"/>
          </a:p>
        </p:txBody>
      </p:sp>
      <p:sp>
        <p:nvSpPr>
          <p:cNvPr id="6" name="Cube 5"/>
          <p:cNvSpPr/>
          <p:nvPr/>
        </p:nvSpPr>
        <p:spPr>
          <a:xfrm>
            <a:off x="1841997"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p:cNvSpPr/>
          <p:nvPr/>
        </p:nvSpPr>
        <p:spPr>
          <a:xfrm>
            <a:off x="4179502"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be 7"/>
          <p:cNvSpPr/>
          <p:nvPr/>
        </p:nvSpPr>
        <p:spPr>
          <a:xfrm>
            <a:off x="6487037"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8824542"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34503" y="3039979"/>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419600" y="3039979"/>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82703" y="3056912"/>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067800" y="3056912"/>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848237" y="4800600"/>
            <a:ext cx="9128142" cy="838200"/>
          </a:xfrm>
          <a:prstGeom prst="cube">
            <a:avLst/>
          </a:prstGeom>
          <a:solidFill>
            <a:schemeClr val="accent1">
              <a:lumMod val="60000"/>
              <a:lumOff val="40000"/>
            </a:schemeClr>
          </a:solidFill>
          <a:ln>
            <a:noFill/>
          </a:ln>
          <a:effectLst>
            <a:outerShdw blurRad="152400" dist="1778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nip Diagonal Corner Rectangle 14"/>
          <p:cNvSpPr/>
          <p:nvPr/>
        </p:nvSpPr>
        <p:spPr>
          <a:xfrm>
            <a:off x="1925962"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Diagonal Corner Rectangle 15"/>
          <p:cNvSpPr/>
          <p:nvPr/>
        </p:nvSpPr>
        <p:spPr>
          <a:xfrm>
            <a:off x="4306448"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Diagonal Corner Rectangle 16"/>
          <p:cNvSpPr/>
          <p:nvPr/>
        </p:nvSpPr>
        <p:spPr>
          <a:xfrm>
            <a:off x="6682703"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17"/>
          <p:cNvSpPr/>
          <p:nvPr/>
        </p:nvSpPr>
        <p:spPr>
          <a:xfrm>
            <a:off x="9063189"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45905" y="4994906"/>
            <a:ext cx="2561150" cy="584775"/>
          </a:xfrm>
          <a:prstGeom prst="rect">
            <a:avLst/>
          </a:prstGeom>
          <a:noFill/>
        </p:spPr>
        <p:txBody>
          <a:bodyPr wrap="none" rtlCol="0">
            <a:spAutoFit/>
          </a:bodyPr>
          <a:lstStyle/>
          <a:p>
            <a:r>
              <a:rPr lang="en-US" sz="3200" b="1" dirty="0" smtClean="0"/>
              <a:t>Docker Bridge</a:t>
            </a:r>
            <a:endParaRPr lang="en-US" sz="3200" b="1" dirty="0"/>
          </a:p>
        </p:txBody>
      </p:sp>
      <p:sp>
        <p:nvSpPr>
          <p:cNvPr id="20" name="TextBox 19"/>
          <p:cNvSpPr txBox="1"/>
          <p:nvPr/>
        </p:nvSpPr>
        <p:spPr>
          <a:xfrm>
            <a:off x="2209800" y="4279612"/>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21" name="TextBox 20"/>
          <p:cNvSpPr txBox="1"/>
          <p:nvPr/>
        </p:nvSpPr>
        <p:spPr>
          <a:xfrm>
            <a:off x="4605342" y="4241366"/>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22" name="TextBox 21"/>
          <p:cNvSpPr txBox="1"/>
          <p:nvPr/>
        </p:nvSpPr>
        <p:spPr>
          <a:xfrm>
            <a:off x="6981284" y="4292025"/>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23" name="TextBox 22"/>
          <p:cNvSpPr txBox="1"/>
          <p:nvPr/>
        </p:nvSpPr>
        <p:spPr>
          <a:xfrm>
            <a:off x="9347027" y="4285330"/>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24" name="TextBox 23"/>
          <p:cNvSpPr txBox="1"/>
          <p:nvPr/>
        </p:nvSpPr>
        <p:spPr>
          <a:xfrm>
            <a:off x="2219128" y="3117800"/>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25" name="TextBox 24"/>
          <p:cNvSpPr txBox="1"/>
          <p:nvPr/>
        </p:nvSpPr>
        <p:spPr>
          <a:xfrm>
            <a:off x="4596269" y="3117801"/>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26" name="TextBox 25"/>
          <p:cNvSpPr txBox="1"/>
          <p:nvPr/>
        </p:nvSpPr>
        <p:spPr>
          <a:xfrm>
            <a:off x="6866494" y="3121704"/>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27" name="TextBox 26"/>
          <p:cNvSpPr txBox="1"/>
          <p:nvPr/>
        </p:nvSpPr>
        <p:spPr>
          <a:xfrm>
            <a:off x="9246528" y="3121704"/>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28" name="TextBox 27"/>
          <p:cNvSpPr txBox="1"/>
          <p:nvPr/>
        </p:nvSpPr>
        <p:spPr>
          <a:xfrm>
            <a:off x="1869287" y="185077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29" name="TextBox 28"/>
          <p:cNvSpPr txBox="1"/>
          <p:nvPr/>
        </p:nvSpPr>
        <p:spPr>
          <a:xfrm>
            <a:off x="4185034" y="185077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30" name="TextBox 29"/>
          <p:cNvSpPr txBox="1"/>
          <p:nvPr/>
        </p:nvSpPr>
        <p:spPr>
          <a:xfrm>
            <a:off x="6517007" y="1852785"/>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31" name="TextBox 30"/>
          <p:cNvSpPr txBox="1"/>
          <p:nvPr/>
        </p:nvSpPr>
        <p:spPr>
          <a:xfrm>
            <a:off x="8839200" y="185893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cxnSp>
        <p:nvCxnSpPr>
          <p:cNvPr id="32" name="Straight Connector 31"/>
          <p:cNvCxnSpPr>
            <a:stCxn id="25" idx="4"/>
            <a:endCxn id="29" idx="3"/>
          </p:cNvCxnSpPr>
          <p:nvPr/>
        </p:nvCxnSpPr>
        <p:spPr>
          <a:xfrm flipH="1">
            <a:off x="2751804" y="3729790"/>
            <a:ext cx="1" cy="53741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4"/>
            <a:endCxn id="30" idx="3"/>
          </p:cNvCxnSpPr>
          <p:nvPr/>
        </p:nvCxnSpPr>
        <p:spPr>
          <a:xfrm flipH="1">
            <a:off x="5132290" y="3729790"/>
            <a:ext cx="4612" cy="53741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4"/>
          </p:cNvCxnSpPr>
          <p:nvPr/>
        </p:nvCxnSpPr>
        <p:spPr>
          <a:xfrm flipH="1">
            <a:off x="7400004" y="3746723"/>
            <a:ext cx="1" cy="52693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9826917" y="3751178"/>
            <a:ext cx="1" cy="526939"/>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23697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Networking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All </a:t>
            </a:r>
            <a:r>
              <a:rPr lang="en-US" sz="2400" dirty="0"/>
              <a:t>pods can communicate with other pods w/out any NAT</a:t>
            </a:r>
          </a:p>
          <a:p>
            <a:pPr>
              <a:buFont typeface="Wingdings" panose="05000000000000000000" pitchFamily="2" charset="2"/>
              <a:buChar char="q"/>
            </a:pPr>
            <a:r>
              <a:rPr lang="en-US" sz="2400" dirty="0" smtClean="0"/>
              <a:t> All </a:t>
            </a:r>
            <a:r>
              <a:rPr lang="en-US" sz="2400" dirty="0"/>
              <a:t>nodes can communicate with pods without NAT</a:t>
            </a:r>
          </a:p>
          <a:p>
            <a:pPr>
              <a:buFont typeface="Wingdings" panose="05000000000000000000" pitchFamily="2" charset="2"/>
              <a:buChar char="q"/>
            </a:pPr>
            <a:r>
              <a:rPr lang="en-US" sz="2400" dirty="0" smtClean="0"/>
              <a:t> The </a:t>
            </a:r>
            <a:r>
              <a:rPr lang="en-US" sz="2400" dirty="0"/>
              <a:t>IP the pod sees is the same IP seen outside of the pod</a:t>
            </a:r>
          </a:p>
          <a:p>
            <a:pPr>
              <a:buFont typeface="Wingdings" panose="05000000000000000000" pitchFamily="2" charset="2"/>
              <a:buChar char="q"/>
            </a:pPr>
            <a:r>
              <a:rPr lang="en-US" sz="2400" dirty="0" smtClean="0"/>
              <a:t> Cannot </a:t>
            </a:r>
            <a:r>
              <a:rPr lang="en-US" sz="2400" dirty="0"/>
              <a:t>take D</a:t>
            </a:r>
            <a:r>
              <a:rPr lang="en-US" sz="2400" dirty="0" smtClean="0"/>
              <a:t>ocker </a:t>
            </a:r>
            <a:r>
              <a:rPr lang="en-US" sz="2400" dirty="0"/>
              <a:t>hosts out of the box and expect </a:t>
            </a:r>
            <a:r>
              <a:rPr lang="en-US" sz="2400" dirty="0" err="1" smtClean="0"/>
              <a:t>Kubenetes</a:t>
            </a:r>
            <a:r>
              <a:rPr lang="en-US" sz="2400" dirty="0" smtClean="0"/>
              <a:t> </a:t>
            </a:r>
            <a:r>
              <a:rPr lang="en-US" sz="2400" dirty="0"/>
              <a:t>to work</a:t>
            </a:r>
          </a:p>
          <a:p>
            <a:pPr>
              <a:buFont typeface="Wingdings" panose="05000000000000000000" pitchFamily="2" charset="2"/>
              <a:buChar char="q"/>
            </a:pPr>
            <a:r>
              <a:rPr lang="en-US" sz="2400" dirty="0" smtClean="0"/>
              <a:t> This </a:t>
            </a:r>
            <a:r>
              <a:rPr lang="en-US" sz="2400" dirty="0"/>
              <a:t>is a simpler model</a:t>
            </a:r>
          </a:p>
          <a:p>
            <a:pPr lvl="1">
              <a:buFont typeface="Wingdings" panose="05000000000000000000" pitchFamily="2" charset="2"/>
              <a:buChar char="q"/>
            </a:pPr>
            <a:r>
              <a:rPr lang="en-US" sz="2400" dirty="0"/>
              <a:t> </a:t>
            </a:r>
            <a:r>
              <a:rPr lang="en-US" sz="2000" dirty="0" smtClean="0"/>
              <a:t>Reduces </a:t>
            </a:r>
            <a:r>
              <a:rPr lang="en-US" sz="2000" dirty="0"/>
              <a:t>friction when coming from VM environments where this is more or less true</a:t>
            </a:r>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48</a:t>
            </a:fld>
            <a:endParaRPr lang="en-US" altLang="en-US"/>
          </a:p>
        </p:txBody>
      </p:sp>
    </p:spTree>
    <p:extLst>
      <p:ext uri="{BB962C8B-B14F-4D97-AF65-F5344CB8AC3E}">
        <p14:creationId xmlns:p14="http://schemas.microsoft.com/office/powerpoint/2010/main" val="58429013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t>Pod to Pod, Pod to </a:t>
            </a:r>
            <a:r>
              <a:rPr lang="en-US" dirty="0" smtClean="0"/>
              <a:t>E</a:t>
            </a:r>
            <a:r>
              <a:rPr lang="pl-PL" dirty="0" smtClean="0"/>
              <a:t>xternal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Flat </a:t>
            </a:r>
            <a:r>
              <a:rPr lang="en-US" sz="2400" dirty="0"/>
              <a:t>networking space</a:t>
            </a:r>
          </a:p>
          <a:p>
            <a:pPr>
              <a:buFont typeface="Wingdings" panose="05000000000000000000" pitchFamily="2" charset="2"/>
              <a:buChar char="q"/>
            </a:pPr>
            <a:r>
              <a:rPr lang="en-US" sz="2400" dirty="0" smtClean="0"/>
              <a:t> So </a:t>
            </a:r>
            <a:r>
              <a:rPr lang="en-US" sz="2400" dirty="0"/>
              <a:t>the transition is consistent </a:t>
            </a:r>
            <a:r>
              <a:rPr lang="en-US" sz="2400" dirty="0" err="1"/>
              <a:t>VM→Pod</a:t>
            </a:r>
            <a:endParaRPr lang="en-US" sz="2400" dirty="0"/>
          </a:p>
          <a:p>
            <a:pPr>
              <a:buFont typeface="Wingdings" panose="05000000000000000000" pitchFamily="2" charset="2"/>
              <a:buChar char="q"/>
            </a:pPr>
            <a:r>
              <a:rPr lang="en-US" sz="2400" dirty="0" smtClean="0"/>
              <a:t> No </a:t>
            </a:r>
            <a:r>
              <a:rPr lang="en-US" sz="2400" dirty="0"/>
              <a:t>additional container or application gymnastics /</a:t>
            </a:r>
            <a:r>
              <a:rPr lang="en-US" sz="2400" dirty="0" smtClean="0"/>
              <a:t>NAT/etc. </a:t>
            </a:r>
            <a:r>
              <a:rPr lang="en-US" sz="2400" dirty="0"/>
              <a:t>to have to go through each time you deploy</a:t>
            </a:r>
          </a:p>
          <a:p>
            <a:pPr>
              <a:buFont typeface="Wingdings" panose="05000000000000000000" pitchFamily="2" charset="2"/>
              <a:buChar char="q"/>
            </a:pPr>
            <a:r>
              <a:rPr lang="en-US" sz="2400" dirty="0" smtClean="0"/>
              <a:t> Pods </a:t>
            </a:r>
            <a:r>
              <a:rPr lang="en-US" sz="2400" dirty="0"/>
              <a:t>have their own “port space” independent of other pods</a:t>
            </a:r>
          </a:p>
          <a:p>
            <a:pPr>
              <a:buFont typeface="Wingdings" panose="05000000000000000000" pitchFamily="2" charset="2"/>
              <a:buChar char="q"/>
            </a:pPr>
            <a:r>
              <a:rPr lang="en-US" sz="2400" dirty="0" smtClean="0"/>
              <a:t> Don’t </a:t>
            </a:r>
            <a:r>
              <a:rPr lang="en-US" sz="2400" dirty="0"/>
              <a:t>need to explicitly create </a:t>
            </a:r>
            <a:r>
              <a:rPr lang="en-US" sz="2400" dirty="0" smtClean="0"/>
              <a:t>Docker links </a:t>
            </a:r>
            <a:r>
              <a:rPr lang="en-US" sz="2400" dirty="0"/>
              <a:t>between containers </a:t>
            </a:r>
            <a:endParaRPr lang="en-US" sz="2400" dirty="0" smtClean="0"/>
          </a:p>
          <a:p>
            <a:pPr lvl="1">
              <a:buFont typeface="Wingdings" panose="05000000000000000000" pitchFamily="2" charset="2"/>
              <a:buChar char="q"/>
            </a:pPr>
            <a:r>
              <a:rPr lang="en-US" sz="2200" dirty="0"/>
              <a:t> W</a:t>
            </a:r>
            <a:r>
              <a:rPr lang="en-US" sz="2200" dirty="0" smtClean="0"/>
              <a:t>ould </a:t>
            </a:r>
            <a:r>
              <a:rPr lang="en-US" sz="2200" dirty="0"/>
              <a:t>only work on a single node </a:t>
            </a:r>
            <a:r>
              <a:rPr lang="en-US" sz="2200" dirty="0" smtClean="0"/>
              <a:t>anyway</a:t>
            </a:r>
            <a:endParaRPr lang="en-US" sz="2200" dirty="0"/>
          </a:p>
          <a:p>
            <a:pPr>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49</a:t>
            </a:fld>
            <a:endParaRPr lang="en-US" altLang="en-US"/>
          </a:p>
        </p:txBody>
      </p:sp>
    </p:spTree>
    <p:extLst>
      <p:ext uri="{BB962C8B-B14F-4D97-AF65-F5344CB8AC3E}">
        <p14:creationId xmlns:p14="http://schemas.microsoft.com/office/powerpoint/2010/main" val="4461266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 Why Container?</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I mean, who really uses containers? </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314334382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a:t>Pod to Pod, Pod to </a:t>
            </a:r>
            <a:r>
              <a:rPr lang="en-US" dirty="0" smtClean="0"/>
              <a:t>E</a:t>
            </a:r>
            <a:r>
              <a:rPr lang="pl-PL" dirty="0" smtClean="0"/>
              <a:t>xternal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Otherwise</a:t>
            </a:r>
            <a:r>
              <a:rPr lang="en-US" sz="2400" dirty="0"/>
              <a:t>, dynamic allocation of ports on Host every time a pod needs a port gets very complicated for orchestration and scheduling</a:t>
            </a:r>
          </a:p>
          <a:p>
            <a:pPr lvl="1">
              <a:buFont typeface="Wingdings" panose="05000000000000000000" pitchFamily="2" charset="2"/>
              <a:buChar char="q"/>
            </a:pPr>
            <a:r>
              <a:rPr lang="en-US" sz="2000" dirty="0" smtClean="0"/>
              <a:t> Exhaustion </a:t>
            </a:r>
            <a:r>
              <a:rPr lang="en-US" sz="2000" dirty="0"/>
              <a:t>of ports</a:t>
            </a:r>
          </a:p>
          <a:p>
            <a:pPr lvl="1">
              <a:buFont typeface="Wingdings" panose="05000000000000000000" pitchFamily="2" charset="2"/>
              <a:buChar char="q"/>
            </a:pPr>
            <a:r>
              <a:rPr lang="en-US" sz="2000" dirty="0" smtClean="0"/>
              <a:t> </a:t>
            </a:r>
            <a:r>
              <a:rPr lang="en-US" sz="2000" dirty="0"/>
              <a:t>R</a:t>
            </a:r>
            <a:r>
              <a:rPr lang="en-US" sz="2000" dirty="0" smtClean="0"/>
              <a:t>euse </a:t>
            </a:r>
            <a:r>
              <a:rPr lang="en-US" sz="2000" dirty="0"/>
              <a:t>of ports</a:t>
            </a:r>
          </a:p>
          <a:p>
            <a:pPr lvl="1">
              <a:buFont typeface="Wingdings" panose="05000000000000000000" pitchFamily="2" charset="2"/>
              <a:buChar char="q"/>
            </a:pPr>
            <a:r>
              <a:rPr lang="en-US" sz="2000" dirty="0" smtClean="0"/>
              <a:t> Tricky </a:t>
            </a:r>
            <a:r>
              <a:rPr lang="en-US" sz="2000" dirty="0"/>
              <a:t>app </a:t>
            </a:r>
            <a:r>
              <a:rPr lang="en-US" sz="2000" dirty="0" smtClean="0"/>
              <a:t>configuration</a:t>
            </a:r>
            <a:endParaRPr lang="en-US" sz="2000" dirty="0"/>
          </a:p>
          <a:p>
            <a:pPr lvl="1">
              <a:buFont typeface="Wingdings" panose="05000000000000000000" pitchFamily="2" charset="2"/>
              <a:buChar char="q"/>
            </a:pPr>
            <a:r>
              <a:rPr lang="en-US" sz="2000" dirty="0" smtClean="0"/>
              <a:t> Watching/cache </a:t>
            </a:r>
            <a:r>
              <a:rPr lang="en-US" sz="2000" dirty="0"/>
              <a:t>invalidation</a:t>
            </a:r>
          </a:p>
          <a:p>
            <a:pPr lvl="1">
              <a:buFont typeface="Wingdings" panose="05000000000000000000" pitchFamily="2" charset="2"/>
              <a:buChar char="q"/>
            </a:pPr>
            <a:r>
              <a:rPr lang="en-US" sz="2000" dirty="0" smtClean="0"/>
              <a:t> Redirection</a:t>
            </a:r>
            <a:r>
              <a:rPr lang="en-US" sz="2000" dirty="0"/>
              <a:t>, </a:t>
            </a:r>
            <a:r>
              <a:rPr lang="en-US" sz="2000" dirty="0" smtClean="0"/>
              <a:t>etc.</a:t>
            </a:r>
            <a:endParaRPr lang="en-US" sz="2000" dirty="0"/>
          </a:p>
          <a:p>
            <a:pPr lvl="1">
              <a:buFont typeface="Wingdings" panose="05000000000000000000" pitchFamily="2" charset="2"/>
              <a:buChar char="q"/>
            </a:pPr>
            <a:r>
              <a:rPr lang="en-US" sz="2000" dirty="0" smtClean="0"/>
              <a:t> Conflicts</a:t>
            </a:r>
            <a:endParaRPr lang="en-US" sz="2000" dirty="0"/>
          </a:p>
          <a:p>
            <a:pPr lvl="1">
              <a:buFont typeface="Wingdings" panose="05000000000000000000" pitchFamily="2" charset="2"/>
              <a:buChar char="q"/>
            </a:pPr>
            <a:r>
              <a:rPr lang="en-US" sz="2000" dirty="0" smtClean="0"/>
              <a:t> NAT </a:t>
            </a:r>
            <a:r>
              <a:rPr lang="en-US" sz="2000" dirty="0"/>
              <a:t>breaks self-registration mechanisms, </a:t>
            </a:r>
            <a:r>
              <a:rPr lang="en-US" sz="2000" dirty="0" smtClean="0"/>
              <a:t>etc.</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50</a:t>
            </a:fld>
            <a:endParaRPr lang="en-US" altLang="en-US"/>
          </a:p>
        </p:txBody>
      </p:sp>
    </p:spTree>
    <p:extLst>
      <p:ext uri="{BB962C8B-B14F-4D97-AF65-F5344CB8AC3E}">
        <p14:creationId xmlns:p14="http://schemas.microsoft.com/office/powerpoint/2010/main" val="424721333"/>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Pods </a:t>
            </a:r>
            <a:r>
              <a:rPr lang="en-US" dirty="0" smtClean="0"/>
              <a:t>Have Single </a:t>
            </a:r>
            <a:r>
              <a:rPr lang="en-US" dirty="0"/>
              <a:t>IP </a:t>
            </a:r>
            <a:r>
              <a:rPr lang="en-US" dirty="0" smtClean="0"/>
              <a:t>Address </a:t>
            </a:r>
            <a:r>
              <a:rPr lang="en-US" dirty="0"/>
              <a:t>for all </a:t>
            </a:r>
            <a:r>
              <a:rPr lang="en-US" dirty="0" smtClean="0"/>
              <a:t>Containers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IP </a:t>
            </a:r>
            <a:r>
              <a:rPr lang="en-US" sz="2400" dirty="0"/>
              <a:t>address visible inside and outside of the container</a:t>
            </a:r>
          </a:p>
          <a:p>
            <a:pPr>
              <a:buFont typeface="Wingdings" panose="05000000000000000000" pitchFamily="2" charset="2"/>
              <a:buChar char="q"/>
            </a:pPr>
            <a:r>
              <a:rPr lang="en-US" sz="2400" dirty="0" smtClean="0"/>
              <a:t> Self-registration </a:t>
            </a:r>
            <a:r>
              <a:rPr lang="en-US" sz="2400" dirty="0"/>
              <a:t>works fine as you would expect as does DNS</a:t>
            </a:r>
          </a:p>
          <a:p>
            <a:pPr>
              <a:buFont typeface="Wingdings" panose="05000000000000000000" pitchFamily="2" charset="2"/>
              <a:buChar char="q"/>
            </a:pPr>
            <a:r>
              <a:rPr lang="en-US" sz="2400" dirty="0" smtClean="0"/>
              <a:t> Implemented </a:t>
            </a:r>
            <a:r>
              <a:rPr lang="en-US" sz="2400" dirty="0"/>
              <a:t>as a “pod container” which holds the network namespace (net) and “app containers” which join with Docker’s —net=container:&lt;id&gt;</a:t>
            </a:r>
          </a:p>
          <a:p>
            <a:pPr>
              <a:buFont typeface="Wingdings" panose="05000000000000000000" pitchFamily="2" charset="2"/>
              <a:buChar char="q"/>
            </a:pPr>
            <a:r>
              <a:rPr lang="en-US" sz="2400" dirty="0" smtClean="0"/>
              <a:t> In </a:t>
            </a:r>
            <a:r>
              <a:rPr lang="en-US" sz="2400" dirty="0"/>
              <a:t>D</a:t>
            </a:r>
            <a:r>
              <a:rPr lang="en-US" sz="2400" dirty="0" smtClean="0"/>
              <a:t>ocker </a:t>
            </a:r>
            <a:r>
              <a:rPr lang="en-US" sz="2400" dirty="0"/>
              <a:t>world, the IP inside the container is NOT what an entity outside of the container sees, even in another container</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51</a:t>
            </a:fld>
            <a:endParaRPr lang="en-US" altLang="en-US"/>
          </a:p>
        </p:txBody>
      </p:sp>
    </p:spTree>
    <p:extLst>
      <p:ext uri="{BB962C8B-B14F-4D97-AF65-F5344CB8AC3E}">
        <p14:creationId xmlns:p14="http://schemas.microsoft.com/office/powerpoint/2010/main" val="415742223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 to Container </a:t>
            </a:r>
            <a:r>
              <a:rPr lang="en-US" dirty="0" smtClean="0"/>
              <a:t>With Pod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All </a:t>
            </a:r>
            <a:r>
              <a:rPr lang="en-US" sz="2400" dirty="0"/>
              <a:t>containers behave as though they’re on a single host, </a:t>
            </a:r>
            <a:endParaRPr lang="en-US" sz="2400" dirty="0" smtClean="0"/>
          </a:p>
          <a:p>
            <a:pPr lvl="1">
              <a:buFont typeface="Wingdings" panose="05000000000000000000" pitchFamily="2" charset="2"/>
              <a:buChar char="q"/>
            </a:pPr>
            <a:r>
              <a:rPr lang="en-US" sz="2200" dirty="0"/>
              <a:t> </a:t>
            </a:r>
            <a:r>
              <a:rPr lang="en-US" sz="2200" dirty="0" smtClean="0"/>
              <a:t>i.e. </a:t>
            </a:r>
            <a:r>
              <a:rPr lang="en-US" sz="2200" dirty="0"/>
              <a:t>T</a:t>
            </a:r>
            <a:r>
              <a:rPr lang="en-US" sz="2200" dirty="0" smtClean="0"/>
              <a:t>hey </a:t>
            </a:r>
            <a:r>
              <a:rPr lang="en-US" sz="2200" dirty="0"/>
              <a:t>see the same ports and </a:t>
            </a:r>
            <a:r>
              <a:rPr lang="en-US" sz="2200" dirty="0" smtClean="0"/>
              <a:t>network, plus </a:t>
            </a:r>
            <a:r>
              <a:rPr lang="en-US" sz="2200" dirty="0"/>
              <a:t>they can communicate with each other over localhost</a:t>
            </a:r>
          </a:p>
          <a:p>
            <a:pPr>
              <a:buFont typeface="Wingdings" panose="05000000000000000000" pitchFamily="2" charset="2"/>
              <a:buChar char="q"/>
            </a:pPr>
            <a:r>
              <a:rPr lang="en-US" sz="2400" dirty="0" smtClean="0"/>
              <a:t> Simplicity </a:t>
            </a:r>
            <a:endParaRPr lang="en-US" sz="2400" dirty="0"/>
          </a:p>
          <a:p>
            <a:pPr lvl="1">
              <a:buFont typeface="Wingdings" panose="05000000000000000000" pitchFamily="2" charset="2"/>
              <a:buChar char="q"/>
            </a:pPr>
            <a:r>
              <a:rPr lang="en-US" sz="2200" dirty="0"/>
              <a:t> W</a:t>
            </a:r>
            <a:r>
              <a:rPr lang="en-US" sz="2200" dirty="0" smtClean="0"/>
              <a:t>ell </a:t>
            </a:r>
            <a:r>
              <a:rPr lang="en-US" sz="2200" dirty="0"/>
              <a:t>known ports, 80, 22, </a:t>
            </a:r>
            <a:r>
              <a:rPr lang="en-US" sz="2200" dirty="0" smtClean="0"/>
              <a:t>etc.</a:t>
            </a:r>
            <a:endParaRPr lang="en-US" sz="2200" dirty="0"/>
          </a:p>
          <a:p>
            <a:pPr>
              <a:buFont typeface="Wingdings" panose="05000000000000000000" pitchFamily="2" charset="2"/>
              <a:buChar char="q"/>
            </a:pPr>
            <a:r>
              <a:rPr lang="en-US" sz="2400" dirty="0" smtClean="0"/>
              <a:t> Security </a:t>
            </a:r>
            <a:endParaRPr lang="en-US" sz="2400" dirty="0"/>
          </a:p>
          <a:p>
            <a:pPr lvl="1">
              <a:buFont typeface="Wingdings" panose="05000000000000000000" pitchFamily="2" charset="2"/>
              <a:buChar char="q"/>
            </a:pPr>
            <a:r>
              <a:rPr lang="en-US" sz="2200" dirty="0"/>
              <a:t> P</a:t>
            </a:r>
            <a:r>
              <a:rPr lang="en-US" sz="2200" dirty="0" smtClean="0"/>
              <a:t>orts </a:t>
            </a:r>
            <a:r>
              <a:rPr lang="en-US" sz="2200" dirty="0"/>
              <a:t>bound on localhost are only visible within the pod/containers, never </a:t>
            </a:r>
            <a:r>
              <a:rPr lang="en-US" sz="2200" dirty="0" smtClean="0"/>
              <a:t>outside</a:t>
            </a:r>
            <a:endParaRPr lang="en-US" sz="2200" dirty="0"/>
          </a:p>
          <a:p>
            <a:pPr>
              <a:buFont typeface="Wingdings" panose="05000000000000000000" pitchFamily="2" charset="2"/>
              <a:buChar char="q"/>
            </a:pPr>
            <a:r>
              <a:rPr lang="en-US" sz="2400" dirty="0" smtClean="0"/>
              <a:t> Performance </a:t>
            </a:r>
            <a:endParaRPr lang="en-US" sz="2400" dirty="0"/>
          </a:p>
          <a:p>
            <a:pPr lvl="1">
              <a:buFont typeface="Wingdings" panose="05000000000000000000" pitchFamily="2" charset="2"/>
              <a:buChar char="q"/>
            </a:pPr>
            <a:r>
              <a:rPr lang="en-US" sz="2200" dirty="0" smtClean="0"/>
              <a:t> Don’t </a:t>
            </a:r>
            <a:r>
              <a:rPr lang="en-US" sz="2200" dirty="0"/>
              <a:t>have to take network stack penalties, marshaling, </a:t>
            </a:r>
            <a:r>
              <a:rPr lang="en-US" sz="2200" dirty="0" smtClean="0"/>
              <a:t>un-</a:t>
            </a:r>
            <a:r>
              <a:rPr lang="en-US" sz="2200" dirty="0" err="1" smtClean="0"/>
              <a:t>marhsaling</a:t>
            </a:r>
            <a:r>
              <a:rPr lang="en-US" sz="2200" dirty="0"/>
              <a:t>, </a:t>
            </a:r>
            <a:r>
              <a:rPr lang="en-US" sz="2200" dirty="0" smtClean="0"/>
              <a:t>etc.</a:t>
            </a:r>
            <a:endParaRPr lang="en-US" sz="2200" dirty="0"/>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a:p>
        </p:txBody>
      </p:sp>
    </p:spTree>
    <p:extLst>
      <p:ext uri="{BB962C8B-B14F-4D97-AF65-F5344CB8AC3E}">
        <p14:creationId xmlns:p14="http://schemas.microsoft.com/office/powerpoint/2010/main" val="213365087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 to Container </a:t>
            </a:r>
            <a:r>
              <a:rPr lang="en-US" dirty="0" smtClean="0"/>
              <a:t>With Pod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Very </a:t>
            </a:r>
            <a:r>
              <a:rPr lang="en-US" sz="2400" dirty="0"/>
              <a:t>similar to running multiple processes in a VM host for example</a:t>
            </a:r>
          </a:p>
          <a:p>
            <a:pPr>
              <a:buFont typeface="Wingdings" panose="05000000000000000000" pitchFamily="2" charset="2"/>
              <a:buChar char="q"/>
            </a:pPr>
            <a:r>
              <a:rPr lang="en-US" sz="2400" dirty="0" smtClean="0"/>
              <a:t> Con: No </a:t>
            </a:r>
            <a:r>
              <a:rPr lang="en-US" sz="2400" dirty="0"/>
              <a:t>container-local ports, could clash, etc. but these are minor inconveniences at the moment and workarounds are being implemented</a:t>
            </a:r>
          </a:p>
          <a:p>
            <a:pPr>
              <a:buFont typeface="Wingdings" panose="05000000000000000000" pitchFamily="2" charset="2"/>
              <a:buChar char="q"/>
            </a:pPr>
            <a:r>
              <a:rPr lang="en-US" sz="2400" dirty="0" smtClean="0"/>
              <a:t> However</a:t>
            </a:r>
            <a:r>
              <a:rPr lang="en-US" sz="2400" dirty="0"/>
              <a:t>, pods come with the premise of shared resources (volumes, CPU, memory, </a:t>
            </a:r>
            <a:r>
              <a:rPr lang="en-US" sz="2400" dirty="0" smtClean="0"/>
              <a:t>etc.) </a:t>
            </a:r>
            <a:r>
              <a:rPr lang="en-US" sz="2400" dirty="0"/>
              <a:t>so a reduction in isolation is really </a:t>
            </a:r>
            <a:r>
              <a:rPr lang="en-US" sz="2400" dirty="0" smtClean="0"/>
              <a:t>expected </a:t>
            </a:r>
          </a:p>
          <a:p>
            <a:pPr>
              <a:buFont typeface="Wingdings" panose="05000000000000000000" pitchFamily="2" charset="2"/>
              <a:buChar char="q"/>
            </a:pPr>
            <a:r>
              <a:rPr lang="en-US" sz="2400" dirty="0"/>
              <a:t> </a:t>
            </a:r>
            <a:r>
              <a:rPr lang="en-US" sz="2400" dirty="0" smtClean="0"/>
              <a:t>If </a:t>
            </a:r>
            <a:r>
              <a:rPr lang="en-US" sz="2400" dirty="0"/>
              <a:t>you need isolation, use Pods not containers to achieve </a:t>
            </a:r>
            <a:r>
              <a:rPr lang="en-US" sz="2400" dirty="0" smtClean="0"/>
              <a:t>this</a:t>
            </a:r>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53</a:t>
            </a:fld>
            <a:endParaRPr lang="en-US" altLang="en-US"/>
          </a:p>
        </p:txBody>
      </p:sp>
    </p:spTree>
    <p:extLst>
      <p:ext uri="{BB962C8B-B14F-4D97-AF65-F5344CB8AC3E}">
        <p14:creationId xmlns:p14="http://schemas.microsoft.com/office/powerpoint/2010/main" val="246019650"/>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Pod to </a:t>
            </a:r>
            <a:r>
              <a:rPr lang="en-US" dirty="0" smtClean="0"/>
              <a:t>Service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Service </a:t>
            </a:r>
            <a:r>
              <a:rPr lang="en-US" sz="2400" dirty="0"/>
              <a:t>IPs are VIP</a:t>
            </a:r>
          </a:p>
          <a:p>
            <a:pPr>
              <a:buFont typeface="Wingdings" panose="05000000000000000000" pitchFamily="2" charset="2"/>
              <a:buChar char="q"/>
            </a:pPr>
            <a:r>
              <a:rPr lang="en-US" sz="2400" dirty="0" smtClean="0"/>
              <a:t> And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alters </a:t>
            </a:r>
            <a:r>
              <a:rPr lang="en-US" sz="2400" dirty="0" err="1">
                <a:latin typeface="Courier New" charset="0"/>
                <a:ea typeface="Courier New" charset="0"/>
                <a:cs typeface="Courier New" charset="0"/>
              </a:rPr>
              <a:t>iptables</a:t>
            </a:r>
            <a:r>
              <a:rPr lang="en-US" sz="2400" dirty="0"/>
              <a:t> on the node to trap service IPs and redirect them to the correct </a:t>
            </a:r>
            <a:r>
              <a:rPr lang="en-US" sz="2400" dirty="0" smtClean="0"/>
              <a:t>backend</a:t>
            </a:r>
            <a:endParaRPr lang="en-US" sz="2400" dirty="0"/>
          </a:p>
          <a:p>
            <a:pPr>
              <a:buFont typeface="Wingdings" panose="05000000000000000000" pitchFamily="2" charset="2"/>
              <a:buChar char="q"/>
            </a:pPr>
            <a:r>
              <a:rPr lang="en-US" sz="2400" dirty="0" smtClean="0"/>
              <a:t> Simple</a:t>
            </a:r>
            <a:r>
              <a:rPr lang="en-US" sz="2400" dirty="0"/>
              <a:t>, hi-performance, HA </a:t>
            </a:r>
            <a:r>
              <a:rPr lang="en-US" sz="2400" dirty="0" smtClean="0"/>
              <a:t>solution</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a:p>
        </p:txBody>
      </p:sp>
    </p:spTree>
    <p:extLst>
      <p:ext uri="{BB962C8B-B14F-4D97-AF65-F5344CB8AC3E}">
        <p14:creationId xmlns:p14="http://schemas.microsoft.com/office/powerpoint/2010/main" val="80822551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External to </a:t>
            </a:r>
            <a:r>
              <a:rPr lang="en-US" dirty="0" smtClean="0"/>
              <a:t>Pod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This </a:t>
            </a:r>
            <a:r>
              <a:rPr lang="en-US" sz="2400" dirty="0"/>
              <a:t>gets </a:t>
            </a:r>
            <a:r>
              <a:rPr lang="en-US" sz="2400" dirty="0" smtClean="0"/>
              <a:t>tricky...</a:t>
            </a:r>
            <a:endParaRPr lang="en-US" sz="2400" dirty="0"/>
          </a:p>
          <a:p>
            <a:pPr>
              <a:buFont typeface="Wingdings" panose="05000000000000000000" pitchFamily="2" charset="2"/>
              <a:buChar char="q"/>
            </a:pPr>
            <a:r>
              <a:rPr lang="en-US" sz="2400" dirty="0" smtClean="0"/>
              <a:t> Need </a:t>
            </a:r>
            <a:r>
              <a:rPr lang="en-US" sz="2400" dirty="0"/>
              <a:t>to set up external load balancer to </a:t>
            </a:r>
            <a:r>
              <a:rPr lang="en-US" sz="2400" dirty="0" err="1">
                <a:ea typeface="Courier New" charset="0"/>
                <a:cs typeface="Courier New" charset="0"/>
              </a:rPr>
              <a:t>fwd</a:t>
            </a:r>
            <a:r>
              <a:rPr lang="en-US" sz="2400" dirty="0"/>
              <a:t> all service IPs and load balance against all nodes</a:t>
            </a:r>
          </a:p>
          <a:p>
            <a:pPr>
              <a:buFont typeface="Wingdings" panose="05000000000000000000" pitchFamily="2" charset="2"/>
              <a:buChar char="q"/>
            </a:pPr>
            <a:r>
              <a:rPr lang="en-US" sz="2400" dirty="0" smtClean="0"/>
              <a:t> The </a:t>
            </a:r>
            <a:r>
              <a:rPr lang="en-US" sz="2400" dirty="0" err="1">
                <a:latin typeface="Courier New" charset="0"/>
                <a:ea typeface="Courier New" charset="0"/>
                <a:cs typeface="Courier New" charset="0"/>
              </a:rPr>
              <a:t>kube</a:t>
            </a:r>
            <a:r>
              <a:rPr lang="en-US" sz="2400" dirty="0">
                <a:latin typeface="Courier New" charset="0"/>
                <a:ea typeface="Courier New" charset="0"/>
                <a:cs typeface="Courier New" charset="0"/>
              </a:rPr>
              <a:t>-proxy</a:t>
            </a:r>
            <a:r>
              <a:rPr lang="en-US" sz="2400" dirty="0"/>
              <a:t> should trap that IP and send it to service?</a:t>
            </a:r>
          </a:p>
          <a:p>
            <a:pPr>
              <a:buFont typeface="Wingdings" panose="05000000000000000000" pitchFamily="2" charset="2"/>
              <a:buChar char="q"/>
            </a:pPr>
            <a:r>
              <a:rPr lang="en-US" sz="2400" dirty="0" smtClean="0"/>
              <a:t> Expose </a:t>
            </a:r>
            <a:r>
              <a:rPr lang="en-US" sz="2400" dirty="0"/>
              <a:t>services directly to node hosts? —&gt; suitable for </a:t>
            </a:r>
            <a:r>
              <a:rPr lang="en-US" sz="2400" dirty="0" err="1"/>
              <a:t>poc</a:t>
            </a:r>
            <a:r>
              <a:rPr lang="en-US" sz="2400" dirty="0"/>
              <a:t> type workloads, but not suitable for real prod workloads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55</a:t>
            </a:fld>
            <a:endParaRPr lang="en-US" altLang="en-US"/>
          </a:p>
        </p:txBody>
      </p:sp>
    </p:spTree>
    <p:extLst>
      <p:ext uri="{BB962C8B-B14F-4D97-AF65-F5344CB8AC3E}">
        <p14:creationId xmlns:p14="http://schemas.microsoft.com/office/powerpoint/2010/main" val="295747938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
            </a:r>
            <a:br>
              <a:rPr lang="en-US" dirty="0"/>
            </a:br>
            <a:r>
              <a:rPr lang="en-US" dirty="0" smtClean="0"/>
              <a:t>Suppose to be a demo here.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a:p>
        </p:txBody>
      </p:sp>
    </p:spTree>
    <p:extLst>
      <p:ext uri="{BB962C8B-B14F-4D97-AF65-F5344CB8AC3E}">
        <p14:creationId xmlns:p14="http://schemas.microsoft.com/office/powerpoint/2010/main" val="123770237"/>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Cluster </a:t>
            </a:r>
            <a:r>
              <a:rPr lang="en-US" sz="6600" dirty="0" smtClean="0"/>
              <a:t>Add-Ons</a:t>
            </a:r>
            <a:endParaRPr lang="en-US" sz="66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57</a:t>
            </a:fld>
            <a:endParaRPr lang="en-US" altLang="en-US"/>
          </a:p>
        </p:txBody>
      </p:sp>
    </p:spTree>
    <p:extLst>
      <p:ext uri="{BB962C8B-B14F-4D97-AF65-F5344CB8AC3E}">
        <p14:creationId xmlns:p14="http://schemas.microsoft.com/office/powerpoint/2010/main" val="22623081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2590800" y="2735816"/>
            <a:ext cx="6705600" cy="320778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048000" y="3276599"/>
            <a:ext cx="5943600" cy="2421187"/>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Cluster </a:t>
            </a:r>
            <a:r>
              <a:rPr lang="en-US" dirty="0" smtClean="0"/>
              <a:t>DNS</a:t>
            </a:r>
            <a:endParaRPr lang="en-US" dirty="0"/>
          </a:p>
        </p:txBody>
      </p:sp>
      <p:sp>
        <p:nvSpPr>
          <p:cNvPr id="3" name="Content Placeholder 2"/>
          <p:cNvSpPr>
            <a:spLocks noGrp="1"/>
          </p:cNvSpPr>
          <p:nvPr>
            <p:ph idx="1"/>
          </p:nvPr>
        </p:nvSpPr>
        <p:spPr>
          <a:xfrm>
            <a:off x="1097279" y="1066801"/>
            <a:ext cx="5608321" cy="4802293"/>
          </a:xfrm>
        </p:spPr>
        <p:txBody>
          <a:bodyPr/>
          <a:lstStyle/>
          <a:p>
            <a:pPr>
              <a:buFont typeface="Wingdings" panose="05000000000000000000" pitchFamily="2" charset="2"/>
              <a:buChar char="q"/>
            </a:pPr>
            <a:r>
              <a:rPr lang="en-US" dirty="0" smtClean="0"/>
              <a:t> Add-Ons </a:t>
            </a:r>
            <a:r>
              <a:rPr lang="en-US" dirty="0"/>
              <a:t>implemented as Services and </a:t>
            </a:r>
            <a:r>
              <a:rPr lang="en-US" dirty="0" smtClean="0"/>
              <a:t>Replication </a:t>
            </a:r>
            <a:r>
              <a:rPr lang="en-US" dirty="0"/>
              <a:t>Controllers</a:t>
            </a:r>
          </a:p>
          <a:p>
            <a:pPr>
              <a:buFont typeface="Wingdings" panose="05000000000000000000" pitchFamily="2" charset="2"/>
              <a:buChar char="q"/>
            </a:pPr>
            <a:r>
              <a:rPr lang="en-US" dirty="0" smtClean="0"/>
              <a:t> Sky </a:t>
            </a:r>
            <a:r>
              <a:rPr lang="en-US" dirty="0"/>
              <a:t>DNS used to implement </a:t>
            </a:r>
            <a:r>
              <a:rPr lang="en-US" dirty="0" smtClean="0"/>
              <a:t>DNS add-on</a:t>
            </a:r>
            <a:endParaRPr lang="en-US" dirty="0"/>
          </a:p>
          <a:p>
            <a:pPr>
              <a:buFont typeface="Wingdings" panose="05000000000000000000" pitchFamily="2" charset="2"/>
              <a:buChar char="q"/>
            </a:pPr>
            <a:r>
              <a:rPr lang="en-US" dirty="0" smtClean="0"/>
              <a:t> A </a:t>
            </a:r>
            <a:r>
              <a:rPr lang="en-US" dirty="0"/>
              <a:t>pod that bridges between K</a:t>
            </a:r>
            <a:r>
              <a:rPr lang="en-US" dirty="0" smtClean="0"/>
              <a:t>ubernetes </a:t>
            </a:r>
            <a:r>
              <a:rPr lang="en-US" dirty="0"/>
              <a:t>services and DNS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58</a:t>
            </a:fld>
            <a:endParaRPr lang="en-US" altLang="en-US"/>
          </a:p>
        </p:txBody>
      </p:sp>
      <p:sp>
        <p:nvSpPr>
          <p:cNvPr id="11" name="Cube 10"/>
          <p:cNvSpPr/>
          <p:nvPr/>
        </p:nvSpPr>
        <p:spPr>
          <a:xfrm>
            <a:off x="3292060" y="3505201"/>
            <a:ext cx="2026921" cy="2026921"/>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SkyDNS</a:t>
            </a:r>
            <a:endParaRPr lang="en-US" sz="2400" dirty="0">
              <a:solidFill>
                <a:schemeClr val="tx1"/>
              </a:solidFill>
            </a:endParaRPr>
          </a:p>
        </p:txBody>
      </p:sp>
      <p:sp>
        <p:nvSpPr>
          <p:cNvPr id="12" name="Cube 11"/>
          <p:cNvSpPr/>
          <p:nvPr/>
        </p:nvSpPr>
        <p:spPr>
          <a:xfrm>
            <a:off x="5029418" y="3505200"/>
            <a:ext cx="2026921" cy="2026921"/>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6751539" y="3505200"/>
            <a:ext cx="2026921" cy="2026921"/>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Can 13"/>
          <p:cNvSpPr/>
          <p:nvPr/>
        </p:nvSpPr>
        <p:spPr>
          <a:xfrm>
            <a:off x="5486400" y="4259462"/>
            <a:ext cx="914400" cy="1152431"/>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charset="0"/>
                <a:ea typeface="Courier New" charset="0"/>
                <a:cs typeface="Courier New" charset="0"/>
              </a:rPr>
              <a:t>etcd</a:t>
            </a:r>
            <a:endParaRPr lang="en-US" sz="2400" dirty="0">
              <a:solidFill>
                <a:schemeClr val="tx1"/>
              </a:solidFill>
              <a:latin typeface="Courier New" charset="0"/>
              <a:ea typeface="Courier New" charset="0"/>
              <a:cs typeface="Courier New" charset="0"/>
            </a:endParaRPr>
          </a:p>
        </p:txBody>
      </p:sp>
      <p:sp>
        <p:nvSpPr>
          <p:cNvPr id="16" name="TextBox 15"/>
          <p:cNvSpPr txBox="1"/>
          <p:nvPr/>
        </p:nvSpPr>
        <p:spPr>
          <a:xfrm>
            <a:off x="6425967" y="3013251"/>
            <a:ext cx="1656159" cy="461665"/>
          </a:xfrm>
          <a:prstGeom prst="rect">
            <a:avLst/>
          </a:prstGeom>
          <a:solidFill>
            <a:schemeClr val="bg2"/>
          </a:solidFill>
        </p:spPr>
        <p:txBody>
          <a:bodyPr wrap="none" rtlCol="0">
            <a:spAutoFit/>
          </a:bodyPr>
          <a:lstStyle/>
          <a:p>
            <a:r>
              <a:rPr lang="en-US" sz="2400" dirty="0" smtClean="0"/>
              <a:t>Cluster DNS</a:t>
            </a:r>
            <a:endParaRPr lang="en-US" sz="2400" dirty="0"/>
          </a:p>
        </p:txBody>
      </p:sp>
      <p:sp>
        <p:nvSpPr>
          <p:cNvPr id="17" name="TextBox 16"/>
          <p:cNvSpPr txBox="1"/>
          <p:nvPr/>
        </p:nvSpPr>
        <p:spPr>
          <a:xfrm>
            <a:off x="3409563" y="2775375"/>
            <a:ext cx="1678921" cy="461665"/>
          </a:xfrm>
          <a:prstGeom prst="rect">
            <a:avLst/>
          </a:prstGeom>
          <a:noFill/>
        </p:spPr>
        <p:txBody>
          <a:bodyPr wrap="none" rtlCol="0">
            <a:spAutoFit/>
          </a:bodyPr>
          <a:lstStyle/>
          <a:p>
            <a:r>
              <a:rPr lang="en-US" sz="2400" dirty="0" err="1" smtClean="0"/>
              <a:t>SkyDNS</a:t>
            </a:r>
            <a:r>
              <a:rPr lang="en-US" sz="2400" dirty="0" smtClean="0"/>
              <a:t> Pod</a:t>
            </a:r>
            <a:endParaRPr lang="en-US" sz="2400" dirty="0"/>
          </a:p>
        </p:txBody>
      </p:sp>
      <p:sp>
        <p:nvSpPr>
          <p:cNvPr id="18" name="Left Arrow 17"/>
          <p:cNvSpPr/>
          <p:nvPr/>
        </p:nvSpPr>
        <p:spPr>
          <a:xfrm>
            <a:off x="6509701" y="4420445"/>
            <a:ext cx="1666229" cy="991448"/>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kube2sky</a:t>
            </a:r>
          </a:p>
        </p:txBody>
      </p:sp>
      <p:cxnSp>
        <p:nvCxnSpPr>
          <p:cNvPr id="21" name="Straight Arrow Connector 20"/>
          <p:cNvCxnSpPr>
            <a:stCxn id="13" idx="1"/>
            <a:endCxn id="7" idx="2"/>
          </p:cNvCxnSpPr>
          <p:nvPr/>
        </p:nvCxnSpPr>
        <p:spPr>
          <a:xfrm flipV="1">
            <a:off x="7511634" y="3083256"/>
            <a:ext cx="1225736" cy="928674"/>
          </a:xfrm>
          <a:prstGeom prst="straightConnector1">
            <a:avLst/>
          </a:prstGeom>
          <a:ln w="63500" cap="rnd">
            <a:tailEnd type="triangle"/>
          </a:ln>
        </p:spPr>
        <p:style>
          <a:lnRef idx="1">
            <a:schemeClr val="accent1"/>
          </a:lnRef>
          <a:fillRef idx="0">
            <a:schemeClr val="accent1"/>
          </a:fillRef>
          <a:effectRef idx="0">
            <a:schemeClr val="accent1"/>
          </a:effectRef>
          <a:fontRef idx="minor">
            <a:schemeClr val="tx1"/>
          </a:fontRef>
        </p:style>
      </p:cxnSp>
      <p:sp>
        <p:nvSpPr>
          <p:cNvPr id="22" name="Left Arrow 21"/>
          <p:cNvSpPr/>
          <p:nvPr/>
        </p:nvSpPr>
        <p:spPr>
          <a:xfrm rot="5400000">
            <a:off x="3389941" y="3430344"/>
            <a:ext cx="1444269" cy="991448"/>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ounded Rectangle 6"/>
          <p:cNvSpPr/>
          <p:nvPr/>
        </p:nvSpPr>
        <p:spPr>
          <a:xfrm>
            <a:off x="7620000" y="1711656"/>
            <a:ext cx="2234740" cy="13716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Master</a:t>
            </a:r>
          </a:p>
          <a:p>
            <a:pPr algn="ctr"/>
            <a:endParaRPr lang="en-US" sz="2400" dirty="0" smtClean="0">
              <a:solidFill>
                <a:schemeClr val="tx1"/>
              </a:solidFill>
            </a:endParaRPr>
          </a:p>
          <a:p>
            <a:pPr algn="ctr"/>
            <a:endParaRPr lang="en-US" sz="2400" dirty="0">
              <a:solidFill>
                <a:schemeClr val="tx1"/>
              </a:solidFill>
            </a:endParaRPr>
          </a:p>
        </p:txBody>
      </p:sp>
      <p:sp>
        <p:nvSpPr>
          <p:cNvPr id="9" name="Rounded Rectangle 8"/>
          <p:cNvSpPr/>
          <p:nvPr/>
        </p:nvSpPr>
        <p:spPr>
          <a:xfrm>
            <a:off x="7670570" y="2349129"/>
            <a:ext cx="2133600" cy="609600"/>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Api</a:t>
            </a:r>
            <a:r>
              <a:rPr lang="en-US" sz="2400" dirty="0" smtClean="0">
                <a:solidFill>
                  <a:schemeClr val="tx1"/>
                </a:solidFill>
              </a:rPr>
              <a:t> Server</a:t>
            </a:r>
            <a:endParaRPr lang="en-US" sz="2400" dirty="0">
              <a:solidFill>
                <a:schemeClr val="tx1"/>
              </a:solidFill>
            </a:endParaRPr>
          </a:p>
        </p:txBody>
      </p:sp>
    </p:spTree>
    <p:extLst>
      <p:ext uri="{BB962C8B-B14F-4D97-AF65-F5344CB8AC3E}">
        <p14:creationId xmlns:p14="http://schemas.microsoft.com/office/powerpoint/2010/main" val="398122920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DNS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 Kubernetes </a:t>
            </a:r>
            <a:r>
              <a:rPr lang="en-US" sz="2400" dirty="0"/>
              <a:t>service that is the DNS provider </a:t>
            </a:r>
            <a:endParaRPr lang="en-US" sz="2400" dirty="0" smtClean="0"/>
          </a:p>
          <a:p>
            <a:pPr lvl="1">
              <a:buFont typeface="Wingdings" panose="05000000000000000000" pitchFamily="2" charset="2"/>
              <a:buChar char="q"/>
            </a:pPr>
            <a:r>
              <a:rPr lang="en-US" sz="2000" dirty="0" smtClean="0"/>
              <a:t> i.e. </a:t>
            </a:r>
            <a:r>
              <a:rPr lang="en-US" sz="2000" dirty="0"/>
              <a:t>has an V</a:t>
            </a:r>
            <a:r>
              <a:rPr lang="en-US" sz="2000" dirty="0" smtClean="0"/>
              <a:t>IP</a:t>
            </a:r>
            <a:r>
              <a:rPr lang="en-US" sz="2000" dirty="0"/>
              <a:t>, </a:t>
            </a:r>
            <a:r>
              <a:rPr lang="en-US" sz="2000" dirty="0" smtClean="0"/>
              <a:t>etc</a:t>
            </a:r>
            <a:r>
              <a:rPr lang="en-US" sz="2000" dirty="0"/>
              <a:t>.</a:t>
            </a:r>
          </a:p>
          <a:p>
            <a:pPr>
              <a:buFont typeface="Wingdings" panose="05000000000000000000" pitchFamily="2" charset="2"/>
              <a:buChar char="q"/>
            </a:pPr>
            <a:r>
              <a:rPr lang="en-US" sz="2400" dirty="0" smtClean="0"/>
              <a:t> </a:t>
            </a:r>
            <a:r>
              <a:rPr lang="en-US" sz="2400" dirty="0" err="1" smtClean="0"/>
              <a:t>Kublet</a:t>
            </a:r>
            <a:r>
              <a:rPr lang="en-US" sz="2400" dirty="0" smtClean="0"/>
              <a:t> </a:t>
            </a:r>
            <a:r>
              <a:rPr lang="en-US" sz="2400" dirty="0"/>
              <a:t>configured to decorate the pods with correct DNS </a:t>
            </a:r>
            <a:r>
              <a:rPr lang="en-US" sz="2400" dirty="0" smtClean="0"/>
              <a:t>server</a:t>
            </a:r>
            <a:endParaRPr lang="en-US" sz="2400" dirty="0"/>
          </a:p>
          <a:p>
            <a:pPr lvl="1">
              <a:buFont typeface="Wingdings" panose="05000000000000000000" pitchFamily="2" charset="2"/>
              <a:buChar char="q"/>
            </a:pPr>
            <a:r>
              <a:rPr lang="en-US" sz="2000" dirty="0" smtClean="0"/>
              <a:t> Can </a:t>
            </a:r>
            <a:r>
              <a:rPr lang="en-US" sz="2000" dirty="0"/>
              <a:t>configure the </a:t>
            </a:r>
            <a:r>
              <a:rPr lang="en-US" sz="2000" dirty="0" err="1">
                <a:latin typeface="Courier New" charset="0"/>
                <a:ea typeface="Courier New" charset="0"/>
                <a:cs typeface="Courier New" charset="0"/>
              </a:rPr>
              <a:t>kubelet</a:t>
            </a:r>
            <a:r>
              <a:rPr lang="en-US" sz="2000" dirty="0"/>
              <a:t> manually if not automatically set up</a:t>
            </a:r>
            <a:r>
              <a:rPr lang="en-US" sz="2000" dirty="0" smtClean="0"/>
              <a:t>:</a:t>
            </a:r>
          </a:p>
          <a:p>
            <a:pPr lvl="1">
              <a:buFont typeface="Wingdings" panose="05000000000000000000" pitchFamily="2" charset="2"/>
              <a:buChar char="q"/>
            </a:pPr>
            <a:endParaRPr lang="en-US" sz="2400" dirty="0"/>
          </a:p>
          <a:p>
            <a:pPr lvl="1">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59</a:t>
            </a:fld>
            <a:endParaRPr lang="en-US" altLang="en-US"/>
          </a:p>
        </p:txBody>
      </p:sp>
      <p:sp>
        <p:nvSpPr>
          <p:cNvPr id="6" name="Content Placeholder 2"/>
          <p:cNvSpPr>
            <a:spLocks noGrp="1"/>
          </p:cNvSpPr>
          <p:nvPr/>
        </p:nvSpPr>
        <p:spPr>
          <a:xfrm>
            <a:off x="3704359" y="2895600"/>
            <a:ext cx="4844240" cy="3420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rPr>
              <a:t>  </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cluster_dns</a:t>
            </a:r>
            <a:r>
              <a:rPr lang="en-US" dirty="0">
                <a:solidFill>
                  <a:schemeClr val="bg1"/>
                </a:solidFill>
                <a:latin typeface="Courier New" panose="02070309020205020404" pitchFamily="49" charset="0"/>
                <a:cs typeface="Courier New" panose="02070309020205020404" pitchFamily="49" charset="0"/>
              </a:rPr>
              <a:t>=&lt;DNS service </a:t>
            </a:r>
            <a:r>
              <a:rPr lang="en-US" dirty="0" err="1">
                <a:solidFill>
                  <a:schemeClr val="bg1"/>
                </a:solidFill>
                <a:latin typeface="Courier New" panose="02070309020205020404" pitchFamily="49" charset="0"/>
                <a:cs typeface="Courier New" panose="02070309020205020404" pitchFamily="49" charset="0"/>
              </a:rPr>
              <a:t>ip</a:t>
            </a:r>
            <a:r>
              <a:rPr lang="en-US" dirty="0">
                <a:solidFill>
                  <a:schemeClr val="bg1"/>
                </a:solidFill>
                <a:latin typeface="Courier New" panose="02070309020205020404" pitchFamily="49" charset="0"/>
                <a:cs typeface="Courier New" panose="02070309020205020404" pitchFamily="49" charset="0"/>
              </a:rPr>
              <a:t>&gt;</a:t>
            </a:r>
          </a:p>
          <a:p>
            <a:endParaRPr lang="en-US"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3082054" y="3647866"/>
            <a:ext cx="6088850" cy="3609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cluster_domain</a:t>
            </a:r>
            <a:r>
              <a:rPr lang="en-US" dirty="0">
                <a:solidFill>
                  <a:schemeClr val="bg1"/>
                </a:solidFill>
                <a:latin typeface="Courier New" panose="02070309020205020404" pitchFamily="49" charset="0"/>
                <a:cs typeface="Courier New" panose="02070309020205020404" pitchFamily="49" charset="0"/>
              </a:rPr>
              <a:t>=&lt;default local domain&gt;</a:t>
            </a:r>
          </a:p>
          <a:p>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498962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Container Benefit Summary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b="1" dirty="0"/>
              <a:t>Agile application creation and deployment</a:t>
            </a:r>
            <a:r>
              <a:rPr lang="en-US" sz="2400" dirty="0"/>
              <a:t>: Increased ease and efficiency of container image creation compared to VM image use.</a:t>
            </a:r>
          </a:p>
          <a:p>
            <a:pPr>
              <a:buFont typeface="Wingdings" charset="2"/>
              <a:buChar char="q"/>
            </a:pPr>
            <a:r>
              <a:rPr lang="en-US" sz="2400" b="1" dirty="0" smtClean="0"/>
              <a:t> Continuous </a:t>
            </a:r>
            <a:r>
              <a:rPr lang="en-US" sz="2400" b="1" dirty="0"/>
              <a:t>development, integration, and deployment</a:t>
            </a:r>
            <a:r>
              <a:rPr lang="en-US" sz="2400" dirty="0"/>
              <a:t>: Provides for reliable and frequent container image build and deployment with quick and easy rollbacks (due to image immutability).</a:t>
            </a:r>
          </a:p>
          <a:p>
            <a:pPr>
              <a:buFont typeface="Wingdings" charset="2"/>
              <a:buChar char="q"/>
            </a:pPr>
            <a:r>
              <a:rPr lang="en-US" sz="2400" b="1" dirty="0" smtClean="0"/>
              <a:t> Dev </a:t>
            </a:r>
            <a:r>
              <a:rPr lang="en-US" sz="2400" b="1" dirty="0"/>
              <a:t>and Ops separation of concerns</a:t>
            </a:r>
            <a:r>
              <a:rPr lang="en-US" sz="2400" dirty="0"/>
              <a:t>: Create application container images at build/release time rather than deployment time, thereby decoupling applications from infrastructure.</a:t>
            </a:r>
          </a:p>
          <a:p>
            <a:pPr>
              <a:buFont typeface="Wingdings" charset="2"/>
              <a:buChar char="q"/>
            </a:pPr>
            <a:r>
              <a:rPr lang="en-US" sz="2400" b="1" dirty="0" smtClean="0"/>
              <a:t> Environmental </a:t>
            </a:r>
            <a:r>
              <a:rPr lang="en-US" sz="2400" b="1" dirty="0"/>
              <a:t>consistency across development, testing, and production</a:t>
            </a:r>
            <a:r>
              <a:rPr lang="en-US" sz="2400" dirty="0"/>
              <a:t>: Runs the same on a laptop as it does in the cloud</a:t>
            </a:r>
            <a:r>
              <a:rPr lang="en-US" sz="2400" dirty="0" smtClean="0"/>
              <a:t>.</a:t>
            </a:r>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651916151"/>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DNS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 </a:t>
            </a:r>
            <a:r>
              <a:rPr lang="en-US" sz="2400" dirty="0"/>
              <a:t>records are created for services in the form </a:t>
            </a:r>
            <a:r>
              <a:rPr lang="en-US" sz="2400" dirty="0" smtClean="0">
                <a:latin typeface="Courier New" charset="0"/>
                <a:ea typeface="Courier New" charset="0"/>
                <a:cs typeface="Courier New" charset="0"/>
              </a:rPr>
              <a:t>svc-</a:t>
            </a:r>
            <a:r>
              <a:rPr lang="en-US" sz="2400" dirty="0" err="1" smtClean="0">
                <a:latin typeface="Courier New" charset="0"/>
                <a:ea typeface="Courier New" charset="0"/>
                <a:cs typeface="Courier New" charset="0"/>
              </a:rPr>
              <a:t>name.ns</a:t>
            </a:r>
            <a:r>
              <a:rPr lang="en-US" sz="2400" dirty="0" smtClean="0">
                <a:latin typeface="Courier New" charset="0"/>
                <a:ea typeface="Courier New" charset="0"/>
                <a:cs typeface="Courier New" charset="0"/>
              </a:rPr>
              <a:t>-</a:t>
            </a:r>
            <a:r>
              <a:rPr lang="en-US" sz="2400" dirty="0" err="1" smtClean="0">
                <a:latin typeface="Courier New" charset="0"/>
                <a:ea typeface="Courier New" charset="0"/>
                <a:cs typeface="Courier New" charset="0"/>
              </a:rPr>
              <a:t>name.svc.cluster.local</a:t>
            </a:r>
            <a:endParaRPr lang="en-US" sz="2400" dirty="0">
              <a:latin typeface="Courier New" charset="0"/>
              <a:ea typeface="Courier New" charset="0"/>
              <a:cs typeface="Courier New" charset="0"/>
            </a:endParaRPr>
          </a:p>
          <a:p>
            <a:pPr>
              <a:buFont typeface="Wingdings" panose="05000000000000000000" pitchFamily="2" charset="2"/>
              <a:buChar char="q"/>
            </a:pPr>
            <a:r>
              <a:rPr lang="en-US" sz="2400" dirty="0" smtClean="0"/>
              <a:t> Headless </a:t>
            </a:r>
            <a:r>
              <a:rPr lang="en-US" sz="2400" dirty="0"/>
              <a:t>service </a:t>
            </a:r>
            <a:r>
              <a:rPr lang="en-US" sz="2400" dirty="0" smtClean="0"/>
              <a:t>- no </a:t>
            </a:r>
            <a:r>
              <a:rPr lang="en-US" sz="2400" dirty="0" err="1" smtClean="0"/>
              <a:t>clusterIP</a:t>
            </a:r>
            <a:r>
              <a:rPr lang="en-US" sz="2400" dirty="0"/>
              <a:t> </a:t>
            </a:r>
            <a:r>
              <a:rPr lang="en-US" sz="2400" dirty="0" smtClean="0"/>
              <a:t>- </a:t>
            </a:r>
            <a:r>
              <a:rPr lang="en-US" sz="2400" dirty="0"/>
              <a:t>are DNS </a:t>
            </a:r>
            <a:r>
              <a:rPr lang="en-US" sz="2400" dirty="0" smtClean="0"/>
              <a:t>round-robin</a:t>
            </a:r>
            <a:endParaRPr lang="en-US" sz="2400" dirty="0"/>
          </a:p>
          <a:p>
            <a:pPr>
              <a:buFont typeface="Wingdings" panose="05000000000000000000" pitchFamily="2" charset="2"/>
              <a:buChar char="q"/>
            </a:pPr>
            <a:r>
              <a:rPr lang="en-US" sz="2400" dirty="0" smtClean="0"/>
              <a:t> SRV </a:t>
            </a:r>
            <a:r>
              <a:rPr lang="en-US" sz="2400" dirty="0"/>
              <a:t>records (discovering services and ports) </a:t>
            </a:r>
            <a:r>
              <a:rPr lang="en-US" sz="2400" dirty="0">
                <a:latin typeface="Courier New" charset="0"/>
                <a:ea typeface="Courier New" charset="0"/>
                <a:cs typeface="Courier New" charset="0"/>
              </a:rPr>
              <a:t>_my-port-name._</a:t>
            </a:r>
            <a:r>
              <a:rPr lang="en-US" sz="2400" dirty="0" smtClean="0">
                <a:latin typeface="Courier New" charset="0"/>
                <a:ea typeface="Courier New" charset="0"/>
                <a:cs typeface="Courier New" charset="0"/>
              </a:rPr>
              <a:t>my-port-protocol.my-svc.my-namespace.svc.cluster.local</a:t>
            </a:r>
            <a:endParaRPr lang="en-US" sz="2400" dirty="0">
              <a:latin typeface="Courier New" charset="0"/>
              <a:ea typeface="Courier New" charset="0"/>
              <a:cs typeface="Courier New" charset="0"/>
            </a:endParaRPr>
          </a:p>
          <a:p>
            <a:pPr lvl="1">
              <a:buFont typeface="Wingdings" panose="05000000000000000000" pitchFamily="2" charset="2"/>
              <a:buChar char="q"/>
            </a:pPr>
            <a:r>
              <a:rPr lang="en-US" sz="2400" dirty="0" smtClean="0"/>
              <a:t> </a:t>
            </a:r>
            <a:r>
              <a:rPr lang="en-US" sz="2000" dirty="0"/>
              <a:t>R</a:t>
            </a:r>
            <a:r>
              <a:rPr lang="en-US" sz="2000" dirty="0" smtClean="0"/>
              <a:t>esolves </a:t>
            </a:r>
            <a:r>
              <a:rPr lang="en-US" sz="2000" dirty="0"/>
              <a:t>to the hostname </a:t>
            </a:r>
            <a:r>
              <a:rPr lang="en-US" sz="2000" dirty="0">
                <a:latin typeface="Courier New" charset="0"/>
                <a:ea typeface="Courier New" charset="0"/>
                <a:cs typeface="Courier New" charset="0"/>
              </a:rPr>
              <a:t>my-svc.my-</a:t>
            </a:r>
            <a:r>
              <a:rPr lang="en-US" sz="2000" dirty="0" err="1">
                <a:latin typeface="Courier New" charset="0"/>
                <a:ea typeface="Courier New" charset="0"/>
                <a:cs typeface="Courier New" charset="0"/>
              </a:rPr>
              <a:t>namespace.svc.cluster.local</a:t>
            </a:r>
            <a:r>
              <a:rPr lang="en-US" sz="2000" dirty="0"/>
              <a:t> and the port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60</a:t>
            </a:fld>
            <a:endParaRPr lang="en-US" altLang="en-US"/>
          </a:p>
        </p:txBody>
      </p:sp>
    </p:spTree>
    <p:extLst>
      <p:ext uri="{BB962C8B-B14F-4D97-AF65-F5344CB8AC3E}">
        <p14:creationId xmlns:p14="http://schemas.microsoft.com/office/powerpoint/2010/main" val="206058631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a:t>
            </a:r>
            <a:r>
              <a:rPr lang="en-US" dirty="0" smtClean="0"/>
              <a:t>Logging </a:t>
            </a:r>
            <a:r>
              <a:rPr lang="en-US" dirty="0"/>
              <a:t>with </a:t>
            </a:r>
            <a:r>
              <a:rPr lang="en-US" dirty="0" err="1"/>
              <a:t>Elasticsearch</a:t>
            </a:r>
            <a:r>
              <a:rPr lang="en-US" dirty="0"/>
              <a:t> and </a:t>
            </a:r>
            <a:r>
              <a:rPr lang="en-US" dirty="0" err="1" smtClean="0"/>
              <a:t>Fluentd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Log </a:t>
            </a:r>
            <a:r>
              <a:rPr lang="en-US" sz="2400" dirty="0"/>
              <a:t>collector on each node</a:t>
            </a:r>
          </a:p>
          <a:p>
            <a:pPr>
              <a:buFont typeface="Wingdings" panose="05000000000000000000" pitchFamily="2" charset="2"/>
              <a:buChar char="q"/>
            </a:pPr>
            <a:r>
              <a:rPr lang="en-US" sz="2400" dirty="0" smtClean="0"/>
              <a:t> Implemented </a:t>
            </a:r>
            <a:r>
              <a:rPr lang="en-US" sz="2400" dirty="0"/>
              <a:t>with </a:t>
            </a:r>
            <a:r>
              <a:rPr lang="en-US" sz="2400" dirty="0" err="1">
                <a:latin typeface="Courier New" panose="02070309020205020404" pitchFamily="49" charset="0"/>
                <a:cs typeface="Courier New" panose="02070309020205020404" pitchFamily="49" charset="0"/>
              </a:rPr>
              <a:t>fluentd</a:t>
            </a:r>
            <a:r>
              <a:rPr lang="en-US" sz="2400" dirty="0"/>
              <a:t>, as a pod</a:t>
            </a:r>
          </a:p>
          <a:p>
            <a:pPr>
              <a:buFont typeface="Wingdings" panose="05000000000000000000" pitchFamily="2" charset="2"/>
              <a:buChar char="q"/>
            </a:pPr>
            <a:r>
              <a:rPr lang="en-US" sz="2400" dirty="0" smtClean="0"/>
              <a:t> Watches </a:t>
            </a:r>
            <a:r>
              <a:rPr lang="en-US" sz="2400" dirty="0"/>
              <a:t>all containers' logs on that node and pump them to Elastic search cluster</a:t>
            </a:r>
          </a:p>
          <a:p>
            <a:pPr>
              <a:buFont typeface="Wingdings" panose="05000000000000000000" pitchFamily="2" charset="2"/>
              <a:buChar char="q"/>
            </a:pPr>
            <a:r>
              <a:rPr lang="en-US" sz="2400" dirty="0" smtClean="0"/>
              <a:t> </a:t>
            </a:r>
            <a:r>
              <a:rPr lang="en-US" sz="2400" dirty="0" err="1" smtClean="0"/>
              <a:t>Elasticsearch</a:t>
            </a:r>
            <a:r>
              <a:rPr lang="en-US" sz="2400" dirty="0" smtClean="0"/>
              <a:t> </a:t>
            </a:r>
            <a:r>
              <a:rPr lang="en-US" sz="2400" dirty="0"/>
              <a:t>can be queried via </a:t>
            </a:r>
            <a:r>
              <a:rPr lang="en-US" sz="2400" dirty="0" err="1"/>
              <a:t>Kibana</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61</a:t>
            </a:fld>
            <a:endParaRPr lang="en-US" altLang="en-US"/>
          </a:p>
        </p:txBody>
      </p:sp>
    </p:spTree>
    <p:extLst>
      <p:ext uri="{BB962C8B-B14F-4D97-AF65-F5344CB8AC3E}">
        <p14:creationId xmlns:p14="http://schemas.microsoft.com/office/powerpoint/2010/main" val="3352592799"/>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6800" y="1636344"/>
            <a:ext cx="2428788" cy="3728979"/>
          </a:xfrm>
          <a:prstGeom prst="rect">
            <a:avLst/>
          </a:prstGeom>
          <a:solidFill>
            <a:schemeClr val="bg1">
              <a:lumMod val="9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47331" y="1634995"/>
            <a:ext cx="2428066" cy="3728979"/>
          </a:xfrm>
          <a:prstGeom prst="rect">
            <a:avLst/>
          </a:prstGeom>
          <a:solidFill>
            <a:schemeClr val="bg1">
              <a:lumMod val="9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29387" y="1636344"/>
            <a:ext cx="2426348" cy="3728979"/>
          </a:xfrm>
          <a:prstGeom prst="rect">
            <a:avLst/>
          </a:prstGeom>
          <a:solidFill>
            <a:schemeClr val="bg1">
              <a:lumMod val="9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08989" y="1634995"/>
            <a:ext cx="2418259" cy="3728979"/>
          </a:xfrm>
          <a:prstGeom prst="rect">
            <a:avLst/>
          </a:prstGeom>
          <a:solidFill>
            <a:schemeClr val="bg1">
              <a:lumMod val="9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olded Corner 221"/>
          <p:cNvSpPr/>
          <p:nvPr/>
        </p:nvSpPr>
        <p:spPr>
          <a:xfrm flipV="1">
            <a:off x="7335802" y="3649076"/>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p:cNvSpPr txBox="1"/>
          <p:nvPr/>
        </p:nvSpPr>
        <p:spPr>
          <a:xfrm>
            <a:off x="7349491" y="3841000"/>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 name="Title 1"/>
          <p:cNvSpPr>
            <a:spLocks noGrp="1"/>
          </p:cNvSpPr>
          <p:nvPr>
            <p:ph type="title"/>
          </p:nvPr>
        </p:nvSpPr>
        <p:spPr/>
        <p:txBody>
          <a:bodyPr>
            <a:noAutofit/>
          </a:bodyPr>
          <a:lstStyle/>
          <a:p>
            <a:r>
              <a:rPr lang="en-US" dirty="0" err="1"/>
              <a:t>Elasticsearch</a:t>
            </a:r>
            <a:r>
              <a:rPr lang="en-US" dirty="0"/>
              <a:t> and </a:t>
            </a:r>
            <a:r>
              <a:rPr lang="en-US" dirty="0" err="1">
                <a:cs typeface="Courier New" panose="02070309020205020404" pitchFamily="49" charset="0"/>
              </a:rPr>
              <a:t>F</a:t>
            </a:r>
            <a:r>
              <a:rPr lang="en-US" dirty="0" err="1" smtClean="0">
                <a:cs typeface="Courier New" panose="02070309020205020404" pitchFamily="49" charset="0"/>
              </a:rPr>
              <a:t>luentd</a:t>
            </a:r>
            <a:endParaRPr lang="en-US" dirty="0">
              <a:cs typeface="Courier New" panose="02070309020205020404" pitchFamily="49" charset="0"/>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62</a:t>
            </a:fld>
            <a:endParaRPr lang="en-US" altLang="en-US"/>
          </a:p>
        </p:txBody>
      </p:sp>
      <p:sp>
        <p:nvSpPr>
          <p:cNvPr id="6" name="Rectangle 5"/>
          <p:cNvSpPr/>
          <p:nvPr/>
        </p:nvSpPr>
        <p:spPr>
          <a:xfrm>
            <a:off x="914400" y="1421997"/>
            <a:ext cx="10200640" cy="4526109"/>
          </a:xfrm>
          <a:prstGeom prst="rect">
            <a:avLst/>
          </a:prstGeom>
          <a:noFill/>
          <a:ln w="63500" cap="rnd">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56913" y="5301775"/>
            <a:ext cx="1976823" cy="646331"/>
          </a:xfrm>
          <a:prstGeom prst="rect">
            <a:avLst/>
          </a:prstGeom>
          <a:noFill/>
        </p:spPr>
        <p:txBody>
          <a:bodyPr wrap="none" rtlCol="0">
            <a:spAutoFit/>
          </a:bodyPr>
          <a:lstStyle/>
          <a:p>
            <a:r>
              <a:rPr lang="en-US" b="1" dirty="0" smtClean="0"/>
              <a:t>Node 1</a:t>
            </a:r>
          </a:p>
          <a:p>
            <a:r>
              <a:rPr lang="en-US" dirty="0" smtClean="0">
                <a:latin typeface="Courier New" charset="0"/>
                <a:ea typeface="Courier New" charset="0"/>
                <a:cs typeface="Courier New" charset="0"/>
              </a:rPr>
              <a:t>146.148.87.82</a:t>
            </a:r>
            <a:endParaRPr lang="en-US" dirty="0">
              <a:latin typeface="Courier New" charset="0"/>
              <a:ea typeface="Courier New" charset="0"/>
              <a:cs typeface="Courier New" charset="0"/>
            </a:endParaRPr>
          </a:p>
        </p:txBody>
      </p:sp>
      <p:sp>
        <p:nvSpPr>
          <p:cNvPr id="25" name="TextBox 24"/>
          <p:cNvSpPr txBox="1"/>
          <p:nvPr/>
        </p:nvSpPr>
        <p:spPr>
          <a:xfrm>
            <a:off x="3443288" y="5301775"/>
            <a:ext cx="2114681" cy="646331"/>
          </a:xfrm>
          <a:prstGeom prst="rect">
            <a:avLst/>
          </a:prstGeom>
          <a:noFill/>
        </p:spPr>
        <p:txBody>
          <a:bodyPr wrap="none" rtlCol="0">
            <a:spAutoFit/>
          </a:bodyPr>
          <a:lstStyle/>
          <a:p>
            <a:r>
              <a:rPr lang="en-US" b="1" dirty="0" smtClean="0"/>
              <a:t>Node 2</a:t>
            </a:r>
          </a:p>
          <a:p>
            <a:r>
              <a:rPr lang="en-US" dirty="0" smtClean="0">
                <a:latin typeface="Courier New" charset="0"/>
                <a:ea typeface="Courier New" charset="0"/>
                <a:cs typeface="Courier New" charset="0"/>
              </a:rPr>
              <a:t>146.148.37.102</a:t>
            </a:r>
            <a:endParaRPr lang="en-US" dirty="0">
              <a:latin typeface="Courier New" charset="0"/>
              <a:ea typeface="Courier New" charset="0"/>
              <a:cs typeface="Courier New" charset="0"/>
            </a:endParaRPr>
          </a:p>
        </p:txBody>
      </p:sp>
      <p:sp>
        <p:nvSpPr>
          <p:cNvPr id="26" name="TextBox 25"/>
          <p:cNvSpPr txBox="1"/>
          <p:nvPr/>
        </p:nvSpPr>
        <p:spPr>
          <a:xfrm>
            <a:off x="5929663" y="5307292"/>
            <a:ext cx="1976823" cy="646331"/>
          </a:xfrm>
          <a:prstGeom prst="rect">
            <a:avLst/>
          </a:prstGeom>
          <a:noFill/>
        </p:spPr>
        <p:txBody>
          <a:bodyPr wrap="none" rtlCol="0">
            <a:spAutoFit/>
          </a:bodyPr>
          <a:lstStyle/>
          <a:p>
            <a:r>
              <a:rPr lang="en-US" b="1" dirty="0" smtClean="0"/>
              <a:t>Node 3</a:t>
            </a:r>
          </a:p>
          <a:p>
            <a:r>
              <a:rPr lang="en-US" dirty="0" smtClean="0">
                <a:latin typeface="Courier New" charset="0"/>
                <a:ea typeface="Courier New" charset="0"/>
                <a:cs typeface="Courier New" charset="0"/>
              </a:rPr>
              <a:t>146.148.59.62</a:t>
            </a:r>
            <a:endParaRPr lang="en-US" dirty="0">
              <a:latin typeface="Courier New" charset="0"/>
              <a:ea typeface="Courier New" charset="0"/>
              <a:cs typeface="Courier New" charset="0"/>
            </a:endParaRPr>
          </a:p>
        </p:txBody>
      </p:sp>
      <p:sp>
        <p:nvSpPr>
          <p:cNvPr id="27" name="TextBox 26"/>
          <p:cNvSpPr txBox="1"/>
          <p:nvPr/>
        </p:nvSpPr>
        <p:spPr>
          <a:xfrm>
            <a:off x="8457810" y="5320828"/>
            <a:ext cx="1976823" cy="646331"/>
          </a:xfrm>
          <a:prstGeom prst="rect">
            <a:avLst/>
          </a:prstGeom>
          <a:noFill/>
        </p:spPr>
        <p:txBody>
          <a:bodyPr wrap="none" rtlCol="0">
            <a:spAutoFit/>
          </a:bodyPr>
          <a:lstStyle/>
          <a:p>
            <a:r>
              <a:rPr lang="en-US" b="1" dirty="0" smtClean="0"/>
              <a:t>Node 4</a:t>
            </a:r>
          </a:p>
          <a:p>
            <a:r>
              <a:rPr lang="en-US" dirty="0" smtClean="0">
                <a:latin typeface="Courier New" charset="0"/>
                <a:ea typeface="Courier New" charset="0"/>
                <a:cs typeface="Courier New" charset="0"/>
              </a:rPr>
              <a:t>146.148.95.77</a:t>
            </a:r>
            <a:endParaRPr lang="en-US" dirty="0">
              <a:latin typeface="Courier New" charset="0"/>
              <a:ea typeface="Courier New" charset="0"/>
              <a:cs typeface="Courier New" charset="0"/>
            </a:endParaRPr>
          </a:p>
        </p:txBody>
      </p:sp>
      <p:sp>
        <p:nvSpPr>
          <p:cNvPr id="39" name="Oval 38"/>
          <p:cNvSpPr/>
          <p:nvPr/>
        </p:nvSpPr>
        <p:spPr>
          <a:xfrm>
            <a:off x="1101584" y="1973754"/>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62839" y="1979661"/>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082158" y="2984372"/>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560489" y="1979661"/>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72789" y="4005656"/>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594346" y="1979643"/>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15557" y="2196738"/>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3" name="TextBox 32"/>
          <p:cNvSpPr txBox="1"/>
          <p:nvPr/>
        </p:nvSpPr>
        <p:spPr>
          <a:xfrm>
            <a:off x="3696378" y="2196738"/>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4" name="TextBox 33"/>
          <p:cNvSpPr txBox="1"/>
          <p:nvPr/>
        </p:nvSpPr>
        <p:spPr>
          <a:xfrm>
            <a:off x="6166552" y="2191278"/>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5" name="TextBox 34"/>
          <p:cNvSpPr txBox="1"/>
          <p:nvPr/>
        </p:nvSpPr>
        <p:spPr>
          <a:xfrm>
            <a:off x="8658700" y="2211616"/>
            <a:ext cx="1110882" cy="400110"/>
          </a:xfrm>
          <a:prstGeom prst="rect">
            <a:avLst/>
          </a:prstGeom>
          <a:noFill/>
        </p:spPr>
        <p:txBody>
          <a:bodyPr wrap="none" rtlCol="0">
            <a:spAutoFit/>
          </a:bodyPr>
          <a:lstStyle/>
          <a:p>
            <a:r>
              <a:rPr lang="en-US" sz="2000" dirty="0" err="1" smtClean="0"/>
              <a:t>Flunentd</a:t>
            </a:r>
            <a:endParaRPr lang="en-US" sz="2000" dirty="0"/>
          </a:p>
        </p:txBody>
      </p:sp>
      <p:sp>
        <p:nvSpPr>
          <p:cNvPr id="52" name="TextBox 51"/>
          <p:cNvSpPr txBox="1"/>
          <p:nvPr/>
        </p:nvSpPr>
        <p:spPr>
          <a:xfrm>
            <a:off x="6371217" y="3422873"/>
            <a:ext cx="742960" cy="400110"/>
          </a:xfrm>
          <a:prstGeom prst="rect">
            <a:avLst/>
          </a:prstGeom>
          <a:noFill/>
        </p:spPr>
        <p:txBody>
          <a:bodyPr wrap="none" rtlCol="0">
            <a:spAutoFit/>
          </a:bodyPr>
          <a:lstStyle/>
          <a:p>
            <a:pPr algn="ctr"/>
            <a:r>
              <a:rPr lang="en-US" sz="2000" smtClean="0"/>
              <a:t>Redis</a:t>
            </a:r>
            <a:endParaRPr lang="en-US" sz="2000" dirty="0"/>
          </a:p>
        </p:txBody>
      </p:sp>
      <p:sp>
        <p:nvSpPr>
          <p:cNvPr id="53" name="TextBox 52"/>
          <p:cNvSpPr txBox="1"/>
          <p:nvPr/>
        </p:nvSpPr>
        <p:spPr>
          <a:xfrm>
            <a:off x="6116401" y="4411856"/>
            <a:ext cx="1223476" cy="400110"/>
          </a:xfrm>
          <a:prstGeom prst="rect">
            <a:avLst/>
          </a:prstGeom>
          <a:noFill/>
        </p:spPr>
        <p:txBody>
          <a:bodyPr wrap="none" rtlCol="0">
            <a:spAutoFit/>
          </a:bodyPr>
          <a:lstStyle/>
          <a:p>
            <a:pPr algn="ctr"/>
            <a:r>
              <a:rPr lang="en-US" sz="2000" dirty="0" smtClean="0"/>
              <a:t>MongoDB</a:t>
            </a:r>
            <a:endParaRPr lang="en-US" sz="2000" dirty="0"/>
          </a:p>
        </p:txBody>
      </p:sp>
      <p:cxnSp>
        <p:nvCxnSpPr>
          <p:cNvPr id="66" name="Elbow Connector 65"/>
          <p:cNvCxnSpPr>
            <a:endCxn id="34" idx="3"/>
          </p:cNvCxnSpPr>
          <p:nvPr/>
        </p:nvCxnSpPr>
        <p:spPr>
          <a:xfrm rot="16200000" flipV="1">
            <a:off x="7007653" y="2661115"/>
            <a:ext cx="1265987" cy="726424"/>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45" idx="1"/>
            <a:endCxn id="222" idx="2"/>
          </p:cNvCxnSpPr>
          <p:nvPr/>
        </p:nvCxnSpPr>
        <p:spPr>
          <a:xfrm rot="16200000" flipH="1">
            <a:off x="6840015" y="2613451"/>
            <a:ext cx="471236" cy="1600014"/>
          </a:xfrm>
          <a:prstGeom prst="bentConnector3">
            <a:avLst>
              <a:gd name="adj1" fmla="val -50757"/>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53" idx="0"/>
            <a:endCxn id="223" idx="1"/>
          </p:cNvCxnSpPr>
          <p:nvPr/>
        </p:nvCxnSpPr>
        <p:spPr>
          <a:xfrm rot="5400000" flipH="1" flipV="1">
            <a:off x="6914970" y="3977335"/>
            <a:ext cx="247690" cy="621352"/>
          </a:xfrm>
          <a:prstGeom prst="bentConnector2">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219200" y="2691902"/>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30" name="TextBox 129"/>
          <p:cNvSpPr txBox="1"/>
          <p:nvPr/>
        </p:nvSpPr>
        <p:spPr>
          <a:xfrm>
            <a:off x="3704194" y="2683277"/>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79" name="TextBox 178"/>
          <p:cNvSpPr txBox="1"/>
          <p:nvPr/>
        </p:nvSpPr>
        <p:spPr>
          <a:xfrm>
            <a:off x="6165252" y="2671078"/>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85" name="TextBox 184"/>
          <p:cNvSpPr txBox="1"/>
          <p:nvPr/>
        </p:nvSpPr>
        <p:spPr>
          <a:xfrm>
            <a:off x="8667366" y="2670971"/>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96" name="Folded Corner 195"/>
          <p:cNvSpPr/>
          <p:nvPr/>
        </p:nvSpPr>
        <p:spPr>
          <a:xfrm flipV="1">
            <a:off x="2390020" y="3630639"/>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olded Corner 211"/>
          <p:cNvSpPr/>
          <p:nvPr/>
        </p:nvSpPr>
        <p:spPr>
          <a:xfrm flipV="1">
            <a:off x="4852941" y="3627023"/>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Elbow Connector 61"/>
          <p:cNvCxnSpPr>
            <a:endCxn id="32" idx="3"/>
          </p:cNvCxnSpPr>
          <p:nvPr/>
        </p:nvCxnSpPr>
        <p:spPr>
          <a:xfrm rot="16200000" flipV="1">
            <a:off x="2074610" y="2648622"/>
            <a:ext cx="1230230" cy="726572"/>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386244" y="3838432"/>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38" name="Oval 37"/>
          <p:cNvSpPr/>
          <p:nvPr/>
        </p:nvSpPr>
        <p:spPr>
          <a:xfrm>
            <a:off x="1120903" y="2978465"/>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11534" y="3999749"/>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94414" y="3282013"/>
            <a:ext cx="1580881" cy="615553"/>
          </a:xfrm>
          <a:prstGeom prst="rect">
            <a:avLst/>
          </a:prstGeom>
          <a:noFill/>
        </p:spPr>
        <p:txBody>
          <a:bodyPr wrap="none" rtlCol="0">
            <a:spAutoFit/>
          </a:bodyPr>
          <a:lstStyle/>
          <a:p>
            <a:pPr algn="ctr"/>
            <a:r>
              <a:rPr lang="en-US" sz="2000" dirty="0" err="1" smtClean="0"/>
              <a:t>Elasticsearch</a:t>
            </a:r>
            <a:endParaRPr lang="en-US" sz="2000" dirty="0" smtClean="0"/>
          </a:p>
          <a:p>
            <a:pPr algn="ctr"/>
            <a:r>
              <a:rPr lang="en-US" sz="1400" dirty="0" smtClean="0">
                <a:latin typeface="Courier New" charset="0"/>
                <a:ea typeface="Courier New" charset="0"/>
                <a:cs typeface="Courier New" charset="0"/>
              </a:rPr>
              <a:t>10.0.0.1:9200</a:t>
            </a:r>
            <a:endParaRPr lang="en-US" sz="1400" dirty="0">
              <a:latin typeface="Courier New" charset="0"/>
              <a:ea typeface="Courier New" charset="0"/>
              <a:cs typeface="Courier New" charset="0"/>
            </a:endParaRPr>
          </a:p>
        </p:txBody>
      </p:sp>
      <p:sp>
        <p:nvSpPr>
          <p:cNvPr id="37" name="TextBox 36"/>
          <p:cNvSpPr txBox="1"/>
          <p:nvPr/>
        </p:nvSpPr>
        <p:spPr>
          <a:xfrm>
            <a:off x="1028620" y="4409624"/>
            <a:ext cx="1467005" cy="400110"/>
          </a:xfrm>
          <a:prstGeom prst="rect">
            <a:avLst/>
          </a:prstGeom>
          <a:noFill/>
        </p:spPr>
        <p:txBody>
          <a:bodyPr wrap="none" rtlCol="0">
            <a:spAutoFit/>
          </a:bodyPr>
          <a:lstStyle/>
          <a:p>
            <a:r>
              <a:rPr lang="en-US" sz="2000" dirty="0" err="1" smtClean="0"/>
              <a:t>PostgresSQL</a:t>
            </a:r>
            <a:endParaRPr lang="en-US" sz="2000" dirty="0"/>
          </a:p>
        </p:txBody>
      </p:sp>
      <p:cxnSp>
        <p:nvCxnSpPr>
          <p:cNvPr id="81" name="Elbow Connector 80"/>
          <p:cNvCxnSpPr>
            <a:stCxn id="38" idx="1"/>
            <a:endCxn id="196" idx="2"/>
          </p:cNvCxnSpPr>
          <p:nvPr/>
        </p:nvCxnSpPr>
        <p:spPr>
          <a:xfrm rot="16200000" flipH="1">
            <a:off x="1892761" y="2593543"/>
            <a:ext cx="458706" cy="1615487"/>
          </a:xfrm>
          <a:prstGeom prst="bentConnector3">
            <a:avLst>
              <a:gd name="adj1" fmla="val -45109"/>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37" idx="0"/>
            <a:endCxn id="197" idx="1"/>
          </p:cNvCxnSpPr>
          <p:nvPr/>
        </p:nvCxnSpPr>
        <p:spPr>
          <a:xfrm rot="5400000" flipH="1" flipV="1">
            <a:off x="1950170" y="3973551"/>
            <a:ext cx="248026" cy="624121"/>
          </a:xfrm>
          <a:prstGeom prst="bentConnector2">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194" name="Rounded Rectangular Callout 193"/>
          <p:cNvSpPr/>
          <p:nvPr/>
        </p:nvSpPr>
        <p:spPr>
          <a:xfrm rot="10800000">
            <a:off x="1752601" y="4811966"/>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p:cNvSpPr txBox="1"/>
          <p:nvPr/>
        </p:nvSpPr>
        <p:spPr>
          <a:xfrm>
            <a:off x="1773503" y="4856461"/>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213" name="TextBox 212"/>
          <p:cNvSpPr txBox="1"/>
          <p:nvPr/>
        </p:nvSpPr>
        <p:spPr>
          <a:xfrm>
            <a:off x="4876800" y="3860835"/>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14" name="Rounded Rectangular Callout 213"/>
          <p:cNvSpPr/>
          <p:nvPr/>
        </p:nvSpPr>
        <p:spPr>
          <a:xfrm rot="10800000">
            <a:off x="4229500" y="4809734"/>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TextBox 214"/>
          <p:cNvSpPr txBox="1"/>
          <p:nvPr/>
        </p:nvSpPr>
        <p:spPr>
          <a:xfrm>
            <a:off x="4250402" y="4854229"/>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cxnSp>
        <p:nvCxnSpPr>
          <p:cNvPr id="56" name="Elbow Connector 55"/>
          <p:cNvCxnSpPr>
            <a:endCxn id="33" idx="3"/>
          </p:cNvCxnSpPr>
          <p:nvPr/>
        </p:nvCxnSpPr>
        <p:spPr>
          <a:xfrm rot="16200000" flipV="1">
            <a:off x="4544127" y="2659926"/>
            <a:ext cx="1233846" cy="707579"/>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613665" y="2984354"/>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611378" y="3338695"/>
            <a:ext cx="1308821" cy="707886"/>
          </a:xfrm>
          <a:prstGeom prst="rect">
            <a:avLst/>
          </a:prstGeom>
          <a:noFill/>
        </p:spPr>
        <p:txBody>
          <a:bodyPr wrap="none" rtlCol="0">
            <a:spAutoFit/>
          </a:bodyPr>
          <a:lstStyle/>
          <a:p>
            <a:pPr algn="ctr"/>
            <a:r>
              <a:rPr lang="en-US" sz="2000" dirty="0" err="1" smtClean="0"/>
              <a:t>Wordpress</a:t>
            </a:r>
            <a:endParaRPr lang="en-US" sz="2000" dirty="0" smtClean="0"/>
          </a:p>
          <a:p>
            <a:pPr algn="ctr"/>
            <a:r>
              <a:rPr lang="en-US" sz="2000" dirty="0" err="1" smtClean="0"/>
              <a:t>Ngnix</a:t>
            </a:r>
            <a:endParaRPr lang="en-US" sz="2000" dirty="0"/>
          </a:p>
        </p:txBody>
      </p:sp>
      <p:cxnSp>
        <p:nvCxnSpPr>
          <p:cNvPr id="99" name="Elbow Connector 98"/>
          <p:cNvCxnSpPr>
            <a:stCxn id="50" idx="1"/>
            <a:endCxn id="212" idx="2"/>
          </p:cNvCxnSpPr>
          <p:nvPr/>
        </p:nvCxnSpPr>
        <p:spPr>
          <a:xfrm rot="16200000" flipH="1">
            <a:off x="4375355" y="2609599"/>
            <a:ext cx="449201" cy="1585646"/>
          </a:xfrm>
          <a:prstGeom prst="bentConnector3">
            <a:avLst>
              <a:gd name="adj1" fmla="val -43594"/>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224" name="Rounded Rectangular Callout 223"/>
          <p:cNvSpPr/>
          <p:nvPr/>
        </p:nvSpPr>
        <p:spPr>
          <a:xfrm rot="10800000">
            <a:off x="6712361" y="4831787"/>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TextBox 224"/>
          <p:cNvSpPr txBox="1"/>
          <p:nvPr/>
        </p:nvSpPr>
        <p:spPr>
          <a:xfrm>
            <a:off x="6733263" y="4876282"/>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a:latin typeface="Courier New" charset="0"/>
                <a:ea typeface="Courier New" charset="0"/>
                <a:cs typeface="Courier New" charset="0"/>
              </a:rPr>
              <a:t>c</a:t>
            </a:r>
            <a:r>
              <a:rPr lang="en-US" sz="1200" dirty="0" smtClean="0">
                <a:latin typeface="Courier New" charset="0"/>
                <a:ea typeface="Courier New" charset="0"/>
                <a:cs typeface="Courier New" charset="0"/>
              </a:rPr>
              <a:t>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232" name="Folded Corner 231"/>
          <p:cNvSpPr/>
          <p:nvPr/>
        </p:nvSpPr>
        <p:spPr>
          <a:xfrm flipV="1">
            <a:off x="9815055" y="3629389"/>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9828744" y="3821313"/>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34" name="Rounded Rectangular Callout 233"/>
          <p:cNvSpPr/>
          <p:nvPr/>
        </p:nvSpPr>
        <p:spPr>
          <a:xfrm rot="10800000">
            <a:off x="9191614" y="4812100"/>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TextBox 234"/>
          <p:cNvSpPr txBox="1"/>
          <p:nvPr/>
        </p:nvSpPr>
        <p:spPr>
          <a:xfrm>
            <a:off x="9212516" y="4856595"/>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a:latin typeface="Courier New" charset="0"/>
                <a:ea typeface="Courier New" charset="0"/>
                <a:cs typeface="Courier New" charset="0"/>
              </a:rPr>
              <a:t>c</a:t>
            </a:r>
            <a:r>
              <a:rPr lang="en-US" sz="1200" dirty="0" smtClean="0">
                <a:latin typeface="Courier New" charset="0"/>
                <a:ea typeface="Courier New" charset="0"/>
                <a:cs typeface="Courier New" charset="0"/>
              </a:rPr>
              <a:t>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48" name="Oval 47"/>
          <p:cNvSpPr/>
          <p:nvPr/>
        </p:nvSpPr>
        <p:spPr>
          <a:xfrm>
            <a:off x="8579808" y="2984372"/>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450715" y="3217097"/>
            <a:ext cx="1580881" cy="615553"/>
          </a:xfrm>
          <a:prstGeom prst="rect">
            <a:avLst/>
          </a:prstGeom>
          <a:noFill/>
        </p:spPr>
        <p:txBody>
          <a:bodyPr wrap="square" rtlCol="0">
            <a:spAutoFit/>
          </a:bodyPr>
          <a:lstStyle/>
          <a:p>
            <a:pPr algn="ctr"/>
            <a:r>
              <a:rPr lang="en-US" sz="2000" dirty="0" err="1" smtClean="0"/>
              <a:t>Kibana</a:t>
            </a:r>
            <a:endParaRPr lang="en-US" sz="2000" dirty="0" smtClean="0"/>
          </a:p>
          <a:p>
            <a:pPr algn="ctr"/>
            <a:r>
              <a:rPr lang="en-US" sz="1400" dirty="0" smtClean="0">
                <a:latin typeface="Courier New" charset="0"/>
                <a:ea typeface="Courier New" charset="0"/>
                <a:cs typeface="Courier New" charset="0"/>
              </a:rPr>
              <a:t>10.0.0.1:5601</a:t>
            </a:r>
            <a:endParaRPr lang="en-US" sz="1400" dirty="0">
              <a:latin typeface="Courier New" charset="0"/>
              <a:ea typeface="Courier New" charset="0"/>
              <a:cs typeface="Courier New" charset="0"/>
            </a:endParaRPr>
          </a:p>
        </p:txBody>
      </p:sp>
      <p:cxnSp>
        <p:nvCxnSpPr>
          <p:cNvPr id="72" name="Elbow Connector 71"/>
          <p:cNvCxnSpPr>
            <a:endCxn id="35" idx="3"/>
          </p:cNvCxnSpPr>
          <p:nvPr/>
        </p:nvCxnSpPr>
        <p:spPr>
          <a:xfrm rot="16200000" flipV="1">
            <a:off x="9506423" y="2674831"/>
            <a:ext cx="1226185" cy="699866"/>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6200000" flipH="1">
            <a:off x="9338297" y="2631208"/>
            <a:ext cx="451549" cy="1581617"/>
          </a:xfrm>
          <a:prstGeom prst="bentConnector3">
            <a:avLst>
              <a:gd name="adj1" fmla="val -57470"/>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5743415" y="1143000"/>
            <a:ext cx="4734501" cy="461665"/>
          </a:xfrm>
          <a:prstGeom prst="rect">
            <a:avLst/>
          </a:prstGeom>
          <a:solidFill>
            <a:schemeClr val="bg1"/>
          </a:solidFill>
        </p:spPr>
        <p:txBody>
          <a:bodyPr wrap="none" rtlCol="0">
            <a:spAutoFit/>
          </a:bodyPr>
          <a:lstStyle/>
          <a:p>
            <a:r>
              <a:rPr lang="en-US" sz="2400" b="1" dirty="0" smtClean="0"/>
              <a:t>Kubernetes Cluster </a:t>
            </a:r>
            <a:r>
              <a:rPr lang="en-US" sz="2000" dirty="0" smtClean="0"/>
              <a:t>(Master not shown)</a:t>
            </a:r>
            <a:endParaRPr lang="en-US" sz="2000" dirty="0"/>
          </a:p>
        </p:txBody>
      </p:sp>
      <p:sp>
        <p:nvSpPr>
          <p:cNvPr id="242" name="TextBox 241"/>
          <p:cNvSpPr txBox="1"/>
          <p:nvPr/>
        </p:nvSpPr>
        <p:spPr>
          <a:xfrm>
            <a:off x="1516544" y="1602056"/>
            <a:ext cx="1527982" cy="369332"/>
          </a:xfrm>
          <a:prstGeom prst="rect">
            <a:avLst/>
          </a:prstGeom>
          <a:noFill/>
        </p:spPr>
        <p:txBody>
          <a:bodyPr wrap="none" rtlCol="0">
            <a:spAutoFit/>
          </a:bodyPr>
          <a:lstStyle/>
          <a:p>
            <a:r>
              <a:rPr lang="en-US" smtClean="0"/>
              <a:t>146.148.59.62</a:t>
            </a:r>
            <a:endParaRPr lang="en-US"/>
          </a:p>
        </p:txBody>
      </p:sp>
      <p:sp>
        <p:nvSpPr>
          <p:cNvPr id="243" name="TextBox 242"/>
          <p:cNvSpPr txBox="1"/>
          <p:nvPr/>
        </p:nvSpPr>
        <p:spPr>
          <a:xfrm>
            <a:off x="8898940" y="1600048"/>
            <a:ext cx="1645002" cy="369332"/>
          </a:xfrm>
          <a:prstGeom prst="rect">
            <a:avLst/>
          </a:prstGeom>
          <a:noFill/>
        </p:spPr>
        <p:txBody>
          <a:bodyPr wrap="none" rtlCol="0">
            <a:spAutoFit/>
          </a:bodyPr>
          <a:lstStyle/>
          <a:p>
            <a:r>
              <a:rPr lang="en-US" smtClean="0"/>
              <a:t>146.148.37.102</a:t>
            </a:r>
            <a:endParaRPr lang="en-US"/>
          </a:p>
        </p:txBody>
      </p:sp>
    </p:spTree>
    <p:extLst>
      <p:ext uri="{BB962C8B-B14F-4D97-AF65-F5344CB8AC3E}">
        <p14:creationId xmlns:p14="http://schemas.microsoft.com/office/powerpoint/2010/main" val="305296942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olded Corner 221"/>
          <p:cNvSpPr/>
          <p:nvPr/>
        </p:nvSpPr>
        <p:spPr>
          <a:xfrm flipV="1">
            <a:off x="7335802" y="3758255"/>
            <a:ext cx="1079675" cy="1391941"/>
          </a:xfrm>
          <a:prstGeom prst="foldedCorner">
            <a:avLst>
              <a:gd name="adj" fmla="val 29167"/>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p:cNvSpPr txBox="1"/>
          <p:nvPr/>
        </p:nvSpPr>
        <p:spPr>
          <a:xfrm>
            <a:off x="7349491" y="3950179"/>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 name="Title 1"/>
          <p:cNvSpPr>
            <a:spLocks noGrp="1"/>
          </p:cNvSpPr>
          <p:nvPr>
            <p:ph type="title"/>
          </p:nvPr>
        </p:nvSpPr>
        <p:spPr/>
        <p:txBody>
          <a:bodyPr>
            <a:normAutofit/>
          </a:bodyPr>
          <a:lstStyle/>
          <a:p>
            <a:r>
              <a:rPr lang="en-US" dirty="0" err="1"/>
              <a:t>Elasticsearch</a:t>
            </a:r>
            <a:r>
              <a:rPr lang="en-US" dirty="0"/>
              <a:t> and </a:t>
            </a:r>
            <a:r>
              <a:rPr lang="en-US" dirty="0" err="1">
                <a:cs typeface="Courier New" panose="02070309020205020404" pitchFamily="49" charset="0"/>
              </a:rPr>
              <a:t>F</a:t>
            </a:r>
            <a:r>
              <a:rPr lang="en-US" dirty="0" err="1" smtClean="0">
                <a:cs typeface="Courier New" panose="02070309020205020404" pitchFamily="49" charset="0"/>
              </a:rPr>
              <a:t>luentd</a:t>
            </a:r>
            <a:endParaRPr lang="en-US" dirty="0">
              <a:cs typeface="Courier New" panose="02070309020205020404" pitchFamily="49" charset="0"/>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63</a:t>
            </a:fld>
            <a:endParaRPr lang="en-US" altLang="en-US"/>
          </a:p>
        </p:txBody>
      </p:sp>
      <p:sp>
        <p:nvSpPr>
          <p:cNvPr id="6" name="Rectangle 5"/>
          <p:cNvSpPr/>
          <p:nvPr/>
        </p:nvSpPr>
        <p:spPr>
          <a:xfrm>
            <a:off x="914400" y="1531176"/>
            <a:ext cx="10200640" cy="4526109"/>
          </a:xfrm>
          <a:prstGeom prst="rect">
            <a:avLst/>
          </a:prstGeom>
          <a:noFill/>
          <a:ln w="63500" cap="rnd">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6800" y="2045502"/>
            <a:ext cx="2428788" cy="3429000"/>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47331" y="2044153"/>
            <a:ext cx="2428066" cy="3429000"/>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29387" y="2045502"/>
            <a:ext cx="2426348" cy="3429000"/>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08989" y="2044153"/>
            <a:ext cx="2418259" cy="3429000"/>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56913" y="5410954"/>
            <a:ext cx="1976823" cy="646331"/>
          </a:xfrm>
          <a:prstGeom prst="rect">
            <a:avLst/>
          </a:prstGeom>
          <a:noFill/>
        </p:spPr>
        <p:txBody>
          <a:bodyPr wrap="none" rtlCol="0">
            <a:spAutoFit/>
          </a:bodyPr>
          <a:lstStyle/>
          <a:p>
            <a:r>
              <a:rPr lang="en-US" b="1" dirty="0" smtClean="0"/>
              <a:t>Node 1</a:t>
            </a:r>
          </a:p>
          <a:p>
            <a:r>
              <a:rPr lang="en-US" dirty="0" smtClean="0">
                <a:latin typeface="Courier New" charset="0"/>
                <a:ea typeface="Courier New" charset="0"/>
                <a:cs typeface="Courier New" charset="0"/>
              </a:rPr>
              <a:t>146.148.87.82</a:t>
            </a:r>
            <a:endParaRPr lang="en-US" dirty="0">
              <a:latin typeface="Courier New" charset="0"/>
              <a:ea typeface="Courier New" charset="0"/>
              <a:cs typeface="Courier New" charset="0"/>
            </a:endParaRPr>
          </a:p>
        </p:txBody>
      </p:sp>
      <p:sp>
        <p:nvSpPr>
          <p:cNvPr id="25" name="TextBox 24"/>
          <p:cNvSpPr txBox="1"/>
          <p:nvPr/>
        </p:nvSpPr>
        <p:spPr>
          <a:xfrm>
            <a:off x="3443288" y="5410954"/>
            <a:ext cx="2114681" cy="646331"/>
          </a:xfrm>
          <a:prstGeom prst="rect">
            <a:avLst/>
          </a:prstGeom>
          <a:noFill/>
        </p:spPr>
        <p:txBody>
          <a:bodyPr wrap="none" rtlCol="0">
            <a:spAutoFit/>
          </a:bodyPr>
          <a:lstStyle/>
          <a:p>
            <a:r>
              <a:rPr lang="en-US" b="1" dirty="0" smtClean="0"/>
              <a:t>Node 2</a:t>
            </a:r>
          </a:p>
          <a:p>
            <a:r>
              <a:rPr lang="en-US" dirty="0" smtClean="0">
                <a:latin typeface="Courier New" charset="0"/>
                <a:ea typeface="Courier New" charset="0"/>
                <a:cs typeface="Courier New" charset="0"/>
              </a:rPr>
              <a:t>146.148.37.102</a:t>
            </a:r>
            <a:endParaRPr lang="en-US" dirty="0">
              <a:latin typeface="Courier New" charset="0"/>
              <a:ea typeface="Courier New" charset="0"/>
              <a:cs typeface="Courier New" charset="0"/>
            </a:endParaRPr>
          </a:p>
        </p:txBody>
      </p:sp>
      <p:sp>
        <p:nvSpPr>
          <p:cNvPr id="26" name="TextBox 25"/>
          <p:cNvSpPr txBox="1"/>
          <p:nvPr/>
        </p:nvSpPr>
        <p:spPr>
          <a:xfrm>
            <a:off x="5929663" y="5416471"/>
            <a:ext cx="1976823" cy="646331"/>
          </a:xfrm>
          <a:prstGeom prst="rect">
            <a:avLst/>
          </a:prstGeom>
          <a:noFill/>
        </p:spPr>
        <p:txBody>
          <a:bodyPr wrap="none" rtlCol="0">
            <a:spAutoFit/>
          </a:bodyPr>
          <a:lstStyle/>
          <a:p>
            <a:r>
              <a:rPr lang="en-US" b="1" dirty="0" smtClean="0"/>
              <a:t>Node 3</a:t>
            </a:r>
          </a:p>
          <a:p>
            <a:r>
              <a:rPr lang="en-US" dirty="0" smtClean="0">
                <a:latin typeface="Courier New" charset="0"/>
                <a:ea typeface="Courier New" charset="0"/>
                <a:cs typeface="Courier New" charset="0"/>
              </a:rPr>
              <a:t>146.148.59.62</a:t>
            </a:r>
            <a:endParaRPr lang="en-US" dirty="0">
              <a:latin typeface="Courier New" charset="0"/>
              <a:ea typeface="Courier New" charset="0"/>
              <a:cs typeface="Courier New" charset="0"/>
            </a:endParaRPr>
          </a:p>
        </p:txBody>
      </p:sp>
      <p:sp>
        <p:nvSpPr>
          <p:cNvPr id="27" name="TextBox 26"/>
          <p:cNvSpPr txBox="1"/>
          <p:nvPr/>
        </p:nvSpPr>
        <p:spPr>
          <a:xfrm>
            <a:off x="8457810" y="5430007"/>
            <a:ext cx="1976823" cy="646331"/>
          </a:xfrm>
          <a:prstGeom prst="rect">
            <a:avLst/>
          </a:prstGeom>
          <a:noFill/>
        </p:spPr>
        <p:txBody>
          <a:bodyPr wrap="none" rtlCol="0">
            <a:spAutoFit/>
          </a:bodyPr>
          <a:lstStyle/>
          <a:p>
            <a:r>
              <a:rPr lang="en-US" b="1" dirty="0" smtClean="0"/>
              <a:t>Node 4</a:t>
            </a:r>
          </a:p>
          <a:p>
            <a:r>
              <a:rPr lang="en-US" dirty="0" smtClean="0">
                <a:latin typeface="Courier New" charset="0"/>
                <a:ea typeface="Courier New" charset="0"/>
                <a:cs typeface="Courier New" charset="0"/>
              </a:rPr>
              <a:t>146.148.95.77</a:t>
            </a:r>
            <a:endParaRPr lang="en-US" dirty="0">
              <a:latin typeface="Courier New" charset="0"/>
              <a:ea typeface="Courier New" charset="0"/>
              <a:cs typeface="Courier New" charset="0"/>
            </a:endParaRPr>
          </a:p>
        </p:txBody>
      </p:sp>
      <p:sp>
        <p:nvSpPr>
          <p:cNvPr id="39" name="Oval 38"/>
          <p:cNvSpPr/>
          <p:nvPr/>
        </p:nvSpPr>
        <p:spPr>
          <a:xfrm>
            <a:off x="1101584" y="2082933"/>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62839" y="2088840"/>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082158" y="3093551"/>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560489" y="2088840"/>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72789" y="4114835"/>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594346" y="2088822"/>
            <a:ext cx="1321079" cy="1321079"/>
          </a:xfrm>
          <a:prstGeom prst="ellipse">
            <a:avLst/>
          </a:prstGeom>
          <a:solidFill>
            <a:schemeClr val="bg2">
              <a:lumMod val="75000"/>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15557" y="2305917"/>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3" name="TextBox 32"/>
          <p:cNvSpPr txBox="1"/>
          <p:nvPr/>
        </p:nvSpPr>
        <p:spPr>
          <a:xfrm>
            <a:off x="3696378" y="2305917"/>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4" name="TextBox 33"/>
          <p:cNvSpPr txBox="1"/>
          <p:nvPr/>
        </p:nvSpPr>
        <p:spPr>
          <a:xfrm>
            <a:off x="6166552" y="2300457"/>
            <a:ext cx="1128514" cy="400110"/>
          </a:xfrm>
          <a:prstGeom prst="rect">
            <a:avLst/>
          </a:prstGeom>
          <a:noFill/>
        </p:spPr>
        <p:txBody>
          <a:bodyPr wrap="none" rtlCol="0">
            <a:spAutoFit/>
          </a:bodyPr>
          <a:lstStyle/>
          <a:p>
            <a:r>
              <a:rPr lang="en-US" sz="2000" b="1" dirty="0" err="1" smtClean="0"/>
              <a:t>Flunentd</a:t>
            </a:r>
            <a:endParaRPr lang="en-US" sz="2000" b="1" dirty="0"/>
          </a:p>
        </p:txBody>
      </p:sp>
      <p:sp>
        <p:nvSpPr>
          <p:cNvPr id="35" name="TextBox 34"/>
          <p:cNvSpPr txBox="1"/>
          <p:nvPr/>
        </p:nvSpPr>
        <p:spPr>
          <a:xfrm>
            <a:off x="8658700" y="2320795"/>
            <a:ext cx="1110882" cy="400110"/>
          </a:xfrm>
          <a:prstGeom prst="rect">
            <a:avLst/>
          </a:prstGeom>
          <a:noFill/>
        </p:spPr>
        <p:txBody>
          <a:bodyPr wrap="none" rtlCol="0">
            <a:spAutoFit/>
          </a:bodyPr>
          <a:lstStyle/>
          <a:p>
            <a:r>
              <a:rPr lang="en-US" sz="2000" dirty="0" err="1" smtClean="0"/>
              <a:t>Flunentd</a:t>
            </a:r>
            <a:endParaRPr lang="en-US" sz="2000" dirty="0"/>
          </a:p>
        </p:txBody>
      </p:sp>
      <p:sp>
        <p:nvSpPr>
          <p:cNvPr id="52" name="TextBox 51"/>
          <p:cNvSpPr txBox="1"/>
          <p:nvPr/>
        </p:nvSpPr>
        <p:spPr>
          <a:xfrm>
            <a:off x="6363619" y="3532052"/>
            <a:ext cx="758156" cy="400110"/>
          </a:xfrm>
          <a:prstGeom prst="rect">
            <a:avLst/>
          </a:prstGeom>
          <a:noFill/>
        </p:spPr>
        <p:txBody>
          <a:bodyPr wrap="none" rtlCol="0">
            <a:spAutoFit/>
          </a:bodyPr>
          <a:lstStyle/>
          <a:p>
            <a:pPr algn="ctr"/>
            <a:r>
              <a:rPr lang="en-US" sz="2000" b="1" dirty="0" err="1" smtClean="0"/>
              <a:t>Redis</a:t>
            </a:r>
            <a:endParaRPr lang="en-US" sz="2000" b="1" dirty="0"/>
          </a:p>
        </p:txBody>
      </p:sp>
      <p:sp>
        <p:nvSpPr>
          <p:cNvPr id="53" name="TextBox 52"/>
          <p:cNvSpPr txBox="1"/>
          <p:nvPr/>
        </p:nvSpPr>
        <p:spPr>
          <a:xfrm>
            <a:off x="6103962" y="4521035"/>
            <a:ext cx="1248355" cy="400110"/>
          </a:xfrm>
          <a:prstGeom prst="rect">
            <a:avLst/>
          </a:prstGeom>
          <a:noFill/>
        </p:spPr>
        <p:txBody>
          <a:bodyPr wrap="none" rtlCol="0">
            <a:spAutoFit/>
          </a:bodyPr>
          <a:lstStyle/>
          <a:p>
            <a:pPr algn="ctr"/>
            <a:r>
              <a:rPr lang="en-US" sz="2000" b="1" dirty="0" smtClean="0"/>
              <a:t>MongoDB</a:t>
            </a:r>
            <a:endParaRPr lang="en-US" sz="2000" b="1" dirty="0"/>
          </a:p>
        </p:txBody>
      </p:sp>
      <p:cxnSp>
        <p:nvCxnSpPr>
          <p:cNvPr id="66" name="Elbow Connector 65"/>
          <p:cNvCxnSpPr>
            <a:endCxn id="34" idx="3"/>
          </p:cNvCxnSpPr>
          <p:nvPr/>
        </p:nvCxnSpPr>
        <p:spPr>
          <a:xfrm rot="16200000" flipV="1">
            <a:off x="7016469" y="2779109"/>
            <a:ext cx="1265988" cy="708793"/>
          </a:xfrm>
          <a:prstGeom prst="bentConnector2">
            <a:avLst/>
          </a:prstGeom>
          <a:ln w="3810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45" idx="1"/>
            <a:endCxn id="222" idx="2"/>
          </p:cNvCxnSpPr>
          <p:nvPr/>
        </p:nvCxnSpPr>
        <p:spPr>
          <a:xfrm rot="16200000" flipH="1">
            <a:off x="6840015" y="2722630"/>
            <a:ext cx="471236" cy="1600014"/>
          </a:xfrm>
          <a:prstGeom prst="bentConnector3">
            <a:avLst>
              <a:gd name="adj1" fmla="val -50757"/>
            </a:avLst>
          </a:prstGeom>
          <a:ln w="38100" cap="rnd">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53" idx="0"/>
            <a:endCxn id="223" idx="1"/>
          </p:cNvCxnSpPr>
          <p:nvPr/>
        </p:nvCxnSpPr>
        <p:spPr>
          <a:xfrm rot="5400000" flipH="1" flipV="1">
            <a:off x="6914970" y="4086515"/>
            <a:ext cx="247690" cy="621351"/>
          </a:xfrm>
          <a:prstGeom prst="bentConnector2">
            <a:avLst/>
          </a:prstGeom>
          <a:ln w="38100" cap="rnd">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219200" y="2801081"/>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30" name="TextBox 129"/>
          <p:cNvSpPr txBox="1"/>
          <p:nvPr/>
        </p:nvSpPr>
        <p:spPr>
          <a:xfrm>
            <a:off x="3704194" y="2792456"/>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79" name="TextBox 178"/>
          <p:cNvSpPr txBox="1"/>
          <p:nvPr/>
        </p:nvSpPr>
        <p:spPr>
          <a:xfrm>
            <a:off x="6165252" y="2780257"/>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85" name="TextBox 184"/>
          <p:cNvSpPr txBox="1"/>
          <p:nvPr/>
        </p:nvSpPr>
        <p:spPr>
          <a:xfrm>
            <a:off x="8667366" y="2780150"/>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96" name="Folded Corner 195"/>
          <p:cNvSpPr/>
          <p:nvPr/>
        </p:nvSpPr>
        <p:spPr>
          <a:xfrm flipV="1">
            <a:off x="2390020" y="3739818"/>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olded Corner 211"/>
          <p:cNvSpPr/>
          <p:nvPr/>
        </p:nvSpPr>
        <p:spPr>
          <a:xfrm flipV="1">
            <a:off x="4852941" y="3736202"/>
            <a:ext cx="1079675" cy="1391941"/>
          </a:xfrm>
          <a:prstGeom prst="foldedCorner">
            <a:avLst>
              <a:gd name="adj" fmla="val 29167"/>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Elbow Connector 61"/>
          <p:cNvCxnSpPr>
            <a:endCxn id="32" idx="3"/>
          </p:cNvCxnSpPr>
          <p:nvPr/>
        </p:nvCxnSpPr>
        <p:spPr>
          <a:xfrm rot="16200000" flipV="1">
            <a:off x="2074610" y="2757801"/>
            <a:ext cx="1230230" cy="726572"/>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386244" y="3947611"/>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38" name="Oval 37"/>
          <p:cNvSpPr/>
          <p:nvPr/>
        </p:nvSpPr>
        <p:spPr>
          <a:xfrm>
            <a:off x="1120903" y="3087644"/>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11534" y="4108928"/>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94414" y="3391192"/>
            <a:ext cx="1580881" cy="615553"/>
          </a:xfrm>
          <a:prstGeom prst="rect">
            <a:avLst/>
          </a:prstGeom>
          <a:noFill/>
        </p:spPr>
        <p:txBody>
          <a:bodyPr wrap="none" rtlCol="0">
            <a:spAutoFit/>
          </a:bodyPr>
          <a:lstStyle/>
          <a:p>
            <a:pPr algn="ctr"/>
            <a:r>
              <a:rPr lang="en-US" sz="2000" dirty="0" err="1" smtClean="0"/>
              <a:t>Elasticsearch</a:t>
            </a:r>
            <a:endParaRPr lang="en-US" sz="2000" dirty="0" smtClean="0"/>
          </a:p>
          <a:p>
            <a:pPr algn="ctr"/>
            <a:r>
              <a:rPr lang="en-US" sz="1400" dirty="0" smtClean="0">
                <a:latin typeface="Courier New" charset="0"/>
                <a:ea typeface="Courier New" charset="0"/>
                <a:cs typeface="Courier New" charset="0"/>
              </a:rPr>
              <a:t>10.0.0.1:9200</a:t>
            </a:r>
            <a:endParaRPr lang="en-US" sz="1400" dirty="0">
              <a:latin typeface="Courier New" charset="0"/>
              <a:ea typeface="Courier New" charset="0"/>
              <a:cs typeface="Courier New" charset="0"/>
            </a:endParaRPr>
          </a:p>
        </p:txBody>
      </p:sp>
      <p:sp>
        <p:nvSpPr>
          <p:cNvPr id="37" name="TextBox 36"/>
          <p:cNvSpPr txBox="1"/>
          <p:nvPr/>
        </p:nvSpPr>
        <p:spPr>
          <a:xfrm>
            <a:off x="1028620" y="4518803"/>
            <a:ext cx="1467005" cy="400110"/>
          </a:xfrm>
          <a:prstGeom prst="rect">
            <a:avLst/>
          </a:prstGeom>
          <a:noFill/>
        </p:spPr>
        <p:txBody>
          <a:bodyPr wrap="none" rtlCol="0">
            <a:spAutoFit/>
          </a:bodyPr>
          <a:lstStyle/>
          <a:p>
            <a:r>
              <a:rPr lang="en-US" sz="2000" dirty="0" err="1" smtClean="0"/>
              <a:t>PostgresSQL</a:t>
            </a:r>
            <a:endParaRPr lang="en-US" sz="2000" dirty="0"/>
          </a:p>
        </p:txBody>
      </p:sp>
      <p:cxnSp>
        <p:nvCxnSpPr>
          <p:cNvPr id="81" name="Elbow Connector 80"/>
          <p:cNvCxnSpPr>
            <a:stCxn id="38" idx="1"/>
            <a:endCxn id="196" idx="2"/>
          </p:cNvCxnSpPr>
          <p:nvPr/>
        </p:nvCxnSpPr>
        <p:spPr>
          <a:xfrm rot="16200000" flipH="1">
            <a:off x="1892761" y="2702722"/>
            <a:ext cx="458706" cy="1615487"/>
          </a:xfrm>
          <a:prstGeom prst="bentConnector3">
            <a:avLst>
              <a:gd name="adj1" fmla="val -45109"/>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37" idx="0"/>
            <a:endCxn id="197" idx="1"/>
          </p:cNvCxnSpPr>
          <p:nvPr/>
        </p:nvCxnSpPr>
        <p:spPr>
          <a:xfrm rot="5400000" flipH="1" flipV="1">
            <a:off x="1950170" y="4082730"/>
            <a:ext cx="248026" cy="624121"/>
          </a:xfrm>
          <a:prstGeom prst="bentConnector2">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194" name="Rounded Rectangular Callout 193"/>
          <p:cNvSpPr/>
          <p:nvPr/>
        </p:nvSpPr>
        <p:spPr>
          <a:xfrm rot="10800000">
            <a:off x="1752601" y="4921145"/>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p:cNvSpPr txBox="1"/>
          <p:nvPr/>
        </p:nvSpPr>
        <p:spPr>
          <a:xfrm>
            <a:off x="1773503" y="4965640"/>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213" name="TextBox 212"/>
          <p:cNvSpPr txBox="1"/>
          <p:nvPr/>
        </p:nvSpPr>
        <p:spPr>
          <a:xfrm>
            <a:off x="4876800" y="3970014"/>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14" name="Rounded Rectangular Callout 213"/>
          <p:cNvSpPr/>
          <p:nvPr/>
        </p:nvSpPr>
        <p:spPr>
          <a:xfrm rot="10800000">
            <a:off x="4229500" y="4918913"/>
            <a:ext cx="1682486" cy="506160"/>
          </a:xfrm>
          <a:prstGeom prst="wedgeRoundRectCallout">
            <a:avLst>
              <a:gd name="adj1" fmla="val -19609"/>
              <a:gd name="adj2" fmla="val 117954"/>
              <a:gd name="adj3" fmla="val 16667"/>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TextBox 214"/>
          <p:cNvSpPr txBox="1"/>
          <p:nvPr/>
        </p:nvSpPr>
        <p:spPr>
          <a:xfrm>
            <a:off x="4250402" y="4963408"/>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cxnSp>
        <p:nvCxnSpPr>
          <p:cNvPr id="56" name="Elbow Connector 55"/>
          <p:cNvCxnSpPr>
            <a:endCxn id="33" idx="3"/>
          </p:cNvCxnSpPr>
          <p:nvPr/>
        </p:nvCxnSpPr>
        <p:spPr>
          <a:xfrm rot="16200000" flipV="1">
            <a:off x="4544127" y="2769105"/>
            <a:ext cx="1233846" cy="707579"/>
          </a:xfrm>
          <a:prstGeom prst="bentConnector2">
            <a:avLst/>
          </a:prstGeom>
          <a:ln w="3810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613665" y="3093533"/>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642430" y="3418348"/>
            <a:ext cx="1332544" cy="707886"/>
          </a:xfrm>
          <a:prstGeom prst="rect">
            <a:avLst/>
          </a:prstGeom>
          <a:noFill/>
        </p:spPr>
        <p:txBody>
          <a:bodyPr wrap="none" rtlCol="0">
            <a:spAutoFit/>
          </a:bodyPr>
          <a:lstStyle/>
          <a:p>
            <a:pPr algn="ctr"/>
            <a:r>
              <a:rPr lang="en-US" sz="2000" b="1" dirty="0" err="1" smtClean="0"/>
              <a:t>Wordpress</a:t>
            </a:r>
            <a:endParaRPr lang="en-US" sz="2000" b="1" dirty="0" smtClean="0"/>
          </a:p>
          <a:p>
            <a:pPr algn="ctr"/>
            <a:r>
              <a:rPr lang="en-US" sz="2000" b="1" dirty="0" err="1" smtClean="0"/>
              <a:t>Ngnix</a:t>
            </a:r>
            <a:endParaRPr lang="en-US" sz="2000" b="1" dirty="0"/>
          </a:p>
        </p:txBody>
      </p:sp>
      <p:cxnSp>
        <p:nvCxnSpPr>
          <p:cNvPr id="99" name="Elbow Connector 98"/>
          <p:cNvCxnSpPr>
            <a:stCxn id="50" idx="1"/>
            <a:endCxn id="212" idx="2"/>
          </p:cNvCxnSpPr>
          <p:nvPr/>
        </p:nvCxnSpPr>
        <p:spPr>
          <a:xfrm rot="16200000" flipH="1">
            <a:off x="4375355" y="2718778"/>
            <a:ext cx="449201" cy="1585646"/>
          </a:xfrm>
          <a:prstGeom prst="bentConnector3">
            <a:avLst>
              <a:gd name="adj1" fmla="val -43594"/>
            </a:avLst>
          </a:prstGeom>
          <a:ln w="38100" cap="rnd">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4" name="Rounded Rectangular Callout 223"/>
          <p:cNvSpPr/>
          <p:nvPr/>
        </p:nvSpPr>
        <p:spPr>
          <a:xfrm rot="10800000">
            <a:off x="6712361" y="4940966"/>
            <a:ext cx="1682486" cy="506160"/>
          </a:xfrm>
          <a:prstGeom prst="wedgeRoundRectCallout">
            <a:avLst>
              <a:gd name="adj1" fmla="val -19609"/>
              <a:gd name="adj2" fmla="val 117954"/>
              <a:gd name="adj3" fmla="val 16667"/>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TextBox 224"/>
          <p:cNvSpPr txBox="1"/>
          <p:nvPr/>
        </p:nvSpPr>
        <p:spPr>
          <a:xfrm>
            <a:off x="6733263" y="4985461"/>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232" name="Folded Corner 231"/>
          <p:cNvSpPr/>
          <p:nvPr/>
        </p:nvSpPr>
        <p:spPr>
          <a:xfrm flipV="1">
            <a:off x="9815055" y="3738568"/>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9828744" y="3930492"/>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34" name="Rounded Rectangular Callout 233"/>
          <p:cNvSpPr/>
          <p:nvPr/>
        </p:nvSpPr>
        <p:spPr>
          <a:xfrm rot="10800000">
            <a:off x="9191614" y="4921279"/>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TextBox 234"/>
          <p:cNvSpPr txBox="1"/>
          <p:nvPr/>
        </p:nvSpPr>
        <p:spPr>
          <a:xfrm>
            <a:off x="9212516" y="4965774"/>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48" name="Oval 47"/>
          <p:cNvSpPr/>
          <p:nvPr/>
        </p:nvSpPr>
        <p:spPr>
          <a:xfrm>
            <a:off x="8579808" y="3093551"/>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450715" y="3326276"/>
            <a:ext cx="1580881" cy="615553"/>
          </a:xfrm>
          <a:prstGeom prst="rect">
            <a:avLst/>
          </a:prstGeom>
          <a:noFill/>
        </p:spPr>
        <p:txBody>
          <a:bodyPr wrap="square" rtlCol="0">
            <a:spAutoFit/>
          </a:bodyPr>
          <a:lstStyle/>
          <a:p>
            <a:pPr algn="ctr"/>
            <a:r>
              <a:rPr lang="en-US" sz="2000" dirty="0" err="1" smtClean="0"/>
              <a:t>Kibana</a:t>
            </a:r>
            <a:endParaRPr lang="en-US" sz="2000" dirty="0" smtClean="0"/>
          </a:p>
          <a:p>
            <a:pPr algn="ctr"/>
            <a:r>
              <a:rPr lang="en-US" sz="1400" dirty="0" smtClean="0">
                <a:latin typeface="Courier New" charset="0"/>
                <a:ea typeface="Courier New" charset="0"/>
                <a:cs typeface="Courier New" charset="0"/>
              </a:rPr>
              <a:t>10.0.0.1:5601</a:t>
            </a:r>
            <a:endParaRPr lang="en-US" sz="1400" dirty="0">
              <a:latin typeface="Courier New" charset="0"/>
              <a:ea typeface="Courier New" charset="0"/>
              <a:cs typeface="Courier New" charset="0"/>
            </a:endParaRPr>
          </a:p>
        </p:txBody>
      </p:sp>
      <p:cxnSp>
        <p:nvCxnSpPr>
          <p:cNvPr id="72" name="Elbow Connector 71"/>
          <p:cNvCxnSpPr>
            <a:endCxn id="35" idx="3"/>
          </p:cNvCxnSpPr>
          <p:nvPr/>
        </p:nvCxnSpPr>
        <p:spPr>
          <a:xfrm rot="16200000" flipV="1">
            <a:off x="9506423" y="2784010"/>
            <a:ext cx="1226185" cy="699866"/>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6200000" flipH="1">
            <a:off x="9338297" y="2740387"/>
            <a:ext cx="451549" cy="1581617"/>
          </a:xfrm>
          <a:prstGeom prst="bentConnector3">
            <a:avLst>
              <a:gd name="adj1" fmla="val -57470"/>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490973" y="1833983"/>
            <a:ext cx="2516333" cy="368284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014272" y="1858888"/>
            <a:ext cx="2516333" cy="36579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47298" y="1066800"/>
            <a:ext cx="1645963" cy="830997"/>
          </a:xfrm>
          <a:prstGeom prst="rect">
            <a:avLst/>
          </a:prstGeom>
          <a:solidFill>
            <a:schemeClr val="bg1"/>
          </a:solidFill>
        </p:spPr>
        <p:txBody>
          <a:bodyPr wrap="none" rtlCol="0">
            <a:spAutoFit/>
          </a:bodyPr>
          <a:lstStyle/>
          <a:p>
            <a:pPr algn="ctr"/>
            <a:r>
              <a:rPr lang="en-US" sz="2400" b="1" dirty="0" smtClean="0"/>
              <a:t>Kubernetes</a:t>
            </a:r>
          </a:p>
          <a:p>
            <a:pPr algn="ctr"/>
            <a:r>
              <a:rPr lang="en-US" sz="2400" b="1" dirty="0" smtClean="0"/>
              <a:t>Pods</a:t>
            </a:r>
            <a:endParaRPr lang="en-US" sz="2400" b="1" dirty="0"/>
          </a:p>
        </p:txBody>
      </p:sp>
      <p:sp>
        <p:nvSpPr>
          <p:cNvPr id="73" name="TextBox 72"/>
          <p:cNvSpPr txBox="1"/>
          <p:nvPr/>
        </p:nvSpPr>
        <p:spPr>
          <a:xfrm>
            <a:off x="1073744" y="1121115"/>
            <a:ext cx="2397388" cy="830997"/>
          </a:xfrm>
          <a:prstGeom prst="rect">
            <a:avLst/>
          </a:prstGeom>
          <a:solidFill>
            <a:schemeClr val="bg1"/>
          </a:solidFill>
        </p:spPr>
        <p:txBody>
          <a:bodyPr wrap="none" rtlCol="0">
            <a:spAutoFit/>
          </a:bodyPr>
          <a:lstStyle/>
          <a:p>
            <a:pPr algn="ctr"/>
            <a:r>
              <a:rPr lang="en-US" sz="2400" b="1" dirty="0" smtClean="0"/>
              <a:t>Docker Container</a:t>
            </a:r>
          </a:p>
          <a:p>
            <a:pPr algn="ctr"/>
            <a:r>
              <a:rPr lang="en-US" sz="2400" b="1" dirty="0" smtClean="0"/>
              <a:t>Inside a Pod</a:t>
            </a:r>
            <a:endParaRPr lang="en-US" sz="2400" b="1" dirty="0"/>
          </a:p>
        </p:txBody>
      </p:sp>
      <p:cxnSp>
        <p:nvCxnSpPr>
          <p:cNvPr id="15" name="Straight Arrow Connector 14"/>
          <p:cNvCxnSpPr>
            <a:stCxn id="13" idx="2"/>
            <a:endCxn id="53" idx="3"/>
          </p:cNvCxnSpPr>
          <p:nvPr/>
        </p:nvCxnSpPr>
        <p:spPr>
          <a:xfrm flipH="1">
            <a:off x="7352317" y="1897797"/>
            <a:ext cx="2317963" cy="2823293"/>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2"/>
            <a:endCxn id="52" idx="3"/>
          </p:cNvCxnSpPr>
          <p:nvPr/>
        </p:nvCxnSpPr>
        <p:spPr>
          <a:xfrm flipH="1">
            <a:off x="7121775" y="1897797"/>
            <a:ext cx="2548505" cy="1834310"/>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34" idx="3"/>
          </p:cNvCxnSpPr>
          <p:nvPr/>
        </p:nvCxnSpPr>
        <p:spPr>
          <a:xfrm flipH="1">
            <a:off x="7295066" y="1917618"/>
            <a:ext cx="2355946" cy="582894"/>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3" idx="2"/>
            <a:endCxn id="51" idx="0"/>
          </p:cNvCxnSpPr>
          <p:nvPr/>
        </p:nvCxnSpPr>
        <p:spPr>
          <a:xfrm>
            <a:off x="2272438" y="1952112"/>
            <a:ext cx="2036264" cy="1466236"/>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3" idx="2"/>
          </p:cNvCxnSpPr>
          <p:nvPr/>
        </p:nvCxnSpPr>
        <p:spPr>
          <a:xfrm>
            <a:off x="2272438" y="1952112"/>
            <a:ext cx="1693729" cy="2037864"/>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28716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olded Corner 221"/>
          <p:cNvSpPr/>
          <p:nvPr/>
        </p:nvSpPr>
        <p:spPr>
          <a:xfrm flipV="1">
            <a:off x="7335802" y="3930317"/>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p:cNvSpPr txBox="1"/>
          <p:nvPr/>
        </p:nvSpPr>
        <p:spPr>
          <a:xfrm>
            <a:off x="7349491" y="4122241"/>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 name="Title 1"/>
          <p:cNvSpPr>
            <a:spLocks noGrp="1"/>
          </p:cNvSpPr>
          <p:nvPr>
            <p:ph type="title"/>
          </p:nvPr>
        </p:nvSpPr>
        <p:spPr/>
        <p:txBody>
          <a:bodyPr>
            <a:normAutofit/>
          </a:bodyPr>
          <a:lstStyle/>
          <a:p>
            <a:r>
              <a:rPr lang="en-US" dirty="0" err="1"/>
              <a:t>Elasticsearch</a:t>
            </a:r>
            <a:r>
              <a:rPr lang="en-US" dirty="0"/>
              <a:t> and </a:t>
            </a:r>
            <a:r>
              <a:rPr lang="en-US" dirty="0" err="1">
                <a:cs typeface="Courier New" panose="02070309020205020404" pitchFamily="49" charset="0"/>
              </a:rPr>
              <a:t>F</a:t>
            </a:r>
            <a:r>
              <a:rPr lang="en-US" dirty="0" err="1" smtClean="0">
                <a:cs typeface="Courier New" panose="02070309020205020404" pitchFamily="49" charset="0"/>
              </a:rPr>
              <a:t>luentd</a:t>
            </a:r>
            <a:endParaRPr lang="en-US" dirty="0">
              <a:cs typeface="Courier New" panose="02070309020205020404" pitchFamily="49" charset="0"/>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64</a:t>
            </a:fld>
            <a:endParaRPr lang="en-US" altLang="en-US"/>
          </a:p>
        </p:txBody>
      </p:sp>
      <p:sp>
        <p:nvSpPr>
          <p:cNvPr id="6" name="Rectangle 5"/>
          <p:cNvSpPr/>
          <p:nvPr/>
        </p:nvSpPr>
        <p:spPr>
          <a:xfrm>
            <a:off x="914400" y="1715431"/>
            <a:ext cx="10200640" cy="4526109"/>
          </a:xfrm>
          <a:prstGeom prst="rect">
            <a:avLst/>
          </a:prstGeom>
          <a:noFill/>
          <a:ln w="63500" cap="rnd">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6800" y="1899899"/>
            <a:ext cx="2428788" cy="3746665"/>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47331" y="1898550"/>
            <a:ext cx="2428066" cy="3746665"/>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29387" y="1899899"/>
            <a:ext cx="2426348" cy="3746665"/>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08989" y="1898550"/>
            <a:ext cx="2418259" cy="3746665"/>
          </a:xfrm>
          <a:prstGeom prst="rect">
            <a:avLst/>
          </a:prstGeom>
          <a:no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56913" y="5583016"/>
            <a:ext cx="1976823" cy="646331"/>
          </a:xfrm>
          <a:prstGeom prst="rect">
            <a:avLst/>
          </a:prstGeom>
          <a:noFill/>
        </p:spPr>
        <p:txBody>
          <a:bodyPr wrap="none" rtlCol="0">
            <a:spAutoFit/>
          </a:bodyPr>
          <a:lstStyle/>
          <a:p>
            <a:r>
              <a:rPr lang="en-US" b="1" dirty="0" smtClean="0"/>
              <a:t>Node 1</a:t>
            </a:r>
          </a:p>
          <a:p>
            <a:r>
              <a:rPr lang="en-US" dirty="0" smtClean="0">
                <a:latin typeface="Courier New" charset="0"/>
                <a:ea typeface="Courier New" charset="0"/>
                <a:cs typeface="Courier New" charset="0"/>
              </a:rPr>
              <a:t>146.148.87.82</a:t>
            </a:r>
            <a:endParaRPr lang="en-US" dirty="0">
              <a:latin typeface="Courier New" charset="0"/>
              <a:ea typeface="Courier New" charset="0"/>
              <a:cs typeface="Courier New" charset="0"/>
            </a:endParaRPr>
          </a:p>
        </p:txBody>
      </p:sp>
      <p:sp>
        <p:nvSpPr>
          <p:cNvPr id="25" name="TextBox 24"/>
          <p:cNvSpPr txBox="1"/>
          <p:nvPr/>
        </p:nvSpPr>
        <p:spPr>
          <a:xfrm>
            <a:off x="3443288" y="5583016"/>
            <a:ext cx="2114681" cy="646331"/>
          </a:xfrm>
          <a:prstGeom prst="rect">
            <a:avLst/>
          </a:prstGeom>
          <a:noFill/>
        </p:spPr>
        <p:txBody>
          <a:bodyPr wrap="none" rtlCol="0">
            <a:spAutoFit/>
          </a:bodyPr>
          <a:lstStyle/>
          <a:p>
            <a:r>
              <a:rPr lang="en-US" b="1" dirty="0" smtClean="0"/>
              <a:t>Node 2</a:t>
            </a:r>
          </a:p>
          <a:p>
            <a:r>
              <a:rPr lang="en-US" dirty="0" smtClean="0">
                <a:latin typeface="Courier New" charset="0"/>
                <a:ea typeface="Courier New" charset="0"/>
                <a:cs typeface="Courier New" charset="0"/>
              </a:rPr>
              <a:t>146.148.37.102</a:t>
            </a:r>
            <a:endParaRPr lang="en-US" dirty="0">
              <a:latin typeface="Courier New" charset="0"/>
              <a:ea typeface="Courier New" charset="0"/>
              <a:cs typeface="Courier New" charset="0"/>
            </a:endParaRPr>
          </a:p>
        </p:txBody>
      </p:sp>
      <p:sp>
        <p:nvSpPr>
          <p:cNvPr id="26" name="TextBox 25"/>
          <p:cNvSpPr txBox="1"/>
          <p:nvPr/>
        </p:nvSpPr>
        <p:spPr>
          <a:xfrm>
            <a:off x="5929663" y="5588533"/>
            <a:ext cx="1976823" cy="646331"/>
          </a:xfrm>
          <a:prstGeom prst="rect">
            <a:avLst/>
          </a:prstGeom>
          <a:noFill/>
        </p:spPr>
        <p:txBody>
          <a:bodyPr wrap="none" rtlCol="0">
            <a:spAutoFit/>
          </a:bodyPr>
          <a:lstStyle/>
          <a:p>
            <a:r>
              <a:rPr lang="en-US" b="1" dirty="0" smtClean="0"/>
              <a:t>Node 3</a:t>
            </a:r>
          </a:p>
          <a:p>
            <a:r>
              <a:rPr lang="en-US" dirty="0" smtClean="0">
                <a:latin typeface="Courier New" charset="0"/>
                <a:ea typeface="Courier New" charset="0"/>
                <a:cs typeface="Courier New" charset="0"/>
              </a:rPr>
              <a:t>146.148.59.62</a:t>
            </a:r>
            <a:endParaRPr lang="en-US" dirty="0">
              <a:latin typeface="Courier New" charset="0"/>
              <a:ea typeface="Courier New" charset="0"/>
              <a:cs typeface="Courier New" charset="0"/>
            </a:endParaRPr>
          </a:p>
        </p:txBody>
      </p:sp>
      <p:sp>
        <p:nvSpPr>
          <p:cNvPr id="27" name="TextBox 26"/>
          <p:cNvSpPr txBox="1"/>
          <p:nvPr/>
        </p:nvSpPr>
        <p:spPr>
          <a:xfrm>
            <a:off x="8457810" y="5602069"/>
            <a:ext cx="1976823" cy="646331"/>
          </a:xfrm>
          <a:prstGeom prst="rect">
            <a:avLst/>
          </a:prstGeom>
          <a:noFill/>
        </p:spPr>
        <p:txBody>
          <a:bodyPr wrap="none" rtlCol="0">
            <a:spAutoFit/>
          </a:bodyPr>
          <a:lstStyle/>
          <a:p>
            <a:r>
              <a:rPr lang="en-US" b="1" dirty="0" smtClean="0"/>
              <a:t>Node 4</a:t>
            </a:r>
          </a:p>
          <a:p>
            <a:r>
              <a:rPr lang="en-US" dirty="0" smtClean="0">
                <a:latin typeface="Courier New" charset="0"/>
                <a:ea typeface="Courier New" charset="0"/>
                <a:cs typeface="Courier New" charset="0"/>
              </a:rPr>
              <a:t>146.148.95.77</a:t>
            </a:r>
            <a:endParaRPr lang="en-US" dirty="0">
              <a:latin typeface="Courier New" charset="0"/>
              <a:ea typeface="Courier New" charset="0"/>
              <a:cs typeface="Courier New" charset="0"/>
            </a:endParaRPr>
          </a:p>
        </p:txBody>
      </p:sp>
      <p:sp>
        <p:nvSpPr>
          <p:cNvPr id="39" name="Oval 38"/>
          <p:cNvSpPr/>
          <p:nvPr/>
        </p:nvSpPr>
        <p:spPr>
          <a:xfrm>
            <a:off x="1101584" y="2254995"/>
            <a:ext cx="1321079" cy="1321079"/>
          </a:xfrm>
          <a:prstGeom prst="ellipse">
            <a:avLst/>
          </a:prstGeom>
          <a:solidFill>
            <a:schemeClr val="bg2">
              <a:lumMod val="75000"/>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062839" y="2260902"/>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082158" y="3265613"/>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560489" y="2260902"/>
            <a:ext cx="1321079" cy="1321079"/>
          </a:xfrm>
          <a:prstGeom prst="ellipse">
            <a:avLst/>
          </a:prstGeom>
          <a:solidFill>
            <a:schemeClr val="bg2">
              <a:lumMod val="75000"/>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72789" y="4286897"/>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594346" y="2260884"/>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215557" y="2477979"/>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3" name="TextBox 32"/>
          <p:cNvSpPr txBox="1"/>
          <p:nvPr/>
        </p:nvSpPr>
        <p:spPr>
          <a:xfrm>
            <a:off x="3696378" y="2477979"/>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4" name="TextBox 33"/>
          <p:cNvSpPr txBox="1"/>
          <p:nvPr/>
        </p:nvSpPr>
        <p:spPr>
          <a:xfrm>
            <a:off x="6166552" y="2472519"/>
            <a:ext cx="1110882" cy="400110"/>
          </a:xfrm>
          <a:prstGeom prst="rect">
            <a:avLst/>
          </a:prstGeom>
          <a:noFill/>
        </p:spPr>
        <p:txBody>
          <a:bodyPr wrap="none" rtlCol="0">
            <a:spAutoFit/>
          </a:bodyPr>
          <a:lstStyle/>
          <a:p>
            <a:r>
              <a:rPr lang="en-US" sz="2000" dirty="0" err="1" smtClean="0"/>
              <a:t>Flunentd</a:t>
            </a:r>
            <a:endParaRPr lang="en-US" sz="2000" dirty="0"/>
          </a:p>
        </p:txBody>
      </p:sp>
      <p:sp>
        <p:nvSpPr>
          <p:cNvPr id="35" name="TextBox 34"/>
          <p:cNvSpPr txBox="1"/>
          <p:nvPr/>
        </p:nvSpPr>
        <p:spPr>
          <a:xfrm>
            <a:off x="8658700" y="2492857"/>
            <a:ext cx="1110882" cy="400110"/>
          </a:xfrm>
          <a:prstGeom prst="rect">
            <a:avLst/>
          </a:prstGeom>
          <a:noFill/>
        </p:spPr>
        <p:txBody>
          <a:bodyPr wrap="none" rtlCol="0">
            <a:spAutoFit/>
          </a:bodyPr>
          <a:lstStyle/>
          <a:p>
            <a:r>
              <a:rPr lang="en-US" sz="2000" dirty="0" err="1" smtClean="0"/>
              <a:t>Flunentd</a:t>
            </a:r>
            <a:endParaRPr lang="en-US" sz="2000" dirty="0"/>
          </a:p>
        </p:txBody>
      </p:sp>
      <p:sp>
        <p:nvSpPr>
          <p:cNvPr id="52" name="TextBox 51"/>
          <p:cNvSpPr txBox="1"/>
          <p:nvPr/>
        </p:nvSpPr>
        <p:spPr>
          <a:xfrm>
            <a:off x="6371217" y="3704114"/>
            <a:ext cx="742960" cy="400110"/>
          </a:xfrm>
          <a:prstGeom prst="rect">
            <a:avLst/>
          </a:prstGeom>
          <a:noFill/>
        </p:spPr>
        <p:txBody>
          <a:bodyPr wrap="none" rtlCol="0">
            <a:spAutoFit/>
          </a:bodyPr>
          <a:lstStyle/>
          <a:p>
            <a:pPr algn="ctr"/>
            <a:r>
              <a:rPr lang="en-US" sz="2000" smtClean="0"/>
              <a:t>Redis</a:t>
            </a:r>
            <a:endParaRPr lang="en-US" sz="2000" dirty="0"/>
          </a:p>
        </p:txBody>
      </p:sp>
      <p:sp>
        <p:nvSpPr>
          <p:cNvPr id="53" name="TextBox 52"/>
          <p:cNvSpPr txBox="1"/>
          <p:nvPr/>
        </p:nvSpPr>
        <p:spPr>
          <a:xfrm>
            <a:off x="6116401" y="4705290"/>
            <a:ext cx="1223476" cy="400110"/>
          </a:xfrm>
          <a:prstGeom prst="rect">
            <a:avLst/>
          </a:prstGeom>
          <a:noFill/>
        </p:spPr>
        <p:txBody>
          <a:bodyPr wrap="none" rtlCol="0">
            <a:spAutoFit/>
          </a:bodyPr>
          <a:lstStyle/>
          <a:p>
            <a:pPr algn="ctr"/>
            <a:r>
              <a:rPr lang="en-US" sz="2000" dirty="0" smtClean="0"/>
              <a:t>MongoDB</a:t>
            </a:r>
            <a:endParaRPr lang="en-US" sz="2000" dirty="0"/>
          </a:p>
        </p:txBody>
      </p:sp>
      <p:cxnSp>
        <p:nvCxnSpPr>
          <p:cNvPr id="66" name="Elbow Connector 65"/>
          <p:cNvCxnSpPr>
            <a:endCxn id="34" idx="3"/>
          </p:cNvCxnSpPr>
          <p:nvPr/>
        </p:nvCxnSpPr>
        <p:spPr>
          <a:xfrm rot="16200000" flipV="1">
            <a:off x="7007653" y="2942356"/>
            <a:ext cx="1265987" cy="726424"/>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45" idx="1"/>
            <a:endCxn id="222" idx="2"/>
          </p:cNvCxnSpPr>
          <p:nvPr/>
        </p:nvCxnSpPr>
        <p:spPr>
          <a:xfrm rot="16200000" flipH="1">
            <a:off x="6840015" y="2894692"/>
            <a:ext cx="471236" cy="1600014"/>
          </a:xfrm>
          <a:prstGeom prst="bentConnector3">
            <a:avLst>
              <a:gd name="adj1" fmla="val -50757"/>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endCxn id="223" idx="1"/>
          </p:cNvCxnSpPr>
          <p:nvPr/>
        </p:nvCxnSpPr>
        <p:spPr>
          <a:xfrm rot="5400000" flipH="1" flipV="1">
            <a:off x="6914970" y="4258576"/>
            <a:ext cx="247690" cy="621352"/>
          </a:xfrm>
          <a:prstGeom prst="bentConnector2">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219200" y="2973143"/>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30" name="TextBox 129"/>
          <p:cNvSpPr txBox="1"/>
          <p:nvPr/>
        </p:nvSpPr>
        <p:spPr>
          <a:xfrm>
            <a:off x="3704194" y="2964518"/>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79" name="TextBox 178"/>
          <p:cNvSpPr txBox="1"/>
          <p:nvPr/>
        </p:nvSpPr>
        <p:spPr>
          <a:xfrm>
            <a:off x="6165252" y="2952319"/>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85" name="TextBox 184"/>
          <p:cNvSpPr txBox="1"/>
          <p:nvPr/>
        </p:nvSpPr>
        <p:spPr>
          <a:xfrm>
            <a:off x="8667366" y="2952212"/>
            <a:ext cx="1795684" cy="307777"/>
          </a:xfrm>
          <a:prstGeom prst="rect">
            <a:avLst/>
          </a:prstGeom>
          <a:noFill/>
        </p:spPr>
        <p:txBody>
          <a:bodyPr wrap="none" rtlCol="0">
            <a:spAutoFit/>
          </a:bodyPr>
          <a:lstStyle/>
          <a:p>
            <a:r>
              <a:rPr lang="en-US" sz="1400" dirty="0" err="1">
                <a:latin typeface="Courier New" charset="0"/>
                <a:ea typeface="Courier New" charset="0"/>
                <a:cs typeface="Courier New" charset="0"/>
              </a:rPr>
              <a:t>s</a:t>
            </a:r>
            <a:r>
              <a:rPr lang="en-US" sz="1400" dirty="0" err="1" smtClean="0">
                <a:latin typeface="Courier New" charset="0"/>
                <a:ea typeface="Courier New" charset="0"/>
                <a:cs typeface="Courier New" charset="0"/>
              </a:rPr>
              <a:t>tdout</a:t>
            </a:r>
            <a:r>
              <a:rPr lang="en-US" sz="1400" dirty="0" smtClean="0">
                <a:latin typeface="Courier New" charset="0"/>
                <a:ea typeface="Courier New" charset="0"/>
                <a:cs typeface="Courier New" charset="0"/>
              </a:rPr>
              <a:t> &amp; </a:t>
            </a:r>
            <a:r>
              <a:rPr lang="en-US" sz="1400" dirty="0" err="1" smtClean="0">
                <a:latin typeface="Courier New" charset="0"/>
                <a:ea typeface="Courier New" charset="0"/>
                <a:cs typeface="Courier New" charset="0"/>
              </a:rPr>
              <a:t>stderr</a:t>
            </a:r>
            <a:endParaRPr lang="en-US" sz="1400" dirty="0">
              <a:latin typeface="Courier New" charset="0"/>
              <a:ea typeface="Courier New" charset="0"/>
              <a:cs typeface="Courier New" charset="0"/>
            </a:endParaRPr>
          </a:p>
        </p:txBody>
      </p:sp>
      <p:sp>
        <p:nvSpPr>
          <p:cNvPr id="189" name="Rounded Rectangle 188"/>
          <p:cNvSpPr/>
          <p:nvPr/>
        </p:nvSpPr>
        <p:spPr>
          <a:xfrm>
            <a:off x="2530417" y="1220287"/>
            <a:ext cx="2233004" cy="64875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0" name="TextBox 189"/>
          <p:cNvSpPr txBox="1"/>
          <p:nvPr/>
        </p:nvSpPr>
        <p:spPr>
          <a:xfrm>
            <a:off x="2460312" y="1253488"/>
            <a:ext cx="2373214" cy="615553"/>
          </a:xfrm>
          <a:prstGeom prst="rect">
            <a:avLst/>
          </a:prstGeom>
          <a:noFill/>
        </p:spPr>
        <p:txBody>
          <a:bodyPr wrap="none" rtlCol="0">
            <a:spAutoFit/>
          </a:bodyPr>
          <a:lstStyle/>
          <a:p>
            <a:pPr algn="ctr"/>
            <a:r>
              <a:rPr lang="en-US" sz="2000" b="1" dirty="0" err="1"/>
              <a:t>Elasticsearch</a:t>
            </a:r>
            <a:r>
              <a:rPr lang="en-US" sz="2000" b="1" dirty="0"/>
              <a:t> </a:t>
            </a:r>
            <a:r>
              <a:rPr lang="en-US" sz="2000" b="1" dirty="0" smtClean="0"/>
              <a:t>Service</a:t>
            </a:r>
            <a:endParaRPr lang="en-US" sz="2000" b="1" dirty="0"/>
          </a:p>
          <a:p>
            <a:pPr algn="ctr"/>
            <a:r>
              <a:rPr lang="en-US" sz="1400" dirty="0" smtClean="0">
                <a:latin typeface="Courier New" charset="0"/>
                <a:ea typeface="Courier New" charset="0"/>
                <a:cs typeface="Courier New" charset="0"/>
              </a:rPr>
              <a:t>130.211.122.249:9200</a:t>
            </a:r>
            <a:endParaRPr lang="en-US" sz="1400" dirty="0">
              <a:latin typeface="Courier New" charset="0"/>
              <a:ea typeface="Courier New" charset="0"/>
              <a:cs typeface="Courier New" charset="0"/>
            </a:endParaRPr>
          </a:p>
        </p:txBody>
      </p:sp>
      <p:sp>
        <p:nvSpPr>
          <p:cNvPr id="191" name="Rounded Rectangle 190"/>
          <p:cNvSpPr/>
          <p:nvPr/>
        </p:nvSpPr>
        <p:spPr>
          <a:xfrm>
            <a:off x="7393868" y="1224366"/>
            <a:ext cx="2118844" cy="65473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2" name="TextBox 191"/>
          <p:cNvSpPr txBox="1"/>
          <p:nvPr/>
        </p:nvSpPr>
        <p:spPr>
          <a:xfrm>
            <a:off x="7399514" y="1215699"/>
            <a:ext cx="2117887" cy="677108"/>
          </a:xfrm>
          <a:prstGeom prst="rect">
            <a:avLst/>
          </a:prstGeom>
          <a:noFill/>
        </p:spPr>
        <p:txBody>
          <a:bodyPr wrap="none" rtlCol="0">
            <a:spAutoFit/>
          </a:bodyPr>
          <a:lstStyle/>
          <a:p>
            <a:pPr algn="ctr"/>
            <a:r>
              <a:rPr lang="en-US" sz="2400" b="1" dirty="0" err="1" smtClean="0"/>
              <a:t>Kibana</a:t>
            </a:r>
            <a:r>
              <a:rPr lang="en-US" sz="2400" b="1" dirty="0" smtClean="0"/>
              <a:t> Service</a:t>
            </a:r>
            <a:endParaRPr lang="en-US" sz="2400" b="1" dirty="0"/>
          </a:p>
          <a:p>
            <a:pPr algn="ctr"/>
            <a:r>
              <a:rPr lang="en-US" sz="1400" dirty="0" smtClean="0">
                <a:latin typeface="Courier New" charset="0"/>
                <a:ea typeface="Courier New" charset="0"/>
                <a:cs typeface="Courier New" charset="0"/>
              </a:rPr>
              <a:t>23.236.59.213:5602</a:t>
            </a:r>
          </a:p>
        </p:txBody>
      </p:sp>
      <p:sp>
        <p:nvSpPr>
          <p:cNvPr id="196" name="Folded Corner 195"/>
          <p:cNvSpPr/>
          <p:nvPr/>
        </p:nvSpPr>
        <p:spPr>
          <a:xfrm flipV="1">
            <a:off x="2390020" y="3911880"/>
            <a:ext cx="1079675" cy="1391941"/>
          </a:xfrm>
          <a:prstGeom prst="foldedCorner">
            <a:avLst>
              <a:gd name="adj" fmla="val 29167"/>
            </a:avLst>
          </a:prstGeom>
          <a:solidFill>
            <a:schemeClr val="accent6">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olded Corner 211"/>
          <p:cNvSpPr/>
          <p:nvPr/>
        </p:nvSpPr>
        <p:spPr>
          <a:xfrm flipV="1">
            <a:off x="4852941" y="3908264"/>
            <a:ext cx="1079675" cy="1391941"/>
          </a:xfrm>
          <a:prstGeom prst="foldedCorner">
            <a:avLst>
              <a:gd name="adj" fmla="val 291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Elbow Connector 61"/>
          <p:cNvCxnSpPr>
            <a:endCxn id="32" idx="3"/>
          </p:cNvCxnSpPr>
          <p:nvPr/>
        </p:nvCxnSpPr>
        <p:spPr>
          <a:xfrm rot="16200000" flipV="1">
            <a:off x="2074610" y="2929863"/>
            <a:ext cx="1230230" cy="726572"/>
          </a:xfrm>
          <a:prstGeom prst="bentConnector2">
            <a:avLst/>
          </a:prstGeom>
          <a:ln w="3810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386244" y="4119673"/>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38" name="Oval 37"/>
          <p:cNvSpPr/>
          <p:nvPr/>
        </p:nvSpPr>
        <p:spPr>
          <a:xfrm>
            <a:off x="1120903" y="3259706"/>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11534" y="4280990"/>
            <a:ext cx="1321079" cy="1321079"/>
          </a:xfrm>
          <a:prstGeom prst="ellipse">
            <a:avLst/>
          </a:prstGeom>
          <a:solidFill>
            <a:schemeClr val="bg2">
              <a:lumMod val="75000"/>
              <a:alpha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94414" y="3563254"/>
            <a:ext cx="1580881" cy="615553"/>
          </a:xfrm>
          <a:prstGeom prst="rect">
            <a:avLst/>
          </a:prstGeom>
          <a:noFill/>
        </p:spPr>
        <p:txBody>
          <a:bodyPr wrap="none" rtlCol="0">
            <a:spAutoFit/>
          </a:bodyPr>
          <a:lstStyle/>
          <a:p>
            <a:pPr algn="ctr"/>
            <a:r>
              <a:rPr lang="en-US" sz="2000" b="1" dirty="0" err="1" smtClean="0"/>
              <a:t>Elasticsearch</a:t>
            </a:r>
            <a:endParaRPr lang="en-US" sz="2000" b="1" dirty="0" smtClean="0"/>
          </a:p>
          <a:p>
            <a:pPr algn="ctr"/>
            <a:r>
              <a:rPr lang="en-US" sz="1400" dirty="0" smtClean="0">
                <a:latin typeface="Courier New" charset="0"/>
                <a:ea typeface="Courier New" charset="0"/>
                <a:cs typeface="Courier New" charset="0"/>
              </a:rPr>
              <a:t>10.0.0.1:9200</a:t>
            </a:r>
            <a:endParaRPr lang="en-US" sz="1400" dirty="0">
              <a:latin typeface="Courier New" charset="0"/>
              <a:ea typeface="Courier New" charset="0"/>
              <a:cs typeface="Courier New" charset="0"/>
            </a:endParaRPr>
          </a:p>
        </p:txBody>
      </p:sp>
      <p:sp>
        <p:nvSpPr>
          <p:cNvPr id="37" name="TextBox 36"/>
          <p:cNvSpPr txBox="1"/>
          <p:nvPr/>
        </p:nvSpPr>
        <p:spPr>
          <a:xfrm>
            <a:off x="1028620" y="4690865"/>
            <a:ext cx="1467005" cy="400110"/>
          </a:xfrm>
          <a:prstGeom prst="rect">
            <a:avLst/>
          </a:prstGeom>
          <a:noFill/>
        </p:spPr>
        <p:txBody>
          <a:bodyPr wrap="none" rtlCol="0">
            <a:spAutoFit/>
          </a:bodyPr>
          <a:lstStyle/>
          <a:p>
            <a:r>
              <a:rPr lang="en-US" sz="2000" dirty="0" err="1" smtClean="0"/>
              <a:t>PostgresSQL</a:t>
            </a:r>
            <a:endParaRPr lang="en-US" sz="2000" dirty="0"/>
          </a:p>
        </p:txBody>
      </p:sp>
      <p:cxnSp>
        <p:nvCxnSpPr>
          <p:cNvPr id="81" name="Elbow Connector 80"/>
          <p:cNvCxnSpPr>
            <a:stCxn id="38" idx="1"/>
            <a:endCxn id="196" idx="2"/>
          </p:cNvCxnSpPr>
          <p:nvPr/>
        </p:nvCxnSpPr>
        <p:spPr>
          <a:xfrm rot="16200000" flipH="1">
            <a:off x="1892761" y="2874784"/>
            <a:ext cx="458706" cy="1615487"/>
          </a:xfrm>
          <a:prstGeom prst="bentConnector3">
            <a:avLst>
              <a:gd name="adj1" fmla="val -45109"/>
            </a:avLst>
          </a:prstGeom>
          <a:ln w="38100" cap="rnd">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37" idx="0"/>
            <a:endCxn id="197" idx="1"/>
          </p:cNvCxnSpPr>
          <p:nvPr/>
        </p:nvCxnSpPr>
        <p:spPr>
          <a:xfrm rot="5400000" flipH="1" flipV="1">
            <a:off x="1950170" y="4254792"/>
            <a:ext cx="248026" cy="624121"/>
          </a:xfrm>
          <a:prstGeom prst="bentConnector2">
            <a:avLst/>
          </a:prstGeom>
          <a:ln w="38100" cap="rnd">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4" name="Rounded Rectangular Callout 193"/>
          <p:cNvSpPr/>
          <p:nvPr/>
        </p:nvSpPr>
        <p:spPr>
          <a:xfrm rot="10800000">
            <a:off x="1752601" y="5093207"/>
            <a:ext cx="1682486" cy="506160"/>
          </a:xfrm>
          <a:prstGeom prst="wedgeRoundRectCallout">
            <a:avLst>
              <a:gd name="adj1" fmla="val -19609"/>
              <a:gd name="adj2" fmla="val 117954"/>
              <a:gd name="adj3" fmla="val 16667"/>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p:cNvSpPr txBox="1"/>
          <p:nvPr/>
        </p:nvSpPr>
        <p:spPr>
          <a:xfrm>
            <a:off x="1773503" y="5137702"/>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213" name="TextBox 212"/>
          <p:cNvSpPr txBox="1"/>
          <p:nvPr/>
        </p:nvSpPr>
        <p:spPr>
          <a:xfrm>
            <a:off x="4876800" y="4142076"/>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14" name="Rounded Rectangular Callout 213"/>
          <p:cNvSpPr/>
          <p:nvPr/>
        </p:nvSpPr>
        <p:spPr>
          <a:xfrm rot="10800000">
            <a:off x="4229500" y="5103168"/>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TextBox 214"/>
          <p:cNvSpPr txBox="1"/>
          <p:nvPr/>
        </p:nvSpPr>
        <p:spPr>
          <a:xfrm>
            <a:off x="4250402" y="5147663"/>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cxnSp>
        <p:nvCxnSpPr>
          <p:cNvPr id="56" name="Elbow Connector 55"/>
          <p:cNvCxnSpPr>
            <a:endCxn id="33" idx="3"/>
          </p:cNvCxnSpPr>
          <p:nvPr/>
        </p:nvCxnSpPr>
        <p:spPr>
          <a:xfrm rot="16200000" flipV="1">
            <a:off x="4544127" y="2941167"/>
            <a:ext cx="1233846" cy="707579"/>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613665" y="3265595"/>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611378" y="3619936"/>
            <a:ext cx="1308821" cy="707886"/>
          </a:xfrm>
          <a:prstGeom prst="rect">
            <a:avLst/>
          </a:prstGeom>
          <a:noFill/>
        </p:spPr>
        <p:txBody>
          <a:bodyPr wrap="none" rtlCol="0">
            <a:spAutoFit/>
          </a:bodyPr>
          <a:lstStyle/>
          <a:p>
            <a:pPr algn="ctr"/>
            <a:r>
              <a:rPr lang="en-US" sz="2000" dirty="0" err="1" smtClean="0"/>
              <a:t>Wordpress</a:t>
            </a:r>
            <a:endParaRPr lang="en-US" sz="2000" dirty="0" smtClean="0"/>
          </a:p>
          <a:p>
            <a:pPr algn="ctr"/>
            <a:r>
              <a:rPr lang="en-US" sz="2000" dirty="0" err="1" smtClean="0"/>
              <a:t>Ngnix</a:t>
            </a:r>
            <a:endParaRPr lang="en-US" sz="2000" dirty="0"/>
          </a:p>
        </p:txBody>
      </p:sp>
      <p:cxnSp>
        <p:nvCxnSpPr>
          <p:cNvPr id="99" name="Elbow Connector 98"/>
          <p:cNvCxnSpPr>
            <a:stCxn id="50" idx="1"/>
            <a:endCxn id="212" idx="2"/>
          </p:cNvCxnSpPr>
          <p:nvPr/>
        </p:nvCxnSpPr>
        <p:spPr>
          <a:xfrm rot="16200000" flipH="1">
            <a:off x="4375355" y="2890840"/>
            <a:ext cx="449201" cy="1585646"/>
          </a:xfrm>
          <a:prstGeom prst="bentConnector3">
            <a:avLst>
              <a:gd name="adj1" fmla="val -43594"/>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224" name="Rounded Rectangular Callout 223"/>
          <p:cNvSpPr/>
          <p:nvPr/>
        </p:nvSpPr>
        <p:spPr>
          <a:xfrm rot="10800000">
            <a:off x="6712361" y="5113028"/>
            <a:ext cx="1682486" cy="506160"/>
          </a:xfrm>
          <a:prstGeom prst="wedgeRoundRectCallout">
            <a:avLst>
              <a:gd name="adj1" fmla="val -19609"/>
              <a:gd name="adj2" fmla="val 117954"/>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TextBox 224"/>
          <p:cNvSpPr txBox="1"/>
          <p:nvPr/>
        </p:nvSpPr>
        <p:spPr>
          <a:xfrm>
            <a:off x="6733263" y="5157523"/>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232" name="Folded Corner 231"/>
          <p:cNvSpPr/>
          <p:nvPr/>
        </p:nvSpPr>
        <p:spPr>
          <a:xfrm flipV="1">
            <a:off x="9815055" y="3910630"/>
            <a:ext cx="1079675" cy="1391941"/>
          </a:xfrm>
          <a:prstGeom prst="foldedCorner">
            <a:avLst>
              <a:gd name="adj" fmla="val 29167"/>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9828744" y="4102554"/>
            <a:ext cx="1104790" cy="646331"/>
          </a:xfrm>
          <a:prstGeom prst="rect">
            <a:avLst/>
          </a:prstGeom>
          <a:noFill/>
        </p:spPr>
        <p:txBody>
          <a:bodyPr wrap="none" rtlCol="0">
            <a:spAutoFit/>
          </a:bodyPr>
          <a:lstStyle/>
          <a:p>
            <a:pPr algn="ctr"/>
            <a:r>
              <a:rPr lang="en-US" dirty="0" smtClean="0"/>
              <a:t>Container</a:t>
            </a:r>
          </a:p>
          <a:p>
            <a:pPr algn="ctr"/>
            <a:r>
              <a:rPr lang="en-US" dirty="0" smtClean="0"/>
              <a:t>Log Files</a:t>
            </a:r>
            <a:endParaRPr lang="en-US" dirty="0"/>
          </a:p>
        </p:txBody>
      </p:sp>
      <p:sp>
        <p:nvSpPr>
          <p:cNvPr id="234" name="Rounded Rectangular Callout 233"/>
          <p:cNvSpPr/>
          <p:nvPr/>
        </p:nvSpPr>
        <p:spPr>
          <a:xfrm rot="10800000">
            <a:off x="9191614" y="5093341"/>
            <a:ext cx="1682486" cy="506160"/>
          </a:xfrm>
          <a:prstGeom prst="wedgeRoundRectCallout">
            <a:avLst>
              <a:gd name="adj1" fmla="val -19609"/>
              <a:gd name="adj2" fmla="val 117954"/>
              <a:gd name="adj3" fmla="val 16667"/>
            </a:avLst>
          </a:prstGeom>
          <a:solidFill>
            <a:schemeClr val="accent5">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TextBox 234"/>
          <p:cNvSpPr txBox="1"/>
          <p:nvPr/>
        </p:nvSpPr>
        <p:spPr>
          <a:xfrm>
            <a:off x="9212516" y="5137836"/>
            <a:ext cx="1672253" cy="461665"/>
          </a:xfrm>
          <a:prstGeom prst="rect">
            <a:avLst/>
          </a:prstGeom>
          <a:noFill/>
        </p:spPr>
        <p:txBody>
          <a:bodyPr wrap="none" rtlCol="0">
            <a:spAutoFit/>
          </a:bodyPr>
          <a:lstStyle/>
          <a:p>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var</a:t>
            </a:r>
            <a:r>
              <a:rPr lang="en-US" sz="1200" dirty="0" smtClean="0">
                <a:latin typeface="Courier New" charset="0"/>
                <a:ea typeface="Courier New" charset="0"/>
                <a:cs typeface="Courier New" charset="0"/>
              </a:rPr>
              <a:t>/lib/</a:t>
            </a:r>
            <a:r>
              <a:rPr lang="en-US" sz="1200" dirty="0" err="1" smtClean="0">
                <a:latin typeface="Courier New" charset="0"/>
                <a:ea typeface="Courier New" charset="0"/>
                <a:cs typeface="Courier New" charset="0"/>
              </a:rPr>
              <a:t>docker</a:t>
            </a:r>
            <a:r>
              <a:rPr lang="en-US" sz="1200" dirty="0" smtClean="0">
                <a:latin typeface="Courier New" charset="0"/>
                <a:ea typeface="Courier New" charset="0"/>
                <a:cs typeface="Courier New" charset="0"/>
              </a:rPr>
              <a:t>/</a:t>
            </a:r>
          </a:p>
          <a:p>
            <a:r>
              <a:rPr lang="en-US" sz="1200" dirty="0" smtClean="0">
                <a:latin typeface="Courier New" charset="0"/>
                <a:ea typeface="Courier New" charset="0"/>
                <a:cs typeface="Courier New" charset="0"/>
              </a:rPr>
              <a:t>container/</a:t>
            </a:r>
            <a:r>
              <a:rPr lang="is-IS" sz="1200" dirty="0" smtClean="0">
                <a:latin typeface="Courier New" charset="0"/>
                <a:ea typeface="Courier New" charset="0"/>
                <a:cs typeface="Courier New" charset="0"/>
              </a:rPr>
              <a:t>…</a:t>
            </a:r>
            <a:endParaRPr lang="en-US" sz="1200" dirty="0">
              <a:latin typeface="Courier New" charset="0"/>
              <a:ea typeface="Courier New" charset="0"/>
              <a:cs typeface="Courier New" charset="0"/>
            </a:endParaRPr>
          </a:p>
        </p:txBody>
      </p:sp>
      <p:sp>
        <p:nvSpPr>
          <p:cNvPr id="48" name="Oval 47"/>
          <p:cNvSpPr/>
          <p:nvPr/>
        </p:nvSpPr>
        <p:spPr>
          <a:xfrm>
            <a:off x="8579808" y="3265613"/>
            <a:ext cx="1321079" cy="1321079"/>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450715" y="3498338"/>
            <a:ext cx="1580881" cy="615553"/>
          </a:xfrm>
          <a:prstGeom prst="rect">
            <a:avLst/>
          </a:prstGeom>
          <a:noFill/>
        </p:spPr>
        <p:txBody>
          <a:bodyPr wrap="square" rtlCol="0">
            <a:spAutoFit/>
          </a:bodyPr>
          <a:lstStyle/>
          <a:p>
            <a:pPr algn="ctr"/>
            <a:r>
              <a:rPr lang="en-US" sz="2000" b="1" dirty="0" err="1" smtClean="0"/>
              <a:t>Kibana</a:t>
            </a:r>
            <a:endParaRPr lang="en-US" sz="2000" b="1" dirty="0" smtClean="0"/>
          </a:p>
          <a:p>
            <a:pPr algn="ctr"/>
            <a:r>
              <a:rPr lang="en-US" sz="1400" dirty="0" smtClean="0">
                <a:latin typeface="Courier New" charset="0"/>
                <a:ea typeface="Courier New" charset="0"/>
                <a:cs typeface="Courier New" charset="0"/>
              </a:rPr>
              <a:t>10.0.0.1:5601</a:t>
            </a:r>
            <a:endParaRPr lang="en-US" sz="1400" dirty="0">
              <a:latin typeface="Courier New" charset="0"/>
              <a:ea typeface="Courier New" charset="0"/>
              <a:cs typeface="Courier New" charset="0"/>
            </a:endParaRPr>
          </a:p>
        </p:txBody>
      </p:sp>
      <p:cxnSp>
        <p:nvCxnSpPr>
          <p:cNvPr id="72" name="Elbow Connector 71"/>
          <p:cNvCxnSpPr>
            <a:endCxn id="35" idx="3"/>
          </p:cNvCxnSpPr>
          <p:nvPr/>
        </p:nvCxnSpPr>
        <p:spPr>
          <a:xfrm rot="16200000" flipV="1">
            <a:off x="9506423" y="2956072"/>
            <a:ext cx="1226185" cy="699866"/>
          </a:xfrm>
          <a:prstGeom prst="bentConnector2">
            <a:avLst/>
          </a:prstGeom>
          <a:ln w="38100">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6200000" flipH="1">
            <a:off x="9338297" y="2912449"/>
            <a:ext cx="451549" cy="1581617"/>
          </a:xfrm>
          <a:prstGeom prst="bentConnector3">
            <a:avLst>
              <a:gd name="adj1" fmla="val -57470"/>
            </a:avLst>
          </a:prstGeom>
          <a:ln w="38100" cap="rnd">
            <a:solidFill>
              <a:schemeClr val="accent1">
                <a:alpha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543417" y="1862029"/>
            <a:ext cx="4959173" cy="430644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90" idx="3"/>
            <a:endCxn id="192" idx="1"/>
          </p:cNvCxnSpPr>
          <p:nvPr/>
        </p:nvCxnSpPr>
        <p:spPr>
          <a:xfrm flipV="1">
            <a:off x="4833526" y="1554253"/>
            <a:ext cx="2565988" cy="7012"/>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58954" y="1035284"/>
            <a:ext cx="1714893" cy="830997"/>
          </a:xfrm>
          <a:prstGeom prst="rect">
            <a:avLst/>
          </a:prstGeom>
          <a:solidFill>
            <a:schemeClr val="bg1"/>
          </a:solidFill>
        </p:spPr>
        <p:txBody>
          <a:bodyPr wrap="none" rtlCol="0">
            <a:spAutoFit/>
          </a:bodyPr>
          <a:lstStyle/>
          <a:p>
            <a:pPr algn="ctr"/>
            <a:r>
              <a:rPr lang="en-US" sz="2400" b="1" dirty="0" smtClean="0"/>
              <a:t>Kubernetes </a:t>
            </a:r>
          </a:p>
          <a:p>
            <a:pPr algn="ctr"/>
            <a:r>
              <a:rPr lang="en-US" sz="2400" b="1" dirty="0" smtClean="0"/>
              <a:t>Services</a:t>
            </a:r>
            <a:endParaRPr lang="en-US" sz="2400" b="1" dirty="0"/>
          </a:p>
        </p:txBody>
      </p:sp>
      <p:cxnSp>
        <p:nvCxnSpPr>
          <p:cNvPr id="20" name="Straight Arrow Connector 19"/>
          <p:cNvCxnSpPr>
            <a:stCxn id="190" idx="2"/>
          </p:cNvCxnSpPr>
          <p:nvPr/>
        </p:nvCxnSpPr>
        <p:spPr>
          <a:xfrm flipH="1">
            <a:off x="1781443" y="1869041"/>
            <a:ext cx="1865476" cy="1694213"/>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91" idx="2"/>
            <a:endCxn id="54" idx="0"/>
          </p:cNvCxnSpPr>
          <p:nvPr/>
        </p:nvCxnSpPr>
        <p:spPr>
          <a:xfrm>
            <a:off x="8453290" y="1879098"/>
            <a:ext cx="787866" cy="1619240"/>
          </a:xfrm>
          <a:prstGeom prst="straightConnector1">
            <a:avLst/>
          </a:prstGeom>
          <a:ln w="101600" cap="rnd">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516544" y="1883297"/>
            <a:ext cx="1527982" cy="369332"/>
          </a:xfrm>
          <a:prstGeom prst="rect">
            <a:avLst/>
          </a:prstGeom>
          <a:noFill/>
        </p:spPr>
        <p:txBody>
          <a:bodyPr wrap="none" rtlCol="0">
            <a:spAutoFit/>
          </a:bodyPr>
          <a:lstStyle/>
          <a:p>
            <a:r>
              <a:rPr lang="en-US" smtClean="0"/>
              <a:t>146.148.59.62</a:t>
            </a:r>
            <a:endParaRPr lang="en-US"/>
          </a:p>
        </p:txBody>
      </p:sp>
      <p:sp>
        <p:nvSpPr>
          <p:cNvPr id="83" name="TextBox 82"/>
          <p:cNvSpPr txBox="1"/>
          <p:nvPr/>
        </p:nvSpPr>
        <p:spPr>
          <a:xfrm>
            <a:off x="8898940" y="1881289"/>
            <a:ext cx="1645002" cy="369332"/>
          </a:xfrm>
          <a:prstGeom prst="rect">
            <a:avLst/>
          </a:prstGeom>
          <a:noFill/>
        </p:spPr>
        <p:txBody>
          <a:bodyPr wrap="none" rtlCol="0">
            <a:spAutoFit/>
          </a:bodyPr>
          <a:lstStyle/>
          <a:p>
            <a:r>
              <a:rPr lang="en-US" smtClean="0"/>
              <a:t>146.148.37.102</a:t>
            </a:r>
            <a:endParaRPr lang="en-US"/>
          </a:p>
        </p:txBody>
      </p:sp>
    </p:spTree>
    <p:extLst>
      <p:ext uri="{BB962C8B-B14F-4D97-AF65-F5344CB8AC3E}">
        <p14:creationId xmlns:p14="http://schemas.microsoft.com/office/powerpoint/2010/main" val="110408097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1145912"/>
            <a:ext cx="4918943" cy="5082363"/>
          </a:xfrm>
          <a:prstGeom prst="rect">
            <a:avLst/>
          </a:prstGeom>
        </p:spPr>
      </p:pic>
      <p:sp>
        <p:nvSpPr>
          <p:cNvPr id="2" name="Title 1"/>
          <p:cNvSpPr>
            <a:spLocks noGrp="1"/>
          </p:cNvSpPr>
          <p:nvPr>
            <p:ph type="title"/>
          </p:nvPr>
        </p:nvSpPr>
        <p:spPr/>
        <p:txBody>
          <a:bodyPr>
            <a:normAutofit/>
          </a:bodyPr>
          <a:lstStyle/>
          <a:p>
            <a:r>
              <a:rPr lang="en-US" dirty="0" smtClean="0"/>
              <a:t>ORIGINAL GRAPHIC THAT WAS REPLACED</a:t>
            </a:r>
            <a:endParaRPr lang="en-US"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65</a:t>
            </a:fld>
            <a:endParaRPr lang="en-US" altLang="en-US"/>
          </a:p>
        </p:txBody>
      </p:sp>
    </p:spTree>
    <p:extLst>
      <p:ext uri="{BB962C8B-B14F-4D97-AF65-F5344CB8AC3E}">
        <p14:creationId xmlns:p14="http://schemas.microsoft.com/office/powerpoint/2010/main" val="1668731779"/>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1097279" y="990600"/>
            <a:ext cx="10058401" cy="4802293"/>
          </a:xfrm>
        </p:spPr>
        <p:txBody>
          <a:bodyPr/>
          <a:lstStyle/>
          <a:p>
            <a:pPr>
              <a:buFont typeface="Wingdings" charset="2"/>
              <a:buChar char="q"/>
            </a:pPr>
            <a:r>
              <a:rPr lang="en-US" sz="2400" dirty="0" smtClean="0"/>
              <a:t> </a:t>
            </a:r>
            <a:r>
              <a:rPr lang="en-US" sz="2400" dirty="0" err="1" smtClean="0"/>
              <a:t>Elasticsearch</a:t>
            </a:r>
            <a:r>
              <a:rPr lang="en-US" sz="2400" dirty="0" smtClean="0"/>
              <a:t> </a:t>
            </a:r>
            <a:r>
              <a:rPr lang="en-US" sz="2400" dirty="0"/>
              <a:t>and </a:t>
            </a:r>
            <a:r>
              <a:rPr lang="en-US" sz="2400" dirty="0" err="1"/>
              <a:t>fluentd</a:t>
            </a:r>
            <a:r>
              <a:rPr lang="en-US" sz="2400" dirty="0"/>
              <a:t> Demo</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66</a:t>
            </a:fld>
            <a:endParaRPr lang="en-US" altLang="en-US"/>
          </a:p>
        </p:txBody>
      </p:sp>
    </p:spTree>
    <p:extLst>
      <p:ext uri="{BB962C8B-B14F-4D97-AF65-F5344CB8AC3E}">
        <p14:creationId xmlns:p14="http://schemas.microsoft.com/office/powerpoint/2010/main" val="304891126"/>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 </a:t>
            </a:r>
            <a:r>
              <a:rPr lang="en-US" dirty="0" smtClean="0"/>
              <a:t>Level Monitoring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Need </a:t>
            </a:r>
            <a:r>
              <a:rPr lang="en-US" sz="2400" dirty="0"/>
              <a:t>visibility into the cluster as an aggregate and individually where appropriate</a:t>
            </a:r>
          </a:p>
          <a:p>
            <a:pPr lvl="1">
              <a:buFont typeface="Wingdings" panose="05000000000000000000" pitchFamily="2" charset="2"/>
              <a:buChar char="q"/>
            </a:pPr>
            <a:r>
              <a:rPr lang="en-US" sz="2200" dirty="0" smtClean="0"/>
              <a:t> </a:t>
            </a:r>
            <a:r>
              <a:rPr lang="en-US" sz="2200" dirty="0" err="1" smtClean="0"/>
              <a:t>cAdvisor</a:t>
            </a:r>
            <a:endParaRPr lang="en-US" sz="2200" dirty="0"/>
          </a:p>
          <a:p>
            <a:pPr lvl="1">
              <a:buFont typeface="Wingdings" panose="05000000000000000000" pitchFamily="2" charset="2"/>
              <a:buChar char="q"/>
            </a:pPr>
            <a:r>
              <a:rPr lang="en-US" sz="2200" dirty="0" smtClean="0"/>
              <a:t> </a:t>
            </a:r>
            <a:r>
              <a:rPr lang="en-US" sz="2200" dirty="0" err="1" smtClean="0"/>
              <a:t>Heapster</a:t>
            </a:r>
            <a:endParaRPr lang="en-US" sz="2200" dirty="0"/>
          </a:p>
          <a:p>
            <a:pPr lvl="1">
              <a:buFont typeface="Wingdings" panose="05000000000000000000" pitchFamily="2" charset="2"/>
              <a:buChar char="q"/>
            </a:pPr>
            <a:r>
              <a:rPr lang="en-US" sz="2200" dirty="0" smtClean="0"/>
              <a:t> </a:t>
            </a:r>
            <a:r>
              <a:rPr lang="en-US" sz="2200" dirty="0" err="1" smtClean="0"/>
              <a:t>Influxdb</a:t>
            </a:r>
            <a:r>
              <a:rPr lang="en-US" sz="2200" dirty="0" smtClean="0"/>
              <a:t>/Prometheus/Graphite</a:t>
            </a:r>
            <a:endParaRPr lang="en-US" sz="2200" dirty="0"/>
          </a:p>
          <a:p>
            <a:pPr lvl="1">
              <a:buFont typeface="Wingdings" panose="05000000000000000000" pitchFamily="2" charset="2"/>
              <a:buChar char="q"/>
            </a:pPr>
            <a:r>
              <a:rPr lang="en-US" sz="2200" dirty="0" smtClean="0"/>
              <a:t> </a:t>
            </a:r>
            <a:r>
              <a:rPr lang="en-US" sz="2200" dirty="0" err="1" smtClean="0"/>
              <a:t>Grafana</a:t>
            </a:r>
            <a:endParaRPr lang="en-US" sz="2200" dirty="0" smtClean="0"/>
          </a:p>
          <a:p>
            <a:pPr>
              <a:buFont typeface="Wingdings" panose="05000000000000000000" pitchFamily="2" charset="2"/>
              <a:buChar char="q"/>
            </a:pPr>
            <a:r>
              <a:rPr lang="en-US" sz="2400" dirty="0"/>
              <a:t> </a:t>
            </a:r>
            <a:r>
              <a:rPr lang="en-US" sz="2400" dirty="0" smtClean="0"/>
              <a:t>You can compare options at: </a:t>
            </a:r>
          </a:p>
          <a:p>
            <a:pPr lvl="1">
              <a:buFont typeface="Wingdings" panose="05000000000000000000" pitchFamily="2" charset="2"/>
              <a:buChar char="q"/>
            </a:pPr>
            <a:r>
              <a:rPr lang="en-US" sz="2200" dirty="0">
                <a:latin typeface="Courier New" charset="0"/>
                <a:ea typeface="Courier New" charset="0"/>
                <a:cs typeface="Courier New" charset="0"/>
              </a:rPr>
              <a:t> </a:t>
            </a:r>
            <a:r>
              <a:rPr lang="en-US" sz="2200" dirty="0" err="1" smtClean="0">
                <a:latin typeface="Courier New" charset="0"/>
                <a:ea typeface="Courier New" charset="0"/>
                <a:cs typeface="Courier New" charset="0"/>
              </a:rPr>
              <a:t>prometheus.io</a:t>
            </a:r>
            <a:r>
              <a:rPr lang="en-US" sz="2200" dirty="0" smtClean="0">
                <a:latin typeface="Courier New" charset="0"/>
                <a:ea typeface="Courier New" charset="0"/>
                <a:cs typeface="Courier New" charset="0"/>
              </a:rPr>
              <a:t>/docs/introduction/comparison</a:t>
            </a:r>
            <a:r>
              <a:rPr lang="en-US" sz="2200" dirty="0">
                <a:latin typeface="Courier New" charset="0"/>
                <a:ea typeface="Courier New" charset="0"/>
                <a:cs typeface="Courier New" charset="0"/>
              </a:rPr>
              <a:t>/</a:t>
            </a:r>
          </a:p>
          <a:p>
            <a:pPr>
              <a:buFont typeface="Wingdings" panose="05000000000000000000" pitchFamily="2" charset="2"/>
              <a:buChar char="q"/>
            </a:pP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67</a:t>
            </a:fld>
            <a:endParaRPr lang="en-US" altLang="en-US"/>
          </a:p>
        </p:txBody>
      </p:sp>
    </p:spTree>
    <p:extLst>
      <p:ext uri="{BB962C8B-B14F-4D97-AF65-F5344CB8AC3E}">
        <p14:creationId xmlns:p14="http://schemas.microsoft.com/office/powerpoint/2010/main" val="690865216"/>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 </a:t>
            </a:r>
            <a:r>
              <a:rPr lang="en-US" dirty="0" smtClean="0"/>
              <a:t>Level Monitoring</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68</a:t>
            </a:fld>
            <a:endParaRPr lang="en-US" altLang="en-US"/>
          </a:p>
        </p:txBody>
      </p:sp>
      <p:sp>
        <p:nvSpPr>
          <p:cNvPr id="6" name="Can 5"/>
          <p:cNvSpPr/>
          <p:nvPr/>
        </p:nvSpPr>
        <p:spPr>
          <a:xfrm>
            <a:off x="8036626" y="2560906"/>
            <a:ext cx="1823260" cy="2133600"/>
          </a:xfrm>
          <a:prstGeom prst="ca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Storage</a:t>
            </a:r>
          </a:p>
          <a:p>
            <a:pPr algn="ctr"/>
            <a:r>
              <a:rPr lang="en-US" sz="2400" dirty="0" smtClean="0">
                <a:solidFill>
                  <a:schemeClr val="tx1"/>
                </a:solidFill>
              </a:rPr>
              <a:t>Backend</a:t>
            </a:r>
            <a:endParaRPr lang="en-US" sz="2400" dirty="0">
              <a:solidFill>
                <a:schemeClr val="tx1"/>
              </a:solidFill>
            </a:endParaRPr>
          </a:p>
        </p:txBody>
      </p:sp>
      <p:sp>
        <p:nvSpPr>
          <p:cNvPr id="7" name="Cube 6"/>
          <p:cNvSpPr/>
          <p:nvPr/>
        </p:nvSpPr>
        <p:spPr>
          <a:xfrm>
            <a:off x="4816098" y="1676739"/>
            <a:ext cx="2971800" cy="838200"/>
          </a:xfrm>
          <a:prstGeom prst="cub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Master</a:t>
            </a:r>
            <a:endParaRPr lang="en-US" sz="2400" dirty="0">
              <a:solidFill>
                <a:schemeClr val="tx1"/>
              </a:solidFill>
            </a:endParaRPr>
          </a:p>
        </p:txBody>
      </p:sp>
      <p:sp>
        <p:nvSpPr>
          <p:cNvPr id="8" name="Cube 7"/>
          <p:cNvSpPr/>
          <p:nvPr/>
        </p:nvSpPr>
        <p:spPr>
          <a:xfrm>
            <a:off x="5102926" y="2798976"/>
            <a:ext cx="2590800" cy="2590800"/>
          </a:xfrm>
          <a:prstGeom prst="cube">
            <a:avLst>
              <a:gd name="adj" fmla="val 1625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sz="2400" dirty="0" smtClean="0">
                <a:solidFill>
                  <a:schemeClr val="tx1"/>
                </a:solidFill>
              </a:rPr>
              <a:t>Node</a:t>
            </a:r>
          </a:p>
        </p:txBody>
      </p:sp>
      <p:sp>
        <p:nvSpPr>
          <p:cNvPr id="9" name="Rounded Rectangle 8"/>
          <p:cNvSpPr/>
          <p:nvPr/>
        </p:nvSpPr>
        <p:spPr>
          <a:xfrm>
            <a:off x="5293426" y="3427766"/>
            <a:ext cx="1828800" cy="41103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0"/>
                <a:solidFill>
                  <a:schemeClr val="tx1"/>
                </a:solidFill>
                <a:effectLst>
                  <a:outerShdw blurRad="38100" dist="19050" dir="2700000" algn="tl" rotWithShape="0">
                    <a:schemeClr val="dk1">
                      <a:alpha val="40000"/>
                    </a:schemeClr>
                  </a:outerShdw>
                </a:effectLst>
              </a:rPr>
              <a:t>Heapster</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0" name="Rounded Rectangle 9"/>
          <p:cNvSpPr/>
          <p:nvPr/>
        </p:nvSpPr>
        <p:spPr>
          <a:xfrm>
            <a:off x="5293426" y="4210645"/>
            <a:ext cx="1828800" cy="32677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0"/>
                <a:solidFill>
                  <a:schemeClr val="tx1"/>
                </a:solidFill>
                <a:effectLst>
                  <a:outerShdw blurRad="38100" dist="19050" dir="2700000" algn="tl" rotWithShape="0">
                    <a:schemeClr val="dk1">
                      <a:alpha val="40000"/>
                    </a:schemeClr>
                  </a:outerShdw>
                </a:effectLst>
              </a:rPr>
              <a:t>Kubelet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1" name="Rounded Rectangle 10"/>
          <p:cNvSpPr/>
          <p:nvPr/>
        </p:nvSpPr>
        <p:spPr>
          <a:xfrm>
            <a:off x="5293426" y="4597988"/>
            <a:ext cx="1828800" cy="3299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0"/>
                <a:solidFill>
                  <a:schemeClr val="tx1"/>
                </a:solidFill>
                <a:effectLst>
                  <a:outerShdw blurRad="38100" dist="19050" dir="2700000" algn="tl" rotWithShape="0">
                    <a:schemeClr val="dk1">
                      <a:alpha val="40000"/>
                    </a:schemeClr>
                  </a:outerShdw>
                </a:effectLst>
              </a:rPr>
              <a:t>cAdvisor</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1722471" y="2582956"/>
            <a:ext cx="2362200" cy="12138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74871" y="2735356"/>
            <a:ext cx="2362200" cy="121389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06381" y="2872987"/>
            <a:ext cx="2362200" cy="12138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58781" y="3025387"/>
            <a:ext cx="2362200" cy="12138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r>
              <a:rPr lang="en-US" sz="2400" dirty="0" smtClean="0">
                <a:solidFill>
                  <a:schemeClr val="tx1"/>
                </a:solidFill>
              </a:rPr>
              <a:t>Node</a:t>
            </a:r>
            <a:endParaRPr lang="en-US" sz="2400" dirty="0">
              <a:solidFill>
                <a:schemeClr val="tx1"/>
              </a:solidFill>
            </a:endParaRPr>
          </a:p>
        </p:txBody>
      </p:sp>
      <p:sp>
        <p:nvSpPr>
          <p:cNvPr id="19" name="Rounded Rectangle 18"/>
          <p:cNvSpPr/>
          <p:nvPr/>
        </p:nvSpPr>
        <p:spPr>
          <a:xfrm>
            <a:off x="2427321" y="3176509"/>
            <a:ext cx="1828800" cy="32677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0"/>
                <a:solidFill>
                  <a:schemeClr val="tx1"/>
                </a:solidFill>
                <a:effectLst>
                  <a:outerShdw blurRad="38100" dist="19050" dir="2700000" algn="tl" rotWithShape="0">
                    <a:schemeClr val="dk1">
                      <a:alpha val="40000"/>
                    </a:schemeClr>
                  </a:outerShdw>
                </a:effectLst>
              </a:rPr>
              <a:t>Kubelet</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20" name="Rounded Rectangle 19"/>
          <p:cNvSpPr/>
          <p:nvPr/>
        </p:nvSpPr>
        <p:spPr>
          <a:xfrm>
            <a:off x="2427321" y="3549963"/>
            <a:ext cx="1828800" cy="3299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0"/>
                <a:solidFill>
                  <a:schemeClr val="tx1"/>
                </a:solidFill>
                <a:effectLst>
                  <a:outerShdw blurRad="38100" dist="19050" dir="2700000" algn="tl" rotWithShape="0">
                    <a:schemeClr val="dk1">
                      <a:alpha val="40000"/>
                    </a:schemeClr>
                  </a:outerShdw>
                </a:effectLst>
              </a:rPr>
              <a:t>cAdvisor</a:t>
            </a:r>
            <a:endParaRPr lang="en-US" sz="2400" dirty="0">
              <a:ln w="0"/>
              <a:solidFill>
                <a:schemeClr val="tx1"/>
              </a:solidFill>
              <a:effectLst>
                <a:outerShdw blurRad="38100" dist="19050" dir="2700000" algn="tl" rotWithShape="0">
                  <a:schemeClr val="dk1">
                    <a:alpha val="40000"/>
                  </a:schemeClr>
                </a:outerShdw>
              </a:effectLst>
            </a:endParaRPr>
          </a:p>
        </p:txBody>
      </p:sp>
      <p:cxnSp>
        <p:nvCxnSpPr>
          <p:cNvPr id="22" name="Straight Arrow Connector 21"/>
          <p:cNvCxnSpPr>
            <a:stCxn id="9" idx="2"/>
            <a:endCxn id="10" idx="0"/>
          </p:cNvCxnSpPr>
          <p:nvPr/>
        </p:nvCxnSpPr>
        <p:spPr>
          <a:xfrm>
            <a:off x="6207826" y="3838804"/>
            <a:ext cx="0" cy="371841"/>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9" idx="0"/>
          </p:cNvCxnSpPr>
          <p:nvPr/>
        </p:nvCxnSpPr>
        <p:spPr>
          <a:xfrm>
            <a:off x="6197223" y="2514939"/>
            <a:ext cx="10603" cy="912827"/>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2"/>
            <a:endCxn id="9" idx="3"/>
          </p:cNvCxnSpPr>
          <p:nvPr/>
        </p:nvCxnSpPr>
        <p:spPr>
          <a:xfrm flipH="1">
            <a:off x="7122226" y="3627706"/>
            <a:ext cx="914400" cy="5579"/>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3"/>
            <a:endCxn id="9" idx="1"/>
          </p:cNvCxnSpPr>
          <p:nvPr/>
        </p:nvCxnSpPr>
        <p:spPr>
          <a:xfrm>
            <a:off x="4520981" y="3632334"/>
            <a:ext cx="772445" cy="95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442693"/>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cAdvisor</a:t>
            </a:r>
            <a:r>
              <a:rPr lang="en-US" dirty="0"/>
              <a:t> </a:t>
            </a:r>
            <a:r>
              <a:rPr lang="en-US" dirty="0" smtClean="0"/>
              <a:t>UI</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69</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762" y="1170610"/>
            <a:ext cx="6901436" cy="5032967"/>
          </a:xfrm>
          <a:prstGeom prst="rect">
            <a:avLst/>
          </a:prstGeom>
        </p:spPr>
      </p:pic>
    </p:spTree>
    <p:extLst>
      <p:ext uri="{BB962C8B-B14F-4D97-AF65-F5344CB8AC3E}">
        <p14:creationId xmlns:p14="http://schemas.microsoft.com/office/powerpoint/2010/main" val="41787023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Container Benefit Summary</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b="1" dirty="0" smtClean="0"/>
              <a:t> Cloud </a:t>
            </a:r>
            <a:r>
              <a:rPr lang="en-US" sz="2400" b="1" dirty="0"/>
              <a:t>and OS distribution portability</a:t>
            </a:r>
            <a:r>
              <a:rPr lang="en-US" sz="2400" dirty="0"/>
              <a:t>: Runs on Ubuntu, RHEL, </a:t>
            </a:r>
            <a:r>
              <a:rPr lang="en-US" sz="2400" dirty="0" smtClean="0"/>
              <a:t>CoreOS, </a:t>
            </a:r>
            <a:r>
              <a:rPr lang="en-US" sz="2400" dirty="0"/>
              <a:t>Google Container Engine, and anywhere else.</a:t>
            </a:r>
          </a:p>
          <a:p>
            <a:pPr>
              <a:buFont typeface="Wingdings" charset="2"/>
              <a:buChar char="q"/>
            </a:pPr>
            <a:r>
              <a:rPr lang="en-US" sz="2400" b="1" dirty="0" smtClean="0"/>
              <a:t> Application-centric </a:t>
            </a:r>
            <a:r>
              <a:rPr lang="en-US" sz="2400" b="1" dirty="0"/>
              <a:t>management</a:t>
            </a:r>
            <a:r>
              <a:rPr lang="en-US" sz="2400" dirty="0"/>
              <a:t>: Raises the level of abstraction from running an OS on virtual hardware to run an application on an OS using logical resources.</a:t>
            </a:r>
          </a:p>
          <a:p>
            <a:pPr>
              <a:buFont typeface="Wingdings" charset="2"/>
              <a:buChar char="q"/>
            </a:pPr>
            <a:r>
              <a:rPr lang="en-US" sz="2400" b="1" dirty="0" smtClean="0"/>
              <a:t> Loosely </a:t>
            </a:r>
            <a:r>
              <a:rPr lang="en-US" sz="2400" b="1" dirty="0"/>
              <a:t>coupled, distributed, elastic, liberated </a:t>
            </a:r>
            <a:r>
              <a:rPr lang="en-US" sz="2400" b="1" u="sng" dirty="0">
                <a:hlinkClick r:id="rId2"/>
              </a:rPr>
              <a:t>micro-services</a:t>
            </a:r>
            <a:r>
              <a:rPr lang="en-US" sz="2400" dirty="0"/>
              <a:t>: Applications are broken into smaller, independent pieces and can be deployed and managed dynamically – not a fat monolithic stack running on one big single-purpose machine.</a:t>
            </a:r>
          </a:p>
          <a:p>
            <a:pPr>
              <a:buFont typeface="Wingdings" charset="2"/>
              <a:buChar char="q"/>
            </a:pPr>
            <a:r>
              <a:rPr lang="en-US" sz="2400" b="1" dirty="0" smtClean="0"/>
              <a:t> Resource </a:t>
            </a:r>
            <a:r>
              <a:rPr lang="en-US" sz="2400" b="1" dirty="0"/>
              <a:t>isolation</a:t>
            </a:r>
            <a:r>
              <a:rPr lang="en-US" sz="2400" dirty="0"/>
              <a:t>: Predictable application performance.</a:t>
            </a:r>
          </a:p>
          <a:p>
            <a:pPr>
              <a:buFont typeface="Wingdings" charset="2"/>
              <a:buChar char="q"/>
            </a:pPr>
            <a:r>
              <a:rPr lang="en-US" sz="2400" b="1" dirty="0" smtClean="0"/>
              <a:t> Resource </a:t>
            </a:r>
            <a:r>
              <a:rPr lang="en-US" sz="2400" b="1" dirty="0"/>
              <a:t>utilization</a:t>
            </a:r>
            <a:r>
              <a:rPr lang="en-US" sz="2400" dirty="0"/>
              <a:t>: High efficiency and density.</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54521323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Influxdb</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70</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13" y="1143000"/>
            <a:ext cx="10058400" cy="4834318"/>
          </a:xfrm>
          <a:prstGeom prst="rect">
            <a:avLst/>
          </a:prstGeom>
        </p:spPr>
      </p:pic>
    </p:spTree>
    <p:extLst>
      <p:ext uri="{BB962C8B-B14F-4D97-AF65-F5344CB8AC3E}">
        <p14:creationId xmlns:p14="http://schemas.microsoft.com/office/powerpoint/2010/main" val="882572274"/>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71</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7627500" cy="4896508"/>
          </a:xfrm>
          <a:prstGeom prst="rect">
            <a:avLst/>
          </a:prstGeom>
        </p:spPr>
      </p:pic>
    </p:spTree>
    <p:extLst>
      <p:ext uri="{BB962C8B-B14F-4D97-AF65-F5344CB8AC3E}">
        <p14:creationId xmlns:p14="http://schemas.microsoft.com/office/powerpoint/2010/main" val="1822013624"/>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Cluster High </a:t>
            </a:r>
            <a:r>
              <a:rPr lang="en-US" sz="6000" dirty="0" smtClean="0"/>
              <a:t>Availability</a:t>
            </a:r>
            <a:endParaRPr lang="en-US" sz="6000"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72</a:t>
            </a:fld>
            <a:endParaRPr lang="en-US" altLang="en-US"/>
          </a:p>
        </p:txBody>
      </p:sp>
    </p:spTree>
    <p:extLst>
      <p:ext uri="{BB962C8B-B14F-4D97-AF65-F5344CB8AC3E}">
        <p14:creationId xmlns:p14="http://schemas.microsoft.com/office/powerpoint/2010/main" val="15589107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167"/>
          <p:cNvSpPr/>
          <p:nvPr/>
        </p:nvSpPr>
        <p:spPr>
          <a:xfrm flipH="1">
            <a:off x="8991600" y="3940074"/>
            <a:ext cx="1600200" cy="1600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flipH="1">
            <a:off x="8823391" y="4107857"/>
            <a:ext cx="1600200" cy="1600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flipH="1">
            <a:off x="8673878" y="4275337"/>
            <a:ext cx="1600200" cy="1600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High </a:t>
            </a:r>
            <a:r>
              <a:rPr lang="en-US" dirty="0" smtClean="0"/>
              <a:t>Availability</a:t>
            </a: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73</a:t>
            </a:fld>
            <a:endParaRPr lang="en-US" altLang="en-US"/>
          </a:p>
        </p:txBody>
      </p:sp>
      <p:sp>
        <p:nvSpPr>
          <p:cNvPr id="45" name="Rectangle 44"/>
          <p:cNvSpPr/>
          <p:nvPr/>
        </p:nvSpPr>
        <p:spPr>
          <a:xfrm flipH="1">
            <a:off x="8525794" y="4443120"/>
            <a:ext cx="1600200" cy="1600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8742885" y="4831323"/>
            <a:ext cx="1129348" cy="830997"/>
          </a:xfrm>
          <a:prstGeom prst="rect">
            <a:avLst/>
          </a:prstGeom>
          <a:noFill/>
          <a:ln>
            <a:noFill/>
          </a:ln>
        </p:spPr>
        <p:txBody>
          <a:bodyPr wrap="none" rtlCol="0">
            <a:spAutoFit/>
          </a:bodyPr>
          <a:lstStyle/>
          <a:p>
            <a:pPr algn="ctr"/>
            <a:r>
              <a:rPr lang="en-US" sz="2400" b="1" dirty="0" smtClean="0"/>
              <a:t>Worker</a:t>
            </a:r>
          </a:p>
          <a:p>
            <a:pPr algn="ctr"/>
            <a:r>
              <a:rPr lang="en-US" sz="2400" b="1" dirty="0" smtClean="0"/>
              <a:t>Node</a:t>
            </a:r>
            <a:endParaRPr lang="en-US" sz="2400" b="1" dirty="0"/>
          </a:p>
        </p:txBody>
      </p:sp>
      <p:sp>
        <p:nvSpPr>
          <p:cNvPr id="47" name="TextBox 46"/>
          <p:cNvSpPr txBox="1"/>
          <p:nvPr/>
        </p:nvSpPr>
        <p:spPr>
          <a:xfrm flipH="1">
            <a:off x="8216140" y="4059887"/>
            <a:ext cx="314509" cy="400110"/>
          </a:xfrm>
          <a:prstGeom prst="rect">
            <a:avLst/>
          </a:prstGeom>
          <a:noFill/>
          <a:ln>
            <a:noFill/>
          </a:ln>
        </p:spPr>
        <p:txBody>
          <a:bodyPr wrap="none" rtlCol="0">
            <a:spAutoFit/>
          </a:bodyPr>
          <a:lstStyle/>
          <a:p>
            <a:pPr algn="ctr"/>
            <a:r>
              <a:rPr lang="en-US" sz="2000" dirty="0" smtClean="0"/>
              <a:t>1</a:t>
            </a:r>
            <a:endParaRPr lang="en-US" sz="2000" dirty="0"/>
          </a:p>
        </p:txBody>
      </p:sp>
      <p:sp>
        <p:nvSpPr>
          <p:cNvPr id="53" name="Rectangle 52"/>
          <p:cNvSpPr/>
          <p:nvPr/>
        </p:nvSpPr>
        <p:spPr>
          <a:xfrm>
            <a:off x="1625744" y="2518532"/>
            <a:ext cx="5424836" cy="327266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778144" y="2670932"/>
            <a:ext cx="5424836" cy="327266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930544" y="2823332"/>
            <a:ext cx="5424836" cy="3272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2140615" y="5041978"/>
            <a:ext cx="5039591" cy="389023"/>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kubelet</a:t>
            </a:r>
            <a:endParaRPr lang="en-US" sz="2000" dirty="0">
              <a:solidFill>
                <a:schemeClr val="tx1"/>
              </a:solidFill>
            </a:endParaRPr>
          </a:p>
        </p:txBody>
      </p:sp>
      <p:sp>
        <p:nvSpPr>
          <p:cNvPr id="58" name="Rounded Rectangle 57"/>
          <p:cNvSpPr/>
          <p:nvPr/>
        </p:nvSpPr>
        <p:spPr>
          <a:xfrm>
            <a:off x="2141897" y="5520403"/>
            <a:ext cx="5039591" cy="403068"/>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monit</a:t>
            </a:r>
            <a:endParaRPr lang="en-US" sz="2000" dirty="0">
              <a:solidFill>
                <a:schemeClr val="tx1"/>
              </a:solidFill>
            </a:endParaRPr>
          </a:p>
        </p:txBody>
      </p:sp>
      <p:sp>
        <p:nvSpPr>
          <p:cNvPr id="60" name="Rounded Rectangle 59"/>
          <p:cNvSpPr/>
          <p:nvPr/>
        </p:nvSpPr>
        <p:spPr>
          <a:xfrm>
            <a:off x="4865268" y="4314494"/>
            <a:ext cx="2218466" cy="618377"/>
          </a:xfrm>
          <a:prstGeom prst="roundRect">
            <a:avLst/>
          </a:prstGeom>
          <a:noFill/>
          <a:ln w="5080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a:t>
            </a:r>
            <a:r>
              <a:rPr lang="en-US" sz="2000" dirty="0" smtClean="0">
                <a:solidFill>
                  <a:schemeClr val="tx1"/>
                </a:solidFill>
              </a:rPr>
              <a:t>ontroller </a:t>
            </a:r>
          </a:p>
          <a:p>
            <a:r>
              <a:rPr lang="en-US" sz="2000" dirty="0">
                <a:solidFill>
                  <a:schemeClr val="tx1"/>
                </a:solidFill>
              </a:rPr>
              <a:t>m</a:t>
            </a:r>
            <a:r>
              <a:rPr lang="en-US" sz="2000" dirty="0" smtClean="0">
                <a:solidFill>
                  <a:schemeClr val="tx1"/>
                </a:solidFill>
              </a:rPr>
              <a:t>anager</a:t>
            </a:r>
            <a:endParaRPr lang="en-US" sz="2000" dirty="0">
              <a:solidFill>
                <a:schemeClr val="tx1"/>
              </a:solidFill>
            </a:endParaRPr>
          </a:p>
        </p:txBody>
      </p:sp>
      <p:sp>
        <p:nvSpPr>
          <p:cNvPr id="82" name="Rounded Rectangle 81"/>
          <p:cNvSpPr/>
          <p:nvPr/>
        </p:nvSpPr>
        <p:spPr>
          <a:xfrm>
            <a:off x="2140615" y="4465178"/>
            <a:ext cx="2218466" cy="439721"/>
          </a:xfrm>
          <a:prstGeom prst="round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rPr>
              <a:t>Podmaster</a:t>
            </a:r>
            <a:endParaRPr lang="en-US" sz="2000" dirty="0">
              <a:solidFill>
                <a:schemeClr val="tx1"/>
              </a:solidFill>
            </a:endParaRPr>
          </a:p>
        </p:txBody>
      </p:sp>
      <p:sp>
        <p:nvSpPr>
          <p:cNvPr id="104" name="Rounded Rectangle 103"/>
          <p:cNvSpPr/>
          <p:nvPr/>
        </p:nvSpPr>
        <p:spPr>
          <a:xfrm>
            <a:off x="5026334" y="3681088"/>
            <a:ext cx="2218466" cy="461792"/>
          </a:xfrm>
          <a:prstGeom prst="roundRect">
            <a:avLst/>
          </a:prstGeom>
          <a:noFill/>
          <a:ln w="5080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a:t>
            </a:r>
            <a:r>
              <a:rPr lang="en-US" sz="2000" dirty="0" smtClean="0">
                <a:solidFill>
                  <a:schemeClr val="tx1"/>
                </a:solidFill>
              </a:rPr>
              <a:t>cheduler</a:t>
            </a:r>
            <a:endParaRPr lang="en-US" sz="2000" dirty="0">
              <a:solidFill>
                <a:schemeClr val="tx1"/>
              </a:solidFill>
            </a:endParaRPr>
          </a:p>
        </p:txBody>
      </p:sp>
      <p:sp>
        <p:nvSpPr>
          <p:cNvPr id="112" name="Rounded Rectangle 111"/>
          <p:cNvSpPr/>
          <p:nvPr/>
        </p:nvSpPr>
        <p:spPr>
          <a:xfrm>
            <a:off x="2140615" y="3746822"/>
            <a:ext cx="2218466" cy="441188"/>
          </a:xfrm>
          <a:prstGeom prst="round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          </a:t>
            </a:r>
            <a:r>
              <a:rPr lang="en-US" sz="2000" dirty="0" err="1" smtClean="0">
                <a:solidFill>
                  <a:schemeClr val="tx1"/>
                </a:solidFill>
              </a:rPr>
              <a:t>etcd</a:t>
            </a:r>
            <a:endParaRPr lang="en-US" sz="2000" dirty="0">
              <a:solidFill>
                <a:schemeClr val="tx1"/>
              </a:solidFill>
            </a:endParaRPr>
          </a:p>
        </p:txBody>
      </p:sp>
      <p:grpSp>
        <p:nvGrpSpPr>
          <p:cNvPr id="120" name="Group 119"/>
          <p:cNvGrpSpPr/>
          <p:nvPr/>
        </p:nvGrpSpPr>
        <p:grpSpPr>
          <a:xfrm>
            <a:off x="2089848" y="3485071"/>
            <a:ext cx="654094" cy="868077"/>
            <a:chOff x="1385779" y="3014429"/>
            <a:chExt cx="654094" cy="868077"/>
          </a:xfrm>
        </p:grpSpPr>
        <p:sp>
          <p:nvSpPr>
            <p:cNvPr id="15" name="Can 14"/>
            <p:cNvSpPr/>
            <p:nvPr/>
          </p:nvSpPr>
          <p:spPr>
            <a:xfrm>
              <a:off x="1385779" y="3014429"/>
              <a:ext cx="654094" cy="868077"/>
            </a:xfrm>
            <a:prstGeom prst="can">
              <a:avLst>
                <a:gd name="adj" fmla="val 1576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1466957" y="3250907"/>
              <a:ext cx="499886" cy="383531"/>
              <a:chOff x="8839199" y="2254247"/>
              <a:chExt cx="1511606" cy="1019154"/>
            </a:xfrm>
          </p:grpSpPr>
          <p:sp>
            <p:nvSpPr>
              <p:cNvPr id="25" name="Snip Single Corner Rectangle 24"/>
              <p:cNvSpPr/>
              <p:nvPr/>
            </p:nvSpPr>
            <p:spPr>
              <a:xfrm>
                <a:off x="8839199" y="2254247"/>
                <a:ext cx="1137445" cy="1019154"/>
              </a:xfrm>
              <a:prstGeom prst="snip1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ingle Corner Rectangle 25"/>
              <p:cNvSpPr/>
              <p:nvPr/>
            </p:nvSpPr>
            <p:spPr>
              <a:xfrm rot="10800000">
                <a:off x="9207804" y="2454234"/>
                <a:ext cx="1143001" cy="819167"/>
              </a:xfrm>
              <a:prstGeom prst="snip1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9" name="Rounded Rectangle 128"/>
          <p:cNvSpPr/>
          <p:nvPr/>
        </p:nvSpPr>
        <p:spPr>
          <a:xfrm>
            <a:off x="3646068" y="2988105"/>
            <a:ext cx="2218466" cy="454832"/>
          </a:xfrm>
          <a:prstGeom prst="roundRect">
            <a:avLst/>
          </a:prstGeom>
          <a:noFill/>
          <a:ln w="381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smtClean="0">
                <a:solidFill>
                  <a:schemeClr val="tx1"/>
                </a:solidFill>
              </a:rPr>
              <a:t>apiserver</a:t>
            </a:r>
            <a:endParaRPr lang="en-US" sz="2000" dirty="0">
              <a:solidFill>
                <a:schemeClr val="tx1"/>
              </a:solidFill>
            </a:endParaRPr>
          </a:p>
        </p:txBody>
      </p:sp>
      <p:grpSp>
        <p:nvGrpSpPr>
          <p:cNvPr id="130" name="Group 129"/>
          <p:cNvGrpSpPr/>
          <p:nvPr/>
        </p:nvGrpSpPr>
        <p:grpSpPr>
          <a:xfrm>
            <a:off x="3469469" y="4422852"/>
            <a:ext cx="519710" cy="519708"/>
            <a:chOff x="-1864265" y="5506529"/>
            <a:chExt cx="808535" cy="808535"/>
          </a:xfrm>
        </p:grpSpPr>
        <p:sp>
          <p:nvSpPr>
            <p:cNvPr id="131" name="Cross 130"/>
            <p:cNvSpPr/>
            <p:nvPr/>
          </p:nvSpPr>
          <p:spPr>
            <a:xfrm>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Cross 131"/>
            <p:cNvSpPr/>
            <p:nvPr/>
          </p:nvSpPr>
          <p:spPr>
            <a:xfrm rot="183181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Cross 132"/>
            <p:cNvSpPr/>
            <p:nvPr/>
          </p:nvSpPr>
          <p:spPr>
            <a:xfrm rot="358625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802072" y="5568724"/>
              <a:ext cx="684145" cy="68414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708778" y="5662017"/>
              <a:ext cx="497560" cy="497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Extract 135"/>
            <p:cNvSpPr/>
            <p:nvPr/>
          </p:nvSpPr>
          <p:spPr>
            <a:xfrm rot="5400000">
              <a:off x="-1625670" y="5661258"/>
              <a:ext cx="499077" cy="499077"/>
            </a:xfrm>
            <a:prstGeom prst="flowChartExtra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6395420" y="3651163"/>
            <a:ext cx="519710" cy="519708"/>
            <a:chOff x="-1864265" y="5506529"/>
            <a:chExt cx="808535" cy="808535"/>
          </a:xfrm>
        </p:grpSpPr>
        <p:sp>
          <p:nvSpPr>
            <p:cNvPr id="138" name="Cross 137"/>
            <p:cNvSpPr/>
            <p:nvPr/>
          </p:nvSpPr>
          <p:spPr>
            <a:xfrm>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Cross 138"/>
            <p:cNvSpPr/>
            <p:nvPr/>
          </p:nvSpPr>
          <p:spPr>
            <a:xfrm rot="183181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ross 139"/>
            <p:cNvSpPr/>
            <p:nvPr/>
          </p:nvSpPr>
          <p:spPr>
            <a:xfrm rot="358625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802072" y="5568724"/>
              <a:ext cx="684145" cy="68414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708778" y="5662017"/>
              <a:ext cx="497560" cy="497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Extract 142"/>
            <p:cNvSpPr/>
            <p:nvPr/>
          </p:nvSpPr>
          <p:spPr>
            <a:xfrm rot="5400000">
              <a:off x="-1625670" y="5661258"/>
              <a:ext cx="499077" cy="499077"/>
            </a:xfrm>
            <a:prstGeom prst="flowChartExtra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6179592" y="4367940"/>
            <a:ext cx="519710" cy="519708"/>
            <a:chOff x="-1864265" y="5506529"/>
            <a:chExt cx="808535" cy="808535"/>
          </a:xfrm>
        </p:grpSpPr>
        <p:sp>
          <p:nvSpPr>
            <p:cNvPr id="145" name="Cross 144"/>
            <p:cNvSpPr/>
            <p:nvPr/>
          </p:nvSpPr>
          <p:spPr>
            <a:xfrm>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ross 145"/>
            <p:cNvSpPr/>
            <p:nvPr/>
          </p:nvSpPr>
          <p:spPr>
            <a:xfrm rot="183181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Cross 146"/>
            <p:cNvSpPr/>
            <p:nvPr/>
          </p:nvSpPr>
          <p:spPr>
            <a:xfrm rot="358625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802072" y="5568724"/>
              <a:ext cx="684145" cy="68414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708778" y="5662017"/>
              <a:ext cx="497560" cy="497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Extract 149"/>
            <p:cNvSpPr/>
            <p:nvPr/>
          </p:nvSpPr>
          <p:spPr>
            <a:xfrm rot="5400000">
              <a:off x="-1625670" y="5661258"/>
              <a:ext cx="499077" cy="499077"/>
            </a:xfrm>
            <a:prstGeom prst="flowChartExtra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3469469" y="3700875"/>
            <a:ext cx="519710" cy="519708"/>
            <a:chOff x="-1864265" y="5506529"/>
            <a:chExt cx="808535" cy="808535"/>
          </a:xfrm>
        </p:grpSpPr>
        <p:sp>
          <p:nvSpPr>
            <p:cNvPr id="153" name="Cross 152"/>
            <p:cNvSpPr/>
            <p:nvPr/>
          </p:nvSpPr>
          <p:spPr>
            <a:xfrm>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ross 153"/>
            <p:cNvSpPr/>
            <p:nvPr/>
          </p:nvSpPr>
          <p:spPr>
            <a:xfrm rot="183181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ross 154"/>
            <p:cNvSpPr/>
            <p:nvPr/>
          </p:nvSpPr>
          <p:spPr>
            <a:xfrm rot="358625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802072" y="5568724"/>
              <a:ext cx="684145" cy="68414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708778" y="5662017"/>
              <a:ext cx="497560" cy="497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Extract 157"/>
            <p:cNvSpPr/>
            <p:nvPr/>
          </p:nvSpPr>
          <p:spPr>
            <a:xfrm rot="5400000">
              <a:off x="-1625670" y="5661258"/>
              <a:ext cx="499077" cy="499077"/>
            </a:xfrm>
            <a:prstGeom prst="flowChartExtra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4997266" y="2951671"/>
            <a:ext cx="519710" cy="519708"/>
            <a:chOff x="-1864265" y="5506529"/>
            <a:chExt cx="808535" cy="808535"/>
          </a:xfrm>
        </p:grpSpPr>
        <p:sp>
          <p:nvSpPr>
            <p:cNvPr id="114" name="Cross 113"/>
            <p:cNvSpPr/>
            <p:nvPr/>
          </p:nvSpPr>
          <p:spPr>
            <a:xfrm>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ross 114"/>
            <p:cNvSpPr/>
            <p:nvPr/>
          </p:nvSpPr>
          <p:spPr>
            <a:xfrm rot="183181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ross 115"/>
            <p:cNvSpPr/>
            <p:nvPr/>
          </p:nvSpPr>
          <p:spPr>
            <a:xfrm rot="3586259">
              <a:off x="-1864265" y="5506529"/>
              <a:ext cx="808535" cy="808535"/>
            </a:xfrm>
            <a:prstGeom prst="plus">
              <a:avLst>
                <a:gd name="adj" fmla="val 4294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802072" y="5568724"/>
              <a:ext cx="684145" cy="68414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708778" y="5662017"/>
              <a:ext cx="497560" cy="497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Extract 118"/>
            <p:cNvSpPr/>
            <p:nvPr/>
          </p:nvSpPr>
          <p:spPr>
            <a:xfrm rot="5400000">
              <a:off x="-1625670" y="5661258"/>
              <a:ext cx="499077" cy="499077"/>
            </a:xfrm>
            <a:prstGeom prst="flowChartExtra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Rounded Rectangle 158"/>
          <p:cNvSpPr/>
          <p:nvPr/>
        </p:nvSpPr>
        <p:spPr>
          <a:xfrm>
            <a:off x="3575578" y="1658139"/>
            <a:ext cx="2885398" cy="762000"/>
          </a:xfrm>
          <a:prstGeom prst="roundRect">
            <a:avLst>
              <a:gd name="adj" fmla="val 34667"/>
            </a:avLst>
          </a:prstGeom>
          <a:solidFill>
            <a:schemeClr val="accent6">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k</a:t>
            </a:r>
            <a:r>
              <a:rPr lang="en-US" sz="2400" dirty="0" err="1" smtClean="0">
                <a:solidFill>
                  <a:schemeClr val="tx1"/>
                </a:solidFill>
              </a:rPr>
              <a:t>ubectl</a:t>
            </a:r>
            <a:r>
              <a:rPr lang="en-US" sz="2400" dirty="0" smtClean="0">
                <a:solidFill>
                  <a:schemeClr val="tx1"/>
                </a:solidFill>
              </a:rPr>
              <a:t>, clients, etc.</a:t>
            </a:r>
            <a:endParaRPr lang="en-US" sz="2400" dirty="0">
              <a:solidFill>
                <a:schemeClr val="tx1"/>
              </a:solidFill>
            </a:endParaRPr>
          </a:p>
        </p:txBody>
      </p:sp>
      <p:grpSp>
        <p:nvGrpSpPr>
          <p:cNvPr id="151" name="Group 150"/>
          <p:cNvGrpSpPr/>
          <p:nvPr/>
        </p:nvGrpSpPr>
        <p:grpSpPr>
          <a:xfrm>
            <a:off x="7450774" y="1138787"/>
            <a:ext cx="3090370" cy="1375813"/>
            <a:chOff x="5044262" y="1490939"/>
            <a:chExt cx="3090370" cy="1375813"/>
          </a:xfrm>
        </p:grpSpPr>
        <p:sp>
          <p:nvSpPr>
            <p:cNvPr id="28" name="Oval 27"/>
            <p:cNvSpPr/>
            <p:nvPr/>
          </p:nvSpPr>
          <p:spPr>
            <a:xfrm flipH="1">
              <a:off x="6909892" y="1895494"/>
              <a:ext cx="919940" cy="6462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flipH="1">
              <a:off x="5044262" y="2336852"/>
              <a:ext cx="3090370" cy="529900"/>
            </a:xfrm>
            <a:prstGeom prst="roundRect">
              <a:avLst>
                <a:gd name="adj" fmla="val 5000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flipH="1">
              <a:off x="5851586" y="1490939"/>
              <a:ext cx="1614690" cy="131260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rot="18480425" flipH="1">
              <a:off x="5577057" y="1698258"/>
              <a:ext cx="638617" cy="133678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TextBox 159"/>
          <p:cNvSpPr txBox="1"/>
          <p:nvPr/>
        </p:nvSpPr>
        <p:spPr>
          <a:xfrm>
            <a:off x="8095465" y="1734530"/>
            <a:ext cx="1976823" cy="461665"/>
          </a:xfrm>
          <a:prstGeom prst="rect">
            <a:avLst/>
          </a:prstGeom>
          <a:noFill/>
        </p:spPr>
        <p:txBody>
          <a:bodyPr wrap="none" rtlCol="0">
            <a:spAutoFit/>
          </a:bodyPr>
          <a:lstStyle/>
          <a:p>
            <a:r>
              <a:rPr lang="en-US" sz="2400" b="1" dirty="0" smtClean="0">
                <a:solidFill>
                  <a:schemeClr val="bg1"/>
                </a:solidFill>
              </a:rPr>
              <a:t>Load Balancer</a:t>
            </a:r>
            <a:endParaRPr lang="en-US" sz="2400" b="1" dirty="0">
              <a:solidFill>
                <a:schemeClr val="bg1"/>
              </a:solidFill>
            </a:endParaRPr>
          </a:p>
        </p:txBody>
      </p:sp>
      <p:sp>
        <p:nvSpPr>
          <p:cNvPr id="161" name="TextBox 160"/>
          <p:cNvSpPr txBox="1"/>
          <p:nvPr/>
        </p:nvSpPr>
        <p:spPr>
          <a:xfrm>
            <a:off x="1911606" y="2797687"/>
            <a:ext cx="1484189" cy="369332"/>
          </a:xfrm>
          <a:prstGeom prst="rect">
            <a:avLst/>
          </a:prstGeom>
          <a:noFill/>
        </p:spPr>
        <p:txBody>
          <a:bodyPr wrap="none" rtlCol="0">
            <a:spAutoFit/>
          </a:bodyPr>
          <a:lstStyle/>
          <a:p>
            <a:r>
              <a:rPr lang="en-US" b="1" dirty="0" smtClean="0"/>
              <a:t>Master Node</a:t>
            </a:r>
            <a:endParaRPr lang="en-US" b="1" dirty="0"/>
          </a:p>
        </p:txBody>
      </p:sp>
      <p:sp>
        <p:nvSpPr>
          <p:cNvPr id="169" name="TextBox 168"/>
          <p:cNvSpPr txBox="1"/>
          <p:nvPr/>
        </p:nvSpPr>
        <p:spPr>
          <a:xfrm flipH="1">
            <a:off x="8366326" y="3871022"/>
            <a:ext cx="314510" cy="400110"/>
          </a:xfrm>
          <a:prstGeom prst="rect">
            <a:avLst/>
          </a:prstGeom>
          <a:noFill/>
          <a:ln>
            <a:noFill/>
          </a:ln>
        </p:spPr>
        <p:txBody>
          <a:bodyPr wrap="none" rtlCol="0">
            <a:spAutoFit/>
          </a:bodyPr>
          <a:lstStyle/>
          <a:p>
            <a:pPr algn="ctr"/>
            <a:r>
              <a:rPr lang="en-US" sz="2000" dirty="0"/>
              <a:t>2</a:t>
            </a:r>
          </a:p>
        </p:txBody>
      </p:sp>
      <p:sp>
        <p:nvSpPr>
          <p:cNvPr id="170" name="TextBox 169"/>
          <p:cNvSpPr txBox="1"/>
          <p:nvPr/>
        </p:nvSpPr>
        <p:spPr>
          <a:xfrm flipH="1">
            <a:off x="8521824" y="3718622"/>
            <a:ext cx="314510" cy="400110"/>
          </a:xfrm>
          <a:prstGeom prst="rect">
            <a:avLst/>
          </a:prstGeom>
          <a:noFill/>
          <a:ln>
            <a:noFill/>
          </a:ln>
        </p:spPr>
        <p:txBody>
          <a:bodyPr wrap="none" rtlCol="0">
            <a:spAutoFit/>
          </a:bodyPr>
          <a:lstStyle/>
          <a:p>
            <a:pPr algn="ctr"/>
            <a:r>
              <a:rPr lang="en-US" sz="2000" dirty="0"/>
              <a:t>3</a:t>
            </a:r>
          </a:p>
        </p:txBody>
      </p:sp>
      <p:sp>
        <p:nvSpPr>
          <p:cNvPr id="171" name="TextBox 170"/>
          <p:cNvSpPr txBox="1"/>
          <p:nvPr/>
        </p:nvSpPr>
        <p:spPr>
          <a:xfrm flipH="1">
            <a:off x="8683933" y="3541999"/>
            <a:ext cx="314510" cy="400110"/>
          </a:xfrm>
          <a:prstGeom prst="rect">
            <a:avLst/>
          </a:prstGeom>
          <a:noFill/>
          <a:ln>
            <a:noFill/>
          </a:ln>
        </p:spPr>
        <p:txBody>
          <a:bodyPr wrap="none" rtlCol="0">
            <a:spAutoFit/>
          </a:bodyPr>
          <a:lstStyle/>
          <a:p>
            <a:pPr algn="ctr"/>
            <a:r>
              <a:rPr lang="en-US" sz="2000" dirty="0"/>
              <a:t>4</a:t>
            </a:r>
          </a:p>
        </p:txBody>
      </p:sp>
      <p:cxnSp>
        <p:nvCxnSpPr>
          <p:cNvPr id="173" name="Straight Arrow Connector 172"/>
          <p:cNvCxnSpPr>
            <a:stCxn id="47" idx="0"/>
            <a:endCxn id="32" idx="4"/>
          </p:cNvCxnSpPr>
          <p:nvPr/>
        </p:nvCxnSpPr>
        <p:spPr>
          <a:xfrm flipV="1">
            <a:off x="8373394" y="2451391"/>
            <a:ext cx="692049" cy="1608496"/>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9" idx="0"/>
            <a:endCxn id="32" idx="4"/>
          </p:cNvCxnSpPr>
          <p:nvPr/>
        </p:nvCxnSpPr>
        <p:spPr>
          <a:xfrm flipV="1">
            <a:off x="8523581" y="2451391"/>
            <a:ext cx="541862" cy="1419631"/>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0" idx="0"/>
            <a:endCxn id="32" idx="4"/>
          </p:cNvCxnSpPr>
          <p:nvPr/>
        </p:nvCxnSpPr>
        <p:spPr>
          <a:xfrm flipV="1">
            <a:off x="8679079" y="2451391"/>
            <a:ext cx="386364" cy="1267231"/>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71" idx="0"/>
            <a:endCxn id="32" idx="4"/>
          </p:cNvCxnSpPr>
          <p:nvPr/>
        </p:nvCxnSpPr>
        <p:spPr>
          <a:xfrm flipV="1">
            <a:off x="8841188" y="2451391"/>
            <a:ext cx="224255" cy="1090608"/>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59" idx="3"/>
            <a:endCxn id="160" idx="1"/>
          </p:cNvCxnSpPr>
          <p:nvPr/>
        </p:nvCxnSpPr>
        <p:spPr>
          <a:xfrm flipV="1">
            <a:off x="6460976" y="1965363"/>
            <a:ext cx="1634489" cy="73776"/>
          </a:xfrm>
          <a:prstGeom prst="straightConnector1">
            <a:avLst/>
          </a:prstGeom>
          <a:ln w="50800" cap="rnd">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82" idx="3"/>
            <a:endCxn id="104" idx="1"/>
          </p:cNvCxnSpPr>
          <p:nvPr/>
        </p:nvCxnSpPr>
        <p:spPr>
          <a:xfrm flipV="1">
            <a:off x="4359081" y="3911984"/>
            <a:ext cx="667253" cy="773055"/>
          </a:xfrm>
          <a:prstGeom prst="straightConnector1">
            <a:avLst/>
          </a:prstGeom>
          <a:ln w="50800" cap="rnd">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a:stCxn id="82" idx="3"/>
            <a:endCxn id="60" idx="1"/>
          </p:cNvCxnSpPr>
          <p:nvPr/>
        </p:nvCxnSpPr>
        <p:spPr>
          <a:xfrm flipV="1">
            <a:off x="4359081" y="4623683"/>
            <a:ext cx="506187" cy="61356"/>
          </a:xfrm>
          <a:prstGeom prst="straightConnector1">
            <a:avLst/>
          </a:prstGeom>
          <a:ln w="50800" cap="rnd">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04" idx="0"/>
            <a:endCxn id="129" idx="2"/>
          </p:cNvCxnSpPr>
          <p:nvPr/>
        </p:nvCxnSpPr>
        <p:spPr>
          <a:xfrm flipH="1" flipV="1">
            <a:off x="4755301" y="3442937"/>
            <a:ext cx="1380266" cy="238151"/>
          </a:xfrm>
          <a:prstGeom prst="straightConnector1">
            <a:avLst/>
          </a:prstGeom>
          <a:ln w="50800" cap="rnd">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60" idx="1"/>
            <a:endCxn id="129" idx="2"/>
          </p:cNvCxnSpPr>
          <p:nvPr/>
        </p:nvCxnSpPr>
        <p:spPr>
          <a:xfrm flipH="1" flipV="1">
            <a:off x="4755301" y="3442937"/>
            <a:ext cx="109967" cy="1180746"/>
          </a:xfrm>
          <a:prstGeom prst="straightConnector1">
            <a:avLst/>
          </a:prstGeom>
          <a:ln w="50800" cap="rnd">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29" idx="2"/>
            <a:endCxn id="112" idx="0"/>
          </p:cNvCxnSpPr>
          <p:nvPr/>
        </p:nvCxnSpPr>
        <p:spPr>
          <a:xfrm flipH="1">
            <a:off x="3249848" y="3442937"/>
            <a:ext cx="1505453" cy="303885"/>
          </a:xfrm>
          <a:prstGeom prst="straightConnector1">
            <a:avLst/>
          </a:prstGeom>
          <a:ln w="50800" cap="rnd">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flipH="1">
            <a:off x="7331818" y="2465009"/>
            <a:ext cx="314510" cy="400110"/>
          </a:xfrm>
          <a:prstGeom prst="rect">
            <a:avLst/>
          </a:prstGeom>
          <a:noFill/>
          <a:ln>
            <a:noFill/>
          </a:ln>
        </p:spPr>
        <p:txBody>
          <a:bodyPr wrap="none" rtlCol="0">
            <a:spAutoFit/>
          </a:bodyPr>
          <a:lstStyle/>
          <a:p>
            <a:pPr algn="ctr"/>
            <a:r>
              <a:rPr lang="en-US" sz="2000" dirty="0" smtClean="0"/>
              <a:t>1</a:t>
            </a:r>
            <a:endParaRPr lang="en-US" sz="2000" dirty="0"/>
          </a:p>
        </p:txBody>
      </p:sp>
      <p:cxnSp>
        <p:nvCxnSpPr>
          <p:cNvPr id="217" name="Straight Arrow Connector 216"/>
          <p:cNvCxnSpPr>
            <a:stCxn id="82" idx="0"/>
            <a:endCxn id="112" idx="2"/>
          </p:cNvCxnSpPr>
          <p:nvPr/>
        </p:nvCxnSpPr>
        <p:spPr>
          <a:xfrm flipV="1">
            <a:off x="3249848" y="4188010"/>
            <a:ext cx="0" cy="277168"/>
          </a:xfrm>
          <a:prstGeom prst="straightConnector1">
            <a:avLst/>
          </a:prstGeom>
          <a:ln w="50800" cap="rnd">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6705600" y="-1314450"/>
            <a:ext cx="184731" cy="369332"/>
          </a:xfrm>
          <a:prstGeom prst="rect">
            <a:avLst/>
          </a:prstGeom>
          <a:noFill/>
        </p:spPr>
        <p:txBody>
          <a:bodyPr wrap="none" rtlCol="0">
            <a:spAutoFit/>
          </a:bodyPr>
          <a:lstStyle/>
          <a:p>
            <a:endParaRPr lang="en-US" dirty="0"/>
          </a:p>
        </p:txBody>
      </p:sp>
      <p:cxnSp>
        <p:nvCxnSpPr>
          <p:cNvPr id="224" name="Straight Arrow Connector 223"/>
          <p:cNvCxnSpPr>
            <a:stCxn id="160" idx="2"/>
            <a:endCxn id="229" idx="1"/>
          </p:cNvCxnSpPr>
          <p:nvPr/>
        </p:nvCxnSpPr>
        <p:spPr>
          <a:xfrm flipH="1">
            <a:off x="7646328" y="2196195"/>
            <a:ext cx="1437549" cy="468869"/>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flipH="1">
            <a:off x="7036633" y="2129707"/>
            <a:ext cx="314510" cy="400110"/>
          </a:xfrm>
          <a:prstGeom prst="rect">
            <a:avLst/>
          </a:prstGeom>
          <a:noFill/>
          <a:ln>
            <a:noFill/>
          </a:ln>
        </p:spPr>
        <p:txBody>
          <a:bodyPr wrap="none" rtlCol="0">
            <a:spAutoFit/>
          </a:bodyPr>
          <a:lstStyle/>
          <a:p>
            <a:pPr algn="ctr"/>
            <a:r>
              <a:rPr lang="en-US" sz="2000" dirty="0" smtClean="0"/>
              <a:t>3</a:t>
            </a:r>
            <a:endParaRPr lang="en-US" sz="2000" dirty="0"/>
          </a:p>
        </p:txBody>
      </p:sp>
      <p:cxnSp>
        <p:nvCxnSpPr>
          <p:cNvPr id="232" name="Straight Arrow Connector 231"/>
          <p:cNvCxnSpPr>
            <a:stCxn id="160" idx="2"/>
            <a:endCxn id="228" idx="1"/>
          </p:cNvCxnSpPr>
          <p:nvPr/>
        </p:nvCxnSpPr>
        <p:spPr>
          <a:xfrm flipH="1">
            <a:off x="7493928" y="2196195"/>
            <a:ext cx="1589949" cy="297361"/>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160" idx="2"/>
            <a:endCxn id="230" idx="1"/>
          </p:cNvCxnSpPr>
          <p:nvPr/>
        </p:nvCxnSpPr>
        <p:spPr>
          <a:xfrm flipH="1">
            <a:off x="7351143" y="2196195"/>
            <a:ext cx="1732734" cy="133567"/>
          </a:xfrm>
          <a:prstGeom prst="straightConnector1">
            <a:avLst/>
          </a:prstGeom>
          <a:ln w="38100" cap="rnd">
            <a:tailEnd type="triangl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flipH="1">
            <a:off x="7179418" y="2293501"/>
            <a:ext cx="314510" cy="400110"/>
          </a:xfrm>
          <a:prstGeom prst="rect">
            <a:avLst/>
          </a:prstGeom>
          <a:noFill/>
          <a:ln>
            <a:noFill/>
          </a:ln>
        </p:spPr>
        <p:txBody>
          <a:bodyPr wrap="none" rtlCol="0">
            <a:spAutoFit/>
          </a:bodyPr>
          <a:lstStyle/>
          <a:p>
            <a:pPr algn="ctr"/>
            <a:r>
              <a:rPr lang="en-US" sz="2000" dirty="0"/>
              <a:t>2</a:t>
            </a:r>
          </a:p>
        </p:txBody>
      </p:sp>
    </p:spTree>
    <p:extLst>
      <p:ext uri="{BB962C8B-B14F-4D97-AF65-F5344CB8AC3E}">
        <p14:creationId xmlns:p14="http://schemas.microsoft.com/office/powerpoint/2010/main" val="896784061"/>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Availability </a:t>
            </a:r>
            <a:r>
              <a:rPr lang="en-US" dirty="0" smtClean="0"/>
              <a:t>Components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HA </a:t>
            </a:r>
            <a:r>
              <a:rPr lang="en-US" sz="2400" dirty="0"/>
              <a:t>m</a:t>
            </a:r>
            <a:r>
              <a:rPr lang="en-US" sz="2400" dirty="0" smtClean="0"/>
              <a:t>aster </a:t>
            </a:r>
            <a:r>
              <a:rPr lang="en-US" sz="2400" dirty="0"/>
              <a:t>nodes</a:t>
            </a:r>
          </a:p>
          <a:p>
            <a:pPr>
              <a:buFont typeface="Wingdings" panose="05000000000000000000" pitchFamily="2" charset="2"/>
              <a:buChar char="q"/>
            </a:pPr>
            <a:r>
              <a:rPr lang="en-US" sz="2400" dirty="0" smtClean="0"/>
              <a:t> An </a:t>
            </a:r>
            <a:r>
              <a:rPr lang="en-US" sz="2400" dirty="0" err="1" smtClean="0">
                <a:latin typeface="Courier New" panose="02070309020205020404" pitchFamily="49" charset="0"/>
                <a:cs typeface="Courier New" panose="02070309020205020404" pitchFamily="49" charset="0"/>
              </a:rPr>
              <a:t>etcd</a:t>
            </a:r>
            <a:r>
              <a:rPr lang="en-US" sz="2400" dirty="0" smtClean="0"/>
              <a:t> </a:t>
            </a:r>
            <a:r>
              <a:rPr lang="en-US" sz="2400" dirty="0" err="1"/>
              <a:t>datastore</a:t>
            </a:r>
            <a:endParaRPr lang="en-US" sz="2400" dirty="0"/>
          </a:p>
          <a:p>
            <a:pPr>
              <a:buFont typeface="Wingdings" panose="05000000000000000000" pitchFamily="2" charset="2"/>
              <a:buChar char="q"/>
            </a:pPr>
            <a:r>
              <a:rPr lang="en-US" sz="2400" dirty="0" smtClean="0"/>
              <a:t> Replicated</a:t>
            </a:r>
            <a:r>
              <a:rPr lang="en-US" sz="2400" dirty="0"/>
              <a:t>, load-balanced, API server</a:t>
            </a:r>
          </a:p>
          <a:p>
            <a:pPr>
              <a:buFont typeface="Wingdings" panose="05000000000000000000" pitchFamily="2" charset="2"/>
              <a:buChar char="q"/>
            </a:pPr>
            <a:r>
              <a:rPr lang="en-US" sz="2400" dirty="0" smtClean="0"/>
              <a:t> Elected </a:t>
            </a:r>
            <a:r>
              <a:rPr lang="en-US" sz="2400" dirty="0"/>
              <a:t>scheduler and controllers</a:t>
            </a:r>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74</a:t>
            </a:fld>
            <a:endParaRPr lang="en-US" altLang="en-US"/>
          </a:p>
        </p:txBody>
      </p:sp>
    </p:spTree>
    <p:extLst>
      <p:ext uri="{BB962C8B-B14F-4D97-AF65-F5344CB8AC3E}">
        <p14:creationId xmlns:p14="http://schemas.microsoft.com/office/powerpoint/2010/main" val="149001734"/>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Courier New" panose="02070309020205020404" pitchFamily="49" charset="0"/>
              </a:rPr>
              <a:t>ETCD</a:t>
            </a:r>
            <a:endParaRPr lang="en-US" dirty="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Open </a:t>
            </a:r>
            <a:r>
              <a:rPr lang="en-US" sz="2400" dirty="0"/>
              <a:t>source project started at CoreOS</a:t>
            </a:r>
          </a:p>
          <a:p>
            <a:pPr>
              <a:buFont typeface="Wingdings" panose="05000000000000000000" pitchFamily="2" charset="2"/>
              <a:buChar char="q"/>
            </a:pPr>
            <a:r>
              <a:rPr lang="en-US" sz="2400" dirty="0" smtClean="0"/>
              <a:t> Distributed </a:t>
            </a:r>
            <a:r>
              <a:rPr lang="en-US" sz="2400" dirty="0"/>
              <a:t>database</a:t>
            </a:r>
          </a:p>
          <a:p>
            <a:pPr>
              <a:buFont typeface="Wingdings" panose="05000000000000000000" pitchFamily="2" charset="2"/>
              <a:buChar char="q"/>
            </a:pPr>
            <a:r>
              <a:rPr lang="en-US" sz="2400" dirty="0" smtClean="0"/>
              <a:t> CAP </a:t>
            </a:r>
            <a:r>
              <a:rPr lang="en-US" sz="2400" dirty="0"/>
              <a:t>Theorem? == CP</a:t>
            </a:r>
          </a:p>
          <a:p>
            <a:pPr>
              <a:buFont typeface="Wingdings" panose="05000000000000000000" pitchFamily="2" charset="2"/>
              <a:buChar char="q"/>
            </a:pPr>
            <a:r>
              <a:rPr lang="en-US" sz="2400" dirty="0" smtClean="0"/>
              <a:t> Raft </a:t>
            </a:r>
            <a:r>
              <a:rPr lang="en-US" sz="2400" dirty="0"/>
              <a:t>algorithm/protocol</a:t>
            </a:r>
          </a:p>
          <a:p>
            <a:pPr>
              <a:buFont typeface="Wingdings" panose="05000000000000000000" pitchFamily="2" charset="2"/>
              <a:buChar char="q"/>
            </a:pPr>
            <a:r>
              <a:rPr lang="en-US" sz="2400" dirty="0" smtClean="0"/>
              <a:t> Watchable</a:t>
            </a:r>
            <a:endParaRPr lang="en-US" sz="2400" dirty="0"/>
          </a:p>
          <a:p>
            <a:pPr>
              <a:buFont typeface="Wingdings" panose="05000000000000000000" pitchFamily="2" charset="2"/>
              <a:buChar char="q"/>
            </a:pPr>
            <a:r>
              <a:rPr lang="en-US" sz="2400" dirty="0" smtClean="0"/>
              <a:t> And </a:t>
            </a:r>
            <a:r>
              <a:rPr lang="en-US" sz="2400" dirty="0" err="1" smtClean="0">
                <a:latin typeface="Courier New" panose="02070309020205020404" pitchFamily="49" charset="0"/>
                <a:cs typeface="Courier New" panose="02070309020205020404" pitchFamily="49" charset="0"/>
              </a:rPr>
              <a:t>etcd</a:t>
            </a:r>
            <a:r>
              <a:rPr lang="en-US" sz="2400" dirty="0" smtClean="0"/>
              <a:t> </a:t>
            </a:r>
            <a:r>
              <a:rPr lang="en-US" sz="2400" dirty="0"/>
              <a:t>provides HA </a:t>
            </a:r>
            <a:r>
              <a:rPr lang="en-US" sz="2400" dirty="0" err="1"/>
              <a:t>datastore</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75</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00" y="962025"/>
            <a:ext cx="6667500" cy="4981575"/>
          </a:xfrm>
          <a:prstGeom prst="rect">
            <a:avLst/>
          </a:prstGeom>
        </p:spPr>
      </p:pic>
    </p:spTree>
    <p:extLst>
      <p:ext uri="{BB962C8B-B14F-4D97-AF65-F5344CB8AC3E}">
        <p14:creationId xmlns:p14="http://schemas.microsoft.com/office/powerpoint/2010/main" val="1378478680"/>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Availability </a:t>
            </a:r>
            <a:r>
              <a:rPr lang="en-US" dirty="0" smtClean="0"/>
              <a:t>Components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Run </a:t>
            </a:r>
            <a:r>
              <a:rPr lang="en-US" sz="2400" dirty="0" err="1">
                <a:latin typeface="Courier New" charset="0"/>
                <a:ea typeface="Courier New" charset="0"/>
                <a:cs typeface="Courier New" charset="0"/>
              </a:rPr>
              <a:t>kubelet</a:t>
            </a:r>
            <a:r>
              <a:rPr lang="en-US" sz="2400" dirty="0"/>
              <a:t> on the </a:t>
            </a:r>
            <a:r>
              <a:rPr lang="en-US" sz="2400" dirty="0" smtClean="0"/>
              <a:t>master nodes </a:t>
            </a:r>
            <a:r>
              <a:rPr lang="en-US" sz="2400" dirty="0"/>
              <a:t>to monitor </a:t>
            </a:r>
            <a:r>
              <a:rPr lang="en-US" sz="2400" dirty="0" smtClean="0"/>
              <a:t>the API </a:t>
            </a:r>
            <a:r>
              <a:rPr lang="en-US" sz="2400" dirty="0"/>
              <a:t>server process and restart on </a:t>
            </a:r>
            <a:r>
              <a:rPr lang="en-US" sz="2400" dirty="0" smtClean="0"/>
              <a:t>failure</a:t>
            </a:r>
            <a:endParaRPr lang="en-US" sz="2400" dirty="0"/>
          </a:p>
          <a:p>
            <a:pPr lvl="1">
              <a:buFont typeface="Wingdings" panose="05000000000000000000" pitchFamily="2" charset="2"/>
              <a:buChar char="q"/>
            </a:pPr>
            <a:r>
              <a:rPr lang="en-US" sz="2400" dirty="0" smtClean="0"/>
              <a:t> So, </a:t>
            </a:r>
            <a:r>
              <a:rPr lang="en-US" sz="2400" dirty="0" err="1" smtClean="0">
                <a:latin typeface="Courier New" charset="0"/>
                <a:ea typeface="Courier New" charset="0"/>
                <a:cs typeface="Courier New" charset="0"/>
              </a:rPr>
              <a:t>systemctl</a:t>
            </a:r>
            <a:r>
              <a:rPr lang="en-US" sz="2400" dirty="0" smtClean="0"/>
              <a:t> enables </a:t>
            </a:r>
            <a:r>
              <a:rPr lang="en-US" sz="2400" dirty="0" err="1">
                <a:latin typeface="Courier New" charset="0"/>
                <a:ea typeface="Courier New" charset="0"/>
                <a:cs typeface="Courier New" charset="0"/>
              </a:rPr>
              <a:t>kubelet</a:t>
            </a:r>
            <a:r>
              <a:rPr lang="en-US" sz="2400" dirty="0"/>
              <a:t> and </a:t>
            </a:r>
            <a:r>
              <a:rPr lang="en-US" sz="2400" dirty="0" err="1">
                <a:latin typeface="Courier New" charset="0"/>
                <a:ea typeface="Courier New" charset="0"/>
                <a:cs typeface="Courier New" charset="0"/>
              </a:rPr>
              <a:t>systemctl</a:t>
            </a:r>
            <a:r>
              <a:rPr lang="en-US" sz="2400" dirty="0"/>
              <a:t> </a:t>
            </a:r>
            <a:r>
              <a:rPr lang="en-US" sz="2400" dirty="0" smtClean="0"/>
              <a:t>enables </a:t>
            </a:r>
            <a:r>
              <a:rPr lang="en-US" sz="2400" dirty="0" err="1">
                <a:latin typeface="Courier New" charset="0"/>
                <a:ea typeface="Courier New" charset="0"/>
                <a:cs typeface="Courier New" charset="0"/>
              </a:rPr>
              <a:t>docker</a:t>
            </a:r>
            <a:r>
              <a:rPr lang="en-US" sz="2400" dirty="0" smtClean="0"/>
              <a:t>.</a:t>
            </a:r>
            <a:endParaRPr lang="en-US" sz="2400" dirty="0"/>
          </a:p>
          <a:p>
            <a:pPr>
              <a:buFont typeface="Wingdings" panose="05000000000000000000" pitchFamily="2" charset="2"/>
              <a:buChar char="q"/>
            </a:pPr>
            <a:r>
              <a:rPr lang="en-US" sz="2400" dirty="0" smtClean="0"/>
              <a:t> Replicated </a:t>
            </a:r>
            <a:r>
              <a:rPr lang="en-US" sz="2400" dirty="0" err="1" smtClean="0">
                <a:latin typeface="Courier New" panose="02070309020205020404" pitchFamily="49" charset="0"/>
                <a:cs typeface="Courier New" panose="02070309020205020404" pitchFamily="49" charset="0"/>
              </a:rPr>
              <a:t>etcd</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 Run </a:t>
            </a:r>
            <a:r>
              <a:rPr lang="en-US" sz="2400" dirty="0"/>
              <a:t>shared storage locations for each of the </a:t>
            </a:r>
            <a:r>
              <a:rPr lang="en-US" sz="2400" dirty="0" err="1">
                <a:latin typeface="Courier New" charset="0"/>
                <a:ea typeface="Courier New" charset="0"/>
                <a:cs typeface="Courier New" charset="0"/>
              </a:rPr>
              <a:t>etcd</a:t>
            </a:r>
            <a:r>
              <a:rPr lang="en-US" sz="2400" dirty="0"/>
              <a:t> </a:t>
            </a:r>
            <a:r>
              <a:rPr lang="en-US" sz="2400" dirty="0" smtClean="0"/>
              <a:t>nodes</a:t>
            </a:r>
            <a:endParaRPr lang="en-US" sz="2400" dirty="0"/>
          </a:p>
          <a:p>
            <a:pPr>
              <a:buFont typeface="Wingdings" panose="05000000000000000000" pitchFamily="2" charset="2"/>
              <a:buChar char="q"/>
            </a:pPr>
            <a:r>
              <a:rPr lang="en-US" sz="2400" dirty="0" smtClean="0"/>
              <a:t> Network </a:t>
            </a:r>
            <a:r>
              <a:rPr lang="en-US" sz="2400" dirty="0" err="1" smtClean="0"/>
              <a:t>loadbalancers</a:t>
            </a:r>
            <a:r>
              <a:rPr lang="en-US" sz="2400" dirty="0" smtClean="0"/>
              <a:t> </a:t>
            </a:r>
            <a:r>
              <a:rPr lang="en-US" sz="2400" dirty="0"/>
              <a:t>over the API </a:t>
            </a:r>
            <a:r>
              <a:rPr lang="en-US" sz="2400" dirty="0" smtClean="0"/>
              <a:t>servers</a:t>
            </a:r>
            <a:endParaRPr lang="en-US" sz="2400" dirty="0"/>
          </a:p>
          <a:p>
            <a:pPr>
              <a:buFont typeface="Wingdings" panose="05000000000000000000" pitchFamily="2" charset="2"/>
              <a:buChar char="q"/>
            </a:pPr>
            <a:r>
              <a:rPr lang="en-US" sz="2400" dirty="0" smtClean="0"/>
              <a:t> Run </a:t>
            </a:r>
            <a:r>
              <a:rPr lang="en-US" sz="2400" dirty="0" err="1">
                <a:latin typeface="Courier New" panose="02070309020205020404" pitchFamily="49" charset="0"/>
                <a:cs typeface="Courier New" panose="02070309020205020404" pitchFamily="49" charset="0"/>
              </a:rPr>
              <a:t>podmaster</a:t>
            </a:r>
            <a:r>
              <a:rPr lang="en-US" sz="2400" dirty="0"/>
              <a:t> which coordinates a lease-lock election using </a:t>
            </a:r>
            <a:r>
              <a:rPr lang="en-US" sz="2400" dirty="0" err="1" smtClean="0">
                <a:latin typeface="Courier New" panose="02070309020205020404" pitchFamily="49" charset="0"/>
                <a:cs typeface="Courier New" panose="02070309020205020404" pitchFamily="49" charset="0"/>
              </a:rPr>
              <a:t>etcd</a:t>
            </a:r>
            <a:endParaRPr lang="en-US" sz="2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76</a:t>
            </a:fld>
            <a:endParaRPr lang="en-US" altLang="en-US"/>
          </a:p>
        </p:txBody>
      </p:sp>
    </p:spTree>
    <p:extLst>
      <p:ext uri="{BB962C8B-B14F-4D97-AF65-F5344CB8AC3E}">
        <p14:creationId xmlns:p14="http://schemas.microsoft.com/office/powerpoint/2010/main" val="337798832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Updating </a:t>
            </a:r>
            <a:r>
              <a:rPr lang="en-US" sz="4400" dirty="0" smtClean="0"/>
              <a:t>Applications </a:t>
            </a:r>
            <a:r>
              <a:rPr lang="en-US" sz="4400" dirty="0"/>
              <a:t>- Releasing </a:t>
            </a:r>
            <a:r>
              <a:rPr lang="en-US" sz="4400" dirty="0" smtClean="0"/>
              <a:t>Updates</a:t>
            </a:r>
            <a:endParaRPr lang="en-US" sz="44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77</a:t>
            </a:fld>
            <a:endParaRPr lang="en-US" altLang="en-US"/>
          </a:p>
        </p:txBody>
      </p:sp>
    </p:spTree>
    <p:extLst>
      <p:ext uri="{BB962C8B-B14F-4D97-AF65-F5344CB8AC3E}">
        <p14:creationId xmlns:p14="http://schemas.microsoft.com/office/powerpoint/2010/main" val="23046360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a:t>
            </a:r>
            <a:r>
              <a:rPr lang="en-US" dirty="0" smtClean="0"/>
              <a:t>Types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Canary </a:t>
            </a:r>
            <a:r>
              <a:rPr lang="en-US" sz="2400" dirty="0"/>
              <a:t>release</a:t>
            </a:r>
          </a:p>
          <a:p>
            <a:pPr>
              <a:buFont typeface="Wingdings" panose="05000000000000000000" pitchFamily="2" charset="2"/>
              <a:buChar char="q"/>
            </a:pPr>
            <a:r>
              <a:rPr lang="en-US" sz="2400" dirty="0" smtClean="0"/>
              <a:t> Blue/green </a:t>
            </a:r>
            <a:r>
              <a:rPr lang="en-US" sz="2400" dirty="0"/>
              <a:t>deployment</a:t>
            </a:r>
          </a:p>
          <a:p>
            <a:pPr>
              <a:buFont typeface="Wingdings" panose="05000000000000000000" pitchFamily="2" charset="2"/>
              <a:buChar char="q"/>
            </a:pPr>
            <a:r>
              <a:rPr lang="en-US" sz="2400" dirty="0" smtClean="0"/>
              <a:t> A/B </a:t>
            </a:r>
            <a:r>
              <a:rPr lang="en-US" sz="2400" dirty="0"/>
              <a:t>testing</a:t>
            </a:r>
          </a:p>
          <a:p>
            <a:pPr>
              <a:buFont typeface="Wingdings" panose="05000000000000000000" pitchFamily="2" charset="2"/>
              <a:buChar char="q"/>
            </a:pPr>
            <a:r>
              <a:rPr lang="en-US" sz="2400" dirty="0" smtClean="0"/>
              <a:t> Rolling </a:t>
            </a:r>
            <a:r>
              <a:rPr lang="en-US" sz="2400" dirty="0"/>
              <a:t>upgrade/rollback</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78</a:t>
            </a:fld>
            <a:endParaRPr lang="en-US" altLang="en-US"/>
          </a:p>
        </p:txBody>
      </p:sp>
    </p:spTree>
    <p:extLst>
      <p:ext uri="{BB962C8B-B14F-4D97-AF65-F5344CB8AC3E}">
        <p14:creationId xmlns:p14="http://schemas.microsoft.com/office/powerpoint/2010/main" val="2795148217"/>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Canary </a:t>
            </a:r>
            <a:r>
              <a:rPr lang="en-US" dirty="0" smtClean="0"/>
              <a:t>Release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79</a:t>
            </a:fld>
            <a:endParaRPr lang="en-US" altLang="en-US"/>
          </a:p>
        </p:txBody>
      </p:sp>
      <p:grpSp>
        <p:nvGrpSpPr>
          <p:cNvPr id="12" name="Group 11"/>
          <p:cNvGrpSpPr/>
          <p:nvPr/>
        </p:nvGrpSpPr>
        <p:grpSpPr>
          <a:xfrm>
            <a:off x="2122170" y="2133600"/>
            <a:ext cx="8008620" cy="2324099"/>
            <a:chOff x="2278380" y="1685007"/>
            <a:chExt cx="8008620" cy="2324099"/>
          </a:xfrm>
        </p:grpSpPr>
        <p:sp>
          <p:nvSpPr>
            <p:cNvPr id="6" name="Cube 5"/>
            <p:cNvSpPr/>
            <p:nvPr/>
          </p:nvSpPr>
          <p:spPr>
            <a:xfrm>
              <a:off x="2278380" y="1685007"/>
              <a:ext cx="8008620" cy="1143000"/>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Loadbalancer</a:t>
              </a:r>
              <a:endParaRPr lang="en-US" sz="2400" b="1" dirty="0">
                <a:solidFill>
                  <a:schemeClr val="tx1"/>
                </a:solidFill>
              </a:endParaRPr>
            </a:p>
          </p:txBody>
        </p:sp>
        <p:sp>
          <p:nvSpPr>
            <p:cNvPr id="7" name="Snip Diagonal Corner Rectangle 6"/>
            <p:cNvSpPr/>
            <p:nvPr/>
          </p:nvSpPr>
          <p:spPr>
            <a:xfrm>
              <a:off x="2286000" y="2954588"/>
              <a:ext cx="1752600" cy="100781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V1</a:t>
              </a:r>
              <a:endParaRPr lang="en-US" sz="2400" b="1" dirty="0">
                <a:ln w="0"/>
                <a:solidFill>
                  <a:schemeClr val="tx1"/>
                </a:solidFill>
                <a:effectLst>
                  <a:outerShdw blurRad="38100" dist="19050" dir="2700000" algn="tl" rotWithShape="0">
                    <a:schemeClr val="dk1">
                      <a:alpha val="40000"/>
                    </a:schemeClr>
                  </a:outerShdw>
                </a:effectLst>
              </a:endParaRPr>
            </a:p>
          </p:txBody>
        </p:sp>
        <p:sp>
          <p:nvSpPr>
            <p:cNvPr id="8" name="Snip Diagonal Corner Rectangle 7"/>
            <p:cNvSpPr/>
            <p:nvPr/>
          </p:nvSpPr>
          <p:spPr>
            <a:xfrm>
              <a:off x="4267200" y="3001294"/>
              <a:ext cx="1752600" cy="100781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V1</a:t>
              </a:r>
              <a:endParaRPr lang="en-US" sz="2400" b="1" dirty="0">
                <a:ln w="0"/>
                <a:solidFill>
                  <a:schemeClr val="tx1"/>
                </a:solidFill>
                <a:effectLst>
                  <a:outerShdw blurRad="38100" dist="19050" dir="2700000" algn="tl" rotWithShape="0">
                    <a:schemeClr val="dk1">
                      <a:alpha val="40000"/>
                    </a:schemeClr>
                  </a:outerShdw>
                </a:effectLst>
              </a:endParaRPr>
            </a:p>
          </p:txBody>
        </p:sp>
        <p:sp>
          <p:nvSpPr>
            <p:cNvPr id="9" name="Snip Diagonal Corner Rectangle 8"/>
            <p:cNvSpPr/>
            <p:nvPr/>
          </p:nvSpPr>
          <p:spPr>
            <a:xfrm>
              <a:off x="6246795" y="3001294"/>
              <a:ext cx="1752600" cy="100781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V1</a:t>
              </a:r>
              <a:endParaRPr lang="en-US" sz="2400" b="1" dirty="0">
                <a:ln w="0"/>
                <a:solidFill>
                  <a:schemeClr val="tx1"/>
                </a:solidFill>
                <a:effectLst>
                  <a:outerShdw blurRad="38100" dist="19050" dir="2700000" algn="tl" rotWithShape="0">
                    <a:schemeClr val="dk1">
                      <a:alpha val="40000"/>
                    </a:schemeClr>
                  </a:outerShdw>
                </a:effectLst>
              </a:endParaRPr>
            </a:p>
          </p:txBody>
        </p:sp>
        <p:sp>
          <p:nvSpPr>
            <p:cNvPr id="10" name="Snip Diagonal Corner Rectangle 9"/>
            <p:cNvSpPr/>
            <p:nvPr/>
          </p:nvSpPr>
          <p:spPr>
            <a:xfrm>
              <a:off x="8226390" y="3001294"/>
              <a:ext cx="1752600" cy="1007812"/>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513" y="3059775"/>
              <a:ext cx="1046354" cy="890850"/>
            </a:xfrm>
            <a:prstGeom prst="rect">
              <a:avLst/>
            </a:prstGeom>
          </p:spPr>
        </p:pic>
      </p:grpSp>
    </p:spTree>
    <p:extLst>
      <p:ext uri="{BB962C8B-B14F-4D97-AF65-F5344CB8AC3E}">
        <p14:creationId xmlns:p14="http://schemas.microsoft.com/office/powerpoint/2010/main" val="236198411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Reconciliation of </a:t>
            </a:r>
            <a:r>
              <a:rPr lang="en-US" dirty="0" smtClean="0"/>
              <a:t>End State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
        <p:nvSpPr>
          <p:cNvPr id="6" name="Folded Corner 5"/>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9" name="Rounded Rectangle 8"/>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be 13"/>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7" name="Straight Arrow Connector 16"/>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449386488"/>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Canary Release with </a:t>
            </a:r>
            <a:r>
              <a:rPr lang="en-US" dirty="0" smtClean="0"/>
              <a:t>Kubernetes</a:t>
            </a:r>
            <a:endParaRPr lang="en-US" dirty="0"/>
          </a:p>
        </p:txBody>
      </p:sp>
      <p:sp>
        <p:nvSpPr>
          <p:cNvPr id="3" name="Content Placeholder 2"/>
          <p:cNvSpPr>
            <a:spLocks noGrp="1"/>
          </p:cNvSpPr>
          <p:nvPr>
            <p:ph idx="1"/>
          </p:nvPr>
        </p:nvSpPr>
        <p:spPr>
          <a:xfrm>
            <a:off x="1097279" y="1104053"/>
            <a:ext cx="10058401" cy="4802293"/>
          </a:xfrm>
        </p:spPr>
        <p:txBody>
          <a:bodyPr>
            <a:normAutofit/>
          </a:bodyPr>
          <a:lstStyle/>
          <a:p>
            <a:pPr>
              <a:buFont typeface="Wingdings" charset="2"/>
              <a:buChar char="q"/>
            </a:pPr>
            <a:r>
              <a:rPr lang="en-US" sz="2400" dirty="0"/>
              <a:t>App to deploy:</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Existing set of apps</a:t>
            </a:r>
            <a:r>
              <a:rPr lang="en-US" sz="2400" dirty="0" smtClean="0"/>
              <a:t>:</a:t>
            </a:r>
            <a:r>
              <a:rPr lang="en-US" sz="2400" dirty="0"/>
              <a:t/>
            </a:r>
            <a:br>
              <a:rPr lang="en-US" sz="2400" dirty="0"/>
            </a:br>
            <a:endParaRPr lang="en-US" sz="2400" dirty="0" smtClean="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a:t>Service </a:t>
            </a:r>
            <a:r>
              <a:rPr lang="en-US" sz="2400" dirty="0" smtClean="0"/>
              <a:t>selector:</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80</a:t>
            </a:fld>
            <a:endParaRPr lang="en-US" altLang="en-US"/>
          </a:p>
        </p:txBody>
      </p:sp>
      <p:sp>
        <p:nvSpPr>
          <p:cNvPr id="6" name="Content Placeholder 2"/>
          <p:cNvSpPr>
            <a:spLocks noGrp="1"/>
          </p:cNvSpPr>
          <p:nvPr/>
        </p:nvSpPr>
        <p:spPr>
          <a:xfrm>
            <a:off x="4247387" y="1143001"/>
            <a:ext cx="6560821" cy="1447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buNone/>
            </a:pPr>
            <a:r>
              <a:rPr lang="en-US" sz="2000" dirty="0" smtClean="0">
                <a:solidFill>
                  <a:schemeClr val="tx1"/>
                </a:solidFill>
                <a:latin typeface="Courier New" panose="02070309020205020404" pitchFamily="49" charset="0"/>
                <a:cs typeface="Courier New" panose="02070309020205020404" pitchFamily="49" charset="0"/>
              </a:rPr>
              <a:t>labels</a:t>
            </a:r>
            <a:r>
              <a:rPr lang="en-US" sz="2000" dirty="0">
                <a:solidFill>
                  <a:schemeClr val="tx1"/>
                </a:solidFill>
                <a:latin typeface="Courier New" panose="02070309020205020404" pitchFamily="49" charset="0"/>
                <a:cs typeface="Courier New" panose="02070309020205020404" pitchFamily="49" charset="0"/>
              </a:rPr>
              <a:t>:</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app: guestbook</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tier: frontend</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track: canary</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4238243" y="2782147"/>
            <a:ext cx="6560821" cy="1447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buNone/>
            </a:pPr>
            <a:r>
              <a:rPr lang="en-US" sz="2000" dirty="0" smtClean="0">
                <a:solidFill>
                  <a:schemeClr val="tx1"/>
                </a:solidFill>
                <a:latin typeface="Courier New" panose="02070309020205020404" pitchFamily="49" charset="0"/>
                <a:cs typeface="Courier New" panose="02070309020205020404" pitchFamily="49" charset="0"/>
              </a:rPr>
              <a:t>labels</a:t>
            </a:r>
            <a:r>
              <a:rPr lang="en-US" sz="2000" dirty="0">
                <a:solidFill>
                  <a:schemeClr val="tx1"/>
                </a:solidFill>
                <a:latin typeface="Courier New" panose="02070309020205020404" pitchFamily="49" charset="0"/>
                <a:cs typeface="Courier New" panose="02070309020205020404" pitchFamily="49" charset="0"/>
              </a:rPr>
              <a:t>:</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app: guestbook</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tier: frontend</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track: </a:t>
            </a:r>
            <a:r>
              <a:rPr lang="en-US" sz="2000" dirty="0" smtClean="0">
                <a:solidFill>
                  <a:schemeClr val="tx1"/>
                </a:solidFill>
                <a:latin typeface="Courier New" panose="02070309020205020404" pitchFamily="49" charset="0"/>
                <a:cs typeface="Courier New" panose="02070309020205020404" pitchFamily="49" charset="0"/>
              </a:rPr>
              <a:t>stable</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4259579" y="4421294"/>
            <a:ext cx="6560821" cy="1217506"/>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buNone/>
            </a:pPr>
            <a:r>
              <a:rPr lang="en-US" sz="2000" dirty="0" smtClean="0">
                <a:solidFill>
                  <a:schemeClr val="tx1"/>
                </a:solidFill>
                <a:latin typeface="Courier New" panose="02070309020205020404" pitchFamily="49" charset="0"/>
                <a:cs typeface="Courier New" panose="02070309020205020404" pitchFamily="49" charset="0"/>
              </a:rPr>
              <a:t>selector:</a:t>
            </a:r>
            <a:endParaRPr lang="en-US" sz="2000" dirty="0">
              <a:solidFill>
                <a:schemeClr val="tx1"/>
              </a:solidFill>
              <a:latin typeface="Courier New" panose="02070309020205020404" pitchFamily="49" charset="0"/>
              <a:cs typeface="Courier New" panose="02070309020205020404" pitchFamily="49" charset="0"/>
            </a:endParaRP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app: guestbook</a:t>
            </a:r>
          </a:p>
          <a:p>
            <a:pPr marL="292608" lvl="1" indent="0">
              <a:spcBef>
                <a:spcPts val="0"/>
              </a:spcBef>
              <a:buNone/>
            </a:pPr>
            <a:r>
              <a:rPr lang="en-US" sz="2000" dirty="0">
                <a:solidFill>
                  <a:schemeClr val="tx1"/>
                </a:solidFill>
                <a:latin typeface="Courier New" panose="02070309020205020404" pitchFamily="49" charset="0"/>
                <a:cs typeface="Courier New" panose="02070309020205020404" pitchFamily="49" charset="0"/>
              </a:rPr>
              <a:t>        tier: </a:t>
            </a:r>
            <a:r>
              <a:rPr lang="en-US" sz="2000" dirty="0" smtClean="0">
                <a:solidFill>
                  <a:schemeClr val="tx1"/>
                </a:solidFill>
                <a:latin typeface="Courier New" panose="02070309020205020404" pitchFamily="49" charset="0"/>
                <a:cs typeface="Courier New" panose="02070309020205020404" pitchFamily="49" charset="0"/>
              </a:rPr>
              <a:t>frontend</a:t>
            </a:r>
            <a:endParaRPr lang="en-US"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3513488"/>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Blue/Green </a:t>
            </a:r>
            <a:r>
              <a:rPr lang="en-US" dirty="0" smtClean="0"/>
              <a:t>Deployment</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81</a:t>
            </a:fld>
            <a:endParaRPr lang="en-US" altLang="en-US"/>
          </a:p>
        </p:txBody>
      </p:sp>
      <p:grpSp>
        <p:nvGrpSpPr>
          <p:cNvPr id="19" name="Group 18"/>
          <p:cNvGrpSpPr/>
          <p:nvPr/>
        </p:nvGrpSpPr>
        <p:grpSpPr>
          <a:xfrm>
            <a:off x="3124200" y="1184067"/>
            <a:ext cx="6680537" cy="4835733"/>
            <a:chOff x="3124200" y="1184067"/>
            <a:chExt cx="6680537" cy="4835733"/>
          </a:xfrm>
        </p:grpSpPr>
        <p:sp>
          <p:nvSpPr>
            <p:cNvPr id="9" name="Cube 8"/>
            <p:cNvSpPr/>
            <p:nvPr/>
          </p:nvSpPr>
          <p:spPr>
            <a:xfrm>
              <a:off x="6143327" y="2330932"/>
              <a:ext cx="1447800" cy="14478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App3</a:t>
              </a:r>
              <a:endParaRPr lang="en-US" sz="2400" b="1" dirty="0"/>
            </a:p>
          </p:txBody>
        </p:sp>
        <p:sp>
          <p:nvSpPr>
            <p:cNvPr id="7" name="Cube 6"/>
            <p:cNvSpPr/>
            <p:nvPr/>
          </p:nvSpPr>
          <p:spPr>
            <a:xfrm>
              <a:off x="5612975" y="1184067"/>
              <a:ext cx="1447800" cy="14478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 1</a:t>
              </a:r>
              <a:endParaRPr lang="en-US" sz="2400" b="1" dirty="0"/>
            </a:p>
          </p:txBody>
        </p:sp>
        <p:sp>
          <p:nvSpPr>
            <p:cNvPr id="8" name="Cube 7"/>
            <p:cNvSpPr/>
            <p:nvPr/>
          </p:nvSpPr>
          <p:spPr>
            <a:xfrm>
              <a:off x="6781052" y="1187772"/>
              <a:ext cx="1447800" cy="14478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App2</a:t>
              </a:r>
              <a:endParaRPr lang="en-US" sz="2400" b="1" dirty="0"/>
            </a:p>
          </p:txBody>
        </p:sp>
        <p:sp>
          <p:nvSpPr>
            <p:cNvPr id="6" name="Can 5"/>
            <p:cNvSpPr/>
            <p:nvPr/>
          </p:nvSpPr>
          <p:spPr>
            <a:xfrm>
              <a:off x="8121479" y="1511797"/>
              <a:ext cx="730758" cy="933746"/>
            </a:xfrm>
            <a:prstGeom prst="ca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DB</a:t>
              </a:r>
              <a:endParaRPr lang="en-US" sz="2400" b="1" dirty="0"/>
            </a:p>
          </p:txBody>
        </p:sp>
        <p:sp>
          <p:nvSpPr>
            <p:cNvPr id="10" name="Cube 9"/>
            <p:cNvSpPr/>
            <p:nvPr/>
          </p:nvSpPr>
          <p:spPr>
            <a:xfrm>
              <a:off x="7095827" y="4572000"/>
              <a:ext cx="1447800" cy="14478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App3</a:t>
              </a:r>
              <a:endParaRPr lang="en-US" sz="2400" b="1" dirty="0">
                <a:solidFill>
                  <a:schemeClr val="tx1"/>
                </a:solidFill>
              </a:endParaRPr>
            </a:p>
          </p:txBody>
        </p:sp>
        <p:sp>
          <p:nvSpPr>
            <p:cNvPr id="11" name="Cube 10"/>
            <p:cNvSpPr/>
            <p:nvPr/>
          </p:nvSpPr>
          <p:spPr>
            <a:xfrm>
              <a:off x="6565475" y="3425135"/>
              <a:ext cx="1447800" cy="14478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App 1</a:t>
              </a:r>
              <a:endParaRPr lang="en-US" sz="2400" b="1" dirty="0">
                <a:solidFill>
                  <a:schemeClr val="tx1"/>
                </a:solidFill>
              </a:endParaRPr>
            </a:p>
          </p:txBody>
        </p:sp>
        <p:sp>
          <p:nvSpPr>
            <p:cNvPr id="12" name="Cube 11"/>
            <p:cNvSpPr/>
            <p:nvPr/>
          </p:nvSpPr>
          <p:spPr>
            <a:xfrm>
              <a:off x="7746575" y="3422790"/>
              <a:ext cx="1447800" cy="14478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App2</a:t>
              </a:r>
              <a:endParaRPr lang="en-US" sz="2400" b="1" dirty="0">
                <a:solidFill>
                  <a:schemeClr val="tx1"/>
                </a:solidFill>
              </a:endParaRPr>
            </a:p>
          </p:txBody>
        </p:sp>
        <p:sp>
          <p:nvSpPr>
            <p:cNvPr id="13" name="Can 12"/>
            <p:cNvSpPr/>
            <p:nvPr/>
          </p:nvSpPr>
          <p:spPr>
            <a:xfrm>
              <a:off x="9073979" y="3752865"/>
              <a:ext cx="730758" cy="933746"/>
            </a:xfrm>
            <a:prstGeom prst="ca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DB</a:t>
              </a:r>
              <a:endParaRPr lang="en-US" sz="2400" b="1" dirty="0">
                <a:solidFill>
                  <a:schemeClr val="tx1"/>
                </a:solidFill>
              </a:endParaRPr>
            </a:p>
          </p:txBody>
        </p:sp>
        <p:sp>
          <p:nvSpPr>
            <p:cNvPr id="14" name="Cube 13"/>
            <p:cNvSpPr/>
            <p:nvPr/>
          </p:nvSpPr>
          <p:spPr>
            <a:xfrm>
              <a:off x="3124200" y="1232483"/>
              <a:ext cx="1714126" cy="4753894"/>
            </a:xfrm>
            <a:prstGeom prst="cube">
              <a:avLst>
                <a:gd name="adj" fmla="val 2788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Reverse</a:t>
              </a:r>
            </a:p>
            <a:p>
              <a:pPr algn="ctr"/>
              <a:r>
                <a:rPr lang="en-US" sz="2400" b="1" dirty="0" smtClean="0">
                  <a:solidFill>
                    <a:schemeClr val="tx1"/>
                  </a:solidFill>
                </a:rPr>
                <a:t>Proxy</a:t>
              </a:r>
              <a:endParaRPr lang="en-US" sz="2400" b="1" dirty="0">
                <a:solidFill>
                  <a:schemeClr val="tx1"/>
                </a:solidFill>
              </a:endParaRPr>
            </a:p>
          </p:txBody>
        </p:sp>
        <p:cxnSp>
          <p:nvCxnSpPr>
            <p:cNvPr id="17" name="Straight Arrow Connector 16"/>
            <p:cNvCxnSpPr/>
            <p:nvPr/>
          </p:nvCxnSpPr>
          <p:spPr>
            <a:xfrm flipV="1">
              <a:off x="4622375" y="2901533"/>
              <a:ext cx="1296988" cy="737003"/>
            </a:xfrm>
            <a:prstGeom prst="straightConnector1">
              <a:avLst/>
            </a:prstGeom>
            <a:ln w="127000" cap="r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949013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Blue/Green </a:t>
            </a:r>
            <a:r>
              <a:rPr lang="en-US" dirty="0" smtClean="0"/>
              <a:t>Deployment</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82</a:t>
            </a:fld>
            <a:endParaRPr lang="en-US" altLang="en-US"/>
          </a:p>
        </p:txBody>
      </p:sp>
      <p:grpSp>
        <p:nvGrpSpPr>
          <p:cNvPr id="18" name="Group 17"/>
          <p:cNvGrpSpPr/>
          <p:nvPr/>
        </p:nvGrpSpPr>
        <p:grpSpPr>
          <a:xfrm>
            <a:off x="3124200" y="1184067"/>
            <a:ext cx="6680537" cy="4835733"/>
            <a:chOff x="3124200" y="1184067"/>
            <a:chExt cx="6680537" cy="4835733"/>
          </a:xfrm>
        </p:grpSpPr>
        <p:sp>
          <p:nvSpPr>
            <p:cNvPr id="19" name="Cube 18"/>
            <p:cNvSpPr/>
            <p:nvPr/>
          </p:nvSpPr>
          <p:spPr>
            <a:xfrm>
              <a:off x="6143327" y="2330932"/>
              <a:ext cx="1447800" cy="14478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App3</a:t>
              </a:r>
              <a:endParaRPr lang="en-US" sz="2400" b="1" dirty="0"/>
            </a:p>
          </p:txBody>
        </p:sp>
        <p:sp>
          <p:nvSpPr>
            <p:cNvPr id="20" name="Cube 19"/>
            <p:cNvSpPr/>
            <p:nvPr/>
          </p:nvSpPr>
          <p:spPr>
            <a:xfrm>
              <a:off x="5612975" y="1184067"/>
              <a:ext cx="1447800" cy="14478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 1</a:t>
              </a:r>
              <a:endParaRPr lang="en-US" sz="2400" b="1" dirty="0"/>
            </a:p>
          </p:txBody>
        </p:sp>
        <p:sp>
          <p:nvSpPr>
            <p:cNvPr id="21" name="Cube 20"/>
            <p:cNvSpPr/>
            <p:nvPr/>
          </p:nvSpPr>
          <p:spPr>
            <a:xfrm>
              <a:off x="6781052" y="1187772"/>
              <a:ext cx="1447800" cy="144780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App2</a:t>
              </a:r>
              <a:endParaRPr lang="en-US" sz="2400" b="1" dirty="0"/>
            </a:p>
          </p:txBody>
        </p:sp>
        <p:sp>
          <p:nvSpPr>
            <p:cNvPr id="22" name="Can 21"/>
            <p:cNvSpPr/>
            <p:nvPr/>
          </p:nvSpPr>
          <p:spPr>
            <a:xfrm>
              <a:off x="8121479" y="1511797"/>
              <a:ext cx="730758" cy="933746"/>
            </a:xfrm>
            <a:prstGeom prst="ca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DB</a:t>
              </a:r>
              <a:endParaRPr lang="en-US" sz="2400" b="1" dirty="0"/>
            </a:p>
          </p:txBody>
        </p:sp>
        <p:sp>
          <p:nvSpPr>
            <p:cNvPr id="23" name="Cube 22"/>
            <p:cNvSpPr/>
            <p:nvPr/>
          </p:nvSpPr>
          <p:spPr>
            <a:xfrm>
              <a:off x="7095827" y="4572000"/>
              <a:ext cx="1447800" cy="14478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App3</a:t>
              </a:r>
              <a:endParaRPr lang="en-US" sz="2400" b="1" dirty="0">
                <a:solidFill>
                  <a:schemeClr val="tx1"/>
                </a:solidFill>
              </a:endParaRPr>
            </a:p>
          </p:txBody>
        </p:sp>
        <p:sp>
          <p:nvSpPr>
            <p:cNvPr id="24" name="Cube 23"/>
            <p:cNvSpPr/>
            <p:nvPr/>
          </p:nvSpPr>
          <p:spPr>
            <a:xfrm>
              <a:off x="6565475" y="3425135"/>
              <a:ext cx="1447800" cy="14478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App 1</a:t>
              </a:r>
              <a:endParaRPr lang="en-US" sz="2400" b="1" dirty="0">
                <a:solidFill>
                  <a:schemeClr val="tx1"/>
                </a:solidFill>
              </a:endParaRPr>
            </a:p>
          </p:txBody>
        </p:sp>
        <p:sp>
          <p:nvSpPr>
            <p:cNvPr id="25" name="Cube 24"/>
            <p:cNvSpPr/>
            <p:nvPr/>
          </p:nvSpPr>
          <p:spPr>
            <a:xfrm>
              <a:off x="7746575" y="3422790"/>
              <a:ext cx="1447800" cy="14478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App2</a:t>
              </a:r>
              <a:endParaRPr lang="en-US" sz="2400" b="1" dirty="0">
                <a:solidFill>
                  <a:schemeClr val="tx1"/>
                </a:solidFill>
              </a:endParaRPr>
            </a:p>
          </p:txBody>
        </p:sp>
        <p:sp>
          <p:nvSpPr>
            <p:cNvPr id="26" name="Can 25"/>
            <p:cNvSpPr/>
            <p:nvPr/>
          </p:nvSpPr>
          <p:spPr>
            <a:xfrm>
              <a:off x="9073979" y="3752865"/>
              <a:ext cx="730758" cy="933746"/>
            </a:xfrm>
            <a:prstGeom prst="ca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DB</a:t>
              </a:r>
              <a:endParaRPr lang="en-US" sz="2400" b="1" dirty="0">
                <a:solidFill>
                  <a:schemeClr val="tx1"/>
                </a:solidFill>
              </a:endParaRPr>
            </a:p>
          </p:txBody>
        </p:sp>
        <p:sp>
          <p:nvSpPr>
            <p:cNvPr id="27" name="Cube 26"/>
            <p:cNvSpPr/>
            <p:nvPr/>
          </p:nvSpPr>
          <p:spPr>
            <a:xfrm>
              <a:off x="3124200" y="1232483"/>
              <a:ext cx="1714126" cy="4753894"/>
            </a:xfrm>
            <a:prstGeom prst="cube">
              <a:avLst>
                <a:gd name="adj" fmla="val 2788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Reverse</a:t>
              </a:r>
            </a:p>
            <a:p>
              <a:pPr algn="ctr"/>
              <a:r>
                <a:rPr lang="en-US" sz="2400" b="1" dirty="0" smtClean="0">
                  <a:solidFill>
                    <a:schemeClr val="tx1"/>
                  </a:solidFill>
                </a:rPr>
                <a:t>Proxy</a:t>
              </a:r>
              <a:endParaRPr lang="en-US" sz="2400" b="1" dirty="0">
                <a:solidFill>
                  <a:schemeClr val="tx1"/>
                </a:solidFill>
              </a:endParaRPr>
            </a:p>
          </p:txBody>
        </p:sp>
        <p:cxnSp>
          <p:nvCxnSpPr>
            <p:cNvPr id="28" name="Straight Arrow Connector 27"/>
            <p:cNvCxnSpPr/>
            <p:nvPr/>
          </p:nvCxnSpPr>
          <p:spPr>
            <a:xfrm>
              <a:off x="4622375" y="3638537"/>
              <a:ext cx="1321225" cy="704863"/>
            </a:xfrm>
            <a:prstGeom prst="straightConnector1">
              <a:avLst/>
            </a:prstGeom>
            <a:ln w="127000" cap="r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878303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Blue/Green </a:t>
            </a:r>
            <a:r>
              <a:rPr lang="en-US" dirty="0" smtClean="0"/>
              <a:t>Deployment </a:t>
            </a:r>
            <a:r>
              <a:rPr lang="en-US" dirty="0"/>
              <a:t>with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Have </a:t>
            </a:r>
            <a:r>
              <a:rPr lang="en-US" sz="2400" dirty="0"/>
              <a:t>two separate replication controllers, one blue, one green</a:t>
            </a:r>
          </a:p>
          <a:p>
            <a:pPr>
              <a:buFont typeface="Wingdings" panose="05000000000000000000" pitchFamily="2" charset="2"/>
              <a:buChar char="q"/>
            </a:pPr>
            <a:r>
              <a:rPr lang="en-US" sz="2400" dirty="0" smtClean="0"/>
              <a:t> Have </a:t>
            </a:r>
            <a:r>
              <a:rPr lang="en-US" sz="2400" dirty="0"/>
              <a:t>labels "color=green", "</a:t>
            </a:r>
            <a:r>
              <a:rPr lang="en-US" sz="2400" dirty="0" smtClean="0"/>
              <a:t>color=blue”</a:t>
            </a:r>
            <a:endParaRPr lang="en-US" sz="2400" dirty="0"/>
          </a:p>
          <a:p>
            <a:pPr>
              <a:buFont typeface="Wingdings" panose="05000000000000000000" pitchFamily="2" charset="2"/>
              <a:buChar char="q"/>
            </a:pPr>
            <a:r>
              <a:rPr lang="en-US" sz="2400" dirty="0" smtClean="0"/>
              <a:t> Service </a:t>
            </a:r>
            <a:r>
              <a:rPr lang="en-US" sz="2400" dirty="0"/>
              <a:t>selector = "color=green"</a:t>
            </a:r>
          </a:p>
          <a:p>
            <a:pPr>
              <a:buFont typeface="Wingdings" panose="05000000000000000000" pitchFamily="2" charset="2"/>
              <a:buChar char="q"/>
            </a:pPr>
            <a:r>
              <a:rPr lang="en-US" sz="2400" dirty="0" smtClean="0"/>
              <a:t> Change </a:t>
            </a:r>
            <a:r>
              <a:rPr lang="en-US" sz="2400" dirty="0"/>
              <a:t>selector to "color=blue" to switch</a:t>
            </a:r>
          </a:p>
          <a:p>
            <a:pPr>
              <a:buFont typeface="Wingdings" panose="05000000000000000000" pitchFamily="2" charset="2"/>
              <a:buChar char="q"/>
            </a:pPr>
            <a:r>
              <a:rPr lang="en-US" sz="2400" dirty="0" smtClean="0"/>
              <a:t> Can </a:t>
            </a:r>
            <a:r>
              <a:rPr lang="en-US" sz="2400" dirty="0"/>
              <a:t>switch back</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83</a:t>
            </a:fld>
            <a:endParaRPr lang="en-US" altLang="en-US"/>
          </a:p>
        </p:txBody>
      </p:sp>
    </p:spTree>
    <p:extLst>
      <p:ext uri="{BB962C8B-B14F-4D97-AF65-F5344CB8AC3E}">
        <p14:creationId xmlns:p14="http://schemas.microsoft.com/office/powerpoint/2010/main" val="64407892"/>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 </a:t>
            </a:r>
            <a:r>
              <a:rPr lang="en-US" dirty="0" smtClean="0"/>
              <a:t>Testing</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84</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219200"/>
            <a:ext cx="9597819" cy="4648200"/>
          </a:xfrm>
          <a:prstGeom prst="rect">
            <a:avLst/>
          </a:prstGeom>
        </p:spPr>
      </p:pic>
    </p:spTree>
    <p:extLst>
      <p:ext uri="{BB962C8B-B14F-4D97-AF65-F5344CB8AC3E}">
        <p14:creationId xmlns:p14="http://schemas.microsoft.com/office/powerpoint/2010/main" val="3963763707"/>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a:t>
            </a:r>
            <a:r>
              <a:rPr lang="en-US" dirty="0" smtClean="0"/>
              <a:t>Update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Bring </a:t>
            </a:r>
            <a:r>
              <a:rPr lang="en-US" sz="2400" dirty="0"/>
              <a:t>up a container with the new version, same fleet of containers</a:t>
            </a:r>
          </a:p>
          <a:p>
            <a:pPr>
              <a:buFont typeface="Wingdings" panose="05000000000000000000" pitchFamily="2" charset="2"/>
              <a:buChar char="q"/>
            </a:pPr>
            <a:r>
              <a:rPr lang="en-US" sz="2400" dirty="0" smtClean="0"/>
              <a:t> Bring </a:t>
            </a:r>
            <a:r>
              <a:rPr lang="en-US" sz="2400" dirty="0"/>
              <a:t>down one of the old version</a:t>
            </a:r>
          </a:p>
          <a:p>
            <a:pPr>
              <a:buFont typeface="Wingdings" panose="05000000000000000000" pitchFamily="2" charset="2"/>
              <a:buChar char="q"/>
            </a:pPr>
            <a:r>
              <a:rPr lang="en-US" sz="2400" dirty="0" smtClean="0"/>
              <a:t> Bring </a:t>
            </a:r>
            <a:r>
              <a:rPr lang="en-US" sz="2400" dirty="0"/>
              <a:t>up a second container with the new version</a:t>
            </a:r>
          </a:p>
          <a:p>
            <a:pPr>
              <a:buFont typeface="Wingdings" panose="05000000000000000000" pitchFamily="2" charset="2"/>
              <a:buChar char="q"/>
            </a:pPr>
            <a:r>
              <a:rPr lang="en-US" sz="2400" dirty="0" smtClean="0"/>
              <a:t> Repeat</a:t>
            </a:r>
            <a:endParaRPr lang="en-US" sz="2400" dirty="0"/>
          </a:p>
          <a:p>
            <a:pPr>
              <a:buFont typeface="Wingdings" panose="05000000000000000000" pitchFamily="2" charset="2"/>
              <a:buChar char="q"/>
            </a:pPr>
            <a:r>
              <a:rPr lang="en-US" sz="2400" dirty="0" smtClean="0"/>
              <a:t> To be aware: potentially </a:t>
            </a:r>
            <a:r>
              <a:rPr lang="en-US" sz="2400" dirty="0"/>
              <a:t>scaling while doing Rolling Updates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85</a:t>
            </a:fld>
            <a:endParaRPr lang="en-US" altLang="en-US"/>
          </a:p>
        </p:txBody>
      </p:sp>
    </p:spTree>
    <p:extLst>
      <p:ext uri="{BB962C8B-B14F-4D97-AF65-F5344CB8AC3E}">
        <p14:creationId xmlns:p14="http://schemas.microsoft.com/office/powerpoint/2010/main" val="1725279590"/>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a:t>
            </a:r>
            <a:r>
              <a:rPr lang="en-US" dirty="0" smtClean="0"/>
              <a:t>Update</a:t>
            </a:r>
            <a:r>
              <a:rPr lang="en-US" dirty="0"/>
              <a:t>: </a:t>
            </a:r>
            <a:r>
              <a:rPr lang="en-US" dirty="0" smtClean="0"/>
              <a:t>How To</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Use </a:t>
            </a:r>
            <a:r>
              <a:rPr lang="en-US" sz="2400" dirty="0"/>
              <a:t>replication controllers to control the number of replicas at a given step</a:t>
            </a:r>
          </a:p>
          <a:p>
            <a:pPr>
              <a:buFont typeface="Wingdings" panose="05000000000000000000" pitchFamily="2" charset="2"/>
              <a:buChar char="q"/>
            </a:pPr>
            <a:r>
              <a:rPr lang="en-US" sz="2400" dirty="0" smtClean="0"/>
              <a:t> Use </a:t>
            </a:r>
            <a:r>
              <a:rPr lang="en-US" sz="2400" dirty="0" err="1" smtClean="0">
                <a:latin typeface="Courier New" panose="02070309020205020404" pitchFamily="49" charset="0"/>
                <a:cs typeface="Courier New" panose="02070309020205020404" pitchFamily="49" charset="0"/>
              </a:rPr>
              <a:t>kubectl</a:t>
            </a:r>
            <a:r>
              <a:rPr lang="en-US" sz="2400" dirty="0" smtClean="0">
                <a:latin typeface="Courier New" panose="02070309020205020404" pitchFamily="49" charset="0"/>
                <a:cs typeface="Courier New" panose="02070309020205020404" pitchFamily="49" charset="0"/>
              </a:rPr>
              <a:t> </a:t>
            </a:r>
            <a:r>
              <a:rPr lang="en-US" sz="2400" dirty="0">
                <a:cs typeface="Courier New" panose="02070309020205020404" pitchFamily="49" charset="0"/>
              </a:rPr>
              <a:t>rolling-update</a:t>
            </a:r>
          </a:p>
          <a:p>
            <a:pPr>
              <a:buFont typeface="Wingdings" panose="05000000000000000000" pitchFamily="2" charset="2"/>
              <a:buChar char="q"/>
            </a:pPr>
            <a:r>
              <a:rPr lang="en-US" sz="2400" dirty="0" smtClean="0"/>
              <a:t> Replaces </a:t>
            </a:r>
            <a:r>
              <a:rPr lang="en-US" sz="2400" dirty="0"/>
              <a:t>an old RC with a new RC</a:t>
            </a:r>
          </a:p>
          <a:p>
            <a:pPr>
              <a:buFont typeface="Wingdings" panose="05000000000000000000" pitchFamily="2" charset="2"/>
              <a:buChar char="q"/>
            </a:pPr>
            <a:r>
              <a:rPr lang="en-US" sz="2400" dirty="0" smtClean="0"/>
              <a:t> Must </a:t>
            </a:r>
            <a:r>
              <a:rPr lang="en-US" sz="2400" dirty="0"/>
              <a:t>be in same namespace</a:t>
            </a:r>
          </a:p>
          <a:p>
            <a:pPr>
              <a:buFont typeface="Wingdings" panose="05000000000000000000" pitchFamily="2" charset="2"/>
              <a:buChar char="q"/>
            </a:pPr>
            <a:r>
              <a:rPr lang="en-US" sz="2400" dirty="0" smtClean="0"/>
              <a:t> Share </a:t>
            </a:r>
            <a:r>
              <a:rPr lang="en-US" sz="2400" dirty="0"/>
              <a:t>at least one label name, different </a:t>
            </a:r>
            <a:r>
              <a:rPr lang="en-US" sz="2400" dirty="0" smtClean="0"/>
              <a:t>value</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Example:</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86</a:t>
            </a:fld>
            <a:endParaRPr lang="en-US" altLang="en-US"/>
          </a:p>
        </p:txBody>
      </p:sp>
      <p:sp>
        <p:nvSpPr>
          <p:cNvPr id="6" name="Content Placeholder 2"/>
          <p:cNvSpPr>
            <a:spLocks noGrp="1"/>
          </p:cNvSpPr>
          <p:nvPr/>
        </p:nvSpPr>
        <p:spPr>
          <a:xfrm>
            <a:off x="1840075" y="4648200"/>
            <a:ext cx="8572807" cy="34465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rolling-update frontend-v1 -f frontend-v2.json</a:t>
            </a:r>
          </a:p>
        </p:txBody>
      </p:sp>
    </p:spTree>
    <p:extLst>
      <p:ext uri="{BB962C8B-B14F-4D97-AF65-F5344CB8AC3E}">
        <p14:creationId xmlns:p14="http://schemas.microsoft.com/office/powerpoint/2010/main" val="16713731"/>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a:t>
            </a:r>
            <a:r>
              <a:rPr lang="en-US" dirty="0" smtClean="0"/>
              <a:t>Update</a:t>
            </a:r>
            <a:r>
              <a:rPr lang="en-US" dirty="0"/>
              <a:t>: </a:t>
            </a:r>
            <a:r>
              <a:rPr lang="en-US" dirty="0" smtClean="0"/>
              <a:t>How To Recover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What </a:t>
            </a:r>
            <a:r>
              <a:rPr lang="en-US" sz="2400" dirty="0"/>
              <a:t>happens if a failure is introduced </a:t>
            </a:r>
            <a:r>
              <a:rPr lang="en-US" sz="2400" dirty="0" smtClean="0"/>
              <a:t>part of the way </a:t>
            </a:r>
            <a:r>
              <a:rPr lang="en-US" sz="2400" dirty="0"/>
              <a:t>through the </a:t>
            </a:r>
            <a:r>
              <a:rPr lang="en-US" sz="2400" dirty="0" smtClean="0"/>
              <a:t>rolling update</a:t>
            </a:r>
            <a:r>
              <a:rPr lang="en-US" sz="2400" dirty="0"/>
              <a:t>?</a:t>
            </a:r>
          </a:p>
          <a:p>
            <a:pPr>
              <a:buFont typeface="Wingdings" panose="05000000000000000000" pitchFamily="2" charset="2"/>
              <a:buChar char="q"/>
            </a:pPr>
            <a:r>
              <a:rPr lang="en-US" sz="2400" dirty="0" smtClean="0"/>
              <a:t> Kubernetes </a:t>
            </a:r>
            <a:r>
              <a:rPr lang="en-US" sz="2400" dirty="0"/>
              <a:t>keeps track and annotates the RC with info</a:t>
            </a:r>
            <a:r>
              <a:rPr lang="en-US" sz="2400" dirty="0" smtClean="0"/>
              <a:t>:</a:t>
            </a:r>
            <a:endParaRPr lang="en-US" sz="2400" dirty="0"/>
          </a:p>
          <a:p>
            <a:pPr>
              <a:buFont typeface="Wingdings" panose="05000000000000000000" pitchFamily="2" charset="2"/>
              <a:buChar char="q"/>
            </a:pPr>
            <a:r>
              <a:rPr lang="en-US" sz="2400" dirty="0" smtClean="0"/>
              <a:t> </a:t>
            </a:r>
            <a:r>
              <a:rPr lang="en-US" sz="2400" dirty="0" smtClean="0">
                <a:latin typeface="Courier New" panose="02070309020205020404" pitchFamily="49" charset="0"/>
                <a:cs typeface="Courier New" panose="02070309020205020404" pitchFamily="49" charset="0"/>
              </a:rPr>
              <a:t>kubernetes.io/desired-replicas</a:t>
            </a:r>
            <a:endParaRPr lang="en-US" sz="2400" dirty="0">
              <a:latin typeface="Courier New" panose="02070309020205020404" pitchFamily="49" charset="0"/>
              <a:cs typeface="Courier New" panose="02070309020205020404" pitchFamily="49" charset="0"/>
            </a:endParaRPr>
          </a:p>
          <a:p>
            <a:pPr lvl="1">
              <a:buFont typeface="Wingdings" panose="05000000000000000000" pitchFamily="2" charset="2"/>
              <a:buChar char="q"/>
            </a:pPr>
            <a:r>
              <a:rPr lang="en-US" sz="2000" dirty="0" smtClean="0"/>
              <a:t> The </a:t>
            </a:r>
            <a:r>
              <a:rPr lang="en-US" sz="2000" dirty="0"/>
              <a:t>number that this replica controller needs to get </a:t>
            </a:r>
            <a:r>
              <a:rPr lang="en-US" sz="2000" dirty="0" smtClean="0"/>
              <a:t>to</a:t>
            </a:r>
            <a:endParaRPr lang="en-US" sz="2000" dirty="0"/>
          </a:p>
          <a:p>
            <a:pPr>
              <a:buFont typeface="Wingdings" panose="05000000000000000000" pitchFamily="2" charset="2"/>
              <a:buChar char="q"/>
            </a:pPr>
            <a:r>
              <a:rPr lang="en-US" sz="2400" dirty="0" smtClean="0"/>
              <a:t> </a:t>
            </a:r>
            <a:r>
              <a:rPr lang="en-US" sz="2400" dirty="0" smtClean="0">
                <a:latin typeface="Courier New" panose="02070309020205020404" pitchFamily="49" charset="0"/>
                <a:cs typeface="Courier New" panose="02070309020205020404" pitchFamily="49" charset="0"/>
              </a:rPr>
              <a:t>kubernetes.io/update-partner</a:t>
            </a:r>
            <a:endParaRPr lang="en-US" sz="2400" dirty="0">
              <a:latin typeface="Courier New" panose="02070309020205020404" pitchFamily="49" charset="0"/>
              <a:cs typeface="Courier New" panose="02070309020205020404" pitchFamily="49" charset="0"/>
            </a:endParaRPr>
          </a:p>
          <a:p>
            <a:pPr lvl="1">
              <a:buFont typeface="Wingdings" panose="05000000000000000000" pitchFamily="2" charset="2"/>
              <a:buChar char="q"/>
            </a:pPr>
            <a:r>
              <a:rPr lang="en-US" sz="2000" dirty="0" smtClean="0"/>
              <a:t> Who’s </a:t>
            </a:r>
            <a:r>
              <a:rPr lang="en-US" sz="2000" dirty="0"/>
              <a:t>the other half of the </a:t>
            </a:r>
            <a:r>
              <a:rPr lang="en-US" sz="2000" dirty="0" smtClean="0"/>
              <a:t>replica-set</a:t>
            </a:r>
            <a:endParaRPr lang="en-US" sz="2000" dirty="0"/>
          </a:p>
          <a:p>
            <a:pPr>
              <a:buFont typeface="Wingdings" panose="05000000000000000000" pitchFamily="2" charset="2"/>
              <a:buChar char="q"/>
            </a:pPr>
            <a:r>
              <a:rPr lang="en-US" sz="2400" dirty="0" smtClean="0"/>
              <a:t> Recovery </a:t>
            </a:r>
            <a:r>
              <a:rPr lang="en-US" sz="2400" dirty="0"/>
              <a:t>is achieved by running the same command again</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87</a:t>
            </a:fld>
            <a:endParaRPr lang="en-US" altLang="en-US"/>
          </a:p>
        </p:txBody>
      </p:sp>
    </p:spTree>
    <p:extLst>
      <p:ext uri="{BB962C8B-B14F-4D97-AF65-F5344CB8AC3E}">
        <p14:creationId xmlns:p14="http://schemas.microsoft.com/office/powerpoint/2010/main" val="4207990625"/>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Rolling </a:t>
            </a:r>
            <a:r>
              <a:rPr lang="en-US" dirty="0" smtClean="0"/>
              <a:t>Update</a:t>
            </a:r>
            <a:r>
              <a:rPr lang="en-US" dirty="0"/>
              <a:t>: </a:t>
            </a:r>
            <a:r>
              <a:rPr lang="en-US" dirty="0" smtClean="0"/>
              <a:t>How To Recover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While </a:t>
            </a:r>
            <a:r>
              <a:rPr lang="en-US" sz="2400" dirty="0"/>
              <a:t>size of </a:t>
            </a:r>
            <a:r>
              <a:rPr lang="en-US" sz="2400" dirty="0">
                <a:latin typeface="Courier New" charset="0"/>
                <a:ea typeface="Courier New" charset="0"/>
                <a:cs typeface="Courier New" charset="0"/>
              </a:rPr>
              <a:t>foo-next &lt; desired-replicas</a:t>
            </a:r>
            <a:r>
              <a:rPr lang="en-US" sz="2400" dirty="0"/>
              <a:t> annotation on </a:t>
            </a:r>
            <a:r>
              <a:rPr lang="en-US" sz="2400" dirty="0">
                <a:latin typeface="Courier New" charset="0"/>
                <a:ea typeface="Courier New" charset="0"/>
                <a:cs typeface="Courier New" charset="0"/>
              </a:rPr>
              <a:t>foo-next</a:t>
            </a:r>
          </a:p>
          <a:p>
            <a:pPr lvl="1">
              <a:buFont typeface="Wingdings" panose="05000000000000000000" pitchFamily="2" charset="2"/>
              <a:buChar char="q"/>
            </a:pPr>
            <a:r>
              <a:rPr lang="en-US" sz="2000" dirty="0" smtClean="0"/>
              <a:t> Increase </a:t>
            </a:r>
            <a:r>
              <a:rPr lang="en-US" sz="2000" dirty="0"/>
              <a:t>size of </a:t>
            </a:r>
            <a:r>
              <a:rPr lang="en-US" sz="2000" dirty="0">
                <a:latin typeface="Courier New" charset="0"/>
                <a:ea typeface="Courier New" charset="0"/>
                <a:cs typeface="Courier New" charset="0"/>
              </a:rPr>
              <a:t>foo-next</a:t>
            </a:r>
          </a:p>
          <a:p>
            <a:pPr lvl="1">
              <a:buFont typeface="Wingdings" panose="05000000000000000000" pitchFamily="2" charset="2"/>
              <a:buChar char="q"/>
            </a:pPr>
            <a:r>
              <a:rPr lang="en-US" sz="2000" dirty="0" smtClean="0"/>
              <a:t> If </a:t>
            </a:r>
            <a:r>
              <a:rPr lang="en-US" sz="2000" dirty="0"/>
              <a:t>size of </a:t>
            </a:r>
            <a:r>
              <a:rPr lang="en-US" sz="2000" dirty="0">
                <a:latin typeface="Courier New" charset="0"/>
                <a:ea typeface="Courier New" charset="0"/>
                <a:cs typeface="Courier New" charset="0"/>
              </a:rPr>
              <a:t>foo &gt; 0 </a:t>
            </a:r>
            <a:r>
              <a:rPr lang="en-US" sz="2000" dirty="0"/>
              <a:t>decrease size of </a:t>
            </a:r>
            <a:r>
              <a:rPr lang="en-US" sz="2000" dirty="0">
                <a:latin typeface="Courier New" charset="0"/>
                <a:ea typeface="Courier New" charset="0"/>
                <a:cs typeface="Courier New" charset="0"/>
              </a:rPr>
              <a:t>foo</a:t>
            </a:r>
          </a:p>
          <a:p>
            <a:pPr>
              <a:buFont typeface="Wingdings" panose="05000000000000000000" pitchFamily="2" charset="2"/>
              <a:buChar char="q"/>
            </a:pPr>
            <a:r>
              <a:rPr lang="en-US" sz="2400" dirty="0" smtClean="0"/>
              <a:t> Go to </a:t>
            </a:r>
            <a:r>
              <a:rPr lang="en-US" sz="2400" dirty="0"/>
              <a:t>Rename</a:t>
            </a:r>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88</a:t>
            </a:fld>
            <a:endParaRPr lang="en-US" altLang="en-US"/>
          </a:p>
        </p:txBody>
      </p:sp>
    </p:spTree>
    <p:extLst>
      <p:ext uri="{BB962C8B-B14F-4D97-AF65-F5344CB8AC3E}">
        <p14:creationId xmlns:p14="http://schemas.microsoft.com/office/powerpoint/2010/main" val="1177709950"/>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Rolling Update</a:t>
            </a:r>
          </a:p>
        </p:txBody>
      </p:sp>
      <p:sp>
        <p:nvSpPr>
          <p:cNvPr id="3" name="Content Placeholder 2"/>
          <p:cNvSpPr>
            <a:spLocks noGrp="1"/>
          </p:cNvSpPr>
          <p:nvPr>
            <p:ph idx="1"/>
          </p:nvPr>
        </p:nvSpPr>
        <p:spPr/>
        <p:txBody>
          <a:bodyPr/>
          <a:lstStyle/>
          <a:p>
            <a:r>
              <a:rPr lang="en-US" dirty="0" smtClean="0"/>
              <a:t>NEEDS TO BE DETERMINDED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89</a:t>
            </a:fld>
            <a:endParaRPr lang="en-US" altLang="en-US"/>
          </a:p>
        </p:txBody>
      </p:sp>
    </p:spTree>
    <p:extLst>
      <p:ext uri="{BB962C8B-B14F-4D97-AF65-F5344CB8AC3E}">
        <p14:creationId xmlns:p14="http://schemas.microsoft.com/office/powerpoint/2010/main" val="150833288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Core Concepts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Simplicity</a:t>
            </a:r>
            <a:r>
              <a:rPr lang="en-US" sz="2400" dirty="0"/>
              <a:t>, Simplicity, Simplicity</a:t>
            </a:r>
          </a:p>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a:t>
            </a:r>
            <a:r>
              <a:rPr lang="en-US" sz="2400" dirty="0"/>
              <a:t> / Selectors</a:t>
            </a:r>
          </a:p>
          <a:p>
            <a:pPr>
              <a:buFont typeface="Wingdings" panose="05000000000000000000" pitchFamily="2" charset="2"/>
              <a:buChar char="q"/>
            </a:pPr>
            <a:r>
              <a:rPr lang="en-US" sz="2400" dirty="0" smtClean="0"/>
              <a:t> Replication </a:t>
            </a:r>
            <a:r>
              <a:rPr lang="en-US" sz="2400" dirty="0"/>
              <a:t>Controllers</a:t>
            </a:r>
          </a:p>
          <a:p>
            <a:pPr>
              <a:buFont typeface="Wingdings" panose="05000000000000000000" pitchFamily="2" charset="2"/>
              <a:buChar char="q"/>
            </a:pPr>
            <a:r>
              <a:rPr lang="en-US" sz="2400" dirty="0" smtClean="0"/>
              <a:t> Services</a:t>
            </a:r>
            <a:endParaRPr lang="en-US" sz="2400" dirty="0"/>
          </a:p>
          <a:p>
            <a:pPr>
              <a:buFont typeface="Wingdings" panose="05000000000000000000" pitchFamily="2" charset="2"/>
              <a:buChar char="q"/>
            </a:pPr>
            <a:r>
              <a:rPr lang="en-US" sz="2400" dirty="0" smtClean="0"/>
              <a:t> API</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spTree>
    <p:extLst>
      <p:ext uri="{BB962C8B-B14F-4D97-AF65-F5344CB8AC3E}">
        <p14:creationId xmlns:p14="http://schemas.microsoft.com/office/powerpoint/2010/main" val="528307974"/>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Automating G</a:t>
            </a:r>
            <a:r>
              <a:rPr lang="en-US" sz="6000" dirty="0" smtClean="0"/>
              <a:t>eneration</a:t>
            </a:r>
            <a:endParaRPr lang="en-US" sz="6000" dirty="0"/>
          </a:p>
        </p:txBody>
      </p:sp>
      <p:sp>
        <p:nvSpPr>
          <p:cNvPr id="3" name="Text Placeholder 2"/>
          <p:cNvSpPr>
            <a:spLocks noGrp="1"/>
          </p:cNvSpPr>
          <p:nvPr>
            <p:ph type="body" idx="1"/>
          </p:nvPr>
        </p:nvSpPr>
        <p:spPr/>
        <p:txBody>
          <a:bodyPr/>
          <a:lstStyle/>
          <a:p>
            <a:r>
              <a:rPr lang="en-US" b="1" dirty="0"/>
              <a:t>of Kubernetes resources for Java</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90</a:t>
            </a:fld>
            <a:endParaRPr lang="en-US" altLang="en-US"/>
          </a:p>
        </p:txBody>
      </p:sp>
    </p:spTree>
    <p:extLst>
      <p:ext uri="{BB962C8B-B14F-4D97-AF65-F5344CB8AC3E}">
        <p14:creationId xmlns:p14="http://schemas.microsoft.com/office/powerpoint/2010/main" val="41398977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Maven Plugin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Set </a:t>
            </a:r>
            <a:r>
              <a:rPr lang="en-US" sz="2400" dirty="0"/>
              <a:t>of maven goals for managing D</a:t>
            </a:r>
            <a:r>
              <a:rPr lang="en-US" sz="2400" dirty="0" smtClean="0"/>
              <a:t>ocker </a:t>
            </a:r>
            <a:r>
              <a:rPr lang="en-US" sz="2400" dirty="0"/>
              <a:t>builds and containers</a:t>
            </a:r>
          </a:p>
          <a:p>
            <a:pPr>
              <a:buFont typeface="Wingdings" panose="05000000000000000000" pitchFamily="2" charset="2"/>
              <a:buChar char="q"/>
            </a:pPr>
            <a:r>
              <a:rPr lang="en-US" sz="2400" dirty="0" smtClean="0"/>
              <a:t> Can </a:t>
            </a:r>
            <a:r>
              <a:rPr lang="en-US" sz="2400" dirty="0"/>
              <a:t>be run as part of a CI/build step in your existing build or CI pipelines</a:t>
            </a:r>
          </a:p>
          <a:p>
            <a:pPr>
              <a:buFont typeface="Wingdings" panose="05000000000000000000" pitchFamily="2" charset="2"/>
              <a:buChar char="q"/>
            </a:pPr>
            <a:r>
              <a:rPr lang="en-US" sz="2400" dirty="0" smtClean="0"/>
              <a:t> Requires </a:t>
            </a:r>
            <a:r>
              <a:rPr lang="en-US" sz="2400" dirty="0"/>
              <a:t>access to a Docker Daemon for builds</a:t>
            </a:r>
          </a:p>
          <a:p>
            <a:pPr>
              <a:buFont typeface="Wingdings" panose="05000000000000000000" pitchFamily="2" charset="2"/>
              <a:buChar char="q"/>
            </a:pPr>
            <a:r>
              <a:rPr lang="en-US" sz="2400" dirty="0" smtClean="0"/>
              <a:t> Can </a:t>
            </a:r>
            <a:r>
              <a:rPr lang="en-US" sz="2400" dirty="0"/>
              <a:t>build images, start/stop containers, </a:t>
            </a:r>
            <a:r>
              <a:rPr lang="en-US" sz="2400" dirty="0" smtClean="0"/>
              <a:t>etc.</a:t>
            </a: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https</a:t>
            </a:r>
            <a:r>
              <a:rPr lang="en-US" sz="2400" dirty="0"/>
              <a:t>://github.com/rhuss/docker-maven-plugin</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91</a:t>
            </a:fld>
            <a:endParaRPr lang="en-US" altLang="en-US"/>
          </a:p>
        </p:txBody>
      </p:sp>
    </p:spTree>
    <p:extLst>
      <p:ext uri="{BB962C8B-B14F-4D97-AF65-F5344CB8AC3E}">
        <p14:creationId xmlns:p14="http://schemas.microsoft.com/office/powerpoint/2010/main" val="2962429646"/>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Maven Plugin</a:t>
            </a:r>
            <a:endParaRPr lang="en-US" dirty="0"/>
          </a:p>
        </p:txBody>
      </p:sp>
      <p:sp>
        <p:nvSpPr>
          <p:cNvPr id="3" name="Content Placeholder 2"/>
          <p:cNvSpPr>
            <a:spLocks noGrp="1"/>
          </p:cNvSpPr>
          <p:nvPr>
            <p:ph idx="1"/>
          </p:nvPr>
        </p:nvSpPr>
        <p:spPr/>
        <p:txBody>
          <a:bodyPr>
            <a:normAutofit/>
          </a:bodyPr>
          <a:lstStyle/>
          <a:p>
            <a:pPr marL="818388" lvl="2" indent="-342900">
              <a:buFont typeface="Wingdings" charset="2"/>
              <a:buChar char="q"/>
            </a:pPr>
            <a:r>
              <a:rPr lang="en-US" sz="2400" dirty="0" err="1" smtClean="0">
                <a:latin typeface="Courier New" panose="02070309020205020404" pitchFamily="49" charset="0"/>
                <a:cs typeface="Courier New" panose="02070309020205020404" pitchFamily="49" charset="0"/>
              </a:rPr>
              <a:t>docker:start</a:t>
            </a:r>
            <a:r>
              <a:rPr lang="en-US" sz="2400" dirty="0"/>
              <a:t>	</a:t>
            </a:r>
            <a:r>
              <a:rPr lang="en-US" sz="2400" dirty="0" smtClean="0"/>
              <a:t>	Create </a:t>
            </a:r>
            <a:r>
              <a:rPr lang="en-US" sz="2400" dirty="0"/>
              <a:t>and start containers</a:t>
            </a:r>
          </a:p>
          <a:p>
            <a:pPr marL="818388" lvl="2" indent="-342900">
              <a:buFont typeface="Wingdings" charset="2"/>
              <a:buChar char="q"/>
            </a:pPr>
            <a:r>
              <a:rPr lang="en-US" sz="2400" dirty="0" err="1">
                <a:latin typeface="Courier New" panose="02070309020205020404" pitchFamily="49" charset="0"/>
                <a:cs typeface="Courier New" panose="02070309020205020404" pitchFamily="49" charset="0"/>
              </a:rPr>
              <a:t>docker:stop</a:t>
            </a:r>
            <a:r>
              <a:rPr lang="en-US" sz="2400" dirty="0"/>
              <a:t> </a:t>
            </a:r>
            <a:r>
              <a:rPr lang="en-US" sz="2400" dirty="0" smtClean="0"/>
              <a:t>		Stop </a:t>
            </a:r>
            <a:r>
              <a:rPr lang="en-US" sz="2400" dirty="0"/>
              <a:t>and destroy containers</a:t>
            </a:r>
          </a:p>
          <a:p>
            <a:pPr marL="818388" lvl="2" indent="-342900">
              <a:buFont typeface="Wingdings" charset="2"/>
              <a:buChar char="q"/>
            </a:pPr>
            <a:r>
              <a:rPr lang="en-US" sz="2400" dirty="0" err="1">
                <a:latin typeface="Courier New" panose="02070309020205020404" pitchFamily="49" charset="0"/>
                <a:cs typeface="Courier New" panose="02070309020205020404" pitchFamily="49" charset="0"/>
              </a:rPr>
              <a:t>docker:build</a:t>
            </a:r>
            <a:r>
              <a:rPr lang="en-US" sz="2400" dirty="0"/>
              <a:t> </a:t>
            </a:r>
            <a:r>
              <a:rPr lang="en-US" sz="2400" dirty="0" smtClean="0"/>
              <a:t>		Build </a:t>
            </a:r>
            <a:r>
              <a:rPr lang="en-US" sz="2400" dirty="0"/>
              <a:t>images</a:t>
            </a:r>
          </a:p>
          <a:p>
            <a:pPr marL="818388" lvl="2" indent="-342900">
              <a:buFont typeface="Wingdings" charset="2"/>
              <a:buChar char="q"/>
            </a:pPr>
            <a:r>
              <a:rPr lang="en-US" sz="2400" dirty="0" err="1">
                <a:latin typeface="Courier New" panose="02070309020205020404" pitchFamily="49" charset="0"/>
                <a:cs typeface="Courier New" panose="02070309020205020404" pitchFamily="49" charset="0"/>
              </a:rPr>
              <a:t>docker:watch</a:t>
            </a:r>
            <a:r>
              <a:rPr lang="en-US" sz="2400" dirty="0"/>
              <a:t> </a:t>
            </a:r>
            <a:r>
              <a:rPr lang="en-US" sz="2400" dirty="0" smtClean="0"/>
              <a:t>		Watch </a:t>
            </a:r>
            <a:r>
              <a:rPr lang="en-US" sz="2400" dirty="0"/>
              <a:t>for doing rebuilds and restarts</a:t>
            </a:r>
          </a:p>
          <a:p>
            <a:pPr marL="818388" lvl="2" indent="-342900">
              <a:buFont typeface="Wingdings" charset="2"/>
              <a:buChar char="q"/>
            </a:pPr>
            <a:r>
              <a:rPr lang="en-US" sz="2400" dirty="0" err="1">
                <a:latin typeface="Courier New" panose="02070309020205020404" pitchFamily="49" charset="0"/>
                <a:cs typeface="Courier New" panose="02070309020205020404" pitchFamily="49" charset="0"/>
              </a:rPr>
              <a:t>docker:push</a:t>
            </a:r>
            <a:r>
              <a:rPr lang="en-US" sz="2400" dirty="0"/>
              <a:t> </a:t>
            </a:r>
            <a:r>
              <a:rPr lang="en-US" sz="2400" dirty="0" smtClean="0"/>
              <a:t>		Push </a:t>
            </a:r>
            <a:r>
              <a:rPr lang="en-US" sz="2400" dirty="0"/>
              <a:t>images to a registry</a:t>
            </a:r>
          </a:p>
          <a:p>
            <a:pPr marL="818388" lvl="2" indent="-342900">
              <a:buFont typeface="Wingdings" charset="2"/>
              <a:buChar char="q"/>
            </a:pPr>
            <a:r>
              <a:rPr lang="en-US" sz="2400" dirty="0" err="1">
                <a:latin typeface="Courier New" panose="02070309020205020404" pitchFamily="49" charset="0"/>
                <a:cs typeface="Courier New" panose="02070309020205020404" pitchFamily="49" charset="0"/>
              </a:rPr>
              <a:t>docker:remove</a:t>
            </a:r>
            <a:r>
              <a:rPr lang="en-US" sz="2400" dirty="0"/>
              <a:t> </a:t>
            </a:r>
            <a:r>
              <a:rPr lang="en-US" sz="2400" dirty="0" smtClean="0"/>
              <a:t>		Remove </a:t>
            </a:r>
            <a:r>
              <a:rPr lang="en-US" sz="2400" dirty="0"/>
              <a:t>images from local D</a:t>
            </a:r>
            <a:r>
              <a:rPr lang="en-US" sz="2400" dirty="0" smtClean="0"/>
              <a:t>ocker </a:t>
            </a:r>
            <a:r>
              <a:rPr lang="en-US" sz="2400" dirty="0"/>
              <a:t>host</a:t>
            </a:r>
          </a:p>
          <a:p>
            <a:pPr marL="818388" lvl="2" indent="-342900">
              <a:buFont typeface="Wingdings" charset="2"/>
              <a:buChar char="q"/>
            </a:pPr>
            <a:r>
              <a:rPr lang="en-US" sz="2400" dirty="0" err="1">
                <a:latin typeface="Courier New" panose="02070309020205020404" pitchFamily="49" charset="0"/>
                <a:cs typeface="Courier New" panose="02070309020205020404" pitchFamily="49" charset="0"/>
              </a:rPr>
              <a:t>docker:logs</a:t>
            </a:r>
            <a:r>
              <a:rPr lang="en-US" sz="2400" dirty="0"/>
              <a:t> </a:t>
            </a:r>
            <a:r>
              <a:rPr lang="en-US" sz="2400" dirty="0" smtClean="0"/>
              <a:t>		Show </a:t>
            </a:r>
            <a:r>
              <a:rPr lang="en-US" sz="2400" dirty="0"/>
              <a:t>container logs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92</a:t>
            </a:fld>
            <a:endParaRPr lang="en-US" altLang="en-US"/>
          </a:p>
        </p:txBody>
      </p:sp>
    </p:spTree>
    <p:extLst>
      <p:ext uri="{BB962C8B-B14F-4D97-AF65-F5344CB8AC3E}">
        <p14:creationId xmlns:p14="http://schemas.microsoft.com/office/powerpoint/2010/main" val="3718845654"/>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a:t>
            </a:r>
            <a:r>
              <a:rPr lang="en-US" dirty="0" smtClean="0"/>
              <a:t>Maven Plugin</a:t>
            </a:r>
            <a:r>
              <a:rPr lang="en-US" dirty="0"/>
              <a:t>: B</a:t>
            </a:r>
            <a:r>
              <a:rPr lang="en-US" dirty="0" smtClean="0"/>
              <a:t>uild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mvn</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package </a:t>
            </a:r>
            <a:r>
              <a:rPr lang="en-US" sz="2400" dirty="0" err="1" smtClean="0">
                <a:latin typeface="Courier New" panose="02070309020205020404" pitchFamily="49" charset="0"/>
                <a:cs typeface="Courier New" panose="02070309020205020404" pitchFamily="49" charset="0"/>
              </a:rPr>
              <a:t>docker:build</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 Can </a:t>
            </a:r>
            <a:r>
              <a:rPr lang="en-US" sz="2400" dirty="0"/>
              <a:t>build a D</a:t>
            </a:r>
            <a:r>
              <a:rPr lang="en-US" sz="2400" dirty="0" smtClean="0"/>
              <a:t>ocker </a:t>
            </a:r>
            <a:r>
              <a:rPr lang="en-US" sz="2400" dirty="0"/>
              <a:t>image as part of </a:t>
            </a:r>
            <a:r>
              <a:rPr lang="en-US" sz="2400" dirty="0" err="1">
                <a:latin typeface="Courier New" panose="02070309020205020404" pitchFamily="49" charset="0"/>
                <a:cs typeface="Courier New" panose="02070309020205020404" pitchFamily="49" charset="0"/>
              </a:rPr>
              <a:t>mvn</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lifecycle</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 Package </a:t>
            </a:r>
            <a:r>
              <a:rPr lang="en-US" sz="2400" dirty="0"/>
              <a:t>files from project (build artifacts, </a:t>
            </a:r>
            <a:r>
              <a:rPr lang="en-US" sz="2400" dirty="0" err="1"/>
              <a:t>configs</a:t>
            </a:r>
            <a:r>
              <a:rPr lang="en-US" sz="2400" dirty="0"/>
              <a:t>, </a:t>
            </a:r>
            <a:r>
              <a:rPr lang="en-US" sz="2400" dirty="0" smtClean="0"/>
              <a:t>etc.) </a:t>
            </a:r>
            <a:r>
              <a:rPr lang="en-US" sz="2400" dirty="0"/>
              <a:t>into </a:t>
            </a:r>
            <a:r>
              <a:rPr lang="en-US" sz="2400" dirty="0" smtClean="0"/>
              <a:t>a Docker image</a:t>
            </a:r>
            <a:endParaRPr lang="en-US" sz="2400" dirty="0"/>
          </a:p>
          <a:p>
            <a:pPr>
              <a:buFont typeface="Wingdings" panose="05000000000000000000" pitchFamily="2" charset="2"/>
              <a:buChar char="q"/>
            </a:pPr>
            <a:r>
              <a:rPr lang="en-US" sz="2400" dirty="0" smtClean="0"/>
              <a:t> Which </a:t>
            </a:r>
            <a:r>
              <a:rPr lang="en-US" sz="2400" dirty="0"/>
              <a:t>files are selected using </a:t>
            </a:r>
            <a:r>
              <a:rPr lang="en-US" sz="2400" dirty="0" smtClean="0">
                <a:latin typeface="Courier New" charset="0"/>
                <a:ea typeface="Courier New" charset="0"/>
                <a:cs typeface="Courier New" charset="0"/>
              </a:rPr>
              <a:t>maven-assembly-plugin</a:t>
            </a:r>
            <a:endParaRPr lang="en-US" sz="2400" dirty="0">
              <a:latin typeface="Courier New" charset="0"/>
              <a:ea typeface="Courier New" charset="0"/>
              <a:cs typeface="Courier New" charset="0"/>
            </a:endParaRPr>
          </a:p>
          <a:p>
            <a:pPr>
              <a:buFont typeface="Wingdings" panose="05000000000000000000" pitchFamily="2" charset="2"/>
              <a:buChar char="q"/>
            </a:pPr>
            <a:r>
              <a:rPr lang="en-US" sz="2400" dirty="0" smtClean="0"/>
              <a:t> Selected </a:t>
            </a:r>
            <a:r>
              <a:rPr lang="en-US" sz="2400" dirty="0"/>
              <a:t>files are inserted into base image at specified </a:t>
            </a:r>
            <a:r>
              <a:rPr lang="en-US" sz="2400" dirty="0" smtClean="0"/>
              <a:t>location</a:t>
            </a:r>
            <a:endParaRPr lang="en-US" sz="2400" dirty="0"/>
          </a:p>
          <a:p>
            <a:pPr>
              <a:buFont typeface="Wingdings" panose="05000000000000000000" pitchFamily="2" charset="2"/>
              <a:buChar char="q"/>
            </a:pPr>
            <a:r>
              <a:rPr lang="en-US" sz="2400" dirty="0">
                <a:cs typeface="Courier New" panose="02070309020205020404" pitchFamily="49" charset="0"/>
              </a:rPr>
              <a:t> </a:t>
            </a:r>
            <a:r>
              <a:rPr lang="en-US" sz="2400" dirty="0" smtClean="0">
                <a:cs typeface="Courier New" panose="02070309020205020404" pitchFamily="49" charset="0"/>
              </a:rPr>
              <a:t>Default</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maven</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 See </a:t>
            </a:r>
            <a:r>
              <a:rPr lang="en-US" sz="2400" dirty="0"/>
              <a:t>the assembly descriptor file </a:t>
            </a:r>
            <a:r>
              <a:rPr lang="en-US" sz="2400" dirty="0" smtClean="0"/>
              <a:t>format</a:t>
            </a:r>
            <a:endParaRPr lang="en-US" sz="2400" dirty="0"/>
          </a:p>
          <a:p>
            <a:pPr>
              <a:buFont typeface="Wingdings" panose="05000000000000000000" pitchFamily="2" charset="2"/>
              <a:buChar char="q"/>
            </a:pPr>
            <a:r>
              <a:rPr lang="en-US" sz="2400" dirty="0" smtClean="0"/>
              <a:t> Once </a:t>
            </a:r>
            <a:r>
              <a:rPr lang="en-US" sz="2400" dirty="0"/>
              <a:t>image is built, can use </a:t>
            </a:r>
            <a:r>
              <a:rPr lang="en-US" sz="2400" dirty="0">
                <a:latin typeface="Courier New" charset="0"/>
                <a:ea typeface="Courier New" charset="0"/>
                <a:cs typeface="Courier New" charset="0"/>
              </a:rPr>
              <a:t>maven-failsafe-plugin</a:t>
            </a:r>
            <a:r>
              <a:rPr lang="en-US" sz="2400" dirty="0"/>
              <a:t> to run integration tests</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93</a:t>
            </a:fld>
            <a:endParaRPr lang="en-US" altLang="en-US"/>
          </a:p>
        </p:txBody>
      </p:sp>
    </p:spTree>
    <p:extLst>
      <p:ext uri="{BB962C8B-B14F-4D97-AF65-F5344CB8AC3E}">
        <p14:creationId xmlns:p14="http://schemas.microsoft.com/office/powerpoint/2010/main" val="3499098979"/>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Output</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94</a:t>
            </a:fld>
            <a:endParaRPr lang="en-US" altLang="en-US"/>
          </a:p>
        </p:txBody>
      </p:sp>
      <p:sp>
        <p:nvSpPr>
          <p:cNvPr id="6" name="Content Placeholder 2"/>
          <p:cNvSpPr>
            <a:spLocks noGrp="1"/>
          </p:cNvSpPr>
          <p:nvPr/>
        </p:nvSpPr>
        <p:spPr>
          <a:xfrm>
            <a:off x="1600200" y="1038665"/>
            <a:ext cx="8610600" cy="5257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200"/>
              </a:spcAft>
              <a:buNone/>
            </a:pPr>
            <a:r>
              <a:rPr lang="en-US" dirty="0" smtClean="0">
                <a:solidFill>
                  <a:schemeClr val="tx1"/>
                </a:solidFill>
                <a:latin typeface="Courier New" panose="02070309020205020404" pitchFamily="49" charset="0"/>
                <a:cs typeface="Courier New" panose="02070309020205020404" pitchFamily="49" charset="0"/>
              </a:rPr>
              <a:t>&lt;</a:t>
            </a:r>
            <a:r>
              <a:rPr lang="en-US" dirty="0">
                <a:solidFill>
                  <a:schemeClr val="tx1"/>
                </a:solidFill>
                <a:latin typeface="Courier New" panose="02070309020205020404" pitchFamily="49" charset="0"/>
                <a:cs typeface="Courier New" panose="02070309020205020404" pitchFamily="49" charset="0"/>
              </a:rPr>
              <a:t>configuration&gt;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&lt;images&gt;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&lt;alias&gt;service&lt;/alias&gt;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&lt;name&gt;</a:t>
            </a:r>
            <a:r>
              <a:rPr lang="en-US" dirty="0" err="1">
                <a:solidFill>
                  <a:schemeClr val="tx1"/>
                </a:solidFill>
                <a:latin typeface="Courier New" panose="02070309020205020404" pitchFamily="49" charset="0"/>
                <a:cs typeface="Courier New" panose="02070309020205020404" pitchFamily="49" charset="0"/>
              </a:rPr>
              <a:t>jolokia</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docker</a:t>
            </a:r>
            <a:r>
              <a:rPr lang="en-US" dirty="0">
                <a:solidFill>
                  <a:schemeClr val="tx1"/>
                </a:solidFill>
                <a:latin typeface="Courier New" panose="02070309020205020404" pitchFamily="49" charset="0"/>
                <a:cs typeface="Courier New" panose="02070309020205020404" pitchFamily="49" charset="0"/>
              </a:rPr>
              <a:t>-demo:${</a:t>
            </a:r>
            <a:r>
              <a:rPr lang="en-US" dirty="0" err="1">
                <a:solidFill>
                  <a:schemeClr val="tx1"/>
                </a:solidFill>
                <a:latin typeface="Courier New" panose="02070309020205020404" pitchFamily="49" charset="0"/>
                <a:cs typeface="Courier New" panose="02070309020205020404" pitchFamily="49" charset="0"/>
              </a:rPr>
              <a:t>project.version</a:t>
            </a:r>
            <a:r>
              <a:rPr lang="en-US" dirty="0">
                <a:solidFill>
                  <a:schemeClr val="tx1"/>
                </a:solidFill>
                <a:latin typeface="Courier New" panose="02070309020205020404" pitchFamily="49" charset="0"/>
                <a:cs typeface="Courier New" panose="02070309020205020404" pitchFamily="49" charset="0"/>
              </a:rPr>
              <a:t>}&lt;/name&gt;</a:t>
            </a:r>
          </a:p>
          <a:p>
            <a:pPr marL="292608" lvl="1" indent="0">
              <a:spcBef>
                <a:spcPts val="0"/>
              </a:spcBef>
              <a:spcAft>
                <a:spcPts val="200"/>
              </a:spcAft>
              <a:buNone/>
            </a:pP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&lt;build&gt;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&lt;from&gt;java:8&lt;/from&gt;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&lt;assembly&gt;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&lt;descriptor&gt;docker-assembly.xml&lt;/descriptor&gt;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&lt;/assembly&gt;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&lt;ports&gt;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&lt;port&gt;8080&lt;/port&gt;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&lt;/ports&gt;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a:t>
            </a:r>
            <a:r>
              <a:rPr lang="en-US" dirty="0" err="1">
                <a:solidFill>
                  <a:schemeClr val="tx1"/>
                </a:solidFill>
                <a:latin typeface="Courier New" panose="02070309020205020404" pitchFamily="49" charset="0"/>
                <a:cs typeface="Courier New" panose="02070309020205020404" pitchFamily="49" charset="0"/>
              </a:rPr>
              <a:t>cmd</a:t>
            </a:r>
            <a:r>
              <a:rPr lang="en-US" dirty="0">
                <a:solidFill>
                  <a:schemeClr val="tx1"/>
                </a:solidFill>
                <a:latin typeface="Courier New" panose="02070309020205020404" pitchFamily="49" charset="0"/>
                <a:cs typeface="Courier New" panose="02070309020205020404" pitchFamily="49" charset="0"/>
              </a:rPr>
              <a:t>&gt;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&lt;shell&gt;java -jar /maven/service.jar&lt;/shell&gt;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a:t>
            </a:r>
            <a:r>
              <a:rPr lang="en-US" dirty="0" err="1">
                <a:solidFill>
                  <a:schemeClr val="tx1"/>
                </a:solidFill>
                <a:latin typeface="Courier New" panose="02070309020205020404" pitchFamily="49" charset="0"/>
                <a:cs typeface="Courier New" panose="02070309020205020404" pitchFamily="49" charset="0"/>
              </a:rPr>
              <a:t>cmd</a:t>
            </a:r>
            <a:r>
              <a:rPr lang="en-US" dirty="0">
                <a:solidFill>
                  <a:schemeClr val="tx1"/>
                </a:solidFill>
                <a:latin typeface="Courier New" panose="02070309020205020404" pitchFamily="49" charset="0"/>
                <a:cs typeface="Courier New" panose="02070309020205020404" pitchFamily="49" charset="0"/>
              </a:rPr>
              <a:t>&gt;</a:t>
            </a:r>
          </a:p>
          <a:p>
            <a:pPr marL="292608" lvl="1" indent="0">
              <a:spcBef>
                <a:spcPts val="0"/>
              </a:spcBef>
              <a:spcAft>
                <a:spcPts val="200"/>
              </a:spcAft>
              <a:buNone/>
            </a:pPr>
            <a:r>
              <a:rPr lang="en-US" dirty="0">
                <a:solidFill>
                  <a:schemeClr val="tx1"/>
                </a:solidFill>
                <a:latin typeface="Courier New" panose="02070309020205020404" pitchFamily="49" charset="0"/>
                <a:cs typeface="Courier New" panose="02070309020205020404" pitchFamily="49" charset="0"/>
              </a:rPr>
              <a:t>      &lt;/build</a:t>
            </a:r>
            <a:r>
              <a:rPr lang="en-US" dirty="0" smtClean="0">
                <a:solidFill>
                  <a:schemeClr val="tx1"/>
                </a:solidFill>
                <a:latin typeface="Courier New" panose="02070309020205020404" pitchFamily="49" charset="0"/>
                <a:cs typeface="Courier New" panose="02070309020205020404" pitchFamily="49" charset="0"/>
              </a:rPr>
              <a:t>&gt;</a:t>
            </a:r>
          </a:p>
          <a:p>
            <a:pPr marL="292608" lvl="1" indent="0">
              <a:spcBef>
                <a:spcPts val="0"/>
              </a:spcBef>
              <a:spcAft>
                <a:spcPts val="2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493644"/>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Output</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95</a:t>
            </a:fld>
            <a:endParaRPr lang="en-US" altLang="en-US"/>
          </a:p>
        </p:txBody>
      </p:sp>
      <p:sp>
        <p:nvSpPr>
          <p:cNvPr id="6" name="Content Placeholder 2"/>
          <p:cNvSpPr>
            <a:spLocks noGrp="1"/>
          </p:cNvSpPr>
          <p:nvPr/>
        </p:nvSpPr>
        <p:spPr>
          <a:xfrm>
            <a:off x="1600200" y="1066800"/>
            <a:ext cx="8610600" cy="5029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    &lt;run</a:t>
            </a:r>
            <a:r>
              <a:rPr lang="en-US" sz="1200" dirty="0">
                <a:solidFill>
                  <a:schemeClr val="tx1"/>
                </a:solidFill>
                <a:latin typeface="Courier New" panose="02070309020205020404" pitchFamily="49" charset="0"/>
                <a:cs typeface="Courier New" panose="02070309020205020404" pitchFamily="49" charset="0"/>
              </a:rPr>
              <a: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&lt;ports&gt;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&lt;port&gt;tomcat.port:8080&lt;/port&gt;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&lt;/ports&gt;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&lt;wait&gt;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a:t>
            </a:r>
            <a:r>
              <a:rPr lang="en-US" sz="1200" dirty="0" err="1">
                <a:solidFill>
                  <a:schemeClr val="tx1"/>
                </a:solidFill>
                <a:latin typeface="Courier New" panose="02070309020205020404" pitchFamily="49" charset="0"/>
                <a:cs typeface="Courier New" panose="02070309020205020404" pitchFamily="49" charset="0"/>
              </a:rPr>
              <a:t>url</a:t>
            </a:r>
            <a:r>
              <a:rPr lang="en-US" sz="1200" dirty="0">
                <a:solidFill>
                  <a:schemeClr val="tx1"/>
                </a:solidFill>
                <a:latin typeface="Courier New" panose="02070309020205020404" pitchFamily="49" charset="0"/>
                <a:cs typeface="Courier New" panose="02070309020205020404" pitchFamily="49" charset="0"/>
              </a:rPr>
              <a:t>&gt;http://localhost:${tomcat.port}/access&lt;/url&gt;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&lt;time&gt;10000&lt;/time&gt;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&lt;/wait&gt;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&lt;links&gt;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&lt;link&gt;</a:t>
            </a:r>
            <a:r>
              <a:rPr lang="en-US" sz="1200" dirty="0" err="1">
                <a:solidFill>
                  <a:schemeClr val="tx1"/>
                </a:solidFill>
                <a:latin typeface="Courier New" panose="02070309020205020404" pitchFamily="49" charset="0"/>
                <a:cs typeface="Courier New" panose="02070309020205020404" pitchFamily="49" charset="0"/>
              </a:rPr>
              <a:t>database:db</a:t>
            </a:r>
            <a:r>
              <a:rPr lang="en-US" sz="1200" dirty="0">
                <a:solidFill>
                  <a:schemeClr val="tx1"/>
                </a:solidFill>
                <a:latin typeface="Courier New" panose="02070309020205020404" pitchFamily="49" charset="0"/>
                <a:cs typeface="Courier New" panose="02070309020205020404" pitchFamily="49" charset="0"/>
              </a:rPr>
              <a:t>&lt;/link&gt;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&lt;/links&gt;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&lt;/run&gt;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endParaRPr lang="en-US" sz="1200"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&lt;alias&gt;database&lt;/alias&gt;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&lt;name&gt;postgres:9&lt;/name&gt;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&lt;run&gt;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&lt;wait&gt;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&lt;log&gt;database system is ready to accept connections&lt;/log&gt;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&lt;time&gt;20000&lt;/time&gt;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&lt;/wait&gt;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&lt;/run&gt;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&lt;/</a:t>
            </a:r>
            <a:r>
              <a:rPr lang="en-US" sz="1200" dirty="0" smtClean="0">
                <a:solidFill>
                  <a:schemeClr val="tx1"/>
                </a:solidFill>
                <a:latin typeface="Courier New" panose="02070309020205020404" pitchFamily="49" charset="0"/>
                <a:cs typeface="Courier New" panose="02070309020205020404" pitchFamily="49" charset="0"/>
              </a:rPr>
              <a:t>configuration&gt;</a:t>
            </a:r>
            <a:endParaRPr 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87598"/>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Maven Plugin: W</a:t>
            </a:r>
            <a:r>
              <a:rPr lang="en-US" dirty="0" smtClean="0"/>
              <a:t>atch</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Can </a:t>
            </a:r>
            <a:r>
              <a:rPr lang="en-US" sz="2400" dirty="0"/>
              <a:t>watch for changes in project and </a:t>
            </a:r>
            <a:r>
              <a:rPr lang="en-US" sz="2400" dirty="0" smtClean="0"/>
              <a:t>rebuild</a:t>
            </a:r>
            <a:endParaRPr lang="en-US" sz="2400" dirty="0"/>
          </a:p>
          <a:p>
            <a:pPr>
              <a:buFont typeface="Wingdings" panose="05000000000000000000" pitchFamily="2" charset="2"/>
              <a:buChar char="q"/>
            </a:pPr>
            <a:r>
              <a:rPr lang="en-US" sz="2400" dirty="0" smtClean="0"/>
              <a:t> Rebuild Docker image</a:t>
            </a:r>
            <a:endParaRPr lang="en-US" sz="2400" dirty="0"/>
          </a:p>
          <a:p>
            <a:pPr>
              <a:buFont typeface="Wingdings" panose="05000000000000000000" pitchFamily="2" charset="2"/>
              <a:buChar char="q"/>
            </a:pPr>
            <a:r>
              <a:rPr lang="en-US" sz="2400" dirty="0" smtClean="0"/>
              <a:t> Re-start </a:t>
            </a:r>
            <a:r>
              <a:rPr lang="en-US" sz="2400" dirty="0"/>
              <a:t>existing running </a:t>
            </a:r>
            <a:r>
              <a:rPr lang="en-US" sz="2400" dirty="0" smtClean="0"/>
              <a:t>container</a:t>
            </a:r>
            <a:endParaRPr lang="en-US" sz="2400" dirty="0"/>
          </a:p>
          <a:p>
            <a:pPr>
              <a:buFont typeface="Wingdings" panose="05000000000000000000" pitchFamily="2" charset="2"/>
              <a:buChar char="q"/>
            </a:pPr>
            <a:r>
              <a:rPr lang="en-US" sz="2400" dirty="0" smtClean="0"/>
              <a:t> Fast </a:t>
            </a:r>
            <a:r>
              <a:rPr lang="en-US" sz="2400" dirty="0"/>
              <a:t>development </a:t>
            </a:r>
            <a:r>
              <a:rPr lang="en-US" sz="2400" dirty="0" smtClean="0"/>
              <a:t>feedback/loop</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Examples:</a:t>
            </a:r>
            <a:endParaRPr lang="en-US" sz="2400" dirty="0"/>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96</a:t>
            </a:fld>
            <a:endParaRPr lang="en-US" altLang="en-US"/>
          </a:p>
        </p:txBody>
      </p:sp>
      <p:sp>
        <p:nvSpPr>
          <p:cNvPr id="6" name="Content Placeholder 2"/>
          <p:cNvSpPr>
            <a:spLocks noGrp="1"/>
          </p:cNvSpPr>
          <p:nvPr/>
        </p:nvSpPr>
        <p:spPr>
          <a:xfrm>
            <a:off x="1750693" y="4146789"/>
            <a:ext cx="8751571" cy="35150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bg1"/>
                </a:solidFill>
                <a:latin typeface="Courier New" panose="02070309020205020404" pitchFamily="49" charset="0"/>
                <a:cs typeface="Courier New" panose="02070309020205020404" pitchFamily="49" charset="0"/>
              </a:rPr>
              <a:t>mvn</a:t>
            </a:r>
            <a:r>
              <a:rPr lang="en-US" sz="1800" dirty="0">
                <a:solidFill>
                  <a:schemeClr val="bg1"/>
                </a:solidFill>
                <a:latin typeface="Courier New" panose="02070309020205020404" pitchFamily="49" charset="0"/>
                <a:cs typeface="Courier New" panose="02070309020205020404" pitchFamily="49" charset="0"/>
              </a:rPr>
              <a:t> package </a:t>
            </a:r>
            <a:r>
              <a:rPr lang="en-US" sz="1800" dirty="0" err="1">
                <a:solidFill>
                  <a:schemeClr val="bg1"/>
                </a:solidFill>
                <a:latin typeface="Courier New" panose="02070309020205020404" pitchFamily="49" charset="0"/>
                <a:cs typeface="Courier New" panose="02070309020205020404" pitchFamily="49" charset="0"/>
              </a:rPr>
              <a:t>docker:build</a:t>
            </a:r>
            <a:r>
              <a:rPr lang="en-US" sz="1800" dirty="0">
                <a:solidFill>
                  <a:schemeClr val="bg1"/>
                </a:solidFill>
                <a:latin typeface="Courier New" panose="02070309020205020404" pitchFamily="49" charset="0"/>
                <a:cs typeface="Courier New" panose="02070309020205020404" pitchFamily="49" charset="0"/>
              </a:rPr>
              <a:t> </a:t>
            </a:r>
            <a:r>
              <a:rPr lang="en-US" sz="1800" dirty="0" err="1">
                <a:solidFill>
                  <a:schemeClr val="bg1"/>
                </a:solidFill>
                <a:latin typeface="Courier New" panose="02070309020205020404" pitchFamily="49" charset="0"/>
                <a:cs typeface="Courier New" panose="02070309020205020404" pitchFamily="49" charset="0"/>
              </a:rPr>
              <a:t>docker:watch</a:t>
            </a:r>
            <a:r>
              <a:rPr lang="en-US" sz="1800" dirty="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Ddocker.watchMode</a:t>
            </a:r>
            <a:r>
              <a:rPr lang="en-US" sz="1800" dirty="0" smtClean="0">
                <a:solidFill>
                  <a:schemeClr val="bg1"/>
                </a:solidFill>
                <a:latin typeface="Courier New" panose="02070309020205020404" pitchFamily="49" charset="0"/>
                <a:cs typeface="Courier New" panose="02070309020205020404" pitchFamily="49" charset="0"/>
              </a:rPr>
              <a:t>=build</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2337432" y="4760742"/>
            <a:ext cx="7578091" cy="34465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smtClean="0">
                <a:solidFill>
                  <a:schemeClr val="bg1"/>
                </a:solidFill>
                <a:latin typeface="Courier New" panose="02070309020205020404" pitchFamily="49" charset="0"/>
                <a:cs typeface="Courier New" panose="02070309020205020404" pitchFamily="49" charset="0"/>
              </a:rPr>
              <a:t>mvn</a:t>
            </a: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a:solidFill>
                  <a:schemeClr val="bg1"/>
                </a:solidFill>
                <a:latin typeface="Courier New" panose="02070309020205020404" pitchFamily="49" charset="0"/>
                <a:cs typeface="Courier New" panose="02070309020205020404" pitchFamily="49" charset="0"/>
              </a:rPr>
              <a:t>docker:start</a:t>
            </a:r>
            <a:r>
              <a:rPr lang="en-US" sz="1800" dirty="0">
                <a:solidFill>
                  <a:schemeClr val="bg1"/>
                </a:solidFill>
                <a:latin typeface="Courier New" panose="02070309020205020404" pitchFamily="49" charset="0"/>
                <a:cs typeface="Courier New" panose="02070309020205020404" pitchFamily="49" charset="0"/>
              </a:rPr>
              <a:t> </a:t>
            </a:r>
            <a:r>
              <a:rPr lang="en-US" sz="1800" dirty="0" err="1">
                <a:solidFill>
                  <a:schemeClr val="bg1"/>
                </a:solidFill>
                <a:latin typeface="Courier New" panose="02070309020205020404" pitchFamily="49" charset="0"/>
                <a:cs typeface="Courier New" panose="02070309020205020404" pitchFamily="49" charset="0"/>
              </a:rPr>
              <a:t>docker:watch</a:t>
            </a:r>
            <a:r>
              <a:rPr lang="en-US" sz="1800" dirty="0">
                <a:solidFill>
                  <a:schemeClr val="bg1"/>
                </a:solidFill>
                <a:latin typeface="Courier New" panose="02070309020205020404" pitchFamily="49" charset="0"/>
                <a:cs typeface="Courier New" panose="02070309020205020404" pitchFamily="49" charset="0"/>
              </a:rPr>
              <a:t> -</a:t>
            </a:r>
            <a:r>
              <a:rPr lang="en-US" sz="1800" dirty="0" err="1">
                <a:solidFill>
                  <a:schemeClr val="bg1"/>
                </a:solidFill>
                <a:latin typeface="Courier New" panose="02070309020205020404" pitchFamily="49" charset="0"/>
                <a:cs typeface="Courier New" panose="02070309020205020404" pitchFamily="49" charset="0"/>
              </a:rPr>
              <a:t>Ddocker.watchMode</a:t>
            </a:r>
            <a:r>
              <a:rPr lang="en-US" sz="1800" dirty="0">
                <a:solidFill>
                  <a:schemeClr val="bg1"/>
                </a:solidFill>
                <a:latin typeface="Courier New" panose="02070309020205020404" pitchFamily="49" charset="0"/>
                <a:cs typeface="Courier New" panose="02070309020205020404" pitchFamily="49" charset="0"/>
              </a:rPr>
              <a:t>=run </a:t>
            </a:r>
            <a:r>
              <a:rPr lang="en-US" sz="1800" dirty="0" smtClean="0">
                <a:solidFill>
                  <a:schemeClr val="bg1"/>
                </a:solidFill>
                <a:latin typeface="Courier New" panose="02070309020205020404" pitchFamily="49" charset="0"/>
                <a:cs typeface="Courier New" panose="02070309020205020404" pitchFamily="49" charset="0"/>
              </a:rPr>
              <a:t>*</a:t>
            </a:r>
            <a:endParaRPr lang="en-US" sz="18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586781"/>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Maven Plugin</a:t>
            </a:r>
            <a:r>
              <a:rPr lang="en-US" dirty="0"/>
              <a:t>: </a:t>
            </a:r>
            <a:r>
              <a:rPr lang="en-US" dirty="0" smtClean="0"/>
              <a:t>Watch</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97</a:t>
            </a:fld>
            <a:endParaRPr lang="en-US" altLang="en-US"/>
          </a:p>
        </p:txBody>
      </p:sp>
      <p:sp>
        <p:nvSpPr>
          <p:cNvPr id="6" name="Content Placeholder 2"/>
          <p:cNvSpPr>
            <a:spLocks noGrp="1"/>
          </p:cNvSpPr>
          <p:nvPr/>
        </p:nvSpPr>
        <p:spPr>
          <a:xfrm>
            <a:off x="1600200" y="1219200"/>
            <a:ext cx="8610600" cy="487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200"/>
              </a:spcAft>
              <a:buNone/>
            </a:pPr>
            <a:r>
              <a:rPr lang="en-US" sz="1200" dirty="0" smtClean="0">
                <a:solidFill>
                  <a:schemeClr val="tx1"/>
                </a:solidFill>
                <a:latin typeface="Courier New" panose="02070309020205020404" pitchFamily="49" charset="0"/>
                <a:cs typeface="Courier New" panose="02070309020205020404" pitchFamily="49" charset="0"/>
              </a:rPr>
              <a:t>&lt;configuration</a:t>
            </a:r>
            <a:r>
              <a:rPr lang="en-US" sz="1200" dirty="0">
                <a:solidFill>
                  <a:schemeClr val="tx1"/>
                </a:solidFill>
                <a:latin typeface="Courier New" panose="02070309020205020404" pitchFamily="49" charset="0"/>
                <a:cs typeface="Courier New" panose="02070309020205020404" pitchFamily="49" charset="0"/>
              </a:rPr>
              <a: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 Check every 10 seconds by default --&gt;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a:t>
            </a:r>
            <a:r>
              <a:rPr lang="en-US" sz="1200" dirty="0" err="1">
                <a:solidFill>
                  <a:schemeClr val="tx1"/>
                </a:solidFill>
                <a:latin typeface="Courier New" panose="02070309020205020404" pitchFamily="49" charset="0"/>
                <a:cs typeface="Courier New" panose="02070309020205020404" pitchFamily="49" charset="0"/>
              </a:rPr>
              <a:t>watchInterval</a:t>
            </a:r>
            <a:r>
              <a:rPr lang="en-US" sz="1200" dirty="0">
                <a:solidFill>
                  <a:schemeClr val="tx1"/>
                </a:solidFill>
                <a:latin typeface="Courier New" panose="02070309020205020404" pitchFamily="49" charset="0"/>
                <a:cs typeface="Courier New" panose="02070309020205020404" pitchFamily="49" charset="0"/>
              </a:rPr>
              <a:t>&gt;10000&lt;/</a:t>
            </a:r>
            <a:r>
              <a:rPr lang="en-US" sz="1200" dirty="0" err="1">
                <a:solidFill>
                  <a:schemeClr val="tx1"/>
                </a:solidFill>
                <a:latin typeface="Courier New" panose="02070309020205020404" pitchFamily="49" charset="0"/>
                <a:cs typeface="Courier New" panose="02070309020205020404" pitchFamily="49" charset="0"/>
              </a:rPr>
              <a:t>watchInterval</a:t>
            </a:r>
            <a:r>
              <a:rPr lang="en-US" sz="1200" dirty="0">
                <a:solidFill>
                  <a:schemeClr val="tx1"/>
                </a:solidFill>
                <a:latin typeface="Courier New" panose="02070309020205020404" pitchFamily="49" charset="0"/>
                <a:cs typeface="Courier New" panose="02070309020205020404" pitchFamily="49" charset="0"/>
              </a:rPr>
              <a:t>&gt;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 Watch for doing rebuilds and restarts --&gt;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a:t>
            </a:r>
            <a:r>
              <a:rPr lang="en-US" sz="1200" dirty="0" err="1">
                <a:solidFill>
                  <a:schemeClr val="tx1"/>
                </a:solidFill>
                <a:latin typeface="Courier New" panose="02070309020205020404" pitchFamily="49" charset="0"/>
                <a:cs typeface="Courier New" panose="02070309020205020404" pitchFamily="49" charset="0"/>
              </a:rPr>
              <a:t>watchMode</a:t>
            </a:r>
            <a:r>
              <a:rPr lang="en-US" sz="1200" dirty="0">
                <a:solidFill>
                  <a:schemeClr val="tx1"/>
                </a:solidFill>
                <a:latin typeface="Courier New" panose="02070309020205020404" pitchFamily="49" charset="0"/>
                <a:cs typeface="Courier New" panose="02070309020205020404" pitchFamily="49" charset="0"/>
              </a:rPr>
              <a:t>&gt;both&lt;/watch&gt;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 Service checks every 5 seconds --&gt;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&lt;alias&gt;service&lt;/alias&gt;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&lt;watch&gt;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&lt;interval&gt;5000&lt;/interval&gt;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&lt;/watch&gt;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 Database needs no watching --&gt;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&lt;alias&gt;</a:t>
            </a:r>
            <a:r>
              <a:rPr lang="en-US" sz="1200" dirty="0" err="1">
                <a:solidFill>
                  <a:schemeClr val="tx1"/>
                </a:solidFill>
                <a:latin typeface="Courier New" panose="02070309020205020404" pitchFamily="49" charset="0"/>
                <a:cs typeface="Courier New" panose="02070309020205020404" pitchFamily="49" charset="0"/>
              </a:rPr>
              <a:t>db</a:t>
            </a:r>
            <a:r>
              <a:rPr lang="en-US" sz="1200" dirty="0">
                <a:solidFill>
                  <a:schemeClr val="tx1"/>
                </a:solidFill>
                <a:latin typeface="Courier New" panose="02070309020205020404" pitchFamily="49" charset="0"/>
                <a:cs typeface="Courier New" panose="02070309020205020404" pitchFamily="49" charset="0"/>
              </a:rPr>
              <a:t>&lt;alias&gt;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&lt;watch&gt;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&lt;mode&gt;none&lt;/mode&gt;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&lt;/watch&gt;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   &lt;/images&gt;</a:t>
            </a:r>
          </a:p>
          <a:p>
            <a:pPr marL="292608" lvl="1" indent="0">
              <a:spcBef>
                <a:spcPts val="0"/>
              </a:spcBef>
              <a:spcAft>
                <a:spcPts val="200"/>
              </a:spcAft>
              <a:buNone/>
            </a:pPr>
            <a:r>
              <a:rPr lang="en-US" sz="1200" dirty="0">
                <a:solidFill>
                  <a:schemeClr val="tx1"/>
                </a:solidFill>
                <a:latin typeface="Courier New" panose="02070309020205020404" pitchFamily="49" charset="0"/>
                <a:cs typeface="Courier New" panose="02070309020205020404" pitchFamily="49" charset="0"/>
              </a:rPr>
              <a:t>&lt;/configuration</a:t>
            </a:r>
            <a:r>
              <a:rPr lang="en-US" sz="1200" dirty="0" smtClean="0">
                <a:solidFill>
                  <a:schemeClr val="tx1"/>
                </a:solidFill>
                <a:latin typeface="Courier New" panose="02070309020205020404" pitchFamily="49" charset="0"/>
                <a:cs typeface="Courier New" panose="02070309020205020404" pitchFamily="49" charset="0"/>
              </a:rPr>
              <a:t>&gt;</a:t>
            </a:r>
            <a:endParaRPr 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199863"/>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Fabric8 </a:t>
            </a:r>
            <a:r>
              <a:rPr lang="en-US" dirty="0" smtClean="0"/>
              <a:t>Maven Plugin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dirty="0" smtClean="0">
                <a:latin typeface="Courier New" panose="02070309020205020404" pitchFamily="49" charset="0"/>
                <a:cs typeface="Courier New" panose="02070309020205020404" pitchFamily="49" charset="0"/>
              </a:rPr>
              <a:t> fabric8:json</a:t>
            </a:r>
            <a:endParaRPr lang="en-US" dirty="0">
              <a:latin typeface="Courier New" panose="02070309020205020404" pitchFamily="49" charset="0"/>
              <a:cs typeface="Courier New" panose="02070309020205020404" pitchFamily="49" charset="0"/>
            </a:endParaRPr>
          </a:p>
          <a:p>
            <a:pPr>
              <a:buFont typeface="Wingdings" charset="2"/>
              <a:buChar char="q"/>
            </a:pPr>
            <a:r>
              <a:rPr lang="en-US" dirty="0" smtClean="0">
                <a:latin typeface="Courier New" panose="02070309020205020404" pitchFamily="49" charset="0"/>
                <a:cs typeface="Courier New" panose="02070309020205020404" pitchFamily="49" charset="0"/>
              </a:rPr>
              <a:t> fabric8:apply</a:t>
            </a:r>
            <a:endParaRPr lang="en-US" dirty="0">
              <a:latin typeface="Courier New" panose="02070309020205020404" pitchFamily="49" charset="0"/>
              <a:cs typeface="Courier New" panose="02070309020205020404" pitchFamily="49" charset="0"/>
            </a:endParaRPr>
          </a:p>
          <a:p>
            <a:pPr>
              <a:buFont typeface="Wingdings" charset="2"/>
              <a:buChar char="q"/>
            </a:pPr>
            <a:r>
              <a:rPr lang="en-US" dirty="0" smtClean="0">
                <a:latin typeface="Courier New" panose="02070309020205020404" pitchFamily="49" charset="0"/>
                <a:cs typeface="Courier New" panose="02070309020205020404" pitchFamily="49" charset="0"/>
              </a:rPr>
              <a:t> fabric8:rolling</a:t>
            </a:r>
            <a:endParaRPr lang="en-US" dirty="0">
              <a:latin typeface="Courier New" panose="02070309020205020404" pitchFamily="49" charset="0"/>
              <a:cs typeface="Courier New" panose="02070309020205020404" pitchFamily="49" charset="0"/>
            </a:endParaRPr>
          </a:p>
          <a:p>
            <a:pPr>
              <a:buFont typeface="Wingdings" charset="2"/>
              <a:buChar char="q"/>
            </a:pPr>
            <a:r>
              <a:rPr lang="en-US" dirty="0" smtClean="0">
                <a:latin typeface="Courier New" panose="02070309020205020404" pitchFamily="49" charset="0"/>
                <a:cs typeface="Courier New" panose="02070309020205020404" pitchFamily="49" charset="0"/>
              </a:rPr>
              <a:t> fabric8:devops</a:t>
            </a:r>
            <a:endParaRPr lang="en-US" dirty="0">
              <a:latin typeface="Courier New" panose="02070309020205020404" pitchFamily="49" charset="0"/>
              <a:cs typeface="Courier New" panose="02070309020205020404" pitchFamily="49" charset="0"/>
            </a:endParaRPr>
          </a:p>
          <a:p>
            <a:pPr>
              <a:buFont typeface="Wingdings" charset="2"/>
              <a:buChar char="q"/>
            </a:pPr>
            <a:r>
              <a:rPr lang="en-US" dirty="0" smtClean="0">
                <a:latin typeface="Courier New" panose="02070309020205020404" pitchFamily="49" charset="0"/>
                <a:cs typeface="Courier New" panose="02070309020205020404" pitchFamily="49" charset="0"/>
              </a:rPr>
              <a:t> fabric8:create-routes</a:t>
            </a:r>
            <a:endParaRPr lang="en-US" dirty="0">
              <a:latin typeface="Courier New" panose="02070309020205020404" pitchFamily="49" charset="0"/>
              <a:cs typeface="Courier New" panose="02070309020205020404" pitchFamily="49" charset="0"/>
            </a:endParaRPr>
          </a:p>
          <a:p>
            <a:pPr>
              <a:buFont typeface="Wingdings" charset="2"/>
              <a:buChar char="q"/>
            </a:pPr>
            <a:r>
              <a:rPr lang="en-US" dirty="0" smtClean="0">
                <a:latin typeface="Courier New" panose="02070309020205020404" pitchFamily="49" charset="0"/>
                <a:cs typeface="Courier New" panose="02070309020205020404" pitchFamily="49" charset="0"/>
              </a:rPr>
              <a:t> fabric8:recreate</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98</a:t>
            </a:fld>
            <a:endParaRPr lang="en-US" altLang="en-US"/>
          </a:p>
        </p:txBody>
      </p:sp>
    </p:spTree>
    <p:extLst>
      <p:ext uri="{BB962C8B-B14F-4D97-AF65-F5344CB8AC3E}">
        <p14:creationId xmlns:p14="http://schemas.microsoft.com/office/powerpoint/2010/main" val="517740475"/>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Fabric8 </a:t>
            </a:r>
            <a:r>
              <a:rPr lang="en-US" dirty="0" smtClean="0"/>
              <a:t>Maven Plugin</a:t>
            </a:r>
            <a:r>
              <a:rPr lang="en-US" dirty="0"/>
              <a:t>: </a:t>
            </a:r>
            <a:r>
              <a:rPr lang="en-US" dirty="0" smtClean="0"/>
              <a:t>JSON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Generates </a:t>
            </a:r>
            <a:r>
              <a:rPr lang="en-US" sz="2400" dirty="0" err="1">
                <a:latin typeface="Courier New" panose="02070309020205020404" pitchFamily="49" charset="0"/>
                <a:cs typeface="Courier New" panose="02070309020205020404" pitchFamily="49" charset="0"/>
              </a:rPr>
              <a:t>kubernetes.json</a:t>
            </a:r>
            <a:r>
              <a:rPr lang="en-US" sz="2400" dirty="0"/>
              <a:t> file based on Maven </a:t>
            </a:r>
            <a:r>
              <a:rPr lang="en-US" sz="2400" dirty="0" smtClean="0"/>
              <a:t>settings</a:t>
            </a:r>
            <a:endParaRPr lang="en-US" sz="2400" dirty="0"/>
          </a:p>
          <a:p>
            <a:pPr lvl="1">
              <a:buFont typeface="Wingdings" panose="05000000000000000000" pitchFamily="2" charset="2"/>
              <a:buChar char="q"/>
            </a:pPr>
            <a:r>
              <a:rPr lang="en-US" sz="2000" dirty="0" smtClean="0"/>
              <a:t> Can </a:t>
            </a:r>
            <a:r>
              <a:rPr lang="en-US" sz="2000" dirty="0"/>
              <a:t>generate </a:t>
            </a:r>
            <a:r>
              <a:rPr lang="en-US" sz="2000" dirty="0" err="1" smtClean="0"/>
              <a:t>ReplicationController</a:t>
            </a:r>
            <a:r>
              <a:rPr lang="en-US" sz="2000" dirty="0" smtClean="0"/>
              <a:t>, Services, Pods</a:t>
            </a:r>
            <a:endParaRPr lang="en-US" sz="2000" dirty="0"/>
          </a:p>
          <a:p>
            <a:pPr>
              <a:buFont typeface="Wingdings" panose="05000000000000000000" pitchFamily="2" charset="2"/>
              <a:buChar char="q"/>
            </a:pPr>
            <a:r>
              <a:rPr lang="en-US" sz="2400" dirty="0" smtClean="0"/>
              <a:t> Attaches </a:t>
            </a:r>
            <a:r>
              <a:rPr lang="en-US" sz="2400" dirty="0" err="1">
                <a:latin typeface="Courier New" panose="02070309020205020404" pitchFamily="49" charset="0"/>
                <a:cs typeface="Courier New" panose="02070309020205020404" pitchFamily="49" charset="0"/>
              </a:rPr>
              <a:t>kubernetes.json</a:t>
            </a:r>
            <a:r>
              <a:rPr lang="en-US" sz="2400" dirty="0"/>
              <a:t> and versions as part of the </a:t>
            </a:r>
            <a:r>
              <a:rPr lang="en-US" sz="2400" dirty="0" smtClean="0"/>
              <a:t>build</a:t>
            </a:r>
            <a:endParaRPr lang="en-US" sz="2400" dirty="0"/>
          </a:p>
          <a:p>
            <a:pPr lvl="1">
              <a:buFont typeface="Wingdings" panose="05000000000000000000" pitchFamily="2" charset="2"/>
              <a:buChar char="q"/>
            </a:pPr>
            <a:r>
              <a:rPr lang="en-US" sz="2000" dirty="0" smtClean="0"/>
              <a:t> Will </a:t>
            </a:r>
            <a:r>
              <a:rPr lang="en-US" sz="2000" dirty="0"/>
              <a:t>be included in the artifacts uploaded to artifact </a:t>
            </a:r>
            <a:r>
              <a:rPr lang="en-US" sz="2000" dirty="0" smtClean="0"/>
              <a:t>repo</a:t>
            </a:r>
            <a:endParaRPr lang="en-US" sz="2000" dirty="0"/>
          </a:p>
          <a:p>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99</a:t>
            </a:fld>
            <a:endParaRPr lang="en-US" altLang="en-US"/>
          </a:p>
        </p:txBody>
      </p:sp>
    </p:spTree>
    <p:extLst>
      <p:ext uri="{BB962C8B-B14F-4D97-AF65-F5344CB8AC3E}">
        <p14:creationId xmlns:p14="http://schemas.microsoft.com/office/powerpoint/2010/main" val="9748887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46777</TotalTime>
  <Words>5762</Words>
  <Application>Microsoft Macintosh PowerPoint</Application>
  <PresentationFormat>Widescreen</PresentationFormat>
  <Paragraphs>1276</Paragraphs>
  <Slides>108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Angsana New</vt:lpstr>
      <vt:lpstr>Calibri</vt:lpstr>
      <vt:lpstr>Calibri Light</vt:lpstr>
      <vt:lpstr>Courier New</vt:lpstr>
      <vt:lpstr>Wingdings</vt:lpstr>
      <vt:lpstr>Green-1</vt:lpstr>
      <vt:lpstr>Advanced Kubernetes</vt:lpstr>
      <vt:lpstr>Recap</vt:lpstr>
      <vt:lpstr>Recap Docker</vt:lpstr>
      <vt:lpstr>Recap Kubernetes</vt:lpstr>
      <vt:lpstr>And Why Container?</vt:lpstr>
      <vt:lpstr>Container Benefit Summary</vt:lpstr>
      <vt:lpstr>Container Benefit Summary</vt:lpstr>
      <vt:lpstr>Reconciliation of End State</vt:lpstr>
      <vt:lpstr>Kubernetes Core Concepts</vt:lpstr>
      <vt:lpstr>Why You Win with Docker and Kubernetes</vt:lpstr>
      <vt:lpstr>Kubernetes Namespaces</vt:lpstr>
      <vt:lpstr>When To Use Multiple Namespaces</vt:lpstr>
      <vt:lpstr>Kubernetes Namespaces</vt:lpstr>
      <vt:lpstr>Kubernetes Namespaces</vt:lpstr>
      <vt:lpstr>Kubernetes Contexts / Namespaces</vt:lpstr>
      <vt:lpstr>Kubernetes Contexts / Namespaces</vt:lpstr>
      <vt:lpstr>Setting and Using Context/Namespaces</vt:lpstr>
      <vt:lpstr>Setting and Using Context/Namespaces</vt:lpstr>
      <vt:lpstr>Namespaces and DNS</vt:lpstr>
      <vt:lpstr>Removing Components Namespaces</vt:lpstr>
      <vt:lpstr>Removing Components Labels</vt:lpstr>
      <vt:lpstr>Not all Objects in a Namespace</vt:lpstr>
      <vt:lpstr>Resource Quotas</vt:lpstr>
      <vt:lpstr>Resource Quotas</vt:lpstr>
      <vt:lpstr>Use Labels … for Nodes Too!</vt:lpstr>
      <vt:lpstr>Use Labels … for Nodes Too!</vt:lpstr>
      <vt:lpstr>Kubernetes: Security</vt:lpstr>
      <vt:lpstr>Security Goals</vt:lpstr>
      <vt:lpstr>Security Roles</vt:lpstr>
      <vt:lpstr>What’s Expected</vt:lpstr>
      <vt:lpstr>Allow or Deny</vt:lpstr>
      <vt:lpstr>Allow or Deny</vt:lpstr>
      <vt:lpstr>Reviewing Request Attributes </vt:lpstr>
      <vt:lpstr>Reviewing Request Attributes </vt:lpstr>
      <vt:lpstr>Securing the API Server</vt:lpstr>
      <vt:lpstr> Authorization Modules</vt:lpstr>
      <vt:lpstr> Authorization Modules</vt:lpstr>
      <vt:lpstr>Attribute Based Access Control (ABAC)</vt:lpstr>
      <vt:lpstr>Specify Policies</vt:lpstr>
      <vt:lpstr>Service Accounts Intro</vt:lpstr>
      <vt:lpstr>Service Accounts Admission</vt:lpstr>
      <vt:lpstr>Secrets</vt:lpstr>
      <vt:lpstr>Pod Using a Secret</vt:lpstr>
      <vt:lpstr>Kubernetes Networking</vt:lpstr>
      <vt:lpstr>Docker Networking</vt:lpstr>
      <vt:lpstr>Docker Networking</vt:lpstr>
      <vt:lpstr>Quickly Understand Default Docker Networking</vt:lpstr>
      <vt:lpstr>Kubernetes Networking</vt:lpstr>
      <vt:lpstr>Pod to Pod, Pod to External</vt:lpstr>
      <vt:lpstr>Pod to Pod, Pod to External</vt:lpstr>
      <vt:lpstr>Pods Have Single IP Address for all Containers</vt:lpstr>
      <vt:lpstr>Container to Container With Pod</vt:lpstr>
      <vt:lpstr>Container to Container With Pod</vt:lpstr>
      <vt:lpstr>Pod to Service</vt:lpstr>
      <vt:lpstr>External to Pod</vt:lpstr>
      <vt:lpstr>DEMO</vt:lpstr>
      <vt:lpstr>Cluster Add-Ons</vt:lpstr>
      <vt:lpstr>Cluster DNS</vt:lpstr>
      <vt:lpstr>Cluster DNS</vt:lpstr>
      <vt:lpstr>Cluster DNS</vt:lpstr>
      <vt:lpstr>Cluster Logging with Elasticsearch and Fluentd</vt:lpstr>
      <vt:lpstr>Elasticsearch and Fluentd</vt:lpstr>
      <vt:lpstr>Elasticsearch and Fluentd</vt:lpstr>
      <vt:lpstr>Elasticsearch and Fluentd</vt:lpstr>
      <vt:lpstr>ORIGINAL GRAPHIC THAT WAS REPLACED</vt:lpstr>
      <vt:lpstr>DEMO</vt:lpstr>
      <vt:lpstr>Container Level Monitoring</vt:lpstr>
      <vt:lpstr>Container Level Monitoring</vt:lpstr>
      <vt:lpstr>cAdvisor UI</vt:lpstr>
      <vt:lpstr>Influxdb</vt:lpstr>
      <vt:lpstr>Prometheus</vt:lpstr>
      <vt:lpstr>Cluster High Availability</vt:lpstr>
      <vt:lpstr>High Availability</vt:lpstr>
      <vt:lpstr>High Availability Components</vt:lpstr>
      <vt:lpstr>ETCD</vt:lpstr>
      <vt:lpstr>High Availability Components</vt:lpstr>
      <vt:lpstr>Updating Applications - Releasing Updates</vt:lpstr>
      <vt:lpstr>Release Types</vt:lpstr>
      <vt:lpstr>Canary Release</vt:lpstr>
      <vt:lpstr>Canary Release with Kubernetes</vt:lpstr>
      <vt:lpstr>Blue/Green Deployment</vt:lpstr>
      <vt:lpstr>Blue/Green Deployment</vt:lpstr>
      <vt:lpstr>Blue/Green Deployment with Kubernetes</vt:lpstr>
      <vt:lpstr>A/B Testing</vt:lpstr>
      <vt:lpstr>Rolling Update</vt:lpstr>
      <vt:lpstr>Rolling Update: How To</vt:lpstr>
      <vt:lpstr>Rolling Update: How To Recover</vt:lpstr>
      <vt:lpstr>Rolling Update: How To Recover</vt:lpstr>
      <vt:lpstr>Demo Rolling Update</vt:lpstr>
      <vt:lpstr>Automating Generation</vt:lpstr>
      <vt:lpstr>Docker Maven Plugin</vt:lpstr>
      <vt:lpstr>Docker Maven Plugin</vt:lpstr>
      <vt:lpstr>Docker Maven Plugin: Build</vt:lpstr>
      <vt:lpstr>Build Output</vt:lpstr>
      <vt:lpstr>Build Output</vt:lpstr>
      <vt:lpstr>Docker Maven Plugin: Watch</vt:lpstr>
      <vt:lpstr>Docker Maven Plugin: Watch</vt:lpstr>
      <vt:lpstr>Fabric8 Maven Plugin</vt:lpstr>
      <vt:lpstr>Fabric8 Maven Plugin: JSON</vt:lpstr>
      <vt:lpstr>JSON Options</vt:lpstr>
      <vt:lpstr>Fabric8 Maven Plugin: JSON</vt:lpstr>
      <vt:lpstr>Fabric8 Maven Plugin: JSON</vt:lpstr>
      <vt:lpstr>Fabric8 Maven Plugin: JSON</vt:lpstr>
      <vt:lpstr>Fabric8 Maven Plugin: JSON</vt:lpstr>
      <vt:lpstr>Fabric8 Maven Plugin: Apply</vt:lpstr>
      <vt:lpstr>Fabric8 Maven Plugin: Apply</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Microsoft Office User</cp:lastModifiedBy>
  <cp:revision>1469</cp:revision>
  <dcterms:created xsi:type="dcterms:W3CDTF">2010-11-02T19:01:47Z</dcterms:created>
  <dcterms:modified xsi:type="dcterms:W3CDTF">2017-07-17T05:02:53Z</dcterms:modified>
</cp:coreProperties>
</file>