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32"/>
  </p:notesMasterIdLst>
  <p:sldIdLst>
    <p:sldId id="492" r:id="rId2"/>
    <p:sldId id="575" r:id="rId3"/>
    <p:sldId id="576" r:id="rId4"/>
    <p:sldId id="605" r:id="rId5"/>
    <p:sldId id="635" r:id="rId6"/>
    <p:sldId id="636" r:id="rId7"/>
    <p:sldId id="637" r:id="rId8"/>
    <p:sldId id="638" r:id="rId9"/>
    <p:sldId id="592" r:id="rId10"/>
    <p:sldId id="593" r:id="rId11"/>
    <p:sldId id="564" r:id="rId12"/>
    <p:sldId id="608" r:id="rId13"/>
    <p:sldId id="609" r:id="rId14"/>
    <p:sldId id="613" r:id="rId15"/>
    <p:sldId id="632" r:id="rId16"/>
    <p:sldId id="614" r:id="rId17"/>
    <p:sldId id="615" r:id="rId18"/>
    <p:sldId id="607" r:id="rId19"/>
    <p:sldId id="633" r:id="rId20"/>
    <p:sldId id="628" r:id="rId21"/>
    <p:sldId id="634" r:id="rId22"/>
    <p:sldId id="627" r:id="rId23"/>
    <p:sldId id="639" r:id="rId24"/>
    <p:sldId id="640" r:id="rId25"/>
    <p:sldId id="631" r:id="rId26"/>
    <p:sldId id="641" r:id="rId27"/>
    <p:sldId id="567" r:id="rId28"/>
    <p:sldId id="642" r:id="rId29"/>
    <p:sldId id="569" r:id="rId30"/>
    <p:sldId id="560" r:id="rId3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6FC9F1"/>
    <a:srgbClr val="FF9797"/>
    <a:srgbClr val="C2E59B"/>
    <a:srgbClr val="B0DD7F"/>
    <a:srgbClr val="2E6480"/>
    <a:srgbClr val="A61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1" autoAdjust="0"/>
    <p:restoredTop sz="75549" autoAdjust="0"/>
  </p:normalViewPr>
  <p:slideViewPr>
    <p:cSldViewPr>
      <p:cViewPr>
        <p:scale>
          <a:sx n="69" d="100"/>
          <a:sy n="69" d="100"/>
        </p:scale>
        <p:origin x="1216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43B43DF-0365-45BE-B3BE-4E16D548BFCD}" type="datetimeFigureOut">
              <a:rPr lang="en-US"/>
              <a:pPr>
                <a:defRPr/>
              </a:pPr>
              <a:t>6/13/18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EBEA70-C239-4A7E-B4AF-4F6E659BFF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143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Relationship Id="rId3" Type="http://schemas.openxmlformats.org/officeDocument/2006/relationships/hyperlink" Target="http://localhost:32768/" TargetMode="Externa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3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b="1" dirty="0" smtClean="0"/>
              <a:t>POSSIBLE MATERIAL:</a:t>
            </a:r>
          </a:p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 Docker recipes for Java EE Applications – Tech Tip #80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(2015) - </a:t>
            </a:r>
            <a:r>
              <a:rPr lang="en-US" altLang="en-US" dirty="0" smtClean="0"/>
              <a:t>http://</a:t>
            </a:r>
            <a:r>
              <a:rPr lang="en-US" altLang="en-US" dirty="0" err="1" smtClean="0"/>
              <a:t>blog.arungupta.me</a:t>
            </a:r>
            <a:r>
              <a:rPr lang="en-US" altLang="en-US" dirty="0" smtClean="0"/>
              <a:t>/9-docker-recipes-javaee-applications-techtip80/</a:t>
            </a:r>
          </a:p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Step-by-Step High Availability with Docker and Java EE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(2016) - </a:t>
            </a:r>
            <a:r>
              <a:rPr lang="en-US" altLang="en-US" dirty="0" smtClean="0"/>
              <a:t>https://</a:t>
            </a:r>
            <a:r>
              <a:rPr lang="en-US" altLang="en-US" dirty="0" err="1" smtClean="0"/>
              <a:t>community.oracle.com</a:t>
            </a:r>
            <a:r>
              <a:rPr lang="en-US" altLang="en-US" dirty="0" smtClean="0"/>
              <a:t>/docs/DOC-998210 (THIS!)</a:t>
            </a:r>
          </a:p>
        </p:txBody>
      </p:sp>
      <p:sp>
        <p:nvSpPr>
          <p:cNvPr id="483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2746140-6302-4419-9ADE-6C3E6CABD715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813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4121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new Java project: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archetype:generate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DgroupId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org.examples.java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DartifactId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DinteractiveMode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=false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the project: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the Java class: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target/helloworld-1.0-SNAPSHOT.jar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org.examples.java.App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shows the output: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World!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package this application as a Docker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9052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Docker image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OpenJDK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in an interactive manner: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run -it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openjdk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will open a terminal in the container. Check the version of Java: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root@8d0af9da5258:/# java -version 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openjdk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 "1.8.0_141" 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OpenJDK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Runtime Environment (build 1.8.0_141-8u141-b15-1~deb9u1-b15) 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OpenJDK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64-Bit Server VM (build 25.141-b15, mixed mode)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different JDK version may be shown in your case.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 out of the container by typing exit in the container shell.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0889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and run Java application as Docker image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new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directory and use the following content: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openjdk:latest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 target/helloworld-1.0-SNAPSHOT.jar 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/helloworld-1.0-SNAPSHOT.jar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 java 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/helloworld-1.0-SNAPSHOT.jar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org.examples.java.App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the image: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build -t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hello-java:latest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the image: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run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hello-java:latest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displays the output: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World!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shows the exactly same output that was printed when the Java class was invoked using Java CLI.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443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 between CMD and ENTRYPOINT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 will work for most of the cases.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entry point for a container is /bin/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default shell.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 a container as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run -it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uses that command and starts the default shell.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output is shown as: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run -it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root@88976ddee107:/#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2105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 between CMD and ENTRYPOINT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ENTRYPOINT allows to override the entry point to some other command, and even customize it.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a container can be started as: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run -it --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entrypoint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=/bin/cat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root:x:0:0:root:/root:/bin/bash daemon:x:1:1:daemon:/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nologin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bin:x:2:2:bin:/bin:/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nologin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sys:x:3:3:sys:/dev:/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nologin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 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overrides the entry point to the container to /bin/cat.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argument(s) passed to the CLI are used by the entry point.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039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 between ADD and COPY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 will work for most of the cases.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 has all capabilities of COPY and has the following additional features: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Allows tar file auto-extraction in the image, for example, ADD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app.tar.gz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/opt/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myapp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Allows files to be downloaded from a remote URL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the downloaded files will become part of the image. This causes the image size to bloat. So its recommended to use curl or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wget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download the archive explicitly, extract, and remove the archive.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1322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and export images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images can be saved using image save command to a .tar file: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save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helloworld.tar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tar files can then be imported using load command: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load 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helloworld.tar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643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Interactively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in an interactive mode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run -it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jboss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will show the output as: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=========================================================================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JBoss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Bootstrap Environment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JBOSS_HOME: /opt/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jboss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JAVA: 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/lib/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/java/bin/java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. 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00:26:27,455 INFO [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org.jboss.as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(Controller Boot Thread) WFLYSRV0060: Http management interface listening on http://127.0.0.1:9990/management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00:26:27,456 INFO [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org.jboss.as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(Controller Boot Thread) WFLYSRV0051: Admin console listening on http://127.0.0.1:9990 00:26:27,457 INFO [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org.jboss.as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(Controller Boot Thread) WFLYSRV0025: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Full 10.1.0.Final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Core 2.2.0.Final) started in 3796ms - Started 331 of 577 services (393 services are lazy, passive or on-demand)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shows that the server started correctly, congratulations!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Docker runs in the foreground. 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allows to interact with the STDIN and -t attach a TTY to the process. Switches can be combined together and used as -it.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stop the container.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Detached container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Restart the container in detached mode: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run -d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jboss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254418caddb1e260e8489f872f51af4422bc4801d17746967d9777f565714600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-d, instead of -it, runs the container in detached mode.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output is the unique id assigned to the container. Logs of the container can be seen using the command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logs &lt;CONTAINER_ID&gt;, where &lt;CONTAINER_ID&gt; is the id of the container.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 of the container can be checked using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ls command: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 ID IMAGE COMMAND CREATED STATUS PORTS NAMES 254418caddb1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jboss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"/opt/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jboss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..." 2 minutes ago Up 2 minutes 8080/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gifted_haibt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try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ls -a to see all the containers on this machine.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873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Interactively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Docker runs in the foreground. 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allows to interact with the STDIN and -t attach a TTY to the process.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Switches can be combined together and used as -it.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stop the container.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048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3262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Detached container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Restart the container in detached mode: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run -d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jboss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254418caddb1e260e8489f872f51af4422bc4801d17746967d9777f565714600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-d, instead of -it, runs the container in detached mode.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output is the unique id assigned to the container.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704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Logs of the container can be seen using the command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logs &lt;CONTAINER_ID&gt;, where &lt;CONTAINER_ID&gt; is the id of the container.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 of the container can be checked using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ls command: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 ID 	IMAGE 	COMMAND 	CREATED 		STATUS 	PORTS 	NAMES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254418caddb1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jboss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"/opt/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jboss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...”     2 minutes ago                    Up 2 minutes   8080/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gifted_haibt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try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ls -a to see all the containers on this machine.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18409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default port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want the container to accept incoming connections, you will need to provide special options when invoking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container, we just started, can’t be accessed by our browser.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need to stop it again and restart with different options.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stop `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grep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'{print $1}'`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Restart the container as: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run -d -P --name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jboss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 map any exposed ports inside the image to a random port on Docker host.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1556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(cont.)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addition, --name option is used to give this container a name.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name can then later be used to get more details about the container or stop it.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can be verified using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ls command: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 ID IMAGE COMMAND CREATED STATUS PORTS NAMES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89fbfbceeb56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jboss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"/opt/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jboss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..." 9 seconds ago Up 8 seconds 0.0.0.0:32768-&gt;8080/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port mapping is shown in the PORTS column.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39752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at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http://localhost:32768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sure to use the correct port number as shown in your case.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Note-Exact port number may be different in your case.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7964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 a WAR file to application server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that your application server is running, lets see how to deploy a WAR file to it.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new directory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hellojavaee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new text file and name it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following contents: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jboss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wildfly:latest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curl -L https://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github.com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javaee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-samples/javaee7-simple-sample/releases/download/v1.10/javaee7-simple-sample-1.10.war -o /opt/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jboss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/standalone/deployments/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javaee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-simple-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sample.war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1418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 a WAR file to application server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an image: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build -t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javaee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-sample 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the container: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run -d -p 8080:8080 --name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javaee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-sample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the endpoint: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curl http://localhost:8080/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javaee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-simple-sample/resources/persons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 smtClean="0"/>
              <a:t>brew install XML-</a:t>
            </a:r>
            <a:r>
              <a:rPr lang="en-US" dirty="0" err="1" smtClean="0"/>
              <a:t>Coreutils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install XML formatting utility on Mac. This output can then be piped to </a:t>
            </a:r>
            <a:r>
              <a:rPr lang="en-US" dirty="0" smtClean="0"/>
              <a:t>xml-</a:t>
            </a:r>
            <a:r>
              <a:rPr lang="en-US" dirty="0" err="1" smtClean="0"/>
              <a:t>fmt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display a formatted result.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 the output: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Refrence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cs_05-output.bash</a:t>
            </a:r>
          </a:p>
          <a:p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is found inside the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code_snippet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folder.</a:t>
            </a:r>
            <a:endParaRPr lang="en-US" sz="12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6249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 container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 a specific container by id or name: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stop &lt;CONTAINER ID&gt; 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stop &lt;NAME&gt;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 all running containers: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stop $(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-q)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 only the exited containers: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-a -f "exited=-1”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container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a specific container by id or name: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&lt;CONTAINER_ID&gt;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&lt;NAME&gt;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containers meeting a regular expression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-a | grep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'{print $1}' |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xargs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all containers, without any criteria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aq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2078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container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a specific container by id or name: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&lt;CONTAINER_ID&gt; 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&lt;NAME&gt;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containers meeting a regular expression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-a | grep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'{print $1}' |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xargs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all containers, without any criteria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aq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8030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b="1" dirty="0" smtClean="0"/>
              <a:t>Split into multiple slides</a:t>
            </a:r>
          </a:p>
          <a:p>
            <a:pPr rtl="0"/>
            <a:endParaRPr lang="en-US" b="1" dirty="0" smtClean="0"/>
          </a:p>
          <a:p>
            <a:pPr rtl="0"/>
            <a:r>
              <a:rPr lang="en-US" b="1" dirty="0" smtClean="0"/>
              <a:t>NEED MORE?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31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build images by reading instructions from a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text document that contains all the commands a user could call on the command line to assemble an image. 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build command uses this file and executes all the commands in succession to create an image.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 command is also passed a context that is used during image creation.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context can be a path on your local filesystem or a URL to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repository.</a:t>
            </a:r>
          </a:p>
          <a:p>
            <a:endParaRPr lang="en-US" b="1" dirty="0" smtClean="0"/>
          </a:p>
          <a:p>
            <a:r>
              <a:rPr lang="en-US" b="1" dirty="0" smtClean="0"/>
              <a:t>SOURCE:</a:t>
            </a:r>
          </a:p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docker</a:t>
            </a:r>
            <a:r>
              <a:rPr lang="en-US" b="0" dirty="0" smtClean="0"/>
              <a:t>/labs/blob/master/developer-tools/java/chapters/ch03-build-image.adoc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425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common commands are listed below: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 				Purpose				Example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First non-comment instruction in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			FROM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Copies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mulitple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source files from the context to the file system of the container at the specified path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			COPY .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bash_profile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/home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Sets the environment variable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			ENV HOSTNAME=test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Executes a command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			RUN apt-get update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Defaults for an executing container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			CMD ["/bin/echo", "hello world"]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Informs the network ports that the container will listen 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			EXPOSE 8093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SOURCE:</a:t>
            </a:r>
          </a:p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docker</a:t>
            </a:r>
            <a:r>
              <a:rPr lang="en-US" b="0" dirty="0" smtClean="0"/>
              <a:t>/labs/blob/master/developer-tools/java/chapters/ch03-build-image.adoc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695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your first image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new directory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that directory, create a new text file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Use the following contents: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ubuntu:latest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 ["/bin/echo", "hello world"]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image uses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the base image.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 command defines the command that needs to run.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provides a different entry point of /bin/echo and gives the argument “hello world”.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the image using the command: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build . -t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(.) in this command is the context for the command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build. 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 adds a tag to the image.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output is shown: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Sending build context to Docker daemon 2.048kB Step 1/2 : FROM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ubuntu:latest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latest: Pulling from library/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9fb6c798fa41: Pull complete 3b61febd4aef: Pull complete 9d99b9777eb0: Pull complete d010c8cf75d7: Pull complete 7fac07fb303e: Pull complete Digest: sha256:31371c117d65387be2640b8254464102c36c4e23d2abe1f6f4667e47716483f1 Status: Downloaded newer image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ubuntu:latest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---&gt; 2d696327ab2e Step 2/2 : CMD /bin/echo hello world ---&gt; Running in 9356a508590c ---&gt; e61f88f3a0f7 Removing intermediate container 9356a508590c Successfully built e61f88f3a0f7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Successfully tagged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helloworld:latest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the images available using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ls: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 TAG IMAGE ID CREATED SIZE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latest e61f88f3a0f7 3 minutes ago 122MB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latest 2d696327ab2e 4 days ago 122MB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images may be shown as well but we are interested in these two images for now.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the container using the command: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run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see the output: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world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do not see the expected output, check your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the content exactly matches as shown above. Build the image again and now run it.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the base image from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busybox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Build the image again: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build -t helloworld:2 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view the images using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ls command: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 TAG IMAGE ID CREATED SIZE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7fbedda27c66 3 seconds ago 1.13MB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latest e61f88f3a0f7 5 minutes ago 122MB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latest 2d696327ab2e 4 days ago 122MB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busybox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latest 54511612f1c4 9 days ago 1.13MB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helloworld:2 is the format that allows to specify the image name and assign a tag/version to it separated by :.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SOURCE:</a:t>
            </a:r>
          </a:p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docker</a:t>
            </a:r>
            <a:r>
              <a:rPr lang="en-US" b="0" dirty="0" smtClean="0"/>
              <a:t>/labs/blob/master/developer-tools/java/chapters/ch03-build-image.adoc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456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output is shown: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Sending build context to Docker daemon 2.048kB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1/2 : FROM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ubuntu:latest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latest: Pulling from library/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9fb6c798fa41: Pull complete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3b61febd4aef: Pull complete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9d99b9777eb0: Pull complete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d010c8cf75d7: Pull complete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7fac07fb303e: Pull complete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Digest: sha256:31371c117d65387be2640b8254464102c36c4e23d2abe1f6f4667e47716483f1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Status: Downloaded newer image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ubuntu:latest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---&gt; 2d696327ab2e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2/2 : CMD /bin/echo hello world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---&gt; Running in 9356a508590c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---&gt; e61f88f3a0f7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Removing intermediate container 9356a508590c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Successfully built e61f88f3a0f7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Successfully tagged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helloworld:latest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SOURCE:</a:t>
            </a:r>
          </a:p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docker</a:t>
            </a:r>
            <a:r>
              <a:rPr lang="en-US" b="0" dirty="0" smtClean="0"/>
              <a:t>/labs/blob/master/developer-tools/java/chapters/ch03-build-image.adoc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6311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the images available using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ls: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 TAG IMAGE ID CREATED SIZE 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latest e61f88f3a0f7 3 minutes ago 122MB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latest 2d696327ab2e 4 days ago 122MB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images may be shown as well but we are interested in these two images for now.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the container using the command: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run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see the output: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world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 (extra):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do not see the expected output, check your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the content exactly matches as shown above. Build the image again and now run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could also 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hange the base image from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busybox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Build the image again: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build -t helloworld:2 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view the images using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ls command: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 TAG IMAGE ID CREATED SIZE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7fbedda27c66 3 seconds ago 1.13MB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latest e61f88f3a0f7 5 minutes ago 122MB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latest 2d696327ab2e 4 days ago 122MB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busybox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latest 54511612f1c4 9 days ago 1.13MB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helloworld:2 is the format that allows to specify the image name and assign a tag/version to it separated by :.</a:t>
            </a:r>
          </a:p>
          <a:p>
            <a:endParaRPr lang="en-US" dirty="0" smtClean="0"/>
          </a:p>
          <a:p>
            <a:r>
              <a:rPr lang="en-US" b="1" dirty="0" smtClean="0"/>
              <a:t>SOURCE:</a:t>
            </a:r>
          </a:p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docker</a:t>
            </a:r>
            <a:r>
              <a:rPr lang="en-US" b="0" dirty="0" smtClean="0"/>
              <a:t>/labs/blob/master/developer-tools/java/chapters/ch03-build-image.adoc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407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5577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C15-1EBF-45A1-AF44-AEE6B4BE264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0C48146-FBF7-894B-9747-E1B8238F5449}" type="datetime1">
              <a:rPr lang="en-US" smtClean="0"/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8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4124-301A-445E-9F2A-2ECB38A1A57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CA7DA60-C11E-C24D-9F39-E52BFFEAAE74}" type="datetime1">
              <a:rPr lang="en-US" smtClean="0"/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C081498-E92B-2042-A0BC-CD0DAEC31880}" type="datetime1">
              <a:rPr lang="en-US" smtClean="0"/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30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13749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78F1-C508-473B-BA88-559DB2570B2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34AACB1-5A01-2D4D-B014-D9305121242F}" type="datetime1">
              <a:rPr lang="en-US" smtClean="0"/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8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143000"/>
            <a:ext cx="4937760" cy="4726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143001"/>
            <a:ext cx="4937760" cy="47260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5E40-D7C6-4741-B247-A4D89313615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3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9E4196C-006A-DE4C-A53E-9D3E042CD8E7}" type="datetime1">
              <a:rPr lang="en-US" smtClean="0"/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86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020C-5361-476B-B8A1-3425AC1377D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89CD0EB-A3AC-0A45-988F-8152B3912812}" type="datetime1">
              <a:rPr lang="en-US" smtClean="0"/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0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6524-B9BF-4930-AF85-EFA6EA9B1FD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02F654D-B0AD-3E4D-BDFA-CA471A7D8047}" type="datetime1">
              <a:rPr lang="en-US" smtClean="0"/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66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BDB-0FA6-4C10-AF9F-76D6D9DF870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0945CE7-127B-814D-BA09-A6550EB61D45}" type="datetime1">
              <a:rPr lang="en-US" smtClean="0"/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586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E16D81-7175-4AE1-8E6E-A447F14714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406401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901163E-4342-2C4B-895D-2E7AF4150903}" type="datetime1">
              <a:rPr lang="en-US" smtClean="0"/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9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B57F46-DAE9-364D-B383-9878DDB05F7C}" type="datetime1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72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413749"/>
            <a:ext cx="12192001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066801"/>
            <a:ext cx="10058401" cy="48022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F5986BD-927F-7B47-B313-0BA03B148628}" type="datetime1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9906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48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000" dirty="0" smtClean="0"/>
              <a:t>Containerizing Java EE Application</a:t>
            </a:r>
            <a:endParaRPr lang="en-US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dirty="0" smtClean="0"/>
              <a:t>Docker and java work great together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Stay Mindful of the Cons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97279" y="1020094"/>
            <a:ext cx="9951721" cy="43901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Font typeface="Wingdings" charset="2"/>
              <a:buChar char="q"/>
            </a:pPr>
            <a:r>
              <a:rPr lang="en-US" sz="2400" dirty="0" smtClean="0"/>
              <a:t>Two common problems that occur during </a:t>
            </a:r>
            <a:r>
              <a:rPr lang="en-US" sz="2400" dirty="0" err="1" smtClean="0"/>
              <a:t>Dockerization</a:t>
            </a:r>
            <a:r>
              <a:rPr lang="en-US" sz="2400" dirty="0" smtClean="0"/>
              <a:t> are:</a:t>
            </a:r>
          </a:p>
          <a:p>
            <a:pPr lvl="1" fontAlgn="auto">
              <a:buFont typeface="Wingdings" charset="2"/>
              <a:buChar char="q"/>
            </a:pPr>
            <a:r>
              <a:rPr lang="en-US" sz="2400" dirty="0" smtClean="0"/>
              <a:t> Making an application use environment variables when it relies on configuration files</a:t>
            </a:r>
          </a:p>
          <a:p>
            <a:pPr lvl="1" fontAlgn="auto">
              <a:buFont typeface="Wingdings" charset="2"/>
              <a:buChar char="q"/>
            </a:pPr>
            <a:r>
              <a:rPr lang="en-US" sz="2400" dirty="0" smtClean="0"/>
              <a:t> Sending application logs to STDOUT/STDERR when it defaults to files in the container’s file system</a:t>
            </a:r>
            <a:endParaRPr lang="en-US" sz="2400" dirty="0"/>
          </a:p>
          <a:p>
            <a:pPr fontAlgn="auto">
              <a:buFont typeface="Wingdings" charset="2"/>
              <a:buChar char="q"/>
            </a:pPr>
            <a:r>
              <a:rPr lang="en-US" sz="2400" dirty="0" smtClean="0"/>
              <a:t> Remember both of these as we make our way through this course!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56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Simple Java Application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25779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Create a new Java project: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 Build the project: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Run </a:t>
            </a:r>
            <a:r>
              <a:rPr lang="en-US" sz="2400" dirty="0">
                <a:solidFill>
                  <a:schemeClr val="tx1"/>
                </a:solidFill>
              </a:rPr>
              <a:t>the Java class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This shows the output:</a:t>
            </a: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Now, let’s package this application as a Docker image!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2610418" y="1494500"/>
            <a:ext cx="7828982" cy="5629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sz="18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mvn</a:t>
            </a: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archetype:generate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sz="18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DgroupId</a:t>
            </a: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8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org.examples.java</a:t>
            </a: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                                                                     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-</a:t>
            </a:r>
            <a:r>
              <a:rPr lang="en-US" sz="18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DartifactId</a:t>
            </a: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8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helloworld</a:t>
            </a: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DinteractiveMode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=false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4696109" y="4463039"/>
            <a:ext cx="2674482" cy="487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Hello World!</a:t>
            </a:r>
            <a:endParaRPr lang="en-US" sz="24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987810" y="2558040"/>
            <a:ext cx="4165590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cd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helloworld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mvn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package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1295400" y="3548640"/>
            <a:ext cx="9677400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java 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target/helloworld-1.0-SNAPSHOT.jar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org.examples.java.App</a:t>
            </a:r>
            <a:endParaRPr lang="en-US" sz="18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327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Java Docker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10539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Run the </a:t>
            </a:r>
            <a:r>
              <a:rPr lang="en-US" sz="2400" dirty="0" err="1" smtClean="0">
                <a:solidFill>
                  <a:schemeClr val="tx1"/>
                </a:solidFill>
              </a:rPr>
              <a:t>OpenJDK</a:t>
            </a:r>
            <a:r>
              <a:rPr lang="en-US" sz="2400" dirty="0" smtClean="0">
                <a:solidFill>
                  <a:schemeClr val="tx1"/>
                </a:solidFill>
              </a:rPr>
              <a:t> container in an interactive manner:</a:t>
            </a: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This will open a terminal in the container; check the version of Java:</a:t>
            </a: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Output:</a:t>
            </a: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Font typeface="Wingdings" charset="2"/>
              <a:buChar char="q"/>
            </a:pPr>
            <a:r>
              <a:rPr lang="en-US" sz="2200" dirty="0" smtClean="0">
                <a:solidFill>
                  <a:schemeClr val="tx1"/>
                </a:solidFill>
              </a:rPr>
              <a:t> NOTE: </a:t>
            </a:r>
            <a:r>
              <a:rPr lang="en-US" sz="2400" dirty="0" smtClean="0">
                <a:solidFill>
                  <a:schemeClr val="tx1"/>
                </a:solidFill>
              </a:rPr>
              <a:t>A different JDK version may be shown.</a:t>
            </a:r>
          </a:p>
          <a:p>
            <a:pPr>
              <a:buFont typeface="Wingdings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 Exit </a:t>
            </a:r>
            <a:r>
              <a:rPr lang="en-US" sz="2800" dirty="0">
                <a:solidFill>
                  <a:schemeClr val="tx1"/>
                </a:solidFill>
              </a:rPr>
              <a:t>out of the container by typing exit in the container shell.</a:t>
            </a:r>
          </a:p>
          <a:p>
            <a:pPr>
              <a:buFont typeface="Wingdings" charset="2"/>
              <a:buChar char="q"/>
            </a:pPr>
            <a:endParaRPr lang="en-US" sz="2600" dirty="0" smtClean="0">
              <a:solidFill>
                <a:schemeClr val="tx1"/>
              </a:solidFill>
            </a:endParaRPr>
          </a:p>
          <a:p>
            <a:pPr lvl="1">
              <a:buFont typeface="Wingdings" charset="2"/>
              <a:buChar char="q"/>
            </a:pPr>
            <a:endParaRPr lang="en-US" sz="22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316253" y="1491902"/>
            <a:ext cx="5599147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container run </a:t>
            </a:r>
            <a:r>
              <a: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-it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openjdk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371600" y="3565004"/>
            <a:ext cx="9448800" cy="12898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openjdk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version "1.8.0_141" </a:t>
            </a:r>
          </a:p>
          <a:p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OpenJDK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Runtime Environment (build 1.8.0_141-8u141-b15-1~deb9u1-b15) </a:t>
            </a:r>
          </a:p>
          <a:p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OpenJDK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64-Bit Server VM (build 25.141-b15, mixed mode)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124200" y="2528453"/>
            <a:ext cx="5943600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root@8d0af9da5258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:/# </a:t>
            </a:r>
            <a:r>
              <a: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java -version </a:t>
            </a:r>
          </a:p>
        </p:txBody>
      </p:sp>
    </p:spTree>
    <p:extLst>
      <p:ext uri="{BB962C8B-B14F-4D97-AF65-F5344CB8AC3E}">
        <p14:creationId xmlns:p14="http://schemas.microsoft.com/office/powerpoint/2010/main" val="2375672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Package and </a:t>
            </a:r>
            <a:r>
              <a:rPr lang="en-US" dirty="0" smtClean="0">
                <a:solidFill>
                  <a:schemeClr val="tx1"/>
                </a:solidFill>
              </a:rPr>
              <a:t>Run Java App as </a:t>
            </a:r>
            <a:r>
              <a:rPr lang="en-US" dirty="0">
                <a:solidFill>
                  <a:schemeClr val="tx1"/>
                </a:solidFill>
              </a:rPr>
              <a:t>Docker </a:t>
            </a:r>
            <a:r>
              <a:rPr lang="en-US" dirty="0" smtClean="0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39298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Create a new </a:t>
            </a:r>
            <a:r>
              <a:rPr lang="en-US" sz="2400" dirty="0" err="1">
                <a:solidFill>
                  <a:schemeClr val="tx1"/>
                </a:solidFill>
              </a:rPr>
              <a:t>Dockerfile</a:t>
            </a:r>
            <a:r>
              <a:rPr lang="en-US" sz="2400" dirty="0">
                <a:solidFill>
                  <a:schemeClr val="tx1"/>
                </a:solidFill>
              </a:rPr>
              <a:t> in </a:t>
            </a:r>
            <a:r>
              <a:rPr lang="en-US" sz="2400" dirty="0" err="1">
                <a:solidFill>
                  <a:schemeClr val="tx1"/>
                </a:solidFill>
              </a:rPr>
              <a:t>helloworld</a:t>
            </a:r>
            <a:r>
              <a:rPr lang="en-US" sz="2400" dirty="0">
                <a:solidFill>
                  <a:schemeClr val="tx1"/>
                </a:solidFill>
              </a:rPr>
              <a:t> directory and use the following content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Build the image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Output:</a:t>
            </a: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This shows the exactly same output that was printed when the Java class was invoked using Java CLI.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066800" y="3581400"/>
            <a:ext cx="8305800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sz="24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image build -t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hello-java:latest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.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097279" y="1529599"/>
            <a:ext cx="10591800" cy="12898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openjdk:latest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COPY target/helloworld-1.0-SNAPSHOT.jar /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/helloworld-1.0-SNAPSHOT.jar 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CMD java -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/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/helloworld-1.0-SNAPSHOT.jar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org.examples.java.App</a:t>
            </a:r>
            <a:endParaRPr lang="en-US" sz="1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05903">
            <a:off x="9255297" y="2992784"/>
            <a:ext cx="1146881" cy="8142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20736510">
            <a:off x="10363211" y="2595442"/>
            <a:ext cx="12560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Don’t</a:t>
            </a:r>
          </a:p>
          <a:p>
            <a:pPr algn="ctr"/>
            <a:r>
              <a:rPr lang="en-US" sz="2800" dirty="0" smtClean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Forget</a:t>
            </a:r>
          </a:p>
          <a:p>
            <a:pPr algn="ctr"/>
            <a:r>
              <a:rPr lang="en-US" sz="2800" dirty="0" smtClean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Me!</a:t>
            </a:r>
            <a:endParaRPr lang="en-US" sz="2800" dirty="0">
              <a:solidFill>
                <a:srgbClr val="E72102"/>
              </a:solidFill>
              <a:latin typeface="Hand Of Sean (Demo)" charset="0"/>
              <a:ea typeface="Hand Of Sean (Demo)" charset="0"/>
              <a:cs typeface="Hand Of Sean (Demo)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4800600" y="4267200"/>
            <a:ext cx="2588284" cy="5755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Hello World!</a:t>
            </a: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616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Difference </a:t>
            </a:r>
            <a:r>
              <a:rPr lang="en-US" dirty="0" smtClean="0">
                <a:solidFill>
                  <a:schemeClr val="tx1"/>
                </a:solidFill>
              </a:rPr>
              <a:t>Between </a:t>
            </a:r>
            <a:r>
              <a:rPr lang="en-US" dirty="0">
                <a:solidFill>
                  <a:schemeClr val="tx1"/>
                </a:solidFill>
              </a:rPr>
              <a:t>CMD and ENTRYPOINT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CMD</a:t>
            </a:r>
            <a:r>
              <a:rPr lang="en-US" sz="2400" dirty="0">
                <a:solidFill>
                  <a:schemeClr val="tx1"/>
                </a:solidFill>
              </a:rPr>
              <a:t> will work for most of the </a:t>
            </a:r>
            <a:r>
              <a:rPr lang="en-US" sz="2400" dirty="0" smtClean="0">
                <a:solidFill>
                  <a:schemeClr val="tx1"/>
                </a:solidFill>
              </a:rPr>
              <a:t>cases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Default </a:t>
            </a:r>
            <a:r>
              <a:rPr lang="en-US" sz="2400" dirty="0">
                <a:solidFill>
                  <a:schemeClr val="tx1"/>
                </a:solidFill>
              </a:rPr>
              <a:t>entry point for a container is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/bin/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sh</a:t>
            </a:r>
            <a:r>
              <a:rPr lang="en-US" sz="2400" dirty="0">
                <a:solidFill>
                  <a:schemeClr val="tx1"/>
                </a:solidFill>
              </a:rPr>
              <a:t>, the default </a:t>
            </a:r>
            <a:r>
              <a:rPr lang="en-US" sz="2400" dirty="0" smtClean="0">
                <a:solidFill>
                  <a:schemeClr val="tx1"/>
                </a:solidFill>
              </a:rPr>
              <a:t>shell</a:t>
            </a:r>
            <a:r>
              <a:rPr lang="en-US" sz="2400" dirty="0">
                <a:solidFill>
                  <a:schemeClr val="tx1"/>
                </a:solidFill>
              </a:rPr>
              <a:t>s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Running a container as 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container run -it 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sz="2400" dirty="0">
                <a:solidFill>
                  <a:schemeClr val="tx1"/>
                </a:solidFill>
              </a:rPr>
              <a:t> uses that command and starts the default </a:t>
            </a:r>
            <a:r>
              <a:rPr lang="en-US" sz="2400" dirty="0" smtClean="0">
                <a:solidFill>
                  <a:schemeClr val="tx1"/>
                </a:solidFill>
              </a:rPr>
              <a:t>shell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The output is shown as: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2895600" y="3352800"/>
            <a:ext cx="5426040" cy="418253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run -it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5410200" y="3733800"/>
            <a:ext cx="4084321" cy="487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root@88976ddee107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:/#</a:t>
            </a: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755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Difference </a:t>
            </a:r>
            <a:r>
              <a:rPr lang="en-US" dirty="0" smtClean="0">
                <a:solidFill>
                  <a:schemeClr val="tx1"/>
                </a:solidFill>
              </a:rPr>
              <a:t>Between </a:t>
            </a:r>
            <a:r>
              <a:rPr lang="en-US" dirty="0">
                <a:solidFill>
                  <a:schemeClr val="tx1"/>
                </a:solidFill>
              </a:rPr>
              <a:t>CMD and ENTRYPOINT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25779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ENTRYPOINT</a:t>
            </a:r>
            <a:r>
              <a:rPr lang="en-US" sz="2400" dirty="0">
                <a:solidFill>
                  <a:schemeClr val="tx1"/>
                </a:solidFill>
              </a:rPr>
              <a:t> allows to override the entry point to some other command, and even customize </a:t>
            </a:r>
            <a:r>
              <a:rPr lang="en-US" sz="2400" dirty="0" smtClean="0">
                <a:solidFill>
                  <a:schemeClr val="tx1"/>
                </a:solidFill>
              </a:rPr>
              <a:t>it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For example, a container can be started as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This command overrides the entry point to the container to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bin/cat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The argument(s) passed to the CLI are used by the entry point.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90531" y="2385118"/>
            <a:ext cx="8229600" cy="1958281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run -it --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entrypoint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=/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bin/cat \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passwd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root:x:0:0:root:/root:/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bin/bash \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daemon:x:1:1:daemon:/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sbin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:/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sbin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nologin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bin:x:2:2:bin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:/bin:/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sbin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nologin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sys:x:3:3:sys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:/dev:/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sbin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nologin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. . .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6466829" y="4188086"/>
            <a:ext cx="4084321" cy="487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root@88976ddee107:/#</a:t>
            </a:r>
          </a:p>
          <a:p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805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Difference </a:t>
            </a:r>
            <a:r>
              <a:rPr lang="en-US" dirty="0" smtClean="0">
                <a:solidFill>
                  <a:schemeClr val="tx1"/>
                </a:solidFill>
              </a:rPr>
              <a:t>Between ADD and COPY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COPY</a:t>
            </a:r>
            <a:r>
              <a:rPr lang="en-US" sz="2400" dirty="0">
                <a:solidFill>
                  <a:schemeClr val="tx1"/>
                </a:solidFill>
              </a:rPr>
              <a:t> will work for most of the </a:t>
            </a:r>
            <a:r>
              <a:rPr lang="en-US" sz="2400" dirty="0" smtClean="0">
                <a:solidFill>
                  <a:schemeClr val="tx1"/>
                </a:solidFill>
              </a:rPr>
              <a:t>cases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 has all capabilities of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COPY</a:t>
            </a:r>
            <a:r>
              <a:rPr lang="en-US" sz="2400" dirty="0">
                <a:solidFill>
                  <a:schemeClr val="tx1"/>
                </a:solidFill>
              </a:rPr>
              <a:t> and has the following additional </a:t>
            </a:r>
            <a:r>
              <a:rPr lang="en-US" sz="2400" dirty="0" smtClean="0">
                <a:solidFill>
                  <a:schemeClr val="tx1"/>
                </a:solidFill>
              </a:rPr>
              <a:t>features: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Allows </a:t>
            </a:r>
            <a:r>
              <a:rPr lang="en-US" sz="2400" dirty="0">
                <a:solidFill>
                  <a:schemeClr val="tx1"/>
                </a:solidFill>
              </a:rPr>
              <a:t>tar file auto-extraction in the </a:t>
            </a:r>
            <a:r>
              <a:rPr lang="en-US" sz="2400" dirty="0" smtClean="0">
                <a:solidFill>
                  <a:schemeClr val="tx1"/>
                </a:solidFill>
              </a:rPr>
              <a:t>image</a:t>
            </a:r>
          </a:p>
          <a:p>
            <a:pPr lvl="1"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F</a:t>
            </a:r>
            <a:r>
              <a:rPr lang="en-US" sz="2400" dirty="0" smtClean="0">
                <a:solidFill>
                  <a:schemeClr val="tx1"/>
                </a:solidFill>
              </a:rPr>
              <a:t>or example:</a:t>
            </a:r>
          </a:p>
          <a:p>
            <a:pPr lvl="1"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Allows files to be downloaded from a remote URL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764279" y="2743200"/>
            <a:ext cx="4693921" cy="4572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ADD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app.tar.gz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/opt/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myapp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377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1097280" y="1027853"/>
            <a:ext cx="10058401" cy="48022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Docker images can be saved using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image save</a:t>
            </a:r>
            <a:r>
              <a:rPr lang="en-US" sz="2400" dirty="0">
                <a:solidFill>
                  <a:schemeClr val="tx1"/>
                </a:solidFill>
              </a:rPr>
              <a:t> command to a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.tar</a:t>
            </a:r>
            <a:r>
              <a:rPr lang="en-US" sz="2400" dirty="0">
                <a:solidFill>
                  <a:schemeClr val="tx1"/>
                </a:solidFill>
              </a:rPr>
              <a:t> file:</a:t>
            </a:r>
          </a:p>
          <a:p>
            <a:pPr fontAlgn="auto"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fontAlgn="auto"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fontAlgn="auto"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These tar files can then be imported using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load</a:t>
            </a:r>
            <a:r>
              <a:rPr lang="en-US" sz="2400" dirty="0">
                <a:solidFill>
                  <a:schemeClr val="tx1"/>
                </a:solidFill>
              </a:rPr>
              <a:t> command:</a:t>
            </a:r>
          </a:p>
          <a:p>
            <a:pPr fontAlgn="auto"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fontAlgn="auto"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fontAlgn="auto"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Import and </a:t>
            </a:r>
            <a:r>
              <a:rPr lang="en-US" dirty="0" smtClean="0">
                <a:solidFill>
                  <a:schemeClr val="tx1"/>
                </a:solidFill>
              </a:rPr>
              <a:t>Export 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mages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2463810" y="1530928"/>
            <a:ext cx="7289790" cy="374072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image save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helloworld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helloworld.tar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004719"/>
            <a:ext cx="4267200" cy="3319881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/>
        </p:nvSpPr>
        <p:spPr>
          <a:xfrm>
            <a:off x="3313922" y="3108495"/>
            <a:ext cx="5601478" cy="396705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image load -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helloworld.tar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752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Starting Our Application Server - Interactively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Run </a:t>
            </a:r>
            <a:r>
              <a:rPr lang="en-US" sz="2400" dirty="0" err="1">
                <a:solidFill>
                  <a:schemeClr val="tx1"/>
                </a:solidFill>
              </a:rPr>
              <a:t>WildFly</a:t>
            </a:r>
            <a:r>
              <a:rPr lang="en-US" sz="2400" dirty="0">
                <a:solidFill>
                  <a:schemeClr val="tx1"/>
                </a:solidFill>
              </a:rPr>
              <a:t> container in an interactive </a:t>
            </a:r>
            <a:r>
              <a:rPr lang="en-US" sz="2400" dirty="0" smtClean="0">
                <a:solidFill>
                  <a:schemeClr val="tx1"/>
                </a:solidFill>
              </a:rPr>
              <a:t>mode, like this: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This will show the </a:t>
            </a:r>
            <a:r>
              <a:rPr lang="en-US" sz="2400" b="1" dirty="0">
                <a:solidFill>
                  <a:schemeClr val="tx1"/>
                </a:solidFill>
              </a:rPr>
              <a:t>output</a:t>
            </a:r>
            <a:r>
              <a:rPr lang="en-US" sz="2400" dirty="0">
                <a:solidFill>
                  <a:schemeClr val="tx1"/>
                </a:solidFill>
              </a:rPr>
              <a:t> as: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2209800" y="1505094"/>
            <a:ext cx="7894321" cy="399906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sz="24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container run -it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533400" y="2514600"/>
            <a:ext cx="11201400" cy="37165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========================================================================= </a:t>
            </a:r>
            <a:endParaRPr lang="en-US" sz="16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6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Bootstrap Environment </a:t>
            </a:r>
          </a:p>
          <a:p>
            <a:pPr marL="0" indent="0">
              <a:spcBef>
                <a:spcPts val="200"/>
              </a:spcBef>
              <a:buNone/>
            </a:pPr>
            <a:endParaRPr lang="en-US" sz="16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JBOSS_HOME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/opt/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6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JAVA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/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/lib/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jvm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/java/bin/java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.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. .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00:26:27,455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INFO [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org.jboss.as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] (Controller Boot Thread) WFLYSRV0060: Http management interface listening on http://127.0.0.1:9990/management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00:26:27,456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INFO [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org.jboss.as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] (Controller Boot Thread) WFLYSRV0051: Admin console listening on http://127.0.0.1:9990 </a:t>
            </a:r>
            <a:endParaRPr lang="en-US" sz="16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00:26:27,457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INFO [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org.jboss.as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] (Controller Boot Thread) WFLYSRV0025: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Full 10.1.0.Final </a:t>
            </a:r>
          </a:p>
        </p:txBody>
      </p:sp>
    </p:spTree>
    <p:extLst>
      <p:ext uri="{BB962C8B-B14F-4D97-AF65-F5344CB8AC3E}">
        <p14:creationId xmlns:p14="http://schemas.microsoft.com/office/powerpoint/2010/main" val="1486639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Starting Our Application Server - Interactively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By default, Docker runs in the </a:t>
            </a:r>
            <a:r>
              <a:rPr lang="en-US" sz="2400" dirty="0" smtClean="0">
                <a:solidFill>
                  <a:schemeClr val="tx1"/>
                </a:solidFill>
              </a:rPr>
              <a:t>foreground!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 allows to interact with the STDIN and -t attach a TTY to the </a:t>
            </a:r>
            <a:r>
              <a:rPr lang="en-US" sz="2400" dirty="0" smtClean="0">
                <a:solidFill>
                  <a:schemeClr val="tx1"/>
                </a:solidFill>
              </a:rPr>
              <a:t>process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Switches can be combined together and used as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sz="2400" dirty="0" smtClean="0">
                <a:solidFill>
                  <a:schemeClr val="tx1"/>
                </a:solidFill>
                <a:ea typeface="Courier New" charset="0"/>
                <a:cs typeface="Courier New" charset="0"/>
              </a:rPr>
              <a:t>, as we’ve seen already</a:t>
            </a:r>
            <a:endParaRPr lang="en-US" sz="2400" dirty="0">
              <a:solidFill>
                <a:schemeClr val="tx1"/>
              </a:solidFill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Hit 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Ctrl+C</a:t>
            </a:r>
            <a:r>
              <a:rPr lang="en-US" sz="2400" dirty="0">
                <a:solidFill>
                  <a:schemeClr val="tx1"/>
                </a:solidFill>
              </a:rPr>
              <a:t> to stop the </a:t>
            </a:r>
            <a:r>
              <a:rPr lang="en-US" sz="2400" dirty="0" smtClean="0">
                <a:solidFill>
                  <a:schemeClr val="tx1"/>
                </a:solidFill>
              </a:rPr>
              <a:t>container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24" y="2971800"/>
            <a:ext cx="4351176" cy="33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84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Understanding Structure of a Modern Java EE App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Starting Our Application Server </a:t>
            </a:r>
            <a:r>
              <a:rPr lang="en-US" dirty="0"/>
              <a:t>-</a:t>
            </a:r>
            <a:r>
              <a:rPr lang="en-US" dirty="0" smtClean="0"/>
              <a:t> Detached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Restart the container in detached mode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sz="2400" dirty="0">
                <a:solidFill>
                  <a:schemeClr val="tx1"/>
                </a:solidFill>
              </a:rPr>
              <a:t>, instead of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-it</a:t>
            </a:r>
            <a:r>
              <a:rPr lang="en-US" sz="2400" dirty="0">
                <a:solidFill>
                  <a:schemeClr val="tx1"/>
                </a:solidFill>
              </a:rPr>
              <a:t>, runs the container in detached </a:t>
            </a:r>
            <a:r>
              <a:rPr lang="en-US" sz="2400" dirty="0" smtClean="0">
                <a:solidFill>
                  <a:schemeClr val="tx1"/>
                </a:solidFill>
              </a:rPr>
              <a:t>mode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The output is the </a:t>
            </a:r>
            <a:r>
              <a:rPr lang="en-US" sz="2400" b="1" dirty="0">
                <a:solidFill>
                  <a:schemeClr val="tx1"/>
                </a:solidFill>
              </a:rPr>
              <a:t>unique id</a:t>
            </a:r>
            <a:r>
              <a:rPr lang="en-US" sz="2400" dirty="0">
                <a:solidFill>
                  <a:schemeClr val="tx1"/>
                </a:solidFill>
              </a:rPr>
              <a:t> assigned to the </a:t>
            </a:r>
            <a:r>
              <a:rPr lang="en-US" sz="2400" dirty="0" smtClean="0">
                <a:solidFill>
                  <a:schemeClr val="tx1"/>
                </a:solidFill>
              </a:rPr>
              <a:t>container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This “container ID” can be used in lots of commands!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097279" y="1505094"/>
            <a:ext cx="6324600" cy="552306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container run -d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676400" y="2006770"/>
            <a:ext cx="9677400" cy="4516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254418caddb1e260e8489f872f51af4422bc4801d17746967d9777f565714600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536992" y="1329472"/>
            <a:ext cx="1146881" cy="8142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05644" y="1052663"/>
            <a:ext cx="13468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Unique</a:t>
            </a:r>
          </a:p>
          <a:p>
            <a:r>
              <a:rPr lang="en-US" sz="2800" dirty="0" smtClean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ID</a:t>
            </a:r>
            <a:endParaRPr lang="en-US" sz="2800" dirty="0">
              <a:solidFill>
                <a:srgbClr val="E72102"/>
              </a:solidFill>
              <a:latin typeface="Hand Of Sean (Demo)" charset="0"/>
              <a:ea typeface="Hand Of Sean (Demo)" charset="0"/>
              <a:cs typeface="Hand Of Sean (Demo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0045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Starting Our Application Server </a:t>
            </a:r>
            <a:r>
              <a:rPr lang="en-US" dirty="0"/>
              <a:t>-</a:t>
            </a:r>
            <a:r>
              <a:rPr lang="en-US" dirty="0" smtClean="0"/>
              <a:t> Detached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b="1" dirty="0">
                <a:solidFill>
                  <a:schemeClr val="tx1"/>
                </a:solidFill>
              </a:rPr>
              <a:t>Logs</a:t>
            </a:r>
            <a:r>
              <a:rPr lang="en-US" sz="2400" dirty="0">
                <a:solidFill>
                  <a:schemeClr val="tx1"/>
                </a:solidFill>
              </a:rPr>
              <a:t> of the container can be seen using </a:t>
            </a:r>
            <a:r>
              <a:rPr lang="en-US" sz="2400" dirty="0" smtClean="0">
                <a:solidFill>
                  <a:schemeClr val="tx1"/>
                </a:solidFill>
              </a:rPr>
              <a:t>the following command: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smtClean="0">
                <a:solidFill>
                  <a:schemeClr val="tx1"/>
                </a:solidFill>
              </a:rPr>
              <a:t>Remember, status </a:t>
            </a:r>
            <a:r>
              <a:rPr lang="en-US" sz="2400" dirty="0">
                <a:solidFill>
                  <a:schemeClr val="tx1"/>
                </a:solidFill>
              </a:rPr>
              <a:t>of </a:t>
            </a:r>
            <a:r>
              <a:rPr lang="en-US" sz="2400" dirty="0" smtClean="0">
                <a:solidFill>
                  <a:schemeClr val="tx1"/>
                </a:solidFill>
              </a:rPr>
              <a:t>a container </a:t>
            </a:r>
            <a:r>
              <a:rPr lang="en-US" sz="2400" dirty="0">
                <a:solidFill>
                  <a:schemeClr val="tx1"/>
                </a:solidFill>
              </a:rPr>
              <a:t>can be checked using the 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container ls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smtClean="0">
                <a:solidFill>
                  <a:schemeClr val="tx1"/>
                </a:solidFill>
              </a:rPr>
              <a:t>command, which gives us: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Normally, there would be many listed and our </a:t>
            </a:r>
            <a:r>
              <a:rPr lang="en-US" sz="2400" b="1" dirty="0" smtClean="0">
                <a:solidFill>
                  <a:schemeClr val="tx1"/>
                </a:solidFill>
              </a:rPr>
              <a:t>ID</a:t>
            </a:r>
            <a:r>
              <a:rPr lang="en-US" sz="2400" dirty="0" smtClean="0">
                <a:solidFill>
                  <a:schemeClr val="tx1"/>
                </a:solidFill>
              </a:rPr>
              <a:t> is a way we could find it!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Also remember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container ls -a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smtClean="0">
                <a:solidFill>
                  <a:schemeClr val="tx1"/>
                </a:solidFill>
              </a:rPr>
              <a:t>shows </a:t>
            </a:r>
            <a:r>
              <a:rPr lang="en-US" sz="2400" b="1" dirty="0" smtClean="0">
                <a:solidFill>
                  <a:schemeClr val="tx1"/>
                </a:solidFill>
              </a:rPr>
              <a:t>all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 smtClean="0">
                <a:solidFill>
                  <a:schemeClr val="tx1"/>
                </a:solidFill>
              </a:rPr>
              <a:t>containers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2995535" y="1524000"/>
            <a:ext cx="6172200" cy="3810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container logs &lt;CONTAINER_ID&gt;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99164">
            <a:off x="9144660" y="1251227"/>
            <a:ext cx="1146881" cy="8142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9200310">
            <a:off x="10010256" y="1467853"/>
            <a:ext cx="13468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Unique</a:t>
            </a:r>
          </a:p>
          <a:p>
            <a:pPr algn="ctr"/>
            <a:r>
              <a:rPr lang="en-US" sz="2800" dirty="0" smtClean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ID</a:t>
            </a:r>
            <a:endParaRPr lang="en-US" sz="2800" dirty="0">
              <a:solidFill>
                <a:srgbClr val="E72102"/>
              </a:solidFill>
              <a:latin typeface="Hand Of Sean (Demo)" charset="0"/>
              <a:ea typeface="Hand Of Sean (Demo)" charset="0"/>
              <a:cs typeface="Hand Of Sean (Demo)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/>
        </p:nvSpPr>
        <p:spPr>
          <a:xfrm>
            <a:off x="419100" y="2906988"/>
            <a:ext cx="11391900" cy="8268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CONTAINER ID 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 IMAGE 	         COMMAND 	     CREATED      STATUS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60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PORTS     NAMES    </a:t>
            </a:r>
            <a:endParaRPr lang="en-US" sz="16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254418caddb1</a:t>
            </a: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sz="1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r>
              <a:rPr lang="en-US" sz="1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"/</a:t>
            </a: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opt/</a:t>
            </a:r>
            <a:r>
              <a:rPr lang="en-US" sz="1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wildfl</a:t>
            </a: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..." </a:t>
            </a:r>
            <a:r>
              <a:rPr lang="en-US" sz="1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2 </a:t>
            </a: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minutes ago </a:t>
            </a:r>
            <a:r>
              <a:rPr lang="en-US" sz="1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Up </a:t>
            </a: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2 minutes </a:t>
            </a:r>
            <a:r>
              <a:rPr lang="en-US" sz="1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8080/</a:t>
            </a:r>
            <a:r>
              <a:rPr lang="en-US" sz="1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tcp</a:t>
            </a:r>
            <a:r>
              <a:rPr lang="en-US" sz="1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gifted_haibt</a:t>
            </a:r>
            <a:endParaRPr lang="en-US" sz="1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393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Starting Our Application Server - Default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To accept </a:t>
            </a:r>
            <a:r>
              <a:rPr lang="en-US" sz="2400" dirty="0">
                <a:solidFill>
                  <a:schemeClr val="tx1"/>
                </a:solidFill>
              </a:rPr>
              <a:t>incoming </a:t>
            </a:r>
            <a:r>
              <a:rPr lang="en-US" sz="2400" dirty="0" smtClean="0">
                <a:solidFill>
                  <a:schemeClr val="tx1"/>
                </a:solidFill>
              </a:rPr>
              <a:t>connections requires providing port options </a:t>
            </a:r>
            <a:r>
              <a:rPr lang="en-US" sz="2400" dirty="0">
                <a:solidFill>
                  <a:schemeClr val="tx1"/>
                </a:solidFill>
              </a:rPr>
              <a:t>when invoking 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run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 container, we just started, can’t be accessed by our </a:t>
            </a:r>
            <a:r>
              <a:rPr lang="en-US" sz="2400" dirty="0" smtClean="0">
                <a:solidFill>
                  <a:schemeClr val="tx1"/>
                </a:solidFill>
              </a:rPr>
              <a:t>browser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We need to stop it again and restart with different </a:t>
            </a:r>
            <a:r>
              <a:rPr lang="en-US" sz="2400" dirty="0" smtClean="0">
                <a:solidFill>
                  <a:schemeClr val="tx1"/>
                </a:solidFill>
              </a:rPr>
              <a:t>options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Restart the container as: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dirty="0">
                <a:solidFill>
                  <a:schemeClr val="tx1"/>
                </a:solidFill>
              </a:rPr>
              <a:t> map any exposed ports inside the image to a random port on Docker </a:t>
            </a:r>
            <a:r>
              <a:rPr lang="en-US" sz="2400" dirty="0" smtClean="0">
                <a:solidFill>
                  <a:schemeClr val="tx1"/>
                </a:solidFill>
              </a:rPr>
              <a:t>host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457200" y="2819400"/>
            <a:ext cx="11277600" cy="374073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sz="18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container stop `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| grep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'{print $1}'`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981200" y="3893127"/>
            <a:ext cx="8229600" cy="374073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sz="18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container run -d -P --name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endParaRPr lang="en-US" sz="18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2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Starting Our Application Server - Default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 addition,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--name</a:t>
            </a:r>
            <a:r>
              <a:rPr lang="en-US" sz="2400" dirty="0">
                <a:solidFill>
                  <a:schemeClr val="tx1"/>
                </a:solidFill>
              </a:rPr>
              <a:t> option is used to give this container a </a:t>
            </a:r>
            <a:r>
              <a:rPr lang="en-US" sz="2400" dirty="0" smtClean="0">
                <a:solidFill>
                  <a:schemeClr val="tx1"/>
                </a:solidFill>
              </a:rPr>
              <a:t>name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This name can then later be used to get more details about the container or </a:t>
            </a:r>
            <a:r>
              <a:rPr lang="en-US" sz="2400" dirty="0" smtClean="0">
                <a:solidFill>
                  <a:schemeClr val="tx1"/>
                </a:solidFill>
              </a:rPr>
              <a:t>stop it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Of course, this </a:t>
            </a:r>
            <a:r>
              <a:rPr lang="en-US" sz="2400" dirty="0">
                <a:solidFill>
                  <a:schemeClr val="tx1"/>
                </a:solidFill>
              </a:rPr>
              <a:t>can be verified </a:t>
            </a:r>
            <a:r>
              <a:rPr lang="en-US" sz="2400" dirty="0" smtClean="0">
                <a:solidFill>
                  <a:schemeClr val="tx1"/>
                </a:solidFill>
              </a:rPr>
              <a:t>using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container ls</a:t>
            </a:r>
            <a:r>
              <a:rPr lang="en-US" sz="2400" dirty="0">
                <a:solidFill>
                  <a:schemeClr val="tx1"/>
                </a:solidFill>
              </a:rPr>
              <a:t> command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The port mapping is shown in the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PORTS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smtClean="0">
                <a:solidFill>
                  <a:schemeClr val="tx1"/>
                </a:solidFill>
              </a:rPr>
              <a:t>column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228600" y="2906988"/>
            <a:ext cx="11734800" cy="8268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CONTAINER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ID 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 IMAGE 	      COMMAND 	        CREATED     STATUS          </a:t>
            </a: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PORTS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</a:t>
            </a: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NAMES   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89fbfbceeb56 </a:t>
            </a:r>
            <a:r>
              <a:rPr lang="en-US" sz="1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sz="1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r>
              <a:rPr lang="en-US" sz="1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"/</a:t>
            </a: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opt/</a:t>
            </a:r>
            <a:r>
              <a:rPr lang="en-US" sz="1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wildfl</a:t>
            </a: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..." </a:t>
            </a:r>
            <a:r>
              <a:rPr lang="en-US" sz="1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9 </a:t>
            </a: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seconds </a:t>
            </a:r>
            <a:r>
              <a:rPr lang="en-US" sz="1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ago Up </a:t>
            </a: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8 seconds </a:t>
            </a:r>
            <a:r>
              <a:rPr lang="en-US" sz="14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0.0.0.0:32768-</a:t>
            </a:r>
            <a:r>
              <a:rPr lang="en-US" sz="1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14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8080</a:t>
            </a:r>
            <a:r>
              <a:rPr lang="en-US" sz="1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tcp</a:t>
            </a:r>
            <a:r>
              <a:rPr lang="en-US" sz="1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endParaRPr lang="en-US" sz="14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114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Starting Our Application Server - Default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Now, we can access our server’s welcome page, via 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localhost</a:t>
            </a:r>
            <a:r>
              <a:rPr lang="en-US" sz="2400" dirty="0" smtClean="0">
                <a:solidFill>
                  <a:schemeClr val="tx1"/>
                </a:solidFill>
              </a:rPr>
              <a:t>!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We will access </a:t>
            </a:r>
            <a:r>
              <a:rPr lang="en-US" sz="2400" dirty="0" err="1">
                <a:solidFill>
                  <a:schemeClr val="tx1"/>
                </a:solidFill>
              </a:rPr>
              <a:t>WildFly</a:t>
            </a:r>
            <a:r>
              <a:rPr lang="en-US" sz="2400" dirty="0">
                <a:solidFill>
                  <a:schemeClr val="tx1"/>
                </a:solidFill>
              </a:rPr>
              <a:t> server at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http://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localhost:32768</a:t>
            </a: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205027"/>
            <a:ext cx="4457652" cy="39594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343934"/>
            <a:ext cx="2413505" cy="18034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7620000" y="3015234"/>
            <a:ext cx="2209800" cy="1480566"/>
          </a:xfrm>
          <a:prstGeom prst="wedgeEllipseCallout">
            <a:avLst>
              <a:gd name="adj1" fmla="val -29278"/>
              <a:gd name="adj2" fmla="val 9779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Cool, huh?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2869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a WAR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Now that your application server is running, lets </a:t>
            </a:r>
            <a:r>
              <a:rPr lang="en-US" sz="2400" dirty="0" smtClean="0">
                <a:solidFill>
                  <a:schemeClr val="tx1"/>
                </a:solidFill>
              </a:rPr>
              <a:t>deploy </a:t>
            </a:r>
            <a:r>
              <a:rPr lang="en-US" sz="2400" dirty="0">
                <a:solidFill>
                  <a:schemeClr val="tx1"/>
                </a:solidFill>
              </a:rPr>
              <a:t>a WAR file to </a:t>
            </a:r>
            <a:r>
              <a:rPr lang="en-US" sz="2400" dirty="0" smtClean="0">
                <a:solidFill>
                  <a:schemeClr val="tx1"/>
                </a:solidFill>
              </a:rPr>
              <a:t>it!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Create a new directory </a:t>
            </a:r>
            <a:r>
              <a:rPr lang="en-US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hellojavaee</a:t>
            </a: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Create a new text file and name it </a:t>
            </a:r>
            <a:r>
              <a:rPr lang="en-US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Dockerfile</a:t>
            </a:r>
            <a:endParaRPr lang="en-US" sz="24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Use the following contents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Now, what do you think comes next?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752600" y="3048000"/>
            <a:ext cx="8686800" cy="1447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wildfly:latest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6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292608" lvl="1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RUN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curl -L https://</a:t>
            </a:r>
            <a:r>
              <a:rPr lang="en-US" sz="16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6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javaee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-samples/javaee7-simple-sample/releases/download/v1.10/javaee7-simple-sample-1.10.war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-o /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opt/</a:t>
            </a:r>
            <a:r>
              <a:rPr lang="en-US" sz="16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6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/standalone/deployments/</a:t>
            </a:r>
            <a:r>
              <a:rPr lang="en-US" sz="16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javaee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-simple-</a:t>
            </a:r>
            <a:r>
              <a:rPr lang="en-US" sz="16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sample.war</a:t>
            </a:r>
            <a:endParaRPr lang="en-US" sz="16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14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a WAR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Create an image:</a:t>
            </a: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Start the container:</a:t>
            </a: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ea typeface="Courier New" charset="0"/>
                <a:cs typeface="Courier New" charset="0"/>
              </a:rPr>
              <a:t> Access the endpoint: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See the output: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2362200" y="1525694"/>
            <a:ext cx="5715000" cy="379306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sz="18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image build -t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javaee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-sample </a:t>
            </a:r>
            <a:r>
              <a:rPr lang="en-US" sz="18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447800" y="2585747"/>
            <a:ext cx="9372600" cy="386053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sz="18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container run -d -p 8080:8080 --name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javaee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-sample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1371600" y="3581400"/>
            <a:ext cx="9372600" cy="3810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sz="18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http://</a:t>
            </a: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localhost:8080/</a:t>
            </a:r>
            <a:r>
              <a:rPr lang="en-US" sz="18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javaee</a:t>
            </a: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-simple-sample/resources/persons</a:t>
            </a:r>
            <a:endParaRPr lang="en-US" sz="18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99164">
            <a:off x="8006667" y="1128374"/>
            <a:ext cx="1146881" cy="8142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990860">
            <a:off x="9164812" y="1176290"/>
            <a:ext cx="12560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Don’t</a:t>
            </a:r>
          </a:p>
          <a:p>
            <a:pPr algn="ctr"/>
            <a:r>
              <a:rPr lang="en-US" sz="2800" dirty="0" smtClean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Forget</a:t>
            </a:r>
          </a:p>
          <a:p>
            <a:pPr algn="ctr"/>
            <a:r>
              <a:rPr lang="en-US" sz="2800" dirty="0" smtClean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Me!</a:t>
            </a:r>
            <a:endParaRPr lang="en-US" sz="2800" dirty="0">
              <a:solidFill>
                <a:srgbClr val="E72102"/>
              </a:solidFill>
              <a:latin typeface="Hand Of Sean (Demo)" charset="0"/>
              <a:ea typeface="Hand Of Sean (Demo)" charset="0"/>
              <a:cs typeface="Hand Of Sean (Demo)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33800" y="4495801"/>
            <a:ext cx="4648200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Refrence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cs_05-output.bash</a:t>
            </a:r>
          </a:p>
        </p:txBody>
      </p:sp>
    </p:spTree>
    <p:extLst>
      <p:ext uri="{BB962C8B-B14F-4D97-AF65-F5344CB8AC3E}">
        <p14:creationId xmlns:p14="http://schemas.microsoft.com/office/powerpoint/2010/main" val="13448833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Stopping and Removing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b="1" dirty="0">
                <a:solidFill>
                  <a:schemeClr val="tx1"/>
                </a:solidFill>
              </a:rPr>
              <a:t>Stop</a:t>
            </a:r>
            <a:r>
              <a:rPr lang="en-US" sz="2400" dirty="0">
                <a:solidFill>
                  <a:schemeClr val="tx1"/>
                </a:solidFill>
              </a:rPr>
              <a:t> a specific container by id or name: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b="1" dirty="0">
                <a:solidFill>
                  <a:schemeClr val="tx1"/>
                </a:solidFill>
              </a:rPr>
              <a:t>Stop</a:t>
            </a:r>
            <a:r>
              <a:rPr lang="en-US" sz="2400" dirty="0">
                <a:solidFill>
                  <a:schemeClr val="tx1"/>
                </a:solidFill>
              </a:rPr>
              <a:t> all running containers: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b="1" dirty="0">
                <a:solidFill>
                  <a:schemeClr val="tx1"/>
                </a:solidFill>
              </a:rPr>
              <a:t>Stop</a:t>
            </a:r>
            <a:r>
              <a:rPr lang="en-US" sz="2400" dirty="0">
                <a:solidFill>
                  <a:schemeClr val="tx1"/>
                </a:solidFill>
              </a:rPr>
              <a:t> only the exited containers: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2904702" y="1505094"/>
            <a:ext cx="6391698" cy="35562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container stop &lt;CONTAINER ID&gt; 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057400" y="3028246"/>
            <a:ext cx="8104175" cy="400754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container stop $(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-q)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2819400" y="4038600"/>
            <a:ext cx="6521824" cy="38411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container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-a -f "exited=-1”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3581400" y="2013113"/>
            <a:ext cx="5095883" cy="375524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container stop &lt;NAME&gt;</a:t>
            </a:r>
          </a:p>
        </p:txBody>
      </p:sp>
    </p:spTree>
    <p:extLst>
      <p:ext uri="{BB962C8B-B14F-4D97-AF65-F5344CB8AC3E}">
        <p14:creationId xmlns:p14="http://schemas.microsoft.com/office/powerpoint/2010/main" val="9746073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Stopping and Removing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b="1" dirty="0">
                <a:solidFill>
                  <a:schemeClr val="tx1"/>
                </a:solidFill>
              </a:rPr>
              <a:t>Remove</a:t>
            </a:r>
            <a:r>
              <a:rPr lang="en-US" sz="2400" dirty="0">
                <a:solidFill>
                  <a:schemeClr val="tx1"/>
                </a:solidFill>
              </a:rPr>
              <a:t> a specific container by id or name: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b="1" dirty="0">
                <a:solidFill>
                  <a:schemeClr val="tx1"/>
                </a:solidFill>
              </a:rPr>
              <a:t>Remove</a:t>
            </a:r>
            <a:r>
              <a:rPr lang="en-US" sz="2400" dirty="0">
                <a:solidFill>
                  <a:schemeClr val="tx1"/>
                </a:solidFill>
              </a:rPr>
              <a:t> containers meeting a regular </a:t>
            </a:r>
            <a:r>
              <a:rPr lang="en-US" sz="2400" dirty="0" smtClean="0">
                <a:solidFill>
                  <a:schemeClr val="tx1"/>
                </a:solidFill>
              </a:rPr>
              <a:t>expression: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b="1" dirty="0">
                <a:solidFill>
                  <a:schemeClr val="tx1"/>
                </a:solidFill>
              </a:rPr>
              <a:t>Remove</a:t>
            </a:r>
            <a:r>
              <a:rPr lang="en-US" sz="2400" dirty="0">
                <a:solidFill>
                  <a:schemeClr val="tx1"/>
                </a:solidFill>
              </a:rPr>
              <a:t> all containers, without any </a:t>
            </a:r>
            <a:r>
              <a:rPr lang="en-US" sz="2400" dirty="0" smtClean="0">
                <a:solidFill>
                  <a:schemeClr val="tx1"/>
                </a:solidFill>
              </a:rPr>
              <a:t>criteria: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207606" y="1505094"/>
            <a:ext cx="5936394" cy="355619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container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&lt;CONTAINER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ID&gt; 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438400" y="3047152"/>
            <a:ext cx="7467600" cy="931045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$ 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container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-a | grep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|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'{print $1}' |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xargs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rm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2343996" y="4568890"/>
            <a:ext cx="7714404" cy="38411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container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$(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aq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3707668" y="2013113"/>
            <a:ext cx="4826732" cy="375524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container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&lt;NAME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09170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Hands-on Exercise(s)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Java EE App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i="1" dirty="0"/>
              <a:t> </a:t>
            </a:r>
            <a:r>
              <a:rPr lang="is-IS" sz="2400" dirty="0"/>
              <a:t>W</a:t>
            </a:r>
            <a:r>
              <a:rPr lang="is-IS" sz="2400" dirty="0" smtClean="0"/>
              <a:t>ikipedia says: “</a:t>
            </a:r>
            <a:r>
              <a:rPr lang="en-US" sz="2400" dirty="0" smtClean="0"/>
              <a:t>An</a:t>
            </a:r>
            <a:r>
              <a:rPr lang="en-US" sz="2400" dirty="0"/>
              <a:t> </a:t>
            </a:r>
            <a:r>
              <a:rPr lang="en-US" sz="2400" b="1" dirty="0"/>
              <a:t>application server</a:t>
            </a:r>
            <a:r>
              <a:rPr lang="en-US" sz="2400" dirty="0"/>
              <a:t> is a software framework that provides both facilities to create web applications and a server environment to run them</a:t>
            </a:r>
            <a:r>
              <a:rPr lang="en-US" sz="2400" dirty="0" smtClean="0"/>
              <a:t>.</a:t>
            </a:r>
            <a:r>
              <a:rPr lang="en-US" sz="2400" baseline="30000" dirty="0" smtClean="0"/>
              <a:t>”</a:t>
            </a:r>
          </a:p>
          <a:p>
            <a:pPr>
              <a:buFont typeface="Wingdings" charset="2"/>
              <a:buChar char="q"/>
            </a:pPr>
            <a:r>
              <a:rPr lang="en-US" sz="2400" baseline="30000" dirty="0"/>
              <a:t> </a:t>
            </a:r>
            <a:r>
              <a:rPr lang="en-US" sz="2400" dirty="0"/>
              <a:t>Java Platform, Enterprise Edition or Java EE (was J2EE) defines the core set of API and features of Java Application </a:t>
            </a:r>
            <a:r>
              <a:rPr lang="en-US" sz="2400" dirty="0" smtClean="0"/>
              <a:t>Servers</a:t>
            </a:r>
            <a:endParaRPr lang="en-US" sz="2400" baseline="30000" dirty="0" smtClean="0"/>
          </a:p>
          <a:p>
            <a:pPr>
              <a:buFont typeface="Wingdings" charset="2"/>
              <a:buChar char="q"/>
            </a:pPr>
            <a:r>
              <a:rPr lang="en-US" sz="2400" baseline="30000" dirty="0"/>
              <a:t> 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Java</a:t>
            </a:r>
            <a:r>
              <a:rPr lang="en-US" sz="2400" dirty="0"/>
              <a:t> application </a:t>
            </a:r>
            <a:r>
              <a:rPr lang="en-US" sz="2400" dirty="0" smtClean="0"/>
              <a:t>servers behave </a:t>
            </a:r>
            <a:r>
              <a:rPr lang="en-US" sz="2400" dirty="0"/>
              <a:t>like an extended virtual machine for running </a:t>
            </a:r>
            <a:r>
              <a:rPr lang="en-US" sz="2400" dirty="0" smtClean="0"/>
              <a:t>applications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It transparently handles</a:t>
            </a:r>
            <a:r>
              <a:rPr lang="en-US" sz="2400" dirty="0"/>
              <a:t> connections to the database on one side, and, often, connections to the Web client on the </a:t>
            </a:r>
            <a:r>
              <a:rPr lang="en-US" sz="2400" dirty="0" smtClean="0"/>
              <a:t>other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O</a:t>
            </a:r>
            <a:r>
              <a:rPr lang="en-US" sz="2400" dirty="0" smtClean="0"/>
              <a:t>pen </a:t>
            </a:r>
            <a:r>
              <a:rPr lang="en-US" sz="2400" dirty="0"/>
              <a:t>source Java application servers that support Java EE </a:t>
            </a:r>
            <a:r>
              <a:rPr lang="en-US" sz="2400" dirty="0" smtClean="0"/>
              <a:t>include:</a:t>
            </a:r>
            <a:r>
              <a:rPr lang="en-US" sz="2400" dirty="0"/>
              <a:t> JOnAS from Object Web, </a:t>
            </a:r>
            <a:r>
              <a:rPr lang="en-US" sz="2400" b="1" dirty="0"/>
              <a:t>WildFly</a:t>
            </a:r>
            <a:r>
              <a:rPr lang="en-US" sz="2400" dirty="0"/>
              <a:t> (formerly JBoss AS) from </a:t>
            </a:r>
            <a:r>
              <a:rPr lang="en-US" sz="2400" dirty="0" err="1" smtClean="0"/>
              <a:t>JBoss</a:t>
            </a:r>
            <a:r>
              <a:rPr lang="en-US" sz="2400" dirty="0" smtClean="0"/>
              <a:t>,</a:t>
            </a:r>
            <a:r>
              <a:rPr lang="en-US" sz="2400" dirty="0"/>
              <a:t> </a:t>
            </a:r>
            <a:r>
              <a:rPr lang="en-US" sz="2400" dirty="0" smtClean="0"/>
              <a:t>TomEE</a:t>
            </a:r>
            <a:r>
              <a:rPr lang="en-US" sz="2400" dirty="0"/>
              <a:t> from Apache, </a:t>
            </a:r>
            <a:r>
              <a:rPr lang="en-US" sz="2400" dirty="0" smtClean="0"/>
              <a:t>and more.</a:t>
            </a:r>
            <a:endParaRPr lang="en-US" sz="24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8673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/>
              <a:t>End of Chapter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6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Docker </a:t>
            </a:r>
            <a:r>
              <a:rPr lang="en-US" sz="2400" dirty="0">
                <a:solidFill>
                  <a:schemeClr val="tx1"/>
                </a:solidFill>
              </a:rPr>
              <a:t>build images by reading instructions from a </a:t>
            </a:r>
            <a:r>
              <a:rPr lang="en-US" sz="2400" i="1" dirty="0" err="1" smtClean="0">
                <a:solidFill>
                  <a:schemeClr val="tx1"/>
                </a:solidFill>
              </a:rPr>
              <a:t>Dockerfile</a:t>
            </a:r>
            <a:endParaRPr lang="en-US" sz="2400" i="1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i="1" dirty="0" err="1">
                <a:solidFill>
                  <a:schemeClr val="tx1"/>
                </a:solidFill>
              </a:rPr>
              <a:t>Dockerfile</a:t>
            </a:r>
            <a:r>
              <a:rPr lang="en-US" sz="2400" dirty="0">
                <a:solidFill>
                  <a:schemeClr val="tx1"/>
                </a:solidFill>
              </a:rPr>
              <a:t> is a text document that contains all the commands a user could call on the command line to assemble an </a:t>
            </a:r>
            <a:r>
              <a:rPr lang="en-US" sz="2400" dirty="0" smtClean="0">
                <a:solidFill>
                  <a:schemeClr val="tx1"/>
                </a:solidFill>
              </a:rPr>
              <a:t>image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image build</a:t>
            </a:r>
            <a:r>
              <a:rPr lang="en-US" sz="2400" dirty="0">
                <a:solidFill>
                  <a:schemeClr val="tx1"/>
                </a:solidFill>
              </a:rPr>
              <a:t> command uses this file and executes all the commands in succession to create an </a:t>
            </a:r>
            <a:r>
              <a:rPr lang="en-US" sz="2400" dirty="0" smtClean="0">
                <a:solidFill>
                  <a:schemeClr val="tx1"/>
                </a:solidFill>
              </a:rPr>
              <a:t>image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build</a:t>
            </a:r>
            <a:r>
              <a:rPr lang="en-US" sz="2400" dirty="0">
                <a:solidFill>
                  <a:schemeClr val="tx1"/>
                </a:solidFill>
              </a:rPr>
              <a:t> command is also passed a context that is used during image </a:t>
            </a:r>
            <a:r>
              <a:rPr lang="en-US" sz="2400" dirty="0" smtClean="0">
                <a:solidFill>
                  <a:schemeClr val="tx1"/>
                </a:solidFill>
              </a:rPr>
              <a:t>creation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This </a:t>
            </a:r>
            <a:r>
              <a:rPr lang="en-US" sz="2400" dirty="0">
                <a:solidFill>
                  <a:schemeClr val="tx1"/>
                </a:solidFill>
              </a:rPr>
              <a:t>context can be a path on your local filesystem or a URL to a </a:t>
            </a:r>
            <a:r>
              <a:rPr lang="en-US" sz="2400" dirty="0" err="1">
                <a:solidFill>
                  <a:schemeClr val="tx1"/>
                </a:solidFill>
              </a:rPr>
              <a:t>Git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repository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43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common commands are listed below: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834047"/>
              </p:ext>
            </p:extLst>
          </p:nvPr>
        </p:nvGraphicFramePr>
        <p:xfrm>
          <a:off x="1097279" y="1676400"/>
          <a:ext cx="1018032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440"/>
                <a:gridCol w="3393440"/>
                <a:gridCol w="33934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FROM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non-comment instruction in 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Dockerfile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FROM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ubuntu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COPY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Copies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mulitple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source files from the context to the file system of the container at the specified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COPY .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bash_profile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/home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ENV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the environment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ENV HOSTNAME=test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RUN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Executes a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RUN apt-get update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CMD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Defaults for an executing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CMD ["/bin/echo", "hello world"]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EXPOSE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Informs the network ports that the container will listen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EXPOSE 8093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176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Our First </a:t>
            </a:r>
            <a:r>
              <a:rPr lang="en-US" dirty="0" err="1" smtClean="0"/>
              <a:t>Dockerfile</a:t>
            </a:r>
            <a:r>
              <a:rPr lang="en-US" dirty="0" smtClean="0"/>
              <a:t>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Create a new directory </a:t>
            </a:r>
            <a:r>
              <a:rPr lang="en-US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hellodocker</a:t>
            </a:r>
            <a:endParaRPr lang="en-US" sz="24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 that directory, create a new text file </a:t>
            </a:r>
            <a:r>
              <a:rPr lang="en-US" sz="2400" dirty="0" err="1" smtClean="0">
                <a:solidFill>
                  <a:schemeClr val="tx1"/>
                </a:solidFill>
              </a:rPr>
              <a:t>Dockerfile</a:t>
            </a:r>
            <a:r>
              <a:rPr lang="en-US" sz="2400" dirty="0" smtClean="0">
                <a:solidFill>
                  <a:schemeClr val="tx1"/>
                </a:solidFill>
              </a:rPr>
              <a:t>, using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 smtClean="0">
                <a:solidFill>
                  <a:schemeClr val="tx1"/>
                </a:solidFill>
              </a:rPr>
              <a:t>following: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Build the image using the command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  <a:r>
              <a:rPr lang="en-US" sz="2400" dirty="0">
                <a:solidFill>
                  <a:schemeClr val="tx1"/>
                </a:solidFill>
              </a:rPr>
              <a:t>) in this command is the context for the command 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image 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build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-t</a:t>
            </a:r>
            <a:r>
              <a:rPr lang="en-US" sz="2400" dirty="0">
                <a:solidFill>
                  <a:schemeClr val="tx1"/>
                </a:solidFill>
              </a:rPr>
              <a:t> adds a tag to the </a:t>
            </a:r>
            <a:r>
              <a:rPr lang="en-US" sz="2400" dirty="0" smtClean="0">
                <a:solidFill>
                  <a:schemeClr val="tx1"/>
                </a:solidFill>
              </a:rPr>
              <a:t>image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 following output is shown...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581400" y="2057400"/>
            <a:ext cx="5105400" cy="9088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ubuntu:latest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CMD 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["/bin/echo", "hello world"]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3156232" y="3581400"/>
            <a:ext cx="5987768" cy="36488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image build . -t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helloworld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29013" flipH="1">
            <a:off x="10715580" y="5399891"/>
            <a:ext cx="1146881" cy="8142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20736510">
            <a:off x="9549357" y="5395188"/>
            <a:ext cx="1148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Next,</a:t>
            </a:r>
          </a:p>
          <a:p>
            <a:pPr algn="ctr"/>
            <a:r>
              <a:rPr lang="en-US" sz="2800" dirty="0" smtClean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Slide</a:t>
            </a:r>
            <a:endParaRPr lang="en-US" sz="2800" dirty="0">
              <a:solidFill>
                <a:srgbClr val="E72102"/>
              </a:solidFill>
              <a:latin typeface="Hand Of Sean (Demo)" charset="0"/>
              <a:ea typeface="Hand Of Sean (Demo)" charset="0"/>
              <a:cs typeface="Hand Of Sean (Demo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6224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Our First </a:t>
            </a:r>
            <a:r>
              <a:rPr lang="en-US" dirty="0" err="1" smtClean="0"/>
              <a:t>Dockerfile</a:t>
            </a:r>
            <a:r>
              <a:rPr lang="en-US" dirty="0" smtClean="0"/>
              <a:t> Image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173480" y="1205673"/>
            <a:ext cx="9982200" cy="48158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Sending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build context to Docker daemon 2.048kB </a:t>
            </a:r>
            <a:endParaRPr lang="en-US" sz="16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Step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1/2 : 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sz="16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ubuntu:latest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600" b="1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latest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Pulling from library/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6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9fb6c798fa41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Pull complete </a:t>
            </a:r>
            <a:endParaRPr lang="en-US" sz="16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3b61febd4aef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Pull complete </a:t>
            </a:r>
            <a:endParaRPr lang="en-US" sz="16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9d99b9777eb0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Pull complete </a:t>
            </a:r>
            <a:endParaRPr lang="en-US" sz="16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d010c8cf75d7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Pull complete </a:t>
            </a:r>
            <a:endParaRPr lang="en-US" sz="16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7fac07fb303e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Pull complete </a:t>
            </a:r>
            <a:endParaRPr lang="en-US" sz="16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Digest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sha256:31371c117d65387be2640b8254464102c36c4e23d2abe1f6f4667e47716483f1 </a:t>
            </a:r>
            <a:endParaRPr lang="en-US" sz="16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Status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Downloaded newer image for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ubuntu:latest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6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---&gt;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2d696327ab2e </a:t>
            </a:r>
            <a:endParaRPr lang="en-US" sz="16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Step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2/2 : 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CMD /bin/echo hello world </a:t>
            </a:r>
            <a:endParaRPr lang="en-US" sz="1600" b="1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---&gt;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Running in 9356a508590c </a:t>
            </a:r>
            <a:endParaRPr lang="en-US" sz="16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---&gt;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e61f88f3a0f7 </a:t>
            </a:r>
            <a:endParaRPr lang="en-US" sz="16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Removing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intermediate container 9356a508590c </a:t>
            </a:r>
            <a:endParaRPr lang="en-US" sz="16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Successfully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built e61f88f3a0f7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Successfully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tagged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helloworld:latest</a:t>
            </a:r>
            <a:endParaRPr lang="en-US" sz="16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990" y="3762917"/>
            <a:ext cx="25654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73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Our First </a:t>
            </a:r>
            <a:r>
              <a:rPr lang="en-US" dirty="0" err="1" smtClean="0"/>
              <a:t>Dockerfile</a:t>
            </a:r>
            <a:r>
              <a:rPr lang="en-US" dirty="0" smtClean="0"/>
              <a:t> Image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480229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List </a:t>
            </a:r>
            <a:r>
              <a:rPr lang="en-US" sz="2400" dirty="0">
                <a:solidFill>
                  <a:schemeClr val="tx1"/>
                </a:solidFill>
              </a:rPr>
              <a:t>the images available using 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image 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ls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Now, run the container our </a:t>
            </a:r>
            <a:r>
              <a:rPr lang="en-US" sz="2400" dirty="0" err="1" smtClean="0">
                <a:solidFill>
                  <a:schemeClr val="tx1"/>
                </a:solidFill>
              </a:rPr>
              <a:t>Dockerfile</a:t>
            </a:r>
            <a:r>
              <a:rPr lang="en-US" sz="2400" dirty="0" smtClean="0">
                <a:solidFill>
                  <a:schemeClr val="tx1"/>
                </a:solidFill>
              </a:rPr>
              <a:t> created by </a:t>
            </a:r>
            <a:r>
              <a:rPr lang="en-US" sz="2400" dirty="0">
                <a:solidFill>
                  <a:schemeClr val="tx1"/>
                </a:solidFill>
              </a:rPr>
              <a:t>using the 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run</a:t>
            </a:r>
            <a:r>
              <a:rPr lang="en-US" sz="2400" dirty="0" smtClean="0">
                <a:solidFill>
                  <a:schemeClr val="tx1"/>
                </a:solidFill>
              </a:rPr>
              <a:t> command: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Output confirms that it works!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952500" y="1524000"/>
            <a:ext cx="10477500" cy="1284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REPOSITORY     	TAG          	IMAGE 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ID </a:t>
            </a: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	CREATED 	   SIZE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helloworld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latest 	  	e61f88f3a0f7     	3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minutes ago 	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122MB  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		latest        	2d696327ab2e        	4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days ago 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122MB</a:t>
            </a:r>
            <a:endParaRPr lang="en-US" sz="16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2819400" y="3543801"/>
            <a:ext cx="5498536" cy="412805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container run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helloworld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4758759" y="4621512"/>
            <a:ext cx="2674482" cy="487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en-US" sz="24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ello world</a:t>
            </a:r>
            <a:endParaRPr lang="en-US" sz="24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459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Dockerization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i="1" dirty="0" smtClean="0"/>
              <a:t> </a:t>
            </a:r>
            <a:r>
              <a:rPr lang="en-US" sz="2400" dirty="0" err="1" smtClean="0"/>
              <a:t>Dockerizing</a:t>
            </a:r>
            <a:r>
              <a:rPr lang="en-US" sz="2400" dirty="0" smtClean="0"/>
              <a:t> </a:t>
            </a:r>
            <a:r>
              <a:rPr lang="en-US" sz="2400" dirty="0"/>
              <a:t>an application is the process of converting an application to run within a Docker </a:t>
            </a:r>
            <a:r>
              <a:rPr lang="en-US" sz="2400" dirty="0" smtClean="0"/>
              <a:t>container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While </a:t>
            </a:r>
            <a:r>
              <a:rPr lang="en-US" sz="2400" dirty="0" err="1"/>
              <a:t>D</a:t>
            </a:r>
            <a:r>
              <a:rPr lang="en-US" sz="2400" dirty="0" err="1" smtClean="0"/>
              <a:t>ockerizing</a:t>
            </a:r>
            <a:r>
              <a:rPr lang="en-US" sz="2400" dirty="0" smtClean="0"/>
              <a:t> </a:t>
            </a:r>
            <a:r>
              <a:rPr lang="en-US" sz="2400" dirty="0"/>
              <a:t>most applications is straight-forward, there are a few problems that need to be worked around each </a:t>
            </a:r>
            <a:r>
              <a:rPr lang="en-US" sz="2400" dirty="0" smtClean="0"/>
              <a:t>time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36" y="2744898"/>
            <a:ext cx="3238500" cy="2514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624" y="3057316"/>
            <a:ext cx="2206752" cy="24993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461490"/>
            <a:ext cx="3886200" cy="24821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87474" flipH="1">
            <a:off x="6477808" y="2965627"/>
            <a:ext cx="1146881" cy="8142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80334">
            <a:off x="3674968" y="4701190"/>
            <a:ext cx="1146881" cy="8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7391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Green-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-1" id="{156DCCF7-3646-4809-A083-4CE9C4CB5991}" vid="{794C7AB6-B06D-438C-8590-E0CE209F89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Green-1</Template>
  <TotalTime>25389</TotalTime>
  <Words>2054</Words>
  <Application>Microsoft Macintosh PowerPoint</Application>
  <PresentationFormat>Widescreen</PresentationFormat>
  <Paragraphs>727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Angsana New</vt:lpstr>
      <vt:lpstr>Calibri</vt:lpstr>
      <vt:lpstr>Calibri Light</vt:lpstr>
      <vt:lpstr>Courier New</vt:lpstr>
      <vt:lpstr>Hand Of Sean (Demo)</vt:lpstr>
      <vt:lpstr>Wingdings</vt:lpstr>
      <vt:lpstr>Green-1</vt:lpstr>
      <vt:lpstr>Containerizing Java EE Application</vt:lpstr>
      <vt:lpstr>Understanding Structure of a Modern Java EE App</vt:lpstr>
      <vt:lpstr>Understanding Java EE App Server</vt:lpstr>
      <vt:lpstr>Introduction to Dockerfile</vt:lpstr>
      <vt:lpstr>Introduction to Dockerfile</vt:lpstr>
      <vt:lpstr>Create Our First Dockerfile Image</vt:lpstr>
      <vt:lpstr>Create Our First Dockerfile Image</vt:lpstr>
      <vt:lpstr>Create Our First Dockerfile Image</vt:lpstr>
      <vt:lpstr>Understanding Dockerization</vt:lpstr>
      <vt:lpstr>Stay Mindful of the Cons</vt:lpstr>
      <vt:lpstr>Create a Simple Java Application </vt:lpstr>
      <vt:lpstr>Java Docker image</vt:lpstr>
      <vt:lpstr>Package and Run Java App as Docker Image</vt:lpstr>
      <vt:lpstr>Difference Between CMD and ENTRYPOINT</vt:lpstr>
      <vt:lpstr>Difference Between CMD and ENTRYPOINT</vt:lpstr>
      <vt:lpstr>Difference Between ADD and COPY</vt:lpstr>
      <vt:lpstr>Import and Export Images</vt:lpstr>
      <vt:lpstr>Starting Our Application Server - Interactively</vt:lpstr>
      <vt:lpstr>Starting Our Application Server - Interactively</vt:lpstr>
      <vt:lpstr>Starting Our Application Server - Detached Mode</vt:lpstr>
      <vt:lpstr>Starting Our Application Server - Detached Mode</vt:lpstr>
      <vt:lpstr>Starting Our Application Server - Default Ports</vt:lpstr>
      <vt:lpstr>Starting Our Application Server - Default Ports</vt:lpstr>
      <vt:lpstr>Starting Our Application Server - Default Ports</vt:lpstr>
      <vt:lpstr>Deploy a WAR File</vt:lpstr>
      <vt:lpstr>Deploy a WAR File</vt:lpstr>
      <vt:lpstr>Stopping and Removing Application</vt:lpstr>
      <vt:lpstr>Stopping and Removing Application</vt:lpstr>
      <vt:lpstr>Hands-on Exercise(s)</vt:lpstr>
      <vt:lpstr>End of Chapter</vt:lpstr>
    </vt:vector>
  </TitlesOfParts>
  <Company>Microsoft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Choi, Jong Youl</dc:creator>
  <cp:lastModifiedBy>james30152@yahoo.com</cp:lastModifiedBy>
  <cp:revision>1209</cp:revision>
  <dcterms:created xsi:type="dcterms:W3CDTF">2010-11-02T19:01:47Z</dcterms:created>
  <dcterms:modified xsi:type="dcterms:W3CDTF">2018-06-13T17:21:39Z</dcterms:modified>
</cp:coreProperties>
</file>