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49"/>
  </p:notesMasterIdLst>
  <p:sldIdLst>
    <p:sldId id="492" r:id="rId2"/>
    <p:sldId id="595" r:id="rId3"/>
    <p:sldId id="594" r:id="rId4"/>
    <p:sldId id="571" r:id="rId5"/>
    <p:sldId id="572" r:id="rId6"/>
    <p:sldId id="615" r:id="rId7"/>
    <p:sldId id="616" r:id="rId8"/>
    <p:sldId id="617" r:id="rId9"/>
    <p:sldId id="596" r:id="rId10"/>
    <p:sldId id="597" r:id="rId11"/>
    <p:sldId id="618" r:id="rId12"/>
    <p:sldId id="598" r:id="rId13"/>
    <p:sldId id="573" r:id="rId14"/>
    <p:sldId id="574" r:id="rId15"/>
    <p:sldId id="575" r:id="rId16"/>
    <p:sldId id="576" r:id="rId17"/>
    <p:sldId id="577" r:id="rId18"/>
    <p:sldId id="578" r:id="rId19"/>
    <p:sldId id="600" r:id="rId20"/>
    <p:sldId id="579" r:id="rId21"/>
    <p:sldId id="580" r:id="rId22"/>
    <p:sldId id="581" r:id="rId23"/>
    <p:sldId id="582" r:id="rId24"/>
    <p:sldId id="583" r:id="rId25"/>
    <p:sldId id="584" r:id="rId26"/>
    <p:sldId id="585" r:id="rId27"/>
    <p:sldId id="602" r:id="rId28"/>
    <p:sldId id="607" r:id="rId29"/>
    <p:sldId id="608" r:id="rId30"/>
    <p:sldId id="619" r:id="rId31"/>
    <p:sldId id="620" r:id="rId32"/>
    <p:sldId id="621" r:id="rId33"/>
    <p:sldId id="622" r:id="rId34"/>
    <p:sldId id="623" r:id="rId35"/>
    <p:sldId id="625" r:id="rId36"/>
    <p:sldId id="624" r:id="rId37"/>
    <p:sldId id="609" r:id="rId38"/>
    <p:sldId id="610" r:id="rId39"/>
    <p:sldId id="631" r:id="rId40"/>
    <p:sldId id="626" r:id="rId41"/>
    <p:sldId id="632" r:id="rId42"/>
    <p:sldId id="627" r:id="rId43"/>
    <p:sldId id="628" r:id="rId44"/>
    <p:sldId id="629" r:id="rId45"/>
    <p:sldId id="630" r:id="rId46"/>
    <p:sldId id="587" r:id="rId47"/>
    <p:sldId id="588" r:id="rId4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7" autoAdjust="0"/>
    <p:restoredTop sz="75476" autoAdjust="0"/>
  </p:normalViewPr>
  <p:slideViewPr>
    <p:cSldViewPr>
      <p:cViewPr>
        <p:scale>
          <a:sx n="56" d="100"/>
          <a:sy n="56" d="100"/>
        </p:scale>
        <p:origin x="1760" y="760"/>
      </p:cViewPr>
      <p:guideLst>
        <p:guide orient="horz" pos="2160"/>
        <p:guide pos="3840"/>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6/13/18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 Id="rId3" Type="http://schemas.openxmlformats.org/officeDocument/2006/relationships/hyperlink" Target="http://wildfly-swarm.io/"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arun-gupta/docker-javaee/blob/master/employees/src/main/resources/project-defaults.yml/" TargetMode="External"/><Relationship Id="rId4" Type="http://schemas.openxmlformats.org/officeDocument/2006/relationships/hyperlink" Target="https://github.com/arun-gupta/docker-javaee" TargetMode="External"/><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s://reference.wildfly-swarm.io/fractions/datasources.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 Id="rId3" Type="http://schemas.openxmlformats.org/officeDocument/2006/relationships/hyperlink" Target="https://reference.wildfly-swarm.io/fractions/datasources.htm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mysql.com/" TargetMode="External"/><Relationship Id="rId4" Type="http://schemas.openxmlformats.org/officeDocument/2006/relationships/hyperlink" Target="http://wildfly.org/"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docker.com/install/#server" TargetMode="External"/><Relationship Id="rId4" Type="http://schemas.openxmlformats.org/officeDocument/2006/relationships/hyperlink" Target="https://docs.docker.com/install/linux/linux-postinstall/"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docker/compose/releases" TargetMode="External"/><Relationship Id="rId4" Type="http://schemas.openxmlformats.org/officeDocument/2006/relationships/hyperlink" Target="https://docs.docker.com/compose/install/#alternative-install-options" TargetMode="External"/><Relationship Id="rId5" Type="http://schemas.openxmlformats.org/officeDocument/2006/relationships/hyperlink" Target="https://docs.docker.com/compose/completion/"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13</a:t>
            </a:fld>
            <a:endParaRPr lang="en-US" altLang="en-US"/>
          </a:p>
        </p:txBody>
      </p:sp>
    </p:spTree>
    <p:extLst>
      <p:ext uri="{BB962C8B-B14F-4D97-AF65-F5344CB8AC3E}">
        <p14:creationId xmlns:p14="http://schemas.microsoft.com/office/powerpoint/2010/main" val="112454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14</a:t>
            </a:fld>
            <a:endParaRPr lang="en-US" altLang="en-US"/>
          </a:p>
        </p:txBody>
      </p:sp>
    </p:spTree>
    <p:extLst>
      <p:ext uri="{BB962C8B-B14F-4D97-AF65-F5344CB8AC3E}">
        <p14:creationId xmlns:p14="http://schemas.microsoft.com/office/powerpoint/2010/main" val="636471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15</a:t>
            </a:fld>
            <a:endParaRPr lang="en-US" altLang="en-US"/>
          </a:p>
        </p:txBody>
      </p:sp>
    </p:spTree>
    <p:extLst>
      <p:ext uri="{BB962C8B-B14F-4D97-AF65-F5344CB8AC3E}">
        <p14:creationId xmlns:p14="http://schemas.microsoft.com/office/powerpoint/2010/main" val="2116165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16</a:t>
            </a:fld>
            <a:endParaRPr lang="en-US" altLang="en-US"/>
          </a:p>
        </p:txBody>
      </p:sp>
    </p:spTree>
    <p:extLst>
      <p:ext uri="{BB962C8B-B14F-4D97-AF65-F5344CB8AC3E}">
        <p14:creationId xmlns:p14="http://schemas.microsoft.com/office/powerpoint/2010/main" val="65511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17</a:t>
            </a:fld>
            <a:endParaRPr lang="en-US" altLang="en-US"/>
          </a:p>
        </p:txBody>
      </p:sp>
    </p:spTree>
    <p:extLst>
      <p:ext uri="{BB962C8B-B14F-4D97-AF65-F5344CB8AC3E}">
        <p14:creationId xmlns:p14="http://schemas.microsoft.com/office/powerpoint/2010/main" val="1149689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18</a:t>
            </a:fld>
            <a:endParaRPr lang="en-US" altLang="en-US"/>
          </a:p>
        </p:txBody>
      </p:sp>
    </p:spTree>
    <p:extLst>
      <p:ext uri="{BB962C8B-B14F-4D97-AF65-F5344CB8AC3E}">
        <p14:creationId xmlns:p14="http://schemas.microsoft.com/office/powerpoint/2010/main" val="514791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20</a:t>
            </a:fld>
            <a:endParaRPr lang="en-US" altLang="en-US"/>
          </a:p>
        </p:txBody>
      </p:sp>
    </p:spTree>
    <p:extLst>
      <p:ext uri="{BB962C8B-B14F-4D97-AF65-F5344CB8AC3E}">
        <p14:creationId xmlns:p14="http://schemas.microsoft.com/office/powerpoint/2010/main" val="1447268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21</a:t>
            </a:fld>
            <a:endParaRPr lang="en-US" altLang="en-US"/>
          </a:p>
        </p:txBody>
      </p:sp>
    </p:spTree>
    <p:extLst>
      <p:ext uri="{BB962C8B-B14F-4D97-AF65-F5344CB8AC3E}">
        <p14:creationId xmlns:p14="http://schemas.microsoft.com/office/powerpoint/2010/main" val="674114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22</a:t>
            </a:fld>
            <a:endParaRPr lang="en-US" altLang="en-US"/>
          </a:p>
        </p:txBody>
      </p:sp>
    </p:spTree>
    <p:extLst>
      <p:ext uri="{BB962C8B-B14F-4D97-AF65-F5344CB8AC3E}">
        <p14:creationId xmlns:p14="http://schemas.microsoft.com/office/powerpoint/2010/main" val="1942827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23</a:t>
            </a:fld>
            <a:endParaRPr lang="en-US" altLang="en-US"/>
          </a:p>
        </p:txBody>
      </p:sp>
    </p:spTree>
    <p:extLst>
      <p:ext uri="{BB962C8B-B14F-4D97-AF65-F5344CB8AC3E}">
        <p14:creationId xmlns:p14="http://schemas.microsoft.com/office/powerpoint/2010/main" val="262453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Docker Compose is a tool for defining and running complex applications with Docker.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Compose, you define a multi-container application in a single file, then spin your application up in a single command which does everything that needs to be done to get it running.</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github.com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a:t>
            </a:fld>
            <a:endParaRPr lang="en-US" altLang="en-US"/>
          </a:p>
        </p:txBody>
      </p:sp>
    </p:spTree>
    <p:extLst>
      <p:ext uri="{BB962C8B-B14F-4D97-AF65-F5344CB8AC3E}">
        <p14:creationId xmlns:p14="http://schemas.microsoft.com/office/powerpoint/2010/main" val="2143527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24</a:t>
            </a:fld>
            <a:endParaRPr lang="en-US" altLang="en-US"/>
          </a:p>
        </p:txBody>
      </p:sp>
    </p:spTree>
    <p:extLst>
      <p:ext uri="{BB962C8B-B14F-4D97-AF65-F5344CB8AC3E}">
        <p14:creationId xmlns:p14="http://schemas.microsoft.com/office/powerpoint/2010/main" val="1870561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25</a:t>
            </a:fld>
            <a:endParaRPr lang="en-US" altLang="en-US"/>
          </a:p>
        </p:txBody>
      </p:sp>
    </p:spTree>
    <p:extLst>
      <p:ext uri="{BB962C8B-B14F-4D97-AF65-F5344CB8AC3E}">
        <p14:creationId xmlns:p14="http://schemas.microsoft.com/office/powerpoint/2010/main" val="2085208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26</a:t>
            </a:fld>
            <a:endParaRPr lang="en-US" altLang="en-US"/>
          </a:p>
        </p:txBody>
      </p:sp>
    </p:spTree>
    <p:extLst>
      <p:ext uri="{BB962C8B-B14F-4D97-AF65-F5344CB8AC3E}">
        <p14:creationId xmlns:p14="http://schemas.microsoft.com/office/powerpoint/2010/main" val="1571214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27</a:t>
            </a:fld>
            <a:endParaRPr lang="en-US" altLang="en-US"/>
          </a:p>
        </p:txBody>
      </p:sp>
    </p:spTree>
    <p:extLst>
      <p:ext uri="{BB962C8B-B14F-4D97-AF65-F5344CB8AC3E}">
        <p14:creationId xmlns:p14="http://schemas.microsoft.com/office/powerpoint/2010/main" val="515085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BEWARE: TO DO THESE</a:t>
            </a:r>
            <a:r>
              <a:rPr lang="en-US" sz="1200" b="1" i="0" kern="1200" baseline="0" dirty="0" smtClean="0">
                <a:solidFill>
                  <a:schemeClr val="tx1"/>
                </a:solidFill>
                <a:effectLst/>
                <a:latin typeface="+mn-lt"/>
                <a:ea typeface="+mn-ea"/>
                <a:cs typeface="+mn-cs"/>
              </a:rPr>
              <a:t> EXERCISES, YOU NEED TO CLONE:</a:t>
            </a:r>
          </a:p>
          <a:p>
            <a:r>
              <a:rPr lang="en-US" sz="1200" b="1" i="0" kern="1200" baseline="0" dirty="0" err="1" smtClean="0">
                <a:solidFill>
                  <a:schemeClr val="tx1"/>
                </a:solidFill>
                <a:effectLst/>
                <a:latin typeface="+mn-lt"/>
                <a:ea typeface="+mn-ea"/>
                <a:cs typeface="+mn-cs"/>
              </a:rPr>
              <a:t>git@Docker</a:t>
            </a:r>
            <a:r>
              <a:rPr lang="en-US" sz="1200" b="1" i="0" kern="1200" baseline="0" dirty="0" smtClean="0">
                <a:solidFill>
                  <a:schemeClr val="tx1"/>
                </a:solidFill>
                <a:effectLst/>
                <a:latin typeface="+mn-lt"/>
                <a:ea typeface="+mn-ea"/>
                <a:cs typeface="+mn-cs"/>
              </a:rPr>
              <a:t>/labs</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application used in this section is a Java EE application talking to a database.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application publishes a REST endpoint that can be invoked using `curl.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deployed using </a:t>
            </a:r>
            <a:r>
              <a:rPr lang="en-US" sz="1200" b="0" i="0" u="none" strike="noStrike" kern="1200" dirty="0" smtClean="0">
                <a:solidFill>
                  <a:schemeClr val="tx1"/>
                </a:solidFill>
                <a:effectLst/>
                <a:latin typeface="+mn-lt"/>
                <a:ea typeface="+mn-ea"/>
                <a:cs typeface="+mn-cs"/>
                <a:hlinkClick r:id="rId3"/>
              </a:rPr>
              <a:t>WildFly Swarm</a:t>
            </a:r>
            <a:r>
              <a:rPr lang="en-US" sz="1200" b="0" i="0" kern="1200" dirty="0" smtClean="0">
                <a:solidFill>
                  <a:schemeClr val="tx1"/>
                </a:solidFill>
                <a:effectLst/>
                <a:latin typeface="+mn-lt"/>
                <a:ea typeface="+mn-ea"/>
                <a:cs typeface="+mn-cs"/>
              </a:rPr>
              <a:t> that communicates to MySQL database.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and MySQL will be running in two separate containers, and thus making this a multi-container application.</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29</a:t>
            </a:fld>
            <a:endParaRPr lang="en-US" altLang="en-US"/>
          </a:p>
        </p:txBody>
      </p:sp>
    </p:spTree>
    <p:extLst>
      <p:ext uri="{BB962C8B-B14F-4D97-AF65-F5344CB8AC3E}">
        <p14:creationId xmlns:p14="http://schemas.microsoft.com/office/powerpoint/2010/main" val="148472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 The entry point to Docker Compose is a Compose file, usually called </a:t>
            </a:r>
            <a:r>
              <a:rPr lang="en-US" sz="1200" dirty="0" err="1" smtClean="0"/>
              <a:t>docker-compose.yml</a:t>
            </a:r>
            <a:r>
              <a:rPr lang="en-US" sz="1200" dirty="0" smtClean="0"/>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Create a new directory </a:t>
            </a:r>
            <a:r>
              <a:rPr lang="en-US" sz="1200" dirty="0" err="1" smtClean="0"/>
              <a:t>javaee</a:t>
            </a:r>
            <a:r>
              <a:rPr lang="en-US" sz="1200" dirty="0" smtClean="0"/>
              <a:t>. In that directory, create a new file </a:t>
            </a:r>
            <a:r>
              <a:rPr lang="en-US" sz="1200" dirty="0" err="1" smtClean="0"/>
              <a:t>docker-compose.yml</a:t>
            </a:r>
            <a:r>
              <a:rPr lang="en-US" sz="1200" dirty="0" smtClean="0"/>
              <a:t> in it.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Use the following contents:</a:t>
            </a:r>
          </a:p>
          <a:p>
            <a:endParaRPr lang="en-US" dirty="0" smtClean="0"/>
          </a:p>
          <a:p>
            <a:r>
              <a:rPr lang="en-US" dirty="0" smtClean="0"/>
              <a:t>-------</a:t>
            </a:r>
          </a:p>
          <a:p>
            <a:r>
              <a:rPr lang="en-US" dirty="0" smtClean="0"/>
              <a:t>version: '3.3' services: </a:t>
            </a:r>
            <a:r>
              <a:rPr lang="en-US" dirty="0" err="1" smtClean="0"/>
              <a:t>db</a:t>
            </a:r>
            <a:r>
              <a:rPr lang="en-US" dirty="0" smtClean="0"/>
              <a:t>: </a:t>
            </a:r>
            <a:r>
              <a:rPr lang="en-US" dirty="0" err="1" smtClean="0"/>
              <a:t>container_name</a:t>
            </a:r>
            <a:r>
              <a:rPr lang="en-US" dirty="0" smtClean="0"/>
              <a:t>: </a:t>
            </a:r>
            <a:r>
              <a:rPr lang="en-US" dirty="0" err="1" smtClean="0"/>
              <a:t>db</a:t>
            </a:r>
            <a:r>
              <a:rPr lang="en-US" dirty="0" smtClean="0"/>
              <a:t> image: mysql:8 environment: MYSQL_DATABASE: employees MYSQL_USER: </a:t>
            </a:r>
            <a:r>
              <a:rPr lang="en-US" dirty="0" err="1" smtClean="0"/>
              <a:t>mysql</a:t>
            </a:r>
            <a:r>
              <a:rPr lang="en-US" dirty="0" smtClean="0"/>
              <a:t> MYSQL_PASSWORD: </a:t>
            </a:r>
            <a:r>
              <a:rPr lang="en-US" dirty="0" err="1" smtClean="0"/>
              <a:t>mysql</a:t>
            </a:r>
            <a:r>
              <a:rPr lang="en-US" dirty="0" smtClean="0"/>
              <a:t> MYSQL_ROOT_PASSWORD: </a:t>
            </a:r>
            <a:r>
              <a:rPr lang="en-US" dirty="0" err="1" smtClean="0"/>
              <a:t>supersecret</a:t>
            </a:r>
            <a:r>
              <a:rPr lang="en-US" dirty="0" smtClean="0"/>
              <a:t> ports: - 3306:3306 web: image: </a:t>
            </a:r>
            <a:r>
              <a:rPr lang="en-US" dirty="0" err="1" smtClean="0"/>
              <a:t>arungupta</a:t>
            </a:r>
            <a:r>
              <a:rPr lang="en-US" dirty="0" smtClean="0"/>
              <a:t>/docker-javaee:dockerconeu17 ports: - 8080:8080 - 9990:9990 </a:t>
            </a:r>
            <a:r>
              <a:rPr lang="en-US" dirty="0" err="1" smtClean="0"/>
              <a:t>depends_on</a:t>
            </a:r>
            <a:r>
              <a:rPr lang="en-US" dirty="0" smtClean="0"/>
              <a:t>: - </a:t>
            </a:r>
            <a:r>
              <a:rPr lang="en-US" dirty="0" err="1" smtClean="0"/>
              <a:t>db</a:t>
            </a:r>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30</a:t>
            </a:fld>
            <a:endParaRPr lang="en-US" altLang="en-US"/>
          </a:p>
        </p:txBody>
      </p:sp>
    </p:spTree>
    <p:extLst>
      <p:ext uri="{BB962C8B-B14F-4D97-AF65-F5344CB8AC3E}">
        <p14:creationId xmlns:p14="http://schemas.microsoft.com/office/powerpoint/2010/main" val="763083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Compose file:</a:t>
            </a:r>
          </a:p>
          <a:p>
            <a:r>
              <a:rPr lang="en-US" sz="1200" b="0" i="0" kern="1200" dirty="0" smtClean="0">
                <a:solidFill>
                  <a:schemeClr val="tx1"/>
                </a:solidFill>
                <a:effectLst/>
                <a:latin typeface="+mn-lt"/>
                <a:ea typeface="+mn-ea"/>
                <a:cs typeface="+mn-cs"/>
              </a:rPr>
              <a:t>Two services in this Compose are defined by the name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and web attributes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 name for each service defined using image attribute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mysql:8 image starts the MySQL server.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environment attribute defines environment variables to initialize MySQL server.</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 MYSQL_DATABASE allows you to specify the name of a database to be created on image startup.</a:t>
            </a:r>
          </a:p>
          <a:p>
            <a:r>
              <a:rPr lang="en-US" sz="1200" b="0" i="0" kern="1200" dirty="0" smtClean="0">
                <a:solidFill>
                  <a:schemeClr val="tx1"/>
                </a:solidFill>
                <a:effectLst/>
                <a:latin typeface="+mn-lt"/>
                <a:ea typeface="+mn-ea"/>
                <a:cs typeface="+mn-cs"/>
              </a:rPr>
              <a:t>- MYSQL_USER and MYSQL_PASSWORD are used in conjunction to create a new user and to set that user’s password. This user will be granted </a:t>
            </a:r>
            <a:r>
              <a:rPr lang="en-US" sz="1200" b="0" i="0" kern="1200" dirty="0" err="1" smtClean="0">
                <a:solidFill>
                  <a:schemeClr val="tx1"/>
                </a:solidFill>
                <a:effectLst/>
                <a:latin typeface="+mn-lt"/>
                <a:ea typeface="+mn-ea"/>
                <a:cs typeface="+mn-cs"/>
              </a:rPr>
              <a:t>superuser</a:t>
            </a:r>
            <a:r>
              <a:rPr lang="en-US" sz="1200" b="0" i="0" kern="1200" dirty="0" smtClean="0">
                <a:solidFill>
                  <a:schemeClr val="tx1"/>
                </a:solidFill>
                <a:effectLst/>
                <a:latin typeface="+mn-lt"/>
                <a:ea typeface="+mn-ea"/>
                <a:cs typeface="+mn-cs"/>
              </a:rPr>
              <a:t> permissions for the database specified by the MYSQL_DATABASE variable.</a:t>
            </a:r>
          </a:p>
          <a:p>
            <a:r>
              <a:rPr lang="en-US" sz="1200" b="0" i="0" kern="1200" dirty="0" smtClean="0">
                <a:solidFill>
                  <a:schemeClr val="tx1"/>
                </a:solidFill>
                <a:effectLst/>
                <a:latin typeface="+mn-lt"/>
                <a:ea typeface="+mn-ea"/>
                <a:cs typeface="+mn-cs"/>
              </a:rPr>
              <a:t>- MYSQL_ROOT_PASSWORD is mandatory and specifies the password that will be set for the MySQL root </a:t>
            </a:r>
            <a:r>
              <a:rPr lang="en-US" sz="1200" b="0" i="0" kern="1200" dirty="0" err="1" smtClean="0">
                <a:solidFill>
                  <a:schemeClr val="tx1"/>
                </a:solidFill>
                <a:effectLst/>
                <a:latin typeface="+mn-lt"/>
                <a:ea typeface="+mn-ea"/>
                <a:cs typeface="+mn-cs"/>
              </a:rPr>
              <a:t>superuser</a:t>
            </a:r>
            <a:r>
              <a:rPr lang="en-US" sz="1200" b="0" i="0" kern="1200" dirty="0" smtClean="0">
                <a:solidFill>
                  <a:schemeClr val="tx1"/>
                </a:solidFill>
                <a:effectLst/>
                <a:latin typeface="+mn-lt"/>
                <a:ea typeface="+mn-ea"/>
                <a:cs typeface="+mn-cs"/>
              </a:rPr>
              <a:t> account.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 EE application uses the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service as specified in the connection-</a:t>
            </a:r>
            <a:r>
              <a:rPr lang="en-US" sz="1200" b="0" i="0" kern="1200" dirty="0" err="1" smtClean="0">
                <a:solidFill>
                  <a:schemeClr val="tx1"/>
                </a:solidFill>
                <a:effectLst/>
                <a:latin typeface="+mn-lt"/>
                <a:ea typeface="+mn-ea"/>
                <a:cs typeface="+mn-cs"/>
              </a:rPr>
              <a:t>url</a:t>
            </a:r>
            <a:r>
              <a:rPr lang="en-US" sz="1200" b="0" i="0" kern="1200" dirty="0" smtClean="0">
                <a:solidFill>
                  <a:schemeClr val="tx1"/>
                </a:solidFill>
                <a:effectLst/>
                <a:latin typeface="+mn-lt"/>
                <a:ea typeface="+mn-ea"/>
                <a:cs typeface="+mn-cs"/>
              </a:rPr>
              <a:t> as specified </a:t>
            </a:r>
          </a:p>
          <a:p>
            <a:r>
              <a:rPr lang="en-US" sz="1200" b="0" i="0" kern="1200" dirty="0" smtClean="0">
                <a:solidFill>
                  <a:schemeClr val="tx1"/>
                </a:solidFill>
                <a:effectLst/>
                <a:latin typeface="+mn-lt"/>
                <a:ea typeface="+mn-ea"/>
                <a:cs typeface="+mn-cs"/>
              </a:rPr>
              <a:t>at </a:t>
            </a:r>
            <a:r>
              <a:rPr lang="en-US" sz="1200" b="0" i="0" u="none" strike="noStrike" kern="1200" dirty="0" smtClean="0">
                <a:solidFill>
                  <a:schemeClr val="tx1"/>
                </a:solidFill>
                <a:effectLst/>
                <a:latin typeface="+mn-lt"/>
                <a:ea typeface="+mn-ea"/>
                <a:cs typeface="+mn-cs"/>
                <a:hlinkClick r:id="rId3"/>
              </a:rPr>
              <a:t>https://github.com/arun-gupta/docker-javaee/blob/master/employees/src/main/resources/project-defaults.yml/</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arungupta</a:t>
            </a:r>
            <a:r>
              <a:rPr lang="en-US" sz="1200" b="0" i="0" kern="1200" dirty="0" smtClean="0">
                <a:solidFill>
                  <a:schemeClr val="tx1"/>
                </a:solidFill>
                <a:effectLst/>
                <a:latin typeface="+mn-lt"/>
                <a:ea typeface="+mn-ea"/>
                <a:cs typeface="+mn-cs"/>
              </a:rPr>
              <a:t>/docker-javaee:dockerconeu17 image starts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application server.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It consists of the Java EE application built from </a:t>
            </a:r>
            <a:r>
              <a:rPr lang="en-US" sz="1200" b="0" i="0" u="none" strike="noStrike" kern="1200" dirty="0" smtClean="0">
                <a:solidFill>
                  <a:schemeClr val="tx1"/>
                </a:solidFill>
                <a:effectLst/>
                <a:latin typeface="+mn-lt"/>
                <a:ea typeface="+mn-ea"/>
                <a:cs typeface="+mn-cs"/>
                <a:hlinkClick r:id="rId4"/>
              </a:rPr>
              <a:t>https://github.com/arun-gupta/docker-javaee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Clone that project if you want to build your own image.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Port forwarding is achieved using ports attribute.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depends_on</a:t>
            </a:r>
            <a:r>
              <a:rPr lang="en-US" sz="1200" b="0" i="0" kern="1200" dirty="0" smtClean="0">
                <a:solidFill>
                  <a:schemeClr val="tx1"/>
                </a:solidFill>
                <a:effectLst/>
                <a:latin typeface="+mn-lt"/>
                <a:ea typeface="+mn-ea"/>
                <a:cs typeface="+mn-cs"/>
              </a:rPr>
              <a:t> attribute allows to express dependency between services.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In this case, MySQL will be started before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Application-level health check are still user’s responsibility.</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31</a:t>
            </a:fld>
            <a:endParaRPr lang="en-US" altLang="en-US"/>
          </a:p>
        </p:txBody>
      </p:sp>
    </p:spTree>
    <p:extLst>
      <p:ext uri="{BB962C8B-B14F-4D97-AF65-F5344CB8AC3E}">
        <p14:creationId xmlns:p14="http://schemas.microsoft.com/office/powerpoint/2010/main" val="1063801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Start application</a:t>
            </a:r>
          </a:p>
          <a:p>
            <a:r>
              <a:rPr lang="en-US" sz="1200" b="0" i="0" kern="1200" dirty="0" smtClean="0">
                <a:solidFill>
                  <a:schemeClr val="tx1"/>
                </a:solidFill>
                <a:effectLst/>
                <a:latin typeface="+mn-lt"/>
                <a:ea typeface="+mn-ea"/>
                <a:cs typeface="+mn-cs"/>
              </a:rPr>
              <a:t>All services in the application can be started, in detached mode, by giving the command:</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up -d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alternate Compose file name can be specified using -f option.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alternate directory where the compose file exists can be specified using -p option.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shows the output as:</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up -d </a:t>
            </a:r>
          </a:p>
          <a:p>
            <a:r>
              <a:rPr lang="en-US" sz="1200" b="0"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Creating network "</a:t>
            </a:r>
            <a:r>
              <a:rPr lang="en-US" sz="1200" b="0" i="0" kern="1200" dirty="0" err="1" smtClean="0">
                <a:solidFill>
                  <a:schemeClr val="tx1"/>
                </a:solidFill>
                <a:effectLst/>
                <a:latin typeface="+mn-lt"/>
                <a:ea typeface="+mn-ea"/>
                <a:cs typeface="+mn-cs"/>
              </a:rPr>
              <a:t>javaee_default</a:t>
            </a:r>
            <a:r>
              <a:rPr lang="en-US" sz="1200" b="0" i="0" kern="1200" dirty="0" smtClean="0">
                <a:solidFill>
                  <a:schemeClr val="tx1"/>
                </a:solidFill>
                <a:effectLst/>
                <a:latin typeface="+mn-lt"/>
                <a:ea typeface="+mn-ea"/>
                <a:cs typeface="+mn-cs"/>
              </a:rPr>
              <a:t>" with the default driver </a:t>
            </a:r>
          </a:p>
          <a:p>
            <a:r>
              <a:rPr lang="en-US" sz="1200" b="0" i="0" kern="1200" dirty="0" smtClean="0">
                <a:solidFill>
                  <a:schemeClr val="tx1"/>
                </a:solidFill>
                <a:effectLst/>
                <a:latin typeface="+mn-lt"/>
                <a:ea typeface="+mn-ea"/>
                <a:cs typeface="+mn-cs"/>
              </a:rPr>
              <a:t>Creating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Creating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done </a:t>
            </a:r>
          </a:p>
          <a:p>
            <a:r>
              <a:rPr lang="en-US" sz="1200" b="0" i="0" kern="1200" dirty="0" smtClean="0">
                <a:solidFill>
                  <a:schemeClr val="tx1"/>
                </a:solidFill>
                <a:effectLst/>
                <a:latin typeface="+mn-lt"/>
                <a:ea typeface="+mn-ea"/>
                <a:cs typeface="+mn-cs"/>
              </a:rPr>
              <a:t>Creating javaee_web_1 ... </a:t>
            </a:r>
          </a:p>
          <a:p>
            <a:r>
              <a:rPr lang="en-US" sz="1200" b="0" i="0" kern="1200" dirty="0" smtClean="0">
                <a:solidFill>
                  <a:schemeClr val="tx1"/>
                </a:solidFill>
                <a:effectLst/>
                <a:latin typeface="+mn-lt"/>
                <a:ea typeface="+mn-ea"/>
                <a:cs typeface="+mn-cs"/>
              </a:rPr>
              <a:t>Creating javaee_web_1 ... done</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The output may differ slightly if the images are downloaded as well.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Started services can be verified using the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a:t>
            </a:r>
            <a:r>
              <a:rPr lang="en-US" sz="1200" b="0" i="0" kern="1200" dirty="0" err="1" smtClean="0">
                <a:solidFill>
                  <a:schemeClr val="tx1"/>
                </a:solidFill>
                <a:effectLst/>
                <a:latin typeface="+mn-lt"/>
                <a:ea typeface="+mn-ea"/>
                <a:cs typeface="+mn-cs"/>
              </a:rPr>
              <a:t>ps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Name Command State Ports</a:t>
            </a:r>
          </a:p>
          <a:p>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docker-entrypoint.sh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Up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javaee_web_1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-jar /opt/ ... Up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provides a consolidated view of all the services, and containers within each of them.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Alternatively, the containers in this application, and any additional containers running on this Docker host can be verified by using the usual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ls command:</a:t>
            </a:r>
          </a:p>
          <a:p>
            <a:r>
              <a:rPr lang="en-US" sz="1200" b="0" i="0" kern="1200" dirty="0" smtClean="0">
                <a:solidFill>
                  <a:schemeClr val="tx1"/>
                </a:solidFill>
                <a:effectLst/>
                <a:latin typeface="+mn-lt"/>
                <a:ea typeface="+mn-ea"/>
                <a:cs typeface="+mn-cs"/>
              </a:rPr>
              <a:t>Name Command State Ports </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docker-entrypoint.sh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Up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javaee_web_1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-jar /opt/ ... Up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javaee</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ls </a:t>
            </a:r>
          </a:p>
          <a:p>
            <a:r>
              <a:rPr lang="en-US" sz="1200" b="0" i="0" kern="1200" dirty="0" smtClean="0">
                <a:solidFill>
                  <a:schemeClr val="tx1"/>
                </a:solidFill>
                <a:effectLst/>
                <a:latin typeface="+mn-lt"/>
                <a:ea typeface="+mn-ea"/>
                <a:cs typeface="+mn-cs"/>
              </a:rPr>
              <a:t>CONTAINER ID IMAGE COMMAND CREATED STATUS PORTS NAMES </a:t>
            </a:r>
          </a:p>
          <a:p>
            <a:r>
              <a:rPr lang="en-US" sz="1200" b="0" i="0" kern="1200" dirty="0" smtClean="0">
                <a:solidFill>
                  <a:schemeClr val="tx1"/>
                </a:solidFill>
                <a:effectLst/>
                <a:latin typeface="+mn-lt"/>
                <a:ea typeface="+mn-ea"/>
                <a:cs typeface="+mn-cs"/>
              </a:rPr>
              <a:t>e862a5eb9484 </a:t>
            </a:r>
            <a:r>
              <a:rPr lang="en-US" sz="1200" b="0" i="0" kern="1200" dirty="0" err="1" smtClean="0">
                <a:solidFill>
                  <a:schemeClr val="tx1"/>
                </a:solidFill>
                <a:effectLst/>
                <a:latin typeface="+mn-lt"/>
                <a:ea typeface="+mn-ea"/>
                <a:cs typeface="+mn-cs"/>
              </a:rPr>
              <a:t>arungupta</a:t>
            </a:r>
            <a:r>
              <a:rPr lang="en-US" sz="1200" b="0" i="0" kern="1200" dirty="0" smtClean="0">
                <a:solidFill>
                  <a:schemeClr val="tx1"/>
                </a:solidFill>
                <a:effectLst/>
                <a:latin typeface="+mn-lt"/>
                <a:ea typeface="+mn-ea"/>
                <a:cs typeface="+mn-cs"/>
              </a:rPr>
              <a:t>/docker-javaee:dockerconeu17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 38 seconds ago Up 36 seconds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javaee_web_1 08792c20c066 mysql:8 "</a:t>
            </a:r>
            <a:r>
              <a:rPr lang="en-US" sz="1200" b="0" i="0" kern="1200" dirty="0" err="1" smtClean="0">
                <a:solidFill>
                  <a:schemeClr val="tx1"/>
                </a:solidFill>
                <a:effectLst/>
                <a:latin typeface="+mn-lt"/>
                <a:ea typeface="+mn-ea"/>
                <a:cs typeface="+mn-cs"/>
              </a:rPr>
              <a:t>docker-entrypoint</a:t>
            </a:r>
            <a:r>
              <a:rPr lang="en-US" sz="1200" b="0" i="0" kern="1200" dirty="0" smtClean="0">
                <a:solidFill>
                  <a:schemeClr val="tx1"/>
                </a:solidFill>
                <a:effectLst/>
                <a:latin typeface="+mn-lt"/>
                <a:ea typeface="+mn-ea"/>
                <a:cs typeface="+mn-cs"/>
              </a:rPr>
              <a:t>..." 39 seconds ago Up 37 seconds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Service logs can be seen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logs command, and looks like:</a:t>
            </a:r>
          </a:p>
          <a:p>
            <a:r>
              <a:rPr lang="en-US" sz="1200" b="0" i="0" kern="1200" dirty="0" smtClean="0">
                <a:solidFill>
                  <a:schemeClr val="tx1"/>
                </a:solidFill>
                <a:effectLst/>
                <a:latin typeface="+mn-lt"/>
                <a:ea typeface="+mn-ea"/>
                <a:cs typeface="+mn-cs"/>
              </a:rPr>
              <a:t>Attaching to dockerjavaee_web_1,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23:54:21,584 INFO [</a:t>
            </a:r>
            <a:r>
              <a:rPr lang="en-US" sz="1200" b="0" i="0" kern="1200" dirty="0" err="1" smtClean="0">
                <a:solidFill>
                  <a:schemeClr val="tx1"/>
                </a:solidFill>
                <a:effectLst/>
                <a:latin typeface="+mn-lt"/>
                <a:ea typeface="+mn-ea"/>
                <a:cs typeface="+mn-cs"/>
              </a:rPr>
              <a:t>org.jboss.msc</a:t>
            </a:r>
            <a:r>
              <a:rPr lang="en-US" sz="1200" b="0" i="0" kern="1200" dirty="0" smtClean="0">
                <a:solidFill>
                  <a:schemeClr val="tx1"/>
                </a:solidFill>
                <a:effectLst/>
                <a:latin typeface="+mn-lt"/>
                <a:ea typeface="+mn-ea"/>
                <a:cs typeface="+mn-cs"/>
              </a:rPr>
              <a:t>] (main) </a:t>
            </a:r>
            <a:r>
              <a:rPr lang="en-US" sz="1200" b="0" i="0" kern="1200" dirty="0" err="1" smtClean="0">
                <a:solidFill>
                  <a:schemeClr val="tx1"/>
                </a:solidFill>
                <a:effectLst/>
                <a:latin typeface="+mn-lt"/>
                <a:ea typeface="+mn-ea"/>
                <a:cs typeface="+mn-cs"/>
              </a:rPr>
              <a:t>JBoss</a:t>
            </a:r>
            <a:r>
              <a:rPr lang="en-US" sz="1200" b="0" i="0" kern="1200" dirty="0" smtClean="0">
                <a:solidFill>
                  <a:schemeClr val="tx1"/>
                </a:solidFill>
                <a:effectLst/>
                <a:latin typeface="+mn-lt"/>
                <a:ea typeface="+mn-ea"/>
                <a:cs typeface="+mn-cs"/>
              </a:rPr>
              <a:t> MSC version 1.2.6.Final </a:t>
            </a:r>
          </a:p>
          <a:p>
            <a:r>
              <a:rPr lang="en-US" sz="1200" b="0" i="0" kern="1200" dirty="0" smtClean="0">
                <a:solidFill>
                  <a:schemeClr val="tx1"/>
                </a:solidFill>
                <a:effectLst/>
                <a:latin typeface="+mn-lt"/>
                <a:ea typeface="+mn-ea"/>
                <a:cs typeface="+mn-cs"/>
              </a:rPr>
              <a:t>web_1 | 23:54:21,688 INFO [</a:t>
            </a:r>
            <a:r>
              <a:rPr lang="en-US" sz="1200" b="0" i="0" kern="1200" dirty="0" err="1" smtClean="0">
                <a:solidFill>
                  <a:schemeClr val="tx1"/>
                </a:solidFill>
                <a:effectLst/>
                <a:latin typeface="+mn-lt"/>
                <a:ea typeface="+mn-ea"/>
                <a:cs typeface="+mn-cs"/>
              </a:rPr>
              <a:t>org.jboss.as</a:t>
            </a:r>
            <a:r>
              <a:rPr lang="en-US" sz="1200" b="0" i="0" kern="1200" dirty="0" smtClean="0">
                <a:solidFill>
                  <a:schemeClr val="tx1"/>
                </a:solidFill>
                <a:effectLst/>
                <a:latin typeface="+mn-lt"/>
                <a:ea typeface="+mn-ea"/>
                <a:cs typeface="+mn-cs"/>
              </a:rPr>
              <a:t>] (MSC service thread 1-8) WFLYSRV0049: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Core 2.0.10.Final "Kenny" starting </a:t>
            </a:r>
          </a:p>
          <a:p>
            <a:r>
              <a:rPr lang="en-US" sz="1200" b="0" i="0" kern="1200" dirty="0" smtClean="0">
                <a:solidFill>
                  <a:schemeClr val="tx1"/>
                </a:solidFill>
                <a:effectLst/>
                <a:latin typeface="+mn-lt"/>
                <a:ea typeface="+mn-ea"/>
                <a:cs typeface="+mn-cs"/>
              </a:rPr>
              <a:t>web_1 | 2017-10-06 23:54:22,687 INFO [</a:t>
            </a:r>
            <a:r>
              <a:rPr lang="en-US" sz="1200" b="0" i="0" kern="1200" dirty="0" err="1" smtClean="0">
                <a:solidFill>
                  <a:schemeClr val="tx1"/>
                </a:solidFill>
                <a:effectLst/>
                <a:latin typeface="+mn-lt"/>
                <a:ea typeface="+mn-ea"/>
                <a:cs typeface="+mn-cs"/>
              </a:rPr>
              <a:t>org.wildfly.extension.io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-- 20) WFLYIO001: Worker 'default' has auto-configured to 8 core threads with 64 task threads based on your 4 available processors . . . </a:t>
            </a:r>
          </a:p>
          <a:p>
            <a:r>
              <a:rPr lang="en-US" sz="1200" b="0" i="0" kern="1200" dirty="0" smtClean="0">
                <a:solidFill>
                  <a:schemeClr val="tx1"/>
                </a:solidFill>
                <a:effectLst/>
                <a:latin typeface="+mn-lt"/>
                <a:ea typeface="+mn-ea"/>
                <a:cs typeface="+mn-cs"/>
              </a:rPr>
              <a:t>web_1 | 2017-10-06 23:54:23,259 INFO [</a:t>
            </a:r>
            <a:r>
              <a:rPr lang="en-US" sz="1200" b="0" i="0" kern="1200" dirty="0" err="1" smtClean="0">
                <a:solidFill>
                  <a:schemeClr val="tx1"/>
                </a:solidFill>
                <a:effectLst/>
                <a:latin typeface="+mn-lt"/>
                <a:ea typeface="+mn-ea"/>
                <a:cs typeface="+mn-cs"/>
              </a:rPr>
              <a:t>org.jboss.as.connector.subsystems.datasources</a:t>
            </a:r>
            <a:r>
              <a:rPr lang="en-US" sz="1200" b="0" i="0" kern="1200" dirty="0" smtClean="0">
                <a:solidFill>
                  <a:schemeClr val="tx1"/>
                </a:solidFill>
                <a:effectLst/>
                <a:latin typeface="+mn-lt"/>
                <a:ea typeface="+mn-ea"/>
                <a:cs typeface="+mn-cs"/>
              </a:rPr>
              <a:t>] (MSC service thread 1-3) WFLYJCA0001: Bound data source [</a:t>
            </a:r>
            <a:r>
              <a:rPr lang="en-US" sz="1200" b="0" i="0" kern="1200" dirty="0" err="1" smtClean="0">
                <a:solidFill>
                  <a:schemeClr val="tx1"/>
                </a:solidFill>
                <a:effectLst/>
                <a:latin typeface="+mn-lt"/>
                <a:ea typeface="+mn-ea"/>
                <a:cs typeface="+mn-cs"/>
              </a:rPr>
              <a:t>java:jboss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datasources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ExampleDS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23:54:24,962 INFO [</a:t>
            </a:r>
            <a:r>
              <a:rPr lang="en-US" sz="1200" b="0" i="0" kern="1200" dirty="0" err="1" smtClean="0">
                <a:solidFill>
                  <a:schemeClr val="tx1"/>
                </a:solidFill>
                <a:effectLst/>
                <a:latin typeface="+mn-lt"/>
                <a:ea typeface="+mn-ea"/>
                <a:cs typeface="+mn-cs"/>
              </a:rPr>
              <a:t>org.jboss.as</a:t>
            </a:r>
            <a:r>
              <a:rPr lang="en-US" sz="1200" b="0" i="0" kern="1200" dirty="0" smtClean="0">
                <a:solidFill>
                  <a:schemeClr val="tx1"/>
                </a:solidFill>
                <a:effectLst/>
                <a:latin typeface="+mn-lt"/>
                <a:ea typeface="+mn-ea"/>
                <a:cs typeface="+mn-cs"/>
              </a:rPr>
              <a:t>] (Controller Boot Thread) WFLYSRV0025: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Core 2.0.10.Final "Kenny" started in 3406ms - Started 112 of 124 services (21 services are lazy, passive or on-demand) </a:t>
            </a:r>
          </a:p>
          <a:p>
            <a:r>
              <a:rPr lang="en-US" sz="1200" b="0" i="0" kern="1200" dirty="0" smtClean="0">
                <a:solidFill>
                  <a:schemeClr val="tx1"/>
                </a:solidFill>
                <a:effectLst/>
                <a:latin typeface="+mn-lt"/>
                <a:ea typeface="+mn-ea"/>
                <a:cs typeface="+mn-cs"/>
              </a:rPr>
              <a:t>web_1 | 2017-10-06 23:54:25,020 INFO [</a:t>
            </a:r>
            <a:r>
              <a:rPr lang="en-US" sz="1200" b="0" i="0" kern="1200" dirty="0" err="1" smtClean="0">
                <a:solidFill>
                  <a:schemeClr val="tx1"/>
                </a:solidFill>
                <a:effectLst/>
                <a:latin typeface="+mn-lt"/>
                <a:ea typeface="+mn-ea"/>
                <a:cs typeface="+mn-cs"/>
              </a:rPr>
              <a:t>org.wildfly.extension.undertow</a:t>
            </a:r>
            <a:r>
              <a:rPr lang="en-US" sz="1200" b="0" i="0" kern="1200" dirty="0" smtClean="0">
                <a:solidFill>
                  <a:schemeClr val="tx1"/>
                </a:solidFill>
                <a:effectLst/>
                <a:latin typeface="+mn-lt"/>
                <a:ea typeface="+mn-ea"/>
                <a:cs typeface="+mn-cs"/>
              </a:rPr>
              <a:t>] (MSC service thread 1-4) WFLYUT0006: Undertow HTTP listener default listening on 0.0.0.0:8080 </a:t>
            </a:r>
          </a:p>
          <a:p>
            <a:r>
              <a:rPr lang="en-US" sz="1200" b="0" i="0" kern="1200" dirty="0" smtClean="0">
                <a:solidFill>
                  <a:schemeClr val="tx1"/>
                </a:solidFill>
                <a:effectLst/>
                <a:latin typeface="+mn-lt"/>
                <a:ea typeface="+mn-ea"/>
                <a:cs typeface="+mn-cs"/>
              </a:rPr>
              <a:t>web_1 | 2017-10-06 23:54:26,146 INFO [</a:t>
            </a:r>
            <a:r>
              <a:rPr lang="en-US" sz="1200" b="0" i="0" kern="1200" dirty="0" err="1" smtClean="0">
                <a:solidFill>
                  <a:schemeClr val="tx1"/>
                </a:solidFill>
                <a:effectLst/>
                <a:latin typeface="+mn-lt"/>
                <a:ea typeface="+mn-ea"/>
                <a:cs typeface="+mn-cs"/>
              </a:rPr>
              <a:t>org.wildfly.swarm.runtime.deployer</a:t>
            </a:r>
            <a:r>
              <a:rPr lang="en-US" sz="1200" b="0" i="0" kern="1200" dirty="0" smtClean="0">
                <a:solidFill>
                  <a:schemeClr val="tx1"/>
                </a:solidFill>
                <a:effectLst/>
                <a:latin typeface="+mn-lt"/>
                <a:ea typeface="+mn-ea"/>
                <a:cs typeface="+mn-cs"/>
              </a:rPr>
              <a:t>] (main) deploying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23:54:26,169 INFO [</a:t>
            </a:r>
            <a:r>
              <a:rPr lang="en-US" sz="1200" b="0" i="0" kern="1200" dirty="0" err="1" smtClean="0">
                <a:solidFill>
                  <a:schemeClr val="tx1"/>
                </a:solidFill>
                <a:effectLst/>
                <a:latin typeface="+mn-lt"/>
                <a:ea typeface="+mn-ea"/>
                <a:cs typeface="+mn-cs"/>
              </a:rPr>
              <a:t>org.jboss.as.server.deployment</a:t>
            </a:r>
            <a:r>
              <a:rPr lang="en-US" sz="1200" b="0" i="0" kern="1200" dirty="0" smtClean="0">
                <a:solidFill>
                  <a:schemeClr val="tx1"/>
                </a:solidFill>
                <a:effectLst/>
                <a:latin typeface="+mn-lt"/>
                <a:ea typeface="+mn-ea"/>
                <a:cs typeface="+mn-cs"/>
              </a:rPr>
              <a:t>] (MSC service thread 1-3) WFLYSRV0027: Starting deployment of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(runtime-name: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23:54:27,748 INFO [</a:t>
            </a:r>
            <a:r>
              <a:rPr lang="en-US" sz="1200" b="0" i="0" kern="1200" dirty="0" err="1" smtClean="0">
                <a:solidFill>
                  <a:schemeClr val="tx1"/>
                </a:solidFill>
                <a:effectLst/>
                <a:latin typeface="+mn-lt"/>
                <a:ea typeface="+mn-ea"/>
                <a:cs typeface="+mn-cs"/>
              </a:rPr>
              <a:t>org.jboss.as.jpa</a:t>
            </a:r>
            <a:r>
              <a:rPr lang="en-US" sz="1200" b="0" i="0" kern="1200" dirty="0" smtClean="0">
                <a:solidFill>
                  <a:schemeClr val="tx1"/>
                </a:solidFill>
                <a:effectLst/>
                <a:latin typeface="+mn-lt"/>
                <a:ea typeface="+mn-ea"/>
                <a:cs typeface="+mn-cs"/>
              </a:rPr>
              <a:t>] (MSC service thread 1-2) WFLYJPA0002: Read </a:t>
            </a:r>
            <a:r>
              <a:rPr lang="en-US" sz="1200" b="0" i="0" kern="1200" dirty="0" err="1" smtClean="0">
                <a:solidFill>
                  <a:schemeClr val="tx1"/>
                </a:solidFill>
                <a:effectLst/>
                <a:latin typeface="+mn-lt"/>
                <a:ea typeface="+mn-ea"/>
                <a:cs typeface="+mn-cs"/>
              </a:rPr>
              <a:t>persistence.xml</a:t>
            </a:r>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MyPU</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23:54:27,887 WARN [</a:t>
            </a:r>
            <a:r>
              <a:rPr lang="en-US" sz="1200" b="0" i="0" kern="1200" dirty="0" err="1" smtClean="0">
                <a:solidFill>
                  <a:schemeClr val="tx1"/>
                </a:solidFill>
                <a:effectLst/>
                <a:latin typeface="+mn-lt"/>
                <a:ea typeface="+mn-ea"/>
                <a:cs typeface="+mn-cs"/>
              </a:rPr>
              <a:t>org.jboss.as.dependency.private</a:t>
            </a:r>
            <a:r>
              <a:rPr lang="en-US" sz="1200" b="0" i="0" kern="1200" dirty="0" smtClean="0">
                <a:solidFill>
                  <a:schemeClr val="tx1"/>
                </a:solidFill>
                <a:effectLst/>
                <a:latin typeface="+mn-lt"/>
                <a:ea typeface="+mn-ea"/>
                <a:cs typeface="+mn-cs"/>
              </a:rPr>
              <a:t>] (MSC service thread 1-7) WFLYSRV0018: Deployment "</a:t>
            </a:r>
            <a:r>
              <a:rPr lang="en-US" sz="1200" b="0" i="0" kern="1200" dirty="0" err="1" smtClean="0">
                <a:solidFill>
                  <a:schemeClr val="tx1"/>
                </a:solidFill>
                <a:effectLst/>
                <a:latin typeface="+mn-lt"/>
                <a:ea typeface="+mn-ea"/>
                <a:cs typeface="+mn-cs"/>
              </a:rPr>
              <a:t>deployment.docker-javaee.war</a:t>
            </a:r>
            <a:r>
              <a:rPr lang="en-US" sz="1200" b="0" i="0" kern="1200" dirty="0" smtClean="0">
                <a:solidFill>
                  <a:schemeClr val="tx1"/>
                </a:solidFill>
                <a:effectLst/>
                <a:latin typeface="+mn-lt"/>
                <a:ea typeface="+mn-ea"/>
                <a:cs typeface="+mn-cs"/>
              </a:rPr>
              <a:t>" is using a private module ("</a:t>
            </a:r>
            <a:r>
              <a:rPr lang="en-US" sz="1200" b="0" i="0" kern="1200" dirty="0" err="1" smtClean="0">
                <a:solidFill>
                  <a:schemeClr val="tx1"/>
                </a:solidFill>
                <a:effectLst/>
                <a:latin typeface="+mn-lt"/>
                <a:ea typeface="+mn-ea"/>
                <a:cs typeface="+mn-cs"/>
              </a:rPr>
              <a:t>org.jboss.jts:main</a:t>
            </a:r>
            <a:r>
              <a:rPr lang="en-US" sz="1200" b="0" i="0" kern="1200" dirty="0" smtClean="0">
                <a:solidFill>
                  <a:schemeClr val="tx1"/>
                </a:solidFill>
                <a:effectLst/>
                <a:latin typeface="+mn-lt"/>
                <a:ea typeface="+mn-ea"/>
                <a:cs typeface="+mn-cs"/>
              </a:rPr>
              <a:t>") which may be changed or removed in future versions without notice. . . . </a:t>
            </a:r>
          </a:p>
          <a:p>
            <a:r>
              <a:rPr lang="en-US" sz="1200" b="0" i="0" kern="1200" dirty="0" smtClean="0">
                <a:solidFill>
                  <a:schemeClr val="tx1"/>
                </a:solidFill>
                <a:effectLst/>
                <a:latin typeface="+mn-lt"/>
                <a:ea typeface="+mn-ea"/>
                <a:cs typeface="+mn-cs"/>
              </a:rPr>
              <a:t>web_1 | 2017-10-06 23:54:29,128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create table EMPLOYEE_SCHEMA (id integer not null, name varchar(40), primary key (id)) </a:t>
            </a:r>
          </a:p>
          <a:p>
            <a:r>
              <a:rPr lang="en-US" sz="1200" b="0" i="0" kern="1200" dirty="0" smtClean="0">
                <a:solidFill>
                  <a:schemeClr val="tx1"/>
                </a:solidFill>
                <a:effectLst/>
                <a:latin typeface="+mn-lt"/>
                <a:ea typeface="+mn-ea"/>
                <a:cs typeface="+mn-cs"/>
              </a:rPr>
              <a:t>web_1 | 2017-10-06 23:54:29,132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(1, 'Penny')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(2, 'Sheldon')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(3, 'Amy')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(4, 'Leonard') . . . </a:t>
            </a:r>
          </a:p>
          <a:p>
            <a:r>
              <a:rPr lang="en-US" sz="1200" b="0" i="0" kern="1200" dirty="0" smtClean="0">
                <a:solidFill>
                  <a:schemeClr val="tx1"/>
                </a:solidFill>
                <a:effectLst/>
                <a:latin typeface="+mn-lt"/>
                <a:ea typeface="+mn-ea"/>
                <a:cs typeface="+mn-cs"/>
              </a:rPr>
              <a:t>web_1 | 2017-10-06 23:54:30,050 INFO [</a:t>
            </a:r>
            <a:r>
              <a:rPr lang="en-US" sz="1200" b="0" i="0" kern="1200" dirty="0" err="1" smtClean="0">
                <a:solidFill>
                  <a:schemeClr val="tx1"/>
                </a:solidFill>
                <a:effectLst/>
                <a:latin typeface="+mn-lt"/>
                <a:ea typeface="+mn-ea"/>
                <a:cs typeface="+mn-cs"/>
              </a:rPr>
              <a:t>org.wildfly.extension.undertow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WFLYUT0021: Registered web context: / </a:t>
            </a:r>
          </a:p>
          <a:p>
            <a:r>
              <a:rPr lang="en-US" sz="1200" b="0" i="0" kern="1200" dirty="0" smtClean="0">
                <a:solidFill>
                  <a:schemeClr val="tx1"/>
                </a:solidFill>
                <a:effectLst/>
                <a:latin typeface="+mn-lt"/>
                <a:ea typeface="+mn-ea"/>
                <a:cs typeface="+mn-cs"/>
              </a:rPr>
              <a:t>web_1 | 2017-10-06 23:54:30,518 INFO [</a:t>
            </a:r>
            <a:r>
              <a:rPr lang="en-US" sz="1200" b="0" i="0" kern="1200" dirty="0" err="1" smtClean="0">
                <a:solidFill>
                  <a:schemeClr val="tx1"/>
                </a:solidFill>
                <a:effectLst/>
                <a:latin typeface="+mn-lt"/>
                <a:ea typeface="+mn-ea"/>
                <a:cs typeface="+mn-cs"/>
              </a:rPr>
              <a:t>org.jboss.as.server</a:t>
            </a:r>
            <a:r>
              <a:rPr lang="en-US" sz="1200" b="0" i="0" kern="1200" dirty="0" smtClean="0">
                <a:solidFill>
                  <a:schemeClr val="tx1"/>
                </a:solidFill>
                <a:effectLst/>
                <a:latin typeface="+mn-lt"/>
                <a:ea typeface="+mn-ea"/>
                <a:cs typeface="+mn-cs"/>
              </a:rPr>
              <a:t>] (main) WFLYSRV0010: Deployed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(runtime-name :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23:56:01,766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(default task-1) Hibernate: select employee0_.id as id1_0_, employee0_.name as name2_0_ from EMPLOYEE_SCHEMA employee0_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Initializing database </a:t>
            </a:r>
          </a:p>
          <a:p>
            <a:r>
              <a:rPr lang="en-US" sz="1200" b="0" i="0" kern="1200" dirty="0" smtClean="0">
                <a:solidFill>
                  <a:schemeClr val="tx1"/>
                </a:solidFill>
                <a:effectLst/>
                <a:latin typeface="+mn-lt"/>
                <a:ea typeface="+mn-ea"/>
                <a:cs typeface="+mn-cs"/>
              </a:rPr>
              <a:t>. .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MySQL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 process done. Ready for start up.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2017-10-06T23:54:29.434423Z 0 [Note]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sbin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ready for connections. Version: '8.0.3-rc-log' socket: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/run/</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mysqld.sock</a:t>
            </a:r>
            <a:r>
              <a:rPr lang="en-US" sz="1200" b="0" i="0" kern="1200" dirty="0" smtClean="0">
                <a:solidFill>
                  <a:schemeClr val="tx1"/>
                </a:solidFill>
                <a:effectLst/>
                <a:latin typeface="+mn-lt"/>
                <a:ea typeface="+mn-ea"/>
                <a:cs typeface="+mn-cs"/>
              </a:rPr>
              <a:t>' port: 3306 MySQL Community Server (GPL)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2017-10-06T23:54:30.281973Z 0 </a:t>
            </a:r>
          </a:p>
          <a:p>
            <a:r>
              <a:rPr lang="en-US" sz="1200" b="0" i="0" kern="1200" dirty="0" smtClean="0">
                <a:solidFill>
                  <a:schemeClr val="tx1"/>
                </a:solidFill>
                <a:effectLst/>
                <a:latin typeface="+mn-lt"/>
                <a:ea typeface="+mn-ea"/>
                <a:cs typeface="+mn-cs"/>
              </a:rPr>
              <a:t>[Note] </a:t>
            </a:r>
            <a:r>
              <a:rPr lang="en-US" sz="1200" b="0" i="0" kern="1200" dirty="0" err="1" smtClean="0">
                <a:solidFill>
                  <a:schemeClr val="tx1"/>
                </a:solidFill>
                <a:effectLst/>
                <a:latin typeface="+mn-lt"/>
                <a:ea typeface="+mn-ea"/>
                <a:cs typeface="+mn-cs"/>
              </a:rPr>
              <a:t>InnoDB</a:t>
            </a:r>
            <a:r>
              <a:rPr lang="en-US" sz="1200" b="0" i="0" kern="1200" dirty="0" smtClean="0">
                <a:solidFill>
                  <a:schemeClr val="tx1"/>
                </a:solidFill>
                <a:effectLst/>
                <a:latin typeface="+mn-lt"/>
                <a:ea typeface="+mn-ea"/>
                <a:cs typeface="+mn-cs"/>
              </a:rPr>
              <a:t>: Buffer pool(s) load completed at 171006 23:54:30</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depends_on</a:t>
            </a:r>
            <a:r>
              <a:rPr lang="en-US" sz="1200" b="0" i="0" kern="1200" dirty="0" smtClean="0">
                <a:solidFill>
                  <a:schemeClr val="tx1"/>
                </a:solidFill>
                <a:effectLst/>
                <a:latin typeface="+mn-lt"/>
                <a:ea typeface="+mn-ea"/>
                <a:cs typeface="+mn-cs"/>
              </a:rPr>
              <a:t> attribute in the Compose definition file ensures the container start up order. </a:t>
            </a:r>
          </a:p>
          <a:p>
            <a:r>
              <a:rPr lang="en-US" sz="1200" b="0" i="0" kern="1200" dirty="0" smtClean="0">
                <a:solidFill>
                  <a:schemeClr val="tx1"/>
                </a:solidFill>
                <a:effectLst/>
                <a:latin typeface="+mn-lt"/>
                <a:ea typeface="+mn-ea"/>
                <a:cs typeface="+mn-cs"/>
              </a:rPr>
              <a:t>But application-level start up needs to be ensured by the applications running inside container. </a:t>
            </a:r>
          </a:p>
          <a:p>
            <a:r>
              <a:rPr lang="en-US" sz="1200" b="0" i="0" kern="1200" dirty="0" smtClean="0">
                <a:solidFill>
                  <a:schemeClr val="tx1"/>
                </a:solidFill>
                <a:effectLst/>
                <a:latin typeface="+mn-lt"/>
                <a:ea typeface="+mn-ea"/>
                <a:cs typeface="+mn-cs"/>
              </a:rPr>
              <a:t>In our case, this can be achieved by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using swarm.datasources.data-sources.KEY.stale-connection-checker-class-name as defined at </a:t>
            </a:r>
            <a:r>
              <a:rPr lang="en-US" sz="1200" b="0" i="0" u="none" strike="noStrike" kern="1200" dirty="0" smtClean="0">
                <a:solidFill>
                  <a:schemeClr val="tx1"/>
                </a:solidFill>
                <a:effectLst/>
                <a:latin typeface="+mn-lt"/>
                <a:ea typeface="+mn-ea"/>
                <a:cs typeface="+mn-cs"/>
                <a:hlinkClick r:id="rId3"/>
              </a:rPr>
              <a:t>https://reference.wildfly-swarm.io/fractions/datasources.html</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32</a:t>
            </a:fld>
            <a:endParaRPr lang="en-US" altLang="en-US"/>
          </a:p>
        </p:txBody>
      </p:sp>
    </p:spTree>
    <p:extLst>
      <p:ext uri="{BB962C8B-B14F-4D97-AF65-F5344CB8AC3E}">
        <p14:creationId xmlns:p14="http://schemas.microsoft.com/office/powerpoint/2010/main" val="1179553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Start application</a:t>
            </a:r>
          </a:p>
          <a:p>
            <a:r>
              <a:rPr lang="en-US" sz="1200" b="0" i="0" kern="1200" dirty="0" smtClean="0">
                <a:solidFill>
                  <a:schemeClr val="tx1"/>
                </a:solidFill>
                <a:effectLst/>
                <a:latin typeface="+mn-lt"/>
                <a:ea typeface="+mn-ea"/>
                <a:cs typeface="+mn-cs"/>
              </a:rPr>
              <a:t>Started services can be verified using the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a:t>
            </a:r>
            <a:r>
              <a:rPr lang="en-US" sz="1200" b="0" i="0" kern="1200" dirty="0" err="1" smtClean="0">
                <a:solidFill>
                  <a:schemeClr val="tx1"/>
                </a:solidFill>
                <a:effectLst/>
                <a:latin typeface="+mn-lt"/>
                <a:ea typeface="+mn-ea"/>
                <a:cs typeface="+mn-cs"/>
              </a:rPr>
              <a:t>ps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Name Command State Ports</a:t>
            </a:r>
          </a:p>
          <a:p>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docker-entrypoint.sh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Up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javaee_web_1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-jar /opt/ ... Up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provides a consolidated view of all the services, and containers within each of them.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Alternatively, the containers in this application, and any additional containers running on this Docker host can be verified by using the usual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ls command:</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Name Command State Ports </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docker-entrypoint.sh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Up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javaee_web_1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-jar /opt/ ... Up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javaee</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ls </a:t>
            </a:r>
          </a:p>
          <a:p>
            <a:r>
              <a:rPr lang="en-US" sz="1200" b="0" i="0" kern="1200" dirty="0" smtClean="0">
                <a:solidFill>
                  <a:schemeClr val="tx1"/>
                </a:solidFill>
                <a:effectLst/>
                <a:latin typeface="+mn-lt"/>
                <a:ea typeface="+mn-ea"/>
                <a:cs typeface="+mn-cs"/>
              </a:rPr>
              <a:t>CONTAINER ID IMAGE COMMAND CREATED STATUS PORTS NAMES </a:t>
            </a:r>
          </a:p>
          <a:p>
            <a:r>
              <a:rPr lang="en-US" sz="1200" b="0" i="0" kern="1200" dirty="0" smtClean="0">
                <a:solidFill>
                  <a:schemeClr val="tx1"/>
                </a:solidFill>
                <a:effectLst/>
                <a:latin typeface="+mn-lt"/>
                <a:ea typeface="+mn-ea"/>
                <a:cs typeface="+mn-cs"/>
              </a:rPr>
              <a:t>e862a5eb9484 </a:t>
            </a:r>
            <a:r>
              <a:rPr lang="en-US" sz="1200" b="0" i="0" kern="1200" dirty="0" err="1" smtClean="0">
                <a:solidFill>
                  <a:schemeClr val="tx1"/>
                </a:solidFill>
                <a:effectLst/>
                <a:latin typeface="+mn-lt"/>
                <a:ea typeface="+mn-ea"/>
                <a:cs typeface="+mn-cs"/>
              </a:rPr>
              <a:t>arungupta</a:t>
            </a:r>
            <a:r>
              <a:rPr lang="en-US" sz="1200" b="0" i="0" kern="1200" dirty="0" smtClean="0">
                <a:solidFill>
                  <a:schemeClr val="tx1"/>
                </a:solidFill>
                <a:effectLst/>
                <a:latin typeface="+mn-lt"/>
                <a:ea typeface="+mn-ea"/>
                <a:cs typeface="+mn-cs"/>
              </a:rPr>
              <a:t>/docker-javaee:dockerconeu17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 38 seconds ago Up 36 seconds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javaee_web_1 08792c20c066 mysql:8 "</a:t>
            </a:r>
            <a:r>
              <a:rPr lang="en-US" sz="1200" b="0" i="0" kern="1200" dirty="0" err="1" smtClean="0">
                <a:solidFill>
                  <a:schemeClr val="tx1"/>
                </a:solidFill>
                <a:effectLst/>
                <a:latin typeface="+mn-lt"/>
                <a:ea typeface="+mn-ea"/>
                <a:cs typeface="+mn-cs"/>
              </a:rPr>
              <a:t>docker-entrypoint</a:t>
            </a:r>
            <a:r>
              <a:rPr lang="en-US" sz="1200" b="0" i="0" kern="1200" dirty="0" smtClean="0">
                <a:solidFill>
                  <a:schemeClr val="tx1"/>
                </a:solidFill>
                <a:effectLst/>
                <a:latin typeface="+mn-lt"/>
                <a:ea typeface="+mn-ea"/>
                <a:cs typeface="+mn-cs"/>
              </a:rPr>
              <a:t>..." 39 seconds ago Up 37 seconds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Service logs can be seen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logs command, and looks like:</a:t>
            </a:r>
          </a:p>
          <a:p>
            <a:r>
              <a:rPr lang="en-US" sz="1200" b="1" i="0" kern="1200" dirty="0" smtClean="0">
                <a:solidFill>
                  <a:schemeClr val="tx1"/>
                </a:solidFill>
                <a:effectLst/>
                <a:latin typeface="+mn-lt"/>
                <a:ea typeface="+mn-ea"/>
                <a:cs typeface="+mn-cs"/>
              </a:rPr>
              <a:t>SHARE:</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2400" b="1" dirty="0" smtClean="0">
                <a:solidFill>
                  <a:schemeClr val="tx1"/>
                </a:solidFill>
                <a:ea typeface="Courier New" charset="0"/>
                <a:cs typeface="Courier New" charset="0"/>
              </a:rPr>
              <a:t>Reference</a:t>
            </a:r>
            <a:r>
              <a:rPr lang="en-US" sz="2400" dirty="0" smtClean="0">
                <a:solidFill>
                  <a:schemeClr val="tx1"/>
                </a:solidFill>
                <a:latin typeface="Courier New" charset="0"/>
                <a:ea typeface="Courier New" charset="0"/>
                <a:cs typeface="Courier New" charset="0"/>
              </a:rPr>
              <a:t>: cs_09-38.bash </a:t>
            </a:r>
            <a:r>
              <a:rPr lang="mr-IN" sz="2400" dirty="0" smtClean="0">
                <a:solidFill>
                  <a:schemeClr val="tx1"/>
                </a:solidFill>
                <a:latin typeface="Courier New" charset="0"/>
                <a:ea typeface="Courier New" charset="0"/>
                <a:cs typeface="Courier New" charset="0"/>
              </a:rPr>
              <a:t>–</a:t>
            </a:r>
            <a:r>
              <a:rPr lang="en-US" sz="2400" dirty="0" smtClean="0">
                <a:solidFill>
                  <a:schemeClr val="tx1"/>
                </a:solidFill>
                <a:latin typeface="Courier New" charset="0"/>
                <a:ea typeface="Courier New" charset="0"/>
                <a:cs typeface="Courier New" charset="0"/>
              </a:rPr>
              <a:t> if you want to share </a:t>
            </a:r>
            <a:r>
              <a:rPr lang="en-US" sz="2400" dirty="0" err="1" smtClean="0">
                <a:solidFill>
                  <a:schemeClr val="tx1"/>
                </a:solidFill>
                <a:latin typeface="Courier New" charset="0"/>
                <a:ea typeface="Courier New" charset="0"/>
                <a:cs typeface="Courier New" charset="0"/>
              </a:rPr>
              <a:t>outpu</a:t>
            </a:r>
            <a:r>
              <a:rPr lang="en-US" sz="2400" dirty="0" smtClean="0">
                <a:solidFill>
                  <a:schemeClr val="tx1"/>
                </a:solidFill>
                <a:latin typeface="Courier New" charset="0"/>
                <a:ea typeface="Courier New" charset="0"/>
                <a:cs typeface="Courier New" charset="0"/>
              </a:rPr>
              <a:t> with students</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Attaching to dockerjavaee_web_1,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23:54:21,584 INFO [</a:t>
            </a:r>
            <a:r>
              <a:rPr lang="en-US" sz="1200" b="0" i="0" kern="1200" dirty="0" err="1" smtClean="0">
                <a:solidFill>
                  <a:schemeClr val="tx1"/>
                </a:solidFill>
                <a:effectLst/>
                <a:latin typeface="+mn-lt"/>
                <a:ea typeface="+mn-ea"/>
                <a:cs typeface="+mn-cs"/>
              </a:rPr>
              <a:t>org.jboss.msc</a:t>
            </a:r>
            <a:r>
              <a:rPr lang="en-US" sz="1200" b="0" i="0" kern="1200" dirty="0" smtClean="0">
                <a:solidFill>
                  <a:schemeClr val="tx1"/>
                </a:solidFill>
                <a:effectLst/>
                <a:latin typeface="+mn-lt"/>
                <a:ea typeface="+mn-ea"/>
                <a:cs typeface="+mn-cs"/>
              </a:rPr>
              <a:t>] (main) </a:t>
            </a:r>
            <a:r>
              <a:rPr lang="en-US" sz="1200" b="0" i="0" kern="1200" dirty="0" err="1" smtClean="0">
                <a:solidFill>
                  <a:schemeClr val="tx1"/>
                </a:solidFill>
                <a:effectLst/>
                <a:latin typeface="+mn-lt"/>
                <a:ea typeface="+mn-ea"/>
                <a:cs typeface="+mn-cs"/>
              </a:rPr>
              <a:t>JBoss</a:t>
            </a:r>
            <a:r>
              <a:rPr lang="en-US" sz="1200" b="0" i="0" kern="1200" dirty="0" smtClean="0">
                <a:solidFill>
                  <a:schemeClr val="tx1"/>
                </a:solidFill>
                <a:effectLst/>
                <a:latin typeface="+mn-lt"/>
                <a:ea typeface="+mn-ea"/>
                <a:cs typeface="+mn-cs"/>
              </a:rPr>
              <a:t> MSC version 1.2.6.Final </a:t>
            </a:r>
          </a:p>
          <a:p>
            <a:r>
              <a:rPr lang="en-US" sz="1200" b="0" i="0" kern="1200" dirty="0" smtClean="0">
                <a:solidFill>
                  <a:schemeClr val="tx1"/>
                </a:solidFill>
                <a:effectLst/>
                <a:latin typeface="+mn-lt"/>
                <a:ea typeface="+mn-ea"/>
                <a:cs typeface="+mn-cs"/>
              </a:rPr>
              <a:t>web_1 | 23:54:21,688 INFO [</a:t>
            </a:r>
            <a:r>
              <a:rPr lang="en-US" sz="1200" b="0" i="0" kern="1200" dirty="0" err="1" smtClean="0">
                <a:solidFill>
                  <a:schemeClr val="tx1"/>
                </a:solidFill>
                <a:effectLst/>
                <a:latin typeface="+mn-lt"/>
                <a:ea typeface="+mn-ea"/>
                <a:cs typeface="+mn-cs"/>
              </a:rPr>
              <a:t>org.jboss.as</a:t>
            </a:r>
            <a:r>
              <a:rPr lang="en-US" sz="1200" b="0" i="0" kern="1200" dirty="0" smtClean="0">
                <a:solidFill>
                  <a:schemeClr val="tx1"/>
                </a:solidFill>
                <a:effectLst/>
                <a:latin typeface="+mn-lt"/>
                <a:ea typeface="+mn-ea"/>
                <a:cs typeface="+mn-cs"/>
              </a:rPr>
              <a:t>] (MSC service thread 1-8) WFLYSRV0049: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Core 2.0.10.Final "Kenny" starting </a:t>
            </a:r>
          </a:p>
          <a:p>
            <a:r>
              <a:rPr lang="en-US" sz="1200" b="0" i="0" kern="1200" dirty="0" smtClean="0">
                <a:solidFill>
                  <a:schemeClr val="tx1"/>
                </a:solidFill>
                <a:effectLst/>
                <a:latin typeface="+mn-lt"/>
                <a:ea typeface="+mn-ea"/>
                <a:cs typeface="+mn-cs"/>
              </a:rPr>
              <a:t>web_1 | 2017-10-06 23:54:22,687 INFO [</a:t>
            </a:r>
            <a:r>
              <a:rPr lang="en-US" sz="1200" b="0" i="0" kern="1200" dirty="0" err="1" smtClean="0">
                <a:solidFill>
                  <a:schemeClr val="tx1"/>
                </a:solidFill>
                <a:effectLst/>
                <a:latin typeface="+mn-lt"/>
                <a:ea typeface="+mn-ea"/>
                <a:cs typeface="+mn-cs"/>
              </a:rPr>
              <a:t>org.wildfly.extension.io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-- 20) WFLYIO001: Worker 'default' has auto-configured to 8 core threads with 64 task threads based on your 4 available processors . . . </a:t>
            </a:r>
          </a:p>
          <a:p>
            <a:r>
              <a:rPr lang="en-US" sz="1200" b="0" i="0" kern="1200" dirty="0" smtClean="0">
                <a:solidFill>
                  <a:schemeClr val="tx1"/>
                </a:solidFill>
                <a:effectLst/>
                <a:latin typeface="+mn-lt"/>
                <a:ea typeface="+mn-ea"/>
                <a:cs typeface="+mn-cs"/>
              </a:rPr>
              <a:t>web_1 | 2017-10-06 23:54:23,259 INFO [</a:t>
            </a:r>
            <a:r>
              <a:rPr lang="en-US" sz="1200" b="0" i="0" kern="1200" dirty="0" err="1" smtClean="0">
                <a:solidFill>
                  <a:schemeClr val="tx1"/>
                </a:solidFill>
                <a:effectLst/>
                <a:latin typeface="+mn-lt"/>
                <a:ea typeface="+mn-ea"/>
                <a:cs typeface="+mn-cs"/>
              </a:rPr>
              <a:t>org.jboss.as.connector.subsystems.datasources</a:t>
            </a:r>
            <a:r>
              <a:rPr lang="en-US" sz="1200" b="0" i="0" kern="1200" dirty="0" smtClean="0">
                <a:solidFill>
                  <a:schemeClr val="tx1"/>
                </a:solidFill>
                <a:effectLst/>
                <a:latin typeface="+mn-lt"/>
                <a:ea typeface="+mn-ea"/>
                <a:cs typeface="+mn-cs"/>
              </a:rPr>
              <a:t>] (MSC service thread 1-3) WFLYJCA0001: Bound data source [</a:t>
            </a:r>
            <a:r>
              <a:rPr lang="en-US" sz="1200" b="0" i="0" kern="1200" dirty="0" err="1" smtClean="0">
                <a:solidFill>
                  <a:schemeClr val="tx1"/>
                </a:solidFill>
                <a:effectLst/>
                <a:latin typeface="+mn-lt"/>
                <a:ea typeface="+mn-ea"/>
                <a:cs typeface="+mn-cs"/>
              </a:rPr>
              <a:t>java:jboss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datasources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ExampleDS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23:54:24,962 INFO [</a:t>
            </a:r>
            <a:r>
              <a:rPr lang="en-US" sz="1200" b="0" i="0" kern="1200" dirty="0" err="1" smtClean="0">
                <a:solidFill>
                  <a:schemeClr val="tx1"/>
                </a:solidFill>
                <a:effectLst/>
                <a:latin typeface="+mn-lt"/>
                <a:ea typeface="+mn-ea"/>
                <a:cs typeface="+mn-cs"/>
              </a:rPr>
              <a:t>org.jboss.as</a:t>
            </a:r>
            <a:r>
              <a:rPr lang="en-US" sz="1200" b="0" i="0" kern="1200" dirty="0" smtClean="0">
                <a:solidFill>
                  <a:schemeClr val="tx1"/>
                </a:solidFill>
                <a:effectLst/>
                <a:latin typeface="+mn-lt"/>
                <a:ea typeface="+mn-ea"/>
                <a:cs typeface="+mn-cs"/>
              </a:rPr>
              <a:t>] (Controller Boot Thread) WFLYSRV0025: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Core 2.0.10.Final "Kenny" started in 3406ms - Started 112 of 124 services (21 services are lazy, passive or on-demand) </a:t>
            </a:r>
          </a:p>
          <a:p>
            <a:r>
              <a:rPr lang="en-US" sz="1200" b="0" i="0" kern="1200" dirty="0" smtClean="0">
                <a:solidFill>
                  <a:schemeClr val="tx1"/>
                </a:solidFill>
                <a:effectLst/>
                <a:latin typeface="+mn-lt"/>
                <a:ea typeface="+mn-ea"/>
                <a:cs typeface="+mn-cs"/>
              </a:rPr>
              <a:t>web_1 | 2017-10-06 23:54:25,020 INFO [</a:t>
            </a:r>
            <a:r>
              <a:rPr lang="en-US" sz="1200" b="0" i="0" kern="1200" dirty="0" err="1" smtClean="0">
                <a:solidFill>
                  <a:schemeClr val="tx1"/>
                </a:solidFill>
                <a:effectLst/>
                <a:latin typeface="+mn-lt"/>
                <a:ea typeface="+mn-ea"/>
                <a:cs typeface="+mn-cs"/>
              </a:rPr>
              <a:t>org.wildfly.extension.undertow</a:t>
            </a:r>
            <a:r>
              <a:rPr lang="en-US" sz="1200" b="0" i="0" kern="1200" dirty="0" smtClean="0">
                <a:solidFill>
                  <a:schemeClr val="tx1"/>
                </a:solidFill>
                <a:effectLst/>
                <a:latin typeface="+mn-lt"/>
                <a:ea typeface="+mn-ea"/>
                <a:cs typeface="+mn-cs"/>
              </a:rPr>
              <a:t>] (MSC service thread 1-4) WFLYUT0006: Undertow HTTP listener default listening on 0.0.0.0:8080 </a:t>
            </a:r>
          </a:p>
          <a:p>
            <a:r>
              <a:rPr lang="en-US" sz="1200" b="0" i="0" kern="1200" dirty="0" smtClean="0">
                <a:solidFill>
                  <a:schemeClr val="tx1"/>
                </a:solidFill>
                <a:effectLst/>
                <a:latin typeface="+mn-lt"/>
                <a:ea typeface="+mn-ea"/>
                <a:cs typeface="+mn-cs"/>
              </a:rPr>
              <a:t>web_1 | 2017-10-06 23:54:26,146 INFO [</a:t>
            </a:r>
            <a:r>
              <a:rPr lang="en-US" sz="1200" b="0" i="0" kern="1200" dirty="0" err="1" smtClean="0">
                <a:solidFill>
                  <a:schemeClr val="tx1"/>
                </a:solidFill>
                <a:effectLst/>
                <a:latin typeface="+mn-lt"/>
                <a:ea typeface="+mn-ea"/>
                <a:cs typeface="+mn-cs"/>
              </a:rPr>
              <a:t>org.wildfly.swarm.runtime.deployer</a:t>
            </a:r>
            <a:r>
              <a:rPr lang="en-US" sz="1200" b="0" i="0" kern="1200" dirty="0" smtClean="0">
                <a:solidFill>
                  <a:schemeClr val="tx1"/>
                </a:solidFill>
                <a:effectLst/>
                <a:latin typeface="+mn-lt"/>
                <a:ea typeface="+mn-ea"/>
                <a:cs typeface="+mn-cs"/>
              </a:rPr>
              <a:t>] (main) deploying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23:54:26,169 INFO [</a:t>
            </a:r>
            <a:r>
              <a:rPr lang="en-US" sz="1200" b="0" i="0" kern="1200" dirty="0" err="1" smtClean="0">
                <a:solidFill>
                  <a:schemeClr val="tx1"/>
                </a:solidFill>
                <a:effectLst/>
                <a:latin typeface="+mn-lt"/>
                <a:ea typeface="+mn-ea"/>
                <a:cs typeface="+mn-cs"/>
              </a:rPr>
              <a:t>org.jboss.as.server.deployment</a:t>
            </a:r>
            <a:r>
              <a:rPr lang="en-US" sz="1200" b="0" i="0" kern="1200" dirty="0" smtClean="0">
                <a:solidFill>
                  <a:schemeClr val="tx1"/>
                </a:solidFill>
                <a:effectLst/>
                <a:latin typeface="+mn-lt"/>
                <a:ea typeface="+mn-ea"/>
                <a:cs typeface="+mn-cs"/>
              </a:rPr>
              <a:t>] (MSC service thread 1-3) WFLYSRV0027: Starting deployment of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(runtime-name: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23:54:27,748 INFO [</a:t>
            </a:r>
            <a:r>
              <a:rPr lang="en-US" sz="1200" b="0" i="0" kern="1200" dirty="0" err="1" smtClean="0">
                <a:solidFill>
                  <a:schemeClr val="tx1"/>
                </a:solidFill>
                <a:effectLst/>
                <a:latin typeface="+mn-lt"/>
                <a:ea typeface="+mn-ea"/>
                <a:cs typeface="+mn-cs"/>
              </a:rPr>
              <a:t>org.jboss.as.jpa</a:t>
            </a:r>
            <a:r>
              <a:rPr lang="en-US" sz="1200" b="0" i="0" kern="1200" dirty="0" smtClean="0">
                <a:solidFill>
                  <a:schemeClr val="tx1"/>
                </a:solidFill>
                <a:effectLst/>
                <a:latin typeface="+mn-lt"/>
                <a:ea typeface="+mn-ea"/>
                <a:cs typeface="+mn-cs"/>
              </a:rPr>
              <a:t>] (MSC service thread 1-2) WFLYJPA0002: Read </a:t>
            </a:r>
            <a:r>
              <a:rPr lang="en-US" sz="1200" b="0" i="0" kern="1200" dirty="0" err="1" smtClean="0">
                <a:solidFill>
                  <a:schemeClr val="tx1"/>
                </a:solidFill>
                <a:effectLst/>
                <a:latin typeface="+mn-lt"/>
                <a:ea typeface="+mn-ea"/>
                <a:cs typeface="+mn-cs"/>
              </a:rPr>
              <a:t>persistence.xml</a:t>
            </a:r>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MyPU</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23:54:27,887 WARN [</a:t>
            </a:r>
            <a:r>
              <a:rPr lang="en-US" sz="1200" b="0" i="0" kern="1200" dirty="0" err="1" smtClean="0">
                <a:solidFill>
                  <a:schemeClr val="tx1"/>
                </a:solidFill>
                <a:effectLst/>
                <a:latin typeface="+mn-lt"/>
                <a:ea typeface="+mn-ea"/>
                <a:cs typeface="+mn-cs"/>
              </a:rPr>
              <a:t>org.jboss.as.dependency.private</a:t>
            </a:r>
            <a:r>
              <a:rPr lang="en-US" sz="1200" b="0" i="0" kern="1200" dirty="0" smtClean="0">
                <a:solidFill>
                  <a:schemeClr val="tx1"/>
                </a:solidFill>
                <a:effectLst/>
                <a:latin typeface="+mn-lt"/>
                <a:ea typeface="+mn-ea"/>
                <a:cs typeface="+mn-cs"/>
              </a:rPr>
              <a:t>] (MSC service thread 1-7) WFLYSRV0018: Deployment "</a:t>
            </a:r>
            <a:r>
              <a:rPr lang="en-US" sz="1200" b="0" i="0" kern="1200" dirty="0" err="1" smtClean="0">
                <a:solidFill>
                  <a:schemeClr val="tx1"/>
                </a:solidFill>
                <a:effectLst/>
                <a:latin typeface="+mn-lt"/>
                <a:ea typeface="+mn-ea"/>
                <a:cs typeface="+mn-cs"/>
              </a:rPr>
              <a:t>deployment.docker-javaee.war</a:t>
            </a:r>
            <a:r>
              <a:rPr lang="en-US" sz="1200" b="0" i="0" kern="1200" dirty="0" smtClean="0">
                <a:solidFill>
                  <a:schemeClr val="tx1"/>
                </a:solidFill>
                <a:effectLst/>
                <a:latin typeface="+mn-lt"/>
                <a:ea typeface="+mn-ea"/>
                <a:cs typeface="+mn-cs"/>
              </a:rPr>
              <a:t>" is using a private module ("</a:t>
            </a:r>
            <a:r>
              <a:rPr lang="en-US" sz="1200" b="0" i="0" kern="1200" dirty="0" err="1" smtClean="0">
                <a:solidFill>
                  <a:schemeClr val="tx1"/>
                </a:solidFill>
                <a:effectLst/>
                <a:latin typeface="+mn-lt"/>
                <a:ea typeface="+mn-ea"/>
                <a:cs typeface="+mn-cs"/>
              </a:rPr>
              <a:t>org.jboss.jts:main</a:t>
            </a:r>
            <a:r>
              <a:rPr lang="en-US" sz="1200" b="0" i="0" kern="1200" dirty="0" smtClean="0">
                <a:solidFill>
                  <a:schemeClr val="tx1"/>
                </a:solidFill>
                <a:effectLst/>
                <a:latin typeface="+mn-lt"/>
                <a:ea typeface="+mn-ea"/>
                <a:cs typeface="+mn-cs"/>
              </a:rPr>
              <a:t>") which may be changed or removed in future versions without notice. . . . </a:t>
            </a:r>
          </a:p>
          <a:p>
            <a:r>
              <a:rPr lang="en-US" sz="1200" b="0" i="0" kern="1200" dirty="0" smtClean="0">
                <a:solidFill>
                  <a:schemeClr val="tx1"/>
                </a:solidFill>
                <a:effectLst/>
                <a:latin typeface="+mn-lt"/>
                <a:ea typeface="+mn-ea"/>
                <a:cs typeface="+mn-cs"/>
              </a:rPr>
              <a:t>web_1 | 2017-10-06 23:54:29,128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create table EMPLOYEE_SCHEMA (id integer not null, name varchar(40), primary key (id)) </a:t>
            </a:r>
          </a:p>
          <a:p>
            <a:r>
              <a:rPr lang="en-US" sz="1200" b="0" i="0" kern="1200" dirty="0" smtClean="0">
                <a:solidFill>
                  <a:schemeClr val="tx1"/>
                </a:solidFill>
                <a:effectLst/>
                <a:latin typeface="+mn-lt"/>
                <a:ea typeface="+mn-ea"/>
                <a:cs typeface="+mn-cs"/>
              </a:rPr>
              <a:t>web_1 | 2017-10-06 23:54:29,132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(1, 'Penny')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(2, 'Sheldon')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(3, 'Amy')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(4, 'Leonard') . . . </a:t>
            </a:r>
          </a:p>
          <a:p>
            <a:r>
              <a:rPr lang="en-US" sz="1200" b="0" i="0" kern="1200" dirty="0" smtClean="0">
                <a:solidFill>
                  <a:schemeClr val="tx1"/>
                </a:solidFill>
                <a:effectLst/>
                <a:latin typeface="+mn-lt"/>
                <a:ea typeface="+mn-ea"/>
                <a:cs typeface="+mn-cs"/>
              </a:rPr>
              <a:t>web_1 | 2017-10-06 23:54:30,050 INFO [</a:t>
            </a:r>
            <a:r>
              <a:rPr lang="en-US" sz="1200" b="0" i="0" kern="1200" dirty="0" err="1" smtClean="0">
                <a:solidFill>
                  <a:schemeClr val="tx1"/>
                </a:solidFill>
                <a:effectLst/>
                <a:latin typeface="+mn-lt"/>
                <a:ea typeface="+mn-ea"/>
                <a:cs typeface="+mn-cs"/>
              </a:rPr>
              <a:t>org.wildfly.extension.undertow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WFLYUT0021: Registered web context: / </a:t>
            </a:r>
          </a:p>
          <a:p>
            <a:r>
              <a:rPr lang="en-US" sz="1200" b="0" i="0" kern="1200" dirty="0" smtClean="0">
                <a:solidFill>
                  <a:schemeClr val="tx1"/>
                </a:solidFill>
                <a:effectLst/>
                <a:latin typeface="+mn-lt"/>
                <a:ea typeface="+mn-ea"/>
                <a:cs typeface="+mn-cs"/>
              </a:rPr>
              <a:t>web_1 | 2017-10-06 23:54:30,518 INFO [</a:t>
            </a:r>
            <a:r>
              <a:rPr lang="en-US" sz="1200" b="0" i="0" kern="1200" dirty="0" err="1" smtClean="0">
                <a:solidFill>
                  <a:schemeClr val="tx1"/>
                </a:solidFill>
                <a:effectLst/>
                <a:latin typeface="+mn-lt"/>
                <a:ea typeface="+mn-ea"/>
                <a:cs typeface="+mn-cs"/>
              </a:rPr>
              <a:t>org.jboss.as.server</a:t>
            </a:r>
            <a:r>
              <a:rPr lang="en-US" sz="1200" b="0" i="0" kern="1200" dirty="0" smtClean="0">
                <a:solidFill>
                  <a:schemeClr val="tx1"/>
                </a:solidFill>
                <a:effectLst/>
                <a:latin typeface="+mn-lt"/>
                <a:ea typeface="+mn-ea"/>
                <a:cs typeface="+mn-cs"/>
              </a:rPr>
              <a:t>] (main) WFLYSRV0010: Deployed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(runtime-name :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23:56:01,766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(default task-1) Hibernate: select employee0_.id as id1_0_, employee0_.name as name2_0_ from EMPLOYEE_SCHEMA employee0_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Initializing database </a:t>
            </a:r>
          </a:p>
          <a:p>
            <a:r>
              <a:rPr lang="en-US" sz="1200" b="0" i="0" kern="1200" dirty="0" smtClean="0">
                <a:solidFill>
                  <a:schemeClr val="tx1"/>
                </a:solidFill>
                <a:effectLst/>
                <a:latin typeface="+mn-lt"/>
                <a:ea typeface="+mn-ea"/>
                <a:cs typeface="+mn-cs"/>
              </a:rPr>
              <a:t>. .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MySQL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 process done. Ready for start up.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2017-10-06T23:54:29.434423Z 0 [Note]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sbin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ready for connections. Version: '8.0.3-rc-log' socket: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/run/</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mysqld.sock</a:t>
            </a:r>
            <a:r>
              <a:rPr lang="en-US" sz="1200" b="0" i="0" kern="1200" dirty="0" smtClean="0">
                <a:solidFill>
                  <a:schemeClr val="tx1"/>
                </a:solidFill>
                <a:effectLst/>
                <a:latin typeface="+mn-lt"/>
                <a:ea typeface="+mn-ea"/>
                <a:cs typeface="+mn-cs"/>
              </a:rPr>
              <a:t>' port: 3306 MySQL Community Server (GPL)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2017-10-06T23:54:30.281973Z 0 </a:t>
            </a:r>
          </a:p>
          <a:p>
            <a:r>
              <a:rPr lang="en-US" sz="1200" b="0" i="0" kern="1200" dirty="0" smtClean="0">
                <a:solidFill>
                  <a:schemeClr val="tx1"/>
                </a:solidFill>
                <a:effectLst/>
                <a:latin typeface="+mn-lt"/>
                <a:ea typeface="+mn-ea"/>
                <a:cs typeface="+mn-cs"/>
              </a:rPr>
              <a:t>[Note] </a:t>
            </a:r>
            <a:r>
              <a:rPr lang="en-US" sz="1200" b="0" i="0" kern="1200" dirty="0" err="1" smtClean="0">
                <a:solidFill>
                  <a:schemeClr val="tx1"/>
                </a:solidFill>
                <a:effectLst/>
                <a:latin typeface="+mn-lt"/>
                <a:ea typeface="+mn-ea"/>
                <a:cs typeface="+mn-cs"/>
              </a:rPr>
              <a:t>InnoDB</a:t>
            </a:r>
            <a:r>
              <a:rPr lang="en-US" sz="1200" b="0" i="0" kern="1200" dirty="0" smtClean="0">
                <a:solidFill>
                  <a:schemeClr val="tx1"/>
                </a:solidFill>
                <a:effectLst/>
                <a:latin typeface="+mn-lt"/>
                <a:ea typeface="+mn-ea"/>
                <a:cs typeface="+mn-cs"/>
              </a:rPr>
              <a:t>: Buffer pool(s) load completed at 171006 23:54:30</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depends_on</a:t>
            </a:r>
            <a:r>
              <a:rPr lang="en-US" sz="1200" b="0" i="0" kern="1200" dirty="0" smtClean="0">
                <a:solidFill>
                  <a:schemeClr val="tx1"/>
                </a:solidFill>
                <a:effectLst/>
                <a:latin typeface="+mn-lt"/>
                <a:ea typeface="+mn-ea"/>
                <a:cs typeface="+mn-cs"/>
              </a:rPr>
              <a:t> attribute in the Compose definition file ensures the container start up order.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But application-level start up needs to be ensured by the applications running inside container. </a:t>
            </a:r>
          </a:p>
          <a:p>
            <a:r>
              <a:rPr lang="en-US" sz="1200" b="0" i="0" kern="1200" dirty="0" smtClean="0">
                <a:solidFill>
                  <a:schemeClr val="tx1"/>
                </a:solidFill>
                <a:effectLst/>
                <a:latin typeface="+mn-lt"/>
                <a:ea typeface="+mn-ea"/>
                <a:cs typeface="+mn-cs"/>
              </a:rPr>
              <a:t>In our case, this can be achieved by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using swarm.datasources.data-sources.KEY.stale-connection-checker-class-name as defined at </a:t>
            </a:r>
            <a:r>
              <a:rPr lang="en-US" sz="1200" b="0" i="0" u="none" strike="noStrike" kern="1200" dirty="0" smtClean="0">
                <a:solidFill>
                  <a:schemeClr val="tx1"/>
                </a:solidFill>
                <a:effectLst/>
                <a:latin typeface="+mn-lt"/>
                <a:ea typeface="+mn-ea"/>
                <a:cs typeface="+mn-cs"/>
                <a:hlinkClick r:id="rId3"/>
              </a:rPr>
              <a:t>https://reference.wildfly-swarm.io/fractions/datasources.html</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33</a:t>
            </a:fld>
            <a:endParaRPr lang="en-US" altLang="en-US"/>
          </a:p>
        </p:txBody>
      </p:sp>
    </p:spTree>
    <p:extLst>
      <p:ext uri="{BB962C8B-B14F-4D97-AF65-F5344CB8AC3E}">
        <p14:creationId xmlns:p14="http://schemas.microsoft.com/office/powerpoint/2010/main" val="1708334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Verify application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Now that the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and MySQL have been configured, let’s access the application.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need to specify IP address of the host where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is running (localhost in our case).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endpoint can be accessed in this case as:</a:t>
            </a:r>
          </a:p>
          <a:p>
            <a:r>
              <a:rPr lang="en-US" sz="1200" b="0" i="0" kern="1200" dirty="0" smtClean="0">
                <a:solidFill>
                  <a:schemeClr val="tx1"/>
                </a:solidFill>
                <a:effectLst/>
                <a:latin typeface="+mn-lt"/>
                <a:ea typeface="+mn-ea"/>
                <a:cs typeface="+mn-cs"/>
              </a:rPr>
              <a:t>curl -v http://localhost:8080/resources/employees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output is shown as:</a:t>
            </a:r>
          </a:p>
          <a:p>
            <a:r>
              <a:rPr lang="en-US" sz="1200" b="0" i="0" kern="1200" dirty="0" smtClean="0">
                <a:solidFill>
                  <a:schemeClr val="tx1"/>
                </a:solidFill>
                <a:effectLst/>
                <a:latin typeface="+mn-lt"/>
                <a:ea typeface="+mn-ea"/>
                <a:cs typeface="+mn-cs"/>
              </a:rPr>
              <a:t>curl -v http://localhost:8080/resources/employees </a:t>
            </a:r>
          </a:p>
          <a:p>
            <a:pPr marL="0" indent="0">
              <a:buFont typeface="Arial" charset="0"/>
              <a:buNone/>
            </a:pPr>
            <a:endParaRPr lang="en-US" sz="1200" b="0" i="0" kern="1200" dirty="0" smtClean="0">
              <a:solidFill>
                <a:schemeClr val="tx1"/>
              </a:solidFill>
              <a:effectLst/>
              <a:latin typeface="+mn-lt"/>
              <a:ea typeface="+mn-ea"/>
              <a:cs typeface="+mn-cs"/>
            </a:endParaRPr>
          </a:p>
          <a:p>
            <a:pPr marL="0" indent="0">
              <a:buFont typeface="Arial" charset="0"/>
              <a:buNone/>
            </a:pPr>
            <a:r>
              <a:rPr lang="en-US" sz="1200" b="0" i="0" kern="1200" dirty="0" smtClean="0">
                <a:solidFill>
                  <a:schemeClr val="tx1"/>
                </a:solidFill>
                <a:effectLst/>
                <a:latin typeface="+mn-lt"/>
                <a:ea typeface="+mn-ea"/>
                <a:cs typeface="+mn-cs"/>
              </a:rPr>
              <a:t>Trying ::1... </a:t>
            </a:r>
          </a:p>
          <a:p>
            <a:pPr marL="0" indent="0">
              <a:buFont typeface="Arial" charset="0"/>
              <a:buNone/>
            </a:pPr>
            <a:r>
              <a:rPr lang="en-US" sz="1200" b="0" i="0" kern="1200" dirty="0" smtClean="0">
                <a:solidFill>
                  <a:schemeClr val="tx1"/>
                </a:solidFill>
                <a:effectLst/>
                <a:latin typeface="+mn-lt"/>
                <a:ea typeface="+mn-ea"/>
                <a:cs typeface="+mn-cs"/>
              </a:rPr>
              <a:t>* TCP_NODELAY set </a:t>
            </a:r>
          </a:p>
          <a:p>
            <a:pPr marL="0" indent="0">
              <a:buFont typeface="Arial" charset="0"/>
              <a:buNone/>
            </a:pPr>
            <a:r>
              <a:rPr lang="en-US" sz="1200" b="0" i="0" kern="1200" dirty="0" smtClean="0">
                <a:solidFill>
                  <a:schemeClr val="tx1"/>
                </a:solidFill>
                <a:effectLst/>
                <a:latin typeface="+mn-lt"/>
                <a:ea typeface="+mn-ea"/>
                <a:cs typeface="+mn-cs"/>
              </a:rPr>
              <a:t>* Connected to localhost (::1) port 8080 (#0) </a:t>
            </a:r>
          </a:p>
          <a:p>
            <a:pPr marL="0" indent="0">
              <a:buFont typeface="Arial" charset="0"/>
              <a:buNone/>
            </a:pPr>
            <a:r>
              <a:rPr lang="en-US" sz="1200" b="0" i="0" kern="1200" dirty="0" smtClean="0">
                <a:solidFill>
                  <a:schemeClr val="tx1"/>
                </a:solidFill>
                <a:effectLst/>
                <a:latin typeface="+mn-lt"/>
                <a:ea typeface="+mn-ea"/>
                <a:cs typeface="+mn-cs"/>
              </a:rPr>
              <a:t>&gt; GET /resources/employees HTTP/1.1 </a:t>
            </a:r>
          </a:p>
          <a:p>
            <a:pPr marL="0" indent="0">
              <a:buFont typeface="Arial" charset="0"/>
              <a:buNone/>
            </a:pPr>
            <a:r>
              <a:rPr lang="en-US" sz="1200" b="0" i="0" kern="1200" dirty="0" smtClean="0">
                <a:solidFill>
                  <a:schemeClr val="tx1"/>
                </a:solidFill>
                <a:effectLst/>
                <a:latin typeface="+mn-lt"/>
                <a:ea typeface="+mn-ea"/>
                <a:cs typeface="+mn-cs"/>
              </a:rPr>
              <a:t>&gt; Host: localhost:8080 </a:t>
            </a:r>
          </a:p>
          <a:p>
            <a:pPr marL="0" indent="0">
              <a:buFont typeface="Arial" charset="0"/>
              <a:buNone/>
            </a:pPr>
            <a:r>
              <a:rPr lang="en-US" sz="1200" b="0" i="0" kern="1200" dirty="0" smtClean="0">
                <a:solidFill>
                  <a:schemeClr val="tx1"/>
                </a:solidFill>
                <a:effectLst/>
                <a:latin typeface="+mn-lt"/>
                <a:ea typeface="+mn-ea"/>
                <a:cs typeface="+mn-cs"/>
              </a:rPr>
              <a:t>&gt; User-Agent: curl/7.51.0 </a:t>
            </a:r>
          </a:p>
          <a:p>
            <a:pPr marL="0" indent="0">
              <a:buFont typeface="Arial" charset="0"/>
              <a:buNone/>
            </a:pPr>
            <a:r>
              <a:rPr lang="en-US" sz="1200" b="0" i="0" kern="1200" dirty="0" smtClean="0">
                <a:solidFill>
                  <a:schemeClr val="tx1"/>
                </a:solidFill>
                <a:effectLst/>
                <a:latin typeface="+mn-lt"/>
                <a:ea typeface="+mn-ea"/>
                <a:cs typeface="+mn-cs"/>
              </a:rPr>
              <a:t>&gt; Accept: */* </a:t>
            </a:r>
          </a:p>
          <a:p>
            <a:pPr marL="0" indent="0">
              <a:buFont typeface="Arial" charset="0"/>
              <a:buNone/>
            </a:pPr>
            <a:r>
              <a:rPr lang="en-US" sz="1200" b="0" i="0" kern="1200" dirty="0" smtClean="0">
                <a:solidFill>
                  <a:schemeClr val="tx1"/>
                </a:solidFill>
                <a:effectLst/>
                <a:latin typeface="+mn-lt"/>
                <a:ea typeface="+mn-ea"/>
                <a:cs typeface="+mn-cs"/>
              </a:rPr>
              <a:t>&gt; </a:t>
            </a:r>
          </a:p>
          <a:p>
            <a:pPr marL="0" indent="0">
              <a:buFont typeface="Arial" charset="0"/>
              <a:buNone/>
            </a:pPr>
            <a:r>
              <a:rPr lang="en-US" sz="1200" b="0" i="0" kern="1200" dirty="0" smtClean="0">
                <a:solidFill>
                  <a:schemeClr val="tx1"/>
                </a:solidFill>
                <a:effectLst/>
                <a:latin typeface="+mn-lt"/>
                <a:ea typeface="+mn-ea"/>
                <a:cs typeface="+mn-cs"/>
              </a:rPr>
              <a:t>&lt; HTTP/1.1 200 OK </a:t>
            </a:r>
          </a:p>
          <a:p>
            <a:pPr marL="0" indent="0">
              <a:buFont typeface="Arial" charset="0"/>
              <a:buNone/>
            </a:pPr>
            <a:r>
              <a:rPr lang="en-US" sz="1200" b="0" i="0" kern="1200" dirty="0" smtClean="0">
                <a:solidFill>
                  <a:schemeClr val="tx1"/>
                </a:solidFill>
                <a:effectLst/>
                <a:latin typeface="+mn-lt"/>
                <a:ea typeface="+mn-ea"/>
                <a:cs typeface="+mn-cs"/>
              </a:rPr>
              <a:t>&lt; Connection: keep-alive </a:t>
            </a:r>
          </a:p>
          <a:p>
            <a:pPr marL="0" indent="0">
              <a:buFont typeface="Arial" charset="0"/>
              <a:buNone/>
            </a:pPr>
            <a:r>
              <a:rPr lang="en-US" sz="1200" b="0" i="0" kern="1200" dirty="0" smtClean="0">
                <a:solidFill>
                  <a:schemeClr val="tx1"/>
                </a:solidFill>
                <a:effectLst/>
                <a:latin typeface="+mn-lt"/>
                <a:ea typeface="+mn-ea"/>
                <a:cs typeface="+mn-cs"/>
              </a:rPr>
              <a:t>&lt; Content-Type: application/xml </a:t>
            </a:r>
          </a:p>
          <a:p>
            <a:pPr marL="0" indent="0">
              <a:buFont typeface="Arial" charset="0"/>
              <a:buNone/>
            </a:pPr>
            <a:r>
              <a:rPr lang="en-US" sz="1200" b="0" i="0" kern="1200" dirty="0" smtClean="0">
                <a:solidFill>
                  <a:schemeClr val="tx1"/>
                </a:solidFill>
                <a:effectLst/>
                <a:latin typeface="+mn-lt"/>
                <a:ea typeface="+mn-ea"/>
                <a:cs typeface="+mn-cs"/>
              </a:rPr>
              <a:t>&lt; Content-Length: 478 </a:t>
            </a:r>
          </a:p>
          <a:p>
            <a:pPr marL="0" indent="0">
              <a:buFont typeface="Arial" charset="0"/>
              <a:buNone/>
            </a:pPr>
            <a:r>
              <a:rPr lang="en-US" sz="1200" b="0" i="0" kern="1200" dirty="0" smtClean="0">
                <a:solidFill>
                  <a:schemeClr val="tx1"/>
                </a:solidFill>
                <a:effectLst/>
                <a:latin typeface="+mn-lt"/>
                <a:ea typeface="+mn-ea"/>
                <a:cs typeface="+mn-cs"/>
              </a:rPr>
              <a:t>&lt; Date: Sat, 07 Oct 2017 00:05:41 GMT </a:t>
            </a:r>
          </a:p>
          <a:p>
            <a:pPr marL="0" indent="0">
              <a:buFont typeface="Arial" charset="0"/>
              <a:buNone/>
            </a:pPr>
            <a:r>
              <a:rPr lang="en-US" sz="1200" b="0" i="0" kern="1200" dirty="0" smtClean="0">
                <a:solidFill>
                  <a:schemeClr val="tx1"/>
                </a:solidFill>
                <a:effectLst/>
                <a:latin typeface="+mn-lt"/>
                <a:ea typeface="+mn-ea"/>
                <a:cs typeface="+mn-cs"/>
              </a:rPr>
              <a:t>&lt; </a:t>
            </a:r>
          </a:p>
          <a:p>
            <a:pPr marL="0" indent="0">
              <a:buFont typeface="Arial" charset="0"/>
              <a:buNone/>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Curl_http_done</a:t>
            </a:r>
            <a:r>
              <a:rPr lang="en-US" sz="1200" b="0" i="0" kern="1200" dirty="0" smtClean="0">
                <a:solidFill>
                  <a:schemeClr val="tx1"/>
                </a:solidFill>
                <a:effectLst/>
                <a:latin typeface="+mn-lt"/>
                <a:ea typeface="+mn-ea"/>
                <a:cs typeface="+mn-cs"/>
              </a:rPr>
              <a:t>: called premature == 0 </a:t>
            </a:r>
          </a:p>
          <a:p>
            <a:pPr marL="0" indent="0">
              <a:buFont typeface="Arial" charset="0"/>
              <a:buNone/>
            </a:pPr>
            <a:r>
              <a:rPr lang="en-US" sz="1200" b="0" i="0" kern="1200" dirty="0" smtClean="0">
                <a:solidFill>
                  <a:schemeClr val="tx1"/>
                </a:solidFill>
                <a:effectLst/>
                <a:latin typeface="+mn-lt"/>
                <a:ea typeface="+mn-ea"/>
                <a:cs typeface="+mn-cs"/>
              </a:rPr>
              <a:t>* Connection #0 to host localhost left intact </a:t>
            </a:r>
          </a:p>
          <a:p>
            <a:pPr marL="0" indent="0">
              <a:buFont typeface="Arial" charset="0"/>
              <a:buNone/>
            </a:pPr>
            <a:r>
              <a:rPr lang="en-US" sz="1200" b="0" i="0" kern="1200" dirty="0" smtClean="0">
                <a:solidFill>
                  <a:schemeClr val="tx1"/>
                </a:solidFill>
                <a:effectLst/>
                <a:latin typeface="+mn-lt"/>
                <a:ea typeface="+mn-ea"/>
                <a:cs typeface="+mn-cs"/>
              </a:rPr>
              <a:t>&lt;?xml version="1.0" encoding="UTF-8" standalone="yes"?&gt;&lt;collection&gt;&lt;employee&gt;&lt;id&gt;1&lt;/id&gt;&lt;name&gt;Penny&lt;/name&gt;&lt;/employee&gt;&lt;employee&gt;&lt;id&gt;2&lt;/id&gt;&lt;name&gt;Sheldon&lt;/name&gt;&lt;/employee&gt;&lt;employee&gt;&lt;id&gt;3&lt;/id&gt;&lt;name&gt;Amy&lt;/name&gt;&lt;/employee&gt;&lt;employee&gt;&lt;id&gt;4&lt;/id&gt;&lt;name&gt;Leonard&lt;/name&gt;&lt;/employee&gt;&lt;employee&gt;&lt;id&gt;5&lt;/id&gt;&lt;name&gt;Bernadette&lt;/name&gt;&lt;/employee&gt;&lt;employee&gt;&lt;id&gt;6&lt;/id&gt;&lt;name&gt;Raj&lt;/name&gt;&lt;/employee&gt;&lt;employee&gt;&lt;id&gt;7&lt;/id&gt;&lt;name&gt;Howard&lt;/name&gt;&lt;/employee&gt;&lt;employee&gt;&lt;id&gt;8&lt;/id&gt;&lt;name&gt;</a:t>
            </a:r>
            <a:r>
              <a:rPr lang="en-US" sz="1200" b="0" i="0" kern="1200" dirty="0" err="1" smtClean="0">
                <a:solidFill>
                  <a:schemeClr val="tx1"/>
                </a:solidFill>
                <a:effectLst/>
                <a:latin typeface="+mn-lt"/>
                <a:ea typeface="+mn-ea"/>
                <a:cs typeface="+mn-cs"/>
              </a:rPr>
              <a:t>Priya</a:t>
            </a:r>
            <a:r>
              <a:rPr lang="en-US" sz="1200" b="0" i="0" kern="1200" dirty="0" smtClean="0">
                <a:solidFill>
                  <a:schemeClr val="tx1"/>
                </a:solidFill>
                <a:effectLst/>
                <a:latin typeface="+mn-lt"/>
                <a:ea typeface="+mn-ea"/>
                <a:cs typeface="+mn-cs"/>
              </a:rPr>
              <a:t>&lt;/name&gt;&lt;/employee&gt;&lt;/collection&gt;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shows the result from querying the database.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single resource can be obtained:</a:t>
            </a:r>
          </a:p>
          <a:p>
            <a:r>
              <a:rPr lang="en-US" sz="1200" b="0" i="0" kern="1200" dirty="0" smtClean="0">
                <a:solidFill>
                  <a:schemeClr val="tx1"/>
                </a:solidFill>
                <a:effectLst/>
                <a:latin typeface="+mn-lt"/>
                <a:ea typeface="+mn-ea"/>
                <a:cs typeface="+mn-cs"/>
              </a:rPr>
              <a:t>curl -v http://localhost:8080/resources/employees/1</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shows the output:</a:t>
            </a:r>
          </a:p>
          <a:p>
            <a:r>
              <a:rPr lang="en-US" sz="1200" b="0" i="0" kern="1200" dirty="0" smtClean="0">
                <a:solidFill>
                  <a:schemeClr val="tx1"/>
                </a:solidFill>
                <a:effectLst/>
                <a:latin typeface="+mn-lt"/>
                <a:ea typeface="+mn-ea"/>
                <a:cs typeface="+mn-cs"/>
              </a:rPr>
              <a:t>curl -v http://localhost:8080/resources/employees/1 </a:t>
            </a:r>
          </a:p>
          <a:p>
            <a:pPr marL="0" indent="0">
              <a:buFont typeface="Arial" charset="0"/>
              <a:buNone/>
            </a:pPr>
            <a:r>
              <a:rPr lang="en-US" sz="1200" b="0" i="0" kern="1200" dirty="0" smtClean="0">
                <a:solidFill>
                  <a:schemeClr val="tx1"/>
                </a:solidFill>
                <a:effectLst/>
                <a:latin typeface="+mn-lt"/>
                <a:ea typeface="+mn-ea"/>
                <a:cs typeface="+mn-cs"/>
              </a:rPr>
              <a:t>Trying ::1... </a:t>
            </a:r>
          </a:p>
          <a:p>
            <a:pPr marL="0" indent="0">
              <a:buFont typeface="Arial" charset="0"/>
              <a:buNone/>
            </a:pPr>
            <a:r>
              <a:rPr lang="en-US" sz="1200" b="0" i="0" kern="1200" dirty="0" smtClean="0">
                <a:solidFill>
                  <a:schemeClr val="tx1"/>
                </a:solidFill>
                <a:effectLst/>
                <a:latin typeface="+mn-lt"/>
                <a:ea typeface="+mn-ea"/>
                <a:cs typeface="+mn-cs"/>
              </a:rPr>
              <a:t>* TCP_NODELAY set </a:t>
            </a:r>
          </a:p>
          <a:p>
            <a:pPr marL="0" indent="0">
              <a:buFont typeface="Arial" charset="0"/>
              <a:buNone/>
            </a:pPr>
            <a:r>
              <a:rPr lang="en-US" sz="1200" b="0" i="0" kern="1200" dirty="0" smtClean="0">
                <a:solidFill>
                  <a:schemeClr val="tx1"/>
                </a:solidFill>
                <a:effectLst/>
                <a:latin typeface="+mn-lt"/>
                <a:ea typeface="+mn-ea"/>
                <a:cs typeface="+mn-cs"/>
              </a:rPr>
              <a:t>* Connected to localhost (::1) port 8080 (#0) </a:t>
            </a:r>
          </a:p>
          <a:p>
            <a:pPr marL="0" indent="0">
              <a:buFont typeface="Arial" charset="0"/>
              <a:buNone/>
            </a:pPr>
            <a:r>
              <a:rPr lang="en-US" sz="1200" b="0" i="0" kern="1200" dirty="0" smtClean="0">
                <a:solidFill>
                  <a:schemeClr val="tx1"/>
                </a:solidFill>
                <a:effectLst/>
                <a:latin typeface="+mn-lt"/>
                <a:ea typeface="+mn-ea"/>
                <a:cs typeface="+mn-cs"/>
              </a:rPr>
              <a:t>&gt; GET /resources/employees/1 HTTP/1.1 </a:t>
            </a:r>
          </a:p>
          <a:p>
            <a:pPr marL="0" indent="0">
              <a:buFont typeface="Arial" charset="0"/>
              <a:buNone/>
            </a:pPr>
            <a:r>
              <a:rPr lang="en-US" sz="1200" b="0" i="0" kern="1200" dirty="0" smtClean="0">
                <a:solidFill>
                  <a:schemeClr val="tx1"/>
                </a:solidFill>
                <a:effectLst/>
                <a:latin typeface="+mn-lt"/>
                <a:ea typeface="+mn-ea"/>
                <a:cs typeface="+mn-cs"/>
              </a:rPr>
              <a:t>&gt; Host: localhost:8080 </a:t>
            </a:r>
          </a:p>
          <a:p>
            <a:pPr marL="0" indent="0">
              <a:buFont typeface="Arial" charset="0"/>
              <a:buNone/>
            </a:pPr>
            <a:r>
              <a:rPr lang="en-US" sz="1200" b="0" i="0" kern="1200" dirty="0" smtClean="0">
                <a:solidFill>
                  <a:schemeClr val="tx1"/>
                </a:solidFill>
                <a:effectLst/>
                <a:latin typeface="+mn-lt"/>
                <a:ea typeface="+mn-ea"/>
                <a:cs typeface="+mn-cs"/>
              </a:rPr>
              <a:t>&gt; User-Agent: curl/7.51.0 </a:t>
            </a:r>
          </a:p>
          <a:p>
            <a:pPr marL="0" indent="0">
              <a:buFont typeface="Arial" charset="0"/>
              <a:buNone/>
            </a:pPr>
            <a:r>
              <a:rPr lang="en-US" sz="1200" b="0" i="0" kern="1200" dirty="0" smtClean="0">
                <a:solidFill>
                  <a:schemeClr val="tx1"/>
                </a:solidFill>
                <a:effectLst/>
                <a:latin typeface="+mn-lt"/>
                <a:ea typeface="+mn-ea"/>
                <a:cs typeface="+mn-cs"/>
              </a:rPr>
              <a:t>&gt; Accept: */* </a:t>
            </a:r>
          </a:p>
          <a:p>
            <a:pPr marL="0" indent="0">
              <a:buFont typeface="Arial" charset="0"/>
              <a:buNone/>
            </a:pPr>
            <a:r>
              <a:rPr lang="en-US" sz="1200" b="0" i="0" kern="1200" dirty="0" smtClean="0">
                <a:solidFill>
                  <a:schemeClr val="tx1"/>
                </a:solidFill>
                <a:effectLst/>
                <a:latin typeface="+mn-lt"/>
                <a:ea typeface="+mn-ea"/>
                <a:cs typeface="+mn-cs"/>
              </a:rPr>
              <a:t>&gt; </a:t>
            </a:r>
          </a:p>
          <a:p>
            <a:pPr marL="0" indent="0">
              <a:buFont typeface="Arial" charset="0"/>
              <a:buNone/>
            </a:pPr>
            <a:r>
              <a:rPr lang="en-US" sz="1200" b="0" i="0" kern="1200" dirty="0" smtClean="0">
                <a:solidFill>
                  <a:schemeClr val="tx1"/>
                </a:solidFill>
                <a:effectLst/>
                <a:latin typeface="+mn-lt"/>
                <a:ea typeface="+mn-ea"/>
                <a:cs typeface="+mn-cs"/>
              </a:rPr>
              <a:t>&lt; HTTP/1.1 200 OK</a:t>
            </a:r>
          </a:p>
          <a:p>
            <a:pPr marL="0" indent="0">
              <a:buFont typeface="Arial" charset="0"/>
              <a:buNone/>
            </a:pPr>
            <a:r>
              <a:rPr lang="en-US" sz="1200" b="0" i="0" kern="1200" dirty="0" smtClean="0">
                <a:solidFill>
                  <a:schemeClr val="tx1"/>
                </a:solidFill>
                <a:effectLst/>
                <a:latin typeface="+mn-lt"/>
                <a:ea typeface="+mn-ea"/>
                <a:cs typeface="+mn-cs"/>
              </a:rPr>
              <a:t>&lt; Connection: keep-alive </a:t>
            </a:r>
          </a:p>
          <a:p>
            <a:pPr marL="0" indent="0">
              <a:buFont typeface="Arial" charset="0"/>
              <a:buNone/>
            </a:pPr>
            <a:r>
              <a:rPr lang="en-US" sz="1200" b="0" i="0" kern="1200" dirty="0" smtClean="0">
                <a:solidFill>
                  <a:schemeClr val="tx1"/>
                </a:solidFill>
                <a:effectLst/>
                <a:latin typeface="+mn-lt"/>
                <a:ea typeface="+mn-ea"/>
                <a:cs typeface="+mn-cs"/>
              </a:rPr>
              <a:t>&lt; Content-Type: application/xml</a:t>
            </a:r>
          </a:p>
          <a:p>
            <a:pPr marL="0" indent="0">
              <a:buFont typeface="Arial" charset="0"/>
              <a:buNone/>
            </a:pPr>
            <a:r>
              <a:rPr lang="en-US" sz="1200" b="0" i="0" kern="1200" dirty="0" smtClean="0">
                <a:solidFill>
                  <a:schemeClr val="tx1"/>
                </a:solidFill>
                <a:effectLst/>
                <a:latin typeface="+mn-lt"/>
                <a:ea typeface="+mn-ea"/>
                <a:cs typeface="+mn-cs"/>
              </a:rPr>
              <a:t>&lt; Content-Length: 104 </a:t>
            </a:r>
          </a:p>
          <a:p>
            <a:pPr marL="0" indent="0">
              <a:buFont typeface="Arial" charset="0"/>
              <a:buNone/>
            </a:pPr>
            <a:r>
              <a:rPr lang="en-US" sz="1200" b="0" i="0" kern="1200" dirty="0" smtClean="0">
                <a:solidFill>
                  <a:schemeClr val="tx1"/>
                </a:solidFill>
                <a:effectLst/>
                <a:latin typeface="+mn-lt"/>
                <a:ea typeface="+mn-ea"/>
                <a:cs typeface="+mn-cs"/>
              </a:rPr>
              <a:t>&lt; Date: Sat, 07 Oct 2017 00:06:33 GMT </a:t>
            </a:r>
          </a:p>
          <a:p>
            <a:pPr marL="0" indent="0">
              <a:buFont typeface="Arial" charset="0"/>
              <a:buNone/>
            </a:pPr>
            <a:r>
              <a:rPr lang="en-US" sz="1200" b="0" i="0" kern="1200" dirty="0" smtClean="0">
                <a:solidFill>
                  <a:schemeClr val="tx1"/>
                </a:solidFill>
                <a:effectLst/>
                <a:latin typeface="+mn-lt"/>
                <a:ea typeface="+mn-ea"/>
                <a:cs typeface="+mn-cs"/>
              </a:rPr>
              <a:t>&lt; * </a:t>
            </a:r>
            <a:r>
              <a:rPr lang="en-US" sz="1200" b="0" i="0" kern="1200" dirty="0" err="1" smtClean="0">
                <a:solidFill>
                  <a:schemeClr val="tx1"/>
                </a:solidFill>
                <a:effectLst/>
                <a:latin typeface="+mn-lt"/>
                <a:ea typeface="+mn-ea"/>
                <a:cs typeface="+mn-cs"/>
              </a:rPr>
              <a:t>Curl_http_done</a:t>
            </a:r>
            <a:r>
              <a:rPr lang="en-US" sz="1200" b="0" i="0" kern="1200" dirty="0" smtClean="0">
                <a:solidFill>
                  <a:schemeClr val="tx1"/>
                </a:solidFill>
                <a:effectLst/>
                <a:latin typeface="+mn-lt"/>
                <a:ea typeface="+mn-ea"/>
                <a:cs typeface="+mn-cs"/>
              </a:rPr>
              <a:t>: called premature == 0 * Connection #0 to host localhost left intact </a:t>
            </a:r>
          </a:p>
          <a:p>
            <a:pPr marL="0" indent="0">
              <a:buFont typeface="Arial" charset="0"/>
              <a:buNone/>
            </a:pPr>
            <a:r>
              <a:rPr lang="en-US" sz="1200" b="0" i="0" kern="1200" dirty="0" smtClean="0">
                <a:solidFill>
                  <a:schemeClr val="tx1"/>
                </a:solidFill>
                <a:effectLst/>
                <a:latin typeface="+mn-lt"/>
                <a:ea typeface="+mn-ea"/>
                <a:cs typeface="+mn-cs"/>
              </a:rPr>
              <a:t>&lt;?xml version="1.0" encoding="UTF-8" standalone="yes"?&gt;&lt;employee&gt;&lt;id&gt;1&lt;/id&gt;&lt;name&gt;Penny&lt;/name&gt;&lt;/employee&gt;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34</a:t>
            </a:fld>
            <a:endParaRPr lang="en-US" altLang="en-US"/>
          </a:p>
        </p:txBody>
      </p:sp>
    </p:spTree>
    <p:extLst>
      <p:ext uri="{BB962C8B-B14F-4D97-AF65-F5344CB8AC3E}">
        <p14:creationId xmlns:p14="http://schemas.microsoft.com/office/powerpoint/2010/main" val="18951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a:p>
        </p:txBody>
      </p:sp>
    </p:spTree>
    <p:extLst>
      <p:ext uri="{BB962C8B-B14F-4D97-AF65-F5344CB8AC3E}">
        <p14:creationId xmlns:p14="http://schemas.microsoft.com/office/powerpoint/2010/main" val="1600133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Verify application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single resource can be obtained:</a:t>
            </a:r>
          </a:p>
          <a:p>
            <a:r>
              <a:rPr lang="en-US" sz="1200" b="0" i="0" kern="1200" dirty="0" smtClean="0">
                <a:solidFill>
                  <a:schemeClr val="tx1"/>
                </a:solidFill>
                <a:effectLst/>
                <a:latin typeface="+mn-lt"/>
                <a:ea typeface="+mn-ea"/>
                <a:cs typeface="+mn-cs"/>
              </a:rPr>
              <a:t>curl -v http://localhost:8080/resources/employees/1</a:t>
            </a:r>
          </a:p>
          <a:p>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hu-HU" sz="1200" b="1" dirty="0" err="1" smtClean="0"/>
              <a:t>Reference</a:t>
            </a:r>
            <a:r>
              <a:rPr lang="hu-HU" sz="1200" dirty="0" smtClean="0"/>
              <a:t>: </a:t>
            </a:r>
            <a:r>
              <a:rPr lang="hu-HU" sz="1200" dirty="0" smtClean="0">
                <a:latin typeface="Courier New" charset="0"/>
                <a:ea typeface="Courier New" charset="0"/>
                <a:cs typeface="Courier New" charset="0"/>
              </a:rPr>
              <a:t>cs_09-40.bash</a:t>
            </a:r>
            <a:r>
              <a:rPr lang="hu-HU" sz="1200" baseline="0" dirty="0" smtClean="0">
                <a:latin typeface="Courier New" charset="0"/>
                <a:ea typeface="Courier New" charset="0"/>
                <a:cs typeface="Courier New" charset="0"/>
              </a:rPr>
              <a:t> </a:t>
            </a:r>
            <a:r>
              <a:rPr lang="mr-IN" sz="1200" baseline="0" dirty="0" smtClean="0">
                <a:latin typeface="Courier New" charset="0"/>
                <a:ea typeface="Courier New" charset="0"/>
                <a:cs typeface="Courier New" charset="0"/>
              </a:rPr>
              <a:t>–</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for</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larger</a:t>
            </a:r>
            <a:r>
              <a:rPr lang="hu-HU" sz="1200" baseline="0" dirty="0" smtClean="0">
                <a:latin typeface="Courier New" charset="0"/>
                <a:ea typeface="Courier New" charset="0"/>
                <a:cs typeface="Courier New" charset="0"/>
              </a:rPr>
              <a:t> print </a:t>
            </a:r>
            <a:r>
              <a:rPr lang="hu-HU" sz="1200" baseline="0" dirty="0" err="1" smtClean="0">
                <a:latin typeface="Courier New" charset="0"/>
                <a:ea typeface="Courier New" charset="0"/>
                <a:cs typeface="Courier New" charset="0"/>
              </a:rPr>
              <a:t>to</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share</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with</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students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shows the output:</a:t>
            </a:r>
          </a:p>
          <a:p>
            <a:r>
              <a:rPr lang="en-US" sz="1200" b="0" i="0" kern="1200" dirty="0" smtClean="0">
                <a:solidFill>
                  <a:schemeClr val="tx1"/>
                </a:solidFill>
                <a:effectLst/>
                <a:latin typeface="+mn-lt"/>
                <a:ea typeface="+mn-ea"/>
                <a:cs typeface="+mn-cs"/>
              </a:rPr>
              <a:t>curl -v http://localhost:8080/resources/employees/1 </a:t>
            </a:r>
          </a:p>
          <a:p>
            <a:pPr marL="0" indent="0">
              <a:buFont typeface="Arial" charset="0"/>
              <a:buNone/>
            </a:pPr>
            <a:r>
              <a:rPr lang="en-US" sz="1200" b="0" i="0" kern="1200" dirty="0" smtClean="0">
                <a:solidFill>
                  <a:schemeClr val="tx1"/>
                </a:solidFill>
                <a:effectLst/>
                <a:latin typeface="+mn-lt"/>
                <a:ea typeface="+mn-ea"/>
                <a:cs typeface="+mn-cs"/>
              </a:rPr>
              <a:t>Trying ::1... </a:t>
            </a:r>
          </a:p>
          <a:p>
            <a:pPr marL="0" indent="0">
              <a:buFont typeface="Arial" charset="0"/>
              <a:buNone/>
            </a:pPr>
            <a:r>
              <a:rPr lang="en-US" sz="1200" b="0" i="0" kern="1200" dirty="0" smtClean="0">
                <a:solidFill>
                  <a:schemeClr val="tx1"/>
                </a:solidFill>
                <a:effectLst/>
                <a:latin typeface="+mn-lt"/>
                <a:ea typeface="+mn-ea"/>
                <a:cs typeface="+mn-cs"/>
              </a:rPr>
              <a:t>* TCP_NODELAY set </a:t>
            </a:r>
          </a:p>
          <a:p>
            <a:pPr marL="0" indent="0">
              <a:buFont typeface="Arial" charset="0"/>
              <a:buNone/>
            </a:pPr>
            <a:r>
              <a:rPr lang="en-US" sz="1200" b="0" i="0" kern="1200" dirty="0" smtClean="0">
                <a:solidFill>
                  <a:schemeClr val="tx1"/>
                </a:solidFill>
                <a:effectLst/>
                <a:latin typeface="+mn-lt"/>
                <a:ea typeface="+mn-ea"/>
                <a:cs typeface="+mn-cs"/>
              </a:rPr>
              <a:t>* Connected to localhost (::1) port 8080 (#0) </a:t>
            </a:r>
          </a:p>
          <a:p>
            <a:pPr marL="0" indent="0">
              <a:buFont typeface="Arial" charset="0"/>
              <a:buNone/>
            </a:pPr>
            <a:r>
              <a:rPr lang="en-US" sz="1200" b="0" i="0" kern="1200" dirty="0" smtClean="0">
                <a:solidFill>
                  <a:schemeClr val="tx1"/>
                </a:solidFill>
                <a:effectLst/>
                <a:latin typeface="+mn-lt"/>
                <a:ea typeface="+mn-ea"/>
                <a:cs typeface="+mn-cs"/>
              </a:rPr>
              <a:t>&gt; GET /resources/employees/1 HTTP/1.1 </a:t>
            </a:r>
          </a:p>
          <a:p>
            <a:pPr marL="0" indent="0">
              <a:buFont typeface="Arial" charset="0"/>
              <a:buNone/>
            </a:pPr>
            <a:r>
              <a:rPr lang="en-US" sz="1200" b="0" i="0" kern="1200" dirty="0" smtClean="0">
                <a:solidFill>
                  <a:schemeClr val="tx1"/>
                </a:solidFill>
                <a:effectLst/>
                <a:latin typeface="+mn-lt"/>
                <a:ea typeface="+mn-ea"/>
                <a:cs typeface="+mn-cs"/>
              </a:rPr>
              <a:t>&gt; Host: localhost:8080 </a:t>
            </a:r>
          </a:p>
          <a:p>
            <a:pPr marL="0" indent="0">
              <a:buFont typeface="Arial" charset="0"/>
              <a:buNone/>
            </a:pPr>
            <a:r>
              <a:rPr lang="en-US" sz="1200" b="0" i="0" kern="1200" dirty="0" smtClean="0">
                <a:solidFill>
                  <a:schemeClr val="tx1"/>
                </a:solidFill>
                <a:effectLst/>
                <a:latin typeface="+mn-lt"/>
                <a:ea typeface="+mn-ea"/>
                <a:cs typeface="+mn-cs"/>
              </a:rPr>
              <a:t>&gt; User-Agent: curl/7.51.0 </a:t>
            </a:r>
          </a:p>
          <a:p>
            <a:pPr marL="0" indent="0">
              <a:buFont typeface="Arial" charset="0"/>
              <a:buNone/>
            </a:pPr>
            <a:r>
              <a:rPr lang="en-US" sz="1200" b="0" i="0" kern="1200" dirty="0" smtClean="0">
                <a:solidFill>
                  <a:schemeClr val="tx1"/>
                </a:solidFill>
                <a:effectLst/>
                <a:latin typeface="+mn-lt"/>
                <a:ea typeface="+mn-ea"/>
                <a:cs typeface="+mn-cs"/>
              </a:rPr>
              <a:t>&gt; Accept: */* </a:t>
            </a:r>
          </a:p>
          <a:p>
            <a:pPr marL="0" indent="0">
              <a:buFont typeface="Arial" charset="0"/>
              <a:buNone/>
            </a:pPr>
            <a:r>
              <a:rPr lang="en-US" sz="1200" b="0" i="0" kern="1200" dirty="0" smtClean="0">
                <a:solidFill>
                  <a:schemeClr val="tx1"/>
                </a:solidFill>
                <a:effectLst/>
                <a:latin typeface="+mn-lt"/>
                <a:ea typeface="+mn-ea"/>
                <a:cs typeface="+mn-cs"/>
              </a:rPr>
              <a:t>&gt; </a:t>
            </a:r>
          </a:p>
          <a:p>
            <a:pPr marL="0" indent="0">
              <a:buFont typeface="Arial" charset="0"/>
              <a:buNone/>
            </a:pPr>
            <a:r>
              <a:rPr lang="en-US" sz="1200" b="0" i="0" kern="1200" dirty="0" smtClean="0">
                <a:solidFill>
                  <a:schemeClr val="tx1"/>
                </a:solidFill>
                <a:effectLst/>
                <a:latin typeface="+mn-lt"/>
                <a:ea typeface="+mn-ea"/>
                <a:cs typeface="+mn-cs"/>
              </a:rPr>
              <a:t>&lt; HTTP/1.1 200 OK</a:t>
            </a:r>
          </a:p>
          <a:p>
            <a:pPr marL="0" indent="0">
              <a:buFont typeface="Arial" charset="0"/>
              <a:buNone/>
            </a:pPr>
            <a:r>
              <a:rPr lang="en-US" sz="1200" b="0" i="0" kern="1200" dirty="0" smtClean="0">
                <a:solidFill>
                  <a:schemeClr val="tx1"/>
                </a:solidFill>
                <a:effectLst/>
                <a:latin typeface="+mn-lt"/>
                <a:ea typeface="+mn-ea"/>
                <a:cs typeface="+mn-cs"/>
              </a:rPr>
              <a:t>&lt; Connection: keep-alive </a:t>
            </a:r>
          </a:p>
          <a:p>
            <a:pPr marL="0" indent="0">
              <a:buFont typeface="Arial" charset="0"/>
              <a:buNone/>
            </a:pPr>
            <a:r>
              <a:rPr lang="en-US" sz="1200" b="0" i="0" kern="1200" dirty="0" smtClean="0">
                <a:solidFill>
                  <a:schemeClr val="tx1"/>
                </a:solidFill>
                <a:effectLst/>
                <a:latin typeface="+mn-lt"/>
                <a:ea typeface="+mn-ea"/>
                <a:cs typeface="+mn-cs"/>
              </a:rPr>
              <a:t>&lt; Content-Type: application/xml</a:t>
            </a:r>
          </a:p>
          <a:p>
            <a:pPr marL="0" indent="0">
              <a:buFont typeface="Arial" charset="0"/>
              <a:buNone/>
            </a:pPr>
            <a:r>
              <a:rPr lang="en-US" sz="1200" b="0" i="0" kern="1200" dirty="0" smtClean="0">
                <a:solidFill>
                  <a:schemeClr val="tx1"/>
                </a:solidFill>
                <a:effectLst/>
                <a:latin typeface="+mn-lt"/>
                <a:ea typeface="+mn-ea"/>
                <a:cs typeface="+mn-cs"/>
              </a:rPr>
              <a:t>&lt; Content-Length: 104 </a:t>
            </a:r>
          </a:p>
          <a:p>
            <a:pPr marL="0" indent="0">
              <a:buFont typeface="Arial" charset="0"/>
              <a:buNone/>
            </a:pPr>
            <a:r>
              <a:rPr lang="en-US" sz="1200" b="0" i="0" kern="1200" dirty="0" smtClean="0">
                <a:solidFill>
                  <a:schemeClr val="tx1"/>
                </a:solidFill>
                <a:effectLst/>
                <a:latin typeface="+mn-lt"/>
                <a:ea typeface="+mn-ea"/>
                <a:cs typeface="+mn-cs"/>
              </a:rPr>
              <a:t>&lt; Date: Sat, 07 Oct 2017 00:06:33 GMT </a:t>
            </a:r>
          </a:p>
          <a:p>
            <a:pPr marL="0" indent="0">
              <a:buFont typeface="Arial" charset="0"/>
              <a:buNone/>
            </a:pPr>
            <a:r>
              <a:rPr lang="en-US" sz="1200" b="0" i="0" kern="1200" dirty="0" smtClean="0">
                <a:solidFill>
                  <a:schemeClr val="tx1"/>
                </a:solidFill>
                <a:effectLst/>
                <a:latin typeface="+mn-lt"/>
                <a:ea typeface="+mn-ea"/>
                <a:cs typeface="+mn-cs"/>
              </a:rPr>
              <a:t>&lt; * </a:t>
            </a:r>
            <a:r>
              <a:rPr lang="en-US" sz="1200" b="0" i="0" kern="1200" dirty="0" err="1" smtClean="0">
                <a:solidFill>
                  <a:schemeClr val="tx1"/>
                </a:solidFill>
                <a:effectLst/>
                <a:latin typeface="+mn-lt"/>
                <a:ea typeface="+mn-ea"/>
                <a:cs typeface="+mn-cs"/>
              </a:rPr>
              <a:t>Curl_http_done</a:t>
            </a:r>
            <a:r>
              <a:rPr lang="en-US" sz="1200" b="0" i="0" kern="1200" dirty="0" smtClean="0">
                <a:solidFill>
                  <a:schemeClr val="tx1"/>
                </a:solidFill>
                <a:effectLst/>
                <a:latin typeface="+mn-lt"/>
                <a:ea typeface="+mn-ea"/>
                <a:cs typeface="+mn-cs"/>
              </a:rPr>
              <a:t>: called premature == 0 * Connection #0 to host localhost left intact </a:t>
            </a:r>
          </a:p>
          <a:p>
            <a:pPr marL="0" indent="0">
              <a:buFont typeface="Arial" charset="0"/>
              <a:buNone/>
            </a:pPr>
            <a:r>
              <a:rPr lang="en-US" sz="1200" b="0" i="0" kern="1200" dirty="0" smtClean="0">
                <a:solidFill>
                  <a:schemeClr val="tx1"/>
                </a:solidFill>
                <a:effectLst/>
                <a:latin typeface="+mn-lt"/>
                <a:ea typeface="+mn-ea"/>
                <a:cs typeface="+mn-cs"/>
              </a:rPr>
              <a:t>&lt;?xml version="1.0" encoding="UTF-8" standalone="yes"?&gt;&lt;employee&gt;&lt;id&gt;1&lt;/id&gt;&lt;name&gt;Penny&lt;/name&gt;&lt;/employee&gt;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35</a:t>
            </a:fld>
            <a:endParaRPr lang="en-US" altLang="en-US"/>
          </a:p>
        </p:txBody>
      </p:sp>
    </p:spTree>
    <p:extLst>
      <p:ext uri="{BB962C8B-B14F-4D97-AF65-F5344CB8AC3E}">
        <p14:creationId xmlns:p14="http://schemas.microsoft.com/office/powerpoint/2010/main" val="2129265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Shutdown application</a:t>
            </a:r>
          </a:p>
          <a:p>
            <a:r>
              <a:rPr lang="en-US" sz="1200" b="0" i="0" kern="1200" dirty="0" smtClean="0">
                <a:solidFill>
                  <a:schemeClr val="tx1"/>
                </a:solidFill>
                <a:effectLst/>
                <a:latin typeface="+mn-lt"/>
                <a:ea typeface="+mn-ea"/>
                <a:cs typeface="+mn-cs"/>
              </a:rPr>
              <a:t>Shutdown the application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down:</a:t>
            </a:r>
          </a:p>
          <a:p>
            <a:r>
              <a:rPr lang="en-US" sz="1200" b="0" i="0" kern="1200" dirty="0" smtClean="0">
                <a:solidFill>
                  <a:schemeClr val="tx1"/>
                </a:solidFill>
                <a:effectLst/>
                <a:latin typeface="+mn-lt"/>
                <a:ea typeface="+mn-ea"/>
                <a:cs typeface="+mn-cs"/>
              </a:rPr>
              <a:t>Stopping javaee_web_1 ... done </a:t>
            </a:r>
          </a:p>
          <a:p>
            <a:r>
              <a:rPr lang="en-US" sz="1200" b="0" i="0" kern="1200" dirty="0" smtClean="0">
                <a:solidFill>
                  <a:schemeClr val="tx1"/>
                </a:solidFill>
                <a:effectLst/>
                <a:latin typeface="+mn-lt"/>
                <a:ea typeface="+mn-ea"/>
                <a:cs typeface="+mn-cs"/>
              </a:rPr>
              <a:t>Stopping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done </a:t>
            </a:r>
          </a:p>
          <a:p>
            <a:r>
              <a:rPr lang="en-US" sz="1200" b="0" i="0" kern="1200" dirty="0" smtClean="0">
                <a:solidFill>
                  <a:schemeClr val="tx1"/>
                </a:solidFill>
                <a:effectLst/>
                <a:latin typeface="+mn-lt"/>
                <a:ea typeface="+mn-ea"/>
                <a:cs typeface="+mn-cs"/>
              </a:rPr>
              <a:t>Removing javaee_web_1 ... done </a:t>
            </a:r>
          </a:p>
          <a:p>
            <a:r>
              <a:rPr lang="en-US" sz="1200" b="0" i="0" kern="1200" dirty="0" smtClean="0">
                <a:solidFill>
                  <a:schemeClr val="tx1"/>
                </a:solidFill>
                <a:effectLst/>
                <a:latin typeface="+mn-lt"/>
                <a:ea typeface="+mn-ea"/>
                <a:cs typeface="+mn-cs"/>
              </a:rPr>
              <a:t>Removing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done </a:t>
            </a:r>
          </a:p>
          <a:p>
            <a:r>
              <a:rPr lang="en-US" sz="1200" b="0" i="0" kern="1200" dirty="0" smtClean="0">
                <a:solidFill>
                  <a:schemeClr val="tx1"/>
                </a:solidFill>
                <a:effectLst/>
                <a:latin typeface="+mn-lt"/>
                <a:ea typeface="+mn-ea"/>
                <a:cs typeface="+mn-cs"/>
              </a:rPr>
              <a:t>Removing network </a:t>
            </a:r>
            <a:r>
              <a:rPr lang="en-US" sz="1200" b="0" i="0" kern="1200" dirty="0" err="1" smtClean="0">
                <a:solidFill>
                  <a:schemeClr val="tx1"/>
                </a:solidFill>
                <a:effectLst/>
                <a:latin typeface="+mn-lt"/>
                <a:ea typeface="+mn-ea"/>
                <a:cs typeface="+mn-cs"/>
              </a:rPr>
              <a:t>javaee_default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stops the container in each service and removes all the services.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also deletes any networks that were created as part of this application.</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36</a:t>
            </a:fld>
            <a:endParaRPr lang="en-US" altLang="en-US"/>
          </a:p>
        </p:txBody>
      </p:sp>
    </p:spTree>
    <p:extLst>
      <p:ext uri="{BB962C8B-B14F-4D97-AF65-F5344CB8AC3E}">
        <p14:creationId xmlns:p14="http://schemas.microsoft.com/office/powerpoint/2010/main" val="19569711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BEWARE: TO DO THESE</a:t>
            </a:r>
            <a:r>
              <a:rPr lang="en-US" sz="1200" b="1" i="0" kern="1200" baseline="0" dirty="0" smtClean="0">
                <a:solidFill>
                  <a:schemeClr val="tx1"/>
                </a:solidFill>
                <a:effectLst/>
                <a:latin typeface="+mn-lt"/>
                <a:ea typeface="+mn-ea"/>
                <a:cs typeface="+mn-cs"/>
              </a:rPr>
              <a:t> EXERCISES, YOU NEED TO CLONE:</a:t>
            </a:r>
          </a:p>
          <a:p>
            <a:r>
              <a:rPr lang="en-US" sz="1200" b="1" i="0" kern="1200" baseline="0" dirty="0" err="1" smtClean="0">
                <a:solidFill>
                  <a:schemeClr val="tx1"/>
                </a:solidFill>
                <a:effectLst/>
                <a:latin typeface="+mn-lt"/>
                <a:ea typeface="+mn-ea"/>
                <a:cs typeface="+mn-cs"/>
              </a:rPr>
              <a:t>git@Docker</a:t>
            </a:r>
            <a:r>
              <a:rPr lang="en-US" sz="1200" b="1" i="0" kern="1200" baseline="0" dirty="0" smtClean="0">
                <a:solidFill>
                  <a:schemeClr val="tx1"/>
                </a:solidFill>
                <a:effectLst/>
                <a:latin typeface="+mn-lt"/>
                <a:ea typeface="+mn-ea"/>
                <a:cs typeface="+mn-cs"/>
              </a:rPr>
              <a:t>/labs</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section will deploy an application that will provide a CRUD/REST interface on a data bucket in </a:t>
            </a:r>
            <a:r>
              <a:rPr lang="en-US" sz="1200" b="0" i="0" u="none" strike="noStrike" kern="1200" dirty="0" smtClean="0">
                <a:solidFill>
                  <a:schemeClr val="tx1"/>
                </a:solidFill>
                <a:effectLst/>
                <a:latin typeface="+mn-lt"/>
                <a:ea typeface="+mn-ea"/>
                <a:cs typeface="+mn-cs"/>
                <a:hlinkClick r:id="rId3"/>
              </a:rPr>
              <a:t>MySQL</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This is achieved by using a Java EE application deployed on </a:t>
            </a:r>
            <a:r>
              <a:rPr lang="en-US" sz="1200" b="0" i="0" u="none" strike="noStrike" kern="1200" dirty="0" smtClean="0">
                <a:solidFill>
                  <a:schemeClr val="tx1"/>
                </a:solidFill>
                <a:effectLst/>
                <a:latin typeface="+mn-lt"/>
                <a:ea typeface="+mn-ea"/>
                <a:cs typeface="+mn-cs"/>
                <a:hlinkClick r:id="rId4"/>
              </a:rPr>
              <a:t>WildFly</a:t>
            </a:r>
            <a:r>
              <a:rPr lang="en-US" sz="1200" b="0" i="0" kern="1200" dirty="0" smtClean="0">
                <a:solidFill>
                  <a:schemeClr val="tx1"/>
                </a:solidFill>
                <a:effectLst/>
                <a:latin typeface="+mn-lt"/>
                <a:ea typeface="+mn-ea"/>
                <a:cs typeface="+mn-cs"/>
              </a:rPr>
              <a:t> to access the database.</a:t>
            </a:r>
          </a:p>
          <a:p>
            <a:endParaRPr lang="en-US" dirty="0" smtClean="0"/>
          </a:p>
          <a:p>
            <a:r>
              <a:rPr lang="en-US" sz="1200" b="1" i="0" kern="1200" dirty="0" smtClean="0">
                <a:solidFill>
                  <a:schemeClr val="tx1"/>
                </a:solidFill>
                <a:effectLst/>
                <a:latin typeface="+mn-lt"/>
                <a:ea typeface="+mn-ea"/>
                <a:cs typeface="+mn-cs"/>
              </a:rPr>
              <a:t>Initialize Swarm</a:t>
            </a:r>
          </a:p>
          <a:p>
            <a:r>
              <a:rPr lang="en-US" sz="1200" b="0" i="0" kern="1200" dirty="0" smtClean="0">
                <a:solidFill>
                  <a:schemeClr val="tx1"/>
                </a:solidFill>
                <a:effectLst/>
                <a:latin typeface="+mn-lt"/>
                <a:ea typeface="+mn-ea"/>
                <a:cs typeface="+mn-cs"/>
              </a:rPr>
              <a:t>Initialize Swarm mode using the following command:</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swarm </a:t>
            </a:r>
            <a:r>
              <a:rPr lang="en-US" sz="1200" b="0" i="0" kern="1200" dirty="0" err="1" smtClean="0">
                <a:solidFill>
                  <a:schemeClr val="tx1"/>
                </a:solidFill>
                <a:effectLst/>
                <a:latin typeface="+mn-lt"/>
                <a:ea typeface="+mn-ea"/>
                <a:cs typeface="+mn-cs"/>
              </a:rPr>
              <a:t>init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starts a Swarm Manager.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By default, a manager node is also a worker but can be configured to be a manager-only.</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38</a:t>
            </a:fld>
            <a:endParaRPr lang="en-US" altLang="en-US"/>
          </a:p>
        </p:txBody>
      </p:sp>
    </p:spTree>
    <p:extLst>
      <p:ext uri="{BB962C8B-B14F-4D97-AF65-F5344CB8AC3E}">
        <p14:creationId xmlns:p14="http://schemas.microsoft.com/office/powerpoint/2010/main" val="356446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Initialize Swarm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Find some information about this one-node cluster using the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info</a:t>
            </a:r>
          </a:p>
          <a:p>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cs_09-info.bash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cluster has 1 node, and that is a manager. </a:t>
            </a:r>
          </a:p>
          <a:p>
            <a:r>
              <a:rPr lang="en-US" sz="1200" b="0" i="0" kern="1200" dirty="0" smtClean="0">
                <a:solidFill>
                  <a:schemeClr val="tx1"/>
                </a:solidFill>
                <a:effectLst/>
                <a:latin typeface="+mn-lt"/>
                <a:ea typeface="+mn-ea"/>
                <a:cs typeface="+mn-cs"/>
              </a:rPr>
              <a:t>By default, the manager node is also a worker node. </a:t>
            </a:r>
          </a:p>
          <a:p>
            <a:r>
              <a:rPr lang="en-US" sz="1200" b="0" i="0" kern="1200" dirty="0" smtClean="0">
                <a:solidFill>
                  <a:schemeClr val="tx1"/>
                </a:solidFill>
                <a:effectLst/>
                <a:latin typeface="+mn-lt"/>
                <a:ea typeface="+mn-ea"/>
                <a:cs typeface="+mn-cs"/>
              </a:rPr>
              <a:t>This means the containers can run on this node.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39</a:t>
            </a:fld>
            <a:endParaRPr lang="en-US" altLang="en-US"/>
          </a:p>
        </p:txBody>
      </p:sp>
    </p:spTree>
    <p:extLst>
      <p:ext uri="{BB962C8B-B14F-4D97-AF65-F5344CB8AC3E}">
        <p14:creationId xmlns:p14="http://schemas.microsoft.com/office/powerpoint/2010/main" val="11567023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Multi-container application</a:t>
            </a:r>
          </a:p>
          <a:p>
            <a:r>
              <a:rPr lang="en-US" sz="1200" b="0" i="0" kern="1200" dirty="0" smtClean="0">
                <a:solidFill>
                  <a:schemeClr val="tx1"/>
                </a:solidFill>
                <a:effectLst/>
                <a:latin typeface="+mn-lt"/>
                <a:ea typeface="+mn-ea"/>
                <a:cs typeface="+mn-cs"/>
              </a:rPr>
              <a:t>This section describes how to deploy a multi-container application using Docker Compose to Swarm mode use Docker CLI.</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Create a new directory and cd to it:</a:t>
            </a:r>
          </a:p>
          <a:p>
            <a:r>
              <a:rPr lang="en-US" sz="1200" b="0" i="0" kern="1200" dirty="0" err="1" smtClean="0">
                <a:solidFill>
                  <a:schemeClr val="tx1"/>
                </a:solidFill>
                <a:effectLst/>
                <a:latin typeface="+mn-lt"/>
                <a:ea typeface="+mn-ea"/>
                <a:cs typeface="+mn-cs"/>
              </a:rPr>
              <a:t>mkdir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cd </a:t>
            </a:r>
            <a:r>
              <a:rPr lang="en-US" sz="1200" b="0" i="0" kern="1200" dirty="0" err="1" smtClean="0">
                <a:solidFill>
                  <a:schemeClr val="tx1"/>
                </a:solidFill>
                <a:effectLst/>
                <a:latin typeface="+mn-lt"/>
                <a:ea typeface="+mn-ea"/>
                <a:cs typeface="+mn-cs"/>
              </a:rPr>
              <a:t>webapp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lgn="l">
              <a:buNone/>
            </a:pPr>
            <a:r>
              <a:rPr lang="en-US" sz="1200" b="0" i="0" kern="1200" dirty="0" smtClean="0">
                <a:solidFill>
                  <a:schemeClr val="tx1"/>
                </a:solidFill>
                <a:effectLst/>
                <a:latin typeface="+mn-lt"/>
                <a:ea typeface="+mn-ea"/>
                <a:cs typeface="+mn-cs"/>
              </a:rPr>
              <a:t>Create a new Compose definition </a:t>
            </a:r>
            <a:r>
              <a:rPr lang="en-US" sz="1200" b="0" i="0" kern="1200" dirty="0" err="1" smtClean="0">
                <a:solidFill>
                  <a:schemeClr val="tx1"/>
                </a:solidFill>
                <a:effectLst/>
                <a:latin typeface="+mn-lt"/>
                <a:ea typeface="+mn-ea"/>
                <a:cs typeface="+mn-cs"/>
              </a:rPr>
              <a:t>docker-compose.yml</a:t>
            </a:r>
            <a:r>
              <a:rPr lang="en-US" sz="1200" b="0" i="0" kern="1200" dirty="0" smtClean="0">
                <a:solidFill>
                  <a:schemeClr val="tx1"/>
                </a:solidFill>
                <a:effectLst/>
                <a:latin typeface="+mn-lt"/>
                <a:ea typeface="+mn-ea"/>
                <a:cs typeface="+mn-cs"/>
              </a:rPr>
              <a:t> using </a:t>
            </a:r>
            <a:r>
              <a:rPr lang="hu-HU" sz="1200" b="1" dirty="0" err="1" smtClean="0"/>
              <a:t>Reference</a:t>
            </a:r>
            <a:r>
              <a:rPr lang="hu-HU" sz="1200" dirty="0" smtClean="0"/>
              <a:t>: </a:t>
            </a:r>
            <a:r>
              <a:rPr lang="hu-HU" sz="1200" dirty="0" smtClean="0">
                <a:latin typeface="Courier New" charset="0"/>
                <a:ea typeface="Courier New" charset="0"/>
                <a:cs typeface="Courier New" charset="0"/>
              </a:rPr>
              <a:t>cs_09-35.yaml</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40</a:t>
            </a:fld>
            <a:endParaRPr lang="en-US" altLang="en-US"/>
          </a:p>
        </p:txBody>
      </p:sp>
    </p:spTree>
    <p:extLst>
      <p:ext uri="{BB962C8B-B14F-4D97-AF65-F5344CB8AC3E}">
        <p14:creationId xmlns:p14="http://schemas.microsoft.com/office/powerpoint/2010/main" val="2124061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Multi-container application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application can be started as:</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stack deploy --compose-file=</a:t>
            </a:r>
            <a:r>
              <a:rPr lang="en-US" sz="1200" b="0" i="0" kern="1200" dirty="0" err="1" smtClean="0">
                <a:solidFill>
                  <a:schemeClr val="tx1"/>
                </a:solidFill>
                <a:effectLst/>
                <a:latin typeface="+mn-lt"/>
                <a:ea typeface="+mn-ea"/>
                <a:cs typeface="+mn-cs"/>
              </a:rPr>
              <a:t>docker-compose.yml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webapp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shows the output as:</a:t>
            </a:r>
          </a:p>
          <a:p>
            <a:r>
              <a:rPr lang="en-US" sz="1200" b="0" i="0" kern="1200" dirty="0" smtClean="0">
                <a:solidFill>
                  <a:schemeClr val="tx1"/>
                </a:solidFill>
                <a:effectLst/>
                <a:latin typeface="+mn-lt"/>
                <a:ea typeface="+mn-ea"/>
                <a:cs typeface="+mn-cs"/>
              </a:rPr>
              <a:t>Ignoring deprecated options: </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container_name</a:t>
            </a:r>
            <a:r>
              <a:rPr lang="en-US" sz="1200" b="0" i="0" kern="1200" dirty="0" smtClean="0">
                <a:solidFill>
                  <a:schemeClr val="tx1"/>
                </a:solidFill>
                <a:effectLst/>
                <a:latin typeface="+mn-lt"/>
                <a:ea typeface="+mn-ea"/>
                <a:cs typeface="+mn-cs"/>
              </a:rPr>
              <a:t>: Setting the container name is not supported.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Creating network </a:t>
            </a:r>
            <a:r>
              <a:rPr lang="en-US" sz="1200" b="0" i="0" kern="1200" dirty="0" err="1" smtClean="0">
                <a:solidFill>
                  <a:schemeClr val="tx1"/>
                </a:solidFill>
                <a:effectLst/>
                <a:latin typeface="+mn-lt"/>
                <a:ea typeface="+mn-ea"/>
                <a:cs typeface="+mn-cs"/>
              </a:rPr>
              <a:t>webapp_default</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Creating service </a:t>
            </a:r>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Creating service </a:t>
            </a:r>
            <a:r>
              <a:rPr lang="en-US" sz="1200" b="0" i="0" kern="1200" dirty="0" err="1" smtClean="0">
                <a:solidFill>
                  <a:schemeClr val="tx1"/>
                </a:solidFill>
                <a:effectLst/>
                <a:latin typeface="+mn-lt"/>
                <a:ea typeface="+mn-ea"/>
                <a:cs typeface="+mn-cs"/>
              </a:rPr>
              <a:t>webapp_web</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and MySQL services are started on this node. </a:t>
            </a:r>
          </a:p>
          <a:p>
            <a:r>
              <a:rPr lang="en-US" sz="1200" b="0"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Each service has a single container. If the Swarm mode is enabled on multiple nodes then the containers will be distributed across them.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new overlay network is created.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This can be verified using the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network ls. This network allows multiple containers on different hosts to communicate with each other.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41</a:t>
            </a:fld>
            <a:endParaRPr lang="en-US" altLang="en-US"/>
          </a:p>
        </p:txBody>
      </p:sp>
    </p:spTree>
    <p:extLst>
      <p:ext uri="{BB962C8B-B14F-4D97-AF65-F5344CB8AC3E}">
        <p14:creationId xmlns:p14="http://schemas.microsoft.com/office/powerpoint/2010/main" val="1944485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Verify service and containers in application</a:t>
            </a:r>
          </a:p>
          <a:p>
            <a:endParaRPr lang="en-US" b="1" dirty="0" smtClean="0">
              <a:effectLst/>
            </a:endParaRPr>
          </a:p>
          <a:p>
            <a:r>
              <a:rPr lang="en-US" b="1" dirty="0" smtClean="0">
                <a:effectLst/>
              </a:rPr>
              <a:t>SHARE:</a:t>
            </a:r>
          </a:p>
          <a:p>
            <a:r>
              <a:rPr lang="en-US" sz="1200" b="0" i="0" kern="1200" dirty="0" smtClean="0">
                <a:solidFill>
                  <a:schemeClr val="tx1"/>
                </a:solidFill>
                <a:effectLst/>
                <a:latin typeface="+mn-lt"/>
                <a:ea typeface="+mn-ea"/>
                <a:cs typeface="+mn-cs"/>
              </a:rPr>
              <a:t>Verify that the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and MySQL services are running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ID NAME MODE REPLICAS IMAGE PORTS </a:t>
            </a:r>
          </a:p>
          <a:p>
            <a:r>
              <a:rPr lang="en-US" sz="1200" b="0" i="0" kern="1200" dirty="0" smtClean="0">
                <a:solidFill>
                  <a:schemeClr val="tx1"/>
                </a:solidFill>
                <a:effectLst/>
                <a:latin typeface="+mn-lt"/>
                <a:ea typeface="+mn-ea"/>
                <a:cs typeface="+mn-cs"/>
              </a:rPr>
              <a:t>j21lwelj529f </a:t>
            </a:r>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 replicated 1/1 mysql:8 *:3306-&gt;3306/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m0m44axt35cg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 replicated 1/1 </a:t>
            </a:r>
            <a:r>
              <a:rPr lang="en-US" sz="1200" b="0" i="0" kern="1200" dirty="0" err="1" smtClean="0">
                <a:solidFill>
                  <a:schemeClr val="tx1"/>
                </a:solidFill>
                <a:effectLst/>
                <a:latin typeface="+mn-lt"/>
                <a:ea typeface="+mn-ea"/>
                <a:cs typeface="+mn-cs"/>
              </a:rPr>
              <a:t>arungupta</a:t>
            </a:r>
            <a:r>
              <a:rPr lang="en-US" sz="1200" b="0" i="0" kern="1200" dirty="0" smtClean="0">
                <a:solidFill>
                  <a:schemeClr val="tx1"/>
                </a:solidFill>
                <a:effectLst/>
                <a:latin typeface="+mn-lt"/>
                <a:ea typeface="+mn-ea"/>
                <a:cs typeface="+mn-cs"/>
              </a:rPr>
              <a:t>/docker-javaee:dockerconeu17 *:8080-&gt;8080/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,*:9990-&gt;9990/</a:t>
            </a:r>
            <a:r>
              <a:rPr lang="en-US" sz="1200" b="0" i="0" kern="1200" dirty="0" err="1" smtClean="0">
                <a:solidFill>
                  <a:schemeClr val="tx1"/>
                </a:solidFill>
                <a:effectLst/>
                <a:latin typeface="+mn-lt"/>
                <a:ea typeface="+mn-ea"/>
                <a:cs typeface="+mn-cs"/>
              </a:rPr>
              <a:t>tcp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More details about the service can be obtained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inspect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cs_09-inspect.bash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Logs for the service can be seen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logs -f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cs_09-logs.bash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Make sure to wait for the last log statement to show.</a:t>
            </a:r>
          </a:p>
          <a:p>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42</a:t>
            </a:fld>
            <a:endParaRPr lang="en-US" altLang="en-US"/>
          </a:p>
        </p:txBody>
      </p:sp>
    </p:spTree>
    <p:extLst>
      <p:ext uri="{BB962C8B-B14F-4D97-AF65-F5344CB8AC3E}">
        <p14:creationId xmlns:p14="http://schemas.microsoft.com/office/powerpoint/2010/main" val="640647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Access application</a:t>
            </a:r>
          </a:p>
          <a:p>
            <a:r>
              <a:rPr lang="en-US" sz="1200" b="0" i="0" kern="1200" dirty="0" smtClean="0">
                <a:solidFill>
                  <a:schemeClr val="tx1"/>
                </a:solidFill>
                <a:effectLst/>
                <a:latin typeface="+mn-lt"/>
                <a:ea typeface="+mn-ea"/>
                <a:cs typeface="+mn-cs"/>
              </a:rPr>
              <a:t>Now that the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and MySQL servers have been configured, let’s access the application. </a:t>
            </a:r>
          </a:p>
          <a:p>
            <a:r>
              <a:rPr lang="en-US" sz="1200" b="0" i="0" kern="1200" dirty="0" smtClean="0">
                <a:solidFill>
                  <a:schemeClr val="tx1"/>
                </a:solidFill>
                <a:effectLst/>
                <a:latin typeface="+mn-lt"/>
                <a:ea typeface="+mn-ea"/>
                <a:cs typeface="+mn-cs"/>
              </a:rPr>
              <a:t>You need to specify IP address of the host where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is running (localhost in our case).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endpoint can be accessed in this case as: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curl -v http://localhost:8080/resources/employees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output is shown as:</a:t>
            </a:r>
          </a:p>
          <a:p>
            <a:r>
              <a:rPr lang="en-US" sz="1200" b="0" i="0" kern="1200" dirty="0" smtClean="0">
                <a:solidFill>
                  <a:schemeClr val="tx1"/>
                </a:solidFill>
                <a:effectLst/>
                <a:latin typeface="+mn-lt"/>
                <a:ea typeface="+mn-ea"/>
                <a:cs typeface="+mn-cs"/>
              </a:rPr>
              <a:t>cs_09-curl.bash</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shows all employees stored in the database.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43</a:t>
            </a:fld>
            <a:endParaRPr lang="en-US" altLang="en-US"/>
          </a:p>
        </p:txBody>
      </p:sp>
    </p:spTree>
    <p:extLst>
      <p:ext uri="{BB962C8B-B14F-4D97-AF65-F5344CB8AC3E}">
        <p14:creationId xmlns:p14="http://schemas.microsoft.com/office/powerpoint/2010/main" val="1382068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Stop application</a:t>
            </a:r>
          </a:p>
          <a:p>
            <a:r>
              <a:rPr lang="en-US" sz="1200" b="0" i="0" kern="1200" dirty="0" smtClean="0">
                <a:solidFill>
                  <a:schemeClr val="tx1"/>
                </a:solidFill>
                <a:effectLst/>
                <a:latin typeface="+mn-lt"/>
                <a:ea typeface="+mn-ea"/>
                <a:cs typeface="+mn-cs"/>
              </a:rPr>
              <a:t>If you only want to stop the application temporarily while keeping any networks that were created as part of this application, the recommended way is to set the amount of service replicas to 0.</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scale </a:t>
            </a:r>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=0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shows the output:</a:t>
            </a:r>
          </a:p>
          <a:p>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 scaled to 0 </a:t>
            </a:r>
          </a:p>
          <a:p>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 scaled to 0 </a:t>
            </a:r>
          </a:p>
          <a:p>
            <a:r>
              <a:rPr lang="en-US" sz="1200" b="0" i="0" kern="1200" dirty="0" smtClean="0">
                <a:solidFill>
                  <a:schemeClr val="tx1"/>
                </a:solidFill>
                <a:effectLst/>
                <a:latin typeface="+mn-lt"/>
                <a:ea typeface="+mn-ea"/>
                <a:cs typeface="+mn-cs"/>
              </a:rPr>
              <a:t>Since --detach=false was not specified, tasks will be scaled in the background. </a:t>
            </a:r>
          </a:p>
          <a:p>
            <a:r>
              <a:rPr lang="en-US" sz="1200" b="0" i="0" kern="1200" dirty="0" smtClean="0">
                <a:solidFill>
                  <a:schemeClr val="tx1"/>
                </a:solidFill>
                <a:effectLst/>
                <a:latin typeface="+mn-lt"/>
                <a:ea typeface="+mn-ea"/>
                <a:cs typeface="+mn-cs"/>
              </a:rPr>
              <a:t>In a future release, --detach=false will become the default.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This is especially useful if the stack contains volumes and you want to keep the data. It allows you to simply start the stack again with setting the replicas to a number higher than 0.</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44</a:t>
            </a:fld>
            <a:endParaRPr lang="en-US" altLang="en-US"/>
          </a:p>
        </p:txBody>
      </p:sp>
    </p:spTree>
    <p:extLst>
      <p:ext uri="{BB962C8B-B14F-4D97-AF65-F5344CB8AC3E}">
        <p14:creationId xmlns:p14="http://schemas.microsoft.com/office/powerpoint/2010/main" val="12092632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Remove application completely</a:t>
            </a:r>
          </a:p>
          <a:p>
            <a:r>
              <a:rPr lang="en-US" sz="1200" b="0" i="0" kern="1200" dirty="0" smtClean="0">
                <a:solidFill>
                  <a:schemeClr val="tx1"/>
                </a:solidFill>
                <a:effectLst/>
                <a:latin typeface="+mn-lt"/>
                <a:ea typeface="+mn-ea"/>
                <a:cs typeface="+mn-cs"/>
              </a:rPr>
              <a:t>Shutdown the application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stack </a:t>
            </a:r>
            <a:r>
              <a:rPr lang="en-US" sz="1200" b="0" i="0" kern="1200" dirty="0" err="1" smtClean="0">
                <a:solidFill>
                  <a:schemeClr val="tx1"/>
                </a:solidFill>
                <a:effectLst/>
                <a:latin typeface="+mn-lt"/>
                <a:ea typeface="+mn-ea"/>
                <a:cs typeface="+mn-cs"/>
              </a:rPr>
              <a:t>rm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Removing service </a:t>
            </a:r>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Removing service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Removing network </a:t>
            </a:r>
            <a:r>
              <a:rPr lang="en-US" sz="1200" b="0" i="0" kern="1200" dirty="0" err="1" smtClean="0">
                <a:solidFill>
                  <a:schemeClr val="tx1"/>
                </a:solidFill>
                <a:effectLst/>
                <a:latin typeface="+mn-lt"/>
                <a:ea typeface="+mn-ea"/>
                <a:cs typeface="+mn-cs"/>
              </a:rPr>
              <a:t>webapp_default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stops the container in each service and removes the services. It also deletes any networks that were created as part of this application.</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45</a:t>
            </a:fld>
            <a:endParaRPr lang="en-US" altLang="en-US"/>
          </a:p>
        </p:txBody>
      </p:sp>
    </p:spTree>
    <p:extLst>
      <p:ext uri="{BB962C8B-B14F-4D97-AF65-F5344CB8AC3E}">
        <p14:creationId xmlns:p14="http://schemas.microsoft.com/office/powerpoint/2010/main" val="1073181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a:t>
            </a:fld>
            <a:endParaRPr lang="en-US" altLang="en-US"/>
          </a:p>
        </p:txBody>
      </p:sp>
    </p:spTree>
    <p:extLst>
      <p:ext uri="{BB962C8B-B14F-4D97-AF65-F5344CB8AC3E}">
        <p14:creationId xmlns:p14="http://schemas.microsoft.com/office/powerpoint/2010/main" val="1219224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application using Docker containers will typically consist of multiple containers.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Docker Compose, there is no need to write shell scripts to start your containers.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 the containers are defined in a configuration file using </a:t>
            </a:r>
          </a:p>
          <a:p>
            <a:r>
              <a:rPr lang="en-US" sz="1200" b="0" i="1"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and then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script is used to start, stop, and restart the application and all the services in that application,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all the containers within that service.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complete list of commands is: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a:t>
            </a:fld>
            <a:endParaRPr lang="en-US" altLang="en-US"/>
          </a:p>
        </p:txBody>
      </p:sp>
    </p:spTree>
    <p:extLst>
      <p:ext uri="{BB962C8B-B14F-4D97-AF65-F5344CB8AC3E}">
        <p14:creationId xmlns:p14="http://schemas.microsoft.com/office/powerpoint/2010/main" val="1825279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complete list of commands is: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1342455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complete list of commands is: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a:p>
        </p:txBody>
      </p:sp>
    </p:spTree>
    <p:extLst>
      <p:ext uri="{BB962C8B-B14F-4D97-AF65-F5344CB8AC3E}">
        <p14:creationId xmlns:p14="http://schemas.microsoft.com/office/powerpoint/2010/main" val="105598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Install Docker Compose</a:t>
            </a:r>
          </a:p>
          <a:p>
            <a:r>
              <a:rPr lang="en-US" sz="1200" b="0" i="0" kern="1200" dirty="0" smtClean="0">
                <a:solidFill>
                  <a:schemeClr val="tx1"/>
                </a:solidFill>
                <a:effectLst/>
                <a:latin typeface="+mn-lt"/>
                <a:ea typeface="+mn-ea"/>
                <a:cs typeface="+mn-cs"/>
              </a:rPr>
              <a:t>You</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 run Compose on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Windows, and 64-bit Linux.</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Prerequisites</a:t>
            </a:r>
          </a:p>
          <a:p>
            <a:r>
              <a:rPr lang="en-US" sz="1200" b="0" i="0" kern="1200" dirty="0" smtClean="0">
                <a:solidFill>
                  <a:schemeClr val="tx1"/>
                </a:solidFill>
                <a:effectLst/>
                <a:latin typeface="+mn-lt"/>
                <a:ea typeface="+mn-ea"/>
                <a:cs typeface="+mn-cs"/>
              </a:rPr>
              <a:t>Docker Compose relies on Docker Engine for any meaningful work, so make sure you have Docker Engine installed either locally or remote, depending on your setup.</a:t>
            </a:r>
          </a:p>
          <a:p>
            <a:r>
              <a:rPr lang="en-US" sz="1200" b="0" i="0" kern="1200" dirty="0" smtClean="0">
                <a:solidFill>
                  <a:schemeClr val="tx1"/>
                </a:solidFill>
                <a:effectLst/>
                <a:latin typeface="+mn-lt"/>
                <a:ea typeface="+mn-ea"/>
                <a:cs typeface="+mn-cs"/>
              </a:rPr>
              <a:t>On desktop systems like Docker for Mac and Windows, Docker Compose is included as part of those desktop installs.</a:t>
            </a:r>
          </a:p>
          <a:p>
            <a:r>
              <a:rPr lang="en-US" sz="1200" b="0" i="0" kern="1200" dirty="0" smtClean="0">
                <a:solidFill>
                  <a:schemeClr val="tx1"/>
                </a:solidFill>
                <a:effectLst/>
                <a:latin typeface="+mn-lt"/>
                <a:ea typeface="+mn-ea"/>
                <a:cs typeface="+mn-cs"/>
              </a:rPr>
              <a:t>On Linux systems, first install the </a:t>
            </a:r>
            <a:r>
              <a:rPr lang="en-US" sz="1200" b="0" i="0" u="none" strike="noStrike" kern="1200" dirty="0" smtClean="0">
                <a:solidFill>
                  <a:schemeClr val="tx1"/>
                </a:solidFill>
                <a:effectLst/>
                <a:latin typeface="+mn-lt"/>
                <a:ea typeface="+mn-ea"/>
                <a:cs typeface="+mn-cs"/>
                <a:hlinkClick r:id="rId3"/>
              </a:rPr>
              <a:t>Docker</a:t>
            </a:r>
            <a:r>
              <a:rPr lang="en-US" sz="1200" b="0" i="0" kern="1200" dirty="0" smtClean="0">
                <a:solidFill>
                  <a:schemeClr val="tx1"/>
                </a:solidFill>
                <a:effectLst/>
                <a:latin typeface="+mn-lt"/>
                <a:ea typeface="+mn-ea"/>
                <a:cs typeface="+mn-cs"/>
              </a:rPr>
              <a:t> for your OS as described on the Get Docker page, then come back here for instructions on installing Compose on Linux systems.</a:t>
            </a:r>
          </a:p>
          <a:p>
            <a:r>
              <a:rPr lang="en-US" sz="1200" b="0" i="0" kern="1200" dirty="0" smtClean="0">
                <a:solidFill>
                  <a:schemeClr val="tx1"/>
                </a:solidFill>
                <a:effectLst/>
                <a:latin typeface="+mn-lt"/>
                <a:ea typeface="+mn-ea"/>
                <a:cs typeface="+mn-cs"/>
              </a:rPr>
              <a:t>To run Compose as a non-root user, see </a:t>
            </a:r>
            <a:r>
              <a:rPr lang="en-US" sz="1200" b="0" i="0" u="none" strike="noStrike" kern="1200" dirty="0" smtClean="0">
                <a:solidFill>
                  <a:schemeClr val="tx1"/>
                </a:solidFill>
                <a:effectLst/>
                <a:latin typeface="+mn-lt"/>
                <a:ea typeface="+mn-ea"/>
                <a:cs typeface="+mn-cs"/>
                <a:hlinkClick r:id="rId4"/>
              </a:rPr>
              <a:t>Manage Docker as a non-root user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dirty="0" smtClean="0"/>
              <a:t>https://</a:t>
            </a:r>
            <a:r>
              <a:rPr lang="en-US" dirty="0" err="1" smtClean="0"/>
              <a:t>docs.docker.com</a:t>
            </a:r>
            <a:r>
              <a:rPr lang="en-US" dirty="0" smtClean="0"/>
              <a:t>/compose/install/</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a:t>
            </a:fld>
            <a:endParaRPr lang="en-US" altLang="en-US"/>
          </a:p>
        </p:txBody>
      </p:sp>
    </p:spTree>
    <p:extLst>
      <p:ext uri="{BB962C8B-B14F-4D97-AF65-F5344CB8AC3E}">
        <p14:creationId xmlns:p14="http://schemas.microsoft.com/office/powerpoint/2010/main" val="79386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 </a:t>
            </a:r>
            <a:r>
              <a:rPr lang="en-US" sz="1200" b="1" i="0" kern="1200" dirty="0" smtClean="0">
                <a:solidFill>
                  <a:schemeClr val="tx1"/>
                </a:solidFill>
                <a:effectLst/>
                <a:latin typeface="+mn-lt"/>
                <a:ea typeface="+mn-ea"/>
                <a:cs typeface="+mn-cs"/>
              </a:rPr>
              <a:t>Linux</a:t>
            </a:r>
            <a:r>
              <a:rPr lang="en-US" sz="1200" b="0" i="0" kern="1200" dirty="0" smtClean="0">
                <a:solidFill>
                  <a:schemeClr val="tx1"/>
                </a:solidFill>
                <a:effectLst/>
                <a:latin typeface="+mn-lt"/>
                <a:ea typeface="+mn-ea"/>
                <a:cs typeface="+mn-cs"/>
              </a:rPr>
              <a:t>, you can download the Docker Compose binary </a:t>
            </a:r>
          </a:p>
          <a:p>
            <a:r>
              <a:rPr lang="en-US" sz="1200" b="0" i="0" kern="1200" dirty="0" smtClean="0">
                <a:solidFill>
                  <a:schemeClr val="tx1"/>
                </a:solidFill>
                <a:effectLst/>
                <a:latin typeface="+mn-lt"/>
                <a:ea typeface="+mn-ea"/>
                <a:cs typeface="+mn-cs"/>
              </a:rPr>
              <a:t>from the </a:t>
            </a:r>
            <a:r>
              <a:rPr lang="en-US" sz="1200" b="0" i="0" u="none" strike="noStrike" kern="1200" dirty="0" smtClean="0">
                <a:solidFill>
                  <a:schemeClr val="tx1"/>
                </a:solidFill>
                <a:effectLst/>
                <a:latin typeface="+mn-lt"/>
                <a:ea typeface="+mn-ea"/>
                <a:cs typeface="+mn-cs"/>
                <a:hlinkClick r:id="rId3"/>
              </a:rPr>
              <a:t>Compose repository release page on GitHub</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Run this command to download the latest version of Docker Compose:</a:t>
            </a:r>
          </a:p>
          <a:p>
            <a:r>
              <a:rPr lang="en-US" sz="1200" b="0" i="0" kern="1200" dirty="0" err="1" smtClean="0">
                <a:solidFill>
                  <a:schemeClr val="tx1"/>
                </a:solidFill>
                <a:effectLst/>
                <a:latin typeface="+mn-lt"/>
                <a:ea typeface="+mn-ea"/>
                <a:cs typeface="+mn-cs"/>
              </a:rPr>
              <a:t>sudo</a:t>
            </a:r>
            <a:r>
              <a:rPr lang="en-US" sz="1200" b="0" i="0" kern="1200" dirty="0" smtClean="0">
                <a:solidFill>
                  <a:schemeClr val="tx1"/>
                </a:solidFill>
                <a:effectLst/>
                <a:latin typeface="+mn-lt"/>
                <a:ea typeface="+mn-ea"/>
                <a:cs typeface="+mn-cs"/>
              </a:rPr>
              <a:t> curl -L https://</a:t>
            </a:r>
            <a:r>
              <a:rPr lang="en-US" sz="1200" b="0" i="0" kern="1200" dirty="0" err="1" smtClean="0">
                <a:solidFill>
                  <a:schemeClr val="tx1"/>
                </a:solidFill>
                <a:effectLst/>
                <a:latin typeface="+mn-lt"/>
                <a:ea typeface="+mn-ea"/>
                <a:cs typeface="+mn-cs"/>
              </a:rPr>
              <a:t>github.com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/compose/releases/download/1.19.0/</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a:t>
            </a:r>
            <a:r>
              <a:rPr lang="en-US" sz="1200" b="0" i="0" kern="1200" dirty="0" err="1" smtClean="0">
                <a:solidFill>
                  <a:schemeClr val="tx1"/>
                </a:solidFill>
                <a:effectLst/>
                <a:latin typeface="+mn-lt"/>
                <a:ea typeface="+mn-ea"/>
                <a:cs typeface="+mn-cs"/>
              </a:rPr>
              <a:t>uname</a:t>
            </a:r>
            <a:r>
              <a:rPr lang="en-US" sz="1200" b="0" i="0" kern="1200" dirty="0" smtClean="0">
                <a:solidFill>
                  <a:schemeClr val="tx1"/>
                </a:solidFill>
                <a:effectLst/>
                <a:latin typeface="+mn-lt"/>
                <a:ea typeface="+mn-ea"/>
                <a:cs typeface="+mn-cs"/>
              </a:rPr>
              <a:t> -s`-`</a:t>
            </a:r>
            <a:r>
              <a:rPr lang="en-US" sz="1200" b="0" i="0" kern="1200" dirty="0" err="1" smtClean="0">
                <a:solidFill>
                  <a:schemeClr val="tx1"/>
                </a:solidFill>
                <a:effectLst/>
                <a:latin typeface="+mn-lt"/>
                <a:ea typeface="+mn-ea"/>
                <a:cs typeface="+mn-cs"/>
              </a:rPr>
              <a:t>uname</a:t>
            </a:r>
            <a:r>
              <a:rPr lang="en-US" sz="1200" b="0" i="0" kern="1200" dirty="0" smtClean="0">
                <a:solidFill>
                  <a:schemeClr val="tx1"/>
                </a:solidFill>
                <a:effectLst/>
                <a:latin typeface="+mn-lt"/>
                <a:ea typeface="+mn-ea"/>
                <a:cs typeface="+mn-cs"/>
              </a:rPr>
              <a:t> -m` -o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/local/bin/</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a:t>
            </a:r>
          </a:p>
          <a:p>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Use the latest Compose release number in the download command.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above command is an </a:t>
            </a:r>
            <a:r>
              <a:rPr lang="en-US" sz="1200" b="0" i="1"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and it may become out-of-date. To ensure you have the latest version, check the </a:t>
            </a:r>
            <a:r>
              <a:rPr lang="en-US" sz="1200" b="0" i="0" u="none" strike="noStrike" kern="1200" dirty="0" smtClean="0">
                <a:solidFill>
                  <a:schemeClr val="tx1"/>
                </a:solidFill>
                <a:effectLst/>
                <a:latin typeface="+mn-lt"/>
                <a:ea typeface="+mn-ea"/>
                <a:cs typeface="+mn-cs"/>
                <a:hlinkClick r:id="rId3"/>
              </a:rPr>
              <a:t>Compose repository release page on GitHub</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you have problems installing with curl, see </a:t>
            </a:r>
            <a:r>
              <a:rPr lang="en-US" sz="1200" b="0" i="0" u="none" strike="noStrike" kern="1200" dirty="0" smtClean="0">
                <a:solidFill>
                  <a:schemeClr val="tx1"/>
                </a:solidFill>
                <a:effectLst/>
                <a:latin typeface="+mn-lt"/>
                <a:ea typeface="+mn-ea"/>
                <a:cs typeface="+mn-cs"/>
                <a:hlinkClick r:id="rId4"/>
              </a:rPr>
              <a:t>Alternative Install Options</a:t>
            </a:r>
            <a:r>
              <a:rPr lang="en-US" sz="1200" b="0" i="0" kern="1200" dirty="0" smtClean="0">
                <a:solidFill>
                  <a:schemeClr val="tx1"/>
                </a:solidFill>
                <a:effectLst/>
                <a:latin typeface="+mn-lt"/>
                <a:ea typeface="+mn-ea"/>
                <a:cs typeface="+mn-cs"/>
              </a:rPr>
              <a:t> tab above.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Apply executable permissions to the binary:</a:t>
            </a:r>
          </a:p>
          <a:p>
            <a:r>
              <a:rPr lang="en-US" sz="1200" b="0" i="0" kern="1200" dirty="0" err="1" smtClean="0">
                <a:solidFill>
                  <a:schemeClr val="tx1"/>
                </a:solidFill>
                <a:effectLst/>
                <a:latin typeface="+mn-lt"/>
                <a:ea typeface="+mn-ea"/>
                <a:cs typeface="+mn-cs"/>
              </a:rPr>
              <a:t>sudo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chmod</a:t>
            </a:r>
            <a:r>
              <a:rPr lang="en-US" sz="1200" b="0" i="0" kern="1200" dirty="0" smtClean="0">
                <a:solidFill>
                  <a:schemeClr val="tx1"/>
                </a:solidFill>
                <a:effectLst/>
                <a:latin typeface="+mn-lt"/>
                <a:ea typeface="+mn-ea"/>
                <a:cs typeface="+mn-cs"/>
              </a:rPr>
              <a:t> +x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/local/bin/</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Optionally, install </a:t>
            </a:r>
            <a:r>
              <a:rPr lang="en-US" sz="1200" b="0" i="0" u="none" strike="noStrike" kern="1200" dirty="0" smtClean="0">
                <a:solidFill>
                  <a:schemeClr val="tx1"/>
                </a:solidFill>
                <a:effectLst/>
                <a:latin typeface="+mn-lt"/>
                <a:ea typeface="+mn-ea"/>
                <a:cs typeface="+mn-cs"/>
                <a:hlinkClick r:id="rId5"/>
              </a:rPr>
              <a:t>command completion</a:t>
            </a:r>
            <a:r>
              <a:rPr lang="en-US" sz="1200" b="0" i="0" kern="1200" dirty="0" smtClean="0">
                <a:solidFill>
                  <a:schemeClr val="tx1"/>
                </a:solidFill>
                <a:effectLst/>
                <a:latin typeface="+mn-lt"/>
                <a:ea typeface="+mn-ea"/>
                <a:cs typeface="+mn-cs"/>
              </a:rPr>
              <a:t> for the bash and </a:t>
            </a:r>
            <a:r>
              <a:rPr lang="en-US" sz="1200" b="0" i="0" kern="1200" dirty="0" err="1" smtClean="0">
                <a:solidFill>
                  <a:schemeClr val="tx1"/>
                </a:solidFill>
                <a:effectLst/>
                <a:latin typeface="+mn-lt"/>
                <a:ea typeface="+mn-ea"/>
                <a:cs typeface="+mn-cs"/>
              </a:rPr>
              <a:t>zsh</a:t>
            </a:r>
            <a:r>
              <a:rPr lang="en-US" sz="1200" b="0" i="0" kern="1200" dirty="0" smtClean="0">
                <a:solidFill>
                  <a:schemeClr val="tx1"/>
                </a:solidFill>
                <a:effectLst/>
                <a:latin typeface="+mn-lt"/>
                <a:ea typeface="+mn-ea"/>
                <a:cs typeface="+mn-cs"/>
              </a:rPr>
              <a:t> shell.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Test the installation.</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--version </a:t>
            </a:r>
          </a:p>
          <a:p>
            <a:r>
              <a:rPr lang="en-US" sz="1200" b="0" i="0" kern="1200" dirty="0" smtClean="0">
                <a:solidFill>
                  <a:schemeClr val="tx1"/>
                </a:solidFill>
                <a:effectLst/>
                <a:latin typeface="+mn-lt"/>
                <a:ea typeface="+mn-ea"/>
                <a:cs typeface="+mn-cs"/>
              </a:rPr>
              <a:t>Output:</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version 1.19.0, build 1719ceb </a:t>
            </a:r>
          </a:p>
          <a:p>
            <a:r>
              <a:rPr lang="en-US" dirty="0" smtClean="0"/>
              <a:t/>
            </a:r>
            <a:br>
              <a:rPr lang="en-US" dirty="0" smtClean="0"/>
            </a:b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dirty="0" smtClean="0"/>
              <a:t>https://</a:t>
            </a:r>
            <a:r>
              <a:rPr lang="en-US" dirty="0" err="1" smtClean="0"/>
              <a:t>docs.docker.com</a:t>
            </a:r>
            <a:r>
              <a:rPr lang="en-US" dirty="0" smtClean="0"/>
              <a:t>/compose/install/</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11</a:t>
            </a:fld>
            <a:endParaRPr lang="en-US" altLang="en-US"/>
          </a:p>
        </p:txBody>
      </p:sp>
    </p:spTree>
    <p:extLst>
      <p:ext uri="{BB962C8B-B14F-4D97-AF65-F5344CB8AC3E}">
        <p14:creationId xmlns:p14="http://schemas.microsoft.com/office/powerpoint/2010/main" val="165685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6/13/18</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6/13/18</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6/13/18</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6/13/18</a:t>
            </a:fld>
            <a:endParaRPr lang="en-US"/>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6/13/18</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6/13/18</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6/13/18</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6/13/18</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6/13/18</a:t>
            </a:fld>
            <a:endParaRPr lang="en-US"/>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6/13/18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6/13/18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Docker Compose</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dirty="0" smtClean="0"/>
              <a:t>Managing multi-container </a:t>
            </a:r>
            <a:r>
              <a:rPr lang="en-US" dirty="0"/>
              <a:t>Docker applications</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 of Docker Compose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You can run Compose on </a:t>
            </a:r>
            <a:r>
              <a:rPr lang="en-US" sz="2400" dirty="0" err="1">
                <a:solidFill>
                  <a:schemeClr val="tx1"/>
                </a:solidFill>
              </a:rPr>
              <a:t>macOS</a:t>
            </a:r>
            <a:r>
              <a:rPr lang="en-US" sz="2400" dirty="0">
                <a:solidFill>
                  <a:schemeClr val="tx1"/>
                </a:solidFill>
              </a:rPr>
              <a:t>, Windows, and 64-bit </a:t>
            </a:r>
            <a:r>
              <a:rPr lang="en-US" sz="2400" dirty="0" smtClean="0">
                <a:solidFill>
                  <a:schemeClr val="tx1"/>
                </a:solidFill>
              </a:rPr>
              <a:t>Linux</a:t>
            </a:r>
            <a:endParaRPr lang="en-US" sz="2400" dirty="0">
              <a:solidFill>
                <a:schemeClr val="tx1"/>
              </a:solidFill>
            </a:endParaRPr>
          </a:p>
          <a:p>
            <a:pPr marL="0" indent="0">
              <a:buNone/>
            </a:pPr>
            <a:r>
              <a:rPr lang="en-US" sz="2400" dirty="0" smtClean="0">
                <a:solidFill>
                  <a:schemeClr val="tx1"/>
                </a:solidFill>
              </a:rPr>
              <a:t> </a:t>
            </a:r>
            <a:r>
              <a:rPr lang="en-US" sz="2400" b="1" dirty="0" smtClean="0">
                <a:solidFill>
                  <a:schemeClr val="tx1"/>
                </a:solidFill>
              </a:rPr>
              <a:t>Prerequisites</a:t>
            </a:r>
          </a:p>
          <a:p>
            <a:pPr lvl="1">
              <a:buFont typeface="Arial" charset="0"/>
              <a:buChar char="•"/>
            </a:pPr>
            <a:r>
              <a:rPr lang="en-US" sz="2000" dirty="0" smtClean="0">
                <a:solidFill>
                  <a:schemeClr val="tx1"/>
                </a:solidFill>
              </a:rPr>
              <a:t>Docker </a:t>
            </a:r>
            <a:r>
              <a:rPr lang="en-US" sz="2000" dirty="0">
                <a:solidFill>
                  <a:schemeClr val="tx1"/>
                </a:solidFill>
              </a:rPr>
              <a:t>Compose relies on Docker Engine for any meaningful work, so make sure you have Docker Engine installed either locally or remote, depending on your </a:t>
            </a:r>
            <a:r>
              <a:rPr lang="en-US" sz="2000" dirty="0" smtClean="0">
                <a:solidFill>
                  <a:schemeClr val="tx1"/>
                </a:solidFill>
              </a:rPr>
              <a:t>setup</a:t>
            </a:r>
          </a:p>
          <a:p>
            <a:pPr lvl="1">
              <a:buFont typeface="Arial" charset="0"/>
              <a:buChar char="•"/>
            </a:pPr>
            <a:r>
              <a:rPr lang="en-US" sz="2000" dirty="0" smtClean="0">
                <a:solidFill>
                  <a:schemeClr val="tx1"/>
                </a:solidFill>
              </a:rPr>
              <a:t>On </a:t>
            </a:r>
            <a:r>
              <a:rPr lang="en-US" sz="2000" dirty="0">
                <a:solidFill>
                  <a:schemeClr val="tx1"/>
                </a:solidFill>
              </a:rPr>
              <a:t>desktop systems like Docker for Mac and Windows, Docker Compose is included as part of those desktop </a:t>
            </a:r>
            <a:r>
              <a:rPr lang="en-US" sz="2000" dirty="0" smtClean="0">
                <a:solidFill>
                  <a:schemeClr val="tx1"/>
                </a:solidFill>
              </a:rPr>
              <a:t>installs</a:t>
            </a:r>
          </a:p>
          <a:p>
            <a:pPr lvl="1">
              <a:buFont typeface="Arial" charset="0"/>
              <a:buChar char="•"/>
            </a:pPr>
            <a:r>
              <a:rPr lang="en-US" sz="2000" dirty="0" smtClean="0">
                <a:solidFill>
                  <a:schemeClr val="tx1"/>
                </a:solidFill>
              </a:rPr>
              <a:t>On </a:t>
            </a:r>
            <a:r>
              <a:rPr lang="en-US" sz="2000" dirty="0">
                <a:solidFill>
                  <a:schemeClr val="tx1"/>
                </a:solidFill>
              </a:rPr>
              <a:t>Linux systems, first install the Docker for your OS as described on the Get Docker page, then come back here for instructions on installing Compose on Linux </a:t>
            </a:r>
            <a:r>
              <a:rPr lang="en-US" sz="2000" dirty="0" smtClean="0">
                <a:solidFill>
                  <a:schemeClr val="tx1"/>
                </a:solidFill>
              </a:rPr>
              <a:t>systems</a:t>
            </a:r>
          </a:p>
          <a:p>
            <a:pPr lvl="1">
              <a:buFont typeface="Arial" charset="0"/>
              <a:buChar char="•"/>
            </a:pPr>
            <a:r>
              <a:rPr lang="en-US" sz="2000" dirty="0" smtClean="0">
                <a:solidFill>
                  <a:schemeClr val="tx1"/>
                </a:solidFill>
              </a:rPr>
              <a:t>To </a:t>
            </a:r>
            <a:r>
              <a:rPr lang="en-US" sz="2000" dirty="0">
                <a:solidFill>
                  <a:schemeClr val="tx1"/>
                </a:solidFill>
              </a:rPr>
              <a:t>run Compose as a non-root user, see </a:t>
            </a:r>
            <a:r>
              <a:rPr lang="en-US" sz="2000" dirty="0" smtClean="0">
                <a:solidFill>
                  <a:schemeClr val="tx1"/>
                </a:solidFill>
              </a:rPr>
              <a:t>”Manage </a:t>
            </a:r>
            <a:r>
              <a:rPr lang="en-US" sz="2000" dirty="0">
                <a:solidFill>
                  <a:schemeClr val="tx1"/>
                </a:solidFill>
              </a:rPr>
              <a:t>Docker as a non-root </a:t>
            </a:r>
            <a:r>
              <a:rPr lang="en-US" sz="2000" dirty="0" smtClean="0">
                <a:solidFill>
                  <a:schemeClr val="tx1"/>
                </a:solidFill>
              </a:rPr>
              <a:t>user”</a:t>
            </a:r>
            <a:endParaRPr lang="en-US" sz="2000" dirty="0">
              <a:solidFill>
                <a:schemeClr val="tx1"/>
              </a:solidFill>
            </a:endParaRPr>
          </a:p>
          <a:p>
            <a:pPr lvl="1">
              <a:buFont typeface="Wingdings" charset="2"/>
              <a:buChar char="q"/>
            </a:pPr>
            <a:endParaRPr lang="en-US" sz="2200" dirty="0" smtClean="0">
              <a:solidFill>
                <a:schemeClr val="tx1"/>
              </a:solidFill>
            </a:endParaRPr>
          </a:p>
          <a:p>
            <a:pPr>
              <a:buFont typeface="Wingdings"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spTree>
    <p:extLst>
      <p:ext uri="{BB962C8B-B14F-4D97-AF65-F5344CB8AC3E}">
        <p14:creationId xmlns:p14="http://schemas.microsoft.com/office/powerpoint/2010/main" val="64257598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 of Docker Compose on Linux</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solidFill>
                  <a:schemeClr val="tx1"/>
                </a:solidFill>
              </a:rPr>
              <a:t> </a:t>
            </a:r>
            <a:r>
              <a:rPr lang="en-US" sz="2400" dirty="0" smtClean="0">
                <a:solidFill>
                  <a:schemeClr val="tx1"/>
                </a:solidFill>
              </a:rPr>
              <a:t>On</a:t>
            </a:r>
            <a:r>
              <a:rPr lang="en-US" sz="2400" dirty="0">
                <a:solidFill>
                  <a:schemeClr val="tx1"/>
                </a:solidFill>
              </a:rPr>
              <a:t> </a:t>
            </a:r>
            <a:r>
              <a:rPr lang="en-US" sz="2400" b="1" dirty="0">
                <a:solidFill>
                  <a:schemeClr val="tx1"/>
                </a:solidFill>
              </a:rPr>
              <a:t>Linux</a:t>
            </a:r>
            <a:r>
              <a:rPr lang="en-US" sz="2400" dirty="0">
                <a:solidFill>
                  <a:schemeClr val="tx1"/>
                </a:solidFill>
              </a:rPr>
              <a:t>, you can download the Docker Compose </a:t>
            </a:r>
            <a:r>
              <a:rPr lang="en-US" sz="2400" dirty="0" smtClean="0">
                <a:solidFill>
                  <a:schemeClr val="tx1"/>
                </a:solidFill>
              </a:rPr>
              <a:t>binary</a:t>
            </a:r>
          </a:p>
          <a:p>
            <a:pPr>
              <a:buFont typeface="Wingdings" charset="2"/>
              <a:buChar char="q"/>
            </a:pPr>
            <a:r>
              <a:rPr lang="en-US" sz="2400" dirty="0">
                <a:solidFill>
                  <a:schemeClr val="tx1"/>
                </a:solidFill>
              </a:rPr>
              <a:t> Run this command to download the latest version of Docker Compose</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Apply executable permissions to the binary</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Optionally, install command completion for the </a:t>
            </a:r>
            <a:r>
              <a:rPr lang="en-US" sz="2400" dirty="0">
                <a:solidFill>
                  <a:schemeClr val="tx1"/>
                </a:solidFill>
                <a:latin typeface="Courier New" charset="0"/>
                <a:ea typeface="Courier New" charset="0"/>
                <a:cs typeface="Courier New" charset="0"/>
              </a:rPr>
              <a:t>bash</a:t>
            </a:r>
            <a:r>
              <a:rPr lang="en-US" sz="2400" dirty="0">
                <a:solidFill>
                  <a:schemeClr val="tx1"/>
                </a:solidFill>
              </a:rPr>
              <a:t> and </a:t>
            </a:r>
            <a:r>
              <a:rPr lang="en-US" sz="2400" dirty="0" err="1" smtClean="0">
                <a:solidFill>
                  <a:schemeClr val="tx1"/>
                </a:solidFill>
                <a:latin typeface="Courier New" charset="0"/>
                <a:ea typeface="Courier New" charset="0"/>
                <a:cs typeface="Courier New" charset="0"/>
              </a:rPr>
              <a:t>zsh</a:t>
            </a:r>
            <a:r>
              <a:rPr lang="en-US" sz="2400" dirty="0">
                <a:solidFill>
                  <a:schemeClr val="tx1"/>
                </a:solidFill>
              </a:rPr>
              <a:t> shell.</a:t>
            </a:r>
          </a:p>
          <a:p>
            <a:pPr>
              <a:buFont typeface="Wingdings" charset="2"/>
              <a:buChar char="q"/>
            </a:pPr>
            <a:r>
              <a:rPr lang="en-US" sz="2400" dirty="0" smtClean="0">
                <a:solidFill>
                  <a:schemeClr val="tx1"/>
                </a:solidFill>
              </a:rPr>
              <a:t> Test </a:t>
            </a:r>
            <a:r>
              <a:rPr lang="en-US" sz="2400" dirty="0">
                <a:solidFill>
                  <a:schemeClr val="tx1"/>
                </a:solidFill>
              </a:rPr>
              <a:t>the installation.</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sp>
        <p:nvSpPr>
          <p:cNvPr id="6" name="Content Placeholder 2"/>
          <p:cNvSpPr>
            <a:spLocks noGrp="1"/>
          </p:cNvSpPr>
          <p:nvPr/>
        </p:nvSpPr>
        <p:spPr>
          <a:xfrm>
            <a:off x="1981200" y="3603119"/>
            <a:ext cx="7467600" cy="435481"/>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sudo</a:t>
            </a:r>
            <a:r>
              <a:rPr lang="en-US" dirty="0" smtClean="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chmod</a:t>
            </a:r>
            <a:r>
              <a:rPr lang="en-US" dirty="0">
                <a:solidFill>
                  <a:schemeClr val="bg1"/>
                </a:solidFill>
                <a:latin typeface="Courier New" charset="0"/>
                <a:ea typeface="Courier New" charset="0"/>
                <a:cs typeface="Courier New" charset="0"/>
              </a:rPr>
              <a:t> +x /</a:t>
            </a:r>
            <a:r>
              <a:rPr lang="en-US" dirty="0" err="1">
                <a:solidFill>
                  <a:schemeClr val="bg1"/>
                </a:solidFill>
                <a:latin typeface="Courier New" charset="0"/>
                <a:ea typeface="Courier New" charset="0"/>
                <a:cs typeface="Courier New" charset="0"/>
              </a:rPr>
              <a:t>usr</a:t>
            </a:r>
            <a:r>
              <a:rPr lang="en-US" dirty="0">
                <a:solidFill>
                  <a:schemeClr val="bg1"/>
                </a:solidFill>
                <a:latin typeface="Courier New" charset="0"/>
                <a:ea typeface="Courier New" charset="0"/>
                <a:cs typeface="Courier New" charset="0"/>
              </a:rPr>
              <a:t>/local/bin/</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a:t>
            </a:r>
          </a:p>
        </p:txBody>
      </p:sp>
      <p:sp>
        <p:nvSpPr>
          <p:cNvPr id="7" name="Content Placeholder 2"/>
          <p:cNvSpPr>
            <a:spLocks noGrp="1"/>
          </p:cNvSpPr>
          <p:nvPr/>
        </p:nvSpPr>
        <p:spPr>
          <a:xfrm>
            <a:off x="413032" y="2066854"/>
            <a:ext cx="11353800" cy="65304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sz="1800" dirty="0" smtClean="0">
                <a:solidFill>
                  <a:schemeClr val="bg1"/>
                </a:solidFill>
                <a:latin typeface="Courier New" charset="0"/>
                <a:ea typeface="Courier New" charset="0"/>
                <a:cs typeface="Courier New" charset="0"/>
              </a:rPr>
              <a:t>$  </a:t>
            </a:r>
            <a:r>
              <a:rPr lang="en-US" sz="1800" dirty="0" err="1" smtClean="0">
                <a:solidFill>
                  <a:schemeClr val="bg1"/>
                </a:solidFill>
                <a:latin typeface="Courier New" charset="0"/>
                <a:ea typeface="Courier New" charset="0"/>
                <a:cs typeface="Courier New" charset="0"/>
              </a:rPr>
              <a:t>sudo</a:t>
            </a:r>
            <a:r>
              <a:rPr lang="en-US" sz="1800" dirty="0" smtClean="0">
                <a:solidFill>
                  <a:schemeClr val="bg1"/>
                </a:solidFill>
                <a:latin typeface="Courier New" charset="0"/>
                <a:ea typeface="Courier New" charset="0"/>
                <a:cs typeface="Courier New" charset="0"/>
              </a:rPr>
              <a:t> </a:t>
            </a:r>
            <a:r>
              <a:rPr lang="en-US" sz="1800" dirty="0">
                <a:solidFill>
                  <a:schemeClr val="bg1"/>
                </a:solidFill>
                <a:latin typeface="Courier New" charset="0"/>
                <a:ea typeface="Courier New" charset="0"/>
                <a:cs typeface="Courier New" charset="0"/>
              </a:rPr>
              <a:t>curl -L https://</a:t>
            </a:r>
            <a:r>
              <a:rPr lang="en-US" sz="1800" dirty="0" smtClean="0">
                <a:solidFill>
                  <a:schemeClr val="bg1"/>
                </a:solidFill>
                <a:latin typeface="Courier New" charset="0"/>
                <a:ea typeface="Courier New" charset="0"/>
                <a:cs typeface="Courier New" charset="0"/>
              </a:rPr>
              <a:t>github.com/docker/compose/releases/download/1.19.0/docker</a:t>
            </a:r>
          </a:p>
          <a:p>
            <a:pPr>
              <a:spcBef>
                <a:spcPts val="200"/>
              </a:spcBef>
            </a:pPr>
            <a:r>
              <a:rPr lang="en-US" sz="1800" dirty="0">
                <a:solidFill>
                  <a:schemeClr val="bg1"/>
                </a:solidFill>
                <a:latin typeface="Courier New" charset="0"/>
                <a:ea typeface="Courier New" charset="0"/>
                <a:cs typeface="Courier New" charset="0"/>
              </a:rPr>
              <a:t> </a:t>
            </a:r>
            <a:r>
              <a:rPr lang="en-US" sz="1800" dirty="0" smtClean="0">
                <a:solidFill>
                  <a:schemeClr val="bg1"/>
                </a:solidFill>
                <a:latin typeface="Courier New" charset="0"/>
                <a:ea typeface="Courier New" charset="0"/>
                <a:cs typeface="Courier New" charset="0"/>
              </a:rPr>
              <a:t>  -</a:t>
            </a:r>
            <a:r>
              <a:rPr lang="en-US" sz="1800" dirty="0">
                <a:solidFill>
                  <a:schemeClr val="bg1"/>
                </a:solidFill>
                <a:latin typeface="Courier New" charset="0"/>
                <a:ea typeface="Courier New" charset="0"/>
                <a:cs typeface="Courier New" charset="0"/>
              </a:rPr>
              <a:t>compose-`</a:t>
            </a:r>
            <a:r>
              <a:rPr lang="en-US" sz="1800" dirty="0" err="1" smtClean="0">
                <a:solidFill>
                  <a:schemeClr val="bg1"/>
                </a:solidFill>
                <a:latin typeface="Courier New" charset="0"/>
                <a:ea typeface="Courier New" charset="0"/>
                <a:cs typeface="Courier New" charset="0"/>
              </a:rPr>
              <a:t>uname</a:t>
            </a:r>
            <a:r>
              <a:rPr lang="en-US" sz="1800" dirty="0" smtClean="0">
                <a:solidFill>
                  <a:schemeClr val="bg1"/>
                </a:solidFill>
                <a:latin typeface="Courier New" charset="0"/>
                <a:ea typeface="Courier New" charset="0"/>
                <a:cs typeface="Courier New" charset="0"/>
              </a:rPr>
              <a:t> -s`-`</a:t>
            </a:r>
            <a:r>
              <a:rPr lang="en-US" sz="1800" dirty="0" err="1">
                <a:solidFill>
                  <a:schemeClr val="bg1"/>
                </a:solidFill>
                <a:latin typeface="Courier New" charset="0"/>
                <a:ea typeface="Courier New" charset="0"/>
                <a:cs typeface="Courier New" charset="0"/>
              </a:rPr>
              <a:t>uname</a:t>
            </a:r>
            <a:r>
              <a:rPr lang="en-US" sz="1800" dirty="0">
                <a:solidFill>
                  <a:schemeClr val="bg1"/>
                </a:solidFill>
                <a:latin typeface="Courier New" charset="0"/>
                <a:ea typeface="Courier New" charset="0"/>
                <a:cs typeface="Courier New" charset="0"/>
              </a:rPr>
              <a:t> -m` -o /</a:t>
            </a:r>
            <a:r>
              <a:rPr lang="en-US" sz="1800" dirty="0" err="1">
                <a:solidFill>
                  <a:schemeClr val="bg1"/>
                </a:solidFill>
                <a:latin typeface="Courier New" charset="0"/>
                <a:ea typeface="Courier New" charset="0"/>
                <a:cs typeface="Courier New" charset="0"/>
              </a:rPr>
              <a:t>usr</a:t>
            </a:r>
            <a:r>
              <a:rPr lang="en-US" sz="1800" dirty="0">
                <a:solidFill>
                  <a:schemeClr val="bg1"/>
                </a:solidFill>
                <a:latin typeface="Courier New" charset="0"/>
                <a:ea typeface="Courier New" charset="0"/>
                <a:cs typeface="Courier New" charset="0"/>
              </a:rPr>
              <a:t>/local/bin/</a:t>
            </a:r>
            <a:r>
              <a:rPr lang="en-US" sz="1800" dirty="0" err="1">
                <a:solidFill>
                  <a:schemeClr val="bg1"/>
                </a:solidFill>
                <a:latin typeface="Courier New" charset="0"/>
                <a:ea typeface="Courier New" charset="0"/>
                <a:cs typeface="Courier New" charset="0"/>
              </a:rPr>
              <a:t>docker</a:t>
            </a:r>
            <a:r>
              <a:rPr lang="en-US" sz="1800" dirty="0">
                <a:solidFill>
                  <a:schemeClr val="bg1"/>
                </a:solidFill>
                <a:latin typeface="Courier New" charset="0"/>
                <a:ea typeface="Courier New" charset="0"/>
                <a:cs typeface="Courier New" charset="0"/>
              </a:rPr>
              <a:t>-compose </a:t>
            </a:r>
          </a:p>
        </p:txBody>
      </p:sp>
      <p:sp>
        <p:nvSpPr>
          <p:cNvPr id="9" name="Content Placeholder 2"/>
          <p:cNvSpPr>
            <a:spLocks noGrp="1"/>
          </p:cNvSpPr>
          <p:nvPr/>
        </p:nvSpPr>
        <p:spPr>
          <a:xfrm>
            <a:off x="2286000" y="5105400"/>
            <a:ext cx="4716779" cy="45720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--version</a:t>
            </a:r>
          </a:p>
        </p:txBody>
      </p:sp>
      <p:sp>
        <p:nvSpPr>
          <p:cNvPr id="10" name="Content Placeholder 2"/>
          <p:cNvSpPr>
            <a:spLocks noGrp="1"/>
          </p:cNvSpPr>
          <p:nvPr/>
        </p:nvSpPr>
        <p:spPr>
          <a:xfrm>
            <a:off x="4229240" y="5549570"/>
            <a:ext cx="6514960" cy="39403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800" dirty="0" err="1">
                <a:solidFill>
                  <a:schemeClr val="tx1"/>
                </a:solidFill>
                <a:latin typeface="Courier New" charset="0"/>
                <a:ea typeface="Courier New" charset="0"/>
                <a:cs typeface="Courier New" charset="0"/>
              </a:rPr>
              <a:t>docker</a:t>
            </a:r>
            <a:r>
              <a:rPr lang="en-US" sz="1800" dirty="0">
                <a:solidFill>
                  <a:schemeClr val="tx1"/>
                </a:solidFill>
                <a:latin typeface="Courier New" charset="0"/>
                <a:ea typeface="Courier New" charset="0"/>
                <a:cs typeface="Courier New" charset="0"/>
              </a:rPr>
              <a:t>-compose version 1.19.0, build 1719ceb </a:t>
            </a:r>
          </a:p>
        </p:txBody>
      </p:sp>
    </p:spTree>
    <p:extLst>
      <p:ext uri="{BB962C8B-B14F-4D97-AF65-F5344CB8AC3E}">
        <p14:creationId xmlns:p14="http://schemas.microsoft.com/office/powerpoint/2010/main" val="92159867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Docker Compose Configuration File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12</a:t>
            </a:fld>
            <a:endParaRPr lang="en-US" altLang="en-US"/>
          </a:p>
        </p:txBody>
      </p:sp>
    </p:spTree>
    <p:extLst>
      <p:ext uri="{BB962C8B-B14F-4D97-AF65-F5344CB8AC3E}">
        <p14:creationId xmlns:p14="http://schemas.microsoft.com/office/powerpoint/2010/main" val="1816538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YAML Format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The </a:t>
            </a:r>
            <a:r>
              <a:rPr lang="en-US" sz="2400" b="1" dirty="0"/>
              <a:t>format</a:t>
            </a:r>
            <a:r>
              <a:rPr lang="en-US" sz="2400" dirty="0"/>
              <a:t> of </a:t>
            </a:r>
            <a:r>
              <a:rPr lang="en-US" sz="2400" dirty="0" smtClean="0"/>
              <a:t>YAML </a:t>
            </a:r>
            <a:r>
              <a:rPr lang="en-US" sz="2400" dirty="0"/>
              <a:t>(Yet Another Markup Language</a:t>
            </a:r>
            <a:r>
              <a:rPr lang="en-US" sz="2400" dirty="0" smtClean="0"/>
              <a:t>), looks like this:</a:t>
            </a:r>
            <a:endParaRPr lang="en-US" sz="2400" dirty="0"/>
          </a:p>
          <a:p>
            <a:pPr>
              <a:buFont typeface="Wingdings" panose="05000000000000000000" pitchFamily="2" charset="2"/>
              <a:buChar char="q"/>
            </a:pPr>
            <a:endParaRPr lang="en-US" sz="2400" dirty="0" smtClean="0"/>
          </a:p>
          <a:p>
            <a:pPr lvl="1">
              <a:buFont typeface="Wingdings" panose="05000000000000000000" pitchFamily="2" charset="2"/>
              <a:buChar char="q"/>
            </a:pPr>
            <a:endParaRPr lang="en-US" sz="2400" dirty="0" smtClean="0"/>
          </a:p>
          <a:p>
            <a:pPr lvl="1">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a:p>
        </p:txBody>
      </p:sp>
      <p:sp>
        <p:nvSpPr>
          <p:cNvPr id="9" name="Content Placeholder 2"/>
          <p:cNvSpPr>
            <a:spLocks noGrp="1"/>
          </p:cNvSpPr>
          <p:nvPr/>
        </p:nvSpPr>
        <p:spPr>
          <a:xfrm>
            <a:off x="2601484" y="1676400"/>
            <a:ext cx="2687966" cy="13716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err="1">
                <a:solidFill>
                  <a:schemeClr val="tx1"/>
                </a:solidFill>
                <a:latin typeface="Courier New" charset="0"/>
                <a:ea typeface="Courier New" charset="0"/>
                <a:cs typeface="Courier New" charset="0"/>
              </a:rPr>
              <a:t>container_name</a:t>
            </a:r>
            <a:r>
              <a:rPr lang="en-US" sz="1800" dirty="0">
                <a:solidFill>
                  <a:schemeClr val="tx1"/>
                </a:solidFill>
                <a:latin typeface="Courier New" charset="0"/>
                <a:ea typeface="Courier New" charset="0"/>
                <a:cs typeface="Courier New" charset="0"/>
              </a:rPr>
              <a:t>: </a:t>
            </a:r>
          </a:p>
          <a:p>
            <a:r>
              <a:rPr lang="en-US" sz="1800" dirty="0" smtClean="0">
                <a:solidFill>
                  <a:schemeClr val="tx1"/>
                </a:solidFill>
                <a:latin typeface="Courier New" charset="0"/>
                <a:ea typeface="Courier New" charset="0"/>
                <a:cs typeface="Courier New" charset="0"/>
              </a:rPr>
              <a:t> property</a:t>
            </a:r>
            <a:r>
              <a:rPr lang="en-US" sz="1800" dirty="0">
                <a:solidFill>
                  <a:schemeClr val="tx1"/>
                </a:solidFill>
                <a:latin typeface="Courier New" charset="0"/>
                <a:ea typeface="Courier New" charset="0"/>
                <a:cs typeface="Courier New" charset="0"/>
              </a:rPr>
              <a:t>: value </a:t>
            </a:r>
            <a:endParaRPr lang="en-US" sz="1800" dirty="0" smtClean="0">
              <a:solidFill>
                <a:schemeClr val="tx1"/>
              </a:solidFill>
              <a:latin typeface="Courier New" charset="0"/>
              <a:ea typeface="Courier New" charset="0"/>
              <a:cs typeface="Courier New" charset="0"/>
            </a:endParaRPr>
          </a:p>
          <a:p>
            <a:r>
              <a:rPr lang="en-US" sz="1800" dirty="0">
                <a:solidFill>
                  <a:schemeClr val="tx1"/>
                </a:solidFill>
                <a:latin typeface="Courier New" charset="0"/>
                <a:ea typeface="Courier New" charset="0"/>
                <a:cs typeface="Courier New" charset="0"/>
              </a:rPr>
              <a:t> </a:t>
            </a:r>
            <a:r>
              <a:rPr lang="en-US" sz="1800" dirty="0" smtClean="0">
                <a:solidFill>
                  <a:schemeClr val="tx1"/>
                </a:solidFill>
                <a:latin typeface="Courier New" charset="0"/>
                <a:ea typeface="Courier New" charset="0"/>
                <a:cs typeface="Courier New" charset="0"/>
              </a:rPr>
              <a:t> - </a:t>
            </a:r>
            <a:r>
              <a:rPr lang="en-US" sz="1800" dirty="0">
                <a:solidFill>
                  <a:schemeClr val="tx1"/>
                </a:solidFill>
                <a:latin typeface="Courier New" charset="0"/>
                <a:ea typeface="Courier New" charset="0"/>
                <a:cs typeface="Courier New" charset="0"/>
              </a:rPr>
              <a:t>or options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667987"/>
            <a:ext cx="1082747" cy="108274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1338" y="2428143"/>
            <a:ext cx="5562600" cy="3744057"/>
          </a:xfrm>
          <a:prstGeom prst="rect">
            <a:avLst/>
          </a:prstGeom>
        </p:spPr>
      </p:pic>
    </p:spTree>
    <p:extLst>
      <p:ext uri="{BB962C8B-B14F-4D97-AF65-F5344CB8AC3E}">
        <p14:creationId xmlns:p14="http://schemas.microsoft.com/office/powerpoint/2010/main" val="22085894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Our First Container</a:t>
            </a:r>
            <a:endParaRPr lang="en-US" dirty="0"/>
          </a:p>
        </p:txBody>
      </p:sp>
      <p:sp>
        <p:nvSpPr>
          <p:cNvPr id="3" name="Content Placeholder 2"/>
          <p:cNvSpPr>
            <a:spLocks noGrp="1"/>
          </p:cNvSpPr>
          <p:nvPr>
            <p:ph idx="1"/>
          </p:nvPr>
        </p:nvSpPr>
        <p:spPr>
          <a:xfrm>
            <a:off x="1097279" y="1066801"/>
            <a:ext cx="4922521" cy="4802293"/>
          </a:xfrm>
        </p:spPr>
        <p:txBody>
          <a:bodyPr>
            <a:normAutofit/>
          </a:bodyPr>
          <a:lstStyle/>
          <a:p>
            <a:pPr>
              <a:buFont typeface="Wingdings" panose="05000000000000000000" pitchFamily="2" charset="2"/>
              <a:buChar char="q"/>
            </a:pPr>
            <a:r>
              <a:rPr lang="en-US" sz="2400" dirty="0" smtClean="0"/>
              <a:t> In </a:t>
            </a:r>
            <a:r>
              <a:rPr lang="en-US" sz="2400" dirty="0"/>
              <a:t>this </a:t>
            </a:r>
            <a:r>
              <a:rPr lang="en-US" sz="2400" b="1" dirty="0" smtClean="0"/>
              <a:t>example</a:t>
            </a:r>
            <a:r>
              <a:rPr lang="en-US" sz="2400" dirty="0" smtClean="0"/>
              <a:t>, let’s say we </a:t>
            </a:r>
            <a:r>
              <a:rPr lang="en-US" sz="2400" dirty="0"/>
              <a:t>have a </a:t>
            </a:r>
            <a:r>
              <a:rPr lang="en-US" sz="2400" dirty="0" err="1">
                <a:latin typeface="Courier New" charset="0"/>
                <a:ea typeface="Courier New" charset="0"/>
                <a:cs typeface="Courier New" charset="0"/>
              </a:rPr>
              <a:t>Node.js</a:t>
            </a:r>
            <a:r>
              <a:rPr lang="en-US" sz="2400" dirty="0"/>
              <a:t> </a:t>
            </a:r>
            <a:r>
              <a:rPr lang="en-US" sz="2400" dirty="0" smtClean="0"/>
              <a:t>application, </a:t>
            </a:r>
            <a:r>
              <a:rPr lang="en-US" sz="2400" dirty="0"/>
              <a:t>which requires connecting to </a:t>
            </a:r>
            <a:r>
              <a:rPr lang="en-US" sz="2400" dirty="0" err="1">
                <a:latin typeface="Courier New" charset="0"/>
                <a:ea typeface="Courier New" charset="0"/>
                <a:cs typeface="Courier New" charset="0"/>
              </a:rPr>
              <a:t>Redis</a:t>
            </a:r>
            <a:r>
              <a:rPr lang="en-US" sz="2400" dirty="0"/>
              <a:t>. </a:t>
            </a:r>
            <a:endParaRPr lang="en-US" sz="2400" dirty="0" smtClean="0"/>
          </a:p>
          <a:p>
            <a:pPr>
              <a:buFont typeface="Wingdings" panose="05000000000000000000" pitchFamily="2" charset="2"/>
              <a:buChar char="q"/>
            </a:pPr>
            <a:r>
              <a:rPr lang="en-US" sz="2400" dirty="0"/>
              <a:t> </a:t>
            </a:r>
            <a:r>
              <a:rPr lang="en-US" sz="2400" dirty="0" smtClean="0"/>
              <a:t>To </a:t>
            </a:r>
            <a:r>
              <a:rPr lang="en-US" sz="2400" dirty="0"/>
              <a:t>start, we need to </a:t>
            </a:r>
            <a:r>
              <a:rPr lang="en-US" sz="2400" b="1" dirty="0"/>
              <a:t>define</a:t>
            </a:r>
            <a:r>
              <a:rPr lang="en-US" sz="2400" dirty="0"/>
              <a:t> our </a:t>
            </a:r>
            <a:r>
              <a:rPr lang="en-US" sz="2400" dirty="0" err="1">
                <a:latin typeface="Courier New" charset="0"/>
                <a:ea typeface="Courier New" charset="0"/>
                <a:cs typeface="Courier New" charset="0"/>
              </a:rPr>
              <a:t>docker-compose.yml</a:t>
            </a:r>
            <a:r>
              <a:rPr lang="en-US" sz="2400" dirty="0"/>
              <a:t> file to launch the </a:t>
            </a:r>
            <a:r>
              <a:rPr lang="en-US" sz="2400" dirty="0" err="1">
                <a:latin typeface="Courier New" charset="0"/>
                <a:ea typeface="Courier New" charset="0"/>
                <a:cs typeface="Courier New" charset="0"/>
              </a:rPr>
              <a:t>Node.js</a:t>
            </a:r>
            <a:r>
              <a:rPr lang="en-US" sz="2400" dirty="0"/>
              <a:t> application</a:t>
            </a:r>
            <a:r>
              <a:rPr lang="en-US" sz="2400" dirty="0" smtClean="0"/>
              <a:t>.</a:t>
            </a:r>
          </a:p>
          <a:p>
            <a:pPr>
              <a:buFont typeface="Wingdings" panose="05000000000000000000" pitchFamily="2" charset="2"/>
              <a:buChar char="q"/>
            </a:pPr>
            <a:endParaRPr lang="en-US" sz="2400" dirty="0" smtClean="0">
              <a:ea typeface="Courier New" charset="0"/>
              <a:cs typeface="Courier New" charset="0"/>
            </a:endParaRPr>
          </a:p>
          <a:p>
            <a:r>
              <a:rPr lang="en-US" sz="2400" dirty="0"/>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a:p>
        </p:txBody>
      </p:sp>
      <p:sp>
        <p:nvSpPr>
          <p:cNvPr id="7" name="TextBox 6"/>
          <p:cNvSpPr txBox="1"/>
          <p:nvPr/>
        </p:nvSpPr>
        <p:spPr>
          <a:xfrm>
            <a:off x="6507480" y="1234619"/>
            <a:ext cx="4846320" cy="4708981"/>
          </a:xfrm>
          <a:prstGeom prst="rect">
            <a:avLst/>
          </a:prstGeom>
          <a:solidFill>
            <a:schemeClr val="accent5">
              <a:lumMod val="60000"/>
              <a:lumOff val="40000"/>
            </a:schemeClr>
          </a:solidFill>
        </p:spPr>
        <p:txBody>
          <a:bodyPr wrap="square" rtlCol="0">
            <a:spAutoFit/>
          </a:bodyPr>
          <a:lstStyle/>
          <a:p>
            <a:r>
              <a:rPr lang="en-US" sz="2000" dirty="0" smtClean="0">
                <a:latin typeface="Courier New" charset="0"/>
                <a:ea typeface="Courier New" charset="0"/>
                <a:cs typeface="Courier New" charset="0"/>
              </a:rPr>
              <a:t>  </a:t>
            </a:r>
            <a:r>
              <a:rPr lang="en-US" sz="2000" b="1" dirty="0" smtClean="0">
                <a:latin typeface="Courier New" charset="0"/>
                <a:ea typeface="Courier New" charset="0"/>
                <a:cs typeface="Courier New" charset="0"/>
              </a:rPr>
              <a:t>./</a:t>
            </a: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Dockerfile</a:t>
            </a:r>
            <a:endParaRPr lang="en-US" sz="2000" b="1"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Makerfile</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docker-compose.yaml</a:t>
            </a:r>
            <a:endParaRPr lang="en-US" sz="2000" b="1"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node_modules</a:t>
            </a:r>
            <a:r>
              <a:rPr lang="en-US" sz="2000" dirty="0" smtClean="0">
                <a:latin typeface="Courier New" charset="0"/>
                <a:ea typeface="Courier New" charset="0"/>
                <a:cs typeface="Courier New" charset="0"/>
              </a:rPr>
              <a:t>/</a:t>
            </a:r>
          </a:p>
          <a:p>
            <a:r>
              <a:rPr lang="en-US" sz="2000"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redis</a:t>
            </a:r>
            <a:r>
              <a:rPr lang="en-US" sz="2000" b="1" dirty="0" smtClean="0">
                <a:latin typeface="Courier New" charset="0"/>
                <a:ea typeface="Courier New" charset="0"/>
                <a:cs typeface="Courier New" charset="0"/>
              </a:rPr>
              <a:t>/</a:t>
            </a: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npmignore</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README.md</a:t>
            </a:r>
            <a:endParaRPr lang="en-US" sz="2000" dirty="0" smtClean="0">
              <a:latin typeface="Courier New" charset="0"/>
              <a:ea typeface="Courier New" charset="0"/>
              <a:cs typeface="Courier New" charset="0"/>
            </a:endParaRP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connection_breaker.js</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index.js</a:t>
            </a:r>
            <a:endParaRPr lang="en-US" sz="2000" dirty="0" smtClean="0">
              <a:latin typeface="Courier New" charset="0"/>
              <a:ea typeface="Courier New" charset="0"/>
              <a:cs typeface="Courier New" charset="0"/>
            </a:endParaRP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lib</a:t>
            </a:r>
            <a:r>
              <a:rPr lang="en-US" sz="2000" b="1" dirty="0" smtClean="0">
                <a:latin typeface="Courier New" charset="0"/>
                <a:ea typeface="Courier New" charset="0"/>
                <a:cs typeface="Courier New" charset="0"/>
              </a:rPr>
              <a:t>/</a:t>
            </a: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package.json</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package.json</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server.js</a:t>
            </a:r>
            <a:r>
              <a:rPr lang="en-US" sz="2000" dirty="0" smtClean="0">
                <a:latin typeface="Courier New" charset="0"/>
                <a:ea typeface="Courier New" charset="0"/>
                <a:cs typeface="Courier New" charset="0"/>
              </a:rPr>
              <a:t> </a:t>
            </a:r>
          </a:p>
          <a:p>
            <a:endParaRPr lang="en-US" sz="2000" dirty="0" smtClean="0">
              <a:latin typeface="Courier New" charset="0"/>
              <a:ea typeface="Courier New" charset="0"/>
              <a:cs typeface="Courier New" charset="0"/>
            </a:endParaRPr>
          </a:p>
        </p:txBody>
      </p:sp>
      <p:sp>
        <p:nvSpPr>
          <p:cNvPr id="10" name="TextBox 9"/>
          <p:cNvSpPr txBox="1"/>
          <p:nvPr/>
        </p:nvSpPr>
        <p:spPr>
          <a:xfrm>
            <a:off x="9320114" y="1179962"/>
            <a:ext cx="2104743" cy="369332"/>
          </a:xfrm>
          <a:prstGeom prst="rect">
            <a:avLst/>
          </a:prstGeom>
          <a:noFill/>
        </p:spPr>
        <p:txBody>
          <a:bodyPr wrap="none" rtlCol="0">
            <a:spAutoFit/>
          </a:bodyPr>
          <a:lstStyle/>
          <a:p>
            <a:r>
              <a:rPr lang="en-US" b="1" dirty="0" smtClean="0"/>
              <a:t>Current Directory (.)</a:t>
            </a:r>
            <a:endParaRPr lang="en-US" b="1" dirty="0"/>
          </a:p>
        </p:txBody>
      </p:sp>
      <p:cxnSp>
        <p:nvCxnSpPr>
          <p:cNvPr id="17" name="Straight Connector 16"/>
          <p:cNvCxnSpPr/>
          <p:nvPr/>
        </p:nvCxnSpPr>
        <p:spPr>
          <a:xfrm>
            <a:off x="6629400" y="1398687"/>
            <a:ext cx="0" cy="411480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67600" y="3303687"/>
            <a:ext cx="0" cy="152400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10400" y="2874049"/>
            <a:ext cx="0" cy="201038"/>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4" name="Triangle 23"/>
          <p:cNvSpPr/>
          <p:nvPr/>
        </p:nvSpPr>
        <p:spPr>
          <a:xfrm rot="10800000">
            <a:off x="6705600" y="1354490"/>
            <a:ext cx="182880" cy="8229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25" name="Triangle 24"/>
          <p:cNvSpPr/>
          <p:nvPr/>
        </p:nvSpPr>
        <p:spPr>
          <a:xfrm rot="10800000">
            <a:off x="7107382" y="2896303"/>
            <a:ext cx="182880" cy="8229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p:cNvSpPr/>
          <p:nvPr/>
        </p:nvSpPr>
        <p:spPr>
          <a:xfrm rot="10800000">
            <a:off x="7590806" y="3259490"/>
            <a:ext cx="182880" cy="8229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rot="10800000">
            <a:off x="8566882" y="4440590"/>
            <a:ext cx="182880" cy="8229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1214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Formatting Basic</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 Given the </a:t>
            </a:r>
            <a:r>
              <a:rPr lang="en-US" sz="2400" b="1" dirty="0"/>
              <a:t>format</a:t>
            </a:r>
            <a:r>
              <a:rPr lang="en-US" sz="2400" dirty="0"/>
              <a:t> </a:t>
            </a:r>
            <a:r>
              <a:rPr lang="en-US" sz="2400" dirty="0" smtClean="0"/>
              <a:t>shared previously, </a:t>
            </a:r>
            <a:r>
              <a:rPr lang="en-US" sz="2400" dirty="0"/>
              <a:t>the file </a:t>
            </a:r>
            <a:r>
              <a:rPr lang="en-US" sz="2400" dirty="0" smtClean="0"/>
              <a:t>needs </a:t>
            </a:r>
            <a:r>
              <a:rPr lang="en-US" sz="2400" dirty="0"/>
              <a:t>to name the container </a:t>
            </a:r>
            <a:r>
              <a:rPr lang="en-US" sz="2400" dirty="0">
                <a:latin typeface="Courier New" charset="0"/>
                <a:ea typeface="Courier New" charset="0"/>
                <a:cs typeface="Courier New" charset="0"/>
              </a:rPr>
              <a:t>'web</a:t>
            </a:r>
            <a:r>
              <a:rPr lang="en-US" sz="2400" dirty="0"/>
              <a:t>' and set the build property to the current directory. </a:t>
            </a: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sp>
        <p:nvSpPr>
          <p:cNvPr id="11" name="Content Placeholder 2"/>
          <p:cNvSpPr>
            <a:spLocks noGrp="1"/>
          </p:cNvSpPr>
          <p:nvPr/>
        </p:nvSpPr>
        <p:spPr>
          <a:xfrm>
            <a:off x="2286000" y="2209800"/>
            <a:ext cx="1981200" cy="10668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web: </a:t>
            </a:r>
          </a:p>
          <a:p>
            <a:r>
              <a:rPr lang="en-US" dirty="0" smtClean="0">
                <a:latin typeface="Courier New" charset="0"/>
                <a:ea typeface="Courier New" charset="0"/>
                <a:cs typeface="Courier New" charset="0"/>
              </a:rPr>
              <a:t>  build</a:t>
            </a:r>
            <a:r>
              <a:rPr lang="en-US" dirty="0">
                <a:latin typeface="Courier New" charset="0"/>
                <a:ea typeface="Courier New" charset="0"/>
                <a:cs typeface="Courier New" charset="0"/>
              </a:rPr>
              <a:t>: .</a:t>
            </a:r>
            <a:endParaRPr lang="en-US" dirty="0">
              <a:solidFill>
                <a:schemeClr val="tx1"/>
              </a:solidFill>
              <a:latin typeface="Courier New" charset="0"/>
              <a:ea typeface="Courier New" charset="0"/>
              <a:cs typeface="Courier New" charset="0"/>
            </a:endParaRPr>
          </a:p>
        </p:txBody>
      </p:sp>
      <p:sp>
        <p:nvSpPr>
          <p:cNvPr id="13" name="Content Placeholder 2"/>
          <p:cNvSpPr txBox="1">
            <a:spLocks/>
          </p:cNvSpPr>
          <p:nvPr/>
        </p:nvSpPr>
        <p:spPr>
          <a:xfrm>
            <a:off x="4629071" y="2286000"/>
            <a:ext cx="5810329" cy="35494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ea typeface="Courier New" charset="0"/>
                <a:cs typeface="Courier New" charset="0"/>
              </a:rPr>
              <a:t> </a:t>
            </a:r>
            <a:r>
              <a:rPr lang="en-US" sz="2400" dirty="0" smtClean="0"/>
              <a:t> Copying </a:t>
            </a:r>
            <a:r>
              <a:rPr lang="en-US" sz="2400" dirty="0"/>
              <a:t>the following </a:t>
            </a:r>
            <a:r>
              <a:rPr lang="en-US" sz="2400" dirty="0" smtClean="0"/>
              <a:t>code into our YAML file, will </a:t>
            </a:r>
            <a:r>
              <a:rPr lang="en-US" sz="2400" b="1" dirty="0"/>
              <a:t>define</a:t>
            </a:r>
            <a:r>
              <a:rPr lang="en-US" sz="2400" dirty="0"/>
              <a:t> a container called web, which is based on the build of the current directory</a:t>
            </a:r>
            <a:r>
              <a:rPr lang="en-US" sz="2400" dirty="0" smtClean="0"/>
              <a:t>.</a:t>
            </a:r>
          </a:p>
          <a:p>
            <a:pPr fontAlgn="auto">
              <a:buFont typeface="Wingdings" panose="05000000000000000000" pitchFamily="2" charset="2"/>
              <a:buChar char="q"/>
            </a:pPr>
            <a:endParaRPr lang="en-US" sz="2400" dirty="0" smtClean="0"/>
          </a:p>
          <a:p>
            <a:pPr lvl="1" fontAlgn="auto">
              <a:buFont typeface="Wingdings" panose="05000000000000000000" pitchFamily="2" charset="2"/>
              <a:buChar char="q"/>
            </a:pPr>
            <a:r>
              <a:rPr lang="en-US" sz="2200" dirty="0">
                <a:ea typeface="Courier New" charset="0"/>
                <a:cs typeface="Courier New" charset="0"/>
              </a:rPr>
              <a:t> </a:t>
            </a:r>
            <a:r>
              <a:rPr lang="en-US" sz="2200" dirty="0" smtClean="0">
                <a:ea typeface="Courier New" charset="0"/>
                <a:cs typeface="Courier New" charset="0"/>
              </a:rPr>
              <a:t>NOTE: Remember we have a </a:t>
            </a:r>
            <a:r>
              <a:rPr lang="en-US" sz="2200" dirty="0" err="1" smtClean="0">
                <a:latin typeface="Courier New" charset="0"/>
                <a:ea typeface="Courier New" charset="0"/>
                <a:cs typeface="Courier New" charset="0"/>
              </a:rPr>
              <a:t>Node.js</a:t>
            </a:r>
            <a:r>
              <a:rPr lang="en-US" sz="2200" dirty="0" smtClean="0">
                <a:ea typeface="Courier New" charset="0"/>
                <a:cs typeface="Courier New" charset="0"/>
              </a:rPr>
              <a:t> app in our current directory.</a:t>
            </a:r>
          </a:p>
          <a:p>
            <a:pPr fontAlgn="auto">
              <a:buFont typeface="Wingdings" panose="05000000000000000000" pitchFamily="2" charset="2"/>
              <a:buChar char="q"/>
            </a:pPr>
            <a:endParaRPr lang="en-US" sz="24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887626"/>
            <a:ext cx="1082747" cy="1082747"/>
          </a:xfrm>
          <a:prstGeom prst="rect">
            <a:avLst/>
          </a:prstGeom>
        </p:spPr>
      </p:pic>
    </p:spTree>
    <p:extLst>
      <p:ext uri="{BB962C8B-B14F-4D97-AF65-F5344CB8AC3E}">
        <p14:creationId xmlns:p14="http://schemas.microsoft.com/office/powerpoint/2010/main" val="5599001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Container Properties</a:t>
            </a:r>
            <a:endParaRPr lang="en-US" dirty="0"/>
          </a:p>
        </p:txBody>
      </p:sp>
      <p:sp>
        <p:nvSpPr>
          <p:cNvPr id="3" name="Content Placeholder 2"/>
          <p:cNvSpPr>
            <a:spLocks noGrp="1"/>
          </p:cNvSpPr>
          <p:nvPr>
            <p:ph idx="1"/>
          </p:nvPr>
        </p:nvSpPr>
        <p:spPr>
          <a:xfrm>
            <a:off x="1097279" y="1066802"/>
            <a:ext cx="10058401" cy="1615296"/>
          </a:xfrm>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Docker Compose supports all of the properties which can be defined using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run.</a:t>
            </a:r>
          </a:p>
          <a:p>
            <a:pPr>
              <a:buFont typeface="Wingdings" panose="05000000000000000000" pitchFamily="2" charset="2"/>
              <a:buChar char="q"/>
            </a:pPr>
            <a:r>
              <a:rPr lang="en-US" sz="2400" dirty="0"/>
              <a:t> To link two containers together to specify a </a:t>
            </a:r>
            <a:r>
              <a:rPr lang="en-US" sz="2400" dirty="0" smtClean="0">
                <a:latin typeface="Courier New" charset="0"/>
                <a:ea typeface="Courier New" charset="0"/>
                <a:cs typeface="Courier New" charset="0"/>
              </a:rPr>
              <a:t>links</a:t>
            </a:r>
            <a:r>
              <a:rPr lang="en-US" sz="2400" dirty="0" smtClean="0"/>
              <a:t> </a:t>
            </a:r>
            <a:r>
              <a:rPr lang="en-US" sz="2400" dirty="0"/>
              <a:t>property and list required connections. </a:t>
            </a:r>
            <a:endParaRPr lang="en-US" sz="2400" dirty="0" smtClean="0"/>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sp>
        <p:nvSpPr>
          <p:cNvPr id="10" name="Content Placeholder 2"/>
          <p:cNvSpPr>
            <a:spLocks noGrp="1"/>
          </p:cNvSpPr>
          <p:nvPr/>
        </p:nvSpPr>
        <p:spPr>
          <a:xfrm>
            <a:off x="7521103" y="2682097"/>
            <a:ext cx="1981200" cy="10668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links: </a:t>
            </a:r>
            <a:endParaRPr lang="en-US" dirty="0" smtClean="0">
              <a:latin typeface="Courier New" charset="0"/>
              <a:ea typeface="Courier New" charset="0"/>
              <a:cs typeface="Courier New" charset="0"/>
            </a:endParaRP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 </a:t>
            </a:r>
            <a:r>
              <a:rPr lang="en-US" dirty="0" err="1">
                <a:latin typeface="Courier New" charset="0"/>
                <a:ea typeface="Courier New" charset="0"/>
                <a:cs typeface="Courier New" charset="0"/>
              </a:rPr>
              <a:t>redis</a:t>
            </a:r>
            <a:endParaRPr lang="en-US" dirty="0">
              <a:solidFill>
                <a:schemeClr val="tx1"/>
              </a:solidFill>
              <a:latin typeface="Courier New" charset="0"/>
              <a:ea typeface="Courier New" charset="0"/>
              <a:cs typeface="Courier New" charset="0"/>
            </a:endParaRPr>
          </a:p>
        </p:txBody>
      </p:sp>
      <p:sp>
        <p:nvSpPr>
          <p:cNvPr id="12" name="Content Placeholder 2"/>
          <p:cNvSpPr txBox="1">
            <a:spLocks/>
          </p:cNvSpPr>
          <p:nvPr/>
        </p:nvSpPr>
        <p:spPr>
          <a:xfrm>
            <a:off x="1097280" y="2700058"/>
            <a:ext cx="5163764" cy="32485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latin typeface="+mj-lt"/>
                <a:ea typeface="Courier New" charset="0"/>
                <a:cs typeface="Courier New" charset="0"/>
              </a:rPr>
              <a:t> </a:t>
            </a:r>
            <a:r>
              <a:rPr lang="en-US" sz="2400" dirty="0"/>
              <a:t>For example, the following would link to the </a:t>
            </a:r>
            <a:r>
              <a:rPr lang="en-US" sz="2400" dirty="0" err="1">
                <a:latin typeface="Courier New" charset="0"/>
                <a:ea typeface="Courier New" charset="0"/>
                <a:cs typeface="Courier New" charset="0"/>
              </a:rPr>
              <a:t>redis</a:t>
            </a:r>
            <a:r>
              <a:rPr lang="en-US" sz="2400" dirty="0"/>
              <a:t> source container defined in the same file and assign the same name to the alias.</a:t>
            </a:r>
            <a:endParaRPr lang="en-US" sz="2400" dirty="0" smtClean="0">
              <a:latin typeface="+mj-lt"/>
              <a:ea typeface="Courier New" charset="0"/>
              <a:cs typeface="Courier New" charset="0"/>
            </a:endParaRPr>
          </a:p>
          <a:p>
            <a:pPr fontAlgn="auto">
              <a:buFont typeface="Wingdings" panose="05000000000000000000" pitchFamily="2" charset="2"/>
              <a:buChar char="q"/>
            </a:pPr>
            <a:endParaRPr lang="en-US" sz="2400" dirty="0" smtClean="0"/>
          </a:p>
        </p:txBody>
      </p:sp>
    </p:spTree>
    <p:extLst>
      <p:ext uri="{BB962C8B-B14F-4D97-AF65-F5344CB8AC3E}">
        <p14:creationId xmlns:p14="http://schemas.microsoft.com/office/powerpoint/2010/main" val="191229222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Container Properties</a:t>
            </a:r>
          </a:p>
        </p:txBody>
      </p:sp>
      <p:sp>
        <p:nvSpPr>
          <p:cNvPr id="3" name="Content Placeholder 2"/>
          <p:cNvSpPr>
            <a:spLocks noGrp="1"/>
          </p:cNvSpPr>
          <p:nvPr>
            <p:ph idx="1"/>
          </p:nvPr>
        </p:nvSpPr>
        <p:spPr>
          <a:xfrm>
            <a:off x="1097280" y="1066802"/>
            <a:ext cx="5163764" cy="1615296"/>
          </a:xfrm>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The same format is used for other </a:t>
            </a:r>
            <a:r>
              <a:rPr lang="en-US" sz="2400" dirty="0" smtClean="0"/>
              <a:t>properties, </a:t>
            </a:r>
            <a:r>
              <a:rPr lang="en-US" sz="2400" dirty="0"/>
              <a:t>such as </a:t>
            </a:r>
            <a:r>
              <a:rPr lang="en-US" sz="2400" b="1" dirty="0" smtClean="0"/>
              <a:t>ports</a:t>
            </a:r>
            <a:r>
              <a:rPr lang="en-US" sz="2400" dirty="0" smtClean="0"/>
              <a:t>:</a:t>
            </a:r>
            <a:endParaRPr lang="en-US" sz="2400" dirty="0" smtClean="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sp>
        <p:nvSpPr>
          <p:cNvPr id="10" name="Content Placeholder 2"/>
          <p:cNvSpPr>
            <a:spLocks noGrp="1"/>
          </p:cNvSpPr>
          <p:nvPr/>
        </p:nvSpPr>
        <p:spPr>
          <a:xfrm>
            <a:off x="2695586" y="2448176"/>
            <a:ext cx="1981200" cy="1961648"/>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latin typeface="Courier New" charset="0"/>
                <a:ea typeface="Courier New" charset="0"/>
                <a:cs typeface="Courier New" charset="0"/>
              </a:rPr>
              <a:t>ports: </a:t>
            </a:r>
          </a:p>
          <a:p>
            <a:r>
              <a:rPr lang="en-US" dirty="0" smtClean="0">
                <a:latin typeface="Courier New" charset="0"/>
                <a:ea typeface="Courier New" charset="0"/>
                <a:cs typeface="Courier New" charset="0"/>
              </a:rPr>
              <a:t>  - "3000”</a:t>
            </a: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 “3001” </a:t>
            </a:r>
          </a:p>
          <a:p>
            <a:r>
              <a:rPr lang="en-US" dirty="0" smtClean="0">
                <a:latin typeface="Courier New" charset="0"/>
                <a:ea typeface="Courier New" charset="0"/>
                <a:cs typeface="Courier New" charset="0"/>
              </a:rPr>
              <a:t>  - "8000"</a:t>
            </a:r>
            <a:endParaRPr lang="en-US" dirty="0">
              <a:solidFill>
                <a:schemeClr val="tx1"/>
              </a:solidFill>
              <a:latin typeface="Courier New" charset="0"/>
              <a:ea typeface="Courier New" charset="0"/>
              <a:cs typeface="Courier New"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683" y="4023963"/>
            <a:ext cx="1082747" cy="108274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1632836"/>
            <a:ext cx="4191000" cy="4125141"/>
          </a:xfrm>
          <a:prstGeom prst="rect">
            <a:avLst/>
          </a:prstGeom>
        </p:spPr>
      </p:pic>
    </p:spTree>
    <p:extLst>
      <p:ext uri="{BB962C8B-B14F-4D97-AF65-F5344CB8AC3E}">
        <p14:creationId xmlns:p14="http://schemas.microsoft.com/office/powerpoint/2010/main" val="35489449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First Container Overview</a:t>
            </a:r>
            <a:endParaRPr lang="en-US" dirty="0"/>
          </a:p>
        </p:txBody>
      </p:sp>
      <p:sp>
        <p:nvSpPr>
          <p:cNvPr id="3" name="Content Placeholder 2"/>
          <p:cNvSpPr>
            <a:spLocks noGrp="1"/>
          </p:cNvSpPr>
          <p:nvPr>
            <p:ph idx="1"/>
          </p:nvPr>
        </p:nvSpPr>
        <p:spPr>
          <a:xfrm>
            <a:off x="1219200" y="1135966"/>
            <a:ext cx="9871672" cy="5188633"/>
          </a:xfrm>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smtClean="0"/>
              <a:t>So, after all that, our </a:t>
            </a:r>
            <a:r>
              <a:rPr lang="en-US" sz="2400" dirty="0" err="1" smtClean="0"/>
              <a:t>yaml</a:t>
            </a:r>
            <a:r>
              <a:rPr lang="en-US" sz="2400" dirty="0" smtClean="0"/>
              <a:t> file would look something like this</a:t>
            </a:r>
            <a:endParaRPr lang="en-US" sz="2400" dirty="0" smtClean="0">
              <a:latin typeface="+mj-lt"/>
              <a:ea typeface="Courier New" charset="0"/>
              <a:cs typeface="Courier New" charset="0"/>
            </a:endParaRPr>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This is just the very beginning!</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18</a:t>
            </a:fld>
            <a:endParaRPr lang="en-US" altLang="en-US"/>
          </a:p>
        </p:txBody>
      </p:sp>
      <p:sp>
        <p:nvSpPr>
          <p:cNvPr id="10" name="Content Placeholder 2"/>
          <p:cNvSpPr>
            <a:spLocks noGrp="1"/>
          </p:cNvSpPr>
          <p:nvPr/>
        </p:nvSpPr>
        <p:spPr>
          <a:xfrm>
            <a:off x="5363237" y="1659774"/>
            <a:ext cx="2937268" cy="2893261"/>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fontAlgn="auto">
              <a:lnSpc>
                <a:spcPct val="100000"/>
              </a:lnSpc>
              <a:spcBef>
                <a:spcPts val="0"/>
              </a:spcBef>
              <a:spcAft>
                <a:spcPts val="0"/>
              </a:spcAft>
              <a:buClrTx/>
              <a:buNone/>
            </a:pPr>
            <a:r>
              <a:rPr lang="en-US" dirty="0" smtClean="0">
                <a:solidFill>
                  <a:schemeClr val="tx1"/>
                </a:solidFill>
                <a:latin typeface="Courier New" charset="0"/>
                <a:ea typeface="Courier New" charset="0"/>
                <a:cs typeface="Courier New" charset="0"/>
              </a:rPr>
              <a:t> </a:t>
            </a:r>
            <a:r>
              <a:rPr lang="de-DE" dirty="0">
                <a:solidFill>
                  <a:schemeClr val="tx1"/>
                </a:solidFill>
                <a:latin typeface="Courier New" charset="0"/>
                <a:ea typeface="Courier New" charset="0"/>
                <a:cs typeface="Courier New" charset="0"/>
              </a:rPr>
              <a:t>web: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err="1" smtClean="0">
                <a:solidFill>
                  <a:schemeClr val="tx1"/>
                </a:solidFill>
                <a:latin typeface="Courier New" charset="0"/>
                <a:ea typeface="Courier New" charset="0"/>
                <a:cs typeface="Courier New" charset="0"/>
              </a:rPr>
              <a:t>build</a:t>
            </a:r>
            <a:r>
              <a:rPr lang="de-DE" dirty="0">
                <a:solidFill>
                  <a:schemeClr val="tx1"/>
                </a:solidFill>
                <a:latin typeface="Courier New" charset="0"/>
                <a:ea typeface="Courier New" charset="0"/>
                <a:cs typeface="Courier New" charset="0"/>
              </a:rPr>
              <a:t>: .  </a:t>
            </a:r>
            <a:r>
              <a:rPr lang="de-DE" dirty="0" smtClean="0">
                <a:solidFill>
                  <a:schemeClr val="tx1"/>
                </a:solidFill>
                <a:latin typeface="Courier New" charset="0"/>
                <a:ea typeface="Courier New" charset="0"/>
                <a:cs typeface="Courier New" charset="0"/>
              </a:rPr>
              <a:t>	</a:t>
            </a: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links</a:t>
            </a:r>
            <a:r>
              <a:rPr lang="de-DE" dirty="0">
                <a:solidFill>
                  <a:schemeClr val="tx1"/>
                </a:solidFill>
                <a:latin typeface="Courier New" charset="0"/>
                <a:ea typeface="Courier New" charset="0"/>
                <a:cs typeface="Courier New" charset="0"/>
              </a:rPr>
              <a:t>: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 </a:t>
            </a:r>
            <a:r>
              <a:rPr lang="de-DE" dirty="0" err="1">
                <a:solidFill>
                  <a:schemeClr val="tx1"/>
                </a:solidFill>
                <a:latin typeface="Courier New" charset="0"/>
                <a:ea typeface="Courier New" charset="0"/>
                <a:cs typeface="Courier New" charset="0"/>
              </a:rPr>
              <a:t>redis</a:t>
            </a: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a:t>
            </a:r>
          </a:p>
          <a:p>
            <a:pPr marL="0" lvl="1" indent="0" fontAlgn="auto">
              <a:lnSpc>
                <a:spcPct val="100000"/>
              </a:lnSpc>
              <a:spcBef>
                <a:spcPts val="0"/>
              </a:spcBef>
              <a:spcAft>
                <a:spcPts val="0"/>
              </a:spcAft>
              <a:buClrTx/>
              <a:buNone/>
            </a:pPr>
            <a:endParaRPr lang="de-DE" dirty="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smtClean="0">
                <a:solidFill>
                  <a:schemeClr val="tx1"/>
                </a:solidFill>
                <a:latin typeface="Courier New" charset="0"/>
                <a:ea typeface="Courier New" charset="0"/>
                <a:cs typeface="Courier New" charset="0"/>
              </a:rPr>
              <a:t>	</a:t>
            </a:r>
            <a:r>
              <a:rPr lang="de-DE" dirty="0" err="1" smtClean="0">
                <a:solidFill>
                  <a:schemeClr val="tx1"/>
                </a:solidFill>
                <a:latin typeface="Courier New" charset="0"/>
                <a:ea typeface="Courier New" charset="0"/>
                <a:cs typeface="Courier New" charset="0"/>
              </a:rPr>
              <a:t>ports</a:t>
            </a:r>
            <a:r>
              <a:rPr lang="de-DE" dirty="0">
                <a:solidFill>
                  <a:schemeClr val="tx1"/>
                </a:solidFill>
                <a:latin typeface="Courier New" charset="0"/>
                <a:ea typeface="Courier New" charset="0"/>
                <a:cs typeface="Courier New" charset="0"/>
              </a:rPr>
              <a:t>: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 </a:t>
            </a:r>
            <a:r>
              <a:rPr lang="de-DE" dirty="0">
                <a:solidFill>
                  <a:schemeClr val="tx1"/>
                </a:solidFill>
                <a:latin typeface="Courier New" charset="0"/>
                <a:ea typeface="Courier New" charset="0"/>
                <a:cs typeface="Courier New" charset="0"/>
              </a:rPr>
              <a:t>"3000"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 </a:t>
            </a:r>
            <a:r>
              <a:rPr lang="de-DE" dirty="0">
                <a:solidFill>
                  <a:schemeClr val="tx1"/>
                </a:solidFill>
                <a:latin typeface="Courier New" charset="0"/>
                <a:ea typeface="Courier New" charset="0"/>
                <a:cs typeface="Courier New" charset="0"/>
              </a:rPr>
              <a:t>"3001"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 </a:t>
            </a:r>
            <a:r>
              <a:rPr lang="de-DE" dirty="0">
                <a:solidFill>
                  <a:schemeClr val="tx1"/>
                </a:solidFill>
                <a:latin typeface="Courier New" charset="0"/>
                <a:ea typeface="Courier New" charset="0"/>
                <a:cs typeface="Courier New" charset="0"/>
              </a:rPr>
              <a:t>"8000"</a:t>
            </a:r>
            <a:endParaRPr lang="en-US" dirty="0">
              <a:solidFill>
                <a:schemeClr val="tx1"/>
              </a:solidFill>
              <a:latin typeface="Courier New" charset="0"/>
              <a:ea typeface="Courier New" charset="0"/>
              <a:cs typeface="Courier New"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1" y="4166956"/>
            <a:ext cx="1082747" cy="108274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015947" flipH="1">
            <a:off x="4593572" y="2933359"/>
            <a:ext cx="1041335" cy="739348"/>
          </a:xfrm>
          <a:prstGeom prst="rect">
            <a:avLst/>
          </a:prstGeom>
        </p:spPr>
      </p:pic>
      <p:sp>
        <p:nvSpPr>
          <p:cNvPr id="12" name="TextBox 11"/>
          <p:cNvSpPr txBox="1"/>
          <p:nvPr/>
        </p:nvSpPr>
        <p:spPr>
          <a:xfrm rot="20141411" flipH="1">
            <a:off x="2935075" y="2582795"/>
            <a:ext cx="2101858" cy="954107"/>
          </a:xfrm>
          <a:prstGeom prst="rect">
            <a:avLst/>
          </a:prstGeom>
          <a:noFill/>
        </p:spPr>
        <p:txBody>
          <a:bodyPr wrap="none" rtlCol="0">
            <a:spAutoFit/>
          </a:bodyPr>
          <a:lstStyle/>
          <a:p>
            <a:pPr algn="ctr"/>
            <a:r>
              <a:rPr lang="en-US" sz="2800" dirty="0" smtClean="0">
                <a:solidFill>
                  <a:srgbClr val="E72102"/>
                </a:solidFill>
                <a:latin typeface="Hand Of Sean (Demo)" charset="0"/>
                <a:ea typeface="Hand Of Sean (Demo)" charset="0"/>
                <a:cs typeface="Hand Of Sean (Demo)" charset="0"/>
              </a:rPr>
              <a:t>Pretty </a:t>
            </a:r>
          </a:p>
          <a:p>
            <a:pPr algn="ctr"/>
            <a:r>
              <a:rPr lang="en-US" sz="2800" dirty="0" smtClean="0">
                <a:solidFill>
                  <a:srgbClr val="E72102"/>
                </a:solidFill>
                <a:latin typeface="Hand Of Sean (Demo)" charset="0"/>
                <a:ea typeface="Hand Of Sean (Demo)" charset="0"/>
                <a:cs typeface="Hand Of Sean (Demo)" charset="0"/>
              </a:rPr>
              <a:t>Cool, huh?</a:t>
            </a:r>
            <a:endParaRPr lang="en-US" sz="2800" dirty="0">
              <a:solidFill>
                <a:srgbClr val="E72102"/>
              </a:solidFill>
              <a:latin typeface="Hand Of Sean (Demo)" charset="0"/>
              <a:ea typeface="Hand Of Sean (Demo)" charset="0"/>
              <a:cs typeface="Hand Of Sean (Demo)" charset="0"/>
            </a:endParaRPr>
          </a:p>
        </p:txBody>
      </p:sp>
    </p:spTree>
    <p:extLst>
      <p:ext uri="{BB962C8B-B14F-4D97-AF65-F5344CB8AC3E}">
        <p14:creationId xmlns:p14="http://schemas.microsoft.com/office/powerpoint/2010/main" val="192518896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Building a Multi-Container Application</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19</a:t>
            </a:fld>
            <a:endParaRPr lang="en-US" altLang="en-US"/>
          </a:p>
        </p:txBody>
      </p:sp>
    </p:spTree>
    <p:extLst>
      <p:ext uri="{BB962C8B-B14F-4D97-AF65-F5344CB8AC3E}">
        <p14:creationId xmlns:p14="http://schemas.microsoft.com/office/powerpoint/2010/main" val="62311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Overview</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2</a:t>
            </a:fld>
            <a:endParaRPr lang="en-US" altLang="en-US"/>
          </a:p>
        </p:txBody>
      </p:sp>
    </p:spTree>
    <p:extLst>
      <p:ext uri="{BB962C8B-B14F-4D97-AF65-F5344CB8AC3E}">
        <p14:creationId xmlns:p14="http://schemas.microsoft.com/office/powerpoint/2010/main" val="2035786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a Second Container</a:t>
            </a:r>
            <a:endParaRPr lang="en-US" dirty="0"/>
          </a:p>
        </p:txBody>
      </p:sp>
      <p:sp>
        <p:nvSpPr>
          <p:cNvPr id="3" name="Content Placeholder 2"/>
          <p:cNvSpPr>
            <a:spLocks noGrp="1"/>
          </p:cNvSpPr>
          <p:nvPr>
            <p:ph idx="1"/>
          </p:nvPr>
        </p:nvSpPr>
        <p:spPr>
          <a:xfrm>
            <a:off x="1097279" y="1066802"/>
            <a:ext cx="10058401" cy="4952998"/>
          </a:xfrm>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In the previous step, we used the </a:t>
            </a:r>
            <a:r>
              <a:rPr lang="en-US" sz="2400" dirty="0" err="1">
                <a:latin typeface="Courier New" charset="0"/>
                <a:ea typeface="Courier New" charset="0"/>
                <a:cs typeface="Courier New" charset="0"/>
              </a:rPr>
              <a:t>Dockerfile</a:t>
            </a:r>
            <a:r>
              <a:rPr lang="en-US" sz="2400" dirty="0"/>
              <a:t> in the current </a:t>
            </a:r>
            <a:r>
              <a:rPr lang="en-US" sz="2400" dirty="0" smtClean="0"/>
              <a:t>directory (.) </a:t>
            </a:r>
            <a:r>
              <a:rPr lang="en-US" sz="2400" dirty="0"/>
              <a:t>as the </a:t>
            </a:r>
            <a:r>
              <a:rPr lang="en-US" sz="2400" b="1" dirty="0"/>
              <a:t>base</a:t>
            </a:r>
            <a:r>
              <a:rPr lang="en-US" sz="2400" dirty="0"/>
              <a:t> for our </a:t>
            </a:r>
            <a:r>
              <a:rPr lang="en-US" sz="2400" dirty="0" smtClean="0"/>
              <a:t>container</a:t>
            </a:r>
          </a:p>
          <a:p>
            <a:pPr>
              <a:buFont typeface="Wingdings" panose="05000000000000000000" pitchFamily="2" charset="2"/>
              <a:buChar char="q"/>
            </a:pPr>
            <a:r>
              <a:rPr lang="en-US" sz="2400" dirty="0"/>
              <a:t> </a:t>
            </a:r>
            <a:r>
              <a:rPr lang="en-US" sz="2400" dirty="0" smtClean="0"/>
              <a:t>In </a:t>
            </a:r>
            <a:r>
              <a:rPr lang="en-US" sz="2400" dirty="0"/>
              <a:t>this step, we want to use an existing </a:t>
            </a:r>
            <a:r>
              <a:rPr lang="en-US" sz="2400" b="1" dirty="0"/>
              <a:t>image</a:t>
            </a:r>
            <a:r>
              <a:rPr lang="en-US" sz="2400" dirty="0"/>
              <a:t> from Docker Hub as a second </a:t>
            </a:r>
            <a:r>
              <a:rPr lang="en-US" sz="2400" dirty="0" smtClean="0"/>
              <a:t>container</a:t>
            </a:r>
          </a:p>
          <a:p>
            <a:pPr>
              <a:buFont typeface="Wingdings" panose="05000000000000000000" pitchFamily="2" charset="2"/>
              <a:buChar char="q"/>
            </a:pPr>
            <a:r>
              <a:rPr lang="en-US" sz="2400" dirty="0"/>
              <a:t> To </a:t>
            </a:r>
            <a:r>
              <a:rPr lang="en-US" sz="2400" dirty="0" smtClean="0"/>
              <a:t>define </a:t>
            </a:r>
            <a:r>
              <a:rPr lang="en-US" sz="2400" dirty="0"/>
              <a:t>the second container you simply use the same </a:t>
            </a:r>
            <a:r>
              <a:rPr lang="en-US" sz="2400" b="1" dirty="0"/>
              <a:t>format</a:t>
            </a:r>
            <a:r>
              <a:rPr lang="en-US" sz="2400" dirty="0"/>
              <a:t> as before on a new </a:t>
            </a:r>
            <a:r>
              <a:rPr lang="en-US" sz="2400" dirty="0" smtClean="0"/>
              <a:t>line</a:t>
            </a:r>
            <a:endParaRPr lang="en-US" sz="2400" dirty="0"/>
          </a:p>
          <a:p>
            <a:pPr>
              <a:buFont typeface="Wingdings" panose="05000000000000000000" pitchFamily="2" charset="2"/>
              <a:buChar char="q"/>
            </a:pPr>
            <a:r>
              <a:rPr lang="en-US" sz="2400" dirty="0" smtClean="0"/>
              <a:t> The YAML format is flexible enough                                                                                      to define multiple </a:t>
            </a:r>
            <a:r>
              <a:rPr lang="en-US" sz="2400" b="1" dirty="0" smtClean="0"/>
              <a:t>containers</a:t>
            </a:r>
            <a:r>
              <a:rPr lang="en-US" sz="2400" dirty="0" smtClean="0"/>
              <a:t> within             					         the same file</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spTree>
    <p:extLst>
      <p:ext uri="{BB962C8B-B14F-4D97-AF65-F5344CB8AC3E}">
        <p14:creationId xmlns:p14="http://schemas.microsoft.com/office/powerpoint/2010/main" val="204151802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Second Container Properties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smtClean="0"/>
              <a:t>Defining </a:t>
            </a:r>
            <a:r>
              <a:rPr lang="en-US" sz="2400" dirty="0"/>
              <a:t>the </a:t>
            </a:r>
            <a:r>
              <a:rPr lang="en-US" sz="2400" b="1" dirty="0"/>
              <a:t>second</a:t>
            </a:r>
            <a:r>
              <a:rPr lang="en-US" sz="2400" dirty="0"/>
              <a:t> container with the name </a:t>
            </a:r>
            <a:r>
              <a:rPr lang="en-US" sz="2400" dirty="0" err="1" smtClean="0">
                <a:latin typeface="Courier New" charset="0"/>
                <a:ea typeface="Courier New" charset="0"/>
                <a:cs typeface="Courier New" charset="0"/>
              </a:rPr>
              <a:t>redis</a:t>
            </a:r>
            <a:r>
              <a:rPr lang="en-US" sz="2400" dirty="0" smtClean="0">
                <a:latin typeface="Courier New" charset="0"/>
                <a:ea typeface="Courier New" charset="0"/>
                <a:cs typeface="Courier New" charset="0"/>
              </a:rPr>
              <a:t>,</a:t>
            </a:r>
            <a:r>
              <a:rPr lang="en-US" sz="2400" dirty="0" smtClean="0"/>
              <a:t> </a:t>
            </a:r>
            <a:r>
              <a:rPr lang="en-US" sz="2400" dirty="0"/>
              <a:t>which </a:t>
            </a:r>
            <a:r>
              <a:rPr lang="en-US" sz="2400" dirty="0" smtClean="0"/>
              <a:t>will use the </a:t>
            </a:r>
            <a:r>
              <a:rPr lang="en-US" sz="2400" dirty="0"/>
              <a:t>image </a:t>
            </a:r>
            <a:r>
              <a:rPr lang="en-US" sz="2400" dirty="0" err="1">
                <a:latin typeface="Courier New" charset="0"/>
                <a:ea typeface="Courier New" charset="0"/>
                <a:cs typeface="Courier New" charset="0"/>
              </a:rPr>
              <a:t>redis</a:t>
            </a:r>
            <a:r>
              <a:rPr lang="en-US" sz="2400" dirty="0"/>
              <a:t>. </a:t>
            </a:r>
            <a:r>
              <a:rPr lang="en-US" sz="2400" dirty="0" smtClean="0"/>
              <a:t>Following </a:t>
            </a:r>
            <a:r>
              <a:rPr lang="en-US" sz="2400" dirty="0"/>
              <a:t>the YAML format, the container details would </a:t>
            </a:r>
            <a:r>
              <a:rPr lang="en-US" sz="2400" dirty="0" smtClean="0"/>
              <a:t>be:</a:t>
            </a:r>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sp>
        <p:nvSpPr>
          <p:cNvPr id="10" name="Content Placeholder 2"/>
          <p:cNvSpPr>
            <a:spLocks noGrp="1"/>
          </p:cNvSpPr>
          <p:nvPr/>
        </p:nvSpPr>
        <p:spPr>
          <a:xfrm>
            <a:off x="3104806" y="2362200"/>
            <a:ext cx="4670898" cy="1600199"/>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mtClean="0">
                <a:latin typeface="Courier New" charset="0"/>
                <a:ea typeface="Courier New" charset="0"/>
                <a:cs typeface="Courier New" charset="0"/>
              </a:rPr>
              <a:t> </a:t>
            </a:r>
            <a:r>
              <a:rPr lang="en-US" dirty="0" err="1" smtClean="0">
                <a:latin typeface="Courier New" charset="0"/>
                <a:ea typeface="Courier New" charset="0"/>
                <a:cs typeface="Courier New" charset="0"/>
              </a:rPr>
              <a:t>redis</a:t>
            </a: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image</a:t>
            </a:r>
            <a:r>
              <a:rPr lang="en-US" dirty="0">
                <a:latin typeface="Courier New" charset="0"/>
                <a:ea typeface="Courier New" charset="0"/>
                <a:cs typeface="Courier New" charset="0"/>
              </a:rPr>
              <a:t>: </a:t>
            </a:r>
            <a:r>
              <a:rPr lang="en-US" dirty="0" err="1" smtClean="0">
                <a:latin typeface="Courier New" charset="0"/>
                <a:ea typeface="Courier New" charset="0"/>
                <a:cs typeface="Courier New" charset="0"/>
              </a:rPr>
              <a:t>redis:alpine</a:t>
            </a:r>
            <a:r>
              <a:rPr lang="en-US" dirty="0" smtClean="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volumes:                                 	 - /</a:t>
            </a:r>
            <a:r>
              <a:rPr lang="en-US" dirty="0" err="1">
                <a:latin typeface="Courier New" charset="0"/>
                <a:ea typeface="Courier New" charset="0"/>
                <a:cs typeface="Courier New" charset="0"/>
              </a:rPr>
              <a:t>var</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redis</a:t>
            </a:r>
            <a:r>
              <a:rPr lang="en-US" dirty="0">
                <a:latin typeface="Courier New" charset="0"/>
                <a:ea typeface="Courier New" charset="0"/>
                <a:cs typeface="Courier New" charset="0"/>
              </a:rPr>
              <a:t>/data:/data</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581400"/>
            <a:ext cx="1082747" cy="1082747"/>
          </a:xfrm>
          <a:prstGeom prst="rect">
            <a:avLst/>
          </a:prstGeom>
        </p:spPr>
      </p:pic>
    </p:spTree>
    <p:extLst>
      <p:ext uri="{BB962C8B-B14F-4D97-AF65-F5344CB8AC3E}">
        <p14:creationId xmlns:p14="http://schemas.microsoft.com/office/powerpoint/2010/main" val="184150701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Starting Compose Up</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800" dirty="0"/>
              <a:t>With the </a:t>
            </a:r>
            <a:r>
              <a:rPr lang="en-US" sz="2800" dirty="0" err="1" smtClean="0">
                <a:latin typeface="Courier New" charset="0"/>
                <a:ea typeface="Courier New" charset="0"/>
                <a:cs typeface="Courier New" charset="0"/>
              </a:rPr>
              <a:t>docker-compose.yml</a:t>
            </a:r>
            <a:r>
              <a:rPr lang="en-US" sz="2800" dirty="0" smtClean="0">
                <a:latin typeface="Courier New" charset="0"/>
                <a:ea typeface="Courier New" charset="0"/>
                <a:cs typeface="Courier New" charset="0"/>
              </a:rPr>
              <a:t> </a:t>
            </a:r>
            <a:r>
              <a:rPr lang="en-US" sz="2800" dirty="0" smtClean="0">
                <a:ea typeface="Courier New" charset="0"/>
                <a:cs typeface="Courier New" charset="0"/>
              </a:rPr>
              <a:t>file we created</a:t>
            </a:r>
            <a:r>
              <a:rPr lang="en-US" sz="2800" dirty="0" smtClean="0"/>
              <a:t> in </a:t>
            </a:r>
            <a:r>
              <a:rPr lang="en-US" sz="2800" dirty="0"/>
              <a:t>place, you can launch all the applications with a single command of </a:t>
            </a:r>
            <a:r>
              <a:rPr lang="en-US" sz="2800" dirty="0" smtClean="0">
                <a:latin typeface="Courier New" charset="0"/>
                <a:ea typeface="Courier New" charset="0"/>
                <a:cs typeface="Courier New" charset="0"/>
              </a:rPr>
              <a:t>up</a:t>
            </a:r>
            <a:r>
              <a:rPr lang="en-US" sz="2800" dirty="0" smtClean="0"/>
              <a:t>, like this:</a:t>
            </a:r>
          </a:p>
          <a:p>
            <a:pPr>
              <a:buFont typeface="Wingdings" panose="05000000000000000000" pitchFamily="2" charset="2"/>
              <a:buChar char="q"/>
            </a:pPr>
            <a:endParaRPr lang="en-US" sz="2800" dirty="0" smtClean="0"/>
          </a:p>
          <a:p>
            <a:pPr>
              <a:buFont typeface="Wingdings" panose="05000000000000000000" pitchFamily="2" charset="2"/>
              <a:buChar char="q"/>
            </a:pPr>
            <a:endParaRPr lang="en-US" sz="2800" dirty="0" smtClean="0"/>
          </a:p>
          <a:p>
            <a:pPr lvl="1">
              <a:buFont typeface="Wingdings" panose="05000000000000000000" pitchFamily="2" charset="2"/>
              <a:buChar char="q"/>
            </a:pPr>
            <a:r>
              <a:rPr lang="en-US" sz="2600" dirty="0"/>
              <a:t> </a:t>
            </a:r>
            <a:r>
              <a:rPr lang="en-US" sz="2600" dirty="0" smtClean="0"/>
              <a:t>If </a:t>
            </a:r>
            <a:r>
              <a:rPr lang="en-US" sz="2600" dirty="0"/>
              <a:t>you wanted to bring up a single container, then </a:t>
            </a:r>
            <a:r>
              <a:rPr lang="en-US" sz="2600" dirty="0" smtClean="0"/>
              <a:t>we could use</a:t>
            </a:r>
            <a:r>
              <a:rPr lang="en-US" sz="2600" dirty="0"/>
              <a:t> </a:t>
            </a:r>
            <a:r>
              <a:rPr lang="en-US" sz="2600" dirty="0">
                <a:latin typeface="Courier New" charset="0"/>
                <a:ea typeface="Courier New" charset="0"/>
                <a:cs typeface="Courier New" charset="0"/>
              </a:rPr>
              <a:t>up &lt;name</a:t>
            </a:r>
            <a:r>
              <a:rPr lang="en-US" sz="2600" dirty="0" smtClean="0">
                <a:latin typeface="Courier New" charset="0"/>
                <a:ea typeface="Courier New" charset="0"/>
                <a:cs typeface="Courier New" charset="0"/>
              </a:rPr>
              <a:t>&gt;</a:t>
            </a:r>
            <a:r>
              <a:rPr lang="en-US" sz="2600" dirty="0" smtClean="0"/>
              <a:t>.</a:t>
            </a: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a:p>
        </p:txBody>
      </p:sp>
      <p:sp>
        <p:nvSpPr>
          <p:cNvPr id="8" name="Content Placeholder 2"/>
          <p:cNvSpPr>
            <a:spLocks noGrp="1"/>
          </p:cNvSpPr>
          <p:nvPr/>
        </p:nvSpPr>
        <p:spPr>
          <a:xfrm>
            <a:off x="4648200" y="2286000"/>
            <a:ext cx="2944179"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a:t>
            </a:r>
            <a:r>
              <a:rPr lang="en-US" sz="2000" dirty="0" err="1" smtClean="0">
                <a:solidFill>
                  <a:schemeClr val="bg1"/>
                </a:solidFill>
                <a:latin typeface="Courier New" charset="0"/>
                <a:ea typeface="Courier New" charset="0"/>
                <a:cs typeface="Courier New" charset="0"/>
              </a:rPr>
              <a:t>ocker</a:t>
            </a:r>
            <a:r>
              <a:rPr lang="en-US" sz="2000" dirty="0" smtClean="0">
                <a:solidFill>
                  <a:schemeClr val="bg1"/>
                </a:solidFill>
                <a:latin typeface="Courier New" charset="0"/>
                <a:ea typeface="Courier New" charset="0"/>
                <a:cs typeface="Courier New" charset="0"/>
              </a:rPr>
              <a:t> compose up</a:t>
            </a:r>
            <a:endParaRPr lang="en-US" sz="2000" dirty="0">
              <a:solidFill>
                <a:schemeClr val="bg1"/>
              </a:solidFill>
              <a:latin typeface="Courier New" charset="0"/>
              <a:ea typeface="Courier New" charset="0"/>
              <a:cs typeface="Courier New" charset="0"/>
            </a:endParaRPr>
          </a:p>
        </p:txBody>
      </p:sp>
      <p:sp>
        <p:nvSpPr>
          <p:cNvPr id="10" name="Content Placeholder 2"/>
          <p:cNvSpPr>
            <a:spLocks noGrp="1"/>
          </p:cNvSpPr>
          <p:nvPr/>
        </p:nvSpPr>
        <p:spPr>
          <a:xfrm>
            <a:off x="4267200" y="4267200"/>
            <a:ext cx="3962400"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a:t>
            </a:r>
            <a:r>
              <a:rPr lang="en-US" sz="2000" dirty="0" err="1" smtClean="0">
                <a:solidFill>
                  <a:schemeClr val="bg1"/>
                </a:solidFill>
                <a:latin typeface="Courier New" charset="0"/>
                <a:ea typeface="Courier New" charset="0"/>
                <a:cs typeface="Courier New" charset="0"/>
              </a:rPr>
              <a:t>ocker</a:t>
            </a:r>
            <a:r>
              <a:rPr lang="en-US" sz="2000" dirty="0" smtClean="0">
                <a:solidFill>
                  <a:schemeClr val="bg1"/>
                </a:solidFill>
                <a:latin typeface="Courier New" charset="0"/>
                <a:ea typeface="Courier New" charset="0"/>
                <a:cs typeface="Courier New" charset="0"/>
              </a:rPr>
              <a:t> compose up &lt;name&gt; </a:t>
            </a:r>
            <a:endParaRPr lang="en-US" sz="2000"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86036516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Compose Management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smtClean="0"/>
              <a:t>Docker Compose starts containers, </a:t>
            </a:r>
            <a:r>
              <a:rPr lang="en-US" sz="2400" dirty="0"/>
              <a:t>but it also provides a </a:t>
            </a:r>
            <a:r>
              <a:rPr lang="en-US" sz="2400" dirty="0" smtClean="0"/>
              <a:t>commands to </a:t>
            </a:r>
            <a:r>
              <a:rPr lang="en-US" sz="2400" b="1" dirty="0" smtClean="0"/>
              <a:t>manage</a:t>
            </a:r>
            <a:r>
              <a:rPr lang="en-US" sz="2400" dirty="0" smtClean="0"/>
              <a:t> </a:t>
            </a:r>
            <a:r>
              <a:rPr lang="en-US" sz="2400" dirty="0"/>
              <a:t>all the </a:t>
            </a:r>
            <a:r>
              <a:rPr lang="en-US" sz="2400" dirty="0" smtClean="0"/>
              <a:t>containers.</a:t>
            </a:r>
          </a:p>
          <a:p>
            <a:pPr>
              <a:buFont typeface="Wingdings" panose="05000000000000000000" pitchFamily="2" charset="2"/>
              <a:buChar char="q"/>
            </a:pPr>
            <a:r>
              <a:rPr lang="en-US" sz="2400" dirty="0"/>
              <a:t> T</a:t>
            </a:r>
            <a:r>
              <a:rPr lang="en-US" sz="2400" dirty="0" smtClean="0"/>
              <a:t>o </a:t>
            </a:r>
            <a:r>
              <a:rPr lang="en-US" sz="2400" dirty="0"/>
              <a:t>see the details of the </a:t>
            </a:r>
            <a:r>
              <a:rPr lang="en-US" sz="2400" b="1" dirty="0"/>
              <a:t>launched</a:t>
            </a:r>
            <a:r>
              <a:rPr lang="en-US" sz="2400" dirty="0"/>
              <a:t> containers </a:t>
            </a:r>
            <a:r>
              <a:rPr lang="en-US" sz="2400" dirty="0" smtClean="0"/>
              <a:t>we could use: </a:t>
            </a:r>
          </a:p>
          <a:p>
            <a:pPr>
              <a:buFont typeface="Wingdings" panose="05000000000000000000" pitchFamily="2" charset="2"/>
              <a:buChar char="q"/>
            </a:pPr>
            <a:endParaRPr lang="en-US" sz="2400" dirty="0">
              <a:latin typeface="Courier New" charset="0"/>
              <a:ea typeface="Courier New" charset="0"/>
              <a:cs typeface="Courier New" charset="0"/>
            </a:endParaRPr>
          </a:p>
          <a:p>
            <a:pPr>
              <a:buFont typeface="Wingdings" panose="05000000000000000000" pitchFamily="2" charset="2"/>
              <a:buChar char="q"/>
            </a:pPr>
            <a:endParaRPr lang="en-US" sz="2400" dirty="0" smtClean="0">
              <a:latin typeface="Courier New" charset="0"/>
              <a:ea typeface="Courier New" charset="0"/>
              <a:cs typeface="Courier New" charset="0"/>
            </a:endParaRPr>
          </a:p>
          <a:p>
            <a:pPr>
              <a:buFont typeface="Wingdings" panose="05000000000000000000" pitchFamily="2" charset="2"/>
              <a:buChar char="q"/>
            </a:pPr>
            <a:r>
              <a:rPr lang="en-US" sz="2400" dirty="0">
                <a:latin typeface="Courier New" charset="0"/>
                <a:ea typeface="Courier New" charset="0"/>
                <a:cs typeface="Courier New" charset="0"/>
              </a:rPr>
              <a:t> </a:t>
            </a:r>
            <a:r>
              <a:rPr lang="en-US" sz="2400" dirty="0" smtClean="0"/>
              <a:t>To </a:t>
            </a:r>
            <a:r>
              <a:rPr lang="en-US" sz="2400" dirty="0"/>
              <a:t>access all the </a:t>
            </a:r>
            <a:r>
              <a:rPr lang="en-US" sz="2400" b="1" dirty="0"/>
              <a:t>logs</a:t>
            </a:r>
            <a:r>
              <a:rPr lang="en-US" sz="2400" dirty="0"/>
              <a:t> via a single </a:t>
            </a:r>
            <a:r>
              <a:rPr lang="en-US" sz="2400" dirty="0" smtClean="0"/>
              <a:t>snapshot stream we could use:</a:t>
            </a:r>
            <a:r>
              <a:rPr lang="en-US" sz="2400" dirty="0"/>
              <a:t> </a:t>
            </a: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a:t>
            </a:r>
            <a:r>
              <a:rPr lang="en-US" sz="2400" b="1" dirty="0" smtClean="0"/>
              <a:t>Other</a:t>
            </a:r>
            <a:r>
              <a:rPr lang="en-US" sz="2400" dirty="0" smtClean="0"/>
              <a:t> </a:t>
            </a:r>
            <a:r>
              <a:rPr lang="en-US" sz="2400" dirty="0"/>
              <a:t>commands follow the same </a:t>
            </a:r>
            <a:r>
              <a:rPr lang="en-US" sz="2400" dirty="0" smtClean="0"/>
              <a:t>pattern, and as always can be seen by </a:t>
            </a:r>
            <a:r>
              <a:rPr lang="en-US" sz="2400" dirty="0"/>
              <a:t>typing </a:t>
            </a:r>
            <a:r>
              <a:rPr lang="en-US" sz="2400" dirty="0" smtClean="0"/>
              <a:t>the command itself: </a:t>
            </a:r>
            <a:r>
              <a:rPr lang="en-US" sz="2400" dirty="0" err="1" smtClean="0">
                <a:latin typeface="Courier New" charset="0"/>
                <a:ea typeface="Courier New" charset="0"/>
                <a:cs typeface="Courier New" charset="0"/>
              </a:rPr>
              <a:t>docker</a:t>
            </a:r>
            <a:r>
              <a:rPr lang="en-US" sz="2400" dirty="0" smtClean="0">
                <a:latin typeface="Courier New" charset="0"/>
                <a:ea typeface="Courier New" charset="0"/>
                <a:cs typeface="Courier New" charset="0"/>
              </a:rPr>
              <a:t>-compose.</a:t>
            </a:r>
            <a:endParaRPr lang="en-US" sz="2400"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23</a:t>
            </a:fld>
            <a:endParaRPr lang="en-US" altLang="en-US"/>
          </a:p>
        </p:txBody>
      </p:sp>
      <p:sp>
        <p:nvSpPr>
          <p:cNvPr id="8" name="Content Placeholder 2"/>
          <p:cNvSpPr>
            <a:spLocks noGrp="1"/>
          </p:cNvSpPr>
          <p:nvPr/>
        </p:nvSpPr>
        <p:spPr>
          <a:xfrm>
            <a:off x="4634950" y="2514600"/>
            <a:ext cx="2983057"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-compose </a:t>
            </a:r>
            <a:r>
              <a:rPr lang="en-US" sz="2000" dirty="0" err="1">
                <a:solidFill>
                  <a:schemeClr val="bg1"/>
                </a:solidFill>
                <a:latin typeface="Courier New" charset="0"/>
                <a:ea typeface="Courier New" charset="0"/>
                <a:cs typeface="Courier New" charset="0"/>
              </a:rPr>
              <a:t>ps</a:t>
            </a:r>
            <a:endParaRPr lang="en-US" sz="2000" dirty="0">
              <a:solidFill>
                <a:schemeClr val="bg1"/>
              </a:solidFill>
              <a:latin typeface="Courier New" charset="0"/>
              <a:ea typeface="Courier New" charset="0"/>
              <a:cs typeface="Courier New" charset="0"/>
            </a:endParaRPr>
          </a:p>
        </p:txBody>
      </p:sp>
      <p:sp>
        <p:nvSpPr>
          <p:cNvPr id="10" name="Content Placeholder 2"/>
          <p:cNvSpPr>
            <a:spLocks noGrp="1"/>
          </p:cNvSpPr>
          <p:nvPr/>
        </p:nvSpPr>
        <p:spPr>
          <a:xfrm>
            <a:off x="4419601" y="4009854"/>
            <a:ext cx="3422382"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-compose </a:t>
            </a:r>
            <a:r>
              <a:rPr lang="en-US" sz="2000" dirty="0" smtClean="0">
                <a:solidFill>
                  <a:schemeClr val="bg1"/>
                </a:solidFill>
                <a:latin typeface="Courier New" charset="0"/>
                <a:ea typeface="Courier New" charset="0"/>
                <a:cs typeface="Courier New" charset="0"/>
              </a:rPr>
              <a:t>logs</a:t>
            </a:r>
            <a:endParaRPr lang="en-US" sz="2000"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61204909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Scaling With Compose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Let’s </a:t>
            </a:r>
            <a:r>
              <a:rPr lang="en-US" sz="2400" dirty="0"/>
              <a:t>talk about how Compose can also be used to </a:t>
            </a:r>
            <a:r>
              <a:rPr lang="en-US" sz="2400" b="1" dirty="0" smtClean="0"/>
              <a:t>scale</a:t>
            </a:r>
            <a:r>
              <a:rPr lang="en-US" sz="2400" dirty="0" smtClean="0"/>
              <a:t> up the number of running </a:t>
            </a:r>
            <a:r>
              <a:rPr lang="en-US" sz="2400" dirty="0"/>
              <a:t>containers.</a:t>
            </a:r>
          </a:p>
          <a:p>
            <a:pPr>
              <a:buFont typeface="Wingdings" panose="05000000000000000000" pitchFamily="2" charset="2"/>
              <a:buChar char="q"/>
            </a:pPr>
            <a:r>
              <a:rPr lang="en-US" sz="2400" dirty="0" smtClean="0"/>
              <a:t> The </a:t>
            </a:r>
            <a:r>
              <a:rPr lang="en-US" sz="2400" dirty="0"/>
              <a:t>scale option allows you to specify the service and then the </a:t>
            </a:r>
            <a:r>
              <a:rPr lang="en-US" sz="2400" b="1" dirty="0"/>
              <a:t>number</a:t>
            </a:r>
            <a:r>
              <a:rPr lang="en-US" sz="2400" dirty="0"/>
              <a:t> of instances you want. </a:t>
            </a:r>
          </a:p>
          <a:p>
            <a:pPr>
              <a:buFont typeface="Wingdings" panose="05000000000000000000" pitchFamily="2" charset="2"/>
              <a:buChar char="q"/>
            </a:pPr>
            <a:r>
              <a:rPr lang="en-US" sz="2400" dirty="0" smtClean="0"/>
              <a:t> If </a:t>
            </a:r>
            <a:r>
              <a:rPr lang="en-US" sz="2400" dirty="0"/>
              <a:t>the number is </a:t>
            </a:r>
            <a:r>
              <a:rPr lang="en-US" sz="2400" b="1" dirty="0"/>
              <a:t>greater</a:t>
            </a:r>
            <a:r>
              <a:rPr lang="en-US" sz="2400" dirty="0"/>
              <a:t> than the instances already </a:t>
            </a:r>
            <a:r>
              <a:rPr lang="en-US" sz="2400" dirty="0" smtClean="0"/>
              <a:t>running, </a:t>
            </a:r>
            <a:r>
              <a:rPr lang="en-US" sz="2400" dirty="0"/>
              <a:t>it will launch additional containers. </a:t>
            </a:r>
            <a:endParaRPr lang="en-US" sz="2400" dirty="0" smtClean="0"/>
          </a:p>
          <a:p>
            <a:pPr>
              <a:buFont typeface="Wingdings" panose="05000000000000000000" pitchFamily="2" charset="2"/>
              <a:buChar char="q"/>
            </a:pPr>
            <a:r>
              <a:rPr lang="en-US" sz="2400" dirty="0"/>
              <a:t> </a:t>
            </a:r>
            <a:r>
              <a:rPr lang="en-US" sz="2400" dirty="0" smtClean="0"/>
              <a:t>And if </a:t>
            </a:r>
            <a:r>
              <a:rPr lang="en-US" sz="2400" dirty="0"/>
              <a:t>the number is </a:t>
            </a:r>
            <a:r>
              <a:rPr lang="en-US" sz="2400" b="1" dirty="0"/>
              <a:t>less</a:t>
            </a:r>
            <a:r>
              <a:rPr lang="en-US" sz="2400" dirty="0"/>
              <a:t>, </a:t>
            </a:r>
            <a:r>
              <a:rPr lang="en-US" sz="2400" dirty="0" smtClean="0"/>
              <a:t>it </a:t>
            </a:r>
            <a:r>
              <a:rPr lang="en-US" sz="2400" dirty="0"/>
              <a:t>will stop the unrequired containers</a:t>
            </a:r>
            <a:r>
              <a:rPr lang="en-US" sz="2400" dirty="0" smtClean="0"/>
              <a:t>.</a:t>
            </a:r>
          </a:p>
          <a:p>
            <a:pPr>
              <a:buFont typeface="Wingdings" panose="05000000000000000000" pitchFamily="2" charset="2"/>
              <a:buChar char="q"/>
            </a:pPr>
            <a:endParaRPr lang="en-US" sz="2400"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spTree>
    <p:extLst>
      <p:ext uri="{BB962C8B-B14F-4D97-AF65-F5344CB8AC3E}">
        <p14:creationId xmlns:p14="http://schemas.microsoft.com/office/powerpoint/2010/main" val="12839555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Scaling With Compose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smtClean="0"/>
              <a:t>To </a:t>
            </a:r>
            <a:r>
              <a:rPr lang="en-US" sz="2400" b="1" dirty="0" smtClean="0"/>
              <a:t>scale</a:t>
            </a:r>
            <a:r>
              <a:rPr lang="en-US" sz="2400" dirty="0" smtClean="0"/>
              <a:t> </a:t>
            </a:r>
            <a:r>
              <a:rPr lang="en-US" sz="2400" dirty="0"/>
              <a:t>the number of web containers </a:t>
            </a:r>
            <a:r>
              <a:rPr lang="en-US" sz="2400" dirty="0" smtClean="0"/>
              <a:t>we're </a:t>
            </a:r>
            <a:r>
              <a:rPr lang="en-US" sz="2400" dirty="0"/>
              <a:t>running </a:t>
            </a:r>
            <a:r>
              <a:rPr lang="en-US" sz="2400" dirty="0" smtClean="0"/>
              <a:t>we’d use this command:</a:t>
            </a:r>
            <a:r>
              <a:rPr lang="en-US" sz="2400" dirty="0"/>
              <a:t> </a:t>
            </a: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a:t> </a:t>
            </a:r>
            <a:r>
              <a:rPr lang="en-US" sz="2400" dirty="0" smtClean="0"/>
              <a:t>And we could scale </a:t>
            </a:r>
            <a:r>
              <a:rPr lang="en-US" sz="2400" dirty="0"/>
              <a:t>it back </a:t>
            </a:r>
            <a:r>
              <a:rPr lang="en-US" sz="2400" b="1" dirty="0"/>
              <a:t>down</a:t>
            </a:r>
            <a:r>
              <a:rPr lang="en-US" sz="2400" dirty="0"/>
              <a:t> </a:t>
            </a:r>
            <a:r>
              <a:rPr lang="en-US" sz="2400" dirty="0" smtClean="0"/>
              <a:t>using</a:t>
            </a:r>
            <a:r>
              <a:rPr lang="en-US" sz="2400" dirty="0"/>
              <a:t>:</a:t>
            </a:r>
            <a:endParaRPr lang="en-US" sz="2400" dirty="0" smtClean="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a:p>
        </p:txBody>
      </p:sp>
      <p:sp>
        <p:nvSpPr>
          <p:cNvPr id="8" name="Content Placeholder 2"/>
          <p:cNvSpPr>
            <a:spLocks noGrp="1"/>
          </p:cNvSpPr>
          <p:nvPr/>
        </p:nvSpPr>
        <p:spPr>
          <a:xfrm>
            <a:off x="3893105" y="1752600"/>
            <a:ext cx="4466747"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scale web=3</a:t>
            </a:r>
          </a:p>
        </p:txBody>
      </p:sp>
      <p:sp>
        <p:nvSpPr>
          <p:cNvPr id="10" name="Content Placeholder 2"/>
          <p:cNvSpPr>
            <a:spLocks noGrp="1"/>
          </p:cNvSpPr>
          <p:nvPr/>
        </p:nvSpPr>
        <p:spPr>
          <a:xfrm>
            <a:off x="3893105" y="3260902"/>
            <a:ext cx="4466747"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scale web=1</a:t>
            </a:r>
          </a:p>
        </p:txBody>
      </p:sp>
      <p:sp>
        <p:nvSpPr>
          <p:cNvPr id="7" name="Frame 6"/>
          <p:cNvSpPr/>
          <p:nvPr/>
        </p:nvSpPr>
        <p:spPr>
          <a:xfrm>
            <a:off x="3624847" y="4174180"/>
            <a:ext cx="990600" cy="838200"/>
          </a:xfrm>
          <a:prstGeom prst="fram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3825815" y="4371633"/>
            <a:ext cx="990600" cy="838200"/>
          </a:xfrm>
          <a:prstGeom prst="fram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6479876" y="4368758"/>
            <a:ext cx="990600" cy="838200"/>
          </a:xfrm>
          <a:prstGeom prst="fram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6645579" y="4201146"/>
            <a:ext cx="990600" cy="838200"/>
          </a:xfrm>
          <a:prstGeom prst="fram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olded Corner 13"/>
          <p:cNvSpPr/>
          <p:nvPr/>
        </p:nvSpPr>
        <p:spPr>
          <a:xfrm>
            <a:off x="5181600" y="4362306"/>
            <a:ext cx="944878" cy="856854"/>
          </a:xfrm>
          <a:prstGeom prst="foldedCorner">
            <a:avLst/>
          </a:prstGeom>
          <a:ln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15" name="Right Arrow 14"/>
          <p:cNvSpPr/>
          <p:nvPr/>
        </p:nvSpPr>
        <p:spPr>
          <a:xfrm>
            <a:off x="6268185" y="4555180"/>
            <a:ext cx="640080" cy="457200"/>
          </a:xfrm>
          <a:prstGeom prst="rightArrow">
            <a:avLst/>
          </a:prstGeom>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399813" y="4562133"/>
            <a:ext cx="640080" cy="457200"/>
          </a:xfrm>
          <a:prstGeom prst="rightArrow">
            <a:avLst/>
          </a:prstGeom>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a:t>
            </a:r>
            <a:endParaRPr lang="en-US"/>
          </a:p>
        </p:txBody>
      </p:sp>
    </p:spTree>
    <p:extLst>
      <p:ext uri="{BB962C8B-B14F-4D97-AF65-F5344CB8AC3E}">
        <p14:creationId xmlns:p14="http://schemas.microsoft.com/office/powerpoint/2010/main" val="151768599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Stop and Remove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As when we </a:t>
            </a:r>
            <a:r>
              <a:rPr lang="en-US" sz="2400" dirty="0" smtClean="0"/>
              <a:t>launch an application with start, </a:t>
            </a:r>
            <a:r>
              <a:rPr lang="en-US" sz="2400" dirty="0"/>
              <a:t>to </a:t>
            </a:r>
            <a:r>
              <a:rPr lang="en-US" sz="2400" b="1" dirty="0"/>
              <a:t>stop</a:t>
            </a:r>
            <a:r>
              <a:rPr lang="en-US" sz="2400" dirty="0"/>
              <a:t> a set of containers </a:t>
            </a:r>
            <a:r>
              <a:rPr lang="en-US" sz="2400" dirty="0" smtClean="0"/>
              <a:t>we can </a:t>
            </a:r>
            <a:r>
              <a:rPr lang="en-US" sz="2400" dirty="0"/>
              <a:t>use the </a:t>
            </a:r>
            <a:r>
              <a:rPr lang="en-US" sz="2400" dirty="0" smtClean="0"/>
              <a:t>command:</a:t>
            </a:r>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And to </a:t>
            </a:r>
            <a:r>
              <a:rPr lang="en-US" sz="2400" b="1" dirty="0"/>
              <a:t>remove</a:t>
            </a:r>
            <a:r>
              <a:rPr lang="en-US" sz="2400" dirty="0"/>
              <a:t> all the containers </a:t>
            </a:r>
            <a:r>
              <a:rPr lang="en-US" sz="2400" dirty="0" smtClean="0"/>
              <a:t>we can use </a:t>
            </a:r>
            <a:r>
              <a:rPr lang="en-US" sz="2400" dirty="0"/>
              <a:t>the </a:t>
            </a:r>
            <a:r>
              <a:rPr lang="en-US" sz="2400" dirty="0" smtClean="0"/>
              <a:t>command:</a:t>
            </a:r>
            <a:r>
              <a:rPr lang="en-US" sz="2400" dirty="0"/>
              <a:t> </a:t>
            </a: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a:p>
        </p:txBody>
      </p:sp>
      <p:sp>
        <p:nvSpPr>
          <p:cNvPr id="8" name="Content Placeholder 2"/>
          <p:cNvSpPr>
            <a:spLocks noGrp="1"/>
          </p:cNvSpPr>
          <p:nvPr/>
        </p:nvSpPr>
        <p:spPr>
          <a:xfrm>
            <a:off x="4495800" y="1956807"/>
            <a:ext cx="3261356"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stop</a:t>
            </a:r>
          </a:p>
        </p:txBody>
      </p:sp>
      <p:sp>
        <p:nvSpPr>
          <p:cNvPr id="10" name="Content Placeholder 2"/>
          <p:cNvSpPr>
            <a:spLocks noGrp="1"/>
          </p:cNvSpPr>
          <p:nvPr/>
        </p:nvSpPr>
        <p:spPr>
          <a:xfrm>
            <a:off x="4527176" y="3521273"/>
            <a:ext cx="2956556"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a:t>
            </a:r>
            <a:r>
              <a:rPr lang="en-US" dirty="0" err="1">
                <a:solidFill>
                  <a:schemeClr val="bg1"/>
                </a:solidFill>
                <a:latin typeface="Courier New" charset="0"/>
                <a:ea typeface="Courier New" charset="0"/>
                <a:cs typeface="Courier New" charset="0"/>
              </a:rPr>
              <a:t>rm</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32088473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Multi-Container Application Management</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altLang="en-US" dirty="0" smtClean="0"/>
              <a:t>manage apps spanning Multiple Containers</a:t>
            </a:r>
            <a:endParaRPr lang="en-US" dirty="0" smtClean="0"/>
          </a:p>
        </p:txBody>
      </p:sp>
    </p:spTree>
    <p:extLst>
      <p:ext uri="{BB962C8B-B14F-4D97-AF65-F5344CB8AC3E}">
        <p14:creationId xmlns:p14="http://schemas.microsoft.com/office/powerpoint/2010/main" val="1812748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Multi-Container Application Using Compose</a:t>
            </a:r>
            <a:endParaRPr lang="en-US" dirty="0"/>
          </a:p>
        </p:txBody>
      </p:sp>
    </p:spTree>
    <p:extLst>
      <p:ext uri="{BB962C8B-B14F-4D97-AF65-F5344CB8AC3E}">
        <p14:creationId xmlns:p14="http://schemas.microsoft.com/office/powerpoint/2010/main" val="1420611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Compose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The </a:t>
            </a:r>
            <a:r>
              <a:rPr lang="en-US" sz="2400" dirty="0">
                <a:solidFill>
                  <a:schemeClr val="tx1"/>
                </a:solidFill>
              </a:rPr>
              <a:t>application used in this section is a Java EE application talking to a </a:t>
            </a:r>
            <a:r>
              <a:rPr lang="en-US" sz="2400" dirty="0" smtClean="0">
                <a:solidFill>
                  <a:schemeClr val="tx1"/>
                </a:solidFill>
              </a:rPr>
              <a:t>database</a:t>
            </a:r>
          </a:p>
          <a:p>
            <a:pPr>
              <a:buFont typeface="Wingdings" charset="2"/>
              <a:buChar char="q"/>
            </a:pPr>
            <a:r>
              <a:rPr lang="en-US" sz="2400" dirty="0">
                <a:solidFill>
                  <a:schemeClr val="tx1"/>
                </a:solidFill>
              </a:rPr>
              <a:t> </a:t>
            </a:r>
            <a:r>
              <a:rPr lang="en-US" sz="2400" dirty="0" smtClean="0">
                <a:solidFill>
                  <a:schemeClr val="tx1"/>
                </a:solidFill>
              </a:rPr>
              <a:t>The </a:t>
            </a:r>
            <a:r>
              <a:rPr lang="en-US" sz="2400" dirty="0">
                <a:solidFill>
                  <a:schemeClr val="tx1"/>
                </a:solidFill>
              </a:rPr>
              <a:t>application publishes a REST endpoint that can be invoked using `</a:t>
            </a:r>
            <a:r>
              <a:rPr lang="en-US" sz="2400" dirty="0" smtClean="0">
                <a:solidFill>
                  <a:schemeClr val="tx1"/>
                </a:solidFill>
              </a:rPr>
              <a:t>curl’</a:t>
            </a:r>
          </a:p>
          <a:p>
            <a:pPr>
              <a:buFont typeface="Wingdings" charset="2"/>
              <a:buChar char="q"/>
            </a:pPr>
            <a:r>
              <a:rPr lang="en-US" sz="2400" dirty="0">
                <a:solidFill>
                  <a:schemeClr val="tx1"/>
                </a:solidFill>
              </a:rPr>
              <a:t> </a:t>
            </a:r>
            <a:r>
              <a:rPr lang="en-US" sz="2400" dirty="0" smtClean="0">
                <a:solidFill>
                  <a:schemeClr val="tx1"/>
                </a:solidFill>
              </a:rPr>
              <a:t>It </a:t>
            </a:r>
            <a:r>
              <a:rPr lang="en-US" sz="2400" dirty="0">
                <a:solidFill>
                  <a:schemeClr val="tx1"/>
                </a:solidFill>
              </a:rPr>
              <a:t>is deployed using WildFly Swarm that communicates to MySQL </a:t>
            </a:r>
            <a:r>
              <a:rPr lang="en-US" sz="2400" dirty="0" smtClean="0">
                <a:solidFill>
                  <a:schemeClr val="tx1"/>
                </a:solidFill>
              </a:rPr>
              <a:t>database.</a:t>
            </a:r>
          </a:p>
          <a:p>
            <a:pPr>
              <a:buFont typeface="Wingdings" charset="2"/>
              <a:buChar char="q"/>
            </a:pPr>
            <a:r>
              <a:rPr lang="en-US" sz="2400" dirty="0">
                <a:solidFill>
                  <a:schemeClr val="tx1"/>
                </a:solidFill>
              </a:rPr>
              <a:t> </a:t>
            </a:r>
            <a:r>
              <a:rPr lang="en-US" sz="2400" dirty="0" err="1" smtClean="0">
                <a:solidFill>
                  <a:schemeClr val="tx1"/>
                </a:solidFill>
              </a:rPr>
              <a:t>WildFly</a:t>
            </a:r>
            <a:r>
              <a:rPr lang="en-US" sz="2400" dirty="0" smtClean="0">
                <a:solidFill>
                  <a:schemeClr val="tx1"/>
                </a:solidFill>
              </a:rPr>
              <a:t> </a:t>
            </a:r>
            <a:r>
              <a:rPr lang="en-US" sz="2400" dirty="0">
                <a:solidFill>
                  <a:schemeClr val="tx1"/>
                </a:solidFill>
              </a:rPr>
              <a:t>Swarm and MySQL will be running in two separate containers, and thus making this a multi-container </a:t>
            </a:r>
            <a:r>
              <a:rPr lang="en-US" sz="2400" dirty="0" smtClean="0">
                <a:solidFill>
                  <a:schemeClr val="tx1"/>
                </a:solidFill>
              </a:rPr>
              <a:t>application</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29</a:t>
            </a:fld>
            <a:endParaRPr lang="en-US" altLang="en-US"/>
          </a:p>
        </p:txBody>
      </p:sp>
    </p:spTree>
    <p:extLst>
      <p:ext uri="{BB962C8B-B14F-4D97-AF65-F5344CB8AC3E}">
        <p14:creationId xmlns:p14="http://schemas.microsoft.com/office/powerpoint/2010/main" val="49602427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So, we’ve seen a bit of it already, but what is Docker Compose?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sp>
        <p:nvSpPr>
          <p:cNvPr id="9" name="Rounded Rectangle 8"/>
          <p:cNvSpPr/>
          <p:nvPr/>
        </p:nvSpPr>
        <p:spPr>
          <a:xfrm>
            <a:off x="1173480" y="1600200"/>
            <a:ext cx="9799320" cy="27432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mj-lt"/>
              </a:rPr>
              <a:t>“</a:t>
            </a:r>
            <a:r>
              <a:rPr lang="en-US" sz="2200" dirty="0" smtClean="0">
                <a:solidFill>
                  <a:schemeClr val="tx1"/>
                </a:solidFill>
                <a:latin typeface="+mj-lt"/>
              </a:rPr>
              <a:t>Docker </a:t>
            </a:r>
            <a:r>
              <a:rPr lang="en-US" sz="2200" dirty="0">
                <a:solidFill>
                  <a:schemeClr val="tx1"/>
                </a:solidFill>
                <a:latin typeface="+mj-lt"/>
              </a:rPr>
              <a:t>Compose is a tool for defining and running complex applications with Docker. </a:t>
            </a:r>
            <a:r>
              <a:rPr lang="en-US" sz="2200" dirty="0" smtClean="0">
                <a:solidFill>
                  <a:schemeClr val="tx1"/>
                </a:solidFill>
                <a:latin typeface="+mj-lt"/>
              </a:rPr>
              <a:t>With </a:t>
            </a:r>
            <a:r>
              <a:rPr lang="en-US" sz="2200" dirty="0">
                <a:solidFill>
                  <a:schemeClr val="tx1"/>
                </a:solidFill>
                <a:latin typeface="+mj-lt"/>
              </a:rPr>
              <a:t>Compose, you define a multi-container application in a single file, then spin your application up in a single command which does everything that needs to be done to get it running</a:t>
            </a:r>
            <a:r>
              <a:rPr lang="en-US" sz="2200" dirty="0" smtClean="0">
                <a:solidFill>
                  <a:schemeClr val="tx1"/>
                </a:solidFill>
                <a:latin typeface="+mj-lt"/>
              </a:rPr>
              <a:t>.”</a:t>
            </a:r>
            <a:endParaRPr lang="en-US" sz="2200" dirty="0">
              <a:solidFill>
                <a:schemeClr val="tx1"/>
              </a:solidFill>
              <a:latin typeface="+mj-lt"/>
            </a:endParaRPr>
          </a:p>
          <a:p>
            <a:r>
              <a:rPr lang="en-US" sz="2000" b="1" dirty="0">
                <a:solidFill>
                  <a:schemeClr val="tx1"/>
                </a:solidFill>
              </a:rPr>
              <a:t> </a:t>
            </a:r>
            <a:r>
              <a:rPr lang="en-US" sz="2000" b="1" dirty="0" smtClean="0">
                <a:solidFill>
                  <a:schemeClr val="tx1"/>
                </a:solidFill>
              </a:rPr>
              <a:t>— </a:t>
            </a:r>
            <a:r>
              <a:rPr lang="en-US" sz="2000" b="1" dirty="0" err="1">
                <a:solidFill>
                  <a:schemeClr val="tx1"/>
                </a:solidFill>
              </a:rPr>
              <a:t>github.com</a:t>
            </a:r>
            <a:r>
              <a:rPr lang="en-US" sz="2000" b="1" dirty="0">
                <a:solidFill>
                  <a:schemeClr val="tx1"/>
                </a:solidFill>
              </a:rPr>
              <a:t>/</a:t>
            </a:r>
            <a:r>
              <a:rPr lang="en-US" sz="2000" b="1" dirty="0" err="1">
                <a:solidFill>
                  <a:schemeClr val="tx1"/>
                </a:solidFill>
              </a:rPr>
              <a:t>docker</a:t>
            </a:r>
            <a:r>
              <a:rPr lang="en-US" sz="2000" b="1" dirty="0">
                <a:solidFill>
                  <a:schemeClr val="tx1"/>
                </a:solidFill>
              </a:rPr>
              <a:t>/compose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3200400"/>
            <a:ext cx="1729986" cy="3048000"/>
          </a:xfrm>
          <a:prstGeom prst="rect">
            <a:avLst/>
          </a:prstGeom>
        </p:spPr>
      </p:pic>
    </p:spTree>
    <p:extLst>
      <p:ext uri="{BB962C8B-B14F-4D97-AF65-F5344CB8AC3E}">
        <p14:creationId xmlns:p14="http://schemas.microsoft.com/office/powerpoint/2010/main" val="6311971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Compose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t>The entry point to Docker Compose is a Compose file, usually called </a:t>
            </a:r>
            <a:r>
              <a:rPr lang="en-US" sz="2400" dirty="0" err="1" smtClean="0">
                <a:latin typeface="Courier New" charset="0"/>
                <a:ea typeface="Courier New" charset="0"/>
                <a:cs typeface="Courier New" charset="0"/>
              </a:rPr>
              <a:t>docker-compose.yml</a:t>
            </a:r>
            <a:endParaRPr lang="en-US" sz="2400" dirty="0" smtClean="0">
              <a:latin typeface="Courier New" charset="0"/>
              <a:ea typeface="Courier New" charset="0"/>
              <a:cs typeface="Courier New" charset="0"/>
            </a:endParaRPr>
          </a:p>
          <a:p>
            <a:pPr>
              <a:buFont typeface="Wingdings" charset="2"/>
              <a:buChar char="q"/>
            </a:pPr>
            <a:r>
              <a:rPr lang="en-US" sz="2400" dirty="0"/>
              <a:t> </a:t>
            </a:r>
            <a:r>
              <a:rPr lang="en-US" sz="2400" dirty="0" smtClean="0"/>
              <a:t>Create </a:t>
            </a:r>
            <a:r>
              <a:rPr lang="en-US" sz="2400" dirty="0"/>
              <a:t>a new directory </a:t>
            </a:r>
            <a:r>
              <a:rPr lang="en-US" sz="2400" dirty="0" err="1"/>
              <a:t>javaee</a:t>
            </a:r>
            <a:r>
              <a:rPr lang="en-US" sz="2400" dirty="0"/>
              <a:t>. In that directory, create a new file </a:t>
            </a:r>
            <a:r>
              <a:rPr lang="en-US" sz="2400" dirty="0" err="1">
                <a:latin typeface="Courier New" charset="0"/>
                <a:ea typeface="Courier New" charset="0"/>
                <a:cs typeface="Courier New" charset="0"/>
              </a:rPr>
              <a:t>docker-compose.yml</a:t>
            </a:r>
            <a:r>
              <a:rPr lang="en-US" sz="2400" dirty="0"/>
              <a:t> in it. </a:t>
            </a:r>
            <a:endParaRPr lang="en-US" sz="2400" dirty="0" smtClean="0"/>
          </a:p>
          <a:p>
            <a:pPr>
              <a:buFont typeface="Wingdings" charset="2"/>
              <a:buChar char="q"/>
            </a:pPr>
            <a:r>
              <a:rPr lang="en-US" sz="2400" dirty="0"/>
              <a:t> </a:t>
            </a:r>
            <a:r>
              <a:rPr lang="en-US" sz="2400" dirty="0" smtClean="0"/>
              <a:t>Use </a:t>
            </a:r>
            <a:r>
              <a:rPr lang="en-US" sz="2400" dirty="0"/>
              <a:t>the following contents:</a:t>
            </a: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30</a:t>
            </a:fld>
            <a:endParaRPr lang="en-US" altLang="en-US"/>
          </a:p>
        </p:txBody>
      </p:sp>
      <p:sp>
        <p:nvSpPr>
          <p:cNvPr id="8" name="Content Placeholder 2"/>
          <p:cNvSpPr>
            <a:spLocks noGrp="1"/>
          </p:cNvSpPr>
          <p:nvPr/>
        </p:nvSpPr>
        <p:spPr>
          <a:xfrm>
            <a:off x="4038600" y="3163147"/>
            <a:ext cx="4080441" cy="609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smtClean="0"/>
              <a:t>Reference</a:t>
            </a:r>
            <a:r>
              <a:rPr lang="hu-HU" sz="2400" dirty="0" smtClean="0"/>
              <a:t>: </a:t>
            </a:r>
            <a:r>
              <a:rPr lang="hu-HU" sz="2400" dirty="0" smtClean="0">
                <a:latin typeface="Courier New" charset="0"/>
                <a:ea typeface="Courier New" charset="0"/>
                <a:cs typeface="Courier New" charset="0"/>
              </a:rPr>
              <a:t>cs_09-35.yaml</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53260397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Compose File</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t> </a:t>
            </a:r>
            <a:r>
              <a:rPr lang="en-US" sz="2400" dirty="0">
                <a:solidFill>
                  <a:schemeClr val="tx1"/>
                </a:solidFill>
              </a:rPr>
              <a:t>Two services in this Compose are defined by the name </a:t>
            </a:r>
            <a:r>
              <a:rPr lang="en-US" sz="2400" dirty="0" err="1">
                <a:solidFill>
                  <a:schemeClr val="tx1"/>
                </a:solidFill>
              </a:rPr>
              <a:t>db</a:t>
            </a:r>
            <a:r>
              <a:rPr lang="en-US" sz="2400" dirty="0">
                <a:solidFill>
                  <a:schemeClr val="tx1"/>
                </a:solidFill>
              </a:rPr>
              <a:t> and web </a:t>
            </a:r>
            <a:r>
              <a:rPr lang="en-US" sz="2400" dirty="0" smtClean="0">
                <a:solidFill>
                  <a:schemeClr val="tx1"/>
                </a:solidFill>
              </a:rPr>
              <a:t>attributes</a:t>
            </a:r>
          </a:p>
          <a:p>
            <a:pPr>
              <a:buFont typeface="Wingdings" charset="2"/>
              <a:buChar char="q"/>
            </a:pPr>
            <a:r>
              <a:rPr lang="en-US" sz="2400" dirty="0">
                <a:solidFill>
                  <a:schemeClr val="tx1"/>
                </a:solidFill>
              </a:rPr>
              <a:t> Image name for each service defined using image attribute</a:t>
            </a:r>
          </a:p>
          <a:p>
            <a:pPr>
              <a:buFont typeface="Wingdings" charset="2"/>
              <a:buChar char="q"/>
            </a:pPr>
            <a:r>
              <a:rPr lang="en-US" sz="2400" dirty="0" smtClean="0">
                <a:solidFill>
                  <a:schemeClr val="tx1"/>
                </a:solidFill>
              </a:rPr>
              <a:t> </a:t>
            </a:r>
            <a:r>
              <a:rPr lang="en-US" sz="2400" dirty="0">
                <a:solidFill>
                  <a:schemeClr val="tx1"/>
                </a:solidFill>
              </a:rPr>
              <a:t>The mysql:8 image starts the MySQL </a:t>
            </a:r>
            <a:r>
              <a:rPr lang="en-US" sz="2400" dirty="0" smtClean="0">
                <a:solidFill>
                  <a:schemeClr val="tx1"/>
                </a:solidFill>
              </a:rPr>
              <a:t>server</a:t>
            </a:r>
          </a:p>
          <a:p>
            <a:pPr>
              <a:buFont typeface="Wingdings" charset="2"/>
              <a:buChar char="q"/>
            </a:pPr>
            <a:r>
              <a:rPr lang="en-US" sz="2400" dirty="0">
                <a:solidFill>
                  <a:schemeClr val="tx1"/>
                </a:solidFill>
              </a:rPr>
              <a:t> </a:t>
            </a:r>
            <a:r>
              <a:rPr lang="en-US" sz="2400" dirty="0" smtClean="0">
                <a:solidFill>
                  <a:schemeClr val="tx1"/>
                </a:solidFill>
              </a:rPr>
              <a:t>Environment</a:t>
            </a:r>
            <a:r>
              <a:rPr lang="en-US" sz="2400" dirty="0">
                <a:solidFill>
                  <a:schemeClr val="tx1"/>
                </a:solidFill>
              </a:rPr>
              <a:t> attribute defines environment variables to initialize MySQL </a:t>
            </a:r>
            <a:r>
              <a:rPr lang="en-US" sz="2400" dirty="0" smtClean="0">
                <a:solidFill>
                  <a:schemeClr val="tx1"/>
                </a:solidFill>
              </a:rPr>
              <a:t>server</a:t>
            </a:r>
          </a:p>
          <a:p>
            <a:pPr>
              <a:buFont typeface="Wingdings" charset="2"/>
              <a:buChar char="q"/>
            </a:pPr>
            <a:r>
              <a:rPr lang="en-US" sz="2400" dirty="0">
                <a:solidFill>
                  <a:schemeClr val="tx1"/>
                </a:solidFill>
              </a:rPr>
              <a:t> Java EE application uses the </a:t>
            </a:r>
            <a:r>
              <a:rPr lang="en-US" sz="2400" dirty="0" err="1">
                <a:solidFill>
                  <a:schemeClr val="tx1"/>
                </a:solidFill>
              </a:rPr>
              <a:t>db</a:t>
            </a:r>
            <a:r>
              <a:rPr lang="en-US" sz="2400" dirty="0">
                <a:solidFill>
                  <a:schemeClr val="tx1"/>
                </a:solidFill>
              </a:rPr>
              <a:t> service as specified in the </a:t>
            </a:r>
            <a:r>
              <a:rPr lang="en-US" sz="2400" dirty="0">
                <a:solidFill>
                  <a:schemeClr val="tx1"/>
                </a:solidFill>
                <a:latin typeface="Courier New" charset="0"/>
                <a:ea typeface="Courier New" charset="0"/>
                <a:cs typeface="Courier New" charset="0"/>
              </a:rPr>
              <a:t>connection-</a:t>
            </a:r>
            <a:r>
              <a:rPr lang="en-US" sz="2400" dirty="0" err="1">
                <a:solidFill>
                  <a:schemeClr val="tx1"/>
                </a:solidFill>
                <a:latin typeface="Courier New" charset="0"/>
                <a:ea typeface="Courier New" charset="0"/>
                <a:cs typeface="Courier New" charset="0"/>
              </a:rPr>
              <a:t>url</a:t>
            </a:r>
            <a:r>
              <a:rPr lang="en-US" sz="2400" dirty="0">
                <a:solidFill>
                  <a:schemeClr val="tx1"/>
                </a:solidFill>
              </a:rPr>
              <a:t> as </a:t>
            </a:r>
            <a:r>
              <a:rPr lang="en-US" sz="2400" dirty="0" smtClean="0">
                <a:solidFill>
                  <a:schemeClr val="tx1"/>
                </a:solidFill>
              </a:rPr>
              <a:t>specified</a:t>
            </a:r>
          </a:p>
          <a:p>
            <a:pPr>
              <a:buFont typeface="Wingdings" charset="2"/>
              <a:buChar char="q"/>
            </a:pPr>
            <a:r>
              <a:rPr lang="en-US" sz="2400" dirty="0">
                <a:solidFill>
                  <a:schemeClr val="tx1"/>
                </a:solidFill>
              </a:rPr>
              <a:t> The </a:t>
            </a:r>
            <a:r>
              <a:rPr lang="en-US" sz="2400" dirty="0" err="1">
                <a:solidFill>
                  <a:schemeClr val="tx1"/>
                </a:solidFill>
                <a:latin typeface="Courier New" charset="0"/>
                <a:ea typeface="Courier New" charset="0"/>
                <a:cs typeface="Courier New" charset="0"/>
              </a:rPr>
              <a:t>arungupta</a:t>
            </a:r>
            <a:r>
              <a:rPr lang="en-US" sz="2400" dirty="0">
                <a:solidFill>
                  <a:schemeClr val="tx1"/>
                </a:solidFill>
                <a:latin typeface="Courier New" charset="0"/>
                <a:ea typeface="Courier New" charset="0"/>
                <a:cs typeface="Courier New" charset="0"/>
              </a:rPr>
              <a:t>/docker-javaee:dockerconeu17</a:t>
            </a:r>
            <a:r>
              <a:rPr lang="en-US" sz="2400" dirty="0">
                <a:solidFill>
                  <a:schemeClr val="tx1"/>
                </a:solidFill>
              </a:rPr>
              <a:t> image starts </a:t>
            </a:r>
            <a:r>
              <a:rPr lang="en-US" sz="2400" dirty="0" err="1">
                <a:solidFill>
                  <a:schemeClr val="tx1"/>
                </a:solidFill>
              </a:rPr>
              <a:t>WildFly</a:t>
            </a:r>
            <a:r>
              <a:rPr lang="en-US" sz="2400" dirty="0">
                <a:solidFill>
                  <a:schemeClr val="tx1"/>
                </a:solidFill>
              </a:rPr>
              <a:t> Swarm application </a:t>
            </a:r>
            <a:r>
              <a:rPr lang="en-US" sz="2400" dirty="0" smtClean="0">
                <a:solidFill>
                  <a:schemeClr val="tx1"/>
                </a:solidFill>
              </a:rPr>
              <a:t>server</a:t>
            </a:r>
          </a:p>
          <a:p>
            <a:pPr>
              <a:buFont typeface="Wingdings" charset="2"/>
              <a:buChar char="q"/>
            </a:pPr>
            <a:r>
              <a:rPr lang="en-US" sz="2400" dirty="0">
                <a:solidFill>
                  <a:schemeClr val="tx1"/>
                </a:solidFill>
              </a:rPr>
              <a:t> Port forwarding is achieved using ports </a:t>
            </a:r>
            <a:r>
              <a:rPr lang="en-US" sz="2400" dirty="0" smtClean="0">
                <a:solidFill>
                  <a:schemeClr val="tx1"/>
                </a:solidFill>
              </a:rPr>
              <a:t>attribute</a:t>
            </a:r>
            <a:endParaRPr lang="en-US" sz="2400" dirty="0">
              <a:solidFill>
                <a:schemeClr val="tx1"/>
              </a:solidFill>
            </a:endParaRPr>
          </a:p>
          <a:p>
            <a:pPr>
              <a:buFont typeface="Wingdings" charset="2"/>
              <a:buChar char="q"/>
            </a:pPr>
            <a:r>
              <a:rPr lang="en-US" sz="2400" dirty="0">
                <a:solidFill>
                  <a:schemeClr val="tx1"/>
                </a:solidFill>
              </a:rPr>
              <a:t> </a:t>
            </a:r>
            <a:r>
              <a:rPr lang="en-US" sz="2400" dirty="0" err="1">
                <a:solidFill>
                  <a:schemeClr val="tx1"/>
                </a:solidFill>
                <a:latin typeface="Courier New" charset="0"/>
                <a:ea typeface="Courier New" charset="0"/>
                <a:cs typeface="Courier New" charset="0"/>
              </a:rPr>
              <a:t>depends_on</a:t>
            </a:r>
            <a:r>
              <a:rPr lang="en-US" sz="2400" dirty="0">
                <a:solidFill>
                  <a:schemeClr val="tx1"/>
                </a:solidFill>
              </a:rPr>
              <a:t> attribute allows to express dependency between </a:t>
            </a:r>
            <a:r>
              <a:rPr lang="en-US" sz="2400" dirty="0" smtClean="0">
                <a:solidFill>
                  <a:schemeClr val="tx1"/>
                </a:solidFill>
              </a:rPr>
              <a:t>services</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a:p>
        </p:txBody>
      </p:sp>
    </p:spTree>
    <p:extLst>
      <p:ext uri="{BB962C8B-B14F-4D97-AF65-F5344CB8AC3E}">
        <p14:creationId xmlns:p14="http://schemas.microsoft.com/office/powerpoint/2010/main" val="89498656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a:t>
            </a:r>
            <a:r>
              <a:rPr lang="en-US" sz="2400" dirty="0">
                <a:solidFill>
                  <a:schemeClr val="tx1"/>
                </a:solidFill>
              </a:rPr>
              <a:t>All services in the application can be started, in detached mode, by giving the command:</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An alternate Compose file name can be specified using </a:t>
            </a:r>
            <a:r>
              <a:rPr lang="en-US" sz="2400" dirty="0">
                <a:solidFill>
                  <a:schemeClr val="tx1"/>
                </a:solidFill>
                <a:latin typeface="Courier New" charset="0"/>
                <a:ea typeface="Courier New" charset="0"/>
                <a:cs typeface="Courier New" charset="0"/>
              </a:rPr>
              <a:t>-f</a:t>
            </a:r>
            <a:r>
              <a:rPr lang="en-US" sz="2400" dirty="0">
                <a:solidFill>
                  <a:schemeClr val="tx1"/>
                </a:solidFill>
              </a:rPr>
              <a:t> </a:t>
            </a:r>
            <a:r>
              <a:rPr lang="en-US" sz="2400" dirty="0" smtClean="0">
                <a:solidFill>
                  <a:schemeClr val="tx1"/>
                </a:solidFill>
              </a:rPr>
              <a:t>option</a:t>
            </a:r>
          </a:p>
          <a:p>
            <a:pPr>
              <a:buFont typeface="Wingdings" charset="2"/>
              <a:buChar char="q"/>
            </a:pPr>
            <a:r>
              <a:rPr lang="en-US" sz="2400" dirty="0">
                <a:solidFill>
                  <a:schemeClr val="tx1"/>
                </a:solidFill>
              </a:rPr>
              <a:t> An alternate directory where the compose file exists can be specified using </a:t>
            </a:r>
            <a:r>
              <a:rPr lang="en-US" sz="2400" dirty="0">
                <a:solidFill>
                  <a:schemeClr val="tx1"/>
                </a:solidFill>
                <a:latin typeface="Courier New" charset="0"/>
                <a:ea typeface="Courier New" charset="0"/>
                <a:cs typeface="Courier New" charset="0"/>
              </a:rPr>
              <a:t>-p</a:t>
            </a:r>
            <a:r>
              <a:rPr lang="en-US" sz="2400" dirty="0">
                <a:solidFill>
                  <a:schemeClr val="tx1"/>
                </a:solidFill>
              </a:rPr>
              <a:t> </a:t>
            </a:r>
            <a:r>
              <a:rPr lang="en-US" sz="2400" dirty="0" smtClean="0">
                <a:solidFill>
                  <a:schemeClr val="tx1"/>
                </a:solidFill>
              </a:rPr>
              <a:t>option</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shows the output as:</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a:p>
        </p:txBody>
      </p:sp>
      <p:sp>
        <p:nvSpPr>
          <p:cNvPr id="6" name="Content Placeholder 2"/>
          <p:cNvSpPr>
            <a:spLocks noGrp="1"/>
          </p:cNvSpPr>
          <p:nvPr/>
        </p:nvSpPr>
        <p:spPr>
          <a:xfrm>
            <a:off x="3346732" y="1697146"/>
            <a:ext cx="4730468" cy="43645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solidFill>
                  <a:schemeClr val="bg1"/>
                </a:solidFill>
                <a:latin typeface="Courier New" charset="0"/>
                <a:ea typeface="Courier New" charset="0"/>
                <a:cs typeface="Courier New" charset="0"/>
              </a:rPr>
              <a:t>$  </a:t>
            </a:r>
            <a:r>
              <a:rPr lang="en-US" sz="2400" dirty="0" err="1" smtClean="0">
                <a:solidFill>
                  <a:schemeClr val="bg1"/>
                </a:solidFill>
                <a:latin typeface="Courier New" charset="0"/>
                <a:ea typeface="Courier New" charset="0"/>
                <a:cs typeface="Courier New" charset="0"/>
              </a:rPr>
              <a:t>docker</a:t>
            </a:r>
            <a:r>
              <a:rPr lang="en-US" sz="2400" dirty="0" smtClean="0">
                <a:solidFill>
                  <a:schemeClr val="bg1"/>
                </a:solidFill>
                <a:latin typeface="Courier New" charset="0"/>
                <a:ea typeface="Courier New" charset="0"/>
                <a:cs typeface="Courier New" charset="0"/>
              </a:rPr>
              <a:t>-compose up -d</a:t>
            </a:r>
            <a:endParaRPr lang="en-US" sz="2400"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447800" y="4312920"/>
            <a:ext cx="8300260" cy="170688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dirty="0">
                <a:solidFill>
                  <a:schemeClr val="tx1"/>
                </a:solidFill>
                <a:latin typeface="Courier New" charset="0"/>
                <a:ea typeface="Courier New" charset="0"/>
                <a:cs typeface="Courier New" charset="0"/>
              </a:rPr>
              <a:t>Creating network "</a:t>
            </a:r>
            <a:r>
              <a:rPr lang="en-US" dirty="0" err="1">
                <a:solidFill>
                  <a:schemeClr val="tx1"/>
                </a:solidFill>
                <a:latin typeface="Courier New" charset="0"/>
                <a:ea typeface="Courier New" charset="0"/>
                <a:cs typeface="Courier New" charset="0"/>
              </a:rPr>
              <a:t>javaee_default</a:t>
            </a:r>
            <a:r>
              <a:rPr lang="en-US" dirty="0">
                <a:solidFill>
                  <a:schemeClr val="tx1"/>
                </a:solidFill>
                <a:latin typeface="Courier New" charset="0"/>
                <a:ea typeface="Courier New" charset="0"/>
                <a:cs typeface="Courier New" charset="0"/>
              </a:rPr>
              <a:t>" with the default driver </a:t>
            </a:r>
          </a:p>
          <a:p>
            <a:pPr marL="292608" lvl="1" indent="0">
              <a:buNone/>
            </a:pPr>
            <a:r>
              <a:rPr lang="en-US" dirty="0">
                <a:solidFill>
                  <a:schemeClr val="tx1"/>
                </a:solidFill>
                <a:latin typeface="Courier New" charset="0"/>
                <a:ea typeface="Courier New" charset="0"/>
                <a:cs typeface="Courier New" charset="0"/>
              </a:rPr>
              <a:t>Creating </a:t>
            </a:r>
            <a:r>
              <a:rPr lang="en-US" dirty="0" err="1">
                <a:solidFill>
                  <a:schemeClr val="tx1"/>
                </a:solidFill>
                <a:latin typeface="Courier New" charset="0"/>
                <a:ea typeface="Courier New" charset="0"/>
                <a:cs typeface="Courier New" charset="0"/>
              </a:rPr>
              <a:t>db</a:t>
            </a:r>
            <a:r>
              <a:rPr lang="en-US" dirty="0">
                <a:solidFill>
                  <a:schemeClr val="tx1"/>
                </a:solidFill>
                <a:latin typeface="Courier New" charset="0"/>
                <a:ea typeface="Courier New" charset="0"/>
                <a:cs typeface="Courier New" charset="0"/>
              </a:rPr>
              <a:t> ... </a:t>
            </a:r>
          </a:p>
          <a:p>
            <a:pPr marL="292608" lvl="1" indent="0">
              <a:buNone/>
            </a:pPr>
            <a:r>
              <a:rPr lang="en-US" dirty="0">
                <a:solidFill>
                  <a:schemeClr val="tx1"/>
                </a:solidFill>
                <a:latin typeface="Courier New" charset="0"/>
                <a:ea typeface="Courier New" charset="0"/>
                <a:cs typeface="Courier New" charset="0"/>
              </a:rPr>
              <a:t>Creating </a:t>
            </a:r>
            <a:r>
              <a:rPr lang="en-US" dirty="0" err="1">
                <a:solidFill>
                  <a:schemeClr val="tx1"/>
                </a:solidFill>
                <a:latin typeface="Courier New" charset="0"/>
                <a:ea typeface="Courier New" charset="0"/>
                <a:cs typeface="Courier New" charset="0"/>
              </a:rPr>
              <a:t>db</a:t>
            </a:r>
            <a:r>
              <a:rPr lang="en-US" dirty="0">
                <a:solidFill>
                  <a:schemeClr val="tx1"/>
                </a:solidFill>
                <a:latin typeface="Courier New" charset="0"/>
                <a:ea typeface="Courier New" charset="0"/>
                <a:cs typeface="Courier New" charset="0"/>
              </a:rPr>
              <a:t> ... done </a:t>
            </a:r>
          </a:p>
          <a:p>
            <a:pPr marL="292608" lvl="1" indent="0">
              <a:buNone/>
            </a:pPr>
            <a:r>
              <a:rPr lang="en-US" dirty="0">
                <a:solidFill>
                  <a:schemeClr val="tx1"/>
                </a:solidFill>
                <a:latin typeface="Courier New" charset="0"/>
                <a:ea typeface="Courier New" charset="0"/>
                <a:cs typeface="Courier New" charset="0"/>
              </a:rPr>
              <a:t>Creating javaee_web_1 ... </a:t>
            </a:r>
          </a:p>
          <a:p>
            <a:pPr marL="292608" lvl="1" indent="0">
              <a:buNone/>
            </a:pPr>
            <a:r>
              <a:rPr lang="en-US" dirty="0">
                <a:solidFill>
                  <a:schemeClr val="tx1"/>
                </a:solidFill>
                <a:latin typeface="Courier New" charset="0"/>
                <a:ea typeface="Courier New" charset="0"/>
                <a:cs typeface="Courier New" charset="0"/>
              </a:rPr>
              <a:t>Creating javaee_web_1 ... done</a:t>
            </a:r>
          </a:p>
        </p:txBody>
      </p:sp>
    </p:spTree>
    <p:extLst>
      <p:ext uri="{BB962C8B-B14F-4D97-AF65-F5344CB8AC3E}">
        <p14:creationId xmlns:p14="http://schemas.microsoft.com/office/powerpoint/2010/main" val="158777957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We’ve learned we can </a:t>
            </a:r>
            <a:r>
              <a:rPr lang="en-US" sz="2400" dirty="0">
                <a:solidFill>
                  <a:schemeClr val="tx1"/>
                </a:solidFill>
              </a:rPr>
              <a:t>be </a:t>
            </a:r>
            <a:r>
              <a:rPr lang="en-US" sz="2400" dirty="0" smtClean="0">
                <a:solidFill>
                  <a:schemeClr val="tx1"/>
                </a:solidFill>
              </a:rPr>
              <a:t>verify using</a:t>
            </a:r>
            <a:r>
              <a:rPr lang="en-US" sz="2400" dirty="0">
                <a:solidFill>
                  <a:schemeClr val="tx1"/>
                </a:solidFill>
              </a:rPr>
              <a:t>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-compose </a:t>
            </a:r>
            <a:r>
              <a:rPr lang="en-US" sz="2400" dirty="0" err="1" smtClean="0">
                <a:solidFill>
                  <a:schemeClr val="tx1"/>
                </a:solidFill>
                <a:latin typeface="Courier New" charset="0"/>
                <a:ea typeface="Courier New" charset="0"/>
                <a:cs typeface="Courier New" charset="0"/>
              </a:rPr>
              <a:t>ps</a:t>
            </a:r>
            <a:endParaRPr lang="en-US" sz="2400" dirty="0" smtClean="0">
              <a:solidFill>
                <a:schemeClr val="tx1"/>
              </a:solidFill>
              <a:latin typeface="Courier New" charset="0"/>
              <a:ea typeface="Courier New" charset="0"/>
              <a:cs typeface="Courier New" charset="0"/>
            </a:endParaRPr>
          </a:p>
          <a:p>
            <a:pPr>
              <a:buFont typeface="Wingdings" charset="2"/>
              <a:buChar char="q"/>
            </a:pPr>
            <a:r>
              <a:rPr lang="en-US" sz="2400" dirty="0" smtClean="0">
                <a:solidFill>
                  <a:schemeClr val="tx1"/>
                </a:solidFill>
                <a:ea typeface="Courier New" charset="0"/>
                <a:cs typeface="Courier New" charset="0"/>
              </a:rPr>
              <a:t> </a:t>
            </a:r>
            <a:r>
              <a:rPr lang="en-US" sz="2400" dirty="0" smtClean="0">
                <a:solidFill>
                  <a:schemeClr val="tx1"/>
                </a:solidFill>
              </a:rPr>
              <a:t>This </a:t>
            </a:r>
            <a:r>
              <a:rPr lang="en-US" sz="2400" dirty="0">
                <a:solidFill>
                  <a:schemeClr val="tx1"/>
                </a:solidFill>
              </a:rPr>
              <a:t>provides a consolidated view of all the services, and containers within each of </a:t>
            </a:r>
            <a:r>
              <a:rPr lang="en-US" sz="2400" dirty="0" smtClean="0">
                <a:solidFill>
                  <a:schemeClr val="tx1"/>
                </a:solidFill>
              </a:rPr>
              <a:t>them</a:t>
            </a:r>
          </a:p>
          <a:p>
            <a:pPr>
              <a:buFont typeface="Wingdings" charset="2"/>
              <a:buChar char="q"/>
            </a:pPr>
            <a:r>
              <a:rPr lang="en-US" sz="2400" dirty="0">
                <a:solidFill>
                  <a:schemeClr val="tx1"/>
                </a:solidFill>
              </a:rPr>
              <a:t> Alternatively, the containers in this </a:t>
            </a:r>
            <a:r>
              <a:rPr lang="en-US" sz="2400" dirty="0" smtClean="0">
                <a:solidFill>
                  <a:schemeClr val="tx1"/>
                </a:solidFill>
              </a:rPr>
              <a:t>application are verified </a:t>
            </a:r>
            <a:r>
              <a:rPr lang="en-US" sz="2400" dirty="0">
                <a:solidFill>
                  <a:schemeClr val="tx1"/>
                </a:solidFill>
              </a:rPr>
              <a:t>by using the usual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container ls</a:t>
            </a:r>
            <a:r>
              <a:rPr lang="en-US" sz="2400" dirty="0">
                <a:solidFill>
                  <a:schemeClr val="tx1"/>
                </a:solidFill>
              </a:rPr>
              <a:t> </a:t>
            </a:r>
            <a:r>
              <a:rPr lang="en-US" sz="2400" dirty="0" smtClean="0">
                <a:solidFill>
                  <a:schemeClr val="tx1"/>
                </a:solidFill>
              </a:rPr>
              <a:t>command</a:t>
            </a:r>
          </a:p>
          <a:p>
            <a:pPr>
              <a:buFont typeface="Wingdings" charset="2"/>
              <a:buChar char="q"/>
            </a:pPr>
            <a:r>
              <a:rPr lang="en-US" sz="2400" dirty="0">
                <a:solidFill>
                  <a:schemeClr val="tx1"/>
                </a:solidFill>
              </a:rPr>
              <a:t> Service logs can be seen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-compose logs</a:t>
            </a:r>
            <a:r>
              <a:rPr lang="en-US" sz="2400" dirty="0">
                <a:solidFill>
                  <a:schemeClr val="tx1"/>
                </a:solidFill>
              </a:rPr>
              <a:t> </a:t>
            </a:r>
            <a:r>
              <a:rPr lang="en-US" sz="2400" dirty="0" smtClean="0">
                <a:solidFill>
                  <a:schemeClr val="tx1"/>
                </a:solidFill>
              </a:rPr>
              <a:t>command</a:t>
            </a:r>
          </a:p>
          <a:p>
            <a:pPr>
              <a:buFont typeface="Wingdings" charset="2"/>
              <a:buChar char="q"/>
            </a:pPr>
            <a:r>
              <a:rPr lang="en-US" sz="2400" dirty="0" smtClean="0">
                <a:solidFill>
                  <a:schemeClr val="tx1"/>
                </a:solidFill>
              </a:rPr>
              <a:t> </a:t>
            </a:r>
            <a:r>
              <a:rPr lang="en-US" sz="2400" dirty="0" err="1">
                <a:solidFill>
                  <a:schemeClr val="tx1"/>
                </a:solidFill>
                <a:latin typeface="Courier New" charset="0"/>
                <a:ea typeface="Courier New" charset="0"/>
                <a:cs typeface="Courier New" charset="0"/>
              </a:rPr>
              <a:t>depends_on</a:t>
            </a:r>
            <a:r>
              <a:rPr lang="en-US" sz="2400" dirty="0">
                <a:solidFill>
                  <a:schemeClr val="tx1"/>
                </a:solidFill>
              </a:rPr>
              <a:t> attribute in the Compose definition file ensures the container </a:t>
            </a:r>
            <a:r>
              <a:rPr lang="en-US" sz="2400" dirty="0" smtClean="0">
                <a:solidFill>
                  <a:schemeClr val="tx1"/>
                </a:solidFill>
              </a:rPr>
              <a:t>start </a:t>
            </a:r>
            <a:r>
              <a:rPr lang="en-US" sz="2400" dirty="0">
                <a:solidFill>
                  <a:schemeClr val="tx1"/>
                </a:solidFill>
              </a:rPr>
              <a:t>up </a:t>
            </a:r>
            <a:r>
              <a:rPr lang="en-US" sz="2400" dirty="0" smtClean="0">
                <a:solidFill>
                  <a:schemeClr val="tx1"/>
                </a:solidFill>
              </a:rPr>
              <a:t>order</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33</a:t>
            </a:fld>
            <a:endParaRPr lang="en-US" altLang="en-US"/>
          </a:p>
        </p:txBody>
      </p:sp>
    </p:spTree>
    <p:extLst>
      <p:ext uri="{BB962C8B-B14F-4D97-AF65-F5344CB8AC3E}">
        <p14:creationId xmlns:p14="http://schemas.microsoft.com/office/powerpoint/2010/main" val="173245026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Verify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a:t>
            </a:r>
            <a:r>
              <a:rPr lang="en-US" sz="2400" dirty="0">
                <a:solidFill>
                  <a:schemeClr val="tx1"/>
                </a:solidFill>
              </a:rPr>
              <a:t>Now that the </a:t>
            </a:r>
            <a:r>
              <a:rPr lang="en-US" sz="2400" dirty="0" err="1">
                <a:solidFill>
                  <a:schemeClr val="tx1"/>
                </a:solidFill>
              </a:rPr>
              <a:t>WildFly</a:t>
            </a:r>
            <a:r>
              <a:rPr lang="en-US" sz="2400" dirty="0">
                <a:solidFill>
                  <a:schemeClr val="tx1"/>
                </a:solidFill>
              </a:rPr>
              <a:t> Swarm and MySQL have been configured, let’s access the </a:t>
            </a:r>
            <a:r>
              <a:rPr lang="en-US" sz="2400" dirty="0" smtClean="0">
                <a:solidFill>
                  <a:schemeClr val="tx1"/>
                </a:solidFill>
              </a:rPr>
              <a:t>application!</a:t>
            </a:r>
          </a:p>
          <a:p>
            <a:pPr>
              <a:buFont typeface="Wingdings" charset="2"/>
              <a:buChar char="q"/>
            </a:pPr>
            <a:r>
              <a:rPr lang="en-US" sz="2400" dirty="0">
                <a:solidFill>
                  <a:schemeClr val="tx1"/>
                </a:solidFill>
              </a:rPr>
              <a:t> You need to specify IP address of the host where </a:t>
            </a:r>
            <a:r>
              <a:rPr lang="en-US" sz="2400" dirty="0" err="1">
                <a:solidFill>
                  <a:schemeClr val="tx1"/>
                </a:solidFill>
              </a:rPr>
              <a:t>WildFly</a:t>
            </a:r>
            <a:r>
              <a:rPr lang="en-US" sz="2400" dirty="0">
                <a:solidFill>
                  <a:schemeClr val="tx1"/>
                </a:solidFill>
              </a:rPr>
              <a:t> is running </a:t>
            </a:r>
          </a:p>
          <a:p>
            <a:pPr>
              <a:buFont typeface="Wingdings" charset="2"/>
              <a:buChar char="q"/>
            </a:pPr>
            <a:r>
              <a:rPr lang="en-US" sz="2400" dirty="0" smtClean="0">
                <a:solidFill>
                  <a:schemeClr val="tx1"/>
                </a:solidFill>
              </a:rPr>
              <a:t> </a:t>
            </a:r>
            <a:r>
              <a:rPr lang="en-US" sz="2400" dirty="0">
                <a:solidFill>
                  <a:schemeClr val="tx1"/>
                </a:solidFill>
              </a:rPr>
              <a:t>The endpoint can be accessed in this case as:</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The output is shown as</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a:solidFill>
                  <a:schemeClr val="tx1"/>
                </a:solidFill>
              </a:rPr>
              <a:t> This shows the result from querying the </a:t>
            </a:r>
            <a:r>
              <a:rPr lang="en-US" sz="2400" dirty="0" smtClean="0">
                <a:solidFill>
                  <a:schemeClr val="tx1"/>
                </a:solidFill>
              </a:rPr>
              <a:t>database</a:t>
            </a:r>
            <a:endParaRPr lang="en-US" sz="2400" dirty="0">
              <a:solidFill>
                <a:schemeClr val="tx1"/>
              </a:solidFill>
            </a:endParaRPr>
          </a:p>
          <a:p>
            <a:pPr>
              <a:buFont typeface="Wingdings" charset="2"/>
              <a:buChar char="q"/>
            </a:pPr>
            <a:r>
              <a:rPr lang="en-US" sz="2400" dirty="0" smtClean="0">
                <a:solidFill>
                  <a:schemeClr val="tx1"/>
                </a:solidFill>
              </a:rPr>
              <a:t> Um, what if we just want one?</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34</a:t>
            </a:fld>
            <a:endParaRPr lang="en-US" altLang="en-US"/>
          </a:p>
        </p:txBody>
      </p:sp>
      <p:sp>
        <p:nvSpPr>
          <p:cNvPr id="6" name="Content Placeholder 2"/>
          <p:cNvSpPr>
            <a:spLocks noGrp="1"/>
          </p:cNvSpPr>
          <p:nvPr/>
        </p:nvSpPr>
        <p:spPr>
          <a:xfrm>
            <a:off x="1988819" y="2895600"/>
            <a:ext cx="8275320" cy="39624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curl </a:t>
            </a:r>
            <a:r>
              <a:rPr lang="en-US" dirty="0">
                <a:solidFill>
                  <a:schemeClr val="bg1"/>
                </a:solidFill>
                <a:latin typeface="Courier New" charset="0"/>
                <a:ea typeface="Courier New" charset="0"/>
                <a:cs typeface="Courier New" charset="0"/>
              </a:rPr>
              <a:t>-v http://localhost:8080/resources/employees</a:t>
            </a:r>
          </a:p>
        </p:txBody>
      </p:sp>
      <p:sp>
        <p:nvSpPr>
          <p:cNvPr id="7" name="Content Placeholder 2"/>
          <p:cNvSpPr>
            <a:spLocks noGrp="1"/>
          </p:cNvSpPr>
          <p:nvPr/>
        </p:nvSpPr>
        <p:spPr>
          <a:xfrm>
            <a:off x="4065338" y="3848275"/>
            <a:ext cx="4122282" cy="495125"/>
          </a:xfrm>
          <a:prstGeom prst="rect">
            <a:avLst/>
          </a:prstGeom>
          <a:solidFill>
            <a:schemeClr val="accent5">
              <a:lumMod val="20000"/>
              <a:lumOff val="8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a:t>Reference</a:t>
            </a:r>
            <a:r>
              <a:rPr lang="hu-HU" sz="2400" dirty="0"/>
              <a:t>: </a:t>
            </a:r>
            <a:r>
              <a:rPr lang="hu-HU" sz="2400" dirty="0" smtClean="0">
                <a:latin typeface="Courier New" charset="0"/>
                <a:ea typeface="Courier New" charset="0"/>
                <a:cs typeface="Courier New" charset="0"/>
              </a:rPr>
              <a:t>cs_09-39.bash</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99446984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Verify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A </a:t>
            </a:r>
            <a:r>
              <a:rPr lang="en-US" sz="2400" dirty="0">
                <a:solidFill>
                  <a:schemeClr val="tx1"/>
                </a:solidFill>
              </a:rPr>
              <a:t>single resource can be obtained</a:t>
            </a:r>
            <a:r>
              <a:rPr lang="en-US" sz="2400" dirty="0" smtClean="0">
                <a:solidFill>
                  <a:schemeClr val="tx1"/>
                </a:solidFill>
              </a:rPr>
              <a:t>:</a:t>
            </a: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r>
              <a:rPr lang="en-US" sz="2400" dirty="0" smtClean="0">
                <a:solidFill>
                  <a:schemeClr val="tx1"/>
                </a:solidFill>
              </a:rPr>
              <a:t> It shows the output:</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a:p>
        </p:txBody>
      </p:sp>
      <p:sp>
        <p:nvSpPr>
          <p:cNvPr id="6" name="Content Placeholder 2"/>
          <p:cNvSpPr>
            <a:spLocks noGrp="1"/>
          </p:cNvSpPr>
          <p:nvPr/>
        </p:nvSpPr>
        <p:spPr>
          <a:xfrm>
            <a:off x="1830704" y="1486075"/>
            <a:ext cx="8530591" cy="495125"/>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curl </a:t>
            </a:r>
            <a:r>
              <a:rPr lang="en-US" dirty="0">
                <a:solidFill>
                  <a:schemeClr val="bg1"/>
                </a:solidFill>
                <a:latin typeface="Courier New" charset="0"/>
                <a:ea typeface="Courier New" charset="0"/>
                <a:cs typeface="Courier New" charset="0"/>
              </a:rPr>
              <a:t>-v http://localhost:8080/resources/employees/1</a:t>
            </a:r>
          </a:p>
        </p:txBody>
      </p:sp>
      <p:sp>
        <p:nvSpPr>
          <p:cNvPr id="8" name="Content Placeholder 2"/>
          <p:cNvSpPr>
            <a:spLocks noGrp="1"/>
          </p:cNvSpPr>
          <p:nvPr/>
        </p:nvSpPr>
        <p:spPr>
          <a:xfrm>
            <a:off x="2209799" y="2539433"/>
            <a:ext cx="8151495" cy="3708967"/>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Font typeface="Arial" charset="0"/>
              <a:buNone/>
            </a:pPr>
            <a:r>
              <a:rPr lang="en-US" sz="1200" dirty="0">
                <a:solidFill>
                  <a:schemeClr val="tx1"/>
                </a:solidFill>
              </a:rPr>
              <a:t>Trying ::1... </a:t>
            </a:r>
          </a:p>
          <a:p>
            <a:pPr marL="292608" lvl="1" indent="0">
              <a:buFont typeface="Arial" charset="0"/>
              <a:buNone/>
            </a:pPr>
            <a:r>
              <a:rPr lang="en-US" sz="1200" dirty="0">
                <a:solidFill>
                  <a:schemeClr val="tx1"/>
                </a:solidFill>
              </a:rPr>
              <a:t>* TCP_NODELAY set </a:t>
            </a:r>
          </a:p>
          <a:p>
            <a:pPr marL="292608" lvl="1" indent="0">
              <a:buFont typeface="Arial" charset="0"/>
              <a:buNone/>
            </a:pPr>
            <a:r>
              <a:rPr lang="en-US" sz="1200" dirty="0">
                <a:solidFill>
                  <a:schemeClr val="tx1"/>
                </a:solidFill>
              </a:rPr>
              <a:t>* Connected to localhost (::1) port 8080 (#0) </a:t>
            </a:r>
          </a:p>
          <a:p>
            <a:pPr marL="292608" lvl="1" indent="0">
              <a:buFont typeface="Arial" charset="0"/>
              <a:buNone/>
            </a:pPr>
            <a:r>
              <a:rPr lang="en-US" sz="1200" dirty="0">
                <a:solidFill>
                  <a:schemeClr val="tx1"/>
                </a:solidFill>
              </a:rPr>
              <a:t>&gt; GET /resources/employees/1 HTTP/1.1 </a:t>
            </a:r>
          </a:p>
          <a:p>
            <a:pPr marL="292608" lvl="1" indent="0">
              <a:buFont typeface="Arial" charset="0"/>
              <a:buNone/>
            </a:pPr>
            <a:r>
              <a:rPr lang="en-US" sz="1200" dirty="0">
                <a:solidFill>
                  <a:schemeClr val="tx1"/>
                </a:solidFill>
              </a:rPr>
              <a:t>&gt; Host: localhost:8080 </a:t>
            </a:r>
          </a:p>
          <a:p>
            <a:pPr marL="292608" lvl="1" indent="0">
              <a:buFont typeface="Arial" charset="0"/>
              <a:buNone/>
            </a:pPr>
            <a:r>
              <a:rPr lang="en-US" sz="1200" dirty="0">
                <a:solidFill>
                  <a:schemeClr val="tx1"/>
                </a:solidFill>
              </a:rPr>
              <a:t>&gt; User-Agent: curl/7.51.0 </a:t>
            </a:r>
          </a:p>
          <a:p>
            <a:pPr marL="292608" lvl="1" indent="0">
              <a:buFont typeface="Arial" charset="0"/>
              <a:buNone/>
            </a:pPr>
            <a:r>
              <a:rPr lang="en-US" sz="1200" dirty="0">
                <a:solidFill>
                  <a:schemeClr val="tx1"/>
                </a:solidFill>
              </a:rPr>
              <a:t>&gt; Accept: */* </a:t>
            </a:r>
          </a:p>
          <a:p>
            <a:pPr marL="292608" lvl="1" indent="0">
              <a:buFont typeface="Arial" charset="0"/>
              <a:buNone/>
            </a:pPr>
            <a:r>
              <a:rPr lang="en-US" sz="1200" dirty="0">
                <a:solidFill>
                  <a:schemeClr val="tx1"/>
                </a:solidFill>
              </a:rPr>
              <a:t>&gt; </a:t>
            </a:r>
          </a:p>
          <a:p>
            <a:pPr marL="292608" lvl="1" indent="0">
              <a:buFont typeface="Arial" charset="0"/>
              <a:buNone/>
            </a:pPr>
            <a:r>
              <a:rPr lang="en-US" sz="1200" dirty="0">
                <a:solidFill>
                  <a:schemeClr val="tx1"/>
                </a:solidFill>
              </a:rPr>
              <a:t>&lt; HTTP/1.1 200 OK</a:t>
            </a:r>
          </a:p>
          <a:p>
            <a:pPr marL="292608" lvl="1" indent="0">
              <a:buFont typeface="Arial" charset="0"/>
              <a:buNone/>
            </a:pPr>
            <a:r>
              <a:rPr lang="en-US" sz="1200" dirty="0">
                <a:solidFill>
                  <a:schemeClr val="tx1"/>
                </a:solidFill>
              </a:rPr>
              <a:t>&lt; Connection: keep-alive </a:t>
            </a:r>
          </a:p>
          <a:p>
            <a:pPr marL="292608" lvl="1" indent="0">
              <a:buFont typeface="Arial" charset="0"/>
              <a:buNone/>
            </a:pPr>
            <a:r>
              <a:rPr lang="en-US" sz="1200" dirty="0">
                <a:solidFill>
                  <a:schemeClr val="tx1"/>
                </a:solidFill>
              </a:rPr>
              <a:t>&lt; Content-Type: application/xml</a:t>
            </a:r>
          </a:p>
          <a:p>
            <a:pPr marL="292608" lvl="1" indent="0">
              <a:buFont typeface="Arial" charset="0"/>
              <a:buNone/>
            </a:pPr>
            <a:r>
              <a:rPr lang="en-US" sz="1200" dirty="0">
                <a:solidFill>
                  <a:schemeClr val="tx1"/>
                </a:solidFill>
              </a:rPr>
              <a:t>&lt; Content-Length: 104 </a:t>
            </a:r>
          </a:p>
          <a:p>
            <a:pPr marL="292608" lvl="1" indent="0">
              <a:buFont typeface="Arial" charset="0"/>
              <a:buNone/>
            </a:pPr>
            <a:r>
              <a:rPr lang="en-US" sz="1200" dirty="0">
                <a:solidFill>
                  <a:schemeClr val="tx1"/>
                </a:solidFill>
              </a:rPr>
              <a:t>&lt; Date: Sat, 07 Oct 2017 00:06:33 GMT </a:t>
            </a:r>
          </a:p>
          <a:p>
            <a:pPr marL="292608" lvl="1" indent="0">
              <a:buFont typeface="Arial" charset="0"/>
              <a:buNone/>
            </a:pPr>
            <a:r>
              <a:rPr lang="en-US" sz="1200" dirty="0">
                <a:solidFill>
                  <a:schemeClr val="tx1"/>
                </a:solidFill>
              </a:rPr>
              <a:t>&lt; * </a:t>
            </a:r>
            <a:r>
              <a:rPr lang="en-US" sz="1200" dirty="0" err="1">
                <a:solidFill>
                  <a:schemeClr val="tx1"/>
                </a:solidFill>
              </a:rPr>
              <a:t>Curl_http_done</a:t>
            </a:r>
            <a:r>
              <a:rPr lang="en-US" sz="1200" dirty="0">
                <a:solidFill>
                  <a:schemeClr val="tx1"/>
                </a:solidFill>
              </a:rPr>
              <a:t>: called premature == 0 * Connection #0 to host localhost left intact </a:t>
            </a:r>
          </a:p>
          <a:p>
            <a:pPr marL="292608" lvl="1" indent="0">
              <a:buFont typeface="Arial" charset="0"/>
              <a:buNone/>
            </a:pPr>
            <a:r>
              <a:rPr lang="en-US" sz="1200" b="1" dirty="0">
                <a:solidFill>
                  <a:schemeClr val="tx1"/>
                </a:solidFill>
              </a:rPr>
              <a:t>&lt;?xml version="1.0" encoding="UTF-8" standalone="yes"?&gt;&lt;employee&gt;&lt;id&gt;1&lt;/id&gt;&lt;name&gt;Penny&lt;/name&gt;&lt;/employee&gt;</a:t>
            </a:r>
          </a:p>
        </p:txBody>
      </p:sp>
      <p:sp>
        <p:nvSpPr>
          <p:cNvPr id="9" name="Content Placeholder 2"/>
          <p:cNvSpPr>
            <a:spLocks noGrp="1"/>
          </p:cNvSpPr>
          <p:nvPr/>
        </p:nvSpPr>
        <p:spPr>
          <a:xfrm>
            <a:off x="6636205" y="2362200"/>
            <a:ext cx="4122282" cy="495125"/>
          </a:xfrm>
          <a:prstGeom prst="rect">
            <a:avLst/>
          </a:prstGeom>
          <a:solidFill>
            <a:schemeClr val="accent5">
              <a:lumMod val="20000"/>
              <a:lumOff val="8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a:t>Reference</a:t>
            </a:r>
            <a:r>
              <a:rPr lang="hu-HU" sz="2400" dirty="0"/>
              <a:t>: </a:t>
            </a:r>
            <a:r>
              <a:rPr lang="hu-HU" sz="2400" dirty="0" smtClean="0">
                <a:latin typeface="Courier New" charset="0"/>
                <a:ea typeface="Courier New" charset="0"/>
                <a:cs typeface="Courier New" charset="0"/>
              </a:rPr>
              <a:t>cs_09-40.bash</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179610634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Shutdown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a:t>
            </a:r>
            <a:r>
              <a:rPr lang="en-US" sz="2400" dirty="0">
                <a:solidFill>
                  <a:schemeClr val="tx1"/>
                </a:solidFill>
              </a:rPr>
              <a:t>Shutdown the application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-compose down</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r>
              <a:rPr lang="en-US" sz="2400" dirty="0">
                <a:solidFill>
                  <a:schemeClr val="tx1"/>
                </a:solidFill>
              </a:rPr>
              <a:t> This stops the container in each service and removes all the </a:t>
            </a:r>
            <a:r>
              <a:rPr lang="en-US" sz="2400" dirty="0" smtClean="0">
                <a:solidFill>
                  <a:schemeClr val="tx1"/>
                </a:solidFill>
              </a:rPr>
              <a:t>services</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It also deletes any networks that were created as part of this application.</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36</a:t>
            </a:fld>
            <a:endParaRPr lang="en-US" altLang="en-US"/>
          </a:p>
        </p:txBody>
      </p:sp>
      <p:sp>
        <p:nvSpPr>
          <p:cNvPr id="8" name="Content Placeholder 2"/>
          <p:cNvSpPr>
            <a:spLocks noGrp="1"/>
          </p:cNvSpPr>
          <p:nvPr/>
        </p:nvSpPr>
        <p:spPr>
          <a:xfrm>
            <a:off x="3582835" y="1600200"/>
            <a:ext cx="4926155" cy="19050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dirty="0">
                <a:solidFill>
                  <a:schemeClr val="tx1"/>
                </a:solidFill>
                <a:latin typeface="Courier New" charset="0"/>
                <a:ea typeface="Courier New" charset="0"/>
                <a:cs typeface="Courier New" charset="0"/>
              </a:rPr>
              <a:t>Stopping javaee_web_1 ... done </a:t>
            </a:r>
          </a:p>
          <a:p>
            <a:pPr marL="292608" lvl="1" indent="0">
              <a:buNone/>
            </a:pPr>
            <a:r>
              <a:rPr lang="en-US" dirty="0">
                <a:solidFill>
                  <a:schemeClr val="tx1"/>
                </a:solidFill>
                <a:latin typeface="Courier New" charset="0"/>
                <a:ea typeface="Courier New" charset="0"/>
                <a:cs typeface="Courier New" charset="0"/>
              </a:rPr>
              <a:t>Stopping </a:t>
            </a:r>
            <a:r>
              <a:rPr lang="en-US" dirty="0" err="1">
                <a:solidFill>
                  <a:schemeClr val="tx1"/>
                </a:solidFill>
                <a:latin typeface="Courier New" charset="0"/>
                <a:ea typeface="Courier New" charset="0"/>
                <a:cs typeface="Courier New" charset="0"/>
              </a:rPr>
              <a:t>db</a:t>
            </a:r>
            <a:r>
              <a:rPr lang="en-US" dirty="0">
                <a:solidFill>
                  <a:schemeClr val="tx1"/>
                </a:solidFill>
                <a:latin typeface="Courier New" charset="0"/>
                <a:ea typeface="Courier New" charset="0"/>
                <a:cs typeface="Courier New" charset="0"/>
              </a:rPr>
              <a:t> ... done </a:t>
            </a:r>
          </a:p>
          <a:p>
            <a:pPr marL="292608" lvl="1" indent="0">
              <a:buNone/>
            </a:pPr>
            <a:r>
              <a:rPr lang="en-US" dirty="0">
                <a:solidFill>
                  <a:schemeClr val="tx1"/>
                </a:solidFill>
                <a:latin typeface="Courier New" charset="0"/>
                <a:ea typeface="Courier New" charset="0"/>
                <a:cs typeface="Courier New" charset="0"/>
              </a:rPr>
              <a:t>Removing javaee_web_1 ... done </a:t>
            </a:r>
          </a:p>
          <a:p>
            <a:pPr marL="292608" lvl="1" indent="0">
              <a:buNone/>
            </a:pPr>
            <a:r>
              <a:rPr lang="en-US" dirty="0">
                <a:solidFill>
                  <a:schemeClr val="tx1"/>
                </a:solidFill>
                <a:latin typeface="Courier New" charset="0"/>
                <a:ea typeface="Courier New" charset="0"/>
                <a:cs typeface="Courier New" charset="0"/>
              </a:rPr>
              <a:t>Removing </a:t>
            </a:r>
            <a:r>
              <a:rPr lang="en-US" dirty="0" err="1">
                <a:solidFill>
                  <a:schemeClr val="tx1"/>
                </a:solidFill>
                <a:latin typeface="Courier New" charset="0"/>
                <a:ea typeface="Courier New" charset="0"/>
                <a:cs typeface="Courier New" charset="0"/>
              </a:rPr>
              <a:t>db</a:t>
            </a:r>
            <a:r>
              <a:rPr lang="en-US" dirty="0">
                <a:solidFill>
                  <a:schemeClr val="tx1"/>
                </a:solidFill>
                <a:latin typeface="Courier New" charset="0"/>
                <a:ea typeface="Courier New" charset="0"/>
                <a:cs typeface="Courier New" charset="0"/>
              </a:rPr>
              <a:t> ... done </a:t>
            </a:r>
          </a:p>
          <a:p>
            <a:pPr marL="292608" lvl="1" indent="0">
              <a:buNone/>
            </a:pPr>
            <a:r>
              <a:rPr lang="en-US" dirty="0">
                <a:solidFill>
                  <a:schemeClr val="tx1"/>
                </a:solidFill>
                <a:latin typeface="Courier New" charset="0"/>
                <a:ea typeface="Courier New" charset="0"/>
                <a:cs typeface="Courier New" charset="0"/>
              </a:rPr>
              <a:t>Removing network </a:t>
            </a:r>
            <a:r>
              <a:rPr lang="en-US" dirty="0" err="1">
                <a:solidFill>
                  <a:schemeClr val="tx1"/>
                </a:solidFill>
                <a:latin typeface="Courier New" charset="0"/>
                <a:ea typeface="Courier New" charset="0"/>
                <a:cs typeface="Courier New" charset="0"/>
              </a:rPr>
              <a:t>javaee_default</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38867464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Multi-Container Application Using Compose and Swarm Mode</a:t>
            </a:r>
            <a:endParaRPr lang="en-US" dirty="0"/>
          </a:p>
        </p:txBody>
      </p:sp>
    </p:spTree>
    <p:extLst>
      <p:ext uri="{BB962C8B-B14F-4D97-AF65-F5344CB8AC3E}">
        <p14:creationId xmlns:p14="http://schemas.microsoft.com/office/powerpoint/2010/main" val="21449445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This </a:t>
            </a:r>
            <a:r>
              <a:rPr lang="en-US" sz="2400" dirty="0">
                <a:solidFill>
                  <a:schemeClr val="tx1"/>
                </a:solidFill>
              </a:rPr>
              <a:t>section will deploy an application that will provide a CRUD/REST interface on a data bucket in </a:t>
            </a:r>
            <a:r>
              <a:rPr lang="en-US" sz="2400" dirty="0" smtClean="0">
                <a:solidFill>
                  <a:schemeClr val="tx1"/>
                </a:solidFill>
              </a:rPr>
              <a:t>MySQL</a:t>
            </a:r>
          </a:p>
          <a:p>
            <a:pPr>
              <a:buFont typeface="Wingdings" charset="2"/>
              <a:buChar char="q"/>
            </a:pPr>
            <a:r>
              <a:rPr lang="en-US" sz="2400" dirty="0">
                <a:solidFill>
                  <a:schemeClr val="tx1"/>
                </a:solidFill>
              </a:rPr>
              <a:t> </a:t>
            </a:r>
            <a:r>
              <a:rPr lang="en-US" sz="2400" dirty="0" smtClean="0">
                <a:solidFill>
                  <a:schemeClr val="tx1"/>
                </a:solidFill>
              </a:rPr>
              <a:t>This </a:t>
            </a:r>
            <a:r>
              <a:rPr lang="en-US" sz="2400" dirty="0">
                <a:solidFill>
                  <a:schemeClr val="tx1"/>
                </a:solidFill>
              </a:rPr>
              <a:t>is achieved by using a Java EE application deployed on WildFly to access the </a:t>
            </a:r>
            <a:r>
              <a:rPr lang="en-US" sz="2400" dirty="0" smtClean="0">
                <a:solidFill>
                  <a:schemeClr val="tx1"/>
                </a:solidFill>
              </a:rPr>
              <a:t>database</a:t>
            </a:r>
            <a:endParaRPr lang="en-US" sz="2400" dirty="0">
              <a:solidFill>
                <a:schemeClr val="tx1"/>
              </a:solidFill>
            </a:endParaRPr>
          </a:p>
          <a:p>
            <a:pPr marL="0" indent="0">
              <a:buNone/>
            </a:pPr>
            <a:r>
              <a:rPr lang="en-US" sz="2400" b="1" dirty="0">
                <a:solidFill>
                  <a:schemeClr val="tx1"/>
                </a:solidFill>
              </a:rPr>
              <a:t>Initialize Swarm</a:t>
            </a:r>
          </a:p>
          <a:p>
            <a:pPr>
              <a:buFont typeface="Wingdings" charset="2"/>
              <a:buChar char="q"/>
            </a:pPr>
            <a:r>
              <a:rPr lang="en-US" sz="2400" dirty="0" smtClean="0">
                <a:solidFill>
                  <a:schemeClr val="tx1"/>
                </a:solidFill>
              </a:rPr>
              <a:t> Initialize </a:t>
            </a:r>
            <a:r>
              <a:rPr lang="en-US" sz="2400" dirty="0">
                <a:solidFill>
                  <a:schemeClr val="tx1"/>
                </a:solidFill>
              </a:rPr>
              <a:t>Swarm mode using the following command</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starts a Swarm </a:t>
            </a:r>
            <a:r>
              <a:rPr lang="en-US" sz="2400" dirty="0" smtClean="0">
                <a:solidFill>
                  <a:schemeClr val="tx1"/>
                </a:solidFill>
              </a:rPr>
              <a:t>Manager!</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38</a:t>
            </a:fld>
            <a:endParaRPr lang="en-US" altLang="en-US"/>
          </a:p>
        </p:txBody>
      </p:sp>
      <p:sp>
        <p:nvSpPr>
          <p:cNvPr id="6" name="Content Placeholder 2"/>
          <p:cNvSpPr>
            <a:spLocks noGrp="1"/>
          </p:cNvSpPr>
          <p:nvPr/>
        </p:nvSpPr>
        <p:spPr>
          <a:xfrm>
            <a:off x="1847143" y="3733800"/>
            <a:ext cx="4279336" cy="4137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solidFill>
                  <a:schemeClr val="bg1"/>
                </a:solidFill>
                <a:latin typeface="Courier New" charset="0"/>
                <a:ea typeface="Courier New" charset="0"/>
                <a:cs typeface="Courier New" charset="0"/>
              </a:rPr>
              <a:t>$  </a:t>
            </a:r>
            <a:r>
              <a:rPr lang="en-US" sz="2400" dirty="0" err="1" smtClean="0">
                <a:solidFill>
                  <a:schemeClr val="bg1"/>
                </a:solidFill>
                <a:latin typeface="Courier New" charset="0"/>
                <a:ea typeface="Courier New" charset="0"/>
                <a:cs typeface="Courier New" charset="0"/>
              </a:rPr>
              <a:t>docker</a:t>
            </a:r>
            <a:r>
              <a:rPr lang="en-US" sz="2400" dirty="0" smtClean="0">
                <a:solidFill>
                  <a:schemeClr val="bg1"/>
                </a:solidFill>
                <a:latin typeface="Courier New" charset="0"/>
                <a:ea typeface="Courier New" charset="0"/>
                <a:cs typeface="Courier New" charset="0"/>
              </a:rPr>
              <a:t> swarm </a:t>
            </a:r>
            <a:r>
              <a:rPr lang="en-US" sz="2400" dirty="0" err="1" smtClean="0">
                <a:solidFill>
                  <a:schemeClr val="bg1"/>
                </a:solidFill>
                <a:latin typeface="Courier New" charset="0"/>
                <a:ea typeface="Courier New" charset="0"/>
                <a:cs typeface="Courier New" charset="0"/>
              </a:rPr>
              <a:t>init</a:t>
            </a:r>
            <a:endParaRPr lang="en-US" sz="2400" dirty="0">
              <a:solidFill>
                <a:schemeClr val="bg1"/>
              </a:solidFill>
              <a:latin typeface="Courier New" charset="0"/>
              <a:ea typeface="Courier New" charset="0"/>
              <a:cs typeface="Courier New"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579" y="3498427"/>
            <a:ext cx="4191000" cy="2142067"/>
          </a:xfrm>
          <a:prstGeom prst="rect">
            <a:avLst/>
          </a:prstGeom>
        </p:spPr>
      </p:pic>
    </p:spTree>
    <p:extLst>
      <p:ext uri="{BB962C8B-B14F-4D97-AF65-F5344CB8AC3E}">
        <p14:creationId xmlns:p14="http://schemas.microsoft.com/office/powerpoint/2010/main" val="27473352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solidFill>
                  <a:schemeClr val="tx1"/>
                </a:solidFill>
              </a:rPr>
              <a:t> Find some information about this one-node cluster using the command </a:t>
            </a:r>
            <a:r>
              <a:rPr lang="en-US" sz="2400" dirty="0" err="1" smtClean="0">
                <a:solidFill>
                  <a:schemeClr val="tx1"/>
                </a:solidFill>
                <a:latin typeface="Courier New" charset="0"/>
                <a:ea typeface="Courier New" charset="0"/>
                <a:cs typeface="Courier New" charset="0"/>
              </a:rPr>
              <a:t>docker</a:t>
            </a:r>
            <a:r>
              <a:rPr lang="en-US" sz="2400" dirty="0" smtClean="0">
                <a:solidFill>
                  <a:schemeClr val="tx1"/>
                </a:solidFill>
                <a:latin typeface="Courier New" charset="0"/>
                <a:ea typeface="Courier New" charset="0"/>
                <a:cs typeface="Courier New" charset="0"/>
              </a:rPr>
              <a:t> info</a:t>
            </a:r>
          </a:p>
          <a:p>
            <a:pPr>
              <a:buFont typeface="Wingdings" charset="2"/>
              <a:buChar char="q"/>
            </a:pPr>
            <a:r>
              <a:rPr lang="en-US" sz="2400" dirty="0" smtClean="0">
                <a:solidFill>
                  <a:schemeClr val="tx1"/>
                </a:solidFill>
                <a:ea typeface="Courier New" charset="0"/>
                <a:cs typeface="Courier New" charset="0"/>
              </a:rPr>
              <a:t> The log output is large, and gives extensive information as we’ve already seen:</a:t>
            </a:r>
          </a:p>
          <a:p>
            <a:pPr>
              <a:buFont typeface="Wingdings" charset="2"/>
              <a:buChar char="q"/>
            </a:pPr>
            <a:endParaRPr lang="en-US" sz="2400" dirty="0">
              <a:solidFill>
                <a:schemeClr val="tx1"/>
              </a:solidFill>
              <a:ea typeface="Courier New" charset="0"/>
              <a:cs typeface="Courier New" charset="0"/>
            </a:endParaRPr>
          </a:p>
          <a:p>
            <a:pPr>
              <a:buFont typeface="Wingdings" charset="2"/>
              <a:buChar char="q"/>
            </a:pPr>
            <a:endParaRPr lang="en-US" sz="2400" dirty="0" smtClean="0">
              <a:solidFill>
                <a:schemeClr val="tx1"/>
              </a:solidFill>
              <a:ea typeface="Courier New" charset="0"/>
              <a:cs typeface="Courier New" charset="0"/>
            </a:endParaRPr>
          </a:p>
          <a:p>
            <a:pPr>
              <a:buFont typeface="Wingdings" charset="2"/>
              <a:buChar char="q"/>
            </a:pPr>
            <a:r>
              <a:rPr lang="en-US" sz="2400" dirty="0">
                <a:solidFill>
                  <a:schemeClr val="tx1"/>
                </a:solidFill>
                <a:ea typeface="Courier New" charset="0"/>
                <a:cs typeface="Courier New" charset="0"/>
              </a:rPr>
              <a:t> </a:t>
            </a:r>
            <a:r>
              <a:rPr lang="en-US" sz="2400" dirty="0">
                <a:solidFill>
                  <a:schemeClr val="tx1"/>
                </a:solidFill>
              </a:rPr>
              <a:t>This cluster has 1 node, and that is a </a:t>
            </a:r>
            <a:r>
              <a:rPr lang="en-US" sz="2400" dirty="0" smtClean="0">
                <a:solidFill>
                  <a:schemeClr val="tx1"/>
                </a:solidFill>
              </a:rPr>
              <a:t>manager</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By default, the manager node is also a worker </a:t>
            </a:r>
            <a:r>
              <a:rPr lang="en-US" sz="2400" dirty="0" smtClean="0">
                <a:solidFill>
                  <a:schemeClr val="tx1"/>
                </a:solidFill>
              </a:rPr>
              <a:t>node</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means the containers can run on this </a:t>
            </a:r>
            <a:r>
              <a:rPr lang="en-US" sz="2400" dirty="0" smtClean="0">
                <a:solidFill>
                  <a:schemeClr val="tx1"/>
                </a:solidFill>
              </a:rPr>
              <a:t>node</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a typeface="Courier New" charset="0"/>
              <a:cs typeface="Courier New" charset="0"/>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39</a:t>
            </a:fld>
            <a:endParaRPr lang="en-US" altLang="en-US"/>
          </a:p>
        </p:txBody>
      </p:sp>
      <p:sp>
        <p:nvSpPr>
          <p:cNvPr id="9" name="Content Placeholder 2"/>
          <p:cNvSpPr>
            <a:spLocks noGrp="1"/>
          </p:cNvSpPr>
          <p:nvPr/>
        </p:nvSpPr>
        <p:spPr>
          <a:xfrm>
            <a:off x="4086258" y="2362200"/>
            <a:ext cx="4422732" cy="609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smtClean="0"/>
              <a:t>Reference</a:t>
            </a:r>
            <a:r>
              <a:rPr lang="hu-HU" sz="2400" dirty="0" smtClean="0"/>
              <a:t>: </a:t>
            </a:r>
            <a:r>
              <a:rPr lang="hu-HU" sz="2400" dirty="0" smtClean="0">
                <a:latin typeface="Courier New" charset="0"/>
                <a:ea typeface="Courier New" charset="0"/>
                <a:cs typeface="Courier New" charset="0"/>
              </a:rPr>
              <a:t>cs_09-info.bash</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75073618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Compose Introduction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When working with </a:t>
            </a:r>
            <a:r>
              <a:rPr lang="en-US" sz="2400" b="1" dirty="0"/>
              <a:t>multiple</a:t>
            </a:r>
            <a:r>
              <a:rPr lang="en-US" sz="2400" dirty="0"/>
              <a:t> containers, it can be difficult to manage </a:t>
            </a:r>
            <a:r>
              <a:rPr lang="en-US" sz="2400" dirty="0" smtClean="0"/>
              <a:t>starting, </a:t>
            </a:r>
            <a:r>
              <a:rPr lang="en-US" sz="2400" dirty="0"/>
              <a:t>along with the </a:t>
            </a:r>
            <a:r>
              <a:rPr lang="en-US" sz="2400" dirty="0" smtClean="0"/>
              <a:t>configuration, </a:t>
            </a:r>
            <a:r>
              <a:rPr lang="en-US" sz="2400" dirty="0"/>
              <a:t>of variables and links. </a:t>
            </a:r>
            <a:endParaRPr lang="en-US" sz="2400" dirty="0" smtClean="0"/>
          </a:p>
          <a:p>
            <a:pPr>
              <a:buFont typeface="Wingdings" panose="05000000000000000000" pitchFamily="2" charset="2"/>
              <a:buChar char="q"/>
            </a:pPr>
            <a:r>
              <a:rPr lang="en-US" sz="2400" dirty="0"/>
              <a:t> </a:t>
            </a:r>
            <a:r>
              <a:rPr lang="en-US" sz="2400" dirty="0" smtClean="0"/>
              <a:t>To </a:t>
            </a:r>
            <a:r>
              <a:rPr lang="en-US" sz="2400" dirty="0"/>
              <a:t>solve this problem, Docker has a tool called Docker </a:t>
            </a:r>
            <a:r>
              <a:rPr lang="en-US" sz="2400" dirty="0" smtClean="0"/>
              <a:t>Compose, </a:t>
            </a:r>
            <a:r>
              <a:rPr lang="en-US" sz="2400" dirty="0"/>
              <a:t>to manage the </a:t>
            </a:r>
            <a:r>
              <a:rPr lang="en-US" sz="2400" b="1" dirty="0" smtClean="0"/>
              <a:t>orchestration</a:t>
            </a:r>
            <a:r>
              <a:rPr lang="en-US" sz="2400" dirty="0" smtClean="0"/>
              <a:t> and launching </a:t>
            </a:r>
            <a:r>
              <a:rPr lang="en-US" sz="2400" dirty="0"/>
              <a:t>of containers.  </a:t>
            </a: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Tree>
    <p:extLst>
      <p:ext uri="{BB962C8B-B14F-4D97-AF65-F5344CB8AC3E}">
        <p14:creationId xmlns:p14="http://schemas.microsoft.com/office/powerpoint/2010/main" val="154985597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This section describes how to deploy a multi-container application using Docker Compose to Swarm mode use Docker </a:t>
            </a:r>
            <a:r>
              <a:rPr lang="en-US" sz="2400" dirty="0" smtClean="0">
                <a:solidFill>
                  <a:schemeClr val="tx1"/>
                </a:solidFill>
              </a:rPr>
              <a:t>CLI</a:t>
            </a:r>
          </a:p>
          <a:p>
            <a:pPr>
              <a:buFont typeface="Wingdings" charset="2"/>
              <a:buChar char="q"/>
            </a:pPr>
            <a:r>
              <a:rPr lang="en-US" sz="2400" dirty="0">
                <a:solidFill>
                  <a:schemeClr val="tx1"/>
                </a:solidFill>
              </a:rPr>
              <a:t> Create a new directory and cd to it</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r>
              <a:rPr lang="en-US" sz="2400" dirty="0">
                <a:solidFill>
                  <a:schemeClr val="tx1"/>
                </a:solidFill>
              </a:rPr>
              <a:t> Create a new Compose definition </a:t>
            </a:r>
            <a:r>
              <a:rPr lang="en-US" sz="2400" dirty="0" err="1">
                <a:solidFill>
                  <a:schemeClr val="tx1"/>
                </a:solidFill>
                <a:latin typeface="Courier New" charset="0"/>
                <a:ea typeface="Courier New" charset="0"/>
                <a:cs typeface="Courier New" charset="0"/>
              </a:rPr>
              <a:t>docker-compose.ym</a:t>
            </a:r>
            <a:r>
              <a:rPr lang="en-US" sz="2400" dirty="0" err="1">
                <a:solidFill>
                  <a:schemeClr val="tx1"/>
                </a:solidFill>
              </a:rPr>
              <a:t>l</a:t>
            </a:r>
            <a:r>
              <a:rPr lang="en-US" sz="2400" dirty="0">
                <a:solidFill>
                  <a:schemeClr val="tx1"/>
                </a:solidFill>
              </a:rPr>
              <a:t> using </a:t>
            </a:r>
            <a:r>
              <a:rPr lang="en-US" sz="2400" dirty="0" smtClean="0">
                <a:solidFill>
                  <a:schemeClr val="tx1"/>
                </a:solidFill>
              </a:rPr>
              <a:t>our previous</a:t>
            </a:r>
            <a:r>
              <a:rPr lang="en-US" sz="2400" dirty="0">
                <a:solidFill>
                  <a:schemeClr val="tx1"/>
                </a:solidFill>
              </a:rPr>
              <a:t> configuration </a:t>
            </a:r>
            <a:r>
              <a:rPr lang="en-US" sz="2400" dirty="0" smtClean="0">
                <a:solidFill>
                  <a:schemeClr val="tx1"/>
                </a:solidFill>
              </a:rPr>
              <a:t>file:</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40</a:t>
            </a:fld>
            <a:endParaRPr lang="en-US" altLang="en-US"/>
          </a:p>
        </p:txBody>
      </p:sp>
      <p:sp>
        <p:nvSpPr>
          <p:cNvPr id="6" name="Content Placeholder 2"/>
          <p:cNvSpPr>
            <a:spLocks noGrp="1"/>
          </p:cNvSpPr>
          <p:nvPr/>
        </p:nvSpPr>
        <p:spPr>
          <a:xfrm>
            <a:off x="4676786" y="2362200"/>
            <a:ext cx="2943214" cy="99060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sz="2000" dirty="0" smtClean="0">
                <a:solidFill>
                  <a:schemeClr val="bg1"/>
                </a:solidFill>
                <a:latin typeface="Courier New" charset="0"/>
                <a:ea typeface="Courier New" charset="0"/>
                <a:cs typeface="Courier New" charset="0"/>
              </a:rPr>
              <a:t>$  </a:t>
            </a:r>
            <a:r>
              <a:rPr lang="en-US" sz="2000" dirty="0" err="1" smtClean="0">
                <a:solidFill>
                  <a:schemeClr val="bg1"/>
                </a:solidFill>
                <a:latin typeface="Courier New" charset="0"/>
                <a:ea typeface="Courier New" charset="0"/>
                <a:cs typeface="Courier New" charset="0"/>
              </a:rPr>
              <a:t>mkdir</a:t>
            </a:r>
            <a:r>
              <a:rPr lang="en-US" sz="2000" dirty="0" smtClean="0">
                <a:solidFill>
                  <a:schemeClr val="bg1"/>
                </a:solidFill>
                <a:latin typeface="Courier New" charset="0"/>
                <a:ea typeface="Courier New" charset="0"/>
                <a:cs typeface="Courier New" charset="0"/>
              </a:rPr>
              <a:t> </a:t>
            </a:r>
            <a:r>
              <a:rPr lang="en-US" sz="2000" dirty="0" err="1" smtClean="0">
                <a:solidFill>
                  <a:schemeClr val="bg1"/>
                </a:solidFill>
                <a:latin typeface="Courier New" charset="0"/>
                <a:ea typeface="Courier New" charset="0"/>
                <a:cs typeface="Courier New" charset="0"/>
              </a:rPr>
              <a:t>webapp</a:t>
            </a:r>
            <a:endParaRPr lang="en-US" sz="2000" dirty="0" smtClean="0">
              <a:solidFill>
                <a:schemeClr val="bg1"/>
              </a:solidFill>
              <a:latin typeface="Courier New" charset="0"/>
              <a:ea typeface="Courier New" charset="0"/>
              <a:cs typeface="Courier New" charset="0"/>
            </a:endParaRPr>
          </a:p>
          <a:p>
            <a:pPr marL="292608" lvl="1" indent="0">
              <a:buNone/>
            </a:pPr>
            <a:r>
              <a:rPr lang="en-US" sz="2000" dirty="0" smtClean="0">
                <a:solidFill>
                  <a:schemeClr val="bg1"/>
                </a:solidFill>
                <a:latin typeface="Courier New" charset="0"/>
                <a:ea typeface="Courier New" charset="0"/>
                <a:cs typeface="Courier New" charset="0"/>
              </a:rPr>
              <a:t>$  cd </a:t>
            </a:r>
            <a:r>
              <a:rPr lang="en-US" sz="2000" dirty="0" err="1" smtClean="0">
                <a:solidFill>
                  <a:schemeClr val="bg1"/>
                </a:solidFill>
                <a:latin typeface="Courier New" charset="0"/>
                <a:ea typeface="Courier New" charset="0"/>
                <a:cs typeface="Courier New" charset="0"/>
              </a:rPr>
              <a:t>webapp</a:t>
            </a:r>
            <a:endParaRPr lang="en-US" sz="2000" dirty="0">
              <a:solidFill>
                <a:schemeClr val="bg1"/>
              </a:solidFill>
              <a:latin typeface="Courier New" charset="0"/>
              <a:ea typeface="Courier New" charset="0"/>
              <a:cs typeface="Courier New" charset="0"/>
            </a:endParaRPr>
          </a:p>
        </p:txBody>
      </p:sp>
      <p:sp>
        <p:nvSpPr>
          <p:cNvPr id="8" name="Content Placeholder 2"/>
          <p:cNvSpPr>
            <a:spLocks noGrp="1"/>
          </p:cNvSpPr>
          <p:nvPr/>
        </p:nvSpPr>
        <p:spPr>
          <a:xfrm>
            <a:off x="4057367" y="4191000"/>
            <a:ext cx="4080441" cy="609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smtClean="0"/>
              <a:t>Reference</a:t>
            </a:r>
            <a:r>
              <a:rPr lang="hu-HU" sz="2400" dirty="0" smtClean="0"/>
              <a:t>: </a:t>
            </a:r>
            <a:r>
              <a:rPr lang="hu-HU" sz="2400" dirty="0" smtClean="0">
                <a:latin typeface="Courier New" charset="0"/>
                <a:ea typeface="Courier New" charset="0"/>
                <a:cs typeface="Courier New" charset="0"/>
              </a:rPr>
              <a:t>cs_09-35.yaml</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200859281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t> </a:t>
            </a:r>
            <a:r>
              <a:rPr lang="en-US" sz="2400" dirty="0">
                <a:solidFill>
                  <a:schemeClr val="tx1"/>
                </a:solidFill>
              </a:rPr>
              <a:t>This application can be started as</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shows the output as</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err="1">
                <a:solidFill>
                  <a:schemeClr val="tx1"/>
                </a:solidFill>
              </a:rPr>
              <a:t>WildFly</a:t>
            </a:r>
            <a:r>
              <a:rPr lang="en-US" sz="2400" dirty="0">
                <a:solidFill>
                  <a:schemeClr val="tx1"/>
                </a:solidFill>
              </a:rPr>
              <a:t> Swarm and MySQL services are started on this </a:t>
            </a:r>
            <a:r>
              <a:rPr lang="en-US" sz="2400" dirty="0" smtClean="0">
                <a:solidFill>
                  <a:schemeClr val="tx1"/>
                </a:solidFill>
              </a:rPr>
              <a:t>node</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A new overlay network is </a:t>
            </a:r>
            <a:r>
              <a:rPr lang="en-US" sz="2400" dirty="0" smtClean="0">
                <a:solidFill>
                  <a:schemeClr val="tx1"/>
                </a:solidFill>
              </a:rPr>
              <a:t>created</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41</a:t>
            </a:fld>
            <a:endParaRPr lang="en-US" altLang="en-US"/>
          </a:p>
        </p:txBody>
      </p:sp>
      <p:sp>
        <p:nvSpPr>
          <p:cNvPr id="8" name="Content Placeholder 2"/>
          <p:cNvSpPr>
            <a:spLocks noGrp="1"/>
          </p:cNvSpPr>
          <p:nvPr/>
        </p:nvSpPr>
        <p:spPr>
          <a:xfrm>
            <a:off x="1828800" y="3124200"/>
            <a:ext cx="8682921" cy="1676399"/>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dirty="0">
                <a:latin typeface="Courier New" charset="0"/>
                <a:ea typeface="Courier New" charset="0"/>
                <a:cs typeface="Courier New" charset="0"/>
              </a:rPr>
              <a:t>Ignoring deprecated options: </a:t>
            </a:r>
            <a:endParaRPr lang="en-US" dirty="0" smtClean="0">
              <a:latin typeface="Courier New" charset="0"/>
              <a:ea typeface="Courier New" charset="0"/>
              <a:cs typeface="Courier New" charset="0"/>
            </a:endParaRPr>
          </a:p>
          <a:p>
            <a:pPr marL="292608" lvl="1" indent="0">
              <a:buNone/>
            </a:pPr>
            <a:r>
              <a:rPr lang="en-US" dirty="0" err="1" smtClean="0">
                <a:latin typeface="Courier New" charset="0"/>
                <a:ea typeface="Courier New" charset="0"/>
                <a:cs typeface="Courier New" charset="0"/>
              </a:rPr>
              <a:t>container_name</a:t>
            </a:r>
            <a:r>
              <a:rPr lang="en-US" dirty="0">
                <a:latin typeface="Courier New" charset="0"/>
                <a:ea typeface="Courier New" charset="0"/>
                <a:cs typeface="Courier New" charset="0"/>
              </a:rPr>
              <a:t>: Setting the container name is not supported. </a:t>
            </a:r>
            <a:endParaRPr lang="en-US" dirty="0" smtClean="0">
              <a:latin typeface="Courier New" charset="0"/>
              <a:ea typeface="Courier New" charset="0"/>
              <a:cs typeface="Courier New" charset="0"/>
            </a:endParaRPr>
          </a:p>
          <a:p>
            <a:pPr marL="292608" lvl="1" indent="0">
              <a:buNone/>
            </a:pPr>
            <a:r>
              <a:rPr lang="en-US" dirty="0" smtClean="0">
                <a:latin typeface="Courier New" charset="0"/>
                <a:ea typeface="Courier New" charset="0"/>
                <a:cs typeface="Courier New" charset="0"/>
              </a:rPr>
              <a:t>Creating </a:t>
            </a:r>
            <a:r>
              <a:rPr lang="en-US" dirty="0">
                <a:latin typeface="Courier New" charset="0"/>
                <a:ea typeface="Courier New" charset="0"/>
                <a:cs typeface="Courier New" charset="0"/>
              </a:rPr>
              <a:t>network </a:t>
            </a:r>
            <a:r>
              <a:rPr lang="en-US" dirty="0" err="1">
                <a:latin typeface="Courier New" charset="0"/>
                <a:ea typeface="Courier New" charset="0"/>
                <a:cs typeface="Courier New" charset="0"/>
              </a:rPr>
              <a:t>webapp_default</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292608" lvl="1" indent="0">
              <a:buNone/>
            </a:pPr>
            <a:r>
              <a:rPr lang="en-US" dirty="0" smtClean="0">
                <a:latin typeface="Courier New" charset="0"/>
                <a:ea typeface="Courier New" charset="0"/>
                <a:cs typeface="Courier New" charset="0"/>
              </a:rPr>
              <a:t>Creating </a:t>
            </a:r>
            <a:r>
              <a:rPr lang="en-US" dirty="0">
                <a:latin typeface="Courier New" charset="0"/>
                <a:ea typeface="Courier New" charset="0"/>
                <a:cs typeface="Courier New" charset="0"/>
              </a:rPr>
              <a:t>service </a:t>
            </a:r>
            <a:r>
              <a:rPr lang="en-US" dirty="0" err="1">
                <a:latin typeface="Courier New" charset="0"/>
                <a:ea typeface="Courier New" charset="0"/>
                <a:cs typeface="Courier New" charset="0"/>
              </a:rPr>
              <a:t>webapp_db</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292608" lvl="1" indent="0">
              <a:buNone/>
            </a:pPr>
            <a:r>
              <a:rPr lang="en-US" dirty="0" smtClean="0">
                <a:latin typeface="Courier New" charset="0"/>
                <a:ea typeface="Courier New" charset="0"/>
                <a:cs typeface="Courier New" charset="0"/>
              </a:rPr>
              <a:t>Creating </a:t>
            </a:r>
            <a:r>
              <a:rPr lang="en-US" dirty="0">
                <a:latin typeface="Courier New" charset="0"/>
                <a:ea typeface="Courier New" charset="0"/>
                <a:cs typeface="Courier New" charset="0"/>
              </a:rPr>
              <a:t>service </a:t>
            </a:r>
            <a:r>
              <a:rPr lang="en-US" dirty="0" err="1">
                <a:latin typeface="Courier New" charset="0"/>
                <a:ea typeface="Courier New" charset="0"/>
                <a:cs typeface="Courier New" charset="0"/>
              </a:rPr>
              <a:t>webapp_web</a:t>
            </a:r>
            <a:endParaRPr lang="hu-HU" dirty="0">
              <a:latin typeface="Courier New" charset="0"/>
              <a:ea typeface="Courier New" charset="0"/>
              <a:cs typeface="Courier New" charset="0"/>
            </a:endParaRPr>
          </a:p>
        </p:txBody>
      </p:sp>
      <p:sp>
        <p:nvSpPr>
          <p:cNvPr id="9" name="Content Placeholder 2"/>
          <p:cNvSpPr>
            <a:spLocks noGrp="1"/>
          </p:cNvSpPr>
          <p:nvPr/>
        </p:nvSpPr>
        <p:spPr>
          <a:xfrm>
            <a:off x="1524000" y="1482234"/>
            <a:ext cx="9144000" cy="53340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stack deploy --compose-file=</a:t>
            </a:r>
            <a:r>
              <a:rPr lang="en-US" dirty="0" err="1">
                <a:solidFill>
                  <a:schemeClr val="bg1"/>
                </a:solidFill>
                <a:latin typeface="Courier New" charset="0"/>
                <a:ea typeface="Courier New" charset="0"/>
                <a:cs typeface="Courier New" charset="0"/>
              </a:rPr>
              <a:t>docker-compose.yml</a:t>
            </a:r>
            <a:r>
              <a:rPr lang="en-US" dirty="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webapp</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82476372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Verify Service and Containers in Application</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Based on our previous work with Compose, how can we verify our service and containers application?</a:t>
            </a:r>
          </a:p>
          <a:p>
            <a:pPr>
              <a:buFont typeface="Wingdings" charset="2"/>
              <a:buChar char="q"/>
            </a:pPr>
            <a:r>
              <a:rPr lang="en-US" sz="2400" dirty="0"/>
              <a:t> </a:t>
            </a:r>
            <a:r>
              <a:rPr lang="en-US" sz="2400" dirty="0">
                <a:solidFill>
                  <a:schemeClr val="tx1"/>
                </a:solidFill>
              </a:rPr>
              <a:t>Verify that the </a:t>
            </a:r>
            <a:r>
              <a:rPr lang="en-US" sz="2400" dirty="0" err="1">
                <a:solidFill>
                  <a:schemeClr val="tx1"/>
                </a:solidFill>
              </a:rPr>
              <a:t>WildFly</a:t>
            </a:r>
            <a:r>
              <a:rPr lang="en-US" sz="2400" dirty="0">
                <a:solidFill>
                  <a:schemeClr val="tx1"/>
                </a:solidFill>
              </a:rPr>
              <a:t> and MySQL services are running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service </a:t>
            </a:r>
            <a:r>
              <a:rPr lang="en-US" sz="2400" dirty="0" smtClean="0">
                <a:solidFill>
                  <a:schemeClr val="tx1"/>
                </a:solidFill>
                <a:latin typeface="Courier New" charset="0"/>
                <a:ea typeface="Courier New" charset="0"/>
                <a:cs typeface="Courier New" charset="0"/>
              </a:rPr>
              <a:t>ls</a:t>
            </a:r>
            <a:endParaRPr lang="en-US" sz="2400" dirty="0">
              <a:solidFill>
                <a:schemeClr val="tx1"/>
              </a:solidFill>
              <a:latin typeface="Courier New" charset="0"/>
              <a:ea typeface="Courier New" charset="0"/>
              <a:cs typeface="Courier New" charset="0"/>
            </a:endParaRPr>
          </a:p>
          <a:p>
            <a:pPr>
              <a:buFont typeface="Wingdings" charset="2"/>
              <a:buChar char="q"/>
            </a:pPr>
            <a:r>
              <a:rPr lang="en-US" sz="2400" dirty="0" smtClean="0">
                <a:solidFill>
                  <a:schemeClr val="tx1"/>
                </a:solidFill>
              </a:rPr>
              <a:t> </a:t>
            </a:r>
            <a:r>
              <a:rPr lang="en-US" sz="2400" dirty="0">
                <a:solidFill>
                  <a:schemeClr val="tx1"/>
                </a:solidFill>
              </a:rPr>
              <a:t>More details about the service can be obtained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service inspect </a:t>
            </a:r>
            <a:r>
              <a:rPr lang="en-US" sz="2400" dirty="0" err="1" smtClean="0">
                <a:solidFill>
                  <a:schemeClr val="tx1"/>
                </a:solidFill>
                <a:latin typeface="Courier New" charset="0"/>
                <a:ea typeface="Courier New" charset="0"/>
                <a:cs typeface="Courier New" charset="0"/>
              </a:rPr>
              <a:t>webapp_web</a:t>
            </a:r>
            <a:endParaRPr lang="en-US" sz="2400" dirty="0">
              <a:solidFill>
                <a:schemeClr val="tx1"/>
              </a:solidFill>
              <a:latin typeface="Courier New" charset="0"/>
              <a:ea typeface="Courier New" charset="0"/>
              <a:cs typeface="Courier New" charset="0"/>
            </a:endParaRPr>
          </a:p>
          <a:p>
            <a:pPr>
              <a:buFont typeface="Wingdings" charset="2"/>
              <a:buChar char="q"/>
            </a:pPr>
            <a:r>
              <a:rPr lang="en-US" sz="2400" dirty="0" smtClean="0">
                <a:solidFill>
                  <a:schemeClr val="tx1"/>
                </a:solidFill>
              </a:rPr>
              <a:t> </a:t>
            </a:r>
            <a:r>
              <a:rPr lang="en-US" sz="2400" dirty="0">
                <a:solidFill>
                  <a:schemeClr val="tx1"/>
                </a:solidFill>
              </a:rPr>
              <a:t>Logs for the service can be seen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service logs -f </a:t>
            </a:r>
            <a:r>
              <a:rPr lang="en-US" sz="2400" dirty="0" err="1" smtClean="0">
                <a:solidFill>
                  <a:schemeClr val="tx1"/>
                </a:solidFill>
                <a:latin typeface="Courier New" charset="0"/>
                <a:ea typeface="Courier New" charset="0"/>
                <a:cs typeface="Courier New" charset="0"/>
              </a:rPr>
              <a:t>webapp_web</a:t>
            </a:r>
            <a:endParaRPr lang="en-US" sz="2400" dirty="0">
              <a:solidFill>
                <a:schemeClr val="tx1"/>
              </a:solidFill>
              <a:latin typeface="Courier New" charset="0"/>
              <a:ea typeface="Courier New" charset="0"/>
              <a:cs typeface="Courier New" charset="0"/>
            </a:endParaRPr>
          </a:p>
          <a:p>
            <a:pPr>
              <a:buFont typeface="Wingdings"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42</a:t>
            </a:fld>
            <a:endParaRPr lang="en-US" altLang="en-US"/>
          </a:p>
        </p:txBody>
      </p:sp>
    </p:spTree>
    <p:extLst>
      <p:ext uri="{BB962C8B-B14F-4D97-AF65-F5344CB8AC3E}">
        <p14:creationId xmlns:p14="http://schemas.microsoft.com/office/powerpoint/2010/main" val="103372305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 Application</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Now </a:t>
            </a:r>
            <a:r>
              <a:rPr lang="en-US" sz="2400" dirty="0">
                <a:solidFill>
                  <a:schemeClr val="tx1"/>
                </a:solidFill>
              </a:rPr>
              <a:t>that the </a:t>
            </a:r>
            <a:r>
              <a:rPr lang="en-US" sz="2400" dirty="0" err="1">
                <a:solidFill>
                  <a:schemeClr val="tx1"/>
                </a:solidFill>
              </a:rPr>
              <a:t>WildFly</a:t>
            </a:r>
            <a:r>
              <a:rPr lang="en-US" sz="2400" dirty="0">
                <a:solidFill>
                  <a:schemeClr val="tx1"/>
                </a:solidFill>
              </a:rPr>
              <a:t> and MySQL servers have been configured, let’s access the </a:t>
            </a:r>
            <a:r>
              <a:rPr lang="en-US" sz="2400" dirty="0" smtClean="0">
                <a:solidFill>
                  <a:schemeClr val="tx1"/>
                </a:solidFill>
              </a:rPr>
              <a:t>application</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need to specify IP address of the host where </a:t>
            </a:r>
            <a:r>
              <a:rPr lang="en-US" sz="2400" dirty="0" err="1">
                <a:solidFill>
                  <a:schemeClr val="tx1"/>
                </a:solidFill>
              </a:rPr>
              <a:t>WildFly</a:t>
            </a:r>
            <a:r>
              <a:rPr lang="en-US" sz="2400" dirty="0">
                <a:solidFill>
                  <a:schemeClr val="tx1"/>
                </a:solidFill>
              </a:rPr>
              <a:t> is </a:t>
            </a:r>
            <a:r>
              <a:rPr lang="en-US" sz="2400" dirty="0" smtClean="0">
                <a:solidFill>
                  <a:schemeClr val="tx1"/>
                </a:solidFill>
              </a:rPr>
              <a:t>running</a:t>
            </a:r>
          </a:p>
          <a:p>
            <a:pPr>
              <a:buFont typeface="Wingdings" charset="2"/>
              <a:buChar char="q"/>
            </a:pPr>
            <a:r>
              <a:rPr lang="en-US" sz="2400" dirty="0">
                <a:solidFill>
                  <a:schemeClr val="tx1"/>
                </a:solidFill>
              </a:rPr>
              <a:t> The endpoint can be accessed in this case as</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The output is shown as:</a:t>
            </a:r>
          </a:p>
          <a:p>
            <a:pPr>
              <a:buFont typeface="Wingdings" charset="2"/>
              <a:buChar char="q"/>
            </a:pPr>
            <a:endParaRPr lang="en-US" sz="2400" dirty="0" smtClean="0">
              <a:solidFill>
                <a:schemeClr val="tx1"/>
              </a:solidFill>
            </a:endParaRPr>
          </a:p>
          <a:p>
            <a:pPr>
              <a:buFont typeface="Wingdings" charset="2"/>
              <a:buChar char="q"/>
            </a:pPr>
            <a:r>
              <a:rPr lang="en-US" sz="2400" dirty="0" smtClean="0">
                <a:solidFill>
                  <a:schemeClr val="tx1"/>
                </a:solidFill>
              </a:rPr>
              <a:t> This </a:t>
            </a:r>
            <a:r>
              <a:rPr lang="en-US" sz="2400" dirty="0">
                <a:solidFill>
                  <a:schemeClr val="tx1"/>
                </a:solidFill>
              </a:rPr>
              <a:t>shows all employees stored in the </a:t>
            </a:r>
            <a:r>
              <a:rPr lang="en-US" sz="2400" dirty="0" smtClean="0">
                <a:solidFill>
                  <a:schemeClr val="tx1"/>
                </a:solidFill>
              </a:rPr>
              <a:t>database!</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43</a:t>
            </a:fld>
            <a:endParaRPr lang="en-US" altLang="en-US"/>
          </a:p>
        </p:txBody>
      </p:sp>
      <p:sp>
        <p:nvSpPr>
          <p:cNvPr id="6" name="Content Placeholder 2"/>
          <p:cNvSpPr>
            <a:spLocks noGrp="1"/>
          </p:cNvSpPr>
          <p:nvPr/>
        </p:nvSpPr>
        <p:spPr>
          <a:xfrm>
            <a:off x="1981200" y="2895600"/>
            <a:ext cx="83058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curl </a:t>
            </a:r>
            <a:r>
              <a:rPr lang="en-US" dirty="0">
                <a:solidFill>
                  <a:schemeClr val="bg1"/>
                </a:solidFill>
                <a:latin typeface="Courier New" charset="0"/>
                <a:ea typeface="Courier New" charset="0"/>
                <a:cs typeface="Courier New" charset="0"/>
              </a:rPr>
              <a:t>-v http://localhost:8080/resources/employees</a:t>
            </a:r>
          </a:p>
        </p:txBody>
      </p:sp>
      <p:sp>
        <p:nvSpPr>
          <p:cNvPr id="7" name="Content Placeholder 2"/>
          <p:cNvSpPr>
            <a:spLocks noGrp="1"/>
          </p:cNvSpPr>
          <p:nvPr/>
        </p:nvSpPr>
        <p:spPr>
          <a:xfrm>
            <a:off x="4495800" y="3860365"/>
            <a:ext cx="4648199" cy="406835"/>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smtClean="0">
                <a:solidFill>
                  <a:schemeClr val="tx1"/>
                </a:solidFill>
                <a:ea typeface="Courier New" charset="0"/>
                <a:cs typeface="Courier New" charset="0"/>
              </a:rPr>
              <a:t>Reference</a:t>
            </a:r>
            <a:r>
              <a:rPr lang="en-US" sz="2400" dirty="0" smtClean="0">
                <a:solidFill>
                  <a:schemeClr val="tx1"/>
                </a:solidFill>
                <a:latin typeface="Courier New" charset="0"/>
                <a:ea typeface="Courier New" charset="0"/>
                <a:cs typeface="Courier New" charset="0"/>
              </a:rPr>
              <a:t>: </a:t>
            </a:r>
            <a:r>
              <a:rPr lang="en-US" sz="2400" dirty="0">
                <a:solidFill>
                  <a:schemeClr val="tx1"/>
                </a:solidFill>
                <a:latin typeface="Courier New" charset="0"/>
                <a:ea typeface="Courier New" charset="0"/>
                <a:cs typeface="Courier New" charset="0"/>
              </a:rPr>
              <a:t>cs_09-curl.bash</a:t>
            </a:r>
            <a:r>
              <a:rPr lang="en-US" sz="2400" dirty="0">
                <a:solidFill>
                  <a:schemeClr val="tx1"/>
                </a:solidFill>
              </a:rPr>
              <a:t/>
            </a:r>
            <a:br>
              <a:rPr lang="en-US" sz="2400" dirty="0">
                <a:solidFill>
                  <a:schemeClr val="tx1"/>
                </a:solidFill>
              </a:rPr>
            </a:br>
            <a:endParaRPr lang="en-US" sz="2400" dirty="0">
              <a:solidFill>
                <a:schemeClr val="tx1"/>
              </a:solidFill>
            </a:endParaRPr>
          </a:p>
          <a:p>
            <a:endParaRPr lang="en-US" sz="2400"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7295932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If you only want to stop the application temporarily while keeping any networks that were created as part of this </a:t>
            </a:r>
            <a:r>
              <a:rPr lang="en-US" sz="2400" dirty="0" smtClean="0">
                <a:solidFill>
                  <a:schemeClr val="tx1"/>
                </a:solidFill>
              </a:rPr>
              <a:t>application, you can:</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...the </a:t>
            </a:r>
            <a:r>
              <a:rPr lang="en-US" sz="2400" dirty="0">
                <a:solidFill>
                  <a:schemeClr val="tx1"/>
                </a:solidFill>
              </a:rPr>
              <a:t>recommended way is to set the amount of service replicas to </a:t>
            </a:r>
            <a:r>
              <a:rPr lang="en-US" sz="2400" dirty="0" smtClean="0">
                <a:solidFill>
                  <a:schemeClr val="tx1"/>
                </a:solidFill>
              </a:rPr>
              <a:t>0</a:t>
            </a:r>
          </a:p>
          <a:p>
            <a:pPr>
              <a:buFont typeface="Wingdings" charset="2"/>
              <a:buChar char="q"/>
            </a:pPr>
            <a:r>
              <a:rPr lang="en-US" sz="2400" dirty="0">
                <a:solidFill>
                  <a:schemeClr val="tx1"/>
                </a:solidFill>
              </a:rPr>
              <a:t> It shows the output:</a:t>
            </a: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44</a:t>
            </a:fld>
            <a:endParaRPr lang="en-US" altLang="en-US"/>
          </a:p>
        </p:txBody>
      </p:sp>
      <p:sp>
        <p:nvSpPr>
          <p:cNvPr id="6" name="Content Placeholder 2"/>
          <p:cNvSpPr>
            <a:spLocks noGrp="1"/>
          </p:cNvSpPr>
          <p:nvPr/>
        </p:nvSpPr>
        <p:spPr>
          <a:xfrm>
            <a:off x="2209800" y="1883215"/>
            <a:ext cx="77724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service scale </a:t>
            </a:r>
            <a:r>
              <a:rPr lang="en-US" dirty="0" err="1">
                <a:solidFill>
                  <a:schemeClr val="bg1"/>
                </a:solidFill>
                <a:latin typeface="Courier New" charset="0"/>
                <a:ea typeface="Courier New" charset="0"/>
                <a:cs typeface="Courier New" charset="0"/>
              </a:rPr>
              <a:t>webapp_db</a:t>
            </a:r>
            <a:r>
              <a:rPr lang="en-US" dirty="0">
                <a:solidFill>
                  <a:schemeClr val="bg1"/>
                </a:solidFill>
                <a:latin typeface="Courier New" charset="0"/>
                <a:ea typeface="Courier New" charset="0"/>
                <a:cs typeface="Courier New" charset="0"/>
              </a:rPr>
              <a:t>=0 </a:t>
            </a:r>
            <a:r>
              <a:rPr lang="en-US" dirty="0" err="1">
                <a:solidFill>
                  <a:schemeClr val="bg1"/>
                </a:solidFill>
                <a:latin typeface="Courier New" charset="0"/>
                <a:ea typeface="Courier New" charset="0"/>
                <a:cs typeface="Courier New" charset="0"/>
              </a:rPr>
              <a:t>webapp_web</a:t>
            </a:r>
            <a:r>
              <a:rPr lang="en-US" dirty="0">
                <a:solidFill>
                  <a:schemeClr val="bg1"/>
                </a:solidFill>
                <a:latin typeface="Courier New" charset="0"/>
                <a:ea typeface="Courier New" charset="0"/>
                <a:cs typeface="Courier New" charset="0"/>
              </a:rPr>
              <a:t>=0</a:t>
            </a:r>
          </a:p>
        </p:txBody>
      </p:sp>
      <p:sp>
        <p:nvSpPr>
          <p:cNvPr id="7" name="Content Placeholder 2"/>
          <p:cNvSpPr>
            <a:spLocks noGrp="1"/>
          </p:cNvSpPr>
          <p:nvPr/>
        </p:nvSpPr>
        <p:spPr>
          <a:xfrm>
            <a:off x="533400" y="3429000"/>
            <a:ext cx="11201400" cy="1747001"/>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err="1">
                <a:solidFill>
                  <a:schemeClr val="tx1"/>
                </a:solidFill>
                <a:latin typeface="Courier New" charset="0"/>
                <a:ea typeface="Courier New" charset="0"/>
                <a:cs typeface="Courier New" charset="0"/>
              </a:rPr>
              <a:t>webapp_db</a:t>
            </a:r>
            <a:r>
              <a:rPr lang="en-US" sz="1800" dirty="0">
                <a:solidFill>
                  <a:schemeClr val="tx1"/>
                </a:solidFill>
                <a:latin typeface="Courier New" charset="0"/>
                <a:ea typeface="Courier New" charset="0"/>
                <a:cs typeface="Courier New" charset="0"/>
              </a:rPr>
              <a:t> scaled to 0 </a:t>
            </a:r>
          </a:p>
          <a:p>
            <a:r>
              <a:rPr lang="en-US" sz="1800" dirty="0" err="1">
                <a:solidFill>
                  <a:schemeClr val="tx1"/>
                </a:solidFill>
                <a:latin typeface="Courier New" charset="0"/>
                <a:ea typeface="Courier New" charset="0"/>
                <a:cs typeface="Courier New" charset="0"/>
              </a:rPr>
              <a:t>webapp_web</a:t>
            </a:r>
            <a:r>
              <a:rPr lang="en-US" sz="1800" dirty="0">
                <a:solidFill>
                  <a:schemeClr val="tx1"/>
                </a:solidFill>
                <a:latin typeface="Courier New" charset="0"/>
                <a:ea typeface="Courier New" charset="0"/>
                <a:cs typeface="Courier New" charset="0"/>
              </a:rPr>
              <a:t> scaled to 0 </a:t>
            </a:r>
          </a:p>
          <a:p>
            <a:r>
              <a:rPr lang="en-US" sz="1800" dirty="0">
                <a:solidFill>
                  <a:schemeClr val="tx1"/>
                </a:solidFill>
                <a:latin typeface="Courier New" charset="0"/>
                <a:ea typeface="Courier New" charset="0"/>
                <a:cs typeface="Courier New" charset="0"/>
              </a:rPr>
              <a:t>Since --detach=false was not specified, tasks will be scaled in the background. </a:t>
            </a:r>
          </a:p>
          <a:p>
            <a:r>
              <a:rPr lang="en-US" sz="1800" dirty="0">
                <a:solidFill>
                  <a:schemeClr val="tx1"/>
                </a:solidFill>
                <a:latin typeface="Courier New" charset="0"/>
                <a:ea typeface="Courier New" charset="0"/>
                <a:cs typeface="Courier New" charset="0"/>
              </a:rPr>
              <a:t>In a future release, --detach=false will become the default.</a:t>
            </a:r>
          </a:p>
        </p:txBody>
      </p:sp>
    </p:spTree>
    <p:extLst>
      <p:ext uri="{BB962C8B-B14F-4D97-AF65-F5344CB8AC3E}">
        <p14:creationId xmlns:p14="http://schemas.microsoft.com/office/powerpoint/2010/main" val="1553154816"/>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Shutdown the application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stack </a:t>
            </a:r>
            <a:r>
              <a:rPr lang="en-US" sz="2400" dirty="0" err="1">
                <a:solidFill>
                  <a:schemeClr val="tx1"/>
                </a:solidFill>
                <a:latin typeface="Courier New" charset="0"/>
                <a:ea typeface="Courier New" charset="0"/>
                <a:cs typeface="Courier New" charset="0"/>
              </a:rPr>
              <a:t>rm</a:t>
            </a:r>
            <a:r>
              <a:rPr lang="en-US" sz="2400" dirty="0">
                <a:solidFill>
                  <a:schemeClr val="tx1"/>
                </a:solidFill>
                <a:latin typeface="Courier New" charset="0"/>
                <a:ea typeface="Courier New" charset="0"/>
                <a:cs typeface="Courier New" charset="0"/>
              </a:rPr>
              <a:t> </a:t>
            </a:r>
            <a:r>
              <a:rPr lang="en-US" sz="2400" dirty="0" err="1">
                <a:solidFill>
                  <a:schemeClr val="tx1"/>
                </a:solidFill>
                <a:latin typeface="Courier New" charset="0"/>
                <a:ea typeface="Courier New" charset="0"/>
                <a:cs typeface="Courier New" charset="0"/>
              </a:rPr>
              <a:t>webapp</a:t>
            </a:r>
            <a:r>
              <a:rPr lang="en-US" sz="2400" dirty="0" smtClean="0">
                <a:solidFill>
                  <a:schemeClr val="tx1"/>
                </a:solidFill>
              </a:rPr>
              <a:t>:</a:t>
            </a:r>
          </a:p>
          <a:p>
            <a:pPr>
              <a:buFont typeface="Wingdings" charset="2"/>
              <a:buChar char="q"/>
            </a:pPr>
            <a:r>
              <a:rPr lang="en-US" sz="2400" dirty="0">
                <a:solidFill>
                  <a:schemeClr val="tx1"/>
                </a:solidFill>
              </a:rPr>
              <a:t> </a:t>
            </a:r>
            <a:r>
              <a:rPr lang="en-US" sz="2400" dirty="0" smtClean="0">
                <a:solidFill>
                  <a:schemeClr val="tx1"/>
                </a:solidFill>
              </a:rPr>
              <a:t>Output: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stops the container in each service and removes the services. It also deletes any networks that were created as part of this </a:t>
            </a:r>
            <a:r>
              <a:rPr lang="en-US" sz="2400" dirty="0" smtClean="0">
                <a:solidFill>
                  <a:schemeClr val="tx1"/>
                </a:solidFill>
              </a:rPr>
              <a:t>application</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45</a:t>
            </a:fld>
            <a:endParaRPr lang="en-US" altLang="en-US"/>
          </a:p>
        </p:txBody>
      </p:sp>
      <p:sp>
        <p:nvSpPr>
          <p:cNvPr id="7" name="Content Placeholder 2"/>
          <p:cNvSpPr>
            <a:spLocks noGrp="1"/>
          </p:cNvSpPr>
          <p:nvPr/>
        </p:nvSpPr>
        <p:spPr>
          <a:xfrm>
            <a:off x="3581400" y="2114955"/>
            <a:ext cx="5111222" cy="1237845"/>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latin typeface="Courier New" charset="0"/>
                <a:ea typeface="Courier New" charset="0"/>
                <a:cs typeface="Courier New" charset="0"/>
              </a:rPr>
              <a:t>Removing service </a:t>
            </a:r>
            <a:r>
              <a:rPr lang="en-US" dirty="0" err="1">
                <a:solidFill>
                  <a:schemeClr val="tx1"/>
                </a:solidFill>
                <a:latin typeface="Courier New" charset="0"/>
                <a:ea typeface="Courier New" charset="0"/>
                <a:cs typeface="Courier New" charset="0"/>
              </a:rPr>
              <a:t>webapp_db</a:t>
            </a:r>
            <a:r>
              <a:rPr lang="en-US" dirty="0">
                <a:solidFill>
                  <a:schemeClr val="tx1"/>
                </a:solidFill>
                <a:latin typeface="Courier New" charset="0"/>
                <a:ea typeface="Courier New" charset="0"/>
                <a:cs typeface="Courier New" charset="0"/>
              </a:rPr>
              <a:t> </a:t>
            </a:r>
          </a:p>
          <a:p>
            <a:r>
              <a:rPr lang="en-US" dirty="0">
                <a:solidFill>
                  <a:schemeClr val="tx1"/>
                </a:solidFill>
                <a:latin typeface="Courier New" charset="0"/>
                <a:ea typeface="Courier New" charset="0"/>
                <a:cs typeface="Courier New" charset="0"/>
              </a:rPr>
              <a:t>Removing service </a:t>
            </a:r>
            <a:r>
              <a:rPr lang="en-US" dirty="0" err="1">
                <a:solidFill>
                  <a:schemeClr val="tx1"/>
                </a:solidFill>
                <a:latin typeface="Courier New" charset="0"/>
                <a:ea typeface="Courier New" charset="0"/>
                <a:cs typeface="Courier New" charset="0"/>
              </a:rPr>
              <a:t>webapp_web</a:t>
            </a:r>
            <a:r>
              <a:rPr lang="en-US" dirty="0">
                <a:solidFill>
                  <a:schemeClr val="tx1"/>
                </a:solidFill>
                <a:latin typeface="Courier New" charset="0"/>
                <a:ea typeface="Courier New" charset="0"/>
                <a:cs typeface="Courier New" charset="0"/>
              </a:rPr>
              <a:t> </a:t>
            </a:r>
          </a:p>
          <a:p>
            <a:r>
              <a:rPr lang="en-US" dirty="0">
                <a:solidFill>
                  <a:schemeClr val="tx1"/>
                </a:solidFill>
                <a:latin typeface="Courier New" charset="0"/>
                <a:ea typeface="Courier New" charset="0"/>
                <a:cs typeface="Courier New" charset="0"/>
              </a:rPr>
              <a:t>Removing network </a:t>
            </a:r>
            <a:r>
              <a:rPr lang="en-US" dirty="0" err="1">
                <a:solidFill>
                  <a:schemeClr val="tx1"/>
                </a:solidFill>
                <a:latin typeface="Courier New" charset="0"/>
                <a:ea typeface="Courier New" charset="0"/>
                <a:cs typeface="Courier New" charset="0"/>
              </a:rPr>
              <a:t>webapp_default</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212237618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Hands-on Exercise(s)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46</a:t>
            </a:fld>
            <a:endParaRPr lang="en-US" altLang="en-US"/>
          </a:p>
        </p:txBody>
      </p:sp>
    </p:spTree>
    <p:extLst>
      <p:ext uri="{BB962C8B-B14F-4D97-AF65-F5344CB8AC3E}">
        <p14:creationId xmlns:p14="http://schemas.microsoft.com/office/powerpoint/2010/main" val="2766384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Tree>
    <p:extLst>
      <p:ext uri="{BB962C8B-B14F-4D97-AF65-F5344CB8AC3E}">
        <p14:creationId xmlns:p14="http://schemas.microsoft.com/office/powerpoint/2010/main" val="160602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Compose Introduction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Docker Compose is </a:t>
            </a:r>
            <a:r>
              <a:rPr lang="en-US" sz="2400" b="1" dirty="0"/>
              <a:t>based</a:t>
            </a:r>
            <a:r>
              <a:rPr lang="en-US" sz="2400" dirty="0"/>
              <a:t> on a </a:t>
            </a:r>
            <a:r>
              <a:rPr lang="en-US" sz="2400" dirty="0" err="1">
                <a:latin typeface="Courier New" charset="0"/>
                <a:ea typeface="Courier New" charset="0"/>
                <a:cs typeface="Courier New" charset="0"/>
              </a:rPr>
              <a:t>docker-compose.yml</a:t>
            </a:r>
            <a:r>
              <a:rPr lang="en-US" sz="2400" dirty="0"/>
              <a:t> file. </a:t>
            </a:r>
            <a:endParaRPr lang="en-US" sz="2400" dirty="0" smtClean="0"/>
          </a:p>
          <a:p>
            <a:pPr>
              <a:buFont typeface="Wingdings" panose="05000000000000000000" pitchFamily="2" charset="2"/>
              <a:buChar char="q"/>
            </a:pPr>
            <a:r>
              <a:rPr lang="en-US" sz="2400" dirty="0"/>
              <a:t> </a:t>
            </a:r>
            <a:r>
              <a:rPr lang="en-US" sz="2400" dirty="0" smtClean="0"/>
              <a:t>This </a:t>
            </a:r>
            <a:r>
              <a:rPr lang="en-US" sz="2400" dirty="0"/>
              <a:t>file </a:t>
            </a:r>
            <a:r>
              <a:rPr lang="en-US" sz="2400" b="1" dirty="0"/>
              <a:t>defines</a:t>
            </a:r>
            <a:r>
              <a:rPr lang="en-US" sz="2400" dirty="0"/>
              <a:t> all of the containers and settings you need to launch your set of clusters. </a:t>
            </a:r>
            <a:endParaRPr lang="en-US" sz="2400" dirty="0" smtClean="0"/>
          </a:p>
          <a:p>
            <a:pPr>
              <a:buFont typeface="Wingdings" panose="05000000000000000000" pitchFamily="2" charset="2"/>
              <a:buChar char="q"/>
            </a:pPr>
            <a:r>
              <a:rPr lang="en-US" sz="2400" dirty="0"/>
              <a:t> </a:t>
            </a:r>
            <a:r>
              <a:rPr lang="en-US" sz="2400" dirty="0" smtClean="0"/>
              <a:t>The </a:t>
            </a:r>
            <a:r>
              <a:rPr lang="en-US" sz="2400" dirty="0"/>
              <a:t>properties </a:t>
            </a:r>
            <a:r>
              <a:rPr lang="en-US" sz="2400" b="1" dirty="0"/>
              <a:t>map</a:t>
            </a:r>
            <a:r>
              <a:rPr lang="en-US" sz="2400" dirty="0"/>
              <a:t> onto how you use the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run</a:t>
            </a:r>
            <a:r>
              <a:rPr lang="en-US" sz="2400" dirty="0"/>
              <a:t> commands, however, are now stored in source control and shared along with your code.</a:t>
            </a:r>
            <a:endParaRPr lang="en-US" sz="2400" dirty="0" smtClean="0"/>
          </a:p>
          <a:p>
            <a:pPr lvl="1">
              <a:buFont typeface="Wingdings" panose="05000000000000000000" pitchFamily="2" charset="2"/>
              <a:buChar char="q"/>
            </a:pPr>
            <a:endParaRPr lang="en-US" sz="2400" dirty="0" smtClean="0"/>
          </a:p>
          <a:p>
            <a:pPr>
              <a:buFont typeface="Wingdings" panose="05000000000000000000" pitchFamily="2" charset="2"/>
              <a:buChar char="q"/>
            </a:pPr>
            <a:endParaRPr lang="en-US" sz="2600" dirty="0" smtClean="0">
              <a:ea typeface="Courier New" charset="0"/>
              <a:cs typeface="Courier New" charset="0"/>
            </a:endParaRPr>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spTree>
    <p:extLst>
      <p:ext uri="{BB962C8B-B14F-4D97-AF65-F5344CB8AC3E}">
        <p14:creationId xmlns:p14="http://schemas.microsoft.com/office/powerpoint/2010/main" val="50311550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to Know Compose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An </a:t>
            </a:r>
            <a:r>
              <a:rPr lang="en-US" sz="2400" dirty="0">
                <a:solidFill>
                  <a:schemeClr val="tx1"/>
                </a:solidFill>
              </a:rPr>
              <a:t>application using Docker containers will typically consist of multiple </a:t>
            </a:r>
            <a:r>
              <a:rPr lang="en-US" sz="2400" dirty="0" smtClean="0">
                <a:solidFill>
                  <a:schemeClr val="tx1"/>
                </a:solidFill>
              </a:rPr>
              <a:t>containers</a:t>
            </a:r>
          </a:p>
          <a:p>
            <a:pPr>
              <a:buFont typeface="Wingdings" charset="2"/>
              <a:buChar char="q"/>
            </a:pPr>
            <a:r>
              <a:rPr lang="en-US" sz="2400" dirty="0">
                <a:solidFill>
                  <a:schemeClr val="tx1"/>
                </a:solidFill>
              </a:rPr>
              <a:t> </a:t>
            </a:r>
            <a:r>
              <a:rPr lang="en-US" sz="2400" dirty="0" smtClean="0">
                <a:solidFill>
                  <a:schemeClr val="tx1"/>
                </a:solidFill>
              </a:rPr>
              <a:t>With Docker Compose, there is no need to write shell scripts to start your containers</a:t>
            </a:r>
          </a:p>
          <a:p>
            <a:pPr>
              <a:buFont typeface="Wingdings" charset="2"/>
              <a:buChar char="q"/>
            </a:pPr>
            <a:r>
              <a:rPr lang="en-US" sz="2400" dirty="0">
                <a:solidFill>
                  <a:schemeClr val="tx1"/>
                </a:solidFill>
              </a:rPr>
              <a:t> </a:t>
            </a:r>
            <a:r>
              <a:rPr lang="en-US" sz="2400" dirty="0" smtClean="0">
                <a:solidFill>
                  <a:schemeClr val="tx1"/>
                </a:solidFill>
              </a:rPr>
              <a:t>All </a:t>
            </a:r>
            <a:r>
              <a:rPr lang="en-US" sz="2400" dirty="0">
                <a:solidFill>
                  <a:schemeClr val="tx1"/>
                </a:solidFill>
              </a:rPr>
              <a:t>the containers are defined in a configuration file </a:t>
            </a:r>
            <a:endParaRPr lang="en-US" sz="2400" dirty="0" smtClean="0">
              <a:solidFill>
                <a:schemeClr val="tx1"/>
              </a:solidFill>
            </a:endParaRPr>
          </a:p>
          <a:p>
            <a:pPr>
              <a:buFont typeface="Wingdings" charset="2"/>
              <a:buChar char="q"/>
            </a:pPr>
            <a:r>
              <a:rPr lang="en-US" sz="2400" dirty="0">
                <a:solidFill>
                  <a:schemeClr val="tx1"/>
                </a:solidFill>
              </a:rPr>
              <a:t> </a:t>
            </a:r>
            <a:r>
              <a:rPr lang="en-US" sz="2400" dirty="0" smtClean="0">
                <a:solidFill>
                  <a:schemeClr val="tx1"/>
                </a:solidFill>
              </a:rPr>
              <a:t>S</a:t>
            </a:r>
            <a:r>
              <a:rPr lang="en-US" sz="2400" i="1" dirty="0" smtClean="0">
                <a:solidFill>
                  <a:schemeClr val="tx1"/>
                </a:solidFill>
              </a:rPr>
              <a:t>ervices</a:t>
            </a:r>
            <a:r>
              <a:rPr lang="en-US" sz="2400" dirty="0">
                <a:solidFill>
                  <a:schemeClr val="tx1"/>
                </a:solidFill>
              </a:rPr>
              <a:t>, and then </a:t>
            </a:r>
            <a:r>
              <a:rPr lang="en-US" sz="2400" dirty="0" err="1">
                <a:solidFill>
                  <a:schemeClr val="tx1"/>
                </a:solidFill>
              </a:rPr>
              <a:t>docker</a:t>
            </a:r>
            <a:r>
              <a:rPr lang="en-US" sz="2400" dirty="0">
                <a:solidFill>
                  <a:schemeClr val="tx1"/>
                </a:solidFill>
              </a:rPr>
              <a:t>-compose script is used to start, stop, and restart the application </a:t>
            </a:r>
            <a:endParaRPr lang="en-US" sz="2400" dirty="0" smtClean="0">
              <a:solidFill>
                <a:schemeClr val="tx1"/>
              </a:solidFill>
            </a:endParaRPr>
          </a:p>
          <a:p>
            <a:pPr>
              <a:buFont typeface="Wingdings" charset="2"/>
              <a:buChar char="q"/>
            </a:pPr>
            <a:r>
              <a:rPr lang="en-US" sz="2400" dirty="0">
                <a:solidFill>
                  <a:schemeClr val="tx1"/>
                </a:solidFill>
              </a:rPr>
              <a:t> A</a:t>
            </a:r>
            <a:r>
              <a:rPr lang="en-US" sz="2400" dirty="0" smtClean="0">
                <a:solidFill>
                  <a:schemeClr val="tx1"/>
                </a:solidFill>
              </a:rPr>
              <a:t>nd </a:t>
            </a:r>
            <a:r>
              <a:rPr lang="en-US" sz="2400" dirty="0">
                <a:solidFill>
                  <a:schemeClr val="tx1"/>
                </a:solidFill>
              </a:rPr>
              <a:t>all the services in that application, and all the containers within that </a:t>
            </a:r>
            <a:r>
              <a:rPr lang="en-US" sz="2400" dirty="0" smtClean="0">
                <a:solidFill>
                  <a:schemeClr val="tx1"/>
                </a:solidFill>
              </a:rPr>
              <a:t>service</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spTree>
    <p:extLst>
      <p:ext uri="{BB962C8B-B14F-4D97-AF65-F5344CB8AC3E}">
        <p14:creationId xmlns:p14="http://schemas.microsoft.com/office/powerpoint/2010/main" val="190047894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Compose Commands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920951204"/>
              </p:ext>
            </p:extLst>
          </p:nvPr>
        </p:nvGraphicFramePr>
        <p:xfrm>
          <a:off x="906779" y="1371600"/>
          <a:ext cx="10439401" cy="3053080"/>
        </p:xfrm>
        <a:graphic>
          <a:graphicData uri="http://schemas.openxmlformats.org/drawingml/2006/table">
            <a:tbl>
              <a:tblPr firstRow="1" bandRow="1">
                <a:tableStyleId>{5C22544A-7EE6-4342-B048-85BDC9FD1C3A}</a:tableStyleId>
              </a:tblPr>
              <a:tblGrid>
                <a:gridCol w="1500664"/>
                <a:gridCol w="3719037"/>
                <a:gridCol w="1565910"/>
                <a:gridCol w="3653790"/>
              </a:tblGrid>
              <a:tr h="370840">
                <a:tc>
                  <a:txBody>
                    <a:bodyPr/>
                    <a:lstStyle/>
                    <a:p>
                      <a:r>
                        <a:rPr lang="en-US" sz="2400" b="1" dirty="0" smtClean="0"/>
                        <a:t>Command</a:t>
                      </a:r>
                      <a:endParaRPr lang="en-US" sz="2400" b="1" dirty="0"/>
                    </a:p>
                  </a:txBody>
                  <a:tcPr/>
                </a:tc>
                <a:tc>
                  <a:txBody>
                    <a:bodyPr/>
                    <a:lstStyle/>
                    <a:p>
                      <a:r>
                        <a:rPr lang="en-US" sz="2400" b="1" dirty="0" smtClean="0"/>
                        <a:t>Description</a:t>
                      </a:r>
                      <a:endParaRPr lang="en-US" sz="2400" b="1" dirty="0"/>
                    </a:p>
                  </a:txBody>
                  <a:tcPr/>
                </a:tc>
                <a:tc>
                  <a:txBody>
                    <a:bodyPr/>
                    <a:lstStyle/>
                    <a:p>
                      <a:r>
                        <a:rPr lang="en-US" sz="2400" b="1" dirty="0" smtClean="0"/>
                        <a:t>Command</a:t>
                      </a:r>
                      <a:endParaRPr lang="en-US" sz="2400" b="1" dirty="0"/>
                    </a:p>
                  </a:txBody>
                  <a:tcPr/>
                </a:tc>
                <a:tc>
                  <a:txBody>
                    <a:bodyPr/>
                    <a:lstStyle/>
                    <a:p>
                      <a:r>
                        <a:rPr lang="en-US" sz="2400" b="1" dirty="0" smtClean="0"/>
                        <a:t>Description</a:t>
                      </a:r>
                      <a:endParaRPr lang="en-US" sz="2400" b="1" dirty="0"/>
                    </a:p>
                  </a:txBody>
                  <a:tcPr/>
                </a:tc>
              </a:tr>
              <a:tr h="370840">
                <a:tc>
                  <a:txBody>
                    <a:bodyPr/>
                    <a:lstStyle/>
                    <a:p>
                      <a:r>
                        <a:rPr lang="en-US" dirty="0" smtClean="0">
                          <a:latin typeface="Courier New" charset="0"/>
                          <a:ea typeface="Courier New" charset="0"/>
                          <a:cs typeface="Courier New" charset="0"/>
                        </a:rPr>
                        <a:t>build</a:t>
                      </a:r>
                      <a:endParaRPr lang="en-US" dirty="0">
                        <a:latin typeface="Courier New" charset="0"/>
                        <a:ea typeface="Courier New" charset="0"/>
                        <a:cs typeface="Courier New" charset="0"/>
                      </a:endParaRPr>
                    </a:p>
                  </a:txBody>
                  <a:tcPr/>
                </a:tc>
                <a:tc>
                  <a:txBody>
                    <a:bodyPr/>
                    <a:lstStyle/>
                    <a:p>
                      <a:r>
                        <a:rPr lang="en-US" dirty="0">
                          <a:effectLst/>
                        </a:rPr>
                        <a:t>Build or rebuild services</a:t>
                      </a:r>
                    </a:p>
                  </a:txBody>
                  <a:tcPr marL="82550" marR="82550" marT="38100" marB="38100" anchor="ctr"/>
                </a:tc>
                <a:tc>
                  <a:txBody>
                    <a:bodyPr/>
                    <a:lstStyle/>
                    <a:p>
                      <a:r>
                        <a:rPr lang="en-US" dirty="0" smtClean="0">
                          <a:latin typeface="Courier New" charset="0"/>
                          <a:ea typeface="Courier New" charset="0"/>
                          <a:cs typeface="Courier New" charset="0"/>
                        </a:rPr>
                        <a:t>restart</a:t>
                      </a:r>
                      <a:endParaRPr lang="en-US" dirty="0">
                        <a:latin typeface="Courier New" charset="0"/>
                        <a:ea typeface="Courier New" charset="0"/>
                        <a:cs typeface="Courier New" charset="0"/>
                      </a:endParaRPr>
                    </a:p>
                  </a:txBody>
                  <a:tcPr/>
                </a:tc>
                <a:tc>
                  <a:txBody>
                    <a:bodyPr/>
                    <a:lstStyle/>
                    <a:p>
                      <a:r>
                        <a:rPr lang="en-US" dirty="0">
                          <a:effectLst/>
                        </a:rPr>
                        <a:t>Restart services</a:t>
                      </a:r>
                    </a:p>
                  </a:txBody>
                  <a:tcPr marL="82550" marR="82550" marT="38100" marB="38100" anchor="ctr"/>
                </a:tc>
              </a:tr>
              <a:tr h="370840">
                <a:tc>
                  <a:txBody>
                    <a:bodyPr/>
                    <a:lstStyle/>
                    <a:p>
                      <a:r>
                        <a:rPr lang="en-US" dirty="0" smtClean="0">
                          <a:latin typeface="Courier New" charset="0"/>
                          <a:ea typeface="Courier New" charset="0"/>
                          <a:cs typeface="Courier New" charset="0"/>
                        </a:rPr>
                        <a:t>help</a:t>
                      </a:r>
                      <a:endParaRPr lang="en-US" dirty="0">
                        <a:latin typeface="Courier New" charset="0"/>
                        <a:ea typeface="Courier New" charset="0"/>
                        <a:cs typeface="Courier New" charset="0"/>
                      </a:endParaRPr>
                    </a:p>
                  </a:txBody>
                  <a:tcPr/>
                </a:tc>
                <a:tc>
                  <a:txBody>
                    <a:bodyPr/>
                    <a:lstStyle/>
                    <a:p>
                      <a:r>
                        <a:rPr lang="en-US" dirty="0">
                          <a:effectLst/>
                        </a:rPr>
                        <a:t>Get help on a command</a:t>
                      </a:r>
                    </a:p>
                  </a:txBody>
                  <a:tcPr marL="82550" marR="82550" marT="38100" marB="38100" anchor="ctr"/>
                </a:tc>
                <a:tc>
                  <a:txBody>
                    <a:bodyPr/>
                    <a:lstStyle/>
                    <a:p>
                      <a:r>
                        <a:rPr lang="en-US" dirty="0" err="1" smtClean="0">
                          <a:latin typeface="Courier New" charset="0"/>
                          <a:ea typeface="Courier New" charset="0"/>
                          <a:cs typeface="Courier New" charset="0"/>
                        </a:rPr>
                        <a:t>rm</a:t>
                      </a:r>
                      <a:endParaRPr lang="en-US" dirty="0">
                        <a:latin typeface="Courier New" charset="0"/>
                        <a:ea typeface="Courier New" charset="0"/>
                        <a:cs typeface="Courier New" charset="0"/>
                      </a:endParaRPr>
                    </a:p>
                  </a:txBody>
                  <a:tcPr/>
                </a:tc>
                <a:tc>
                  <a:txBody>
                    <a:bodyPr/>
                    <a:lstStyle/>
                    <a:p>
                      <a:r>
                        <a:rPr lang="en-US" dirty="0">
                          <a:effectLst/>
                        </a:rPr>
                        <a:t>Remove stopped containers</a:t>
                      </a:r>
                    </a:p>
                  </a:txBody>
                  <a:tcPr marL="82550" marR="82550" marT="38100" marB="38100" anchor="ctr"/>
                </a:tc>
              </a:tr>
              <a:tr h="370840">
                <a:tc>
                  <a:txBody>
                    <a:bodyPr/>
                    <a:lstStyle/>
                    <a:p>
                      <a:r>
                        <a:rPr lang="en-US" dirty="0" smtClean="0">
                          <a:latin typeface="Courier New" charset="0"/>
                          <a:ea typeface="Courier New" charset="0"/>
                          <a:cs typeface="Courier New" charset="0"/>
                        </a:rPr>
                        <a:t>kill</a:t>
                      </a:r>
                      <a:endParaRPr lang="en-US" dirty="0">
                        <a:latin typeface="Courier New" charset="0"/>
                        <a:ea typeface="Courier New" charset="0"/>
                        <a:cs typeface="Courier New" charset="0"/>
                      </a:endParaRPr>
                    </a:p>
                  </a:txBody>
                  <a:tcPr/>
                </a:tc>
                <a:tc>
                  <a:txBody>
                    <a:bodyPr/>
                    <a:lstStyle/>
                    <a:p>
                      <a:r>
                        <a:rPr lang="en-US" dirty="0">
                          <a:effectLst/>
                        </a:rPr>
                        <a:t>Kill containers</a:t>
                      </a:r>
                    </a:p>
                  </a:txBody>
                  <a:tcPr marL="82550" marR="82550" marT="38100" marB="38100" anchor="ctr"/>
                </a:tc>
                <a:tc>
                  <a:txBody>
                    <a:bodyPr/>
                    <a:lstStyle/>
                    <a:p>
                      <a:r>
                        <a:rPr lang="en-US" dirty="0" smtClean="0">
                          <a:latin typeface="Courier New" charset="0"/>
                          <a:ea typeface="Courier New" charset="0"/>
                          <a:cs typeface="Courier New" charset="0"/>
                        </a:rPr>
                        <a:t>run</a:t>
                      </a:r>
                      <a:endParaRPr lang="en-US" dirty="0">
                        <a:latin typeface="Courier New" charset="0"/>
                        <a:ea typeface="Courier New" charset="0"/>
                        <a:cs typeface="Courier New" charset="0"/>
                      </a:endParaRPr>
                    </a:p>
                  </a:txBody>
                  <a:tcPr/>
                </a:tc>
                <a:tc>
                  <a:txBody>
                    <a:bodyPr/>
                    <a:lstStyle/>
                    <a:p>
                      <a:r>
                        <a:rPr lang="en-US" dirty="0">
                          <a:effectLst/>
                        </a:rPr>
                        <a:t>Run a one-off command</a:t>
                      </a:r>
                    </a:p>
                  </a:txBody>
                  <a:tcPr marL="82550" marR="82550" marT="38100" marB="38100" anchor="ctr"/>
                </a:tc>
              </a:tr>
              <a:tr h="370840">
                <a:tc>
                  <a:txBody>
                    <a:bodyPr/>
                    <a:lstStyle/>
                    <a:p>
                      <a:r>
                        <a:rPr lang="en-US" dirty="0" smtClean="0">
                          <a:latin typeface="Courier New" charset="0"/>
                          <a:ea typeface="Courier New" charset="0"/>
                          <a:cs typeface="Courier New" charset="0"/>
                        </a:rPr>
                        <a:t>logs</a:t>
                      </a:r>
                      <a:endParaRPr lang="en-US" dirty="0">
                        <a:latin typeface="Courier New" charset="0"/>
                        <a:ea typeface="Courier New" charset="0"/>
                        <a:cs typeface="Courier New" charset="0"/>
                      </a:endParaRPr>
                    </a:p>
                  </a:txBody>
                  <a:tcPr/>
                </a:tc>
                <a:tc>
                  <a:txBody>
                    <a:bodyPr/>
                    <a:lstStyle/>
                    <a:p>
                      <a:r>
                        <a:rPr lang="en-US" dirty="0">
                          <a:effectLst/>
                        </a:rPr>
                        <a:t>View output from containers</a:t>
                      </a:r>
                    </a:p>
                  </a:txBody>
                  <a:tcPr marL="82550" marR="82550" marT="38100" marB="38100" anchor="ctr"/>
                </a:tc>
                <a:tc>
                  <a:txBody>
                    <a:bodyPr/>
                    <a:lstStyle/>
                    <a:p>
                      <a:r>
                        <a:rPr lang="en-US" dirty="0" smtClean="0">
                          <a:latin typeface="Courier New" charset="0"/>
                          <a:ea typeface="Courier New" charset="0"/>
                          <a:cs typeface="Courier New" charset="0"/>
                        </a:rPr>
                        <a:t>scale</a:t>
                      </a:r>
                      <a:endParaRPr lang="en-US" dirty="0">
                        <a:latin typeface="Courier New" charset="0"/>
                        <a:ea typeface="Courier New" charset="0"/>
                        <a:cs typeface="Courier New" charset="0"/>
                      </a:endParaRPr>
                    </a:p>
                  </a:txBody>
                  <a:tcPr/>
                </a:tc>
                <a:tc>
                  <a:txBody>
                    <a:bodyPr/>
                    <a:lstStyle/>
                    <a:p>
                      <a:r>
                        <a:rPr lang="en-US" dirty="0">
                          <a:effectLst/>
                        </a:rPr>
                        <a:t>Set number of containers for </a:t>
                      </a:r>
                      <a:r>
                        <a:rPr lang="en-US" dirty="0" smtClean="0">
                          <a:effectLst/>
                        </a:rPr>
                        <a:t>services</a:t>
                      </a:r>
                      <a:endParaRPr lang="en-US" dirty="0">
                        <a:effectLst/>
                      </a:endParaRPr>
                    </a:p>
                  </a:txBody>
                  <a:tcPr marL="82550" marR="82550" marT="38100" marB="38100" anchor="ctr"/>
                </a:tc>
              </a:tr>
              <a:tr h="370840">
                <a:tc>
                  <a:txBody>
                    <a:bodyPr/>
                    <a:lstStyle/>
                    <a:p>
                      <a:r>
                        <a:rPr lang="en-US" dirty="0" smtClean="0">
                          <a:latin typeface="Courier New" charset="0"/>
                          <a:ea typeface="Courier New" charset="0"/>
                          <a:cs typeface="Courier New" charset="0"/>
                        </a:rPr>
                        <a:t>port</a:t>
                      </a:r>
                      <a:endParaRPr lang="en-US" dirty="0">
                        <a:latin typeface="Courier New" charset="0"/>
                        <a:ea typeface="Courier New" charset="0"/>
                        <a:cs typeface="Courier New" charset="0"/>
                      </a:endParaRPr>
                    </a:p>
                  </a:txBody>
                  <a:tcPr/>
                </a:tc>
                <a:tc>
                  <a:txBody>
                    <a:bodyPr/>
                    <a:lstStyle/>
                    <a:p>
                      <a:r>
                        <a:rPr lang="en-US" dirty="0">
                          <a:effectLst/>
                        </a:rPr>
                        <a:t>Print the public port for a port binding</a:t>
                      </a:r>
                    </a:p>
                  </a:txBody>
                  <a:tcPr marL="82550" marR="82550" marT="38100" marB="38100" anchor="ctr"/>
                </a:tc>
                <a:tc>
                  <a:txBody>
                    <a:bodyPr/>
                    <a:lstStyle/>
                    <a:p>
                      <a:r>
                        <a:rPr lang="en-US" dirty="0" smtClean="0">
                          <a:latin typeface="Courier New" charset="0"/>
                          <a:ea typeface="Courier New" charset="0"/>
                          <a:cs typeface="Courier New" charset="0"/>
                        </a:rPr>
                        <a:t>start</a:t>
                      </a:r>
                      <a:endParaRPr lang="en-US" dirty="0">
                        <a:latin typeface="Courier New" charset="0"/>
                        <a:ea typeface="Courier New" charset="0"/>
                        <a:cs typeface="Courier New" charset="0"/>
                      </a:endParaRPr>
                    </a:p>
                  </a:txBody>
                  <a:tcPr/>
                </a:tc>
                <a:tc>
                  <a:txBody>
                    <a:bodyPr/>
                    <a:lstStyle/>
                    <a:p>
                      <a:r>
                        <a:rPr lang="en-US" dirty="0">
                          <a:effectLst/>
                        </a:rPr>
                        <a:t>Start services</a:t>
                      </a:r>
                    </a:p>
                  </a:txBody>
                  <a:tcPr marL="82550" marR="82550" marT="38100" marB="38100" anchor="ctr"/>
                </a:tc>
              </a:tr>
              <a:tr h="370840">
                <a:tc>
                  <a:txBody>
                    <a:bodyPr/>
                    <a:lstStyle/>
                    <a:p>
                      <a:r>
                        <a:rPr lang="en-US" dirty="0" err="1" smtClean="0">
                          <a:latin typeface="Courier New" charset="0"/>
                          <a:ea typeface="Courier New" charset="0"/>
                          <a:cs typeface="Courier New" charset="0"/>
                        </a:rPr>
                        <a:t>ps</a:t>
                      </a:r>
                      <a:endParaRPr lang="en-US" dirty="0">
                        <a:latin typeface="Courier New" charset="0"/>
                        <a:ea typeface="Courier New" charset="0"/>
                        <a:cs typeface="Courier New" charset="0"/>
                      </a:endParaRPr>
                    </a:p>
                  </a:txBody>
                  <a:tcPr/>
                </a:tc>
                <a:tc>
                  <a:txBody>
                    <a:bodyPr/>
                    <a:lstStyle/>
                    <a:p>
                      <a:r>
                        <a:rPr lang="en-US" dirty="0">
                          <a:effectLst/>
                        </a:rPr>
                        <a:t>List containers</a:t>
                      </a:r>
                    </a:p>
                  </a:txBody>
                  <a:tcPr marL="82550" marR="82550" marT="38100" marB="38100" anchor="ctr"/>
                </a:tc>
                <a:tc>
                  <a:txBody>
                    <a:bodyPr/>
                    <a:lstStyle/>
                    <a:p>
                      <a:r>
                        <a:rPr lang="en-US" dirty="0" smtClean="0">
                          <a:latin typeface="Courier New" charset="0"/>
                          <a:ea typeface="Courier New" charset="0"/>
                          <a:cs typeface="Courier New" charset="0"/>
                        </a:rPr>
                        <a:t>stop</a:t>
                      </a:r>
                      <a:endParaRPr lang="en-US" dirty="0">
                        <a:latin typeface="Courier New" charset="0"/>
                        <a:ea typeface="Courier New" charset="0"/>
                        <a:cs typeface="Courier New" charset="0"/>
                      </a:endParaRPr>
                    </a:p>
                  </a:txBody>
                  <a:tcPr/>
                </a:tc>
                <a:tc>
                  <a:txBody>
                    <a:bodyPr/>
                    <a:lstStyle/>
                    <a:p>
                      <a:r>
                        <a:rPr lang="en-US" dirty="0" smtClean="0">
                          <a:effectLst/>
                        </a:rPr>
                        <a:t>Stop services</a:t>
                      </a:r>
                      <a:endParaRPr lang="en-US" dirty="0">
                        <a:effectLst/>
                      </a:endParaRPr>
                    </a:p>
                  </a:txBody>
                  <a:tcPr marL="82550" marR="82550" marT="38100" marB="38100" anchor="ctr"/>
                </a:tc>
              </a:tr>
              <a:tr h="370840">
                <a:tc>
                  <a:txBody>
                    <a:bodyPr/>
                    <a:lstStyle/>
                    <a:p>
                      <a:r>
                        <a:rPr lang="en-US" dirty="0" smtClean="0">
                          <a:latin typeface="Courier New" charset="0"/>
                          <a:ea typeface="Courier New" charset="0"/>
                          <a:cs typeface="Courier New" charset="0"/>
                        </a:rPr>
                        <a:t>pull</a:t>
                      </a:r>
                      <a:endParaRPr lang="en-US" dirty="0">
                        <a:latin typeface="Courier New" charset="0"/>
                        <a:ea typeface="Courier New" charset="0"/>
                        <a:cs typeface="Courier New" charset="0"/>
                      </a:endParaRPr>
                    </a:p>
                  </a:txBody>
                  <a:tcPr/>
                </a:tc>
                <a:tc>
                  <a:txBody>
                    <a:bodyPr/>
                    <a:lstStyle/>
                    <a:p>
                      <a:r>
                        <a:rPr lang="en-US" dirty="0">
                          <a:effectLst/>
                        </a:rPr>
                        <a:t>Pulls service images</a:t>
                      </a:r>
                    </a:p>
                  </a:txBody>
                  <a:tcPr marL="82550" marR="82550" marT="38100" marB="38100" anchor="ctr"/>
                </a:tc>
                <a:tc>
                  <a:txBody>
                    <a:bodyPr/>
                    <a:lstStyle/>
                    <a:p>
                      <a:r>
                        <a:rPr lang="en-US" dirty="0" smtClean="0">
                          <a:latin typeface="Courier New" charset="0"/>
                          <a:ea typeface="Courier New" charset="0"/>
                          <a:cs typeface="Courier New" charset="0"/>
                        </a:rPr>
                        <a:t>up</a:t>
                      </a:r>
                      <a:endParaRPr lang="en-US" dirty="0">
                        <a:latin typeface="Courier New" charset="0"/>
                        <a:ea typeface="Courier New" charset="0"/>
                        <a:cs typeface="Courier New" charset="0"/>
                      </a:endParaRPr>
                    </a:p>
                  </a:txBody>
                  <a:tcPr/>
                </a:tc>
                <a:tc>
                  <a:txBody>
                    <a:bodyPr/>
                    <a:lstStyle/>
                    <a:p>
                      <a:r>
                        <a:rPr lang="en-US" dirty="0">
                          <a:effectLst/>
                        </a:rPr>
                        <a:t>Create and start containers</a:t>
                      </a:r>
                    </a:p>
                  </a:txBody>
                  <a:tcPr marL="82550" marR="82550" marT="38100" marB="38100" anchor="ctr"/>
                </a:tc>
              </a:tr>
            </a:tbl>
          </a:graphicData>
        </a:graphic>
      </p:graphicFrame>
    </p:spTree>
    <p:extLst>
      <p:ext uri="{BB962C8B-B14F-4D97-AF65-F5344CB8AC3E}">
        <p14:creationId xmlns:p14="http://schemas.microsoft.com/office/powerpoint/2010/main" val="1373082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Compose Commands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An </a:t>
            </a:r>
            <a:r>
              <a:rPr lang="en-US" sz="2400" dirty="0">
                <a:solidFill>
                  <a:schemeClr val="tx1"/>
                </a:solidFill>
              </a:rPr>
              <a:t>application using Docker containers will typically consist of multiple </a:t>
            </a:r>
            <a:r>
              <a:rPr lang="en-US" sz="2400" dirty="0" smtClean="0">
                <a:solidFill>
                  <a:schemeClr val="tx1"/>
                </a:solidFill>
              </a:rPr>
              <a:t>containers</a:t>
            </a:r>
          </a:p>
          <a:p>
            <a:pPr>
              <a:buFont typeface="Wingdings" charset="2"/>
              <a:buChar char="q"/>
            </a:pPr>
            <a:r>
              <a:rPr lang="en-US" sz="2400" dirty="0">
                <a:solidFill>
                  <a:schemeClr val="tx1"/>
                </a:solidFill>
              </a:rPr>
              <a:t> </a:t>
            </a:r>
            <a:r>
              <a:rPr lang="en-US" sz="2400" dirty="0" smtClean="0">
                <a:solidFill>
                  <a:schemeClr val="tx1"/>
                </a:solidFill>
              </a:rPr>
              <a:t>With Docker Compose, there is no need to write shell scripts to start your containers</a:t>
            </a:r>
          </a:p>
          <a:p>
            <a:pPr>
              <a:buFont typeface="Wingdings" charset="2"/>
              <a:buChar char="q"/>
            </a:pPr>
            <a:r>
              <a:rPr lang="en-US" sz="2400" dirty="0">
                <a:solidFill>
                  <a:schemeClr val="tx1"/>
                </a:solidFill>
              </a:rPr>
              <a:t> </a:t>
            </a:r>
            <a:r>
              <a:rPr lang="en-US" sz="2400" dirty="0" smtClean="0">
                <a:solidFill>
                  <a:schemeClr val="tx1"/>
                </a:solidFill>
              </a:rPr>
              <a:t>All </a:t>
            </a:r>
            <a:r>
              <a:rPr lang="en-US" sz="2400" dirty="0">
                <a:solidFill>
                  <a:schemeClr val="tx1"/>
                </a:solidFill>
              </a:rPr>
              <a:t>the containers are defined in a configuration file </a:t>
            </a:r>
            <a:endParaRPr lang="en-US" sz="2400" dirty="0" smtClean="0">
              <a:solidFill>
                <a:schemeClr val="tx1"/>
              </a:solidFill>
            </a:endParaRPr>
          </a:p>
          <a:p>
            <a:pPr>
              <a:buFont typeface="Wingdings" charset="2"/>
              <a:buChar char="q"/>
            </a:pPr>
            <a:r>
              <a:rPr lang="en-US" sz="2400" dirty="0">
                <a:solidFill>
                  <a:schemeClr val="tx1"/>
                </a:solidFill>
              </a:rPr>
              <a:t> </a:t>
            </a:r>
            <a:r>
              <a:rPr lang="en-US" sz="2400" dirty="0" smtClean="0">
                <a:solidFill>
                  <a:schemeClr val="tx1"/>
                </a:solidFill>
              </a:rPr>
              <a:t>S</a:t>
            </a:r>
            <a:r>
              <a:rPr lang="en-US" sz="2400" i="1" dirty="0" smtClean="0">
                <a:solidFill>
                  <a:schemeClr val="tx1"/>
                </a:solidFill>
              </a:rPr>
              <a:t>ervices</a:t>
            </a:r>
            <a:r>
              <a:rPr lang="en-US" sz="2400" dirty="0">
                <a:solidFill>
                  <a:schemeClr val="tx1"/>
                </a:solidFill>
              </a:rPr>
              <a:t>, and then </a:t>
            </a:r>
            <a:r>
              <a:rPr lang="en-US" sz="2400" dirty="0" err="1">
                <a:solidFill>
                  <a:schemeClr val="tx1"/>
                </a:solidFill>
              </a:rPr>
              <a:t>docker</a:t>
            </a:r>
            <a:r>
              <a:rPr lang="en-US" sz="2400" dirty="0">
                <a:solidFill>
                  <a:schemeClr val="tx1"/>
                </a:solidFill>
              </a:rPr>
              <a:t>-compose script is used to start, stop, and restart the application </a:t>
            </a:r>
            <a:endParaRPr lang="en-US" sz="2400" dirty="0" smtClean="0">
              <a:solidFill>
                <a:schemeClr val="tx1"/>
              </a:solidFill>
            </a:endParaRPr>
          </a:p>
          <a:p>
            <a:pPr>
              <a:buFont typeface="Wingdings" charset="2"/>
              <a:buChar char="q"/>
            </a:pPr>
            <a:r>
              <a:rPr lang="en-US" sz="2400" dirty="0">
                <a:solidFill>
                  <a:schemeClr val="tx1"/>
                </a:solidFill>
              </a:rPr>
              <a:t> A</a:t>
            </a:r>
            <a:r>
              <a:rPr lang="en-US" sz="2400" dirty="0" smtClean="0">
                <a:solidFill>
                  <a:schemeClr val="tx1"/>
                </a:solidFill>
              </a:rPr>
              <a:t>nd </a:t>
            </a:r>
            <a:r>
              <a:rPr lang="en-US" sz="2400" dirty="0">
                <a:solidFill>
                  <a:schemeClr val="tx1"/>
                </a:solidFill>
              </a:rPr>
              <a:t>all the services in that application, and all the containers within that </a:t>
            </a:r>
            <a:r>
              <a:rPr lang="en-US" sz="2400" dirty="0" smtClean="0">
                <a:solidFill>
                  <a:schemeClr val="tx1"/>
                </a:solidFill>
              </a:rPr>
              <a:t>service</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spTree>
    <p:extLst>
      <p:ext uri="{BB962C8B-B14F-4D97-AF65-F5344CB8AC3E}">
        <p14:creationId xmlns:p14="http://schemas.microsoft.com/office/powerpoint/2010/main" val="393604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Installation of Docker Compose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9</a:t>
            </a:fld>
            <a:endParaRPr lang="en-US" altLang="en-US"/>
          </a:p>
        </p:txBody>
      </p:sp>
    </p:spTree>
    <p:extLst>
      <p:ext uri="{BB962C8B-B14F-4D97-AF65-F5344CB8AC3E}">
        <p14:creationId xmlns:p14="http://schemas.microsoft.com/office/powerpoint/2010/main" val="998330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21531</TotalTime>
  <Words>3695</Words>
  <Application>Microsoft Macintosh PowerPoint</Application>
  <PresentationFormat>Widescreen</PresentationFormat>
  <Paragraphs>973</Paragraphs>
  <Slides>47</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Angsana New</vt:lpstr>
      <vt:lpstr>Arial</vt:lpstr>
      <vt:lpstr>Calibri</vt:lpstr>
      <vt:lpstr>Calibri Light</vt:lpstr>
      <vt:lpstr>Courier New</vt:lpstr>
      <vt:lpstr>Hand Of Sean (Demo)</vt:lpstr>
      <vt:lpstr>Wingdings</vt:lpstr>
      <vt:lpstr>Green-1</vt:lpstr>
      <vt:lpstr>Docker Compose</vt:lpstr>
      <vt:lpstr>Overview</vt:lpstr>
      <vt:lpstr>Overview</vt:lpstr>
      <vt:lpstr>Compose Introduction</vt:lpstr>
      <vt:lpstr>Compose Introduction</vt:lpstr>
      <vt:lpstr>Getting to Know Compose</vt:lpstr>
      <vt:lpstr>Compose Commands</vt:lpstr>
      <vt:lpstr>Compose Commands</vt:lpstr>
      <vt:lpstr>Installation of Docker Compose</vt:lpstr>
      <vt:lpstr>Installation of Docker Compose</vt:lpstr>
      <vt:lpstr>Installation of Docker Compose on Linux</vt:lpstr>
      <vt:lpstr>Docker Compose Configuration File</vt:lpstr>
      <vt:lpstr>YAML Format</vt:lpstr>
      <vt:lpstr>Defining Our First Container</vt:lpstr>
      <vt:lpstr>Formatting Basic</vt:lpstr>
      <vt:lpstr>Defining Container Properties</vt:lpstr>
      <vt:lpstr>Defining Container Properties</vt:lpstr>
      <vt:lpstr>First Container Overview</vt:lpstr>
      <vt:lpstr>Building a Multi-Container Application</vt:lpstr>
      <vt:lpstr>Defining a Second Container</vt:lpstr>
      <vt:lpstr>Second Container Properties </vt:lpstr>
      <vt:lpstr>Starting Compose Up</vt:lpstr>
      <vt:lpstr>Docker Compose Management</vt:lpstr>
      <vt:lpstr>Scaling With Compose </vt:lpstr>
      <vt:lpstr>Scaling With Compose</vt:lpstr>
      <vt:lpstr>Stop and Remove</vt:lpstr>
      <vt:lpstr>Multi-Container Application Management</vt:lpstr>
      <vt:lpstr>Multi-Container Application Using Compose</vt:lpstr>
      <vt:lpstr>Multi-Container Application Using Compose</vt:lpstr>
      <vt:lpstr>Multi-Container Application Using Compose</vt:lpstr>
      <vt:lpstr>Our Compose File</vt:lpstr>
      <vt:lpstr>Start Our Application</vt:lpstr>
      <vt:lpstr>Start Our Application</vt:lpstr>
      <vt:lpstr>Verify Our Application</vt:lpstr>
      <vt:lpstr>Verify Our Application</vt:lpstr>
      <vt:lpstr>Shutdown Our Application</vt:lpstr>
      <vt:lpstr>Multi-Container Application Using Compose and Swarm Mode</vt:lpstr>
      <vt:lpstr>Multi-Container Application Using Swarm</vt:lpstr>
      <vt:lpstr>Multi-Container Application Using Swarm</vt:lpstr>
      <vt:lpstr>Multi-Container Application Using Swarm</vt:lpstr>
      <vt:lpstr>Multi-Container Application Using Swarm</vt:lpstr>
      <vt:lpstr>Verify Service and Containers in Application</vt:lpstr>
      <vt:lpstr>Access Application</vt:lpstr>
      <vt:lpstr>Multi-Container Application Using Swarm</vt:lpstr>
      <vt:lpstr>Multi-Container Application Using Swarm</vt:lpstr>
      <vt:lpstr>Hands-on Exercise(s)</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james30152@yahoo.com</cp:lastModifiedBy>
  <cp:revision>1118</cp:revision>
  <dcterms:created xsi:type="dcterms:W3CDTF">2010-11-02T19:01:47Z</dcterms:created>
  <dcterms:modified xsi:type="dcterms:W3CDTF">2018-06-13T17:14:25Z</dcterms:modified>
</cp:coreProperties>
</file>