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8"/>
  </p:notesMasterIdLst>
  <p:sldIdLst>
    <p:sldId id="492" r:id="rId2"/>
    <p:sldId id="562" r:id="rId3"/>
    <p:sldId id="574" r:id="rId4"/>
    <p:sldId id="575" r:id="rId5"/>
    <p:sldId id="576" r:id="rId6"/>
    <p:sldId id="577" r:id="rId7"/>
    <p:sldId id="580" r:id="rId8"/>
    <p:sldId id="579" r:id="rId9"/>
    <p:sldId id="581" r:id="rId10"/>
    <p:sldId id="582" r:id="rId11"/>
    <p:sldId id="583" r:id="rId12"/>
    <p:sldId id="571" r:id="rId13"/>
    <p:sldId id="565" r:id="rId14"/>
    <p:sldId id="584" r:id="rId15"/>
    <p:sldId id="588" r:id="rId16"/>
    <p:sldId id="585" r:id="rId17"/>
    <p:sldId id="598" r:id="rId18"/>
    <p:sldId id="599" r:id="rId19"/>
    <p:sldId id="586" r:id="rId20"/>
    <p:sldId id="572" r:id="rId21"/>
    <p:sldId id="566" r:id="rId22"/>
    <p:sldId id="589" r:id="rId23"/>
    <p:sldId id="600" r:id="rId24"/>
    <p:sldId id="590" r:id="rId25"/>
    <p:sldId id="560" r:id="rId26"/>
    <p:sldId id="567" r:id="rId27"/>
    <p:sldId id="593" r:id="rId28"/>
    <p:sldId id="601" r:id="rId29"/>
    <p:sldId id="602" r:id="rId30"/>
    <p:sldId id="603" r:id="rId31"/>
    <p:sldId id="591" r:id="rId32"/>
    <p:sldId id="594" r:id="rId33"/>
    <p:sldId id="605" r:id="rId34"/>
    <p:sldId id="606" r:id="rId35"/>
    <p:sldId id="607" r:id="rId36"/>
    <p:sldId id="608" r:id="rId37"/>
    <p:sldId id="604" r:id="rId38"/>
    <p:sldId id="595" r:id="rId39"/>
    <p:sldId id="610" r:id="rId40"/>
    <p:sldId id="611" r:id="rId41"/>
    <p:sldId id="612" r:id="rId42"/>
    <p:sldId id="609" r:id="rId43"/>
    <p:sldId id="596" r:id="rId44"/>
    <p:sldId id="614" r:id="rId45"/>
    <p:sldId id="613" r:id="rId46"/>
    <p:sldId id="573" r:id="rId4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9" autoAdjust="0"/>
    <p:restoredTop sz="75476" autoAdjust="0"/>
  </p:normalViewPr>
  <p:slideViewPr>
    <p:cSldViewPr>
      <p:cViewPr varScale="1">
        <p:scale>
          <a:sx n="83" d="100"/>
          <a:sy n="83" d="100"/>
        </p:scale>
        <p:origin x="4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docs.docker.com/datacenter/dtr/2.4/guides/admin/manage-users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admin/configure/set-up-vulnerability-scans/" TargetMode="External"/><Relationship Id="rId4" Type="http://schemas.openxmlformats.org/officeDocument/2006/relationships/hyperlink" Target="https://docs.docker.com/datacenter/dtr/2.4/guides/user/manage-images/scan-images-for-vulnerabilitie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configuration/" TargetMode="External"/><Relationship Id="rId4" Type="http://schemas.openxmlformats.org/officeDocument/2006/relationships/hyperlink" Target="https://docs.docker.com/registry/deploying/#considerations-for-air-gapped-registri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docs.docker.com/registry/configuration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docs.docker.com/datacenter/dtr/2.4/guides/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docs.docker.com/registry/configuration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tutorials/dockervolumes/" TargetMode="External"/><Relationship Id="rId4" Type="http://schemas.openxmlformats.org/officeDocument/2006/relationships/hyperlink" Target="https://docs.docker.com/registry/storage-drivers/" TargetMode="External"/><Relationship Id="rId5" Type="http://schemas.openxmlformats.org/officeDocument/2006/relationships/hyperlink" Target="https://docs.docker.com/registry/configuration/#storag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docs.docker.com/registry/deploying/#run-a-registry-as-a-service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docs.docker.com/registry/deploying/#use-an-intermediate-certificate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en.wikipedia.org/wiki/Apache_License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ervices/" TargetMode="External"/><Relationship Id="rId4" Type="http://schemas.openxmlformats.org/officeDocument/2006/relationships/hyperlink" Target="https://docs.docker.com/engine/swarm/secret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running-a-domain-registry" TargetMode="External"/><Relationship Id="rId4" Type="http://schemas.openxmlformats.org/officeDocument/2006/relationships/hyperlink" Target="https://docs.docker.com/registry/insecure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Relationship Id="rId3" Type="http://schemas.openxmlformats.org/officeDocument/2006/relationships/hyperlink" Target="https://docs.docker.com/registry/insecure/" TargetMode="Externa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s://docs.docker.com/datacenter/dtr/2.1/guides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docker.com/datacenter/dtr/2.4/guides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admin/configure/deploy-caches/" TargetMode="External"/><Relationship Id="rId4" Type="http://schemas.openxmlformats.org/officeDocument/2006/relationships/hyperlink" Target="https://docs.docker.com/datacenter/dtr/2.4/configure/garbage-collec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access control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 the same authentication mechanism as Docker Universal Control Plane.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be managed manually or synched from LDAP or Active Directory.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Role Based Access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(RBAC) to allow you to implement fine-grained access control policies for who has access to your Docker images.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40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built in security scanner that can be used to discover what versions of software are used in your images.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scans each layer and aggregates the results to give you a complete picture of what you are shipping as a part of your stack.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importantly, it co-relates this information with a vulnerability database that is kept up to date through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periodic updates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you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unprecedented insight into your exposure to known security threats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31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registry server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you can deploy a registry, you need to install Docker on the host.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registry is an instance of the registry image, and runs within Docker.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topic provides basic information about deploying and configuring a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 exhaustive list of configuration options, see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docs.docker.com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/registry/configuration/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air-gapped datacenter,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Considerations for air-gapped registries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docs.docker.com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/registry/deploying/#considerations-for-air-gapped-registries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9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 local registry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command like the following to start the registry container: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5000:5000 --restart=always --name registry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now ready to use.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These first few examples show registry configurations that are only appropriate for testing. A production-ready registry must be protected by TLS and should ideally use an access-control mechanism. Keep reading and then continue to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deploy a production-ready registry.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34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10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pull an image from Docker Hub and push it to your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pulls the ubuntu:16.04 image from Docker Hub and re-tags it as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pushes it to the local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 ubuntu:16.04 and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 are deleted locally and the 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pulled from the local registry.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ubuntu:16.04 image from Docker Hub.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as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creates an additional tag for the existing image.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first part of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hostname and port,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interprets this as the location of a registry, when pushing.</a:t>
            </a: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first tagging our image here, and tagging it specifically with a hostname and port, so that when we push it, it goes to our registry, not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image to the local registry running at localhost:5000: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55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the locally-cached ubuntu:16.04 and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you can test pulling the image from your registry.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does not remove the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local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01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local registry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registry, use the same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 command as with any other container.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the container,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9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Registry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reading time: 1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Docker Trusted Registry?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higher.</a:t>
            </a: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7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configure the container, you can pass additional or modified options to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command.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sections provide basic guidelines for configuring your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details, see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registry configuration 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automatically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use the registry as part of your permanent infrastructure, you should set it to restart automatically when Docker restarts or if it exits.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the --restart always flag to set a restart policy for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5000:5000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--restart=always \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already using port 5000, or you want to run multiple local registries to separate areas of concern, you can customize the registry’s port settings.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runs the registry on port 5001 and also names it registry-test.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Remember, the first part of the -p value is the host port and the second part is the port within the container.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container, the registry listens on port 5000 by default.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5001:5000 \ --name registry-test \ registry:2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9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change the port the registry listens on within the container, you can use the environment variable REGISTRY_HTTP_ADDR to change it.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causes the registry to listen on port 5001 within the container: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 REGISTRY_HTTP_ADDR=0.0.0.0:5001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5001:5001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registry-test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4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your registry data is persisted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volume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host filesystem.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store your registry contents at a specific location on your host filesystem, such as if you have an SSD or SAN mounted into a particular directory, you might decide to use a bind mount instead.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bind mount is more dependent on the filesystem layout of the Docker host, but more performant in many situations.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bind-mounts the host directory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into the registry container at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customize the storage back-end, but that is a little advanced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this class.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registry stores its data on the local filesystem, whether you use a bind mount or a volume.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store the registry data in an Amazon S3 bucket, Google Cloud Platform, or on another storage back-end by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storage drivers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storage configuration options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0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a registry only accessible on localhost has limited usefulness.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make your registry accessible to external hosts, you must first secure it using TLS.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 (TLS) – and its predecessor, Secure Sockets Layer (SSL), which is now prohibited from use by the Internet Engineering Task Force (IETF) – are cryptographic protocols that provide communications security over a computer network.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extended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 registry as a 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below.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3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certificate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assume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registry URL is 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myregistry.domain.com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DNS, routing, and firewall settings allow access to the registry’s host on port 5000.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already obtained a certificate from a certificate authority (CA).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been issued an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certificate instead,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use an intermediate certificate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 JOKE: You’re certificate won’t look like at! So, don’t be looking for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04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 certs 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certs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 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.key files from the CA into the certs directory.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steps assume that the files are named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 if it is currently running.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61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registry, directing it to use the TLS certificate.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bind-mounts the certs/directory into the container at /certs/, and sets environment variables that tell the container where to find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runs on port 443, the default HTTPS port.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REGISTRY_HTTP_ADDR=0.0.0.0:443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-p 443:443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635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1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a stateless, highly scalable server side application that stores and lets you distribute Docker images. The Registry is open-source, under the permissive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Apache 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use the Registry if you want to: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tightly control where your images are being stored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own your images distribution pipeline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image storage and distribution tightly into your in-house development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4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Swarm services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several advantages over standalone containers.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declarative model, which means that you define the desired state and Docker works to keep your service in that state.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provide automatic load balancing scaling, and the ability to control the distribution of your service, among other advantages.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also allow you to store sensitive data such as TLS certificates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secrets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07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storage back-end you use determines whether you use a fully scaled service or a service with either only a single node or a node constraint.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distributed storage driver, such as Amazon S3, you can use a fully replicated service.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worker can write to the storage back-end without causing write conflicts.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local bind mount or volume, each worker node writes to its own storage location, which means that each registry contains a different data set.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solve this problem by using a single-replica service and a node constraint to ensure that only a single worker is writing to the bind mount.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starts a registry as a single-replica service, which is accessible on any swarm node on port 80.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assumes you are using the same TLS certificates as in the previous examples.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Besides the constraint, you are also specifying that only a single replica should run at a time. The example bind-mounts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Bind mounts rely on the pre-existing source directory, so be sure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You might need to create it before running the following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Docker sends the requests to the node which is running the service.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8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81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the constraint, you are also specifying that only a single replica should run at a time.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bind-mounts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mounts rely on the pre-existing source directory, so be sure 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need to create it before running the following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054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sends the requests to the node which is running the service.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01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registries running on secure local networks, registries should always implement access restrictions.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basic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way to achieve access restriction is through basic authentication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 is very similar to other web servers’ basic authentication mechanism).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native basic authentication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store the secrets.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You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authentication with authentication schemes that send credentials as clear text.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configure TLS first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authentication to work.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run an insecure registry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31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registry:2 -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let’s start it up!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202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2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an insecure registry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330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registry invocation is advanced, it may be easier to use a Docker compose file to deploy it,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relying on a specific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invocation.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following example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template.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restart: always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image: registry:2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ports: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- 5000:5000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environment: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REGISTRY_HTTP_TLS_CERTIFICATE: 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REGISTRY_HTTP_TLS_KEY: /certs/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REGISTRY_AUTH: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REGISTRY_AUTH_HTPASSWD_PATH: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REGISTRY_AUTH_HTPASSWD_REALM: Registry Realm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volumes: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/path/data:/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/path/certs:/certs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 /path with the directory which contains the certs/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zero maintenance, ready-to-go solution are encouraged to head-over to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Hub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free-to-use, hosted Registry, plus additional features (organization accounts, automated builds, and more).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commercially supported version of the Registry should look into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Docker Trusted Registry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compatible with Docker engine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1.6.0 or higher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73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 by issuing the following command in the directory containing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up -d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commands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5000:5000 --name registry registry:2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(or build) some image from the hub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so that it points to your registry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tag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it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it back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stop your registry and remove all data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4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the enterprise-grade image storage solution from Docker.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install it behind your firewall so that you can securely store and manage the Docker images you use in your applications.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95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can be installed on-premises, or on a virtual private cloud.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 it, you can store your Docker images securely, behind your firewall.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DTR as part of your continuous integration, and continuous delivery processes to build, ship, and run your applications.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web based user interface that: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allows authorized users in your organization to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browse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provides information about who pushed what image at what time.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even allows you to see what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 were used to produce the image and, if security scanning is enabled, to see a - list of all of the software installed in your images.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51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is highly available through the use of multiple replicas of all containers and metadata such that if a machine fails, DTR continues to operate and can be repaired.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cache images closer to users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reduce the amount of bandwidth used during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clean up unreferenced manifests and layers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9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docker.com/registry/deploying/#run-a-registry-as-a-servic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Docker Registry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Create a local and external registry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 </a:t>
            </a:r>
            <a:r>
              <a:rPr lang="en-US" sz="2400" dirty="0">
                <a:solidFill>
                  <a:schemeClr val="tx1"/>
                </a:solidFill>
              </a:rPr>
              <a:t>uses the same authentication mechanism as Docker Universal Control </a:t>
            </a:r>
            <a:r>
              <a:rPr lang="en-US" sz="2400" dirty="0" smtClean="0">
                <a:solidFill>
                  <a:schemeClr val="tx1"/>
                </a:solidFill>
              </a:rPr>
              <a:t>Plane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Users </a:t>
            </a:r>
            <a:r>
              <a:rPr lang="en-US" sz="2400" dirty="0">
                <a:solidFill>
                  <a:schemeClr val="tx1"/>
                </a:solidFill>
              </a:rPr>
              <a:t>can be managed manually or synched from LDAP or Active </a:t>
            </a:r>
            <a:r>
              <a:rPr lang="en-US" sz="2400" dirty="0" smtClean="0">
                <a:solidFill>
                  <a:schemeClr val="tx1"/>
                </a:solidFill>
              </a:rPr>
              <a:t>Directory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uses Role Based Access Control (RBAC) to allow you to implement fine-grained access control policies for who has access to your Docker </a:t>
            </a:r>
            <a:r>
              <a:rPr lang="en-US" sz="2400" dirty="0" smtClean="0">
                <a:solidFill>
                  <a:schemeClr val="tx1"/>
                </a:solidFill>
              </a:rPr>
              <a:t>images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8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Security </a:t>
            </a:r>
            <a:r>
              <a:rPr lang="en-US" dirty="0" smtClean="0">
                <a:solidFill>
                  <a:schemeClr val="tx1"/>
                </a:solidFill>
              </a:rPr>
              <a:t>Scanning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DTR’s </a:t>
            </a:r>
            <a:r>
              <a:rPr lang="en-US" sz="2400" dirty="0">
                <a:solidFill>
                  <a:schemeClr val="tx1"/>
                </a:solidFill>
              </a:rPr>
              <a:t>built in security scanner </a:t>
            </a: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dirty="0">
                <a:solidFill>
                  <a:schemeClr val="tx1"/>
                </a:solidFill>
              </a:rPr>
              <a:t>be used to discover </a:t>
            </a:r>
            <a:r>
              <a:rPr lang="en-US" sz="2400" dirty="0" smtClean="0">
                <a:solidFill>
                  <a:schemeClr val="tx1"/>
                </a:solidFill>
              </a:rPr>
              <a:t>versions </a:t>
            </a:r>
            <a:r>
              <a:rPr lang="en-US" sz="2400" dirty="0">
                <a:solidFill>
                  <a:schemeClr val="tx1"/>
                </a:solidFill>
              </a:rPr>
              <a:t>of software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scans each layer and aggregates the results to give you a complete picture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Vulnerable databases are </a:t>
            </a:r>
            <a:r>
              <a:rPr lang="en-US" sz="2400" dirty="0">
                <a:solidFill>
                  <a:schemeClr val="tx1"/>
                </a:solidFill>
              </a:rPr>
              <a:t>kept up to date through periodic </a:t>
            </a:r>
            <a:r>
              <a:rPr lang="en-US" sz="2400" dirty="0" smtClean="0">
                <a:solidFill>
                  <a:schemeClr val="tx1"/>
                </a:solidFill>
              </a:rPr>
              <a:t>updates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serves to give </a:t>
            </a:r>
            <a:r>
              <a:rPr lang="en-US" sz="2400" dirty="0">
                <a:solidFill>
                  <a:schemeClr val="tx1"/>
                </a:solidFill>
              </a:rPr>
              <a:t>you unprecedented insight into your </a:t>
            </a:r>
            <a:r>
              <a:rPr lang="en-US" sz="2400" dirty="0" smtClean="0">
                <a:solidFill>
                  <a:schemeClr val="tx1"/>
                </a:solidFill>
              </a:rPr>
              <a:t>exposure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79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Deploy Docker Registry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Registry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Before </a:t>
            </a:r>
            <a:r>
              <a:rPr lang="en-US" sz="2400" dirty="0">
                <a:solidFill>
                  <a:schemeClr val="tx1"/>
                </a:solidFill>
              </a:rPr>
              <a:t>you can deploy a registry, you need to install Docker on the </a:t>
            </a:r>
            <a:r>
              <a:rPr lang="en-US" sz="2400" dirty="0" smtClean="0">
                <a:solidFill>
                  <a:schemeClr val="tx1"/>
                </a:solidFill>
              </a:rPr>
              <a:t>host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registry is an instance of the registry </a:t>
            </a:r>
            <a:r>
              <a:rPr lang="en-US" sz="2400" b="1" dirty="0">
                <a:solidFill>
                  <a:schemeClr val="tx1"/>
                </a:solidFill>
              </a:rPr>
              <a:t>image</a:t>
            </a:r>
            <a:r>
              <a:rPr lang="en-US" sz="2400" dirty="0">
                <a:solidFill>
                  <a:schemeClr val="tx1"/>
                </a:solidFill>
              </a:rPr>
              <a:t>, and runs within </a:t>
            </a:r>
            <a:r>
              <a:rPr lang="en-US" sz="2400" dirty="0" smtClean="0">
                <a:solidFill>
                  <a:schemeClr val="tx1"/>
                </a:solidFill>
              </a:rPr>
              <a:t>Docker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topic provides basic information about deploying and configuring a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9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Local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Use a command like the following to start the registry container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That’s it. No, seriously!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28800" y="1600200"/>
            <a:ext cx="8503921" cy="762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-p 5000:5000 --restart=always --name registry registry:2 </a:t>
            </a:r>
          </a:p>
        </p:txBody>
      </p:sp>
    </p:spTree>
    <p:extLst>
      <p:ext uri="{BB962C8B-B14F-4D97-AF65-F5344CB8AC3E}">
        <p14:creationId xmlns:p14="http://schemas.microsoft.com/office/powerpoint/2010/main" val="2031900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Interacting with 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pull an image from Docker Hub and push it to your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pulls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image from Docker Hub and re-tags it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, then pushes it to the local </a:t>
            </a:r>
            <a:r>
              <a:rPr lang="en-US" sz="2400" dirty="0" smtClean="0">
                <a:solidFill>
                  <a:schemeClr val="tx1"/>
                </a:solidFill>
              </a:rPr>
              <a:t>registry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Finally</a:t>
            </a:r>
            <a:r>
              <a:rPr lang="en-US" sz="2400" dirty="0">
                <a:solidFill>
                  <a:schemeClr val="tx1"/>
                </a:solidFill>
              </a:rPr>
              <a:t>, the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 images are deleted locally and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ubuntuimage</a:t>
            </a:r>
            <a:r>
              <a:rPr lang="en-US" sz="2400" dirty="0">
                <a:solidFill>
                  <a:schemeClr val="tx1"/>
                </a:solidFill>
              </a:rPr>
              <a:t> is pulled from the local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get started, we’ll pull </a:t>
            </a: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image </a:t>
            </a:r>
            <a:r>
              <a:rPr lang="en-US" sz="2400" dirty="0" smtClean="0">
                <a:solidFill>
                  <a:schemeClr val="tx1"/>
                </a:solidFill>
              </a:rPr>
              <a:t>down from </a:t>
            </a:r>
            <a:r>
              <a:rPr lang="en-US" sz="2400" dirty="0">
                <a:solidFill>
                  <a:schemeClr val="tx1"/>
                </a:solidFill>
              </a:rPr>
              <a:t>Docker </a:t>
            </a:r>
            <a:r>
              <a:rPr lang="en-US" sz="2400" dirty="0" smtClean="0">
                <a:solidFill>
                  <a:schemeClr val="tx1"/>
                </a:solidFill>
              </a:rPr>
              <a:t>Hub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357995" y="4343400"/>
            <a:ext cx="547600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</p:txBody>
      </p:sp>
    </p:spTree>
    <p:extLst>
      <p:ext uri="{BB962C8B-B14F-4D97-AF65-F5344CB8AC3E}">
        <p14:creationId xmlns:p14="http://schemas.microsoft.com/office/powerpoint/2010/main" val="395610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</a:t>
            </a:r>
            <a:r>
              <a:rPr lang="en-US" sz="2400" dirty="0">
                <a:solidFill>
                  <a:schemeClr val="tx1"/>
                </a:solidFill>
              </a:rPr>
              <a:t>the image as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creates an additional tag for the existing </a:t>
            </a:r>
            <a:r>
              <a:rPr lang="en-US" sz="2400" dirty="0" smtClean="0">
                <a:solidFill>
                  <a:schemeClr val="tx1"/>
                </a:solidFill>
              </a:rPr>
              <a:t>image!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first part of the </a:t>
            </a:r>
            <a:r>
              <a:rPr lang="en-US" sz="2400" b="1" dirty="0">
                <a:solidFill>
                  <a:schemeClr val="tx1"/>
                </a:solidFill>
              </a:rPr>
              <a:t>tag</a:t>
            </a:r>
            <a:r>
              <a:rPr lang="en-US" sz="2400" dirty="0">
                <a:solidFill>
                  <a:schemeClr val="tx1"/>
                </a:solidFill>
              </a:rPr>
              <a:t> is a hostname and port, Docker interprets this as the location of a registry, when </a:t>
            </a:r>
            <a:r>
              <a:rPr lang="en-US" sz="2400" dirty="0" smtClean="0">
                <a:solidFill>
                  <a:schemeClr val="tx1"/>
                </a:solidFill>
              </a:rPr>
              <a:t>pushing: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image to the local registry running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249679" y="2819400"/>
            <a:ext cx="97535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tag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ubuntu:16.04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438401" y="3886200"/>
            <a:ext cx="73913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54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Docker Hub to R</a:t>
            </a:r>
            <a:r>
              <a:rPr lang="en-US" dirty="0" smtClean="0"/>
              <a:t>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</a:t>
            </a:r>
            <a:r>
              <a:rPr lang="en-US" sz="2400" dirty="0">
                <a:solidFill>
                  <a:schemeClr val="tx1"/>
                </a:solidFill>
              </a:rPr>
              <a:t>the image as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creates an additional tag for the existing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first part of the tag is a hostname and port, Docker interprets this as the location of a registry, when </a:t>
            </a:r>
            <a:r>
              <a:rPr lang="en-US" sz="2400" dirty="0" smtClean="0">
                <a:solidFill>
                  <a:schemeClr val="tx1"/>
                </a:solidFill>
              </a:rPr>
              <a:t>pushing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Push </a:t>
            </a:r>
            <a:r>
              <a:rPr lang="en-US" sz="2400" dirty="0">
                <a:solidFill>
                  <a:schemeClr val="tx1"/>
                </a:solidFill>
              </a:rPr>
              <a:t>the image to the local registry running at localhost:5000: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743200" y="2895600"/>
            <a:ext cx="67513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ubuntu:16.04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706879" y="3581400"/>
            <a:ext cx="88087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468879" y="4876800"/>
            <a:ext cx="7208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pull localhost:5000/my-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84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a Local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registry, use the same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stop</a:t>
            </a:r>
            <a:r>
              <a:rPr lang="en-US" sz="2400" dirty="0">
                <a:solidFill>
                  <a:schemeClr val="tx1"/>
                </a:solidFill>
              </a:rPr>
              <a:t> command as with any other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It’s that easy!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remove the container, use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51087" y="1905000"/>
            <a:ext cx="6289825" cy="46769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777975" y="3935814"/>
            <a:ext cx="6670825" cy="78858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&amp;&amp;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registry </a:t>
            </a:r>
          </a:p>
        </p:txBody>
      </p:sp>
    </p:spTree>
    <p:extLst>
      <p:ext uri="{BB962C8B-B14F-4D97-AF65-F5344CB8AC3E}">
        <p14:creationId xmlns:p14="http://schemas.microsoft.com/office/powerpoint/2010/main" val="1371464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Registry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 Docker says: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“Docker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04" y="3828775"/>
            <a:ext cx="2485368" cy="24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Basic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R</a:t>
            </a:r>
            <a:r>
              <a:rPr lang="en-US" dirty="0" smtClean="0"/>
              <a:t>egistry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To configure the container, you can pass additional or modified options to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use the registry as part of your permanent infrastructure, you should set it to restart </a:t>
            </a:r>
            <a:r>
              <a:rPr lang="en-US" sz="2400" b="1" dirty="0">
                <a:solidFill>
                  <a:schemeClr val="tx1"/>
                </a:solidFill>
              </a:rPr>
              <a:t>automatically</a:t>
            </a:r>
            <a:r>
              <a:rPr lang="en-US" sz="2400" dirty="0">
                <a:solidFill>
                  <a:schemeClr val="tx1"/>
                </a:solidFill>
              </a:rPr>
              <a:t> when Docker restarts or if it </a:t>
            </a:r>
            <a:r>
              <a:rPr lang="en-US" sz="2400" dirty="0" smtClean="0">
                <a:solidFill>
                  <a:schemeClr val="tx1"/>
                </a:solidFill>
              </a:rPr>
              <a:t>exits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uses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--restart</a:t>
            </a:r>
            <a:r>
              <a:rPr lang="en-US" sz="2400" dirty="0">
                <a:solidFill>
                  <a:schemeClr val="tx1"/>
                </a:solidFill>
              </a:rPr>
              <a:t> always flag to set a restart policy for the </a:t>
            </a:r>
            <a:r>
              <a:rPr lang="en-US" sz="2400" dirty="0" smtClean="0">
                <a:solidFill>
                  <a:schemeClr val="tx1"/>
                </a:solidFill>
              </a:rPr>
              <a:t>registry: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271558" y="3276600"/>
            <a:ext cx="3648884" cy="28194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242">
            <a:off x="3180560" y="4473029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052075" flipH="1">
            <a:off x="2099786" y="4281116"/>
            <a:ext cx="198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Restart!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9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</a:t>
            </a:r>
            <a:r>
              <a:rPr lang="en-US" dirty="0" smtClean="0"/>
              <a:t>ublished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are already using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, or you want to run multiple local registries to separate areas of concern, you can customize the registry’s port </a:t>
            </a:r>
            <a:r>
              <a:rPr lang="en-US" sz="2400" dirty="0" smtClean="0">
                <a:solidFill>
                  <a:schemeClr val="tx1"/>
                </a:solidFill>
              </a:rPr>
              <a:t>settings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runs the registry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</a:rPr>
              <a:t>names </a:t>
            </a:r>
            <a:r>
              <a:rPr lang="en-US" sz="2400" dirty="0">
                <a:solidFill>
                  <a:schemeClr val="tx1"/>
                </a:solidFill>
              </a:rPr>
              <a:t>it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registry-test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Remember</a:t>
            </a:r>
            <a:r>
              <a:rPr lang="en-US" sz="2400" dirty="0">
                <a:solidFill>
                  <a:schemeClr val="tx1"/>
                </a:solidFill>
              </a:rPr>
              <a:t>, the first part of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-p</a:t>
            </a:r>
            <a:r>
              <a:rPr lang="en-US" sz="2400" dirty="0">
                <a:solidFill>
                  <a:schemeClr val="tx1"/>
                </a:solidFill>
              </a:rPr>
              <a:t> value is the host port and the second part is the port within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Within </a:t>
            </a:r>
            <a:r>
              <a:rPr lang="en-US" sz="2400" dirty="0">
                <a:solidFill>
                  <a:schemeClr val="tx1"/>
                </a:solidFill>
              </a:rPr>
              <a:t>the container, the registry listens on port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 by </a:t>
            </a:r>
            <a:r>
              <a:rPr lang="en-US" sz="2400" b="1" dirty="0" smtClean="0">
                <a:solidFill>
                  <a:schemeClr val="tx1"/>
                </a:solidFill>
              </a:rPr>
              <a:t>default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90558" y="3810000"/>
            <a:ext cx="4491442" cy="2209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5001:5000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registry-test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sz="2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</a:t>
            </a:r>
            <a:r>
              <a:rPr lang="en-US" dirty="0" smtClean="0"/>
              <a:t>ublished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change the port the registry listens on within the container, you can use the environment variable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REGISTRY_HTTP_ADDR</a:t>
            </a:r>
            <a:r>
              <a:rPr lang="en-US" sz="2400" dirty="0">
                <a:solidFill>
                  <a:schemeClr val="tx1"/>
                </a:solidFill>
              </a:rPr>
              <a:t> to change </a:t>
            </a:r>
            <a:r>
              <a:rPr lang="en-US" sz="2400" dirty="0" smtClean="0">
                <a:solidFill>
                  <a:schemeClr val="tx1"/>
                </a:solidFill>
              </a:rPr>
              <a:t>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causes the registry to listen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within the container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71800" y="2514600"/>
            <a:ext cx="6928660" cy="2971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REGISTRY_HTTP_ADDR=0.0.0.0:5001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5001:5001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registry-test \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831" flipH="1">
            <a:off x="7996345" y="3781997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54652" flipH="1">
            <a:off x="8176189" y="460455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Not secure!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11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S</a:t>
            </a:r>
            <a:r>
              <a:rPr lang="en-US" dirty="0" smtClean="0"/>
              <a:t>torage </a:t>
            </a:r>
            <a:r>
              <a:rPr lang="en-US" dirty="0"/>
              <a:t>L</a:t>
            </a:r>
            <a:r>
              <a:rPr lang="en-US" dirty="0" smtClean="0"/>
              <a:t>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egistry </a:t>
            </a:r>
            <a:r>
              <a:rPr lang="en-US" sz="2400" dirty="0">
                <a:solidFill>
                  <a:schemeClr val="tx1"/>
                </a:solidFill>
              </a:rPr>
              <a:t>data is persisted as a docker volume on the host </a:t>
            </a:r>
            <a:r>
              <a:rPr lang="en-US" sz="2400" dirty="0" smtClean="0">
                <a:solidFill>
                  <a:schemeClr val="tx1"/>
                </a:solidFill>
              </a:rPr>
              <a:t>filesystem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want to store your registry contents at a specific location on your host </a:t>
            </a:r>
            <a:r>
              <a:rPr lang="en-US" sz="2400" dirty="0" smtClean="0">
                <a:solidFill>
                  <a:schemeClr val="tx1"/>
                </a:solidFill>
              </a:rPr>
              <a:t>filesystem, you </a:t>
            </a:r>
            <a:r>
              <a:rPr lang="en-US" sz="2400" dirty="0">
                <a:solidFill>
                  <a:schemeClr val="tx1"/>
                </a:solidFill>
              </a:rPr>
              <a:t>might decide to use a bind mount </a:t>
            </a:r>
            <a:r>
              <a:rPr lang="en-US" sz="2400" dirty="0" smtClean="0">
                <a:solidFill>
                  <a:schemeClr val="tx1"/>
                </a:solidFill>
              </a:rPr>
              <a:t>instead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bind mount is more dependent on the filesystem layout of the Docker host, but more performant in many </a:t>
            </a:r>
            <a:r>
              <a:rPr lang="en-US" sz="2400" dirty="0" smtClean="0">
                <a:solidFill>
                  <a:schemeClr val="tx1"/>
                </a:solidFill>
              </a:rPr>
              <a:t>situations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</a:t>
            </a:r>
            <a:r>
              <a:rPr lang="en-US" sz="2400" dirty="0" smtClean="0">
                <a:solidFill>
                  <a:schemeClr val="tx1"/>
                </a:solidFill>
              </a:rPr>
              <a:t>bind mounts </a:t>
            </a:r>
            <a:r>
              <a:rPr lang="en-US" sz="2400" dirty="0">
                <a:solidFill>
                  <a:schemeClr val="tx1"/>
                </a:solidFill>
              </a:rPr>
              <a:t>the host directory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into the registry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641714" y="4038600"/>
            <a:ext cx="6969530" cy="2133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--restart=always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--name registry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/registry:/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 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1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Run Externally Accessible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Externally Accessible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Running </a:t>
            </a:r>
            <a:r>
              <a:rPr lang="en-US" sz="2400" dirty="0">
                <a:solidFill>
                  <a:schemeClr val="tx1"/>
                </a:solidFill>
              </a:rPr>
              <a:t>a registry only accessible on localhost has limited </a:t>
            </a:r>
            <a:r>
              <a:rPr lang="en-US" sz="2400" dirty="0" smtClean="0">
                <a:solidFill>
                  <a:schemeClr val="tx1"/>
                </a:solidFill>
              </a:rPr>
              <a:t>usefulness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order to make </a:t>
            </a:r>
            <a:r>
              <a:rPr lang="en-US" sz="2400" dirty="0" smtClean="0">
                <a:solidFill>
                  <a:schemeClr val="tx1"/>
                </a:solidFill>
              </a:rPr>
              <a:t>a registry </a:t>
            </a:r>
            <a:r>
              <a:rPr lang="en-US" sz="2400" dirty="0">
                <a:solidFill>
                  <a:schemeClr val="tx1"/>
                </a:solidFill>
              </a:rPr>
              <a:t>accessible to external hosts, you must first secure it using Transport Layer Security </a:t>
            </a:r>
            <a:r>
              <a:rPr lang="en-US" sz="2400" dirty="0" smtClean="0">
                <a:solidFill>
                  <a:schemeClr val="tx1"/>
                </a:solidFill>
              </a:rPr>
              <a:t>(TLS)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is extended in 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Run a registry as a service</a:t>
            </a:r>
            <a:r>
              <a:rPr lang="en-US" sz="2400" dirty="0">
                <a:solidFill>
                  <a:schemeClr val="tx1"/>
                </a:solidFill>
              </a:rPr>
              <a:t> below.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3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These </a:t>
            </a:r>
            <a:r>
              <a:rPr lang="en-US" sz="2400" dirty="0">
                <a:solidFill>
                  <a:schemeClr val="tx1"/>
                </a:solidFill>
              </a:rPr>
              <a:t>examples assume the </a:t>
            </a:r>
            <a:r>
              <a:rPr lang="en-US" sz="2400" dirty="0" smtClean="0">
                <a:solidFill>
                  <a:schemeClr val="tx1"/>
                </a:solidFill>
              </a:rPr>
              <a:t>following: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Your </a:t>
            </a:r>
            <a:r>
              <a:rPr lang="en-US" sz="2200" dirty="0">
                <a:solidFill>
                  <a:schemeClr val="tx1"/>
                </a:solidFill>
              </a:rPr>
              <a:t>registry URL is 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myregistry.domain.com</a:t>
            </a:r>
            <a:r>
              <a:rPr lang="en-US" sz="2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Your </a:t>
            </a:r>
            <a:r>
              <a:rPr lang="en-US" sz="2200" dirty="0">
                <a:solidFill>
                  <a:schemeClr val="tx1"/>
                </a:solidFill>
              </a:rPr>
              <a:t>DNS, routing, and firewall settings allow access to the registry’s host </a:t>
            </a:r>
            <a:r>
              <a:rPr lang="en-US" sz="2200" dirty="0" smtClean="0">
                <a:solidFill>
                  <a:schemeClr val="tx1"/>
                </a:solidFill>
              </a:rPr>
              <a:t>on </a:t>
            </a:r>
            <a:r>
              <a:rPr lang="en-US" sz="2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You </a:t>
            </a:r>
            <a:r>
              <a:rPr lang="en-US" sz="2200" dirty="0">
                <a:solidFill>
                  <a:schemeClr val="tx1"/>
                </a:solidFill>
              </a:rPr>
              <a:t>have already obtained a certificate from a certificate authority (CA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1324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5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Firstly, </a:t>
            </a:r>
            <a:r>
              <a:rPr lang="en-US" sz="2400" dirty="0" smtClean="0">
                <a:solidFill>
                  <a:schemeClr val="tx1"/>
                </a:solidFill>
              </a:rPr>
              <a:t>we’ll create </a:t>
            </a:r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directory: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Copy the .</a:t>
            </a:r>
            <a:r>
              <a:rPr lang="en-US" sz="2400" dirty="0" err="1">
                <a:solidFill>
                  <a:schemeClr val="tx1"/>
                </a:solidFill>
              </a:rPr>
              <a:t>crt</a:t>
            </a:r>
            <a:r>
              <a:rPr lang="en-US" sz="2400" dirty="0">
                <a:solidFill>
                  <a:schemeClr val="tx1"/>
                </a:solidFill>
              </a:rPr>
              <a:t> and .key files from the CA into the certs directory. 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following steps assume that the files are named: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endParaRPr lang="en-US" sz="2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endParaRPr lang="en-US" sz="22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In this situation, we’ll stop any registry currently running before we proceed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43400" y="1567440"/>
            <a:ext cx="3633189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-p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certs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Restart </a:t>
            </a:r>
            <a:r>
              <a:rPr lang="en-US" sz="2400" dirty="0">
                <a:solidFill>
                  <a:schemeClr val="tx1"/>
                </a:solidFill>
              </a:rPr>
              <a:t>the registry, directing it to use the TLS </a:t>
            </a:r>
            <a:r>
              <a:rPr lang="en-US" sz="2400" dirty="0" smtClean="0">
                <a:solidFill>
                  <a:schemeClr val="tx1"/>
                </a:solidFill>
              </a:rPr>
              <a:t>certificate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command bind-mounts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certs/directory</a:t>
            </a:r>
            <a:r>
              <a:rPr lang="en-US" sz="2400" dirty="0">
                <a:solidFill>
                  <a:schemeClr val="tx1"/>
                </a:solidFill>
              </a:rPr>
              <a:t> into the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/certs/</a:t>
            </a:r>
            <a:r>
              <a:rPr lang="en-US" sz="2400" dirty="0">
                <a:solidFill>
                  <a:schemeClr val="tx1"/>
                </a:solidFill>
              </a:rPr>
              <a:t>, and sets environment </a:t>
            </a:r>
            <a:r>
              <a:rPr lang="en-US" sz="2400" dirty="0" smtClean="0">
                <a:solidFill>
                  <a:schemeClr val="tx1"/>
                </a:solidFill>
              </a:rPr>
              <a:t>variables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registry runs on port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443</a:t>
            </a:r>
            <a:r>
              <a:rPr lang="en-US" sz="2400" dirty="0" smtClean="0">
                <a:solidFill>
                  <a:schemeClr val="tx1"/>
                </a:solidFill>
              </a:rPr>
              <a:t>, the default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2400" dirty="0" smtClean="0">
                <a:solidFill>
                  <a:schemeClr val="tx1"/>
                </a:solidFill>
              </a:rPr>
              <a:t> port: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70033" y="2895600"/>
            <a:ext cx="8316967" cy="3049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-d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REGISTRY_HTTP_ADDR=0.0.0.0:443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443:443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115206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 smtClean="0"/>
              <a:t> W</a:t>
            </a:r>
            <a:r>
              <a:rPr lang="en-US" sz="2400" b="1" dirty="0" smtClean="0">
                <a:solidFill>
                  <a:schemeClr val="tx1"/>
                </a:solidFill>
              </a:rPr>
              <a:t>hat </a:t>
            </a:r>
            <a:r>
              <a:rPr lang="en-US" sz="2400" b="1" dirty="0">
                <a:solidFill>
                  <a:schemeClr val="tx1"/>
                </a:solidFill>
              </a:rPr>
              <a:t>it </a:t>
            </a:r>
            <a:r>
              <a:rPr lang="en-US" sz="2400" b="1" dirty="0" smtClean="0">
                <a:solidFill>
                  <a:schemeClr val="tx1"/>
                </a:solidFill>
              </a:rPr>
              <a:t>is: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Registry is a stateless, highly scalable server side application that stores and lets you distribute Docker images. The Registry is open-source, under the permissive Apache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license.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Why </a:t>
            </a:r>
            <a:r>
              <a:rPr lang="en-US" sz="2400" b="1" dirty="0">
                <a:solidFill>
                  <a:schemeClr val="tx1"/>
                </a:solidFill>
              </a:rPr>
              <a:t>use </a:t>
            </a:r>
            <a:r>
              <a:rPr lang="en-US" sz="2400" b="1" dirty="0" smtClean="0">
                <a:solidFill>
                  <a:schemeClr val="tx1"/>
                </a:solidFill>
              </a:rPr>
              <a:t>it: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You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should use the Registry if you want to: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Tightly </a:t>
            </a:r>
            <a:r>
              <a:rPr lang="en-US" sz="2400" dirty="0">
                <a:solidFill>
                  <a:schemeClr val="tx1"/>
                </a:solidFill>
              </a:rPr>
              <a:t>control where your images are being stored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Fully </a:t>
            </a:r>
            <a:r>
              <a:rPr lang="en-US" sz="2400" dirty="0">
                <a:solidFill>
                  <a:schemeClr val="tx1"/>
                </a:solidFill>
              </a:rPr>
              <a:t>own your images distribution pipeline</a:t>
            </a:r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Integrate </a:t>
            </a:r>
            <a:r>
              <a:rPr lang="en-US" sz="2400" dirty="0">
                <a:solidFill>
                  <a:schemeClr val="tx1"/>
                </a:solidFill>
              </a:rPr>
              <a:t>image storage and distribution tightly into your in-house development workflow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8810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Docker </a:t>
            </a:r>
            <a:r>
              <a:rPr lang="en-US" sz="2400" dirty="0">
                <a:solidFill>
                  <a:schemeClr val="tx1"/>
                </a:solidFill>
              </a:rPr>
              <a:t>clients can now pull from and push to your registry using its external </a:t>
            </a:r>
            <a:r>
              <a:rPr lang="en-US" sz="2400" dirty="0" smtClean="0">
                <a:solidFill>
                  <a:schemeClr val="tx1"/>
                </a:solidFill>
              </a:rPr>
              <a:t>address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commands demonstrate this: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676400" y="2438400"/>
            <a:ext cx="8839200" cy="2287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tag ubuntu:16.04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push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Run the Registry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Swarm </a:t>
            </a:r>
            <a:r>
              <a:rPr lang="en-US" sz="2400" dirty="0">
                <a:solidFill>
                  <a:schemeClr val="tx1"/>
                </a:solidFill>
              </a:rPr>
              <a:t>services provide several advantages over standalone </a:t>
            </a:r>
            <a:r>
              <a:rPr lang="en-US" sz="2400" dirty="0" smtClean="0">
                <a:solidFill>
                  <a:schemeClr val="tx1"/>
                </a:solidFill>
              </a:rPr>
              <a:t>containers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dirty="0">
                <a:solidFill>
                  <a:schemeClr val="tx1"/>
                </a:solidFill>
              </a:rPr>
              <a:t>use a declarative model, which means that you define the desired state and Docker works to keep your service in that </a:t>
            </a:r>
            <a:r>
              <a:rPr lang="en-US" sz="2400" dirty="0" smtClean="0">
                <a:solidFill>
                  <a:schemeClr val="tx1"/>
                </a:solidFill>
              </a:rPr>
              <a:t>state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provide automatic load balancing scaling, and the ability to control the distribution of your service, among other advantages.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also allow you to store sensitive data such as TLS certificates in secrets.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73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81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storage back-end you use determines whether you use a fully scaled service or a service with either only a single node or a node </a:t>
            </a:r>
            <a:r>
              <a:rPr lang="en-US" sz="2400" dirty="0" smtClean="0">
                <a:solidFill>
                  <a:schemeClr val="tx1"/>
                </a:solidFill>
              </a:rPr>
              <a:t>constraint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use a distributed storage driver, such as Amazon S3, you can use a fully replicated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worker can write to the storage back-end without causing write </a:t>
            </a:r>
            <a:r>
              <a:rPr lang="en-US" sz="2400" dirty="0" smtClean="0">
                <a:solidFill>
                  <a:schemeClr val="tx1"/>
                </a:solidFill>
              </a:rPr>
              <a:t>conflicts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use a local bind mount or volume, each worker node writes to its own storage location, which means that each registry contains a different data </a:t>
            </a:r>
            <a:r>
              <a:rPr lang="en-US" sz="2400" dirty="0" smtClean="0">
                <a:solidFill>
                  <a:schemeClr val="tx1"/>
                </a:solidFill>
              </a:rPr>
              <a:t>set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solve this problem by using a single-replica service and a node constraint to ensure that only a single worker is writing to the bind </a:t>
            </a:r>
            <a:r>
              <a:rPr lang="en-US" sz="2400" dirty="0" smtClean="0">
                <a:solidFill>
                  <a:schemeClr val="tx1"/>
                </a:solidFill>
              </a:rPr>
              <a:t>mount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following example starts a registry as a single-replica service, which is accessible on any swarm node on port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assumes you are using the same TLS certificates as in the previous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154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r>
              <a:rPr lang="en-US" sz="2400" dirty="0">
                <a:solidFill>
                  <a:schemeClr val="tx1"/>
                </a:solidFill>
              </a:rPr>
              <a:t>, save the TLS certificate and key as secrets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Next</a:t>
            </a:r>
            <a:r>
              <a:rPr lang="en-US" sz="2400" dirty="0">
                <a:solidFill>
                  <a:schemeClr val="tx1"/>
                </a:solidFill>
              </a:rPr>
              <a:t>, add a label to the node where you want to run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get the node’s name, use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Substitute </a:t>
            </a:r>
            <a:r>
              <a:rPr lang="en-US" sz="2400" dirty="0">
                <a:solidFill>
                  <a:schemeClr val="tx1"/>
                </a:solidFill>
              </a:rPr>
              <a:t>your node’s name for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below: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47800" y="1600200"/>
            <a:ext cx="9372600" cy="1066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43000" y="4648200"/>
            <a:ext cx="9875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update --label-add registry=true node1 </a:t>
            </a:r>
          </a:p>
        </p:txBody>
      </p:sp>
    </p:spTree>
    <p:extLst>
      <p:ext uri="{BB962C8B-B14F-4D97-AF65-F5344CB8AC3E}">
        <p14:creationId xmlns:p14="http://schemas.microsoft.com/office/powerpoint/2010/main" val="73276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Next</a:t>
            </a:r>
            <a:r>
              <a:rPr lang="en-US" sz="2400" dirty="0">
                <a:solidFill>
                  <a:schemeClr val="tx1"/>
                </a:solidFill>
              </a:rPr>
              <a:t>, create the service, granting it access to the two secrets and constraining it to only run on nodes with the label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registry=true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Besides </a:t>
            </a:r>
            <a:r>
              <a:rPr lang="en-US" sz="2400" dirty="0">
                <a:solidFill>
                  <a:schemeClr val="tx1"/>
                </a:solidFill>
              </a:rPr>
              <a:t>the constraint, you are also specifying that only a single replica should run at a </a:t>
            </a:r>
            <a:r>
              <a:rPr lang="en-US" sz="2400" dirty="0" smtClean="0">
                <a:solidFill>
                  <a:schemeClr val="tx1"/>
                </a:solidFill>
              </a:rPr>
              <a:t>time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example bind-mounts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on the swarm node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/lib/registry/</a:t>
            </a:r>
            <a:r>
              <a:rPr lang="en-US" sz="2400" dirty="0">
                <a:solidFill>
                  <a:schemeClr val="tx1"/>
                </a:solidFill>
              </a:rPr>
              <a:t> within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Bind </a:t>
            </a:r>
            <a:r>
              <a:rPr lang="en-US" sz="2400" dirty="0">
                <a:solidFill>
                  <a:schemeClr val="tx1"/>
                </a:solidFill>
              </a:rPr>
              <a:t>mounts rely on the pre-existing source directory, so be sure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exists on 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might need to create it before running the following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service create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5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Registry </a:t>
            </a:r>
            <a:r>
              <a:rPr lang="en-US" dirty="0"/>
              <a:t>as a 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By </a:t>
            </a:r>
            <a:r>
              <a:rPr lang="en-US" sz="2400" dirty="0">
                <a:solidFill>
                  <a:schemeClr val="tx1"/>
                </a:solidFill>
              </a:rPr>
              <a:t>default, secrets are mounted </a:t>
            </a:r>
            <a:r>
              <a:rPr lang="en-US" sz="2400" dirty="0" smtClean="0">
                <a:solidFill>
                  <a:schemeClr val="tx1"/>
                </a:solidFill>
              </a:rPr>
              <a:t>at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run/secrets/&lt;secret-name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access the service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 of any swarm </a:t>
            </a:r>
            <a:r>
              <a:rPr lang="en-US" sz="2400" dirty="0" smtClean="0">
                <a:solidFill>
                  <a:schemeClr val="tx1"/>
                </a:solidFill>
              </a:rPr>
              <a:t>node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3818" y="1524000"/>
            <a:ext cx="8387540" cy="3886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constraint '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node.labels.registry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==true'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mount type=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bind,src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registry,dst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REGISTRY_HTTP_ADDR=0.0.0.0:80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publish published=80,target=80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replicas 1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 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Restricting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Except </a:t>
            </a:r>
            <a:r>
              <a:rPr lang="en-US" sz="2400" dirty="0">
                <a:solidFill>
                  <a:schemeClr val="tx1"/>
                </a:solidFill>
              </a:rPr>
              <a:t>for registries running on secure local networks, registries should always implement access </a:t>
            </a:r>
            <a:r>
              <a:rPr lang="en-US" sz="2400" dirty="0" smtClean="0">
                <a:solidFill>
                  <a:schemeClr val="tx1"/>
                </a:solidFill>
              </a:rPr>
              <a:t>restrictions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simplest way to achieve access restriction is through basic </a:t>
            </a:r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example uses native basic authentication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2400" dirty="0">
                <a:solidFill>
                  <a:schemeClr val="tx1"/>
                </a:solidFill>
              </a:rPr>
              <a:t> to store the secrets.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20209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password file with one entry for the user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sz="2400" dirty="0">
                <a:solidFill>
                  <a:schemeClr val="tx1"/>
                </a:solidFill>
              </a:rPr>
              <a:t>, with password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testpassword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Stop the </a:t>
            </a:r>
            <a:r>
              <a:rPr lang="en-US" sz="2400" dirty="0" smtClean="0">
                <a:solidFill>
                  <a:schemeClr val="tx1"/>
                </a:solidFill>
              </a:rPr>
              <a:t>previous registry: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Now, let’s start our registry with the basic authentication!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1828800"/>
            <a:ext cx="8610600" cy="1828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registry:2 -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Bbn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testuser testpassword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505200" y="4419600"/>
            <a:ext cx="5257800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</p:spTree>
    <p:extLst>
      <p:ext uri="{BB962C8B-B14F-4D97-AF65-F5344CB8AC3E}">
        <p14:creationId xmlns:p14="http://schemas.microsoft.com/office/powerpoint/2010/main" val="801260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Alternatives &amp; Requirements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Users </a:t>
            </a:r>
            <a:r>
              <a:rPr lang="en-US" sz="2400" dirty="0">
                <a:solidFill>
                  <a:schemeClr val="tx1"/>
                </a:solidFill>
              </a:rPr>
              <a:t>looking for a zero maintenance, ready-to-go solution are encouraged to head-over to the </a:t>
            </a:r>
            <a:r>
              <a:rPr lang="en-US" sz="2400" b="1" dirty="0">
                <a:solidFill>
                  <a:schemeClr val="tx1"/>
                </a:solidFill>
              </a:rPr>
              <a:t>Docker Hub</a:t>
            </a:r>
            <a:r>
              <a:rPr lang="en-US" sz="2400" dirty="0">
                <a:solidFill>
                  <a:schemeClr val="tx1"/>
                </a:solidFill>
              </a:rPr>
              <a:t>, which provides a free-to-use, hosted Registry, plus additional features (organization accounts, automated builds, and more).</a:t>
            </a: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Users </a:t>
            </a:r>
            <a:r>
              <a:rPr lang="en-US" sz="2400" dirty="0">
                <a:solidFill>
                  <a:schemeClr val="tx1"/>
                </a:solidFill>
              </a:rPr>
              <a:t>looking for a commercially supported version of the Registry should look into </a:t>
            </a:r>
            <a:r>
              <a:rPr lang="en-US" sz="2400" b="1" dirty="0">
                <a:solidFill>
                  <a:schemeClr val="tx1"/>
                </a:solidFill>
              </a:rPr>
              <a:t>Docker Trusted Registry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Registry is compatible with Docker engine </a:t>
            </a:r>
            <a:r>
              <a:rPr lang="en-US" sz="2400" b="1" dirty="0">
                <a:solidFill>
                  <a:schemeClr val="tx1"/>
                </a:solidFill>
              </a:rPr>
              <a:t>version 1.6.0 or higher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Now, we’ve looked at </a:t>
            </a:r>
            <a:r>
              <a:rPr lang="en-US" sz="2400" dirty="0" err="1" smtClean="0">
                <a:solidFill>
                  <a:schemeClr val="tx1"/>
                </a:solidFill>
              </a:rPr>
              <a:t>DockerHub</a:t>
            </a:r>
            <a:r>
              <a:rPr lang="en-US" sz="2400" dirty="0" smtClean="0">
                <a:solidFill>
                  <a:schemeClr val="tx1"/>
                </a:solidFill>
              </a:rPr>
              <a:t>, so let’s look now at Docker Trusted Registry!</a:t>
            </a:r>
          </a:p>
        </p:txBody>
      </p:sp>
    </p:spTree>
    <p:extLst>
      <p:ext uri="{BB962C8B-B14F-4D97-AF65-F5344CB8AC3E}">
        <p14:creationId xmlns:p14="http://schemas.microsoft.com/office/powerpoint/2010/main" val="717873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Start the registry with basic </a:t>
            </a:r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Try to pull an image from the registry, or push an image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62200" y="1582988"/>
            <a:ext cx="7391400" cy="375101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 5000:5000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restart=always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registry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"REGISTRY_AUTH=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"REGISTRY_AUTH_HTPASSWD_REALM=Registry Realm"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REGISTRY_AUTH_HTPASSWD_PATH=/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REGISTRY_HTTP_TLS_CERTIFICATE=/certs/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 REGISTRY_HTTP_TLS_KEY=/certs/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  <a:endParaRPr lang="en-US" sz="18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48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These commands fail! But, why?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Because it works! We have got to log in...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Log </a:t>
            </a:r>
            <a:r>
              <a:rPr lang="en-US" sz="2400" dirty="0">
                <a:solidFill>
                  <a:schemeClr val="tx1"/>
                </a:solidFill>
              </a:rPr>
              <a:t>in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Provide </a:t>
            </a:r>
            <a:r>
              <a:rPr lang="en-US" sz="2400" dirty="0">
                <a:solidFill>
                  <a:schemeClr val="tx1"/>
                </a:solidFill>
              </a:rPr>
              <a:t>the username and password from the first </a:t>
            </a:r>
            <a:r>
              <a:rPr lang="en-US" sz="2400" dirty="0" smtClean="0">
                <a:solidFill>
                  <a:schemeClr val="tx1"/>
                </a:solidFill>
              </a:rPr>
              <a:t>step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Now we can </a:t>
            </a:r>
            <a:r>
              <a:rPr lang="en-US" sz="2400" dirty="0">
                <a:solidFill>
                  <a:schemeClr val="tx1"/>
                </a:solidFill>
              </a:rPr>
              <a:t>pull an image from the registry or push an image to the </a:t>
            </a: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133600" y="2590800"/>
            <a:ext cx="79248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login myregistrydomain.com:5000 </a:t>
            </a:r>
          </a:p>
        </p:txBody>
      </p:sp>
    </p:spTree>
    <p:extLst>
      <p:ext uri="{BB962C8B-B14F-4D97-AF65-F5344CB8AC3E}">
        <p14:creationId xmlns:p14="http://schemas.microsoft.com/office/powerpoint/2010/main" val="1395775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Deploy Using a Compose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</a:t>
            </a:r>
            <a:r>
              <a:rPr lang="en-US" dirty="0" smtClean="0"/>
              <a:t>sing </a:t>
            </a:r>
            <a:r>
              <a:rPr lang="en-US" dirty="0"/>
              <a:t>a Compose 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your registry invocation is advanced, it may be easier to </a:t>
            </a:r>
            <a:r>
              <a:rPr lang="en-US" sz="2400" dirty="0" smtClean="0">
                <a:solidFill>
                  <a:schemeClr val="tx1"/>
                </a:solidFill>
              </a:rPr>
              <a:t>Docker Compose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Use the following example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as a </a:t>
            </a:r>
            <a:r>
              <a:rPr lang="en-US" sz="2400" dirty="0" smtClean="0">
                <a:solidFill>
                  <a:schemeClr val="tx1"/>
                </a:solidFill>
              </a:rPr>
              <a:t>template: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510720" y="2057400"/>
            <a:ext cx="7242880" cy="4009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registry: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restart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always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image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registry:2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ports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5000:5000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environment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REGISTRY_HTTP_TLS_CERTIFICATE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REGISTRY_HTTP_TLS_KEY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REGISTRY_AUTH_HTPASSWD_PATH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REGISTRY_AUTH_HTPASSWD_REALM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Registry Realm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volumes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/path/data:/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/lib/registry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/path/certs:/certs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-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/path/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</a:t>
            </a:r>
            <a:r>
              <a:rPr lang="en-US" dirty="0" smtClean="0"/>
              <a:t>sing </a:t>
            </a:r>
            <a:r>
              <a:rPr lang="en-US" dirty="0"/>
              <a:t>a Compose 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Start </a:t>
            </a:r>
            <a:r>
              <a:rPr lang="en-US" sz="2400" dirty="0" smtClean="0">
                <a:solidFill>
                  <a:schemeClr val="tx1"/>
                </a:solidFill>
              </a:rPr>
              <a:t>it up by </a:t>
            </a:r>
            <a:r>
              <a:rPr lang="en-US" sz="2400" dirty="0">
                <a:solidFill>
                  <a:schemeClr val="tx1"/>
                </a:solidFill>
              </a:rPr>
              <a:t>issuing the </a:t>
            </a:r>
            <a:r>
              <a:rPr lang="en-US" sz="2400" dirty="0" smtClean="0">
                <a:solidFill>
                  <a:schemeClr val="tx1"/>
                </a:solidFill>
              </a:rPr>
              <a:t>following in </a:t>
            </a:r>
            <a:r>
              <a:rPr lang="en-US" sz="2400" dirty="0">
                <a:solidFill>
                  <a:schemeClr val="tx1"/>
                </a:solidFill>
              </a:rPr>
              <a:t>the directory containing the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file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67200" y="1911928"/>
            <a:ext cx="36576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up -d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2013"/>
            <a:ext cx="3200400" cy="315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02">
            <a:off x="7774722" y="2162798"/>
            <a:ext cx="1252628" cy="889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584186" flipH="1">
            <a:off x="8165813" y="3042538"/>
            <a:ext cx="1696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</a:t>
            </a:r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aemon</a:t>
            </a:r>
          </a:p>
          <a:p>
            <a:pPr algn="ctr"/>
            <a:r>
              <a:rPr lang="en-US" sz="32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mode</a:t>
            </a:r>
            <a:endParaRPr lang="en-US" sz="32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4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H</a:t>
            </a:r>
            <a:r>
              <a:rPr lang="en-US" sz="4950" dirty="0" smtClean="0"/>
              <a:t>ands-on Exercise(s)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Basic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Start Registry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Pull Image From </a:t>
            </a:r>
            <a:r>
              <a:rPr lang="en-US" sz="2400" dirty="0" err="1" smtClean="0">
                <a:solidFill>
                  <a:schemeClr val="tx1"/>
                </a:solidFill>
              </a:rPr>
              <a:t>DockerHub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Tag Image to Point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03315" y="1537853"/>
            <a:ext cx="106028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run -d -p 5000:5000 --name registry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956332" y="3091440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707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Basic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Push it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Pull it Back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Now </a:t>
            </a:r>
            <a:r>
              <a:rPr lang="en-US" sz="2400" dirty="0" smtClean="0">
                <a:solidFill>
                  <a:schemeClr val="tx1"/>
                </a:solidFill>
              </a:rPr>
              <a:t>Stop the Registry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Remove All Data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198715" y="1537853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push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234736" y="3093026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pull localhost:5000/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Trusted Registry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Docker says: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Docker Trusted </a:t>
            </a:r>
            <a:r>
              <a:rPr lang="en-US" sz="2400" dirty="0" smtClean="0">
                <a:solidFill>
                  <a:schemeClr val="tx1"/>
                </a:solidFill>
              </a:rPr>
              <a:t>Registry* </a:t>
            </a:r>
            <a:r>
              <a:rPr lang="en-US" sz="2400" dirty="0">
                <a:solidFill>
                  <a:schemeClr val="tx1"/>
                </a:solidFill>
              </a:rPr>
              <a:t>(DTR) is the enterprise-grade image storage solution from Docker. You install it behind your firewall so that you can securely store and manage the Docker images you use in your applications</a:t>
            </a:r>
            <a:r>
              <a:rPr lang="en-US" sz="2400" dirty="0" smtClean="0">
                <a:solidFill>
                  <a:schemeClr val="tx1"/>
                </a:solidFill>
              </a:rPr>
              <a:t>.”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786778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*The following slides are based on </a:t>
            </a:r>
            <a:r>
              <a:rPr lang="en-US" b="1" dirty="0" smtClean="0"/>
              <a:t>DTR 2.4.1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1"/>
          <a:stretch/>
        </p:blipFill>
        <p:spPr>
          <a:xfrm>
            <a:off x="7750371" y="4089042"/>
            <a:ext cx="3405309" cy="167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665521">
            <a:off x="6951713" y="4584831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Trusted</a:t>
            </a:r>
            <a:endParaRPr lang="en-US" sz="3600" b="1" dirty="0">
              <a:solidFill>
                <a:srgbClr val="FF0000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9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M</a:t>
            </a:r>
            <a:r>
              <a:rPr lang="en-US" dirty="0" smtClean="0"/>
              <a:t>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DTR </a:t>
            </a:r>
            <a:r>
              <a:rPr lang="en-US" sz="2400" dirty="0">
                <a:solidFill>
                  <a:schemeClr val="tx1"/>
                </a:solidFill>
              </a:rPr>
              <a:t>can be installed on-premises, or on a virtual private cloud.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</a:t>
            </a:r>
            <a:r>
              <a:rPr lang="en-US" sz="2400" dirty="0" smtClean="0">
                <a:solidFill>
                  <a:schemeClr val="tx1"/>
                </a:solidFill>
              </a:rPr>
              <a:t>ou </a:t>
            </a:r>
            <a:r>
              <a:rPr lang="en-US" sz="2400" dirty="0">
                <a:solidFill>
                  <a:schemeClr val="tx1"/>
                </a:solidFill>
              </a:rPr>
              <a:t>can store your Docker images securely, behind your </a:t>
            </a:r>
            <a:r>
              <a:rPr lang="en-US" sz="2400" dirty="0" smtClean="0">
                <a:solidFill>
                  <a:schemeClr val="tx1"/>
                </a:solidFill>
              </a:rPr>
              <a:t>firewall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use DTR as part of your </a:t>
            </a:r>
            <a:r>
              <a:rPr lang="en-US" sz="2400" dirty="0" smtClean="0">
                <a:solidFill>
                  <a:schemeClr val="tx1"/>
                </a:solidFill>
              </a:rPr>
              <a:t>CI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CD processes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has a web based user </a:t>
            </a:r>
            <a:r>
              <a:rPr lang="en-US" sz="2400" dirty="0" smtClean="0">
                <a:solidFill>
                  <a:schemeClr val="tx1"/>
                </a:solidFill>
              </a:rPr>
              <a:t>interface, too!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4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&amp; 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Availability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is highly available through the use of multiple replicas of all containers and metadata such that if a machine fails, DTR continues to operate and can be </a:t>
            </a:r>
            <a:r>
              <a:rPr lang="en-US" sz="2400" dirty="0" smtClean="0">
                <a:solidFill>
                  <a:schemeClr val="tx1"/>
                </a:solidFill>
              </a:rPr>
              <a:t>repaired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Efficiency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DTR has the ability to cache images closer to users to reduce the amount of bandwidth used during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pulls</a:t>
            </a: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DTR </a:t>
            </a:r>
            <a:r>
              <a:rPr lang="en-US" sz="2400" dirty="0">
                <a:solidFill>
                  <a:schemeClr val="tx1"/>
                </a:solidFill>
              </a:rPr>
              <a:t>has the ability to clean up unreferenced manifests and </a:t>
            </a:r>
            <a:r>
              <a:rPr lang="en-US" sz="2400" dirty="0" smtClean="0">
                <a:solidFill>
                  <a:schemeClr val="tx1"/>
                </a:solidFill>
              </a:rPr>
              <a:t>layers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88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32700</TotalTime>
  <Words>3039</Words>
  <Application>Microsoft Macintosh PowerPoint</Application>
  <PresentationFormat>Widescreen</PresentationFormat>
  <Paragraphs>759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Docker Registry</vt:lpstr>
      <vt:lpstr>Docker Registry Introduction</vt:lpstr>
      <vt:lpstr>What &amp; Why</vt:lpstr>
      <vt:lpstr>Alternatives &amp; Requirements </vt:lpstr>
      <vt:lpstr>Basic Commands</vt:lpstr>
      <vt:lpstr>Basic Commands</vt:lpstr>
      <vt:lpstr>Docker Trusted Registry</vt:lpstr>
      <vt:lpstr>Image Management</vt:lpstr>
      <vt:lpstr>Availability &amp; Efficiency</vt:lpstr>
      <vt:lpstr>Built-in Access Control</vt:lpstr>
      <vt:lpstr>Security Scanning</vt:lpstr>
      <vt:lpstr>Deploy Docker Registry Server</vt:lpstr>
      <vt:lpstr>Deploy Registry Server</vt:lpstr>
      <vt:lpstr>Run a Local Registry</vt:lpstr>
      <vt:lpstr>Interacting with a Registry</vt:lpstr>
      <vt:lpstr>From Docker Hub to Registry</vt:lpstr>
      <vt:lpstr>From Docker Hub to Registry</vt:lpstr>
      <vt:lpstr>From Docker Hub to Registry</vt:lpstr>
      <vt:lpstr>Stop a Local Registry</vt:lpstr>
      <vt:lpstr>Basic Configuration</vt:lpstr>
      <vt:lpstr>Start the Registry Automatically</vt:lpstr>
      <vt:lpstr>Customize the Published Port</vt:lpstr>
      <vt:lpstr>Customize the Published Port</vt:lpstr>
      <vt:lpstr>Customize the Storage Location</vt:lpstr>
      <vt:lpstr>Run Externally Accessible Registry</vt:lpstr>
      <vt:lpstr>Run Externally Accessible Registry</vt:lpstr>
      <vt:lpstr>Get a Certificate</vt:lpstr>
      <vt:lpstr>Get a Certificate</vt:lpstr>
      <vt:lpstr>Get a Certificate</vt:lpstr>
      <vt:lpstr>Get a Certificate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Restricting Access</vt:lpstr>
      <vt:lpstr>Restricting Access</vt:lpstr>
      <vt:lpstr>Restricting Access</vt:lpstr>
      <vt:lpstr>Restricting Access</vt:lpstr>
      <vt:lpstr>Restricting Access</vt:lpstr>
      <vt:lpstr>Deploy Using a Compose File</vt:lpstr>
      <vt:lpstr>Deploy Using a Compose File</vt:lpstr>
      <vt:lpstr>Deploy Using a Compose File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1151</cp:revision>
  <dcterms:created xsi:type="dcterms:W3CDTF">2010-11-02T19:01:47Z</dcterms:created>
  <dcterms:modified xsi:type="dcterms:W3CDTF">2018-06-13T17:11:09Z</dcterms:modified>
</cp:coreProperties>
</file>