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1"/>
  </p:sldMasterIdLst>
  <p:notesMasterIdLst>
    <p:notesMasterId r:id="rId27"/>
  </p:notesMasterIdLst>
  <p:sldIdLst>
    <p:sldId id="492" r:id="rId2"/>
    <p:sldId id="562" r:id="rId3"/>
    <p:sldId id="619" r:id="rId4"/>
    <p:sldId id="564" r:id="rId5"/>
    <p:sldId id="620" r:id="rId6"/>
    <p:sldId id="621" r:id="rId7"/>
    <p:sldId id="622" r:id="rId8"/>
    <p:sldId id="624" r:id="rId9"/>
    <p:sldId id="565" r:id="rId10"/>
    <p:sldId id="623" r:id="rId11"/>
    <p:sldId id="626" r:id="rId12"/>
    <p:sldId id="627" r:id="rId13"/>
    <p:sldId id="628" r:id="rId14"/>
    <p:sldId id="629" r:id="rId15"/>
    <p:sldId id="610" r:id="rId16"/>
    <p:sldId id="611" r:id="rId17"/>
    <p:sldId id="612" r:id="rId18"/>
    <p:sldId id="613" r:id="rId19"/>
    <p:sldId id="614" r:id="rId20"/>
    <p:sldId id="615" r:id="rId21"/>
    <p:sldId id="616" r:id="rId22"/>
    <p:sldId id="617" r:id="rId23"/>
    <p:sldId id="618" r:id="rId24"/>
    <p:sldId id="570" r:id="rId25"/>
    <p:sldId id="560"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8" autoAdjust="0"/>
    <p:restoredTop sz="76208" autoAdjust="0"/>
  </p:normalViewPr>
  <p:slideViewPr>
    <p:cSldViewPr>
      <p:cViewPr>
        <p:scale>
          <a:sx n="77" d="100"/>
          <a:sy n="77" d="100"/>
        </p:scale>
        <p:origin x="1144" y="336"/>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6/13/18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ub.docker.com/" TargetMode="External"/><Relationship Id="rId4" Type="http://schemas.openxmlformats.org/officeDocument/2006/relationships/hyperlink" Target="https://docs.docker.com/docker-cloud/" TargetMode="External"/><Relationship Id="rId5" Type="http://schemas.openxmlformats.org/officeDocument/2006/relationships/hyperlink" Target="https://docs.docker.com/docker-hub/org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docker.com/docker-hub/repos/" TargetMode="External"/><Relationship Id="rId4" Type="http://schemas.openxmlformats.org/officeDocument/2006/relationships/hyperlink" Target="https://docs.docker.com/docker-hub/builds/" TargetMode="External"/><Relationship Id="rId5" Type="http://schemas.openxmlformats.org/officeDocument/2006/relationships/hyperlink" Target="https://docs.docker.com/docker-hub/webhooks/" TargetMode="External"/><Relationship Id="rId6" Type="http://schemas.openxmlformats.org/officeDocument/2006/relationships/hyperlink" Target="https://docs.docker.com/docker-hub/orgs/"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docker.com/docker-hub/accounts/" TargetMode="External"/><Relationship Id="rId4" Type="http://schemas.openxmlformats.org/officeDocument/2006/relationships/hyperlink" Target="https://hub.docker.com/account/billing-plans/"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ub.docker.com/" TargetMode="External"/><Relationship Id="rId4" Type="http://schemas.openxmlformats.org/officeDocument/2006/relationships/hyperlink" Target="https://docs.docker.com/docker-hub/repos/" TargetMode="External"/><Relationship Id="rId5" Type="http://schemas.openxmlformats.org/officeDocument/2006/relationships/hyperlink" Target="https://docs.docker.com/docker-hub/build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1" Type="http://schemas.openxmlformats.org/officeDocument/2006/relationships/hyperlink" Target="https://docs.docker.com/engine/reference/commandline/image_prune/" TargetMode="External"/><Relationship Id="rId12" Type="http://schemas.openxmlformats.org/officeDocument/2006/relationships/hyperlink" Target="https://docs.docker.com/engine/reference/commandline/image_pull/" TargetMode="External"/><Relationship Id="rId13" Type="http://schemas.openxmlformats.org/officeDocument/2006/relationships/hyperlink" Target="https://docs.docker.com/engine/reference/commandline/image_push/" TargetMode="External"/><Relationship Id="rId14" Type="http://schemas.openxmlformats.org/officeDocument/2006/relationships/hyperlink" Target="https://docs.docker.com/engine/reference/commandline/image_rm/" TargetMode="External"/><Relationship Id="rId15" Type="http://schemas.openxmlformats.org/officeDocument/2006/relationships/hyperlink" Target="https://docs.docker.com/engine/reference/commandline/image_save/" TargetMode="External"/><Relationship Id="rId16" Type="http://schemas.openxmlformats.org/officeDocument/2006/relationships/hyperlink" Target="https://docs.docker.com/engine/reference/commandline/image_tag/" TargetMode="External"/><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ocs.docker.com/glossary/?term=container" TargetMode="External"/><Relationship Id="rId4" Type="http://schemas.openxmlformats.org/officeDocument/2006/relationships/hyperlink" Target="https://docs.docker.com/engine/reference/commandline/docker" TargetMode="External"/><Relationship Id="rId5" Type="http://schemas.openxmlformats.org/officeDocument/2006/relationships/hyperlink" Target="https://docs.docker.com/engine/reference/commandline/image_build/" TargetMode="External"/><Relationship Id="rId6" Type="http://schemas.openxmlformats.org/officeDocument/2006/relationships/hyperlink" Target="https://docs.docker.com/engine/reference/commandline/image_history/" TargetMode="External"/><Relationship Id="rId7" Type="http://schemas.openxmlformats.org/officeDocument/2006/relationships/hyperlink" Target="https://docs.docker.com/engine/reference/commandline/image_import/" TargetMode="External"/><Relationship Id="rId8" Type="http://schemas.openxmlformats.org/officeDocument/2006/relationships/hyperlink" Target="https://docs.docker.com/engine/reference/commandline/image_inspect/" TargetMode="External"/><Relationship Id="rId9" Type="http://schemas.openxmlformats.org/officeDocument/2006/relationships/hyperlink" Target="https://docs.docker.com/engine/reference/commandline/image_load/" TargetMode="External"/><Relationship Id="rId10" Type="http://schemas.openxmlformats.org/officeDocument/2006/relationships/hyperlink" Target="https://docs.docker.com/engine/reference/commandline/image_ls/" TargetMode="Externa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docker.com/engine/reference/commandline/image_push/" TargetMode="External"/><Relationship Id="rId12" Type="http://schemas.openxmlformats.org/officeDocument/2006/relationships/hyperlink" Target="https://docs.docker.com/engine/reference/commandline/image_rm/" TargetMode="External"/><Relationship Id="rId13" Type="http://schemas.openxmlformats.org/officeDocument/2006/relationships/hyperlink" Target="https://docs.docker.com/engine/reference/commandline/image_save/" TargetMode="External"/><Relationship Id="rId14" Type="http://schemas.openxmlformats.org/officeDocument/2006/relationships/hyperlink" Target="https://docs.docker.com/engine/reference/commandline/image_tag/" TargetMode="External"/><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docs.docker.com/engine/reference/commandline/image_build/" TargetMode="External"/><Relationship Id="rId4" Type="http://schemas.openxmlformats.org/officeDocument/2006/relationships/hyperlink" Target="https://docs.docker.com/engine/reference/commandline/image_history/" TargetMode="External"/><Relationship Id="rId5" Type="http://schemas.openxmlformats.org/officeDocument/2006/relationships/hyperlink" Target="https://docs.docker.com/engine/reference/commandline/image_import/" TargetMode="External"/><Relationship Id="rId6" Type="http://schemas.openxmlformats.org/officeDocument/2006/relationships/hyperlink" Target="https://docs.docker.com/engine/reference/commandline/image_inspect/" TargetMode="External"/><Relationship Id="rId7" Type="http://schemas.openxmlformats.org/officeDocument/2006/relationships/hyperlink" Target="https://docs.docker.com/engine/reference/commandline/image_load/" TargetMode="External"/><Relationship Id="rId8" Type="http://schemas.openxmlformats.org/officeDocument/2006/relationships/hyperlink" Target="https://docs.docker.com/engine/reference/commandline/image_ls/" TargetMode="External"/><Relationship Id="rId9" Type="http://schemas.openxmlformats.org/officeDocument/2006/relationships/hyperlink" Target="https://docs.docker.com/engine/reference/commandline/image_prune/" TargetMode="External"/><Relationship Id="rId10" Type="http://schemas.openxmlformats.org/officeDocument/2006/relationships/hyperlink" Target="https://docs.docker.com/engine/reference/commandline/image_pul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Dockerfile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Most </a:t>
            </a:r>
            <a:r>
              <a:rPr lang="en-US" sz="1200" b="0" i="0" kern="1200" dirty="0" err="1" smtClean="0">
                <a:solidFill>
                  <a:schemeClr val="tx1"/>
                </a:solidFill>
                <a:effectLst/>
                <a:latin typeface="+mn-lt"/>
                <a:ea typeface="+mn-ea"/>
                <a:cs typeface="+mn-cs"/>
              </a:rPr>
              <a:t>Dockerfiles</a:t>
            </a:r>
            <a:r>
              <a:rPr lang="en-US" sz="1200" b="0" i="0" kern="1200" dirty="0" smtClean="0">
                <a:solidFill>
                  <a:schemeClr val="tx1"/>
                </a:solidFill>
                <a:effectLst/>
                <a:latin typeface="+mn-lt"/>
                <a:ea typeface="+mn-ea"/>
                <a:cs typeface="+mn-cs"/>
              </a:rPr>
              <a:t> start from a parent image. If you need to completely control the contents of your image, you might need to create a base image instead. </a:t>
            </a:r>
          </a:p>
          <a:p>
            <a:r>
              <a:rPr lang="en-US" sz="1200" b="0" i="0" kern="1200" dirty="0" smtClean="0">
                <a:solidFill>
                  <a:schemeClr val="tx1"/>
                </a:solidFill>
                <a:effectLst/>
                <a:latin typeface="+mn-lt"/>
                <a:ea typeface="+mn-ea"/>
                <a:cs typeface="+mn-cs"/>
              </a:rPr>
              <a:t>Here’s the difference:</a:t>
            </a: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3" invalidUrl="https://docs.docker.com/glossary/?term=parent image"/>
              </a:rPr>
              <a:t>parent image</a:t>
            </a:r>
            <a:r>
              <a:rPr lang="en-US" sz="1200" b="0" i="0" kern="1200" dirty="0" smtClean="0">
                <a:solidFill>
                  <a:schemeClr val="tx1"/>
                </a:solidFill>
                <a:effectLst/>
                <a:latin typeface="+mn-lt"/>
                <a:ea typeface="+mn-ea"/>
                <a:cs typeface="+mn-cs"/>
              </a:rPr>
              <a:t> is the image that your image is based on.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refers to the contents of the FROM directive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Each subsequent declaration in the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modifies this parent image. Most </a:t>
            </a:r>
            <a:r>
              <a:rPr lang="en-US" sz="1200" b="0" i="0" kern="1200" dirty="0" err="1" smtClean="0">
                <a:solidFill>
                  <a:schemeClr val="tx1"/>
                </a:solidFill>
                <a:effectLst/>
                <a:latin typeface="+mn-lt"/>
                <a:ea typeface="+mn-ea"/>
                <a:cs typeface="+mn-cs"/>
              </a:rPr>
              <a:t>Dockerfiles</a:t>
            </a:r>
            <a:r>
              <a:rPr lang="en-US" sz="1200" b="0" i="0" kern="1200" dirty="0" smtClean="0">
                <a:solidFill>
                  <a:schemeClr val="tx1"/>
                </a:solidFill>
                <a:effectLst/>
                <a:latin typeface="+mn-lt"/>
                <a:ea typeface="+mn-ea"/>
                <a:cs typeface="+mn-cs"/>
              </a:rPr>
              <a:t> start from a parent image, rather than a base image. However, the terms are sometimes used interchangeably.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u="none" strike="noStrike" kern="1200" dirty="0" smtClean="0">
                <a:solidFill>
                  <a:schemeClr val="tx1"/>
                </a:solidFill>
                <a:effectLst/>
                <a:latin typeface="+mn-lt"/>
                <a:ea typeface="+mn-ea"/>
                <a:cs typeface="+mn-cs"/>
                <a:hlinkClick r:id="rId4" invalidUrl="https://docs.docker.com/glossary/?term=base image"/>
              </a:rPr>
              <a:t>base image</a:t>
            </a:r>
            <a:r>
              <a:rPr lang="en-US" sz="1200" b="0" i="0" kern="1200" dirty="0" smtClean="0">
                <a:solidFill>
                  <a:schemeClr val="tx1"/>
                </a:solidFill>
                <a:effectLst/>
                <a:latin typeface="+mn-lt"/>
                <a:ea typeface="+mn-ea"/>
                <a:cs typeface="+mn-cs"/>
              </a:rPr>
              <a:t> either has no FROM line in its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or has FROM scratch.</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Import and export images</a:t>
            </a:r>
          </a:p>
          <a:p>
            <a:r>
              <a:rPr lang="en-US" sz="1200" b="0" i="0" kern="1200" dirty="0" smtClean="0">
                <a:solidFill>
                  <a:schemeClr val="tx1"/>
                </a:solidFill>
                <a:effectLst/>
                <a:latin typeface="+mn-lt"/>
                <a:ea typeface="+mn-ea"/>
                <a:cs typeface="+mn-cs"/>
              </a:rPr>
              <a:t>Docker images can be saved using image save command to a .tar file:</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 save </a:t>
            </a:r>
            <a:r>
              <a:rPr lang="en-US" sz="1200" b="0" i="0" kern="1200" dirty="0" err="1" smtClean="0">
                <a:solidFill>
                  <a:schemeClr val="tx1"/>
                </a:solidFill>
                <a:effectLst/>
                <a:latin typeface="+mn-lt"/>
                <a:ea typeface="+mn-ea"/>
                <a:cs typeface="+mn-cs"/>
              </a:rPr>
              <a:t>helloworld</a:t>
            </a:r>
            <a:r>
              <a:rPr lang="en-US" sz="1200" b="0" i="0" kern="1200" dirty="0" smtClean="0">
                <a:solidFill>
                  <a:schemeClr val="tx1"/>
                </a:solidFill>
                <a:effectLst/>
                <a:latin typeface="+mn-lt"/>
                <a:ea typeface="+mn-ea"/>
                <a:cs typeface="+mn-cs"/>
              </a:rPr>
              <a:t> &gt; </a:t>
            </a:r>
            <a:r>
              <a:rPr lang="en-US" sz="1200" b="0" i="0" kern="1200" dirty="0" err="1" smtClean="0">
                <a:solidFill>
                  <a:schemeClr val="tx1"/>
                </a:solidFill>
                <a:effectLst/>
                <a:latin typeface="+mn-lt"/>
                <a:ea typeface="+mn-ea"/>
                <a:cs typeface="+mn-cs"/>
              </a:rPr>
              <a:t>helloworld.tar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tar files can then be imported using load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 load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helloworld.tar</a:t>
            </a:r>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94051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Install Docker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is available in two editions: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Community Edition (CE)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Docker Community Edition (CE) is ideal for developers and small teams looking to get started with Docker and experimenting with container-based apps.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CE has two update channels, </a:t>
            </a:r>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Stable</a:t>
            </a:r>
            <a:r>
              <a:rPr lang="en-US" sz="1200" b="0" i="0" kern="1200" dirty="0" smtClean="0">
                <a:solidFill>
                  <a:schemeClr val="tx1"/>
                </a:solidFill>
                <a:effectLst/>
                <a:latin typeface="+mn-lt"/>
                <a:ea typeface="+mn-ea"/>
                <a:cs typeface="+mn-cs"/>
              </a:rPr>
              <a:t> gives you reliable updates every quarter</a:t>
            </a:r>
          </a:p>
          <a:p>
            <a:r>
              <a:rPr lang="en-US" sz="1200" b="1" i="0" kern="1200" dirty="0" smtClean="0">
                <a:solidFill>
                  <a:schemeClr val="tx1"/>
                </a:solidFill>
                <a:effectLst/>
                <a:latin typeface="+mn-lt"/>
                <a:ea typeface="+mn-ea"/>
                <a:cs typeface="+mn-cs"/>
              </a:rPr>
              <a:t>Edge</a:t>
            </a:r>
            <a:r>
              <a:rPr lang="en-US" sz="1200" b="0" i="0" kern="1200" dirty="0" smtClean="0">
                <a:solidFill>
                  <a:schemeClr val="tx1"/>
                </a:solidFill>
                <a:effectLst/>
                <a:latin typeface="+mn-lt"/>
                <a:ea typeface="+mn-ea"/>
                <a:cs typeface="+mn-cs"/>
              </a:rPr>
              <a:t> gives you new features every month</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Enterprise Edition (EE)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Enterprise Edition (EE) is designed for enterprise development and IT teams who build, ship, and run business critical applications in production at scale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40319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131463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Overview of Docker Hub</a:t>
            </a:r>
            <a:endParaRPr lang="en-US" sz="1200" b="0" i="0" u="none" strike="noStrike" kern="1200" dirty="0" smtClean="0">
              <a:solidFill>
                <a:schemeClr val="tx1"/>
              </a:solidFill>
              <a:effectLst/>
              <a:latin typeface="+mn-lt"/>
              <a:ea typeface="+mn-ea"/>
              <a:cs typeface="+mn-cs"/>
              <a:hlinkClick r:id="rId3"/>
            </a:endParaRPr>
          </a:p>
          <a:p>
            <a:endParaRPr lang="en-US" sz="1200" b="0" i="0" u="none" strike="noStrike" kern="1200" dirty="0" smtClean="0">
              <a:solidFill>
                <a:schemeClr val="tx1"/>
              </a:solidFill>
              <a:effectLst/>
              <a:latin typeface="+mn-lt"/>
              <a:ea typeface="+mn-ea"/>
              <a:cs typeface="+mn-cs"/>
              <a:hlinkClick r:id="rId3"/>
            </a:endParaRPr>
          </a:p>
          <a:p>
            <a:r>
              <a:rPr lang="en-US" sz="1200" b="0" i="0" u="none" strike="noStrike" kern="1200" dirty="0" smtClean="0">
                <a:solidFill>
                  <a:schemeClr val="tx1"/>
                </a:solidFill>
                <a:effectLst/>
                <a:latin typeface="+mn-lt"/>
                <a:ea typeface="+mn-ea"/>
                <a:cs typeface="+mn-cs"/>
                <a:hlinkClick r:id="rId3"/>
              </a:rPr>
              <a:t>Docker Hub</a:t>
            </a:r>
            <a:r>
              <a:rPr lang="en-US" sz="1200" b="0" i="0" kern="1200" dirty="0" smtClean="0">
                <a:solidFill>
                  <a:schemeClr val="tx1"/>
                </a:solidFill>
                <a:effectLst/>
                <a:latin typeface="+mn-lt"/>
                <a:ea typeface="+mn-ea"/>
                <a:cs typeface="+mn-cs"/>
              </a:rPr>
              <a:t> is a cloud-based registry service which allows you to link to code repositories, build your images and test them, stores manually pushed images, and links to </a:t>
            </a:r>
            <a:r>
              <a:rPr lang="en-US" sz="1200" b="0" i="0" u="none" strike="noStrike" kern="1200" dirty="0" smtClean="0">
                <a:solidFill>
                  <a:schemeClr val="tx1"/>
                </a:solidFill>
                <a:effectLst/>
                <a:latin typeface="+mn-lt"/>
                <a:ea typeface="+mn-ea"/>
                <a:cs typeface="+mn-cs"/>
                <a:hlinkClick r:id="rId4"/>
              </a:rPr>
              <a:t>Docker Cloud</a:t>
            </a:r>
            <a:r>
              <a:rPr lang="en-US" sz="1200" b="0" i="0" kern="1200" dirty="0" smtClean="0">
                <a:solidFill>
                  <a:schemeClr val="tx1"/>
                </a:solidFill>
                <a:effectLst/>
                <a:latin typeface="+mn-lt"/>
                <a:ea typeface="+mn-ea"/>
                <a:cs typeface="+mn-cs"/>
              </a:rPr>
              <a:t> so you can deploy images to your hosts.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provides a centralized resource for container image discovery, distribution and change management, </a:t>
            </a:r>
            <a:r>
              <a:rPr lang="en-US" sz="1200" b="0" i="0" u="none" strike="noStrike" kern="1200" dirty="0" smtClean="0">
                <a:solidFill>
                  <a:schemeClr val="tx1"/>
                </a:solidFill>
                <a:effectLst/>
                <a:latin typeface="+mn-lt"/>
                <a:ea typeface="+mn-ea"/>
                <a:cs typeface="+mn-cs"/>
                <a:hlinkClick r:id="rId5"/>
              </a:rPr>
              <a:t>user and team collaboration</a:t>
            </a:r>
            <a:r>
              <a:rPr lang="en-US" sz="1200" b="0" i="0" kern="1200" dirty="0" smtClean="0">
                <a:solidFill>
                  <a:schemeClr val="tx1"/>
                </a:solidFill>
                <a:effectLst/>
                <a:latin typeface="+mn-lt"/>
                <a:ea typeface="+mn-ea"/>
                <a:cs typeface="+mn-cs"/>
              </a:rPr>
              <a:t>, and workflow automation throughout the development pipeline.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61966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Docker Hub provides the following major features:</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Image Repositories</a:t>
            </a:r>
            <a:r>
              <a:rPr lang="en-US" sz="1200" b="0" i="0" kern="1200" dirty="0" smtClean="0">
                <a:solidFill>
                  <a:schemeClr val="tx1"/>
                </a:solidFill>
                <a:effectLst/>
                <a:latin typeface="+mn-lt"/>
                <a:ea typeface="+mn-ea"/>
                <a:cs typeface="+mn-cs"/>
              </a:rPr>
              <a:t>: Find and pull images from community and official libraries, and manage, push to, and pull from private image libraries to which you have access.</a:t>
            </a:r>
          </a:p>
          <a:p>
            <a:endParaRPr lang="en-US" sz="1200" b="0" i="0" u="none" strike="noStrike" kern="1200" dirty="0" smtClean="0">
              <a:solidFill>
                <a:schemeClr val="tx1"/>
              </a:solidFill>
              <a:effectLst/>
              <a:latin typeface="+mn-lt"/>
              <a:ea typeface="+mn-ea"/>
              <a:cs typeface="+mn-cs"/>
              <a:hlinkClick r:id="rId4"/>
            </a:endParaRPr>
          </a:p>
          <a:p>
            <a:r>
              <a:rPr lang="en-US" sz="1200" b="0" i="0" u="none" strike="noStrike" kern="1200" dirty="0" smtClean="0">
                <a:solidFill>
                  <a:schemeClr val="tx1"/>
                </a:solidFill>
                <a:effectLst/>
                <a:latin typeface="+mn-lt"/>
                <a:ea typeface="+mn-ea"/>
                <a:cs typeface="+mn-cs"/>
                <a:hlinkClick r:id="rId4"/>
              </a:rPr>
              <a:t>Automated Builds</a:t>
            </a:r>
            <a:r>
              <a:rPr lang="en-US" sz="1200" b="0" i="0" kern="1200" dirty="0" smtClean="0">
                <a:solidFill>
                  <a:schemeClr val="tx1"/>
                </a:solidFill>
                <a:effectLst/>
                <a:latin typeface="+mn-lt"/>
                <a:ea typeface="+mn-ea"/>
                <a:cs typeface="+mn-cs"/>
              </a:rPr>
              <a:t>: Automatically create new images when you make changes to a source code repository.</a:t>
            </a:r>
          </a:p>
          <a:p>
            <a:endParaRPr lang="en-US" sz="1200" b="0" i="0" u="none" strike="noStrike" kern="1200" dirty="0" smtClean="0">
              <a:solidFill>
                <a:schemeClr val="tx1"/>
              </a:solidFill>
              <a:effectLst/>
              <a:latin typeface="+mn-lt"/>
              <a:ea typeface="+mn-ea"/>
              <a:cs typeface="+mn-cs"/>
              <a:hlinkClick r:id="rId5"/>
            </a:endParaRPr>
          </a:p>
          <a:p>
            <a:r>
              <a:rPr lang="en-US" sz="1200" b="0" i="0" u="none" strike="noStrike" kern="1200" dirty="0" smtClean="0">
                <a:solidFill>
                  <a:schemeClr val="tx1"/>
                </a:solidFill>
                <a:effectLst/>
                <a:latin typeface="+mn-lt"/>
                <a:ea typeface="+mn-ea"/>
                <a:cs typeface="+mn-cs"/>
                <a:hlinkClick r:id="rId5"/>
              </a:rPr>
              <a:t>Webhooks</a:t>
            </a:r>
            <a:r>
              <a:rPr lang="en-US" sz="1200" b="0" i="0" kern="1200" dirty="0" smtClean="0">
                <a:solidFill>
                  <a:schemeClr val="tx1"/>
                </a:solidFill>
                <a:effectLst/>
                <a:latin typeface="+mn-lt"/>
                <a:ea typeface="+mn-ea"/>
                <a:cs typeface="+mn-cs"/>
              </a:rPr>
              <a:t>: A feature of Automated Builds, </a:t>
            </a:r>
            <a:r>
              <a:rPr lang="en-US" sz="1200" b="0" i="0" kern="1200" dirty="0" err="1" smtClean="0">
                <a:solidFill>
                  <a:schemeClr val="tx1"/>
                </a:solidFill>
                <a:effectLst/>
                <a:latin typeface="+mn-lt"/>
                <a:ea typeface="+mn-ea"/>
                <a:cs typeface="+mn-cs"/>
              </a:rPr>
              <a:t>Webhooks</a:t>
            </a:r>
            <a:r>
              <a:rPr lang="en-US" sz="1200" b="0" i="0" kern="1200" dirty="0" smtClean="0">
                <a:solidFill>
                  <a:schemeClr val="tx1"/>
                </a:solidFill>
                <a:effectLst/>
                <a:latin typeface="+mn-lt"/>
                <a:ea typeface="+mn-ea"/>
                <a:cs typeface="+mn-cs"/>
              </a:rPr>
              <a:t> let you trigger actions after a successful push to a repository.</a:t>
            </a:r>
          </a:p>
          <a:p>
            <a:endParaRPr lang="en-US" sz="1200" b="0" i="0" u="none" strike="noStrike" kern="1200" dirty="0" smtClean="0">
              <a:solidFill>
                <a:schemeClr val="tx1"/>
              </a:solidFill>
              <a:effectLst/>
              <a:latin typeface="+mn-lt"/>
              <a:ea typeface="+mn-ea"/>
              <a:cs typeface="+mn-cs"/>
              <a:hlinkClick r:id="rId6"/>
            </a:endParaRPr>
          </a:p>
          <a:p>
            <a:r>
              <a:rPr lang="en-US" sz="1200" b="0" i="0" u="none" strike="noStrike" kern="1200" dirty="0" smtClean="0">
                <a:solidFill>
                  <a:schemeClr val="tx1"/>
                </a:solidFill>
                <a:effectLst/>
                <a:latin typeface="+mn-lt"/>
                <a:ea typeface="+mn-ea"/>
                <a:cs typeface="+mn-cs"/>
                <a:hlinkClick r:id="rId6"/>
              </a:rPr>
              <a:t>Organizations</a:t>
            </a:r>
            <a:r>
              <a:rPr lang="en-US" sz="1200" b="0" i="0" kern="1200" dirty="0" smtClean="0">
                <a:solidFill>
                  <a:schemeClr val="tx1"/>
                </a:solidFill>
                <a:effectLst/>
                <a:latin typeface="+mn-lt"/>
                <a:ea typeface="+mn-ea"/>
                <a:cs typeface="+mn-cs"/>
              </a:rPr>
              <a:t>: Create work groups to manage access to image repositories.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GitHub and </a:t>
            </a:r>
            <a:r>
              <a:rPr lang="en-US" sz="1200" b="0" i="0" kern="1200" dirty="0" err="1" smtClean="0">
                <a:solidFill>
                  <a:schemeClr val="tx1"/>
                </a:solidFill>
                <a:effectLst/>
                <a:latin typeface="+mn-lt"/>
                <a:ea typeface="+mn-ea"/>
                <a:cs typeface="+mn-cs"/>
              </a:rPr>
              <a:t>Bitbucket</a:t>
            </a:r>
            <a:r>
              <a:rPr lang="en-US" sz="1200" b="0" i="0" kern="1200" dirty="0" smtClean="0">
                <a:solidFill>
                  <a:schemeClr val="tx1"/>
                </a:solidFill>
                <a:effectLst/>
                <a:latin typeface="+mn-lt"/>
                <a:ea typeface="+mn-ea"/>
                <a:cs typeface="+mn-cs"/>
              </a:rPr>
              <a:t> Integration: Add the Hub and your Docker Images to your current workflows.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4458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Create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ID</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Log in to Docker Hub and Docker Cloud using </a:t>
            </a:r>
            <a:r>
              <a:rPr lang="en-US" sz="1200" b="0" i="0" u="none" strike="noStrike" kern="1200" dirty="0" smtClean="0">
                <a:solidFill>
                  <a:schemeClr val="tx1"/>
                </a:solidFill>
                <a:effectLst/>
                <a:latin typeface="+mn-lt"/>
                <a:ea typeface="+mn-ea"/>
                <a:cs typeface="+mn-cs"/>
                <a:hlinkClick r:id="rId3"/>
              </a:rPr>
              <a:t>your free Docker ID</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explore Docker Hub, you need to create an account by following the directions in </a:t>
            </a:r>
            <a:r>
              <a:rPr lang="en-US" sz="1200" b="0" i="0" u="none" strike="noStrike" kern="1200" dirty="0" smtClean="0">
                <a:solidFill>
                  <a:schemeClr val="tx1"/>
                </a:solidFill>
                <a:effectLst/>
                <a:latin typeface="+mn-lt"/>
                <a:ea typeface="+mn-ea"/>
                <a:cs typeface="+mn-cs"/>
                <a:hlinkClick r:id="rId3"/>
              </a:rPr>
              <a:t>Your Docker ID</a:t>
            </a:r>
            <a:r>
              <a:rPr lang="en-US" sz="1200" b="0" i="0" kern="1200" dirty="0" smtClean="0">
                <a:solidFill>
                  <a:schemeClr val="tx1"/>
                </a:solidFill>
                <a:effectLst/>
                <a:latin typeface="+mn-lt"/>
                <a:ea typeface="+mn-ea"/>
                <a:cs typeface="+mn-cs"/>
              </a:rPr>
              <a:t>.</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SHARE:</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You can search for and pull Docker images from Hub without logging in, however to push images you must log in.</a:t>
            </a:r>
          </a:p>
          <a:p>
            <a:r>
              <a:rPr lang="en-US" sz="1200" b="0" i="0" kern="1200" dirty="0" smtClean="0">
                <a:solidFill>
                  <a:schemeClr val="tx1"/>
                </a:solidFill>
                <a:effectLst/>
                <a:latin typeface="+mn-lt"/>
                <a:ea typeface="+mn-ea"/>
                <a:cs typeface="+mn-cs"/>
              </a:rPr>
              <a:t>Your Docker ID gives you one private Docker Hub repository for free. If you need more private repositories, you can upgrade from your free account to a paid plan. To learn more, log in to Docker Hub and go to </a:t>
            </a:r>
            <a:r>
              <a:rPr lang="en-US" sz="1200" b="0" i="0" u="none" strike="noStrike" kern="1200" dirty="0" smtClean="0">
                <a:solidFill>
                  <a:schemeClr val="tx1"/>
                </a:solidFill>
                <a:effectLst/>
                <a:latin typeface="+mn-lt"/>
                <a:ea typeface="+mn-ea"/>
                <a:cs typeface="+mn-cs"/>
                <a:hlinkClick r:id="rId4"/>
              </a:rPr>
              <a:t>Billing &amp; Plans</a:t>
            </a:r>
            <a:r>
              <a:rPr lang="en-US" sz="1200" b="0" i="0" kern="1200" dirty="0" smtClean="0">
                <a:solidFill>
                  <a:schemeClr val="tx1"/>
                </a:solidFill>
                <a:effectLst/>
                <a:latin typeface="+mn-lt"/>
                <a:ea typeface="+mn-ea"/>
                <a:cs typeface="+mn-cs"/>
              </a:rPr>
              <a:t>, in the Settings menu.</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35813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Explore repositories</a:t>
            </a:r>
          </a:p>
          <a:p>
            <a:r>
              <a:rPr lang="en-US" sz="1200" b="0" i="0" kern="1200" dirty="0" smtClean="0">
                <a:solidFill>
                  <a:schemeClr val="tx1"/>
                </a:solidFill>
                <a:effectLst/>
                <a:latin typeface="+mn-lt"/>
                <a:ea typeface="+mn-ea"/>
                <a:cs typeface="+mn-cs"/>
              </a:rPr>
              <a:t>You can find public repositories and images from Docker Hub in two ways. You can “Search” from the Docker Hub website, or you can use the Docker command line tool to run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searchcommand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if you were looking for an </a:t>
            </a:r>
            <a:r>
              <a:rPr lang="en-US" sz="1200" b="0" i="0" kern="1200" dirty="0" err="1" smtClean="0">
                <a:solidFill>
                  <a:schemeClr val="tx1"/>
                </a:solidFill>
                <a:effectLst/>
                <a:latin typeface="+mn-lt"/>
                <a:ea typeface="+mn-ea"/>
                <a:cs typeface="+mn-cs"/>
              </a:rPr>
              <a:t>ubuntu</a:t>
            </a:r>
            <a:r>
              <a:rPr lang="en-US" sz="1200" b="0" i="0" kern="1200" dirty="0" smtClean="0">
                <a:solidFill>
                  <a:schemeClr val="tx1"/>
                </a:solidFill>
                <a:effectLst/>
                <a:latin typeface="+mn-lt"/>
                <a:ea typeface="+mn-ea"/>
                <a:cs typeface="+mn-cs"/>
              </a:rPr>
              <a:t> image, you might run the following command line search:</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search </a:t>
            </a:r>
            <a:r>
              <a:rPr lang="en-US" sz="1200" b="0" i="0" kern="1200" dirty="0" err="1" smtClean="0">
                <a:solidFill>
                  <a:schemeClr val="tx1"/>
                </a:solidFill>
                <a:effectLst/>
                <a:latin typeface="+mn-lt"/>
                <a:ea typeface="+mn-ea"/>
                <a:cs typeface="+mn-cs"/>
              </a:rPr>
              <a:t>ubuntu</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Both methods list the available public repositories on Docker Hub which match the search term.</a:t>
            </a:r>
          </a:p>
          <a:p>
            <a:r>
              <a:rPr lang="en-US" sz="1200" b="0" i="0" kern="1200" dirty="0" smtClean="0">
                <a:solidFill>
                  <a:schemeClr val="tx1"/>
                </a:solidFill>
                <a:effectLst/>
                <a:latin typeface="+mn-lt"/>
                <a:ea typeface="+mn-ea"/>
                <a:cs typeface="+mn-cs"/>
              </a:rPr>
              <a:t>Private repositories do not appear in the repository search results. To see all the repositories you can access and their status, view your “Dashboard” page on </a:t>
            </a:r>
            <a:r>
              <a:rPr lang="en-US" sz="1200" b="0" i="0" u="none" strike="noStrike" kern="1200" dirty="0" smtClean="0">
                <a:solidFill>
                  <a:schemeClr val="tx1"/>
                </a:solidFill>
                <a:effectLst/>
                <a:latin typeface="+mn-lt"/>
                <a:ea typeface="+mn-ea"/>
                <a:cs typeface="+mn-cs"/>
                <a:hlinkClick r:id="rId3"/>
              </a:rPr>
              <a:t>Docker Hub</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configure Docker Hub repositories in two ways:</a:t>
            </a:r>
          </a:p>
          <a:p>
            <a:endParaRPr lang="en-US" sz="1200" b="0" i="0" u="none" strike="noStrike" kern="1200" dirty="0" smtClean="0">
              <a:solidFill>
                <a:schemeClr val="tx1"/>
              </a:solidFill>
              <a:effectLst/>
              <a:latin typeface="+mn-lt"/>
              <a:ea typeface="+mn-ea"/>
              <a:cs typeface="+mn-cs"/>
              <a:hlinkClick r:id="rId4"/>
            </a:endParaRPr>
          </a:p>
          <a:p>
            <a:r>
              <a:rPr lang="en-US" sz="1200" b="0" i="0" u="none" strike="noStrike" kern="1200" dirty="0" smtClean="0">
                <a:solidFill>
                  <a:schemeClr val="tx1"/>
                </a:solidFill>
                <a:effectLst/>
                <a:latin typeface="+mn-lt"/>
                <a:ea typeface="+mn-ea"/>
                <a:cs typeface="+mn-cs"/>
                <a:hlinkClick r:id="rId4"/>
              </a:rPr>
              <a:t>Repositories</a:t>
            </a:r>
            <a:r>
              <a:rPr lang="en-US" sz="1200" b="0" i="0" kern="1200" dirty="0" smtClean="0">
                <a:solidFill>
                  <a:schemeClr val="tx1"/>
                </a:solidFill>
                <a:effectLst/>
                <a:latin typeface="+mn-lt"/>
                <a:ea typeface="+mn-ea"/>
                <a:cs typeface="+mn-cs"/>
              </a:rPr>
              <a:t>, which allow you to push images from a local Docker daemon to Docker Hub, and</a:t>
            </a:r>
          </a:p>
          <a:p>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5"/>
              </a:rPr>
              <a:t>Automated Builds</a:t>
            </a:r>
            <a:r>
              <a:rPr lang="en-US" sz="1200" b="0" i="0" kern="1200" dirty="0" smtClean="0">
                <a:solidFill>
                  <a:schemeClr val="tx1"/>
                </a:solidFill>
                <a:effectLst/>
                <a:latin typeface="+mn-lt"/>
                <a:ea typeface="+mn-ea"/>
                <a:cs typeface="+mn-cs"/>
              </a:rPr>
              <a:t>, which link to a source code repository and trigger an image rebuild process on Docker Hub when changes are detected in the source code.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214710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a:t>
            </a:r>
          </a:p>
          <a:p>
            <a:endParaRPr lang="en-US" sz="1200" b="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images are the basis of </a:t>
            </a:r>
            <a:r>
              <a:rPr lang="en-US" sz="1200" b="0" i="0" u="none" strike="noStrike" kern="1200" dirty="0" smtClean="0">
                <a:solidFill>
                  <a:schemeClr val="tx1"/>
                </a:solidFill>
                <a:effectLst/>
                <a:latin typeface="+mn-lt"/>
                <a:ea typeface="+mn-ea"/>
                <a:cs typeface="+mn-cs"/>
                <a:hlinkClick r:id="rId3"/>
              </a:rPr>
              <a:t>containers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Image is an ordered collection of root filesystem changes and the corresponding execution parameters for use within a container runtime.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image typically contains a union of layered filesystems stacked on top of each other.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image does not have state and it never changes.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Basic Docker Commands</a:t>
            </a:r>
          </a:p>
          <a:p>
            <a:r>
              <a:rPr lang="en-US" sz="1200" b="0" i="0" kern="1200" dirty="0" smtClean="0">
                <a:solidFill>
                  <a:schemeClr val="tx1"/>
                </a:solidFill>
                <a:effectLst/>
                <a:latin typeface="+mn-lt"/>
                <a:ea typeface="+mn-ea"/>
                <a:cs typeface="+mn-cs"/>
              </a:rPr>
              <a:t>List images</a:t>
            </a:r>
          </a:p>
          <a:p>
            <a:r>
              <a:rPr lang="en-US" sz="1200" b="0" i="0" kern="1200" dirty="0" smtClean="0">
                <a:solidFill>
                  <a:schemeClr val="tx1"/>
                </a:solidFill>
                <a:effectLst/>
                <a:latin typeface="+mn-lt"/>
                <a:ea typeface="+mn-ea"/>
                <a:cs typeface="+mn-cs"/>
              </a:rPr>
              <a:t>Usage</a:t>
            </a:r>
          </a:p>
          <a:p>
            <a:r>
              <a:rPr lang="en-US" dirty="0" err="1" smtClean="0"/>
              <a:t>docker</a:t>
            </a:r>
            <a:r>
              <a:rPr lang="en-US" dirty="0" smtClean="0"/>
              <a:t> images [OPTIONS] [REPOSITORY[:TAG]] </a:t>
            </a:r>
            <a:r>
              <a:rPr lang="en-US" sz="1200" b="0" i="0" kern="1200" dirty="0" smtClean="0">
                <a:solidFill>
                  <a:schemeClr val="tx1"/>
                </a:solidFill>
                <a:effectLst/>
                <a:latin typeface="+mn-lt"/>
                <a:ea typeface="+mn-ea"/>
                <a:cs typeface="+mn-cs"/>
              </a:rPr>
              <a:t>Options</a:t>
            </a:r>
          </a:p>
          <a:p>
            <a:r>
              <a:rPr lang="en-US" dirty="0" smtClean="0">
                <a:effectLst/>
              </a:rPr>
              <a:t>Name, </a:t>
            </a:r>
            <a:r>
              <a:rPr lang="en-US" dirty="0" err="1" smtClean="0">
                <a:effectLst/>
              </a:rPr>
              <a:t>shorthandDefaultDescription</a:t>
            </a:r>
            <a:r>
              <a:rPr lang="en-US" dirty="0" smtClean="0">
                <a:effectLst/>
              </a:rPr>
              <a:t>--all , -</a:t>
            </a:r>
            <a:r>
              <a:rPr lang="en-US" dirty="0" err="1" smtClean="0">
                <a:effectLst/>
              </a:rPr>
              <a:t>aShow</a:t>
            </a:r>
            <a:r>
              <a:rPr lang="en-US" dirty="0" smtClean="0">
                <a:effectLst/>
              </a:rPr>
              <a:t> all images (default hides intermediate images)--</a:t>
            </a:r>
            <a:r>
              <a:rPr lang="en-US" dirty="0" err="1" smtClean="0">
                <a:effectLst/>
              </a:rPr>
              <a:t>digestsShow</a:t>
            </a:r>
            <a:r>
              <a:rPr lang="en-US" dirty="0" smtClean="0">
                <a:effectLst/>
              </a:rPr>
              <a:t> digests--filter , -</a:t>
            </a:r>
            <a:r>
              <a:rPr lang="en-US" dirty="0" err="1" smtClean="0">
                <a:effectLst/>
              </a:rPr>
              <a:t>fFilter</a:t>
            </a:r>
            <a:r>
              <a:rPr lang="en-US" dirty="0" smtClean="0">
                <a:effectLst/>
              </a:rPr>
              <a:t> output based on conditions provided--</a:t>
            </a:r>
            <a:r>
              <a:rPr lang="en-US" dirty="0" err="1" smtClean="0">
                <a:effectLst/>
              </a:rPr>
              <a:t>formatPretty</a:t>
            </a:r>
            <a:r>
              <a:rPr lang="en-US" dirty="0" smtClean="0">
                <a:effectLst/>
              </a:rPr>
              <a:t>-print images using a Go template--no-</a:t>
            </a:r>
            <a:r>
              <a:rPr lang="en-US" dirty="0" err="1" smtClean="0">
                <a:effectLst/>
              </a:rPr>
              <a:t>truncDon’t</a:t>
            </a:r>
            <a:r>
              <a:rPr lang="en-US" dirty="0" smtClean="0">
                <a:effectLst/>
              </a:rPr>
              <a:t> truncate output--quiet , -</a:t>
            </a:r>
            <a:r>
              <a:rPr lang="en-US" dirty="0" err="1" smtClean="0">
                <a:effectLst/>
              </a:rPr>
              <a:t>qOnly</a:t>
            </a:r>
            <a:r>
              <a:rPr lang="en-US" dirty="0" smtClean="0">
                <a:effectLst/>
              </a:rPr>
              <a:t> show numeric IDs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Parent command</a:t>
            </a:r>
          </a:p>
          <a:p>
            <a:r>
              <a:rPr lang="en-US" dirty="0" err="1" smtClean="0"/>
              <a:t>CommandDescription</a:t>
            </a:r>
            <a:r>
              <a:rPr lang="en-US" sz="1200" u="none" strike="noStrike" kern="1200" dirty="0" err="1" smtClean="0">
                <a:solidFill>
                  <a:schemeClr val="tx1"/>
                </a:solidFill>
                <a:effectLst/>
                <a:latin typeface="+mn-lt"/>
                <a:ea typeface="+mn-ea"/>
                <a:cs typeface="+mn-cs"/>
                <a:hlinkClick r:id="rId4"/>
              </a:rPr>
              <a:t>docker</a:t>
            </a:r>
            <a:r>
              <a:rPr lang="en-US" dirty="0" err="1" smtClean="0">
                <a:effectLst/>
              </a:rPr>
              <a:t>The</a:t>
            </a:r>
            <a:r>
              <a:rPr lang="en-US" dirty="0" smtClean="0">
                <a:effectLst/>
              </a:rPr>
              <a:t> base command for the Docker </a:t>
            </a:r>
            <a:r>
              <a:rPr lang="en-US" dirty="0" err="1" smtClean="0">
                <a:effectLst/>
              </a:rPr>
              <a:t>CLI.</a:t>
            </a:r>
            <a:r>
              <a:rPr lang="en-US" sz="1200" b="0" i="0" kern="1200" dirty="0" err="1" smtClean="0">
                <a:solidFill>
                  <a:schemeClr val="tx1"/>
                </a:solidFill>
                <a:effectLst/>
                <a:latin typeface="+mn-lt"/>
                <a:ea typeface="+mn-ea"/>
                <a:cs typeface="+mn-cs"/>
              </a:rPr>
              <a:t>Extended</a:t>
            </a:r>
            <a:r>
              <a:rPr lang="en-US" sz="1200" b="0" i="0" kern="1200" dirty="0" smtClean="0">
                <a:solidFill>
                  <a:schemeClr val="tx1"/>
                </a:solidFill>
                <a:effectLst/>
                <a:latin typeface="+mn-lt"/>
                <a:ea typeface="+mn-ea"/>
                <a:cs typeface="+mn-cs"/>
              </a:rPr>
              <a:t> description</a:t>
            </a:r>
          </a:p>
          <a:p>
            <a:r>
              <a:rPr lang="en-US" sz="1200" b="0" i="0" kern="1200" dirty="0" smtClean="0">
                <a:solidFill>
                  <a:schemeClr val="tx1"/>
                </a:solidFill>
                <a:effectLst/>
                <a:latin typeface="+mn-lt"/>
                <a:ea typeface="+mn-ea"/>
                <a:cs typeface="+mn-cs"/>
              </a:rPr>
              <a:t>The default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will show all top level images, their repository and tags, and their size.</a:t>
            </a:r>
          </a:p>
          <a:p>
            <a:r>
              <a:rPr lang="en-US" sz="1200" b="0" i="0" kern="1200" dirty="0" smtClean="0">
                <a:solidFill>
                  <a:schemeClr val="tx1"/>
                </a:solidFill>
                <a:effectLst/>
                <a:latin typeface="+mn-lt"/>
                <a:ea typeface="+mn-ea"/>
                <a:cs typeface="+mn-cs"/>
              </a:rPr>
              <a:t>Docker images have intermediate layers that increase reusability, decrease disk usage, and speed up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build by allowing each step to be cached. These intermediate layers are not shown by default.</a:t>
            </a:r>
          </a:p>
          <a:p>
            <a:r>
              <a:rPr lang="en-US" sz="1200" b="0" i="0" kern="1200" dirty="0" smtClean="0">
                <a:solidFill>
                  <a:schemeClr val="tx1"/>
                </a:solidFill>
                <a:effectLst/>
                <a:latin typeface="+mn-lt"/>
                <a:ea typeface="+mn-ea"/>
                <a:cs typeface="+mn-cs"/>
              </a:rPr>
              <a:t>The SIZE is the cumulative space taken up by the image and all its parent images. This is also the disk space used by the contents of the Tar file created when you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save an image.</a:t>
            </a:r>
          </a:p>
          <a:p>
            <a:r>
              <a:rPr lang="en-US" sz="1200" b="0" i="0" kern="1200" dirty="0" smtClean="0">
                <a:solidFill>
                  <a:schemeClr val="tx1"/>
                </a:solidFill>
                <a:effectLst/>
                <a:latin typeface="+mn-lt"/>
                <a:ea typeface="+mn-ea"/>
                <a:cs typeface="+mn-cs"/>
              </a:rPr>
              <a:t>An image will be listed more than once if it has multiple repository names or tags. This single image (identifiable by its matching IMAGE ID) uses up the SIZE listed only once.</a:t>
            </a:r>
          </a:p>
          <a:p>
            <a:r>
              <a:rPr lang="en-US" sz="1200" b="0" i="0" kern="1200" dirty="0" smtClean="0">
                <a:solidFill>
                  <a:schemeClr val="tx1"/>
                </a:solidFill>
                <a:effectLst/>
                <a:latin typeface="+mn-lt"/>
                <a:ea typeface="+mn-ea"/>
                <a:cs typeface="+mn-cs"/>
              </a:rPr>
              <a:t>Examples</a:t>
            </a:r>
          </a:p>
          <a:p>
            <a:r>
              <a:rPr lang="en-US" sz="1200" b="0" i="0" kern="1200" dirty="0" smtClean="0">
                <a:solidFill>
                  <a:schemeClr val="tx1"/>
                </a:solidFill>
                <a:effectLst/>
                <a:latin typeface="+mn-lt"/>
                <a:ea typeface="+mn-ea"/>
                <a:cs typeface="+mn-cs"/>
              </a:rPr>
              <a:t>List the most recently created images</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REPOSITORY TAG IMAGE ID CREATED SIZE &lt;none&gt; &lt;none&gt; 77af4d6b9913 19 hours ago 1.089 GB </a:t>
            </a:r>
            <a:r>
              <a:rPr lang="en-US" sz="1200" b="0" i="0" kern="1200" dirty="0" err="1" smtClean="0">
                <a:solidFill>
                  <a:schemeClr val="tx1"/>
                </a:solidFill>
                <a:effectLst/>
                <a:latin typeface="+mn-lt"/>
                <a:ea typeface="+mn-ea"/>
                <a:cs typeface="+mn-cs"/>
              </a:rPr>
              <a:t>committ</a:t>
            </a:r>
            <a:r>
              <a:rPr lang="en-US" sz="1200" b="0" i="0" kern="1200" dirty="0" smtClean="0">
                <a:solidFill>
                  <a:schemeClr val="tx1"/>
                </a:solidFill>
                <a:effectLst/>
                <a:latin typeface="+mn-lt"/>
                <a:ea typeface="+mn-ea"/>
                <a:cs typeface="+mn-cs"/>
              </a:rPr>
              <a:t> latest b6fa739cedf5 19 hours ago 1.089 GB &lt;none&gt; &lt;none&gt; 78a85c484f71 19 hours ago 1.089 GB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latest 30557a29d5ab 20 hours ago 1.089 GB &lt;none&gt; &lt;none&gt; 5ed6274db6ce 24 hours ago 1.089 GB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9 746b819f315e 4 days ago 213.4 MB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9.3 746b819f315e 4 days ago 213.4 MB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9.3.5 746b819f315e 4 days ago 213.4 MB </a:t>
            </a:r>
            <a:r>
              <a:rPr lang="en-US" sz="1200" b="0" i="0" kern="1200" dirty="0" err="1" smtClean="0">
                <a:solidFill>
                  <a:schemeClr val="tx1"/>
                </a:solidFill>
                <a:effectLst/>
                <a:latin typeface="+mn-lt"/>
                <a:ea typeface="+mn-ea"/>
                <a:cs typeface="+mn-cs"/>
              </a:rPr>
              <a:t>postgres</a:t>
            </a:r>
            <a:r>
              <a:rPr lang="en-US" sz="1200" b="0" i="0" kern="1200" dirty="0" smtClean="0">
                <a:solidFill>
                  <a:schemeClr val="tx1"/>
                </a:solidFill>
                <a:effectLst/>
                <a:latin typeface="+mn-lt"/>
                <a:ea typeface="+mn-ea"/>
                <a:cs typeface="+mn-cs"/>
              </a:rPr>
              <a:t> latest 746b819f315e 4 days ago 213.4 MB </a:t>
            </a:r>
          </a:p>
          <a:p>
            <a:r>
              <a:rPr lang="en-US" sz="1200" b="0" i="0" kern="1200" dirty="0" smtClean="0">
                <a:solidFill>
                  <a:schemeClr val="tx1"/>
                </a:solidFill>
                <a:effectLst/>
                <a:latin typeface="+mn-lt"/>
                <a:ea typeface="+mn-ea"/>
                <a:cs typeface="+mn-cs"/>
              </a:rPr>
              <a:t>List images by name and tag</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command takes an optional [REPOSITORY[:TAG]] argument that restricts the list to images that match the argument. If you specify </a:t>
            </a:r>
            <a:r>
              <a:rPr lang="en-US" sz="1200" b="0" i="0" kern="1200" dirty="0" err="1" smtClean="0">
                <a:solidFill>
                  <a:schemeClr val="tx1"/>
                </a:solidFill>
                <a:effectLst/>
                <a:latin typeface="+mn-lt"/>
                <a:ea typeface="+mn-ea"/>
                <a:cs typeface="+mn-cs"/>
              </a:rPr>
              <a:t>REPOSITORYbut</a:t>
            </a:r>
            <a:r>
              <a:rPr lang="en-US" sz="1200" b="0" i="0" kern="1200" dirty="0" smtClean="0">
                <a:solidFill>
                  <a:schemeClr val="tx1"/>
                </a:solidFill>
                <a:effectLst/>
                <a:latin typeface="+mn-lt"/>
                <a:ea typeface="+mn-ea"/>
                <a:cs typeface="+mn-cs"/>
              </a:rPr>
              <a:t> no TAG, 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imagescommand</a:t>
            </a:r>
            <a:r>
              <a:rPr lang="en-US" sz="1200" b="0" i="0" kern="1200" dirty="0" smtClean="0">
                <a:solidFill>
                  <a:schemeClr val="tx1"/>
                </a:solidFill>
                <a:effectLst/>
                <a:latin typeface="+mn-lt"/>
                <a:ea typeface="+mn-ea"/>
                <a:cs typeface="+mn-cs"/>
              </a:rPr>
              <a:t> lists all images in the given repository.</a:t>
            </a:r>
          </a:p>
          <a:p>
            <a:r>
              <a:rPr lang="en-US" sz="1200" b="0" i="0" kern="1200" dirty="0" smtClean="0">
                <a:solidFill>
                  <a:schemeClr val="tx1"/>
                </a:solidFill>
                <a:effectLst/>
                <a:latin typeface="+mn-lt"/>
                <a:ea typeface="+mn-ea"/>
                <a:cs typeface="+mn-cs"/>
              </a:rPr>
              <a:t>For example, to list all images in the “java” repository, run this command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java REPOSITORY TAG IMAGE ID CREATED SIZE java 8 308e519aac60 6 days ago 824.5 MB java 7 493d82594c15 3 months ago 656.3 MB java latest 2711b1d6f3aa 5 months ago 603.9 MB </a:t>
            </a:r>
          </a:p>
          <a:p>
            <a:r>
              <a:rPr lang="en-US" sz="1200" b="0" i="0" kern="1200" dirty="0" smtClean="0">
                <a:solidFill>
                  <a:schemeClr val="tx1"/>
                </a:solidFill>
                <a:effectLst/>
                <a:latin typeface="+mn-lt"/>
                <a:ea typeface="+mn-ea"/>
                <a:cs typeface="+mn-cs"/>
              </a:rPr>
              <a:t>The [REPOSITORY[:TAG]] value must be an “exact match”. This means that, for </a:t>
            </a:r>
            <a:r>
              <a:rPr lang="en-US" sz="1200" b="0" i="0" kern="1200" dirty="0" err="1" smtClean="0">
                <a:solidFill>
                  <a:schemeClr val="tx1"/>
                </a:solidFill>
                <a:effectLst/>
                <a:latin typeface="+mn-lt"/>
                <a:ea typeface="+mn-ea"/>
                <a:cs typeface="+mn-cs"/>
              </a:rPr>
              <a:t>example,docker</a:t>
            </a:r>
            <a:r>
              <a:rPr lang="en-US" sz="1200" b="0" i="0" kern="1200" dirty="0" smtClean="0">
                <a:solidFill>
                  <a:schemeClr val="tx1"/>
                </a:solidFill>
                <a:effectLst/>
                <a:latin typeface="+mn-lt"/>
                <a:ea typeface="+mn-ea"/>
                <a:cs typeface="+mn-cs"/>
              </a:rPr>
              <a:t> images </a:t>
            </a:r>
            <a:r>
              <a:rPr lang="en-US" sz="1200" b="0" i="0" kern="1200" dirty="0" err="1" smtClean="0">
                <a:solidFill>
                  <a:schemeClr val="tx1"/>
                </a:solidFill>
                <a:effectLst/>
                <a:latin typeface="+mn-lt"/>
                <a:ea typeface="+mn-ea"/>
                <a:cs typeface="+mn-cs"/>
              </a:rPr>
              <a:t>jav</a:t>
            </a:r>
            <a:r>
              <a:rPr lang="en-US" sz="1200" b="0" i="0" kern="1200" dirty="0" smtClean="0">
                <a:solidFill>
                  <a:schemeClr val="tx1"/>
                </a:solidFill>
                <a:effectLst/>
                <a:latin typeface="+mn-lt"/>
                <a:ea typeface="+mn-ea"/>
                <a:cs typeface="+mn-cs"/>
              </a:rPr>
              <a:t> does not match the image java.</a:t>
            </a:r>
          </a:p>
          <a:p>
            <a:r>
              <a:rPr lang="en-US" sz="1200" b="0" i="0" kern="1200" dirty="0" smtClean="0">
                <a:solidFill>
                  <a:schemeClr val="tx1"/>
                </a:solidFill>
                <a:effectLst/>
                <a:latin typeface="+mn-lt"/>
                <a:ea typeface="+mn-ea"/>
                <a:cs typeface="+mn-cs"/>
              </a:rPr>
              <a:t>If both REPOSITORY and TAG are provided, only images matching that repository and tag are listed. To find all local images in the “java” repository with tag “8” you can use:</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java:8 REPOSITORY TAG IMAGE ID CREATED SIZE java 8 308e519aac60 6 days ago 824.5 MB </a:t>
            </a:r>
          </a:p>
          <a:p>
            <a:r>
              <a:rPr lang="en-US" sz="1200" b="0" i="0" kern="1200" dirty="0" smtClean="0">
                <a:solidFill>
                  <a:schemeClr val="tx1"/>
                </a:solidFill>
                <a:effectLst/>
                <a:latin typeface="+mn-lt"/>
                <a:ea typeface="+mn-ea"/>
                <a:cs typeface="+mn-cs"/>
              </a:rPr>
              <a:t>If nothing matches REPOSITORY[:TAG], the list is empty.</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images java:0 REPOSITORY TAG IMAGE ID CREATED SIZE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https://</a:t>
            </a:r>
            <a:r>
              <a:rPr lang="en-US" sz="1200" kern="1200" dirty="0" err="1" smtClean="0">
                <a:solidFill>
                  <a:schemeClr val="tx1"/>
                </a:solidFill>
                <a:effectLst/>
                <a:latin typeface="+mn-lt"/>
                <a:ea typeface="+mn-ea"/>
                <a:cs typeface="+mn-cs"/>
              </a:rPr>
              <a:t>docs.docker.com</a:t>
            </a:r>
            <a:r>
              <a:rPr lang="en-US" sz="1200" kern="1200" dirty="0" smtClean="0">
                <a:solidFill>
                  <a:schemeClr val="tx1"/>
                </a:solidFill>
                <a:effectLst/>
                <a:latin typeface="+mn-lt"/>
                <a:ea typeface="+mn-ea"/>
                <a:cs typeface="+mn-cs"/>
              </a:rPr>
              <a:t>/engine/reference/</a:t>
            </a:r>
            <a:r>
              <a:rPr lang="en-US" sz="1200" kern="1200" dirty="0" err="1" smtClean="0">
                <a:solidFill>
                  <a:schemeClr val="tx1"/>
                </a:solidFill>
                <a:effectLst/>
                <a:latin typeface="+mn-lt"/>
                <a:ea typeface="+mn-ea"/>
                <a:cs typeface="+mn-cs"/>
              </a:rPr>
              <a:t>commandline</a:t>
            </a:r>
            <a:r>
              <a:rPr lang="en-US" sz="1200" kern="1200" dirty="0" smtClean="0">
                <a:solidFill>
                  <a:schemeClr val="tx1"/>
                </a:solidFill>
                <a:effectLst/>
                <a:latin typeface="+mn-lt"/>
                <a:ea typeface="+mn-ea"/>
                <a:cs typeface="+mn-cs"/>
              </a:rPr>
              <a:t>/images/</a:t>
            </a:r>
          </a:p>
          <a:p>
            <a:endParaRPr lang="en-US" sz="120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image</a:t>
            </a:r>
          </a:p>
          <a:p>
            <a:r>
              <a:rPr lang="en-US" sz="1200" b="0"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Manage images</a:t>
            </a:r>
          </a:p>
          <a:p>
            <a:r>
              <a:rPr lang="en-US" sz="1200" b="0" i="0" kern="1200" dirty="0" smtClean="0">
                <a:solidFill>
                  <a:schemeClr val="tx1"/>
                </a:solidFill>
                <a:effectLst/>
                <a:latin typeface="+mn-lt"/>
                <a:ea typeface="+mn-ea"/>
                <a:cs typeface="+mn-cs"/>
              </a:rPr>
              <a:t>Usage</a:t>
            </a:r>
          </a:p>
          <a:p>
            <a:r>
              <a:rPr lang="en-US" dirty="0" err="1" smtClean="0"/>
              <a:t>docker</a:t>
            </a:r>
            <a:r>
              <a:rPr lang="en-US" dirty="0" smtClean="0"/>
              <a:t> image COMMAND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Child commands</a:t>
            </a:r>
          </a:p>
          <a:p>
            <a:r>
              <a:rPr lang="en-US" dirty="0" err="1" smtClean="0">
                <a:effectLst/>
              </a:rPr>
              <a:t>CommandDescription</a:t>
            </a:r>
            <a:endParaRPr lang="en-US" dirty="0" smtClean="0">
              <a:effectLst/>
            </a:endParaRPr>
          </a:p>
          <a:p>
            <a:r>
              <a:rPr lang="en-US" sz="1200" u="none" strike="noStrike" kern="1200" dirty="0" smtClean="0">
                <a:solidFill>
                  <a:schemeClr val="tx1"/>
                </a:solidFill>
                <a:effectLst/>
                <a:latin typeface="+mn-lt"/>
                <a:ea typeface="+mn-ea"/>
                <a:cs typeface="+mn-cs"/>
                <a:hlinkClick r:id="rId5"/>
              </a:rPr>
              <a:t>docker image build</a:t>
            </a:r>
            <a:r>
              <a:rPr lang="en-US" sz="1200" u="none" strike="noStrike" kern="1200" dirty="0" smtClean="0">
                <a:solidFill>
                  <a:schemeClr val="tx1"/>
                </a:solidFill>
                <a:effectLst/>
                <a:latin typeface="+mn-lt"/>
                <a:ea typeface="+mn-ea"/>
                <a:cs typeface="+mn-cs"/>
              </a:rPr>
              <a:t>	</a:t>
            </a:r>
            <a:r>
              <a:rPr lang="en-US" dirty="0" smtClean="0">
                <a:effectLst/>
              </a:rPr>
              <a:t>Build an image from a </a:t>
            </a:r>
            <a:r>
              <a:rPr lang="en-US" dirty="0" err="1" smtClean="0">
                <a:effectLst/>
              </a:rPr>
              <a:t>Dockerfile</a:t>
            </a:r>
            <a:endParaRPr lang="en-US" dirty="0" smtClean="0">
              <a:effectLst/>
            </a:endParaRPr>
          </a:p>
          <a:p>
            <a:r>
              <a:rPr lang="en-US" sz="1200" u="none" strike="noStrike" kern="1200" dirty="0" smtClean="0">
                <a:solidFill>
                  <a:schemeClr val="tx1"/>
                </a:solidFill>
                <a:effectLst/>
                <a:latin typeface="+mn-lt"/>
                <a:ea typeface="+mn-ea"/>
                <a:cs typeface="+mn-cs"/>
                <a:hlinkClick r:id="rId6"/>
              </a:rPr>
              <a:t>docker image history</a:t>
            </a:r>
            <a:r>
              <a:rPr lang="en-US" sz="1200" u="none" strike="noStrike" kern="1200" dirty="0" smtClean="0">
                <a:solidFill>
                  <a:schemeClr val="tx1"/>
                </a:solidFill>
                <a:effectLst/>
                <a:latin typeface="+mn-lt"/>
                <a:ea typeface="+mn-ea"/>
                <a:cs typeface="+mn-cs"/>
              </a:rPr>
              <a:t>	</a:t>
            </a:r>
            <a:r>
              <a:rPr lang="en-US" dirty="0" smtClean="0">
                <a:effectLst/>
              </a:rPr>
              <a:t>Show the history of an image</a:t>
            </a:r>
          </a:p>
          <a:p>
            <a:r>
              <a:rPr lang="en-US" sz="1200" u="none" strike="noStrike" kern="1200" dirty="0" smtClean="0">
                <a:solidFill>
                  <a:schemeClr val="tx1"/>
                </a:solidFill>
                <a:effectLst/>
                <a:latin typeface="+mn-lt"/>
                <a:ea typeface="+mn-ea"/>
                <a:cs typeface="+mn-cs"/>
                <a:hlinkClick r:id="rId7"/>
              </a:rPr>
              <a:t>docker image import</a:t>
            </a:r>
            <a:r>
              <a:rPr lang="en-US" sz="1200" u="none" strike="noStrike" kern="1200" dirty="0" smtClean="0">
                <a:solidFill>
                  <a:schemeClr val="tx1"/>
                </a:solidFill>
                <a:effectLst/>
                <a:latin typeface="+mn-lt"/>
                <a:ea typeface="+mn-ea"/>
                <a:cs typeface="+mn-cs"/>
              </a:rPr>
              <a:t>	</a:t>
            </a:r>
            <a:r>
              <a:rPr lang="en-US" dirty="0" smtClean="0">
                <a:effectLst/>
              </a:rPr>
              <a:t>Import the contents from a </a:t>
            </a:r>
            <a:r>
              <a:rPr lang="en-US" dirty="0" err="1" smtClean="0">
                <a:effectLst/>
              </a:rPr>
              <a:t>tarball</a:t>
            </a:r>
            <a:r>
              <a:rPr lang="en-US" dirty="0" smtClean="0">
                <a:effectLst/>
              </a:rPr>
              <a:t> to create a filesystem image</a:t>
            </a:r>
          </a:p>
          <a:p>
            <a:r>
              <a:rPr lang="en-US" sz="1200" u="none" strike="noStrike" kern="1200" dirty="0" smtClean="0">
                <a:solidFill>
                  <a:schemeClr val="tx1"/>
                </a:solidFill>
                <a:effectLst/>
                <a:latin typeface="+mn-lt"/>
                <a:ea typeface="+mn-ea"/>
                <a:cs typeface="+mn-cs"/>
                <a:hlinkClick r:id="rId8"/>
              </a:rPr>
              <a:t>docker image inspect</a:t>
            </a:r>
            <a:r>
              <a:rPr lang="en-US" sz="1200" u="none" strike="noStrike" kern="1200" dirty="0" smtClean="0">
                <a:solidFill>
                  <a:schemeClr val="tx1"/>
                </a:solidFill>
                <a:effectLst/>
                <a:latin typeface="+mn-lt"/>
                <a:ea typeface="+mn-ea"/>
                <a:cs typeface="+mn-cs"/>
              </a:rPr>
              <a:t>	</a:t>
            </a:r>
            <a:r>
              <a:rPr lang="en-US" dirty="0" smtClean="0">
                <a:effectLst/>
              </a:rPr>
              <a:t>Display detailed information on one or more images</a:t>
            </a:r>
          </a:p>
          <a:p>
            <a:r>
              <a:rPr lang="en-US" sz="1200" u="none" strike="noStrike" kern="1200" dirty="0" smtClean="0">
                <a:solidFill>
                  <a:schemeClr val="tx1"/>
                </a:solidFill>
                <a:effectLst/>
                <a:latin typeface="+mn-lt"/>
                <a:ea typeface="+mn-ea"/>
                <a:cs typeface="+mn-cs"/>
                <a:hlinkClick r:id="rId9"/>
              </a:rPr>
              <a:t>docker image load</a:t>
            </a:r>
            <a:r>
              <a:rPr lang="en-US" sz="1200" u="none" strike="noStrike" kern="1200" dirty="0" smtClean="0">
                <a:solidFill>
                  <a:schemeClr val="tx1"/>
                </a:solidFill>
                <a:effectLst/>
                <a:latin typeface="+mn-lt"/>
                <a:ea typeface="+mn-ea"/>
                <a:cs typeface="+mn-cs"/>
              </a:rPr>
              <a:t>	</a:t>
            </a:r>
            <a:r>
              <a:rPr lang="en-US" dirty="0" smtClean="0">
                <a:effectLst/>
              </a:rPr>
              <a:t>Load an image from a tar archive or STDIN</a:t>
            </a:r>
          </a:p>
          <a:p>
            <a:r>
              <a:rPr lang="en-US" sz="1200" u="none" strike="noStrike" kern="1200" dirty="0" smtClean="0">
                <a:solidFill>
                  <a:schemeClr val="tx1"/>
                </a:solidFill>
                <a:effectLst/>
                <a:latin typeface="+mn-lt"/>
                <a:ea typeface="+mn-ea"/>
                <a:cs typeface="+mn-cs"/>
                <a:hlinkClick r:id="rId10"/>
              </a:rPr>
              <a:t>docker image ls</a:t>
            </a:r>
            <a:r>
              <a:rPr lang="en-US" sz="1200" u="none" strike="noStrike" kern="1200" dirty="0" smtClean="0">
                <a:solidFill>
                  <a:schemeClr val="tx1"/>
                </a:solidFill>
                <a:effectLst/>
                <a:latin typeface="+mn-lt"/>
                <a:ea typeface="+mn-ea"/>
                <a:cs typeface="+mn-cs"/>
              </a:rPr>
              <a:t>	</a:t>
            </a:r>
            <a:r>
              <a:rPr lang="en-US" dirty="0" smtClean="0">
                <a:effectLst/>
              </a:rPr>
              <a:t>List images</a:t>
            </a:r>
          </a:p>
          <a:p>
            <a:r>
              <a:rPr lang="en-US" sz="1200" u="none" strike="noStrike" kern="1200" dirty="0" smtClean="0">
                <a:solidFill>
                  <a:schemeClr val="tx1"/>
                </a:solidFill>
                <a:effectLst/>
                <a:latin typeface="+mn-lt"/>
                <a:ea typeface="+mn-ea"/>
                <a:cs typeface="+mn-cs"/>
                <a:hlinkClick r:id="rId11"/>
              </a:rPr>
              <a:t>docker image prune</a:t>
            </a:r>
            <a:r>
              <a:rPr lang="en-US" sz="1200" u="none" strike="noStrike" kern="1200" dirty="0" smtClean="0">
                <a:solidFill>
                  <a:schemeClr val="tx1"/>
                </a:solidFill>
                <a:effectLst/>
                <a:latin typeface="+mn-lt"/>
                <a:ea typeface="+mn-ea"/>
                <a:cs typeface="+mn-cs"/>
              </a:rPr>
              <a:t>	</a:t>
            </a:r>
            <a:r>
              <a:rPr lang="en-US" dirty="0" smtClean="0">
                <a:effectLst/>
              </a:rPr>
              <a:t>Remove unused images</a:t>
            </a:r>
          </a:p>
          <a:p>
            <a:r>
              <a:rPr lang="en-US" sz="1200" u="none" strike="noStrike" kern="1200" dirty="0" smtClean="0">
                <a:solidFill>
                  <a:schemeClr val="tx1"/>
                </a:solidFill>
                <a:effectLst/>
                <a:latin typeface="+mn-lt"/>
                <a:ea typeface="+mn-ea"/>
                <a:cs typeface="+mn-cs"/>
                <a:hlinkClick r:id="rId12"/>
              </a:rPr>
              <a:t>docker image pull</a:t>
            </a:r>
            <a:r>
              <a:rPr lang="en-US" sz="1200" u="none" strike="noStrike" kern="1200" dirty="0" smtClean="0">
                <a:solidFill>
                  <a:schemeClr val="tx1"/>
                </a:solidFill>
                <a:effectLst/>
                <a:latin typeface="+mn-lt"/>
                <a:ea typeface="+mn-ea"/>
                <a:cs typeface="+mn-cs"/>
              </a:rPr>
              <a:t>	</a:t>
            </a:r>
            <a:r>
              <a:rPr lang="en-US" dirty="0" smtClean="0">
                <a:effectLst/>
              </a:rPr>
              <a:t>Pull an image or a repository from a registry</a:t>
            </a:r>
          </a:p>
          <a:p>
            <a:r>
              <a:rPr lang="en-US" sz="1200" u="none" strike="noStrike" kern="1200" dirty="0" smtClean="0">
                <a:solidFill>
                  <a:schemeClr val="tx1"/>
                </a:solidFill>
                <a:effectLst/>
                <a:latin typeface="+mn-lt"/>
                <a:ea typeface="+mn-ea"/>
                <a:cs typeface="+mn-cs"/>
                <a:hlinkClick r:id="rId13"/>
              </a:rPr>
              <a:t>docker image push</a:t>
            </a:r>
            <a:r>
              <a:rPr lang="en-US" sz="1200" u="none" strike="noStrike" kern="1200" dirty="0" smtClean="0">
                <a:solidFill>
                  <a:schemeClr val="tx1"/>
                </a:solidFill>
                <a:effectLst/>
                <a:latin typeface="+mn-lt"/>
                <a:ea typeface="+mn-ea"/>
                <a:cs typeface="+mn-cs"/>
              </a:rPr>
              <a:t>	</a:t>
            </a:r>
            <a:r>
              <a:rPr lang="en-US" dirty="0" smtClean="0">
                <a:effectLst/>
              </a:rPr>
              <a:t>Push an image or a repository to a registry</a:t>
            </a:r>
          </a:p>
          <a:p>
            <a:r>
              <a:rPr lang="en-US" sz="1200" u="none" strike="noStrike" kern="1200" dirty="0" smtClean="0">
                <a:solidFill>
                  <a:schemeClr val="tx1"/>
                </a:solidFill>
                <a:effectLst/>
                <a:latin typeface="+mn-lt"/>
                <a:ea typeface="+mn-ea"/>
                <a:cs typeface="+mn-cs"/>
                <a:hlinkClick r:id="rId14"/>
              </a:rPr>
              <a:t>docker image rm</a:t>
            </a:r>
            <a:r>
              <a:rPr lang="en-US" sz="1200" u="none" strike="noStrike" kern="1200" dirty="0" smtClean="0">
                <a:solidFill>
                  <a:schemeClr val="tx1"/>
                </a:solidFill>
                <a:effectLst/>
                <a:latin typeface="+mn-lt"/>
                <a:ea typeface="+mn-ea"/>
                <a:cs typeface="+mn-cs"/>
              </a:rPr>
              <a:t>	</a:t>
            </a:r>
            <a:r>
              <a:rPr lang="en-US" dirty="0" smtClean="0">
                <a:effectLst/>
              </a:rPr>
              <a:t>Remove one or more images</a:t>
            </a:r>
          </a:p>
          <a:p>
            <a:r>
              <a:rPr lang="en-US" sz="1200" u="none" strike="noStrike" kern="1200" dirty="0" smtClean="0">
                <a:solidFill>
                  <a:schemeClr val="tx1"/>
                </a:solidFill>
                <a:effectLst/>
                <a:latin typeface="+mn-lt"/>
                <a:ea typeface="+mn-ea"/>
                <a:cs typeface="+mn-cs"/>
                <a:hlinkClick r:id="rId15"/>
              </a:rPr>
              <a:t>docker image save</a:t>
            </a:r>
            <a:r>
              <a:rPr lang="en-US" sz="1200" u="none" strike="noStrike" kern="1200" dirty="0" smtClean="0">
                <a:solidFill>
                  <a:schemeClr val="tx1"/>
                </a:solidFill>
                <a:effectLst/>
                <a:latin typeface="+mn-lt"/>
                <a:ea typeface="+mn-ea"/>
                <a:cs typeface="+mn-cs"/>
              </a:rPr>
              <a:t>	</a:t>
            </a:r>
            <a:r>
              <a:rPr lang="en-US" dirty="0" smtClean="0">
                <a:effectLst/>
              </a:rPr>
              <a:t>Save one or more images to a tar archive (streamed to STDOUT by default)</a:t>
            </a:r>
          </a:p>
          <a:p>
            <a:r>
              <a:rPr lang="en-US" sz="1200" u="none" strike="noStrike" kern="1200" dirty="0" smtClean="0">
                <a:solidFill>
                  <a:schemeClr val="tx1"/>
                </a:solidFill>
                <a:effectLst/>
                <a:latin typeface="+mn-lt"/>
                <a:ea typeface="+mn-ea"/>
                <a:cs typeface="+mn-cs"/>
                <a:hlinkClick r:id="rId16"/>
              </a:rPr>
              <a:t>docker image tag</a:t>
            </a:r>
            <a:r>
              <a:rPr lang="en-US" sz="1200" u="none" strike="noStrike" kern="1200" dirty="0" smtClean="0">
                <a:solidFill>
                  <a:schemeClr val="tx1"/>
                </a:solidFill>
                <a:effectLst/>
                <a:latin typeface="+mn-lt"/>
                <a:ea typeface="+mn-ea"/>
                <a:cs typeface="+mn-cs"/>
              </a:rPr>
              <a:t>	</a:t>
            </a:r>
            <a:r>
              <a:rPr lang="en-US" dirty="0" smtClean="0">
                <a:effectLst/>
              </a:rPr>
              <a:t>Create a tag TARGET_IMAGE that refers to SOURCE_IMAGE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96401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Basic Docker Images Commands</a:t>
            </a:r>
          </a:p>
          <a:p>
            <a:endParaRPr lang="en-US" sz="1200" u="none" strike="noStrike" kern="1200" dirty="0" smtClean="0">
              <a:solidFill>
                <a:schemeClr val="tx1"/>
              </a:solidFill>
              <a:effectLst/>
              <a:latin typeface="+mn-lt"/>
              <a:ea typeface="+mn-ea"/>
              <a:cs typeface="+mn-cs"/>
              <a:hlinkClick r:id="rId3"/>
            </a:endParaRPr>
          </a:p>
          <a:p>
            <a:r>
              <a:rPr lang="en-US" sz="1200" u="none" strike="noStrike" kern="1200" dirty="0" smtClean="0">
                <a:solidFill>
                  <a:schemeClr val="tx1"/>
                </a:solidFill>
                <a:effectLst/>
                <a:latin typeface="+mn-lt"/>
                <a:ea typeface="+mn-ea"/>
                <a:cs typeface="+mn-cs"/>
                <a:hlinkClick r:id="rId3"/>
              </a:rPr>
              <a:t>docker image build</a:t>
            </a:r>
            <a:r>
              <a:rPr lang="en-US" sz="1200" u="none" strike="noStrike" kern="1200" dirty="0" smtClean="0">
                <a:solidFill>
                  <a:schemeClr val="tx1"/>
                </a:solidFill>
                <a:effectLst/>
                <a:latin typeface="+mn-lt"/>
                <a:ea typeface="+mn-ea"/>
                <a:cs typeface="+mn-cs"/>
              </a:rPr>
              <a:t>	</a:t>
            </a:r>
            <a:r>
              <a:rPr lang="en-US" dirty="0" smtClean="0">
                <a:effectLst/>
              </a:rPr>
              <a:t>Build an image from a </a:t>
            </a:r>
            <a:r>
              <a:rPr lang="en-US" dirty="0" err="1" smtClean="0">
                <a:effectLst/>
              </a:rPr>
              <a:t>Dockerfile</a:t>
            </a:r>
            <a:endParaRPr lang="en-US" dirty="0" smtClean="0">
              <a:effectLst/>
            </a:endParaRPr>
          </a:p>
          <a:p>
            <a:r>
              <a:rPr lang="en-US" sz="1200" u="none" strike="noStrike" kern="1200" dirty="0" smtClean="0">
                <a:solidFill>
                  <a:schemeClr val="tx1"/>
                </a:solidFill>
                <a:effectLst/>
                <a:latin typeface="+mn-lt"/>
                <a:ea typeface="+mn-ea"/>
                <a:cs typeface="+mn-cs"/>
                <a:hlinkClick r:id="rId4"/>
              </a:rPr>
              <a:t>docker image history</a:t>
            </a:r>
            <a:r>
              <a:rPr lang="en-US" sz="1200" u="none" strike="noStrike" kern="1200" dirty="0" smtClean="0">
                <a:solidFill>
                  <a:schemeClr val="tx1"/>
                </a:solidFill>
                <a:effectLst/>
                <a:latin typeface="+mn-lt"/>
                <a:ea typeface="+mn-ea"/>
                <a:cs typeface="+mn-cs"/>
              </a:rPr>
              <a:t>	</a:t>
            </a:r>
            <a:r>
              <a:rPr lang="en-US" dirty="0" smtClean="0">
                <a:effectLst/>
              </a:rPr>
              <a:t>Show the history of an image</a:t>
            </a:r>
          </a:p>
          <a:p>
            <a:r>
              <a:rPr lang="en-US" sz="1200" u="none" strike="noStrike" kern="1200" dirty="0" smtClean="0">
                <a:solidFill>
                  <a:schemeClr val="tx1"/>
                </a:solidFill>
                <a:effectLst/>
                <a:latin typeface="+mn-lt"/>
                <a:ea typeface="+mn-ea"/>
                <a:cs typeface="+mn-cs"/>
                <a:hlinkClick r:id="rId5"/>
              </a:rPr>
              <a:t>docker image import</a:t>
            </a:r>
            <a:r>
              <a:rPr lang="en-US" sz="1200" u="none" strike="noStrike" kern="1200" dirty="0" smtClean="0">
                <a:solidFill>
                  <a:schemeClr val="tx1"/>
                </a:solidFill>
                <a:effectLst/>
                <a:latin typeface="+mn-lt"/>
                <a:ea typeface="+mn-ea"/>
                <a:cs typeface="+mn-cs"/>
              </a:rPr>
              <a:t>	</a:t>
            </a:r>
            <a:r>
              <a:rPr lang="en-US" dirty="0" smtClean="0">
                <a:effectLst/>
              </a:rPr>
              <a:t>Import the contents from a </a:t>
            </a:r>
            <a:r>
              <a:rPr lang="en-US" dirty="0" err="1" smtClean="0">
                <a:effectLst/>
              </a:rPr>
              <a:t>tarball</a:t>
            </a:r>
            <a:r>
              <a:rPr lang="en-US" dirty="0" smtClean="0">
                <a:effectLst/>
              </a:rPr>
              <a:t> to create a filesystem image</a:t>
            </a:r>
          </a:p>
          <a:p>
            <a:r>
              <a:rPr lang="en-US" sz="1200" u="none" strike="noStrike" kern="1200" dirty="0" smtClean="0">
                <a:solidFill>
                  <a:schemeClr val="tx1"/>
                </a:solidFill>
                <a:effectLst/>
                <a:latin typeface="+mn-lt"/>
                <a:ea typeface="+mn-ea"/>
                <a:cs typeface="+mn-cs"/>
                <a:hlinkClick r:id="rId6"/>
              </a:rPr>
              <a:t>docker image inspect</a:t>
            </a:r>
            <a:r>
              <a:rPr lang="en-US" sz="1200" u="none" strike="noStrike" kern="1200" dirty="0" smtClean="0">
                <a:solidFill>
                  <a:schemeClr val="tx1"/>
                </a:solidFill>
                <a:effectLst/>
                <a:latin typeface="+mn-lt"/>
                <a:ea typeface="+mn-ea"/>
                <a:cs typeface="+mn-cs"/>
              </a:rPr>
              <a:t>	</a:t>
            </a:r>
            <a:r>
              <a:rPr lang="en-US" dirty="0" smtClean="0">
                <a:effectLst/>
              </a:rPr>
              <a:t>Display detailed information on one or more images</a:t>
            </a:r>
          </a:p>
          <a:p>
            <a:r>
              <a:rPr lang="en-US" sz="1200" u="none" strike="noStrike" kern="1200" dirty="0" smtClean="0">
                <a:solidFill>
                  <a:schemeClr val="tx1"/>
                </a:solidFill>
                <a:effectLst/>
                <a:latin typeface="+mn-lt"/>
                <a:ea typeface="+mn-ea"/>
                <a:cs typeface="+mn-cs"/>
                <a:hlinkClick r:id="rId7"/>
              </a:rPr>
              <a:t>docker image load</a:t>
            </a:r>
            <a:r>
              <a:rPr lang="en-US" sz="1200" u="none" strike="noStrike" kern="1200" dirty="0" smtClean="0">
                <a:solidFill>
                  <a:schemeClr val="tx1"/>
                </a:solidFill>
                <a:effectLst/>
                <a:latin typeface="+mn-lt"/>
                <a:ea typeface="+mn-ea"/>
                <a:cs typeface="+mn-cs"/>
              </a:rPr>
              <a:t>	</a:t>
            </a:r>
            <a:r>
              <a:rPr lang="en-US" dirty="0" smtClean="0">
                <a:effectLst/>
              </a:rPr>
              <a:t>Load an image from a tar archive or STDIN</a:t>
            </a:r>
          </a:p>
          <a:p>
            <a:r>
              <a:rPr lang="en-US" sz="1200" u="none" strike="noStrike" kern="1200" dirty="0" smtClean="0">
                <a:solidFill>
                  <a:schemeClr val="tx1"/>
                </a:solidFill>
                <a:effectLst/>
                <a:latin typeface="+mn-lt"/>
                <a:ea typeface="+mn-ea"/>
                <a:cs typeface="+mn-cs"/>
                <a:hlinkClick r:id="rId8"/>
              </a:rPr>
              <a:t>docker image ls</a:t>
            </a:r>
            <a:r>
              <a:rPr lang="en-US" sz="1200" u="none" strike="noStrike" kern="1200" dirty="0" smtClean="0">
                <a:solidFill>
                  <a:schemeClr val="tx1"/>
                </a:solidFill>
                <a:effectLst/>
                <a:latin typeface="+mn-lt"/>
                <a:ea typeface="+mn-ea"/>
                <a:cs typeface="+mn-cs"/>
              </a:rPr>
              <a:t>	</a:t>
            </a:r>
            <a:r>
              <a:rPr lang="en-US" dirty="0" smtClean="0">
                <a:effectLst/>
              </a:rPr>
              <a:t>List images</a:t>
            </a:r>
          </a:p>
          <a:p>
            <a:r>
              <a:rPr lang="en-US" sz="1200" u="none" strike="noStrike" kern="1200" dirty="0" smtClean="0">
                <a:solidFill>
                  <a:schemeClr val="tx1"/>
                </a:solidFill>
                <a:effectLst/>
                <a:latin typeface="+mn-lt"/>
                <a:ea typeface="+mn-ea"/>
                <a:cs typeface="+mn-cs"/>
                <a:hlinkClick r:id="rId9"/>
              </a:rPr>
              <a:t>docker image prune</a:t>
            </a:r>
            <a:r>
              <a:rPr lang="en-US" sz="1200" u="none" strike="noStrike" kern="1200" dirty="0" smtClean="0">
                <a:solidFill>
                  <a:schemeClr val="tx1"/>
                </a:solidFill>
                <a:effectLst/>
                <a:latin typeface="+mn-lt"/>
                <a:ea typeface="+mn-ea"/>
                <a:cs typeface="+mn-cs"/>
              </a:rPr>
              <a:t>	</a:t>
            </a:r>
            <a:r>
              <a:rPr lang="en-US" dirty="0" smtClean="0">
                <a:effectLst/>
              </a:rPr>
              <a:t>Remove unused images</a:t>
            </a:r>
          </a:p>
          <a:p>
            <a:r>
              <a:rPr lang="en-US" sz="1200" u="none" strike="noStrike" kern="1200" dirty="0" smtClean="0">
                <a:solidFill>
                  <a:schemeClr val="tx1"/>
                </a:solidFill>
                <a:effectLst/>
                <a:latin typeface="+mn-lt"/>
                <a:ea typeface="+mn-ea"/>
                <a:cs typeface="+mn-cs"/>
                <a:hlinkClick r:id="rId10"/>
              </a:rPr>
              <a:t>docker image pull</a:t>
            </a:r>
            <a:r>
              <a:rPr lang="en-US" sz="1200" u="none" strike="noStrike" kern="1200" dirty="0" smtClean="0">
                <a:solidFill>
                  <a:schemeClr val="tx1"/>
                </a:solidFill>
                <a:effectLst/>
                <a:latin typeface="+mn-lt"/>
                <a:ea typeface="+mn-ea"/>
                <a:cs typeface="+mn-cs"/>
              </a:rPr>
              <a:t>	</a:t>
            </a:r>
            <a:r>
              <a:rPr lang="en-US" dirty="0" smtClean="0">
                <a:effectLst/>
              </a:rPr>
              <a:t>Pull an image or a repository from a registry</a:t>
            </a:r>
          </a:p>
          <a:p>
            <a:r>
              <a:rPr lang="en-US" sz="1200" u="none" strike="noStrike" kern="1200" dirty="0" smtClean="0">
                <a:solidFill>
                  <a:schemeClr val="tx1"/>
                </a:solidFill>
                <a:effectLst/>
                <a:latin typeface="+mn-lt"/>
                <a:ea typeface="+mn-ea"/>
                <a:cs typeface="+mn-cs"/>
                <a:hlinkClick r:id="rId11"/>
              </a:rPr>
              <a:t>docker image push</a:t>
            </a:r>
            <a:r>
              <a:rPr lang="en-US" sz="1200" u="none" strike="noStrike" kern="1200" dirty="0" smtClean="0">
                <a:solidFill>
                  <a:schemeClr val="tx1"/>
                </a:solidFill>
                <a:effectLst/>
                <a:latin typeface="+mn-lt"/>
                <a:ea typeface="+mn-ea"/>
                <a:cs typeface="+mn-cs"/>
              </a:rPr>
              <a:t>	</a:t>
            </a:r>
            <a:r>
              <a:rPr lang="en-US" dirty="0" smtClean="0">
                <a:effectLst/>
              </a:rPr>
              <a:t>Push an image or a repository to a registry</a:t>
            </a:r>
          </a:p>
          <a:p>
            <a:r>
              <a:rPr lang="en-US" sz="1200" u="none" strike="noStrike" kern="1200" dirty="0" smtClean="0">
                <a:solidFill>
                  <a:schemeClr val="tx1"/>
                </a:solidFill>
                <a:effectLst/>
                <a:latin typeface="+mn-lt"/>
                <a:ea typeface="+mn-ea"/>
                <a:cs typeface="+mn-cs"/>
                <a:hlinkClick r:id="rId12"/>
              </a:rPr>
              <a:t>docker image rm</a:t>
            </a:r>
            <a:r>
              <a:rPr lang="en-US" sz="1200" u="none" strike="noStrike" kern="1200" dirty="0" smtClean="0">
                <a:solidFill>
                  <a:schemeClr val="tx1"/>
                </a:solidFill>
                <a:effectLst/>
                <a:latin typeface="+mn-lt"/>
                <a:ea typeface="+mn-ea"/>
                <a:cs typeface="+mn-cs"/>
              </a:rPr>
              <a:t>	</a:t>
            </a:r>
            <a:r>
              <a:rPr lang="en-US" dirty="0" smtClean="0">
                <a:effectLst/>
              </a:rPr>
              <a:t>Remove one or more images</a:t>
            </a:r>
          </a:p>
          <a:p>
            <a:r>
              <a:rPr lang="en-US" sz="1200" u="none" strike="noStrike" kern="1200" dirty="0" smtClean="0">
                <a:solidFill>
                  <a:schemeClr val="tx1"/>
                </a:solidFill>
                <a:effectLst/>
                <a:latin typeface="+mn-lt"/>
                <a:ea typeface="+mn-ea"/>
                <a:cs typeface="+mn-cs"/>
                <a:hlinkClick r:id="rId13"/>
              </a:rPr>
              <a:t>docker image save</a:t>
            </a:r>
            <a:r>
              <a:rPr lang="en-US" sz="1200" u="none" strike="noStrike" kern="1200" dirty="0" smtClean="0">
                <a:solidFill>
                  <a:schemeClr val="tx1"/>
                </a:solidFill>
                <a:effectLst/>
                <a:latin typeface="+mn-lt"/>
                <a:ea typeface="+mn-ea"/>
                <a:cs typeface="+mn-cs"/>
              </a:rPr>
              <a:t>	</a:t>
            </a:r>
            <a:r>
              <a:rPr lang="en-US" dirty="0" smtClean="0">
                <a:effectLst/>
              </a:rPr>
              <a:t>Save one or more images to a tar archive (streamed to STDOUT by default)</a:t>
            </a:r>
          </a:p>
          <a:p>
            <a:r>
              <a:rPr lang="en-US" sz="1200" u="none" strike="noStrike" kern="1200" dirty="0" smtClean="0">
                <a:solidFill>
                  <a:schemeClr val="tx1"/>
                </a:solidFill>
                <a:effectLst/>
                <a:latin typeface="+mn-lt"/>
                <a:ea typeface="+mn-ea"/>
                <a:cs typeface="+mn-cs"/>
                <a:hlinkClick r:id="rId14"/>
              </a:rPr>
              <a:t>docker image tag</a:t>
            </a:r>
            <a:r>
              <a:rPr lang="en-US" sz="1200" u="none" strike="noStrike" kern="1200" dirty="0" smtClean="0">
                <a:solidFill>
                  <a:schemeClr val="tx1"/>
                </a:solidFill>
                <a:effectLst/>
                <a:latin typeface="+mn-lt"/>
                <a:ea typeface="+mn-ea"/>
                <a:cs typeface="+mn-cs"/>
              </a:rPr>
              <a:t>	</a:t>
            </a:r>
            <a:r>
              <a:rPr lang="en-US" dirty="0" smtClean="0">
                <a:effectLst/>
              </a:rPr>
              <a:t>Create a tag TARGET_IMAGE that refers to SOURCE_IMAGE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135062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r>
              <a:rPr lang="en-US" smtClean="0"/>
              <a:t>Virtuant </a:t>
            </a: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3400DB6-D773-B849-B51E-D61976E3EFC2}" type="datetime1">
              <a:rPr lang="en-US" smtClean="0"/>
              <a:t>6/13/18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Virtuant </a:t>
            </a: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5DC9501-AED6-1A41-ADCB-33C1676F542A}" type="datetime1">
              <a:rPr lang="en-US" smtClean="0"/>
              <a:t>6/13/18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Virtuant </a:t>
            </a: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D1F6685-A33B-B54F-816F-477E5BAC7466}" type="datetime1">
              <a:rPr lang="en-US" smtClean="0"/>
              <a:t>6/13/18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084"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dirty="0" err="1" smtClean="0"/>
              <a:t>virtuant</a:t>
            </a:r>
            <a:endParaRPr lang="en-US" dirty="0"/>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dirty="0"/>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r>
              <a:rPr lang="en-US" smtClean="0"/>
              <a:t>Virtuant </a:t>
            </a: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C8AF89FE-94EA-5F48-BE46-C5DB84D3F901}" type="datetime1">
              <a:rPr lang="en-US" smtClean="0"/>
              <a:t>6/13/18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r>
              <a:rPr lang="en-US" smtClean="0"/>
              <a:t>Virtuant </a:t>
            </a: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9C1F6BB-E0F9-2E43-9396-C482AB1FFF07}" type="datetime1">
              <a:rPr lang="en-US" smtClean="0"/>
              <a:t>6/13/18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D556B20-9BEF-3547-AB88-09621A434462}" type="datetime1">
              <a:rPr lang="en-US" smtClean="0"/>
              <a:t>6/13/18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smtClean="0"/>
              <a:t>Virtuant </a:t>
            </a: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9ED8C9A-D01D-AD4A-8106-D735A1DAE453}" type="datetime1">
              <a:rPr lang="en-US" smtClean="0"/>
              <a:t>6/13/18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13"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r>
              <a:rPr lang="en-US" smtClean="0"/>
              <a:t>Virtuant </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3B968002-62BD-5640-B3A6-46DBE6B1033F}" type="datetime1">
              <a:rPr lang="en-US" smtClean="0"/>
              <a:t>6/13/18</a:t>
            </a:fld>
            <a:endParaRPr lang="en-US"/>
          </a:p>
        </p:txBody>
      </p:sp>
    </p:spTree>
    <p:extLst>
      <p:ext uri="{BB962C8B-B14F-4D97-AF65-F5344CB8AC3E}">
        <p14:creationId xmlns:p14="http://schemas.microsoft.com/office/powerpoint/2010/main" val="212899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CB96D49-7304-2E42-ABB6-46276806E639}" type="datetime1">
              <a:rPr lang="en-US" smtClean="0"/>
              <a:t>6/13/18</a:t>
            </a:fld>
            <a:endParaRPr lang="en-US"/>
          </a:p>
        </p:txBody>
      </p:sp>
      <p:sp>
        <p:nvSpPr>
          <p:cNvPr id="6" name="Footer Placeholder 5"/>
          <p:cNvSpPr>
            <a:spLocks noGrp="1"/>
          </p:cNvSpPr>
          <p:nvPr>
            <p:ph type="ftr" sz="quarter" idx="11"/>
          </p:nvPr>
        </p:nvSpPr>
        <p:spPr/>
        <p:txBody>
          <a:bodyPr/>
          <a:lstStyle/>
          <a:p>
            <a:pPr>
              <a:defRPr/>
            </a:pPr>
            <a:r>
              <a:rPr lang="en-US" smtClean="0"/>
              <a:t>Virtuant </a:t>
            </a: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C48A7FE2-E26E-3048-B2C3-9921A254ED68}" type="datetime1">
              <a:rPr lang="en-US" smtClean="0"/>
              <a:t>6/13/18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smtClean="0"/>
              <a:t>Virtuant </a:t>
            </a: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sldNum="0"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Containers</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smtClean="0"/>
              <a:t>Discovering Docker Containers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Ways to Create an Image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err="1" smtClean="0"/>
              <a:t>Dockerfile</a:t>
            </a:r>
            <a:r>
              <a:rPr lang="en-US" sz="2400" dirty="0" smtClean="0"/>
              <a:t> is the most common way to create a base image, and there’s </a:t>
            </a:r>
            <a:r>
              <a:rPr lang="en-US" sz="2400" b="1" dirty="0" smtClean="0"/>
              <a:t>two</a:t>
            </a:r>
            <a:r>
              <a:rPr lang="en-US" sz="2400" dirty="0" smtClean="0"/>
              <a:t> ways to do that:</a:t>
            </a:r>
          </a:p>
          <a:p>
            <a:pPr marL="658368" lvl="1" indent="-457200">
              <a:buClr>
                <a:schemeClr val="tx1"/>
              </a:buClr>
              <a:buFont typeface="+mj-lt"/>
              <a:buAutoNum type="arabicPeriod"/>
            </a:pPr>
            <a:r>
              <a:rPr lang="en-US" sz="2400" dirty="0" smtClean="0">
                <a:solidFill>
                  <a:schemeClr val="tx1"/>
                </a:solidFill>
              </a:rPr>
              <a:t> Utilizing a </a:t>
            </a:r>
            <a:r>
              <a:rPr lang="en-US" sz="2400" b="1" dirty="0" smtClean="0">
                <a:solidFill>
                  <a:schemeClr val="tx1"/>
                </a:solidFill>
              </a:rPr>
              <a:t>parent image</a:t>
            </a:r>
            <a:r>
              <a:rPr lang="en-US" sz="2400" dirty="0" smtClean="0">
                <a:solidFill>
                  <a:schemeClr val="tx1"/>
                </a:solidFill>
              </a:rPr>
              <a:t> referenced by the </a:t>
            </a:r>
            <a:r>
              <a:rPr lang="en-US" sz="2400" dirty="0" smtClean="0">
                <a:solidFill>
                  <a:schemeClr val="tx1"/>
                </a:solidFill>
                <a:latin typeface="Courier New" charset="0"/>
                <a:ea typeface="Courier New" charset="0"/>
                <a:cs typeface="Courier New" charset="0"/>
              </a:rPr>
              <a:t>FROM</a:t>
            </a:r>
            <a:r>
              <a:rPr lang="en-US" sz="2400" dirty="0" smtClean="0">
                <a:solidFill>
                  <a:schemeClr val="tx1"/>
                </a:solidFill>
              </a:rPr>
              <a:t> directive in the </a:t>
            </a:r>
            <a:r>
              <a:rPr lang="en-US" sz="2400" dirty="0" err="1" smtClean="0">
                <a:solidFill>
                  <a:schemeClr val="tx1"/>
                </a:solidFill>
              </a:rPr>
              <a:t>Dockerfile</a:t>
            </a:r>
            <a:endParaRPr lang="en-US" sz="2400" dirty="0" smtClean="0">
              <a:solidFill>
                <a:schemeClr val="tx1"/>
              </a:solidFill>
            </a:endParaRPr>
          </a:p>
          <a:p>
            <a:pPr marL="658368" lvl="1" indent="-457200">
              <a:buClr>
                <a:schemeClr val="tx1"/>
              </a:buClr>
              <a:buFont typeface="+mj-lt"/>
              <a:buAutoNum type="arabicPeriod"/>
            </a:pPr>
            <a:r>
              <a:rPr lang="en-US" sz="2400" dirty="0" smtClean="0">
                <a:solidFill>
                  <a:schemeClr val="tx1"/>
                </a:solidFill>
              </a:rPr>
              <a:t> A</a:t>
            </a:r>
            <a:r>
              <a:rPr lang="en-US" sz="2400" dirty="0">
                <a:solidFill>
                  <a:schemeClr val="tx1"/>
                </a:solidFill>
              </a:rPr>
              <a:t> </a:t>
            </a:r>
            <a:r>
              <a:rPr lang="en-US" sz="2400" b="1" dirty="0">
                <a:solidFill>
                  <a:schemeClr val="tx1"/>
                </a:solidFill>
              </a:rPr>
              <a:t>base </a:t>
            </a:r>
            <a:r>
              <a:rPr lang="en-US" sz="2400" b="1" dirty="0" smtClean="0">
                <a:solidFill>
                  <a:schemeClr val="tx1"/>
                </a:solidFill>
              </a:rPr>
              <a:t>image</a:t>
            </a:r>
            <a:r>
              <a:rPr lang="en-US" sz="2400" dirty="0" smtClean="0">
                <a:solidFill>
                  <a:schemeClr val="tx1"/>
                </a:solidFill>
              </a:rPr>
              <a:t>,</a:t>
            </a:r>
            <a:r>
              <a:rPr lang="en-US" sz="2400" dirty="0">
                <a:solidFill>
                  <a:schemeClr val="tx1"/>
                </a:solidFill>
              </a:rPr>
              <a:t> either has no </a:t>
            </a:r>
            <a:r>
              <a:rPr lang="en-US" sz="2400" dirty="0">
                <a:solidFill>
                  <a:schemeClr val="tx1"/>
                </a:solidFill>
                <a:latin typeface="Courier New" charset="0"/>
                <a:ea typeface="Courier New" charset="0"/>
                <a:cs typeface="Courier New" charset="0"/>
              </a:rPr>
              <a:t>FROM</a:t>
            </a:r>
            <a:r>
              <a:rPr lang="en-US" sz="2400" dirty="0">
                <a:solidFill>
                  <a:schemeClr val="tx1"/>
                </a:solidFill>
              </a:rPr>
              <a:t> line in its </a:t>
            </a:r>
            <a:r>
              <a:rPr lang="en-US" sz="2400" dirty="0" err="1">
                <a:solidFill>
                  <a:schemeClr val="tx1"/>
                </a:solidFill>
              </a:rPr>
              <a:t>Dockerfile</a:t>
            </a:r>
            <a:r>
              <a:rPr lang="en-US" sz="2400" dirty="0">
                <a:solidFill>
                  <a:schemeClr val="tx1"/>
                </a:solidFill>
              </a:rPr>
              <a:t>, or has </a:t>
            </a:r>
            <a:r>
              <a:rPr lang="en-US" sz="2400" dirty="0">
                <a:solidFill>
                  <a:schemeClr val="tx1"/>
                </a:solidFill>
                <a:latin typeface="Courier New" charset="0"/>
                <a:ea typeface="Courier New" charset="0"/>
                <a:cs typeface="Courier New" charset="0"/>
              </a:rPr>
              <a:t>FROM </a:t>
            </a:r>
            <a:r>
              <a:rPr lang="en-US" sz="2400" dirty="0" smtClean="0">
                <a:solidFill>
                  <a:schemeClr val="tx1"/>
                </a:solidFill>
                <a:latin typeface="Courier New" charset="0"/>
                <a:ea typeface="Courier New" charset="0"/>
                <a:cs typeface="Courier New" charset="0"/>
              </a:rPr>
              <a:t>scratch</a:t>
            </a:r>
            <a:endParaRPr lang="en-US" sz="2600" dirty="0">
              <a:solidFill>
                <a:schemeClr val="tx1"/>
              </a:solidFill>
              <a:latin typeface="Courier New" charset="0"/>
              <a:ea typeface="Courier New" charset="0"/>
              <a:cs typeface="Courier New" charset="0"/>
            </a:endParaRPr>
          </a:p>
          <a:p>
            <a:pPr>
              <a:buFont typeface="Wingdings" charset="2"/>
              <a:buChar char="q"/>
            </a:pPr>
            <a:r>
              <a:rPr lang="en-US" sz="2200" dirty="0"/>
              <a:t> </a:t>
            </a:r>
            <a:r>
              <a:rPr lang="en-US" sz="2200" dirty="0" smtClean="0"/>
              <a:t>(We will learn much more about </a:t>
            </a:r>
            <a:r>
              <a:rPr lang="en-US" sz="2200" dirty="0" err="1" smtClean="0"/>
              <a:t>Dockerfiles</a:t>
            </a:r>
            <a:r>
              <a:rPr lang="en-US" sz="2200" dirty="0" smtClean="0"/>
              <a:t> in the coming lectures!)</a:t>
            </a:r>
          </a:p>
          <a:p>
            <a:pPr>
              <a:buFont typeface="Wingdings" charset="2"/>
              <a:buChar char="q"/>
            </a:pPr>
            <a:r>
              <a:rPr lang="en-US" sz="2400" dirty="0" smtClean="0">
                <a:solidFill>
                  <a:schemeClr val="tx1"/>
                </a:solidFill>
              </a:rPr>
              <a:t> Also, images </a:t>
            </a:r>
            <a:r>
              <a:rPr lang="en-US" sz="2400" dirty="0">
                <a:solidFill>
                  <a:schemeClr val="tx1"/>
                </a:solidFill>
              </a:rPr>
              <a:t>can </a:t>
            </a:r>
            <a:r>
              <a:rPr lang="en-US" sz="2400" dirty="0" smtClean="0">
                <a:solidFill>
                  <a:schemeClr val="tx1"/>
                </a:solidFill>
              </a:rPr>
              <a:t>be </a:t>
            </a:r>
            <a:r>
              <a:rPr lang="en-US" sz="2400" dirty="0">
                <a:solidFill>
                  <a:schemeClr val="tx1"/>
                </a:solidFill>
              </a:rPr>
              <a:t>saved using </a:t>
            </a:r>
            <a:r>
              <a:rPr lang="en-US" sz="2400" dirty="0">
                <a:solidFill>
                  <a:schemeClr val="tx1"/>
                </a:solidFill>
                <a:latin typeface="Courier New" charset="0"/>
                <a:ea typeface="Courier New" charset="0"/>
                <a:cs typeface="Courier New" charset="0"/>
              </a:rPr>
              <a:t>image save</a:t>
            </a:r>
            <a:r>
              <a:rPr lang="en-US" sz="2400" dirty="0">
                <a:solidFill>
                  <a:schemeClr val="tx1"/>
                </a:solidFill>
              </a:rPr>
              <a:t> command to a </a:t>
            </a:r>
            <a:r>
              <a:rPr lang="en-US" sz="2400" dirty="0">
                <a:solidFill>
                  <a:schemeClr val="tx1"/>
                </a:solidFill>
                <a:latin typeface="Courier New" charset="0"/>
                <a:ea typeface="Courier New" charset="0"/>
                <a:cs typeface="Courier New" charset="0"/>
              </a:rPr>
              <a:t>.tar</a:t>
            </a:r>
            <a:r>
              <a:rPr lang="en-US" sz="2400" dirty="0">
                <a:solidFill>
                  <a:schemeClr val="tx1"/>
                </a:solidFill>
              </a:rPr>
              <a:t> file</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These </a:t>
            </a:r>
            <a:r>
              <a:rPr lang="en-US" sz="2400" dirty="0">
                <a:solidFill>
                  <a:schemeClr val="tx1"/>
                </a:solidFill>
              </a:rPr>
              <a:t>tar files can then be imported using load command:</a:t>
            </a:r>
          </a:p>
          <a:p>
            <a:pPr>
              <a:buFont typeface="Wingdings" charset="2"/>
              <a:buChar char="q"/>
            </a:pPr>
            <a:endParaRPr lang="en-US" sz="2200" dirty="0" smtClean="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2209800" y="4005840"/>
            <a:ext cx="7772400" cy="41376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image save </a:t>
            </a:r>
            <a:r>
              <a:rPr lang="en-US" dirty="0" err="1">
                <a:solidFill>
                  <a:schemeClr val="bg1"/>
                </a:solidFill>
                <a:latin typeface="Courier New" charset="0"/>
                <a:ea typeface="Courier New" charset="0"/>
                <a:cs typeface="Courier New" charset="0"/>
              </a:rPr>
              <a:t>helloworld</a:t>
            </a:r>
            <a:r>
              <a:rPr lang="en-US" dirty="0">
                <a:solidFill>
                  <a:schemeClr val="bg1"/>
                </a:solidFill>
                <a:latin typeface="Courier New" charset="0"/>
                <a:ea typeface="Courier New" charset="0"/>
                <a:cs typeface="Courier New" charset="0"/>
              </a:rPr>
              <a:t> &gt; </a:t>
            </a:r>
            <a:r>
              <a:rPr lang="en-US" dirty="0" err="1">
                <a:solidFill>
                  <a:schemeClr val="bg1"/>
                </a:solidFill>
                <a:latin typeface="Courier New" charset="0"/>
                <a:ea typeface="Courier New" charset="0"/>
                <a:cs typeface="Courier New" charset="0"/>
              </a:rPr>
              <a:t>helloworld.tar</a:t>
            </a:r>
            <a:endParaRPr lang="en-US" dirty="0">
              <a:solidFill>
                <a:schemeClr val="bg1"/>
              </a:solidFill>
              <a:latin typeface="Courier New" charset="0"/>
              <a:ea typeface="Courier New" charset="0"/>
              <a:cs typeface="Courier New" charset="0"/>
            </a:endParaRPr>
          </a:p>
        </p:txBody>
      </p:sp>
      <p:sp>
        <p:nvSpPr>
          <p:cNvPr id="9" name="Content Placeholder 2"/>
          <p:cNvSpPr>
            <a:spLocks noGrp="1"/>
          </p:cNvSpPr>
          <p:nvPr/>
        </p:nvSpPr>
        <p:spPr>
          <a:xfrm>
            <a:off x="3048000" y="5029200"/>
            <a:ext cx="6096000" cy="41376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image load -</a:t>
            </a:r>
            <a:r>
              <a:rPr lang="en-US" dirty="0" err="1">
                <a:solidFill>
                  <a:schemeClr val="bg1"/>
                </a:solidFill>
                <a:latin typeface="Courier New" charset="0"/>
                <a:ea typeface="Courier New" charset="0"/>
                <a:cs typeface="Courier New" charset="0"/>
              </a:rPr>
              <a:t>i</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helloworld.tar</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740386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lvl1pPr defTabSz="813816">
              <a:defRPr sz="3559" spc="-89"/>
            </a:lvl1pPr>
          </a:lstStyle>
          <a:p>
            <a:r>
              <a:t>Basic Commands</a:t>
            </a:r>
          </a:p>
        </p:txBody>
      </p:sp>
      <p:sp>
        <p:nvSpPr>
          <p:cNvPr id="183" name="Shape 183"/>
          <p:cNvSpPr>
            <a:spLocks noGrp="1"/>
          </p:cNvSpPr>
          <p:nvPr>
            <p:ph type="body" idx="1"/>
          </p:nvPr>
        </p:nvSpPr>
        <p:spPr>
          <a:xfrm>
            <a:off x="1097280" y="1043356"/>
            <a:ext cx="10058399" cy="5029199"/>
          </a:xfrm>
          <a:prstGeom prst="rect">
            <a:avLst/>
          </a:prstGeom>
        </p:spPr>
        <p:txBody>
          <a:bodyPr>
            <a:normAutofit/>
          </a:bodyPr>
          <a:lstStyle/>
          <a:p>
            <a:pPr>
              <a:buFont typeface="Wingdings"/>
              <a:buChar char="❑"/>
              <a:defRPr sz="2800"/>
            </a:pPr>
            <a:r>
              <a:rPr lang="en-US" dirty="0" smtClean="0"/>
              <a:t> </a:t>
            </a:r>
            <a:r>
              <a:rPr dirty="0" smtClean="0"/>
              <a:t>See </a:t>
            </a:r>
            <a:r>
              <a:rPr dirty="0"/>
              <a:t>local repository of images</a:t>
            </a:r>
          </a:p>
          <a:p>
            <a:pPr marL="292608" lvl="1" indent="-91440">
              <a:buFont typeface="Wingdings"/>
              <a:buChar char="❑"/>
              <a:defRPr sz="2800"/>
            </a:pPr>
            <a:endParaRPr sz="2000" dirty="0"/>
          </a:p>
          <a:p>
            <a:pPr marL="0">
              <a:buFont typeface="Wingdings"/>
              <a:buChar char="❑"/>
              <a:defRPr sz="2800"/>
            </a:pPr>
            <a:r>
              <a:rPr dirty="0"/>
              <a:t> Check to see if containers are running</a:t>
            </a:r>
          </a:p>
          <a:p>
            <a:pPr marL="292608" lvl="1" indent="-91440">
              <a:buFont typeface="Wingdings"/>
              <a:buChar char="❑"/>
              <a:defRPr sz="2800"/>
            </a:pPr>
            <a:endParaRPr sz="2000" dirty="0"/>
          </a:p>
          <a:p>
            <a:pPr marL="0">
              <a:buFont typeface="Wingdings"/>
              <a:buChar char="❑"/>
              <a:defRPr sz="2800"/>
            </a:pPr>
            <a:r>
              <a:rPr dirty="0"/>
              <a:t> Pull a container down</a:t>
            </a:r>
          </a:p>
          <a:p>
            <a:pPr marL="292608" lvl="1" indent="-91440">
              <a:buFont typeface="Wingdings"/>
              <a:buChar char="❑"/>
              <a:defRPr sz="2800"/>
            </a:pPr>
            <a:endParaRPr sz="2000" dirty="0"/>
          </a:p>
          <a:p>
            <a:pPr marL="0">
              <a:buFont typeface="Wingdings"/>
              <a:buChar char="❑"/>
              <a:defRPr sz="2800"/>
            </a:pPr>
            <a:r>
              <a:rPr dirty="0"/>
              <a:t> Check system-wide </a:t>
            </a:r>
            <a:r>
              <a:rPr dirty="0" smtClean="0"/>
              <a:t>information</a:t>
            </a:r>
            <a:endParaRPr lang="en-US" dirty="0" smtClean="0"/>
          </a:p>
          <a:p>
            <a:pPr marL="0">
              <a:buFont typeface="Wingdings"/>
              <a:buChar char="❑"/>
              <a:defRPr sz="2800"/>
            </a:pPr>
            <a:endParaRPr lang="en-US" dirty="0"/>
          </a:p>
          <a:p>
            <a:pPr marL="0">
              <a:buFont typeface="Wingdings"/>
              <a:buChar char="❑"/>
              <a:defRPr sz="2800"/>
            </a:pPr>
            <a:r>
              <a:rPr lang="en-US" dirty="0" smtClean="0"/>
              <a:t> Or course, if you want to see all the available Docker commands:</a:t>
            </a:r>
            <a:endParaRPr dirty="0"/>
          </a:p>
        </p:txBody>
      </p:sp>
      <p:sp>
        <p:nvSpPr>
          <p:cNvPr id="184" name="Shape 184"/>
          <p:cNvSpPr/>
          <p:nvPr/>
        </p:nvSpPr>
        <p:spPr>
          <a:xfrm>
            <a:off x="4914545" y="1504890"/>
            <a:ext cx="2400655"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a:t>$ docker images</a:t>
            </a:r>
          </a:p>
        </p:txBody>
      </p:sp>
      <p:sp>
        <p:nvSpPr>
          <p:cNvPr id="185" name="Shape 185"/>
          <p:cNvSpPr/>
          <p:nvPr/>
        </p:nvSpPr>
        <p:spPr>
          <a:xfrm>
            <a:off x="5225298" y="2438400"/>
            <a:ext cx="1785102"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dirty="0"/>
              <a:t>$ docker ps</a:t>
            </a:r>
          </a:p>
        </p:txBody>
      </p:sp>
      <p:sp>
        <p:nvSpPr>
          <p:cNvPr id="186" name="Shape 186"/>
          <p:cNvSpPr/>
          <p:nvPr/>
        </p:nvSpPr>
        <p:spPr>
          <a:xfrm>
            <a:off x="2438400" y="3333690"/>
            <a:ext cx="7371656"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dirty="0"/>
              <a:t>$ docker pull &lt;reponame/imagename:tag</a:t>
            </a:r>
            <a:r>
              <a:rPr lang="en-US" sz="2000" dirty="0"/>
              <a:t>&gt;</a:t>
            </a:r>
            <a:endParaRPr sz="2000" dirty="0"/>
          </a:p>
        </p:txBody>
      </p:sp>
      <p:sp>
        <p:nvSpPr>
          <p:cNvPr id="187" name="Shape 187"/>
          <p:cNvSpPr/>
          <p:nvPr/>
        </p:nvSpPr>
        <p:spPr>
          <a:xfrm>
            <a:off x="5069921" y="4267200"/>
            <a:ext cx="2092879"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a:t>$ docker info</a:t>
            </a:r>
          </a:p>
        </p:txBody>
      </p:sp>
      <p:sp>
        <p:nvSpPr>
          <p:cNvPr id="188" name="Shape 188"/>
          <p:cNvSpPr/>
          <p:nvPr/>
        </p:nvSpPr>
        <p:spPr>
          <a:xfrm>
            <a:off x="2045923" y="5813945"/>
            <a:ext cx="92396" cy="36933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endParaRPr dirty="0"/>
          </a:p>
        </p:txBody>
      </p:sp>
      <p:sp>
        <p:nvSpPr>
          <p:cNvPr id="10" name="Shape 187"/>
          <p:cNvSpPr/>
          <p:nvPr/>
        </p:nvSpPr>
        <p:spPr>
          <a:xfrm>
            <a:off x="5410200" y="5467290"/>
            <a:ext cx="1403358"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a:t>$ </a:t>
            </a:r>
            <a:r>
              <a:rPr sz="2000" smtClean="0"/>
              <a:t>docker</a:t>
            </a:r>
            <a:endParaRPr sz="2000"/>
          </a:p>
        </p:txBody>
      </p:sp>
    </p:spTree>
    <p:extLst>
      <p:ext uri="{BB962C8B-B14F-4D97-AF65-F5344CB8AC3E}">
        <p14:creationId xmlns:p14="http://schemas.microsoft.com/office/powerpoint/2010/main" val="8946002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lvl1pPr defTabSz="813816">
              <a:defRPr sz="3559" spc="-89"/>
            </a:lvl1pPr>
          </a:lstStyle>
          <a:p>
            <a:r>
              <a:t>Basic Commands</a:t>
            </a:r>
          </a:p>
        </p:txBody>
      </p:sp>
      <p:sp>
        <p:nvSpPr>
          <p:cNvPr id="191" name="Shape 191"/>
          <p:cNvSpPr>
            <a:spLocks noGrp="1"/>
          </p:cNvSpPr>
          <p:nvPr>
            <p:ph type="body" sz="quarter" idx="1"/>
          </p:nvPr>
        </p:nvSpPr>
        <p:spPr>
          <a:xfrm>
            <a:off x="1097280" y="1066800"/>
            <a:ext cx="8281501" cy="1958610"/>
          </a:xfrm>
          <a:prstGeom prst="rect">
            <a:avLst/>
          </a:prstGeom>
        </p:spPr>
        <p:txBody>
          <a:bodyPr/>
          <a:lstStyle>
            <a:lvl1pPr>
              <a:buFont typeface="Wingdings"/>
              <a:buChar char="❑"/>
              <a:defRPr sz="2800"/>
            </a:lvl1pPr>
            <a:lvl2pPr marL="292608" indent="-91440">
              <a:buFont typeface="Wingdings"/>
              <a:buChar char="❑"/>
              <a:defRPr sz="2800"/>
            </a:lvl2pPr>
          </a:lstStyle>
          <a:p>
            <a:r>
              <a:rPr sz="2400" dirty="0"/>
              <a:t> How do we “get in” our container?</a:t>
            </a:r>
          </a:p>
          <a:p>
            <a:pPr lvl="1"/>
            <a:r>
              <a:rPr sz="2400" dirty="0"/>
              <a:t> By spinning off an image using ‘run</a:t>
            </a:r>
            <a:r>
              <a:rPr sz="2400" dirty="0" smtClean="0"/>
              <a:t>’</a:t>
            </a:r>
            <a:r>
              <a:rPr lang="en-US" sz="2400" dirty="0" smtClean="0"/>
              <a:t>:</a:t>
            </a:r>
            <a:endParaRPr sz="2400" dirty="0"/>
          </a:p>
        </p:txBody>
      </p:sp>
      <p:sp>
        <p:nvSpPr>
          <p:cNvPr id="192" name="Shape 192"/>
          <p:cNvSpPr/>
          <p:nvPr/>
        </p:nvSpPr>
        <p:spPr>
          <a:xfrm>
            <a:off x="3127349" y="1905000"/>
            <a:ext cx="5940086"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lang="en-US" sz="2000" dirty="0"/>
              <a:t>$ </a:t>
            </a:r>
            <a:r>
              <a:rPr sz="2000" dirty="0" err="1"/>
              <a:t>docker</a:t>
            </a:r>
            <a:r>
              <a:rPr sz="2000" dirty="0"/>
              <a:t> run &lt;image-name, or image-id&gt;</a:t>
            </a:r>
          </a:p>
        </p:txBody>
      </p:sp>
      <p:sp>
        <p:nvSpPr>
          <p:cNvPr id="193" name="Shape 193"/>
          <p:cNvSpPr/>
          <p:nvPr/>
        </p:nvSpPr>
        <p:spPr>
          <a:xfrm>
            <a:off x="1097280" y="2743200"/>
            <a:ext cx="8281501" cy="25748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vl2pPr marL="292608" indent="-91440" defTabSz="914400">
              <a:lnSpc>
                <a:spcPct val="90000"/>
              </a:lnSpc>
              <a:spcBef>
                <a:spcPts val="1200"/>
              </a:spcBef>
              <a:buClr>
                <a:schemeClr val="accent1"/>
              </a:buClr>
              <a:buSzPct val="100000"/>
              <a:buFont typeface="Wingdings"/>
              <a:buChar char="❑"/>
              <a:defRPr sz="2800">
                <a:solidFill>
                  <a:srgbClr val="404040"/>
                </a:solidFill>
              </a:defRPr>
            </a:lvl2pPr>
          </a:lstStyle>
          <a:p>
            <a:r>
              <a:rPr sz="2400" dirty="0"/>
              <a:t> Container is running, but where is it?</a:t>
            </a:r>
          </a:p>
          <a:p>
            <a:pPr lvl="1"/>
            <a:r>
              <a:rPr sz="2400" dirty="0"/>
              <a:t> Enter active containers with ‘exec -it</a:t>
            </a:r>
            <a:r>
              <a:rPr sz="2400" dirty="0" smtClean="0"/>
              <a:t>’</a:t>
            </a:r>
            <a:r>
              <a:rPr lang="en-US" sz="2400" dirty="0" smtClean="0"/>
              <a:t>:</a:t>
            </a:r>
            <a:endParaRPr sz="2400" dirty="0"/>
          </a:p>
        </p:txBody>
      </p:sp>
      <p:sp>
        <p:nvSpPr>
          <p:cNvPr id="194" name="Shape 194"/>
          <p:cNvSpPr/>
          <p:nvPr/>
        </p:nvSpPr>
        <p:spPr>
          <a:xfrm>
            <a:off x="2667000" y="3624797"/>
            <a:ext cx="6709527"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defRPr sz="2500">
                <a:solidFill>
                  <a:srgbClr val="FFFFFF"/>
                </a:solidFill>
                <a:latin typeface="Courier New"/>
                <a:ea typeface="Courier New"/>
                <a:cs typeface="Courier New"/>
                <a:sym typeface="Courier New"/>
              </a:defRPr>
            </a:lvl1pPr>
          </a:lstStyle>
          <a:p>
            <a:pPr algn="ctr"/>
            <a:r>
              <a:rPr lang="en-US" sz="2000"/>
              <a:t>$ </a:t>
            </a:r>
            <a:r>
              <a:rPr sz="2000" dirty="0" err="1"/>
              <a:t>docker</a:t>
            </a:r>
            <a:r>
              <a:rPr sz="2000" dirty="0"/>
              <a:t> exec -it &lt;image-name, or image-id&gt;</a:t>
            </a:r>
          </a:p>
        </p:txBody>
      </p:sp>
    </p:spTree>
    <p:extLst>
      <p:ext uri="{BB962C8B-B14F-4D97-AF65-F5344CB8AC3E}">
        <p14:creationId xmlns:p14="http://schemas.microsoft.com/office/powerpoint/2010/main" val="10140445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title"/>
          </p:nvPr>
        </p:nvSpPr>
        <p:spPr>
          <a:prstGeom prst="rect">
            <a:avLst/>
          </a:prstGeom>
        </p:spPr>
        <p:txBody>
          <a:bodyPr/>
          <a:lstStyle>
            <a:lvl1pPr defTabSz="813816">
              <a:defRPr sz="3559" spc="-89"/>
            </a:lvl1pPr>
          </a:lstStyle>
          <a:p>
            <a:r>
              <a:t>Basic Commands</a:t>
            </a:r>
          </a:p>
        </p:txBody>
      </p:sp>
      <p:sp>
        <p:nvSpPr>
          <p:cNvPr id="197" name="Shape 197"/>
          <p:cNvSpPr/>
          <p:nvPr/>
        </p:nvSpPr>
        <p:spPr>
          <a:xfrm>
            <a:off x="1219200" y="1066800"/>
            <a:ext cx="9936480" cy="189424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91439" indent="-91439" defTabSz="914400">
              <a:lnSpc>
                <a:spcPct val="90000"/>
              </a:lnSpc>
              <a:spcBef>
                <a:spcPts val="1200"/>
              </a:spcBef>
              <a:buClr>
                <a:schemeClr val="accent1"/>
              </a:buClr>
              <a:buSzPct val="100000"/>
              <a:buFont typeface="Wingdings"/>
              <a:buChar char="❑"/>
              <a:defRPr sz="2800">
                <a:solidFill>
                  <a:srgbClr val="404040"/>
                </a:solidFill>
              </a:defRPr>
            </a:lvl1pPr>
          </a:lstStyle>
          <a:p>
            <a:r>
              <a:rPr sz="2400" dirty="0"/>
              <a:t> You know you are “in” when you </a:t>
            </a:r>
            <a:r>
              <a:rPr sz="2400" dirty="0" smtClean="0"/>
              <a:t>se</a:t>
            </a:r>
            <a:r>
              <a:rPr lang="en-US" sz="2400" dirty="0" smtClean="0"/>
              <a:t>e something, like this:</a:t>
            </a:r>
            <a:endParaRPr sz="2400" dirty="0"/>
          </a:p>
        </p:txBody>
      </p:sp>
      <p:sp>
        <p:nvSpPr>
          <p:cNvPr id="198" name="Shape 198"/>
          <p:cNvSpPr/>
          <p:nvPr/>
        </p:nvSpPr>
        <p:spPr>
          <a:xfrm>
            <a:off x="2964520" y="1504890"/>
            <a:ext cx="6262959" cy="400110"/>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defRPr sz="2500">
                <a:solidFill>
                  <a:srgbClr val="FFFFFF"/>
                </a:solidFill>
                <a:latin typeface="Courier New"/>
                <a:ea typeface="Courier New"/>
                <a:cs typeface="Courier New"/>
                <a:sym typeface="Courier New"/>
              </a:defRPr>
            </a:lvl1pPr>
          </a:lstStyle>
          <a:p>
            <a:pPr algn="ctr"/>
            <a:r>
              <a:rPr sz="2000" dirty="0"/>
              <a:t>root@&lt;container-name, or container-id&gt;</a:t>
            </a:r>
          </a:p>
        </p:txBody>
      </p:sp>
      <p:sp>
        <p:nvSpPr>
          <p:cNvPr id="199" name="Shape 199"/>
          <p:cNvSpPr/>
          <p:nvPr/>
        </p:nvSpPr>
        <p:spPr>
          <a:xfrm>
            <a:off x="1219200" y="2209801"/>
            <a:ext cx="10134600" cy="32393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91439" indent="-91439">
              <a:lnSpc>
                <a:spcPct val="90000"/>
              </a:lnSpc>
              <a:spcBef>
                <a:spcPts val="1200"/>
              </a:spcBef>
              <a:buClr>
                <a:schemeClr val="accent1"/>
              </a:buClr>
              <a:buSzPct val="100000"/>
              <a:buFont typeface="Wingdings"/>
              <a:buChar char="❑"/>
              <a:defRPr sz="2800">
                <a:solidFill>
                  <a:srgbClr val="404040"/>
                </a:solidFill>
              </a:defRPr>
            </a:pPr>
            <a:r>
              <a:rPr sz="2400" dirty="0"/>
              <a:t> Now that we are “in” the container, we can use all our trusty Linux commands like, </a:t>
            </a:r>
            <a:r>
              <a:rPr sz="2400" dirty="0">
                <a:latin typeface="Courier New"/>
                <a:ea typeface="Courier New"/>
                <a:cs typeface="Courier New"/>
                <a:sym typeface="Courier New"/>
              </a:rPr>
              <a:t>ll</a:t>
            </a:r>
            <a:r>
              <a:rPr sz="2400" dirty="0"/>
              <a:t>, </a:t>
            </a:r>
            <a:r>
              <a:rPr sz="2400" dirty="0">
                <a:latin typeface="Courier New"/>
                <a:ea typeface="Courier New"/>
                <a:cs typeface="Courier New"/>
                <a:sym typeface="Courier New"/>
              </a:rPr>
              <a:t>cd</a:t>
            </a:r>
            <a:r>
              <a:rPr sz="2400" dirty="0"/>
              <a:t>, </a:t>
            </a:r>
            <a:r>
              <a:rPr sz="2400" dirty="0">
                <a:latin typeface="Courier New"/>
                <a:ea typeface="Courier New"/>
                <a:cs typeface="Courier New"/>
                <a:sym typeface="Courier New"/>
              </a:rPr>
              <a:t>vi</a:t>
            </a:r>
            <a:r>
              <a:rPr sz="2400" dirty="0"/>
              <a:t>, and </a:t>
            </a:r>
            <a:r>
              <a:rPr sz="2400" dirty="0">
                <a:latin typeface="Courier New"/>
                <a:ea typeface="Courier New"/>
                <a:cs typeface="Courier New"/>
                <a:sym typeface="Courier New"/>
              </a:rPr>
              <a:t>apt-get…</a:t>
            </a:r>
          </a:p>
          <a:p>
            <a:pPr marL="91439" indent="-91439">
              <a:lnSpc>
                <a:spcPct val="90000"/>
              </a:lnSpc>
              <a:spcBef>
                <a:spcPts val="1200"/>
              </a:spcBef>
              <a:buClr>
                <a:schemeClr val="accent1"/>
              </a:buClr>
              <a:buSzPct val="100000"/>
              <a:buFont typeface="Wingdings"/>
              <a:buChar char="❑"/>
              <a:defRPr sz="2800">
                <a:solidFill>
                  <a:srgbClr val="404040"/>
                </a:solidFill>
              </a:defRPr>
            </a:pPr>
            <a:r>
              <a:rPr lang="en-US" sz="2400" dirty="0">
                <a:latin typeface="+mn-lt"/>
                <a:ea typeface="Courier New"/>
                <a:cs typeface="Courier New"/>
                <a:sym typeface="Courier New"/>
              </a:rPr>
              <a:t> </a:t>
            </a:r>
            <a:r>
              <a:rPr sz="2400" dirty="0" smtClean="0">
                <a:latin typeface="+mn-lt"/>
                <a:cs typeface="+mn-cs"/>
                <a:sym typeface="Helvetica"/>
              </a:rPr>
              <a:t>Look </a:t>
            </a:r>
            <a:r>
              <a:rPr sz="2400" dirty="0">
                <a:latin typeface="+mn-lt"/>
                <a:cs typeface="+mn-cs"/>
                <a:sym typeface="Helvetica"/>
              </a:rPr>
              <a:t>around and update </a:t>
            </a:r>
            <a:r>
              <a:rPr sz="2400" dirty="0" smtClean="0">
                <a:latin typeface="+mn-lt"/>
                <a:cs typeface="+mn-cs"/>
                <a:sym typeface="Helvetica"/>
              </a:rPr>
              <a:t>your </a:t>
            </a:r>
            <a:r>
              <a:rPr sz="2400" dirty="0">
                <a:latin typeface="+mn-lt"/>
                <a:cs typeface="+mn-cs"/>
                <a:sym typeface="Helvetica"/>
              </a:rPr>
              <a:t>system using </a:t>
            </a:r>
            <a:r>
              <a:rPr sz="2400" dirty="0">
                <a:latin typeface="Courier New"/>
                <a:ea typeface="Courier New"/>
                <a:cs typeface="Courier New"/>
                <a:sym typeface="Courier New"/>
              </a:rPr>
              <a:t>apt-get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3152098"/>
            <a:ext cx="3383280" cy="3383280"/>
          </a:xfrm>
          <a:prstGeom prst="rect">
            <a:avLst/>
          </a:prstGeom>
        </p:spPr>
      </p:pic>
    </p:spTree>
    <p:extLst>
      <p:ext uri="{BB962C8B-B14F-4D97-AF65-F5344CB8AC3E}">
        <p14:creationId xmlns:p14="http://schemas.microsoft.com/office/powerpoint/2010/main" val="6169662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prstGeom prst="rect">
            <a:avLst/>
          </a:prstGeom>
        </p:spPr>
        <p:txBody>
          <a:bodyPr/>
          <a:lstStyle>
            <a:lvl1pPr defTabSz="813816">
              <a:defRPr sz="3559" spc="-89"/>
            </a:lvl1pPr>
          </a:lstStyle>
          <a:p>
            <a:r>
              <a:t>Basic Commands</a:t>
            </a:r>
          </a:p>
        </p:txBody>
      </p:sp>
      <p:sp>
        <p:nvSpPr>
          <p:cNvPr id="203" name="Shape 203"/>
          <p:cNvSpPr/>
          <p:nvPr/>
        </p:nvSpPr>
        <p:spPr>
          <a:xfrm>
            <a:off x="1097280" y="1192372"/>
            <a:ext cx="10058400" cy="30361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p>
            <a:pPr marL="91439" indent="-91439">
              <a:lnSpc>
                <a:spcPct val="90000"/>
              </a:lnSpc>
              <a:spcBef>
                <a:spcPts val="1200"/>
              </a:spcBef>
              <a:buClr>
                <a:schemeClr val="accent1"/>
              </a:buClr>
              <a:buSzPct val="100000"/>
              <a:buFont typeface="Wingdings"/>
              <a:buChar char="❑"/>
              <a:defRPr sz="2800">
                <a:solidFill>
                  <a:srgbClr val="404040"/>
                </a:solidFill>
              </a:defRPr>
            </a:pPr>
            <a:r>
              <a:rPr sz="2400" dirty="0"/>
              <a:t> When you first run an image you can:  </a:t>
            </a:r>
          </a:p>
          <a:p>
            <a:pPr marL="292608" lvl="1" indent="-91440">
              <a:lnSpc>
                <a:spcPct val="90000"/>
              </a:lnSpc>
              <a:spcBef>
                <a:spcPts val="1200"/>
              </a:spcBef>
              <a:buClr>
                <a:schemeClr val="accent1"/>
              </a:buClr>
              <a:buSzPct val="100000"/>
              <a:buFont typeface="Wingdings"/>
              <a:buChar char="❑"/>
              <a:defRPr sz="2800">
                <a:solidFill>
                  <a:srgbClr val="404040"/>
                </a:solidFill>
              </a:defRPr>
            </a:pPr>
            <a:r>
              <a:rPr sz="2400" dirty="0"/>
              <a:t> Add ports, name the container, set hostname, select a network and more</a:t>
            </a:r>
          </a:p>
          <a:p>
            <a:pPr marL="292608" lvl="1" indent="-91440">
              <a:lnSpc>
                <a:spcPct val="90000"/>
              </a:lnSpc>
              <a:spcBef>
                <a:spcPts val="1200"/>
              </a:spcBef>
              <a:buClr>
                <a:schemeClr val="accent1"/>
              </a:buClr>
              <a:buSzPct val="100000"/>
              <a:buFont typeface="Wingdings"/>
              <a:buChar char="❑"/>
              <a:defRPr sz="2800">
                <a:solidFill>
                  <a:srgbClr val="404040"/>
                </a:solidFill>
              </a:defRPr>
            </a:pPr>
            <a:r>
              <a:rPr sz="2400" dirty="0"/>
              <a:t> We can also use ‘</a:t>
            </a:r>
            <a:r>
              <a:rPr sz="2400" dirty="0">
                <a:latin typeface="Courier New"/>
                <a:ea typeface="Courier New"/>
                <a:cs typeface="Courier New"/>
                <a:sym typeface="Courier New"/>
              </a:rPr>
              <a:t>-it</a:t>
            </a:r>
            <a:r>
              <a:rPr sz="2400" dirty="0"/>
              <a:t>’ to “get in” to our container immediately</a:t>
            </a:r>
          </a:p>
          <a:p>
            <a:pPr marL="91439" indent="-91439">
              <a:lnSpc>
                <a:spcPct val="90000"/>
              </a:lnSpc>
              <a:spcBef>
                <a:spcPts val="1200"/>
              </a:spcBef>
              <a:buClr>
                <a:schemeClr val="accent1"/>
              </a:buClr>
              <a:buSzPct val="100000"/>
              <a:buFont typeface="Wingdings"/>
              <a:buChar char="❑"/>
              <a:defRPr sz="2800">
                <a:solidFill>
                  <a:srgbClr val="404040"/>
                </a:solidFill>
              </a:defRPr>
            </a:pPr>
            <a:r>
              <a:rPr sz="2400" dirty="0"/>
              <a:t> An example of how that might look:</a:t>
            </a:r>
          </a:p>
        </p:txBody>
      </p:sp>
      <p:sp>
        <p:nvSpPr>
          <p:cNvPr id="204" name="Shape 204"/>
          <p:cNvSpPr/>
          <p:nvPr/>
        </p:nvSpPr>
        <p:spPr>
          <a:xfrm>
            <a:off x="2468113" y="3124200"/>
            <a:ext cx="7422648" cy="1631216"/>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square" lIns="45719" rIns="45719">
            <a:spAutoFit/>
          </a:bodyPr>
          <a:lstStyle/>
          <a:p>
            <a:pPr>
              <a:defRPr sz="2000">
                <a:solidFill>
                  <a:srgbClr val="FFFFFF"/>
                </a:solidFill>
                <a:latin typeface="Courier New"/>
                <a:ea typeface="Courier New"/>
                <a:cs typeface="Courier New"/>
                <a:sym typeface="Courier New"/>
              </a:defRPr>
            </a:pPr>
            <a:r>
              <a:rPr sz="2000" dirty="0"/>
              <a:t>$</a:t>
            </a:r>
            <a:r>
              <a:rPr lang="en-US" sz="2000" dirty="0"/>
              <a:t> </a:t>
            </a:r>
            <a:r>
              <a:rPr sz="2000" dirty="0"/>
              <a:t>docker run -it —-network networkname -p 8000 \</a:t>
            </a:r>
          </a:p>
          <a:p>
            <a:pPr lvl="2">
              <a:defRPr sz="2000">
                <a:solidFill>
                  <a:srgbClr val="FFFFFF"/>
                </a:solidFill>
                <a:latin typeface="Courier New"/>
                <a:ea typeface="Courier New"/>
                <a:cs typeface="Courier New"/>
                <a:sym typeface="Courier New"/>
              </a:defRPr>
            </a:pPr>
            <a:r>
              <a:rPr sz="2000" dirty="0"/>
              <a:t>—-name name-container \</a:t>
            </a:r>
          </a:p>
          <a:p>
            <a:pPr lvl="2">
              <a:defRPr sz="2000">
                <a:solidFill>
                  <a:srgbClr val="FFFFFF"/>
                </a:solidFill>
                <a:latin typeface="Courier New"/>
                <a:ea typeface="Courier New"/>
                <a:cs typeface="Courier New"/>
                <a:sym typeface="Courier New"/>
              </a:defRPr>
            </a:pPr>
            <a:r>
              <a:rPr sz="2000" dirty="0"/>
              <a:t>—-hostname name-host \</a:t>
            </a:r>
          </a:p>
          <a:p>
            <a:pPr lvl="2">
              <a:defRPr sz="2000">
                <a:solidFill>
                  <a:srgbClr val="FFFFFF"/>
                </a:solidFill>
                <a:latin typeface="Courier New"/>
                <a:ea typeface="Courier New"/>
                <a:cs typeface="Courier New"/>
                <a:sym typeface="Courier New"/>
              </a:defRPr>
            </a:pPr>
            <a:r>
              <a:rPr sz="2000" dirty="0"/>
              <a:t>reponame/image-name:tag</a:t>
            </a:r>
          </a:p>
          <a:p>
            <a:pPr lvl="1">
              <a:defRPr sz="2000">
                <a:solidFill>
                  <a:srgbClr val="FFFFFF"/>
                </a:solidFill>
                <a:latin typeface="Courier New"/>
                <a:ea typeface="Courier New"/>
                <a:cs typeface="Courier New"/>
                <a:sym typeface="Courier New"/>
              </a:defRPr>
            </a:pPr>
            <a:r>
              <a:rPr sz="2000" dirty="0"/>
              <a:t> </a:t>
            </a:r>
          </a:p>
        </p:txBody>
      </p:sp>
    </p:spTree>
    <p:extLst>
      <p:ext uri="{BB962C8B-B14F-4D97-AF65-F5344CB8AC3E}">
        <p14:creationId xmlns:p14="http://schemas.microsoft.com/office/powerpoint/2010/main" val="13005479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Pulling Our First Container</a:t>
            </a:r>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ph idx="1"/>
          </p:nvPr>
        </p:nvSpPr>
        <p:spPr>
          <a:xfrm>
            <a:off x="1097279" y="1066801"/>
            <a:ext cx="10058401" cy="4802293"/>
          </a:xfrm>
        </p:spPr>
        <p:txBody>
          <a:bodyPr>
            <a:normAutofit/>
          </a:bodyPr>
          <a:lstStyle/>
          <a:p>
            <a:pPr>
              <a:buFont typeface="Wingdings" charset="2"/>
              <a:buChar char="q"/>
            </a:pPr>
            <a:r>
              <a:rPr lang="en-US" sz="2400" dirty="0" smtClean="0"/>
              <a:t> Let’s pull a Centos 7 image from </a:t>
            </a:r>
            <a:r>
              <a:rPr lang="en-US" sz="2400" dirty="0" err="1" smtClean="0"/>
              <a:t>DockerHub</a:t>
            </a:r>
            <a:r>
              <a:rPr lang="en-US" sz="2400" dirty="0" smtClean="0"/>
              <a:t>, like this: </a:t>
            </a:r>
          </a:p>
          <a:p>
            <a:pPr>
              <a:buFont typeface="Wingdings" charset="2"/>
              <a:buChar char="q"/>
            </a:pPr>
            <a:endParaRPr lang="en-US" sz="2400" dirty="0"/>
          </a:p>
          <a:p>
            <a:pPr>
              <a:buFont typeface="Wingdings" charset="2"/>
              <a:buChar char="q"/>
            </a:pPr>
            <a:r>
              <a:rPr lang="en-US" sz="2400" dirty="0" smtClean="0"/>
              <a:t> Output:</a:t>
            </a:r>
          </a:p>
        </p:txBody>
      </p:sp>
      <p:sp>
        <p:nvSpPr>
          <p:cNvPr id="14" name="Content Placeholder 2"/>
          <p:cNvSpPr>
            <a:spLocks noGrp="1"/>
          </p:cNvSpPr>
          <p:nvPr/>
        </p:nvSpPr>
        <p:spPr>
          <a:xfrm>
            <a:off x="4267200" y="1676399"/>
            <a:ext cx="3345179" cy="33902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pull centos:7</a:t>
            </a:r>
          </a:p>
        </p:txBody>
      </p:sp>
      <p:sp>
        <p:nvSpPr>
          <p:cNvPr id="17" name="Content Placeholder 2"/>
          <p:cNvSpPr>
            <a:spLocks noGrp="1"/>
          </p:cNvSpPr>
          <p:nvPr/>
        </p:nvSpPr>
        <p:spPr>
          <a:xfrm>
            <a:off x="1600200" y="2606119"/>
            <a:ext cx="6240779" cy="3406629"/>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smtClean="0">
                <a:solidFill>
                  <a:schemeClr val="tx1"/>
                </a:solidFill>
                <a:latin typeface="Courier New" panose="02070309020205020404" pitchFamily="49" charset="0"/>
                <a:cs typeface="Courier New" panose="02070309020205020404" pitchFamily="49" charset="0"/>
              </a:rPr>
              <a:t>Pulling </a:t>
            </a:r>
            <a:r>
              <a:rPr lang="en-US" sz="1800" dirty="0">
                <a:solidFill>
                  <a:schemeClr val="tx1"/>
                </a:solidFill>
                <a:latin typeface="Courier New" panose="02070309020205020404" pitchFamily="49" charset="0"/>
                <a:cs typeface="Courier New" panose="02070309020205020404" pitchFamily="49" charset="0"/>
              </a:rPr>
              <a:t>from library/centos</a:t>
            </a:r>
          </a:p>
          <a:p>
            <a:r>
              <a:rPr lang="en-US" sz="1800" dirty="0">
                <a:solidFill>
                  <a:schemeClr val="tx1"/>
                </a:solidFill>
                <a:latin typeface="Courier New" panose="02070309020205020404" pitchFamily="49" charset="0"/>
                <a:cs typeface="Courier New" panose="02070309020205020404" pitchFamily="49" charset="0"/>
              </a:rPr>
              <a:t>fa5be2806d4c: Pull complete</a:t>
            </a:r>
          </a:p>
          <a:p>
            <a:r>
              <a:rPr lang="en-US" sz="1800" dirty="0">
                <a:solidFill>
                  <a:schemeClr val="tx1"/>
                </a:solidFill>
                <a:latin typeface="Courier New" panose="02070309020205020404" pitchFamily="49" charset="0"/>
                <a:cs typeface="Courier New" panose="02070309020205020404" pitchFamily="49" charset="0"/>
              </a:rPr>
              <a:t>0cd86ce0a197: Pull complete</a:t>
            </a:r>
          </a:p>
          <a:p>
            <a:r>
              <a:rPr lang="en-US" sz="1800" dirty="0">
                <a:solidFill>
                  <a:schemeClr val="tx1"/>
                </a:solidFill>
                <a:latin typeface="Courier New" panose="02070309020205020404" pitchFamily="49" charset="0"/>
                <a:cs typeface="Courier New" panose="02070309020205020404" pitchFamily="49" charset="0"/>
              </a:rPr>
              <a:t>e9407f1d4b65: Pull complete</a:t>
            </a:r>
          </a:p>
          <a:p>
            <a:r>
              <a:rPr lang="en-US" sz="1800" dirty="0">
                <a:solidFill>
                  <a:schemeClr val="tx1"/>
                </a:solidFill>
                <a:latin typeface="Courier New" panose="02070309020205020404" pitchFamily="49" charset="0"/>
                <a:cs typeface="Courier New" panose="02070309020205020404" pitchFamily="49" charset="0"/>
              </a:rPr>
              <a:t>c9853740aa05: Pull complete</a:t>
            </a:r>
          </a:p>
          <a:p>
            <a:r>
              <a:rPr lang="en-US" sz="1800" dirty="0">
                <a:solidFill>
                  <a:schemeClr val="tx1"/>
                </a:solidFill>
                <a:latin typeface="Courier New" panose="02070309020205020404" pitchFamily="49" charset="0"/>
                <a:cs typeface="Courier New" panose="02070309020205020404" pitchFamily="49" charset="0"/>
              </a:rPr>
              <a:t>e9fa5d3a0d0e: Pull complete</a:t>
            </a:r>
          </a:p>
          <a:p>
            <a:r>
              <a:rPr lang="en-US" sz="1800" dirty="0">
                <a:solidFill>
                  <a:schemeClr val="tx1"/>
                </a:solidFill>
                <a:latin typeface="Courier New" panose="02070309020205020404" pitchFamily="49" charset="0"/>
                <a:cs typeface="Courier New" panose="02070309020205020404" pitchFamily="49" charset="0"/>
              </a:rPr>
              <a:t>Digest: </a:t>
            </a:r>
            <a:r>
              <a:rPr lang="en-US" sz="1800" dirty="0" smtClean="0">
                <a:solidFill>
                  <a:schemeClr val="tx1"/>
                </a:solidFill>
                <a:latin typeface="Courier New" panose="02070309020205020404" pitchFamily="49" charset="0"/>
                <a:cs typeface="Courier New" panose="02070309020205020404" pitchFamily="49" charset="0"/>
              </a:rPr>
              <a:t>sha256:xxxxxxxxxxxxx</a:t>
            </a:r>
            <a:r>
              <a:rPr lang="is-IS" sz="1800" dirty="0" smtClean="0">
                <a:solidFill>
                  <a:schemeClr val="tx1"/>
                </a:solidFill>
                <a:latin typeface="Courier New" panose="02070309020205020404" pitchFamily="49" charset="0"/>
                <a:cs typeface="Courier New" panose="02070309020205020404" pitchFamily="49" charset="0"/>
              </a:rPr>
              <a:t>...</a:t>
            </a:r>
            <a:endParaRPr lang="en-US" sz="1800" dirty="0" smtClean="0">
              <a:solidFill>
                <a:schemeClr val="tx1"/>
              </a:solidFill>
              <a:latin typeface="Courier New" panose="02070309020205020404" pitchFamily="49" charset="0"/>
              <a:cs typeface="Courier New" panose="02070309020205020404" pitchFamily="49" charset="0"/>
            </a:endParaRPr>
          </a:p>
          <a:p>
            <a:r>
              <a:rPr lang="en-US" sz="1800" dirty="0" smtClean="0">
                <a:solidFill>
                  <a:schemeClr val="tx1"/>
                </a:solidFill>
                <a:latin typeface="Courier New" panose="02070309020205020404" pitchFamily="49" charset="0"/>
                <a:cs typeface="Courier New" panose="02070309020205020404" pitchFamily="49" charset="0"/>
              </a:rPr>
              <a:t>Status</a:t>
            </a:r>
            <a:r>
              <a:rPr lang="en-US" sz="1800" dirty="0">
                <a:solidFill>
                  <a:schemeClr val="tx1"/>
                </a:solidFill>
                <a:latin typeface="Courier New" panose="02070309020205020404" pitchFamily="49" charset="0"/>
                <a:cs typeface="Courier New" panose="02070309020205020404" pitchFamily="49" charset="0"/>
              </a:rPr>
              <a:t>: Downloaded newer image for centos:7</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2643018"/>
            <a:ext cx="2538582" cy="25385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3276600"/>
            <a:ext cx="3416300" cy="2552700"/>
          </a:xfrm>
          <a:prstGeom prst="rect">
            <a:avLst/>
          </a:prstGeom>
        </p:spPr>
      </p:pic>
    </p:spTree>
    <p:extLst>
      <p:ext uri="{BB962C8B-B14F-4D97-AF65-F5344CB8AC3E}">
        <p14:creationId xmlns:p14="http://schemas.microsoft.com/office/powerpoint/2010/main" val="43835714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t>
            </a:r>
            <a:r>
              <a:rPr lang="en-US" dirty="0" smtClean="0"/>
              <a:t>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Now, let’s list all our locally installed images, like:</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Output:</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331914" y="1817028"/>
            <a:ext cx="2297486" cy="39277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images</a:t>
            </a:r>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2174473" y="3200572"/>
            <a:ext cx="7971741" cy="1142828"/>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solidFill>
                  <a:schemeClr val="tx1"/>
                </a:solidFill>
                <a:latin typeface="Courier New" panose="02070309020205020404" pitchFamily="49" charset="0"/>
                <a:cs typeface="Courier New" panose="02070309020205020404" pitchFamily="49" charset="0"/>
              </a:rPr>
              <a:t>REPOSITORY </a:t>
            </a:r>
            <a:r>
              <a:rPr lang="en-US" altLang="en-US" dirty="0">
                <a:solidFill>
                  <a:schemeClr val="tx1"/>
                </a:solidFill>
                <a:latin typeface="Courier New" panose="02070309020205020404" pitchFamily="49" charset="0"/>
                <a:cs typeface="Courier New" panose="02070309020205020404" pitchFamily="49" charset="0"/>
              </a:rPr>
              <a:t>TAG IMAGE ID </a:t>
            </a:r>
            <a:r>
              <a:rPr lang="en-US" altLang="en-US" dirty="0" smtClean="0">
                <a:solidFill>
                  <a:schemeClr val="tx1"/>
                </a:solidFill>
                <a:latin typeface="Courier New" panose="02070309020205020404" pitchFamily="49" charset="0"/>
                <a:cs typeface="Courier New" panose="02070309020205020404" pitchFamily="49" charset="0"/>
              </a:rPr>
              <a:t>	CREATED 	VIRTUAL </a:t>
            </a:r>
            <a:r>
              <a:rPr lang="en-US" altLang="en-US" dirty="0">
                <a:solidFill>
                  <a:schemeClr val="tx1"/>
                </a:solidFill>
                <a:latin typeface="Courier New" panose="02070309020205020404" pitchFamily="49" charset="0"/>
                <a:cs typeface="Courier New" panose="02070309020205020404" pitchFamily="49" charset="0"/>
              </a:rPr>
              <a:t>SIZE </a:t>
            </a:r>
            <a:endParaRPr lang="en-US" altLang="en-US" dirty="0" smtClean="0">
              <a:solidFill>
                <a:schemeClr val="tx1"/>
              </a:solidFill>
              <a:latin typeface="Courier New" panose="02070309020205020404" pitchFamily="49" charset="0"/>
              <a:cs typeface="Courier New" panose="02070309020205020404" pitchFamily="49" charset="0"/>
            </a:endParaRPr>
          </a:p>
          <a:p>
            <a:r>
              <a:rPr lang="en-US" altLang="en-US" dirty="0" smtClean="0">
                <a:solidFill>
                  <a:schemeClr val="tx1"/>
                </a:solidFill>
                <a:latin typeface="Courier New" panose="02070309020205020404" pitchFamily="49" charset="0"/>
                <a:cs typeface="Courier New" panose="02070309020205020404" pitchFamily="49" charset="0"/>
              </a:rPr>
              <a:t>centos     7   e9fa5d3a0d0e  2 </a:t>
            </a:r>
            <a:r>
              <a:rPr lang="en-US" altLang="en-US" dirty="0">
                <a:solidFill>
                  <a:schemeClr val="tx1"/>
                </a:solidFill>
                <a:latin typeface="Courier New" panose="02070309020205020404" pitchFamily="49" charset="0"/>
                <a:cs typeface="Courier New" panose="02070309020205020404" pitchFamily="49" charset="0"/>
              </a:rPr>
              <a:t>days ago </a:t>
            </a:r>
            <a:r>
              <a:rPr lang="en-US" altLang="en-US" dirty="0" smtClean="0">
                <a:solidFill>
                  <a:schemeClr val="tx1"/>
                </a:solidFill>
                <a:latin typeface="Courier New" panose="02070309020205020404" pitchFamily="49" charset="0"/>
                <a:cs typeface="Courier New" panose="02070309020205020404" pitchFamily="49" charset="0"/>
              </a:rPr>
              <a:t>	172.3 </a:t>
            </a:r>
            <a:r>
              <a:rPr lang="en-US" altLang="en-US" dirty="0">
                <a:solidFill>
                  <a:schemeClr val="tx1"/>
                </a:solidFill>
                <a:latin typeface="Courier New" panose="02070309020205020404" pitchFamily="49" charset="0"/>
                <a:cs typeface="Courier New" panose="02070309020205020404" pitchFamily="49" charset="0"/>
              </a:rPr>
              <a:t>MB </a:t>
            </a:r>
          </a:p>
          <a:p>
            <a:endParaRPr lang="en-US" dirty="0" smtClean="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96940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t>
            </a:r>
            <a:r>
              <a:rPr lang="en-US" dirty="0" smtClean="0"/>
              <a:t>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can pass the images command (-a) option to see all images, past and present:</a:t>
            </a:r>
          </a:p>
          <a:p>
            <a:pPr>
              <a:buFont typeface="Wingdings" charset="2"/>
              <a:buChar char="q"/>
            </a:pPr>
            <a:endParaRPr lang="en-US" sz="2400" dirty="0" smtClean="0"/>
          </a:p>
          <a:p>
            <a:pPr>
              <a:buFont typeface="Wingdings" charset="2"/>
              <a:buChar char="q"/>
            </a:pPr>
            <a:r>
              <a:rPr lang="en-US" sz="2400" dirty="0"/>
              <a:t> </a:t>
            </a:r>
            <a:r>
              <a:rPr lang="en-US" sz="2400" dirty="0" smtClean="0"/>
              <a:t>Output:</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495800" y="1676400"/>
            <a:ext cx="2819400" cy="42538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images -a</a:t>
            </a:r>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1753291" y="3124200"/>
            <a:ext cx="8803181" cy="249053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1800" dirty="0" smtClean="0">
                <a:solidFill>
                  <a:schemeClr val="tx1"/>
                </a:solidFill>
                <a:latin typeface="Courier New" panose="02070309020205020404" pitchFamily="49" charset="0"/>
                <a:cs typeface="Courier New" panose="02070309020205020404" pitchFamily="49" charset="0"/>
              </a:rPr>
              <a:t>REPOSITORY </a:t>
            </a:r>
            <a:r>
              <a:rPr lang="en-US" altLang="en-US" sz="1800" dirty="0">
                <a:solidFill>
                  <a:schemeClr val="tx1"/>
                </a:solidFill>
                <a:latin typeface="Courier New" panose="02070309020205020404" pitchFamily="49" charset="0"/>
                <a:cs typeface="Courier New" panose="02070309020205020404" pitchFamily="49" charset="0"/>
              </a:rPr>
              <a:t>TAG </a:t>
            </a:r>
            <a:r>
              <a:rPr lang="en-US" altLang="en-US" sz="1800" dirty="0" smtClean="0">
                <a:solidFill>
                  <a:schemeClr val="tx1"/>
                </a:solidFill>
                <a:latin typeface="Courier New" panose="02070309020205020404" pitchFamily="49" charset="0"/>
                <a:cs typeface="Courier New" panose="02070309020205020404" pitchFamily="49" charset="0"/>
              </a:rPr>
              <a:t>	IMAGE </a:t>
            </a:r>
            <a:r>
              <a:rPr lang="en-US" altLang="en-US" sz="1800" dirty="0">
                <a:solidFill>
                  <a:schemeClr val="tx1"/>
                </a:solidFill>
                <a:latin typeface="Courier New" panose="02070309020205020404" pitchFamily="49" charset="0"/>
                <a:cs typeface="Courier New" panose="02070309020205020404" pitchFamily="49" charset="0"/>
              </a:rPr>
              <a:t>ID 	</a:t>
            </a:r>
            <a:r>
              <a:rPr lang="en-US" altLang="en-US" sz="1800" dirty="0" smtClean="0">
                <a:solidFill>
                  <a:schemeClr val="tx1"/>
                </a:solidFill>
                <a:latin typeface="Courier New" panose="02070309020205020404" pitchFamily="49" charset="0"/>
                <a:cs typeface="Courier New" panose="02070309020205020404" pitchFamily="49" charset="0"/>
              </a:rPr>
              <a:t>CREATED 	VIRTUAL </a:t>
            </a:r>
            <a:r>
              <a:rPr lang="en-US" altLang="en-US" sz="1800" dirty="0">
                <a:solidFill>
                  <a:schemeClr val="tx1"/>
                </a:solidFill>
                <a:latin typeface="Courier New" panose="02070309020205020404" pitchFamily="49" charset="0"/>
                <a:cs typeface="Courier New" panose="02070309020205020404" pitchFamily="49" charset="0"/>
              </a:rPr>
              <a:t>SIZE </a:t>
            </a:r>
            <a:endParaRPr lang="en-US" altLang="en-US" sz="1800" dirty="0" smtClean="0">
              <a:solidFill>
                <a:schemeClr val="tx1"/>
              </a:solidFill>
              <a:latin typeface="Courier New" panose="02070309020205020404" pitchFamily="49" charset="0"/>
              <a:cs typeface="Courier New" panose="02070309020205020404" pitchFamily="49" charset="0"/>
            </a:endParaRPr>
          </a:p>
          <a:p>
            <a:r>
              <a:rPr lang="en-US" altLang="en-US" sz="1800" dirty="0">
                <a:solidFill>
                  <a:schemeClr val="tx1"/>
                </a:solidFill>
                <a:latin typeface="Courier New" panose="02070309020205020404" pitchFamily="49" charset="0"/>
                <a:cs typeface="Courier New" panose="02070309020205020404" pitchFamily="49" charset="0"/>
              </a:rPr>
              <a:t>centos     </a:t>
            </a:r>
            <a:r>
              <a:rPr lang="en-US" altLang="en-US" sz="1800" dirty="0" smtClean="0">
                <a:solidFill>
                  <a:schemeClr val="tx1"/>
                </a:solidFill>
                <a:latin typeface="Courier New" panose="02070309020205020404" pitchFamily="49" charset="0"/>
                <a:cs typeface="Courier New" panose="02070309020205020404" pitchFamily="49" charset="0"/>
              </a:rPr>
              <a:t>7   	e9fa5d3a0d0e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c9853740aa05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e9407f1d4b65	2 </a:t>
            </a:r>
            <a:r>
              <a:rPr lang="en-US" altLang="en-US" sz="1800" dirty="0">
                <a:solidFill>
                  <a:schemeClr val="tx1"/>
                </a:solidFill>
                <a:latin typeface="Courier New" panose="02070309020205020404" pitchFamily="49" charset="0"/>
                <a:cs typeface="Courier New" panose="02070309020205020404" pitchFamily="49" charset="0"/>
              </a:rPr>
              <a:t>days </a:t>
            </a:r>
            <a:r>
              <a:rPr lang="en-US" altLang="en-US" sz="1800" dirty="0" smtClean="0">
                <a:solidFill>
                  <a:schemeClr val="tx1"/>
                </a:solidFill>
                <a:latin typeface="Courier New" panose="02070309020205020404" pitchFamily="49" charset="0"/>
                <a:cs typeface="Courier New" panose="02070309020205020404" pitchFamily="49" charset="0"/>
              </a:rPr>
              <a:t>ago	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0cd86ce0a197	2 </a:t>
            </a:r>
            <a:r>
              <a:rPr lang="en-US" altLang="en-US" sz="1800" dirty="0">
                <a:solidFill>
                  <a:schemeClr val="tx1"/>
                </a:solidFill>
                <a:latin typeface="Courier New" panose="02070309020205020404" pitchFamily="49" charset="0"/>
                <a:cs typeface="Courier New" panose="02070309020205020404" pitchFamily="49" charset="0"/>
              </a:rPr>
              <a:t>days ago     </a:t>
            </a:r>
            <a:r>
              <a:rPr lang="en-US" altLang="en-US" sz="1800" dirty="0" smtClean="0">
                <a:solidFill>
                  <a:schemeClr val="tx1"/>
                </a:solidFill>
                <a:latin typeface="Courier New" panose="02070309020205020404" pitchFamily="49" charset="0"/>
                <a:cs typeface="Courier New" panose="02070309020205020404" pitchFamily="49" charset="0"/>
              </a:rPr>
              <a:t>172.3 </a:t>
            </a:r>
            <a:r>
              <a:rPr lang="en-US" altLang="en-US" sz="1800" dirty="0">
                <a:solidFill>
                  <a:schemeClr val="tx1"/>
                </a:solidFill>
                <a:latin typeface="Courier New" panose="02070309020205020404" pitchFamily="49" charset="0"/>
                <a:cs typeface="Courier New" panose="02070309020205020404" pitchFamily="49" charset="0"/>
              </a:rPr>
              <a:t>MB</a:t>
            </a:r>
          </a:p>
          <a:p>
            <a:r>
              <a:rPr lang="en-US" altLang="en-US" sz="1800" dirty="0">
                <a:solidFill>
                  <a:schemeClr val="tx1"/>
                </a:solidFill>
                <a:latin typeface="Courier New" panose="02070309020205020404" pitchFamily="49" charset="0"/>
                <a:cs typeface="Courier New" panose="02070309020205020404" pitchFamily="49" charset="0"/>
              </a:rPr>
              <a:t>&lt;none&gt;     </a:t>
            </a:r>
            <a:r>
              <a:rPr lang="en-US" altLang="en-US" sz="1800" dirty="0" smtClean="0">
                <a:solidFill>
                  <a:schemeClr val="tx1"/>
                </a:solidFill>
                <a:latin typeface="Courier New" panose="02070309020205020404" pitchFamily="49" charset="0"/>
                <a:cs typeface="Courier New" panose="02070309020205020404" pitchFamily="49" charset="0"/>
              </a:rPr>
              <a:t>&lt;</a:t>
            </a:r>
            <a:r>
              <a:rPr lang="en-US" altLang="en-US" sz="1800" dirty="0">
                <a:solidFill>
                  <a:schemeClr val="tx1"/>
                </a:solidFill>
                <a:latin typeface="Courier New" panose="02070309020205020404" pitchFamily="49" charset="0"/>
                <a:cs typeface="Courier New" panose="02070309020205020404" pitchFamily="49" charset="0"/>
              </a:rPr>
              <a:t>none&gt;    </a:t>
            </a:r>
            <a:r>
              <a:rPr lang="en-US" altLang="en-US" sz="1800" dirty="0" smtClean="0">
                <a:solidFill>
                  <a:schemeClr val="tx1"/>
                </a:solidFill>
                <a:latin typeface="Courier New" panose="02070309020205020404" pitchFamily="49" charset="0"/>
                <a:cs typeface="Courier New" panose="02070309020205020404" pitchFamily="49" charset="0"/>
              </a:rPr>
              <a:t>fa5be2806d4c	5 </a:t>
            </a:r>
            <a:r>
              <a:rPr lang="en-US" altLang="en-US" sz="1800" dirty="0">
                <a:solidFill>
                  <a:schemeClr val="tx1"/>
                </a:solidFill>
                <a:latin typeface="Courier New" panose="02070309020205020404" pitchFamily="49" charset="0"/>
                <a:cs typeface="Courier New" panose="02070309020205020404" pitchFamily="49" charset="0"/>
              </a:rPr>
              <a:t>weeks ago    </a:t>
            </a:r>
            <a:r>
              <a:rPr lang="en-US" altLang="en-US" sz="1800" dirty="0" smtClean="0">
                <a:solidFill>
                  <a:schemeClr val="tx1"/>
                </a:solidFill>
                <a:latin typeface="Courier New" panose="02070309020205020404" pitchFamily="49" charset="0"/>
                <a:cs typeface="Courier New" panose="02070309020205020404" pitchFamily="49" charset="0"/>
              </a:rPr>
              <a:t>0 </a:t>
            </a:r>
            <a:r>
              <a:rPr lang="en-US" altLang="en-US" sz="1800" dirty="0">
                <a:solidFill>
                  <a:schemeClr val="tx1"/>
                </a:solidFill>
                <a:latin typeface="Courier New" panose="02070309020205020404" pitchFamily="49" charset="0"/>
                <a:cs typeface="Courier New" panose="02070309020205020404" pitchFamily="49" charset="0"/>
              </a:rPr>
              <a:t>B</a:t>
            </a:r>
            <a:endParaRPr lang="en-US" sz="1800" dirty="0" smtClean="0">
              <a:solidFill>
                <a:schemeClr val="tx1"/>
              </a:solidFill>
              <a:latin typeface="Courier New" panose="02070309020205020404" pitchFamily="49" charset="0"/>
              <a:cs typeface="Courier New" panose="02070309020205020404" pitchFamily="49" charset="0"/>
            </a:endParaRPr>
          </a:p>
          <a:p>
            <a:endParaRPr lang="en-US"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983583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Our First Docker Container</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Here’s how we can then run </a:t>
            </a:r>
            <a:r>
              <a:rPr lang="en-US" sz="2400" dirty="0"/>
              <a:t>a </a:t>
            </a:r>
            <a:r>
              <a:rPr lang="en-US" sz="2400" dirty="0" smtClean="0"/>
              <a:t>Linux </a:t>
            </a:r>
            <a:r>
              <a:rPr lang="en-US" sz="2400" dirty="0"/>
              <a:t>command inside a </a:t>
            </a:r>
            <a:r>
              <a:rPr lang="en-US" sz="2400" dirty="0" smtClean="0"/>
              <a:t>Docker </a:t>
            </a:r>
            <a:r>
              <a:rPr lang="en-US" sz="2400" dirty="0"/>
              <a:t>container</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Output: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a:t>
            </a:r>
            <a:r>
              <a:rPr lang="en-US" sz="2400" dirty="0"/>
              <a:t>Woah, what happened? It just </a:t>
            </a:r>
            <a:r>
              <a:rPr lang="en-US" sz="2400" dirty="0" smtClean="0"/>
              <a:t>printed </a:t>
            </a:r>
            <a:r>
              <a:rPr lang="en-US" sz="2400" dirty="0"/>
              <a:t>"hello, world"? So what</a:t>
            </a:r>
            <a:r>
              <a:rPr lang="en-US" sz="2400" dirty="0" smtClean="0"/>
              <a:t>?</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nvSpPr>
        <p:spPr>
          <a:xfrm>
            <a:off x="2773679" y="1642400"/>
            <a:ext cx="6705600" cy="372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echo “hello world”</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2745889" y="3810000"/>
            <a:ext cx="1880594" cy="381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smtClean="0">
                <a:solidFill>
                  <a:schemeClr val="tx1"/>
                </a:solidFill>
                <a:latin typeface="Courier New" panose="02070309020205020404" pitchFamily="49" charset="0"/>
                <a:cs typeface="Courier New" panose="02070309020205020404" pitchFamily="49" charset="0"/>
              </a:rPr>
              <a:t>hello world</a:t>
            </a:r>
            <a:endParaRPr lang="en-US" dirty="0" smtClean="0">
              <a:solidFill>
                <a:schemeClr val="tx1"/>
              </a:solidFill>
              <a:latin typeface="Courier New" panose="02070309020205020404" pitchFamily="49" charset="0"/>
              <a:cs typeface="Courier New" panose="02070309020205020404" pitchFamily="49" charset="0"/>
            </a:endParaRPr>
          </a:p>
          <a:p>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224875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Docker Container</a:t>
            </a:r>
          </a:p>
        </p:txBody>
      </p:sp>
      <p:sp>
        <p:nvSpPr>
          <p:cNvPr id="3" name="Content Placeholder 2"/>
          <p:cNvSpPr>
            <a:spLocks noGrp="1"/>
          </p:cNvSpPr>
          <p:nvPr>
            <p:ph idx="1"/>
          </p:nvPr>
        </p:nvSpPr>
        <p:spPr/>
        <p:txBody>
          <a:bodyPr/>
          <a:lstStyle/>
          <a:p>
            <a:pPr>
              <a:buFont typeface="Wingdings" charset="2"/>
              <a:buChar char="q"/>
            </a:pPr>
            <a:r>
              <a:rPr lang="en-US" sz="2400" dirty="0" smtClean="0"/>
              <a:t> Let’s </a:t>
            </a:r>
            <a:r>
              <a:rPr lang="en-US" sz="2400" dirty="0"/>
              <a:t>run a </a:t>
            </a:r>
            <a:r>
              <a:rPr lang="en-US" sz="2400" dirty="0" smtClean="0"/>
              <a:t>Linux shell </a:t>
            </a:r>
            <a:r>
              <a:rPr lang="en-US" sz="2400" b="1" dirty="0" smtClean="0"/>
              <a:t>inside</a:t>
            </a:r>
            <a:r>
              <a:rPr lang="en-US" sz="2400" dirty="0" smtClean="0"/>
              <a:t> </a:t>
            </a:r>
            <a:r>
              <a:rPr lang="en-US" sz="2400" dirty="0"/>
              <a:t>a </a:t>
            </a:r>
            <a:r>
              <a:rPr lang="en-US" sz="2400" dirty="0" smtClean="0"/>
              <a:t>Docker container, from the inside:</a:t>
            </a:r>
          </a:p>
          <a:p>
            <a:pPr>
              <a:buFont typeface="Wingdings" charset="2"/>
              <a:buChar char="q"/>
            </a:pPr>
            <a:endParaRPr lang="en-US" sz="2400" dirty="0"/>
          </a:p>
          <a:p>
            <a:pPr>
              <a:buFont typeface="Wingdings" charset="2"/>
              <a:buChar char="q"/>
            </a:pPr>
            <a:r>
              <a:rPr lang="en-US" sz="2400" dirty="0"/>
              <a:t> </a:t>
            </a:r>
            <a:r>
              <a:rPr lang="en-US" sz="2400" dirty="0" smtClean="0"/>
              <a:t>Output: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a:t> </a:t>
            </a:r>
            <a:r>
              <a:rPr lang="en-US" sz="2400" dirty="0" smtClean="0"/>
              <a:t>It’s just that easy!</a:t>
            </a:r>
            <a:endParaRPr lang="en-US" sz="2400" dirty="0"/>
          </a:p>
          <a:p>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nvSpPr>
        <p:spPr>
          <a:xfrm>
            <a:off x="3316604" y="1643317"/>
            <a:ext cx="5619750" cy="37372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bash</a:t>
            </a:r>
            <a:endParaRPr lang="en-US"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4183379" y="2593555"/>
            <a:ext cx="3886200" cy="43539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[root@d7dfcc490cbe /]# _</a:t>
            </a:r>
            <a:endParaRPr lang="en-US" dirty="0" smtClean="0">
              <a:solidFill>
                <a:schemeClr val="tx1"/>
              </a:solidFill>
              <a:latin typeface="Courier New" panose="02070309020205020404" pitchFamily="49" charset="0"/>
              <a:cs typeface="Courier New" panose="02070309020205020404" pitchFamily="49" charset="0"/>
            </a:endParaRPr>
          </a:p>
          <a:p>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90901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Docker Platform</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dirty="0" smtClean="0"/>
              <a:t> </a:t>
            </a:r>
            <a:r>
              <a:rPr lang="en-US" dirty="0">
                <a:solidFill>
                  <a:schemeClr val="tx1"/>
                </a:solidFill>
              </a:rPr>
              <a:t>Docker is available in two editions: </a:t>
            </a:r>
            <a:endParaRPr lang="en-US" dirty="0" smtClean="0">
              <a:solidFill>
                <a:schemeClr val="tx1"/>
              </a:solidFill>
            </a:endParaRPr>
          </a:p>
          <a:p>
            <a:pPr marL="0" indent="0">
              <a:buNone/>
            </a:pPr>
            <a:r>
              <a:rPr lang="en-US" b="1" dirty="0" smtClean="0">
                <a:solidFill>
                  <a:schemeClr val="tx1"/>
                </a:solidFill>
              </a:rPr>
              <a:t>Community </a:t>
            </a:r>
            <a:r>
              <a:rPr lang="en-US" b="1" dirty="0">
                <a:solidFill>
                  <a:schemeClr val="tx1"/>
                </a:solidFill>
              </a:rPr>
              <a:t>Edition (CE)</a:t>
            </a:r>
            <a:r>
              <a:rPr lang="en-US" dirty="0">
                <a:solidFill>
                  <a:schemeClr val="tx1"/>
                </a:solidFill>
              </a:rPr>
              <a:t> </a:t>
            </a:r>
          </a:p>
          <a:p>
            <a:pPr>
              <a:buFont typeface="Wingdings" charset="2"/>
              <a:buChar char="q"/>
            </a:pPr>
            <a:r>
              <a:rPr lang="en-US" dirty="0">
                <a:solidFill>
                  <a:schemeClr val="tx1"/>
                </a:solidFill>
              </a:rPr>
              <a:t> Docker Community Edition (CE) is ideal for developers and small teams looking to get started </a:t>
            </a:r>
          </a:p>
          <a:p>
            <a:pPr>
              <a:buFont typeface="Wingdings" charset="2"/>
              <a:buChar char="q"/>
            </a:pPr>
            <a:r>
              <a:rPr lang="en-US" dirty="0" smtClean="0">
                <a:solidFill>
                  <a:schemeClr val="tx1"/>
                </a:solidFill>
              </a:rPr>
              <a:t> </a:t>
            </a:r>
            <a:r>
              <a:rPr lang="en-US" dirty="0">
                <a:solidFill>
                  <a:schemeClr val="tx1"/>
                </a:solidFill>
              </a:rPr>
              <a:t>Docker CE has two update channels, </a:t>
            </a:r>
            <a:r>
              <a:rPr lang="en-US" b="1" dirty="0">
                <a:solidFill>
                  <a:schemeClr val="tx1"/>
                </a:solidFill>
              </a:rPr>
              <a:t>stable</a:t>
            </a:r>
            <a:r>
              <a:rPr lang="en-US" dirty="0">
                <a:solidFill>
                  <a:schemeClr val="tx1"/>
                </a:solidFill>
              </a:rPr>
              <a:t> and </a:t>
            </a:r>
            <a:r>
              <a:rPr lang="en-US" b="1" dirty="0">
                <a:solidFill>
                  <a:schemeClr val="tx1"/>
                </a:solidFill>
              </a:rPr>
              <a:t>edge</a:t>
            </a:r>
            <a:r>
              <a:rPr lang="en-US" dirty="0">
                <a:solidFill>
                  <a:schemeClr val="tx1"/>
                </a:solidFill>
              </a:rPr>
              <a:t>:</a:t>
            </a:r>
          </a:p>
          <a:p>
            <a:pPr lvl="1">
              <a:buFont typeface="Wingdings" charset="2"/>
              <a:buChar char="q"/>
            </a:pPr>
            <a:r>
              <a:rPr lang="en-US" sz="2000" dirty="0" smtClean="0">
                <a:solidFill>
                  <a:schemeClr val="tx1"/>
                </a:solidFill>
              </a:rPr>
              <a:t> </a:t>
            </a:r>
            <a:r>
              <a:rPr lang="en-US" sz="2000" b="1" dirty="0">
                <a:solidFill>
                  <a:schemeClr val="tx1"/>
                </a:solidFill>
              </a:rPr>
              <a:t>Stable</a:t>
            </a:r>
            <a:r>
              <a:rPr lang="en-US" sz="2000" dirty="0">
                <a:solidFill>
                  <a:schemeClr val="tx1"/>
                </a:solidFill>
              </a:rPr>
              <a:t> gives you reliable updates every quarter</a:t>
            </a:r>
          </a:p>
          <a:p>
            <a:pPr lvl="1">
              <a:buFont typeface="Wingdings" charset="2"/>
              <a:buChar char="q"/>
            </a:pPr>
            <a:r>
              <a:rPr lang="en-US" sz="2000" dirty="0" smtClean="0">
                <a:solidFill>
                  <a:schemeClr val="tx1"/>
                </a:solidFill>
              </a:rPr>
              <a:t> </a:t>
            </a:r>
            <a:r>
              <a:rPr lang="en-US" sz="2000" b="1" dirty="0">
                <a:solidFill>
                  <a:schemeClr val="tx1"/>
                </a:solidFill>
              </a:rPr>
              <a:t>Edge</a:t>
            </a:r>
            <a:r>
              <a:rPr lang="en-US" sz="2000" dirty="0">
                <a:solidFill>
                  <a:schemeClr val="tx1"/>
                </a:solidFill>
              </a:rPr>
              <a:t> gives you new features every </a:t>
            </a:r>
            <a:r>
              <a:rPr lang="en-US" sz="2000" dirty="0" smtClean="0">
                <a:solidFill>
                  <a:schemeClr val="tx1"/>
                </a:solidFill>
              </a:rPr>
              <a:t>month</a:t>
            </a:r>
            <a:endParaRPr lang="en-US" sz="2000" b="1" dirty="0" smtClean="0">
              <a:solidFill>
                <a:schemeClr val="tx1"/>
              </a:solidFill>
            </a:endParaRPr>
          </a:p>
          <a:p>
            <a:pPr marL="0" indent="0">
              <a:buNone/>
            </a:pPr>
            <a:r>
              <a:rPr lang="en-US" b="1" dirty="0" smtClean="0">
                <a:solidFill>
                  <a:schemeClr val="tx1"/>
                </a:solidFill>
              </a:rPr>
              <a:t>Enterprise </a:t>
            </a:r>
            <a:r>
              <a:rPr lang="en-US" b="1" dirty="0">
                <a:solidFill>
                  <a:schemeClr val="tx1"/>
                </a:solidFill>
              </a:rPr>
              <a:t>Edition (EE</a:t>
            </a:r>
            <a:r>
              <a:rPr lang="en-US" b="1" dirty="0" smtClean="0">
                <a:solidFill>
                  <a:schemeClr val="tx1"/>
                </a:solidFill>
              </a:rPr>
              <a:t>)</a:t>
            </a:r>
            <a:endParaRPr lang="en-US" dirty="0" smtClean="0">
              <a:solidFill>
                <a:schemeClr val="tx1"/>
              </a:solidFill>
            </a:endParaRPr>
          </a:p>
          <a:p>
            <a:pPr>
              <a:buFont typeface="Wingdings" charset="2"/>
              <a:buChar char="q"/>
            </a:pPr>
            <a:r>
              <a:rPr lang="en-US" dirty="0" smtClean="0"/>
              <a:t> </a:t>
            </a:r>
            <a:r>
              <a:rPr lang="en-US" dirty="0">
                <a:solidFill>
                  <a:schemeClr val="tx1"/>
                </a:solidFill>
              </a:rPr>
              <a:t>Docker Enterprise Edition (EE) is designed for enterprise </a:t>
            </a:r>
            <a:r>
              <a:rPr lang="en-US" dirty="0" smtClean="0">
                <a:solidFill>
                  <a:schemeClr val="tx1"/>
                </a:solidFill>
              </a:rPr>
              <a:t>grade development</a:t>
            </a:r>
          </a:p>
          <a:p>
            <a:pPr>
              <a:buFont typeface="Wingdings" charset="2"/>
              <a:buChar char="q"/>
            </a:pPr>
            <a:r>
              <a:rPr lang="en-US" dirty="0">
                <a:solidFill>
                  <a:schemeClr val="tx1"/>
                </a:solidFill>
              </a:rPr>
              <a:t> </a:t>
            </a:r>
            <a:r>
              <a:rPr lang="en-US" dirty="0" smtClean="0">
                <a:solidFill>
                  <a:schemeClr val="tx1"/>
                </a:solidFill>
              </a:rPr>
              <a:t>IT </a:t>
            </a:r>
            <a:r>
              <a:rPr lang="en-US" dirty="0">
                <a:solidFill>
                  <a:schemeClr val="tx1"/>
                </a:solidFill>
              </a:rPr>
              <a:t>teams who build, ship, and run business critical applications in production at scale</a:t>
            </a:r>
          </a:p>
          <a:p>
            <a:pPr>
              <a:buFont typeface="Wingdings" charset="2"/>
              <a:buChar char="q"/>
            </a:pPr>
            <a:endParaRPr lang="en-US"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9898144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Our Container</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Now from inside the Docker container itself, we’ll issue commands, like this:</a:t>
            </a:r>
          </a:p>
          <a:p>
            <a:pPr>
              <a:buFont typeface="Wingdings" charset="2"/>
              <a:buChar char="q"/>
            </a:pPr>
            <a:endParaRPr lang="en-US" sz="2400" dirty="0"/>
          </a:p>
          <a:p>
            <a:pPr>
              <a:buFont typeface="Wingdings" charset="2"/>
              <a:buChar char="q"/>
            </a:pPr>
            <a:endParaRPr lang="en-US" sz="2400" dirty="0"/>
          </a:p>
          <a:p>
            <a:pPr>
              <a:buFont typeface="Wingdings" charset="2"/>
              <a:buChar char="q"/>
            </a:pPr>
            <a:r>
              <a:rPr lang="en-US" sz="2400" dirty="0"/>
              <a:t> </a:t>
            </a:r>
            <a:r>
              <a:rPr lang="en-US" sz="2400" dirty="0" smtClean="0"/>
              <a:t>Output:</a:t>
            </a:r>
            <a:endParaRPr lang="en-US" sz="2400" dirty="0"/>
          </a:p>
          <a:p>
            <a:endParaRPr lang="en-US"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7" name="Content Placeholder 2"/>
          <p:cNvSpPr>
            <a:spLocks noGrp="1"/>
          </p:cNvSpPr>
          <p:nvPr/>
        </p:nvSpPr>
        <p:spPr>
          <a:xfrm>
            <a:off x="4524374" y="1981200"/>
            <a:ext cx="3143251" cy="390045"/>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ll</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etc</a:t>
            </a:r>
            <a:r>
              <a:rPr lang="en-US" dirty="0">
                <a:solidFill>
                  <a:schemeClr val="bg1"/>
                </a:solidFill>
                <a:latin typeface="Courier New" panose="02070309020205020404" pitchFamily="49" charset="0"/>
                <a:cs typeface="Courier New" panose="02070309020205020404" pitchFamily="49" charset="0"/>
              </a:rPr>
              <a:t>/*-release</a:t>
            </a:r>
          </a:p>
        </p:txBody>
      </p:sp>
      <p:sp>
        <p:nvSpPr>
          <p:cNvPr id="10" name="Content Placeholder 2"/>
          <p:cNvSpPr>
            <a:spLocks noGrp="1"/>
          </p:cNvSpPr>
          <p:nvPr/>
        </p:nvSpPr>
        <p:spPr>
          <a:xfrm>
            <a:off x="1776701" y="3331439"/>
            <a:ext cx="8641773" cy="2537655"/>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smtClean="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rw</a:t>
            </a:r>
            <a:r>
              <a:rPr lang="en-US" sz="1800" dirty="0">
                <a:solidFill>
                  <a:schemeClr val="tx1"/>
                </a:solidFill>
                <a:latin typeface="Courier New" panose="02070309020205020404" pitchFamily="49" charset="0"/>
                <a:cs typeface="Courier New" panose="02070309020205020404" pitchFamily="49" charset="0"/>
              </a:rPr>
              <a:t>-r--r-- 1 root root  38 Mar 31  2015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/centos-release</a:t>
            </a:r>
          </a:p>
          <a:p>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rw</a:t>
            </a:r>
            <a:r>
              <a:rPr lang="en-US" sz="1800" dirty="0">
                <a:solidFill>
                  <a:schemeClr val="tx1"/>
                </a:solidFill>
                <a:latin typeface="Courier New" panose="02070309020205020404" pitchFamily="49" charset="0"/>
                <a:cs typeface="Courier New" panose="02070309020205020404" pitchFamily="49" charset="0"/>
              </a:rPr>
              <a:t>-r--r-- 1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393 Mar 31  2015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os</a:t>
            </a:r>
            <a:r>
              <a:rPr lang="en-US" sz="1800" dirty="0">
                <a:solidFill>
                  <a:schemeClr val="tx1"/>
                </a:solidFill>
                <a:latin typeface="Courier New" panose="02070309020205020404" pitchFamily="49" charset="0"/>
                <a:cs typeface="Courier New" panose="02070309020205020404" pitchFamily="49" charset="0"/>
              </a:rPr>
              <a:t>-release</a:t>
            </a:r>
          </a:p>
          <a:p>
            <a:r>
              <a:rPr lang="en-US" sz="1800" dirty="0" err="1">
                <a:solidFill>
                  <a:schemeClr val="tx1"/>
                </a:solidFill>
                <a:latin typeface="Courier New" panose="02070309020205020404" pitchFamily="49" charset="0"/>
                <a:cs typeface="Courier New" panose="02070309020205020404" pitchFamily="49" charset="0"/>
              </a:rPr>
              <a:t>lrwxrwxrwx</a:t>
            </a:r>
            <a:r>
              <a:rPr lang="en-US" sz="1800" dirty="0">
                <a:solidFill>
                  <a:schemeClr val="tx1"/>
                </a:solidFill>
                <a:latin typeface="Courier New" panose="02070309020205020404" pitchFamily="49" charset="0"/>
                <a:cs typeface="Courier New" panose="02070309020205020404" pitchFamily="49" charset="0"/>
              </a:rPr>
              <a:t>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14 Aug 14 21:00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redhat</a:t>
            </a:r>
            <a:r>
              <a:rPr lang="en-US" sz="1800" dirty="0">
                <a:solidFill>
                  <a:schemeClr val="tx1"/>
                </a:solidFill>
                <a:latin typeface="Courier New" panose="02070309020205020404" pitchFamily="49" charset="0"/>
                <a:cs typeface="Courier New" panose="02070309020205020404" pitchFamily="49" charset="0"/>
              </a:rPr>
              <a:t>-release -&gt; centos-release</a:t>
            </a:r>
          </a:p>
          <a:p>
            <a:r>
              <a:rPr lang="en-US" sz="1800" dirty="0" err="1">
                <a:solidFill>
                  <a:schemeClr val="tx1"/>
                </a:solidFill>
                <a:latin typeface="Courier New" panose="02070309020205020404" pitchFamily="49" charset="0"/>
                <a:cs typeface="Courier New" panose="02070309020205020404" pitchFamily="49" charset="0"/>
              </a:rPr>
              <a:t>lrwxrwxrwx</a:t>
            </a:r>
            <a:r>
              <a:rPr lang="en-US" sz="1800" dirty="0">
                <a:solidFill>
                  <a:schemeClr val="tx1"/>
                </a:solidFill>
                <a:latin typeface="Courier New" panose="02070309020205020404" pitchFamily="49" charset="0"/>
                <a:cs typeface="Courier New" panose="02070309020205020404" pitchFamily="49" charset="0"/>
              </a:rPr>
              <a:t> 1 root </a:t>
            </a:r>
            <a:r>
              <a:rPr lang="en-US" sz="1800" dirty="0" err="1">
                <a:solidFill>
                  <a:schemeClr val="tx1"/>
                </a:solidFill>
                <a:latin typeface="Courier New" panose="02070309020205020404" pitchFamily="49" charset="0"/>
                <a:cs typeface="Courier New" panose="02070309020205020404" pitchFamily="49" charset="0"/>
              </a:rPr>
              <a:t>root</a:t>
            </a:r>
            <a:r>
              <a:rPr lang="en-US" sz="1800" dirty="0">
                <a:solidFill>
                  <a:schemeClr val="tx1"/>
                </a:solidFill>
                <a:latin typeface="Courier New" panose="02070309020205020404" pitchFamily="49" charset="0"/>
                <a:cs typeface="Courier New" panose="02070309020205020404" pitchFamily="49" charset="0"/>
              </a:rPr>
              <a:t>  14 Aug 14 21:00 /</a:t>
            </a:r>
            <a:r>
              <a:rPr lang="en-US" sz="1800" dirty="0" err="1">
                <a:solidFill>
                  <a:schemeClr val="tx1"/>
                </a:solidFill>
                <a:latin typeface="Courier New" panose="02070309020205020404" pitchFamily="49" charset="0"/>
                <a:cs typeface="Courier New" panose="02070309020205020404" pitchFamily="49" charset="0"/>
              </a:rPr>
              <a:t>etc</a:t>
            </a:r>
            <a:r>
              <a:rPr lang="en-US" sz="1800" dirty="0">
                <a:solidFill>
                  <a:schemeClr val="tx1"/>
                </a:solidFill>
                <a:latin typeface="Courier New" panose="02070309020205020404" pitchFamily="49" charset="0"/>
                <a:cs typeface="Courier New" panose="02070309020205020404" pitchFamily="49" charset="0"/>
              </a:rPr>
              <a:t>/system-release -&gt; centos-release</a:t>
            </a:r>
            <a:endParaRPr lang="en-US" sz="18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541400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Our Container</a:t>
            </a: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can now play around with Linux commands within the container:</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smtClean="0"/>
              <a:t> If it looks like Linux and it works like Linux...</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450079" y="1828800"/>
            <a:ext cx="3352800" cy="2286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panose="02070309020205020404" pitchFamily="49" charset="0"/>
                <a:cs typeface="Courier New" panose="02070309020205020404" pitchFamily="49" charset="0"/>
              </a:rPr>
              <a:t># hostname </a:t>
            </a:r>
            <a:r>
              <a:rPr lang="en-US" dirty="0">
                <a:solidFill>
                  <a:schemeClr val="bg1"/>
                </a:solidFill>
                <a:latin typeface="Courier New" panose="02070309020205020404" pitchFamily="49" charset="0"/>
                <a:cs typeface="Courier New" panose="02070309020205020404" pitchFamily="49" charset="0"/>
              </a:rPr>
              <a:t>-f</a:t>
            </a:r>
          </a:p>
          <a:p>
            <a:r>
              <a:rPr lang="en-US" dirty="0" smtClean="0">
                <a:solidFill>
                  <a:schemeClr val="bg1"/>
                </a:solidFill>
                <a:latin typeface="Courier New" panose="02070309020205020404" pitchFamily="49" charset="0"/>
                <a:cs typeface="Courier New" panose="02070309020205020404" pitchFamily="49" charset="0"/>
              </a:rPr>
              <a:t># cat </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etc</a:t>
            </a:r>
            <a:r>
              <a:rPr lang="en-US" dirty="0">
                <a:solidFill>
                  <a:schemeClr val="bg1"/>
                </a:solidFill>
                <a:latin typeface="Courier New" panose="02070309020205020404" pitchFamily="49" charset="0"/>
                <a:cs typeface="Courier New" panose="02070309020205020404" pitchFamily="49" charset="0"/>
              </a:rPr>
              <a:t>/hosts</a:t>
            </a:r>
          </a:p>
          <a:p>
            <a:r>
              <a:rPr lang="en-US" dirty="0" smtClean="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ps</a:t>
            </a:r>
            <a:r>
              <a:rPr lang="en-US" dirty="0">
                <a:solidFill>
                  <a:schemeClr val="bg1"/>
                </a:solidFill>
                <a:latin typeface="Courier New" panose="02070309020205020404" pitchFamily="49" charset="0"/>
                <a:cs typeface="Courier New" panose="02070309020205020404" pitchFamily="49" charset="0"/>
              </a:rPr>
              <a:t> aux</a:t>
            </a:r>
          </a:p>
          <a:p>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yum -y install vim</a:t>
            </a:r>
          </a:p>
          <a:p>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ip</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a</a:t>
            </a:r>
          </a:p>
        </p:txBody>
      </p:sp>
    </p:spTree>
    <p:extLst>
      <p:ext uri="{BB962C8B-B14F-4D97-AF65-F5344CB8AC3E}">
        <p14:creationId xmlns:p14="http://schemas.microsoft.com/office/powerpoint/2010/main" val="14305279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Make a Mess</a:t>
            </a:r>
            <a:endParaRPr lang="en-US" dirty="0"/>
          </a:p>
        </p:txBody>
      </p:sp>
      <p:sp>
        <p:nvSpPr>
          <p:cNvPr id="3" name="Content Placeholder 2"/>
          <p:cNvSpPr>
            <a:spLocks noGrp="1"/>
          </p:cNvSpPr>
          <p:nvPr>
            <p:ph idx="1"/>
          </p:nvPr>
        </p:nvSpPr>
        <p:spPr/>
        <p:txBody>
          <a:bodyPr>
            <a:noAutofit/>
          </a:bodyPr>
          <a:lstStyle/>
          <a:p>
            <a:pPr>
              <a:buFont typeface="Wingdings" charset="2"/>
              <a:buChar char="q"/>
            </a:pPr>
            <a:r>
              <a:rPr lang="en-US" sz="2400" dirty="0" smtClean="0"/>
              <a:t> Now, lets pretend we do some destructive stuff, on purpose:</a:t>
            </a:r>
            <a:endParaRPr lang="en-US" sz="2400" dirty="0"/>
          </a:p>
          <a:p>
            <a:pPr>
              <a:buFont typeface="Wingdings" charset="2"/>
              <a:buChar char="q"/>
            </a:pPr>
            <a:endParaRPr lang="en-US" sz="2400" dirty="0"/>
          </a:p>
          <a:p>
            <a:pPr>
              <a:buFont typeface="Wingdings" charset="2"/>
              <a:buChar char="q"/>
            </a:pPr>
            <a:r>
              <a:rPr lang="en-US" sz="2400" dirty="0" smtClean="0"/>
              <a:t> And now say we delete this, too:</a:t>
            </a:r>
            <a:endParaRPr lang="en-US" sz="2400" dirty="0"/>
          </a:p>
          <a:p>
            <a:pPr>
              <a:buFont typeface="Wingdings" charset="2"/>
              <a:buChar char="q"/>
            </a:pPr>
            <a:endParaRPr lang="en-US" sz="2400" dirty="0"/>
          </a:p>
          <a:p>
            <a:pPr>
              <a:buFont typeface="Wingdings" charset="2"/>
              <a:buChar char="q"/>
            </a:pPr>
            <a:r>
              <a:rPr lang="en-US" sz="2400" dirty="0" smtClean="0"/>
              <a:t> Now, if we tried to issue any commands, like </a:t>
            </a:r>
            <a:r>
              <a:rPr lang="en-US" sz="2400" dirty="0" smtClean="0">
                <a:latin typeface="Courier New" charset="0"/>
                <a:ea typeface="Courier New" charset="0"/>
                <a:cs typeface="Courier New" charset="0"/>
              </a:rPr>
              <a:t>ls</a:t>
            </a:r>
            <a:r>
              <a:rPr lang="en-US" sz="2400" dirty="0" smtClean="0"/>
              <a:t>, </a:t>
            </a:r>
            <a:r>
              <a:rPr lang="en-US" sz="2400" dirty="0" err="1" smtClean="0">
                <a:latin typeface="Courier New" charset="0"/>
                <a:ea typeface="Courier New" charset="0"/>
                <a:cs typeface="Courier New" charset="0"/>
              </a:rPr>
              <a:t>ps</a:t>
            </a:r>
            <a:r>
              <a:rPr lang="en-US" sz="2400" dirty="0" smtClean="0"/>
              <a:t>, or </a:t>
            </a:r>
            <a:r>
              <a:rPr lang="en-US" sz="2400" dirty="0" smtClean="0">
                <a:latin typeface="Courier New" charset="0"/>
                <a:ea typeface="Courier New" charset="0"/>
                <a:cs typeface="Courier New" charset="0"/>
              </a:rPr>
              <a:t>cd</a:t>
            </a:r>
            <a:r>
              <a:rPr lang="en-US" sz="2400" dirty="0" smtClean="0"/>
              <a:t> we’d get:</a:t>
            </a:r>
          </a:p>
          <a:p>
            <a:pPr>
              <a:buFont typeface="Wingdings" charset="2"/>
              <a:buChar char="q"/>
            </a:pPr>
            <a:endParaRPr lang="en-US" sz="2400" dirty="0" smtClean="0"/>
          </a:p>
          <a:p>
            <a:pPr>
              <a:buFont typeface="Wingdings" charset="2"/>
              <a:buChar char="q"/>
            </a:pPr>
            <a:r>
              <a:rPr lang="en-US" sz="2400" dirty="0" smtClean="0"/>
              <a:t> Whoops</a:t>
            </a:r>
            <a:r>
              <a:rPr lang="en-US" sz="2400" dirty="0"/>
              <a:t>… cannot </a:t>
            </a:r>
            <a:r>
              <a:rPr lang="en-US" sz="2400" dirty="0" smtClean="0">
                <a:latin typeface="Courier New" charset="0"/>
                <a:ea typeface="Courier New" charset="0"/>
                <a:cs typeface="Courier New" charset="0"/>
              </a:rPr>
              <a:t>ls, cd</a:t>
            </a:r>
            <a:r>
              <a:rPr lang="en-US" sz="2400" dirty="0" smtClean="0"/>
              <a:t> </a:t>
            </a:r>
            <a:r>
              <a:rPr lang="en-US" sz="2400" dirty="0"/>
              <a:t>or do anything useful anymore. </a:t>
            </a:r>
            <a:r>
              <a:rPr lang="en-US" sz="2400" dirty="0" smtClean="0"/>
              <a:t>What’d we’d do?</a:t>
            </a: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8" name="Content Placeholder 2"/>
          <p:cNvSpPr>
            <a:spLocks noGrp="1"/>
          </p:cNvSpPr>
          <p:nvPr/>
        </p:nvSpPr>
        <p:spPr>
          <a:xfrm>
            <a:off x="4552950" y="1524000"/>
            <a:ext cx="3086100" cy="40339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fr</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usr</a:t>
            </a:r>
            <a:r>
              <a:rPr lang="en-US" dirty="0" smtClean="0">
                <a:solidFill>
                  <a:schemeClr val="bg1"/>
                </a:solidFill>
                <a:latin typeface="Courier New" panose="02070309020205020404" pitchFamily="49" charset="0"/>
                <a:cs typeface="Courier New" panose="02070309020205020404" pitchFamily="49" charset="0"/>
              </a:rPr>
              <a:t>/</a:t>
            </a:r>
            <a:r>
              <a:rPr lang="en-US" dirty="0" err="1" smtClean="0">
                <a:solidFill>
                  <a:schemeClr val="bg1"/>
                </a:solidFill>
                <a:latin typeface="Courier New" panose="02070309020205020404" pitchFamily="49" charset="0"/>
                <a:cs typeface="Courier New" panose="02070309020205020404" pitchFamily="49" charset="0"/>
              </a:rPr>
              <a:t>sbin</a:t>
            </a:r>
            <a:endParaRPr lang="en-US"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4626380" y="2595787"/>
            <a:ext cx="2939240" cy="37601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fr</a:t>
            </a: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usr</a:t>
            </a:r>
            <a:r>
              <a:rPr lang="en-US" dirty="0" smtClean="0">
                <a:solidFill>
                  <a:schemeClr val="bg1"/>
                </a:solidFill>
                <a:latin typeface="Courier New" panose="02070309020205020404" pitchFamily="49" charset="0"/>
                <a:cs typeface="Courier New" panose="02070309020205020404" pitchFamily="49" charset="0"/>
              </a:rPr>
              <a:t>/bin</a:t>
            </a:r>
            <a:endParaRPr lang="en-US" dirty="0">
              <a:solidFill>
                <a:schemeClr val="bg1"/>
              </a:solidFill>
              <a:latin typeface="Courier New" panose="02070309020205020404" pitchFamily="49" charset="0"/>
              <a:cs typeface="Courier New" panose="02070309020205020404" pitchFamily="49" charset="0"/>
            </a:endParaRPr>
          </a:p>
        </p:txBody>
      </p:sp>
      <p:sp>
        <p:nvSpPr>
          <p:cNvPr id="12" name="Content Placeholder 2"/>
          <p:cNvSpPr>
            <a:spLocks noGrp="1"/>
          </p:cNvSpPr>
          <p:nvPr/>
        </p:nvSpPr>
        <p:spPr>
          <a:xfrm>
            <a:off x="2667000" y="3581399"/>
            <a:ext cx="7010400" cy="381001"/>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mtClean="0">
                <a:solidFill>
                  <a:schemeClr val="tx1"/>
                </a:solidFill>
                <a:latin typeface="Courier New" panose="02070309020205020404" pitchFamily="49" charset="0"/>
                <a:cs typeface="Courier New" panose="02070309020205020404" pitchFamily="49" charset="0"/>
              </a:rPr>
              <a:t> bash</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usr</a:t>
            </a:r>
            <a:r>
              <a:rPr lang="en-US" dirty="0">
                <a:solidFill>
                  <a:schemeClr val="tx1"/>
                </a:solidFill>
                <a:latin typeface="Courier New" panose="02070309020205020404" pitchFamily="49" charset="0"/>
                <a:cs typeface="Courier New" panose="02070309020205020404" pitchFamily="49" charset="0"/>
              </a:rPr>
              <a:t>/bin/ls: No such file or directory</a:t>
            </a:r>
          </a:p>
        </p:txBody>
      </p:sp>
    </p:spTree>
    <p:extLst>
      <p:ext uri="{BB962C8B-B14F-4D97-AF65-F5344CB8AC3E}">
        <p14:creationId xmlns:p14="http://schemas.microsoft.com/office/powerpoint/2010/main" val="180298713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Easy Is Starting Over</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In the last slide we pretended to destroy all our hard work.</a:t>
            </a:r>
          </a:p>
          <a:p>
            <a:pPr>
              <a:buFont typeface="Wingdings" charset="2"/>
              <a:buChar char="q"/>
            </a:pPr>
            <a:r>
              <a:rPr lang="en-US" sz="2400" dirty="0"/>
              <a:t> </a:t>
            </a:r>
            <a:r>
              <a:rPr lang="en-US" sz="2400" dirty="0" smtClean="0"/>
              <a:t>Now, how easy is it to start over?</a:t>
            </a:r>
          </a:p>
          <a:p>
            <a:pPr>
              <a:buFont typeface="Wingdings" charset="2"/>
              <a:buChar char="q"/>
            </a:pPr>
            <a:r>
              <a:rPr lang="en-US" sz="2400" dirty="0"/>
              <a:t> </a:t>
            </a:r>
            <a:r>
              <a:rPr lang="en-US" sz="2400" dirty="0" smtClean="0"/>
              <a:t>Just </a:t>
            </a:r>
            <a:r>
              <a:rPr lang="en-US" sz="2400" dirty="0"/>
              <a:t>exit the container and fire up a new one</a:t>
            </a:r>
            <a:r>
              <a:rPr lang="en-US" sz="2400" dirty="0" smtClean="0"/>
              <a:t>:</a:t>
            </a:r>
          </a:p>
          <a:p>
            <a:pPr>
              <a:buFont typeface="Wingdings" charset="2"/>
              <a:buChar char="q"/>
            </a:pPr>
            <a:endParaRPr lang="en-US" sz="2400" dirty="0"/>
          </a:p>
          <a:p>
            <a:pPr>
              <a:buFont typeface="Wingdings" charset="2"/>
              <a:buChar char="q"/>
            </a:pPr>
            <a:endParaRPr lang="en-US" sz="2400" dirty="0" smtClean="0"/>
          </a:p>
          <a:p>
            <a:pPr>
              <a:buFont typeface="Wingdings" charset="2"/>
              <a:buChar char="q"/>
            </a:pPr>
            <a:r>
              <a:rPr lang="en-US" sz="2400" dirty="0" smtClean="0"/>
              <a:t> And everything is back! Wow… right?</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11" name="Content Placeholder 2"/>
          <p:cNvSpPr>
            <a:spLocks noGrp="1"/>
          </p:cNvSpPr>
          <p:nvPr/>
        </p:nvSpPr>
        <p:spPr>
          <a:xfrm>
            <a:off x="3086100" y="2743200"/>
            <a:ext cx="55245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run --it --</a:t>
            </a:r>
            <a:r>
              <a:rPr lang="en-US" dirty="0" err="1" smtClean="0">
                <a:solidFill>
                  <a:schemeClr val="bg1"/>
                </a:solidFill>
                <a:latin typeface="Courier New" panose="02070309020205020404" pitchFamily="49" charset="0"/>
                <a:cs typeface="Courier New" panose="02070309020205020404" pitchFamily="49" charset="0"/>
              </a:rPr>
              <a:t>rm</a:t>
            </a:r>
            <a:r>
              <a:rPr lang="en-US" dirty="0" smtClean="0">
                <a:solidFill>
                  <a:schemeClr val="bg1"/>
                </a:solidFill>
                <a:latin typeface="Courier New" panose="02070309020205020404" pitchFamily="49" charset="0"/>
                <a:cs typeface="Courier New" panose="02070309020205020404" pitchFamily="49" charset="0"/>
              </a:rPr>
              <a:t> centos:7 bash</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051877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Hands-on Exercise(s)</a:t>
            </a:r>
            <a:endParaRPr lang="en-US" dirty="0"/>
          </a:p>
        </p:txBody>
      </p:sp>
      <p:sp>
        <p:nvSpPr>
          <p:cNvPr id="3" name="Footer Placeholder 2"/>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079116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Footer Placeholder 2"/>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Included?</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dirty="0" smtClean="0"/>
              <a:t> Docker for Mac and Docker for Windows</a:t>
            </a:r>
          </a:p>
          <a:p>
            <a:pPr lvl="1">
              <a:buFont typeface="Wingdings" charset="2"/>
              <a:buChar char="q"/>
            </a:pPr>
            <a:r>
              <a:rPr lang="en-US" sz="2000" dirty="0"/>
              <a:t> </a:t>
            </a:r>
            <a:r>
              <a:rPr lang="en-US" sz="2000" dirty="0" smtClean="0"/>
              <a:t>Compose </a:t>
            </a:r>
            <a:r>
              <a:rPr lang="en-US" sz="2000" dirty="0"/>
              <a:t>-</a:t>
            </a:r>
            <a:r>
              <a:rPr lang="en-US" sz="2000" dirty="0" smtClean="0"/>
              <a:t> included with Docker install (since Docker 1.12+)</a:t>
            </a:r>
          </a:p>
          <a:p>
            <a:pPr lvl="1">
              <a:buFont typeface="Wingdings" charset="2"/>
              <a:buChar char="q"/>
            </a:pPr>
            <a:r>
              <a:rPr lang="en-US" sz="2000" dirty="0"/>
              <a:t> </a:t>
            </a:r>
            <a:r>
              <a:rPr lang="en-US" sz="2000" dirty="0" smtClean="0"/>
              <a:t>Swarm - included </a:t>
            </a:r>
            <a:r>
              <a:rPr lang="en-US" sz="2000" dirty="0"/>
              <a:t>with Docker install (since Docker 1.12</a:t>
            </a:r>
            <a:r>
              <a:rPr lang="en-US" sz="2000" dirty="0" smtClean="0"/>
              <a:t>+)</a:t>
            </a:r>
          </a:p>
          <a:p>
            <a:pPr lvl="1">
              <a:buFont typeface="Wingdings" charset="2"/>
              <a:buChar char="q"/>
            </a:pPr>
            <a:r>
              <a:rPr lang="en-US" sz="2000" dirty="0"/>
              <a:t> </a:t>
            </a:r>
            <a:r>
              <a:rPr lang="en-US" sz="2000" dirty="0" smtClean="0"/>
              <a:t>Machine - included </a:t>
            </a:r>
            <a:r>
              <a:rPr lang="en-US" sz="2000" dirty="0"/>
              <a:t>with Docker install (since Docker 1.12</a:t>
            </a:r>
            <a:r>
              <a:rPr lang="en-US" sz="2000" dirty="0" smtClean="0"/>
              <a:t>+)</a:t>
            </a:r>
          </a:p>
          <a:p>
            <a:pPr>
              <a:buFont typeface="Wingdings" charset="2"/>
              <a:buChar char="q"/>
            </a:pPr>
            <a:r>
              <a:rPr lang="en-US" dirty="0"/>
              <a:t> </a:t>
            </a:r>
            <a:r>
              <a:rPr lang="en-US" dirty="0" smtClean="0"/>
              <a:t>Docker </a:t>
            </a:r>
            <a:r>
              <a:rPr lang="en-US" b="1" dirty="0" smtClean="0"/>
              <a:t>Linux</a:t>
            </a:r>
            <a:r>
              <a:rPr lang="en-US" dirty="0" smtClean="0"/>
              <a:t> Distributions </a:t>
            </a:r>
          </a:p>
          <a:p>
            <a:pPr lvl="1">
              <a:buFont typeface="Wingdings" charset="2"/>
              <a:buChar char="q"/>
            </a:pPr>
            <a:r>
              <a:rPr lang="en-US" sz="2000" dirty="0"/>
              <a:t> Compose -</a:t>
            </a:r>
            <a:r>
              <a:rPr lang="en-US" sz="2000" dirty="0" smtClean="0"/>
              <a:t> installed separately </a:t>
            </a:r>
            <a:endParaRPr lang="en-US" sz="2000" dirty="0"/>
          </a:p>
          <a:p>
            <a:pPr lvl="1">
              <a:buFont typeface="Wingdings" charset="2"/>
              <a:buChar char="q"/>
            </a:pPr>
            <a:r>
              <a:rPr lang="en-US" sz="2000" dirty="0"/>
              <a:t> Swarm </a:t>
            </a:r>
            <a:r>
              <a:rPr lang="en-US" sz="2000" dirty="0" smtClean="0"/>
              <a:t>- </a:t>
            </a:r>
            <a:r>
              <a:rPr lang="en-US" sz="2000" dirty="0"/>
              <a:t>included with Docker install (since Docker 1.12+)</a:t>
            </a:r>
          </a:p>
          <a:p>
            <a:pPr lvl="1">
              <a:buFont typeface="Wingdings" charset="2"/>
              <a:buChar char="q"/>
            </a:pPr>
            <a:r>
              <a:rPr lang="en-US" sz="2000" dirty="0" smtClean="0"/>
              <a:t> </a:t>
            </a:r>
            <a:r>
              <a:rPr lang="en-US" sz="2000" dirty="0"/>
              <a:t>Machine - installed separately</a:t>
            </a:r>
            <a:endParaRPr lang="en-US" sz="2000" dirty="0" smtClean="0"/>
          </a:p>
          <a:p>
            <a:pPr>
              <a:buFont typeface="Wingdings" charset="2"/>
              <a:buChar char="q"/>
            </a:pPr>
            <a:endParaRPr lang="en-US" dirty="0" smtClean="0"/>
          </a:p>
        </p:txBody>
      </p:sp>
      <p:sp>
        <p:nvSpPr>
          <p:cNvPr id="4" name="Footer Placeholder 3"/>
          <p:cNvSpPr>
            <a:spLocks noGrp="1"/>
          </p:cNvSpPr>
          <p:nvPr>
            <p:ph type="ftr" sz="quarter" idx="11"/>
          </p:nvPr>
        </p:nvSpPr>
        <p:spPr/>
        <p:txBody>
          <a:bodyPr/>
          <a:lstStyle/>
          <a:p>
            <a:pPr>
              <a:defRPr/>
            </a:pPr>
            <a:r>
              <a:rPr lang="en-US" dirty="0" smtClean="0"/>
              <a:t>VIRTUANT</a:t>
            </a:r>
            <a:endParaRPr lang="en-US" dirty="0"/>
          </a:p>
        </p:txBody>
      </p:sp>
    </p:spTree>
    <p:extLst>
      <p:ext uri="{BB962C8B-B14F-4D97-AF65-F5344CB8AC3E}">
        <p14:creationId xmlns:p14="http://schemas.microsoft.com/office/powerpoint/2010/main" val="13098809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About </a:t>
            </a:r>
            <a:r>
              <a:rPr lang="en-US" dirty="0" err="1" smtClean="0"/>
              <a:t>DockerHub</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Docker Hub is a cloud-based registry service </a:t>
            </a:r>
            <a:endParaRPr lang="en-US" sz="2400" dirty="0" smtClean="0">
              <a:solidFill>
                <a:schemeClr val="tx1"/>
              </a:solidFill>
            </a:endParaRPr>
          </a:p>
          <a:p>
            <a:pPr>
              <a:buFont typeface="Wingdings" charset="2"/>
              <a:buChar char="q"/>
            </a:pPr>
            <a:r>
              <a:rPr lang="en-US" sz="2400" dirty="0">
                <a:solidFill>
                  <a:schemeClr val="tx1"/>
                </a:solidFill>
              </a:rPr>
              <a:t> A</a:t>
            </a:r>
            <a:r>
              <a:rPr lang="en-US" sz="2400" dirty="0" smtClean="0">
                <a:solidFill>
                  <a:schemeClr val="tx1"/>
                </a:solidFill>
              </a:rPr>
              <a:t>llowing </a:t>
            </a:r>
            <a:r>
              <a:rPr lang="en-US" sz="2400" dirty="0">
                <a:solidFill>
                  <a:schemeClr val="tx1"/>
                </a:solidFill>
              </a:rPr>
              <a:t>you to link to code repositories, build your images and test them, </a:t>
            </a:r>
            <a:r>
              <a:rPr lang="en-US" sz="2400" dirty="0" smtClean="0">
                <a:solidFill>
                  <a:schemeClr val="tx1"/>
                </a:solidFill>
              </a:rPr>
              <a:t>storing </a:t>
            </a:r>
            <a:r>
              <a:rPr lang="en-US" sz="2400" dirty="0">
                <a:solidFill>
                  <a:schemeClr val="tx1"/>
                </a:solidFill>
              </a:rPr>
              <a:t>manually pushed </a:t>
            </a:r>
            <a:r>
              <a:rPr lang="en-US" sz="2400" dirty="0" smtClean="0">
                <a:solidFill>
                  <a:schemeClr val="tx1"/>
                </a:solidFill>
              </a:rPr>
              <a:t>images</a:t>
            </a:r>
          </a:p>
          <a:p>
            <a:pPr>
              <a:buFont typeface="Wingdings" charset="2"/>
              <a:buChar char="q"/>
            </a:pPr>
            <a:r>
              <a:rPr lang="en-US" sz="2400" dirty="0">
                <a:solidFill>
                  <a:schemeClr val="tx1"/>
                </a:solidFill>
              </a:rPr>
              <a:t> </a:t>
            </a:r>
            <a:r>
              <a:rPr lang="en-US" sz="2400" dirty="0" smtClean="0">
                <a:solidFill>
                  <a:schemeClr val="tx1"/>
                </a:solidFill>
              </a:rPr>
              <a:t>Also, link </a:t>
            </a:r>
            <a:r>
              <a:rPr lang="en-US" sz="2400" dirty="0">
                <a:solidFill>
                  <a:schemeClr val="tx1"/>
                </a:solidFill>
              </a:rPr>
              <a:t>to Docker Cloud so you can deploy images to your </a:t>
            </a:r>
            <a:r>
              <a:rPr lang="en-US" sz="2400" dirty="0" smtClean="0">
                <a:solidFill>
                  <a:schemeClr val="tx1"/>
                </a:solidFill>
              </a:rPr>
              <a:t>hosts</a:t>
            </a:r>
          </a:p>
          <a:p>
            <a:pPr>
              <a:buFont typeface="Wingdings" charset="2"/>
              <a:buChar char="q"/>
            </a:pPr>
            <a:r>
              <a:rPr lang="en-US" sz="2400" dirty="0">
                <a:solidFill>
                  <a:schemeClr val="tx1"/>
                </a:solidFill>
              </a:rPr>
              <a:t> </a:t>
            </a:r>
            <a:r>
              <a:rPr lang="en-US" sz="2400" dirty="0" smtClean="0">
                <a:solidFill>
                  <a:schemeClr val="tx1"/>
                </a:solidFill>
              </a:rPr>
              <a:t>It </a:t>
            </a:r>
            <a:r>
              <a:rPr lang="en-US" sz="2400" dirty="0">
                <a:solidFill>
                  <a:schemeClr val="tx1"/>
                </a:solidFill>
              </a:rPr>
              <a:t>provides a centralized resource for container image discovery, distribution and change management, user and team collaboration, and workflow automation throughout the development </a:t>
            </a:r>
            <a:r>
              <a:rPr lang="en-US" sz="2400" dirty="0" smtClean="0">
                <a:solidFill>
                  <a:schemeClr val="tx1"/>
                </a:solidFill>
              </a:rPr>
              <a:t>pipeline</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27879074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Hub Major Features</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r>
              <a:rPr lang="en-US" sz="2400" b="1" dirty="0" smtClean="0">
                <a:solidFill>
                  <a:schemeClr val="tx1"/>
                </a:solidFill>
              </a:rPr>
              <a:t>Image </a:t>
            </a:r>
            <a:r>
              <a:rPr lang="en-US" sz="2400" b="1" dirty="0">
                <a:solidFill>
                  <a:schemeClr val="tx1"/>
                </a:solidFill>
              </a:rPr>
              <a:t>Repositories: </a:t>
            </a:r>
            <a:r>
              <a:rPr lang="en-US" sz="2400" dirty="0" smtClean="0">
                <a:solidFill>
                  <a:schemeClr val="tx1"/>
                </a:solidFill>
              </a:rPr>
              <a:t>Find </a:t>
            </a:r>
            <a:r>
              <a:rPr lang="en-US" sz="2400" dirty="0">
                <a:solidFill>
                  <a:schemeClr val="tx1"/>
                </a:solidFill>
              </a:rPr>
              <a:t>and pull images from community and official libraries, and manage, push to, and pull from private image libraries to which you have </a:t>
            </a:r>
            <a:r>
              <a:rPr lang="en-US" sz="2400" dirty="0" smtClean="0">
                <a:solidFill>
                  <a:schemeClr val="tx1"/>
                </a:solidFill>
              </a:rPr>
              <a:t>access</a:t>
            </a:r>
            <a:endParaRPr lang="en-US" sz="2400" dirty="0">
              <a:solidFill>
                <a:schemeClr val="tx1"/>
              </a:solidFill>
            </a:endParaRPr>
          </a:p>
          <a:p>
            <a:r>
              <a:rPr lang="en-US" sz="2400" b="1" dirty="0">
                <a:solidFill>
                  <a:schemeClr val="tx1"/>
                </a:solidFill>
              </a:rPr>
              <a:t>Automated Builds: </a:t>
            </a:r>
            <a:r>
              <a:rPr lang="en-US" sz="2400" dirty="0" smtClean="0">
                <a:solidFill>
                  <a:schemeClr val="tx1"/>
                </a:solidFill>
              </a:rPr>
              <a:t>Automatically </a:t>
            </a:r>
            <a:r>
              <a:rPr lang="en-US" sz="2400" dirty="0">
                <a:solidFill>
                  <a:schemeClr val="tx1"/>
                </a:solidFill>
              </a:rPr>
              <a:t>create new images when you make changes to a source code </a:t>
            </a:r>
            <a:r>
              <a:rPr lang="en-US" sz="2400" dirty="0" smtClean="0">
                <a:solidFill>
                  <a:schemeClr val="tx1"/>
                </a:solidFill>
              </a:rPr>
              <a:t>repository</a:t>
            </a:r>
            <a:endParaRPr lang="en-US" sz="2400" dirty="0">
              <a:solidFill>
                <a:schemeClr val="tx1"/>
              </a:solidFill>
            </a:endParaRPr>
          </a:p>
          <a:p>
            <a:r>
              <a:rPr lang="en-US" sz="2400" b="1" dirty="0">
                <a:solidFill>
                  <a:schemeClr val="tx1"/>
                </a:solidFill>
              </a:rPr>
              <a:t>Webhooks: </a:t>
            </a:r>
            <a:r>
              <a:rPr lang="en-US" sz="2400" dirty="0" smtClean="0">
                <a:solidFill>
                  <a:schemeClr val="tx1"/>
                </a:solidFill>
              </a:rPr>
              <a:t>A </a:t>
            </a:r>
            <a:r>
              <a:rPr lang="en-US" sz="2400" dirty="0">
                <a:solidFill>
                  <a:schemeClr val="tx1"/>
                </a:solidFill>
              </a:rPr>
              <a:t>feature of Automated Builds, </a:t>
            </a:r>
            <a:r>
              <a:rPr lang="en-US" sz="2400" dirty="0" err="1">
                <a:solidFill>
                  <a:schemeClr val="tx1"/>
                </a:solidFill>
              </a:rPr>
              <a:t>Webhooks</a:t>
            </a:r>
            <a:r>
              <a:rPr lang="en-US" sz="2400" dirty="0">
                <a:solidFill>
                  <a:schemeClr val="tx1"/>
                </a:solidFill>
              </a:rPr>
              <a:t> let you trigger actions after a successful push to a </a:t>
            </a:r>
            <a:r>
              <a:rPr lang="en-US" sz="2400" dirty="0" smtClean="0">
                <a:solidFill>
                  <a:schemeClr val="tx1"/>
                </a:solidFill>
              </a:rPr>
              <a:t>repository</a:t>
            </a:r>
            <a:endParaRPr lang="en-US" sz="2400" dirty="0">
              <a:solidFill>
                <a:schemeClr val="tx1"/>
              </a:solidFill>
            </a:endParaRPr>
          </a:p>
          <a:p>
            <a:r>
              <a:rPr lang="en-US" sz="2400" b="1" dirty="0">
                <a:solidFill>
                  <a:schemeClr val="tx1"/>
                </a:solidFill>
              </a:rPr>
              <a:t>Organizations: </a:t>
            </a:r>
            <a:r>
              <a:rPr lang="en-US" sz="2400" dirty="0">
                <a:solidFill>
                  <a:schemeClr val="tx1"/>
                </a:solidFill>
              </a:rPr>
              <a:t>Create work groups to manage access to image </a:t>
            </a:r>
            <a:r>
              <a:rPr lang="en-US" sz="2400" dirty="0" smtClean="0">
                <a:solidFill>
                  <a:schemeClr val="tx1"/>
                </a:solidFill>
              </a:rPr>
              <a:t>repositories</a:t>
            </a:r>
          </a:p>
          <a:p>
            <a:r>
              <a:rPr lang="en-US" sz="2400" b="1" dirty="0" smtClean="0">
                <a:solidFill>
                  <a:schemeClr val="tx1"/>
                </a:solidFill>
              </a:rPr>
              <a:t>GitHub </a:t>
            </a:r>
            <a:r>
              <a:rPr lang="en-US" sz="2400" b="1" dirty="0">
                <a:solidFill>
                  <a:schemeClr val="tx1"/>
                </a:solidFill>
              </a:rPr>
              <a:t>and </a:t>
            </a:r>
            <a:r>
              <a:rPr lang="en-US" sz="2400" b="1" dirty="0" err="1" smtClean="0">
                <a:solidFill>
                  <a:schemeClr val="tx1"/>
                </a:solidFill>
              </a:rPr>
              <a:t>Bitbucket</a:t>
            </a:r>
            <a:r>
              <a:rPr lang="en-US" sz="2400" b="1" dirty="0" smtClean="0">
                <a:solidFill>
                  <a:schemeClr val="tx1"/>
                </a:solidFill>
              </a:rPr>
              <a:t> </a:t>
            </a:r>
            <a:r>
              <a:rPr lang="en-US" sz="2400" b="1" dirty="0">
                <a:solidFill>
                  <a:schemeClr val="tx1"/>
                </a:solidFill>
              </a:rPr>
              <a:t>Integration: </a:t>
            </a:r>
            <a:r>
              <a:rPr lang="en-US" sz="2400" dirty="0">
                <a:solidFill>
                  <a:schemeClr val="tx1"/>
                </a:solidFill>
              </a:rPr>
              <a:t>Add the Hub and your Docker Images to your current workflows.</a:t>
            </a:r>
          </a:p>
          <a:p>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93359401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Docker ID</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t> Logging into Docker Hub and Docker Cloud require a Docker ID </a:t>
            </a:r>
          </a:p>
          <a:p>
            <a:pPr>
              <a:buFont typeface="Wingdings" charset="2"/>
              <a:buChar char="q"/>
            </a:pPr>
            <a:r>
              <a:rPr lang="en-US" sz="2400" dirty="0" smtClean="0"/>
              <a:t> Your </a:t>
            </a:r>
            <a:r>
              <a:rPr lang="en-US" sz="2400" dirty="0"/>
              <a:t>Docker ID becomes your user namespace for hosted Docker services, and becomes your username on the Docker </a:t>
            </a:r>
            <a:r>
              <a:rPr lang="en-US" sz="2400" dirty="0" smtClean="0"/>
              <a:t>Forums; register like this:</a:t>
            </a:r>
          </a:p>
          <a:p>
            <a:pPr marL="749808" lvl="1" indent="-457200">
              <a:buClr>
                <a:schemeClr val="tx1"/>
              </a:buClr>
              <a:buFont typeface="+mj-lt"/>
              <a:buAutoNum type="arabicPeriod"/>
            </a:pPr>
            <a:r>
              <a:rPr lang="en-US" sz="2200" dirty="0" smtClean="0"/>
              <a:t>Go to the Docker Cloud sign up page.</a:t>
            </a:r>
          </a:p>
          <a:p>
            <a:pPr marL="749808" lvl="1" indent="-457200">
              <a:buClr>
                <a:schemeClr val="tx1"/>
              </a:buClr>
              <a:buFont typeface="+mj-lt"/>
              <a:buAutoNum type="arabicPeriod"/>
            </a:pPr>
            <a:r>
              <a:rPr lang="en-US" sz="2200" dirty="0" smtClean="0"/>
              <a:t>Enter </a:t>
            </a:r>
            <a:r>
              <a:rPr lang="en-US" sz="2200" dirty="0"/>
              <a:t>a username that is also your Docker ID.</a:t>
            </a:r>
          </a:p>
          <a:p>
            <a:pPr marL="749808" lvl="1" indent="-457200">
              <a:buClr>
                <a:schemeClr val="tx1"/>
              </a:buClr>
              <a:buFont typeface="+mj-lt"/>
              <a:buAutoNum type="arabicPeriod"/>
            </a:pPr>
            <a:r>
              <a:rPr lang="en-US" sz="2200" dirty="0"/>
              <a:t>Your Docker ID must be between 4 and 30 characters long, and can only contain numbers and lowercase letters.</a:t>
            </a:r>
          </a:p>
          <a:p>
            <a:pPr marL="749808" lvl="1" indent="-457200">
              <a:buClr>
                <a:schemeClr val="tx1"/>
              </a:buClr>
              <a:buFont typeface="+mj-lt"/>
              <a:buAutoNum type="arabicPeriod"/>
            </a:pPr>
            <a:r>
              <a:rPr lang="en-US" sz="2200" dirty="0"/>
              <a:t>Enter a unique, valid email address.</a:t>
            </a:r>
          </a:p>
          <a:p>
            <a:pPr marL="749808" lvl="1" indent="-457200">
              <a:buClr>
                <a:schemeClr val="tx1"/>
              </a:buClr>
              <a:buFont typeface="+mj-lt"/>
              <a:buAutoNum type="arabicPeriod"/>
            </a:pPr>
            <a:r>
              <a:rPr lang="en-US" sz="2200" dirty="0"/>
              <a:t>Enter a password between 6 and 128 characters long.</a:t>
            </a:r>
          </a:p>
          <a:p>
            <a:pPr marL="749808" lvl="1" indent="-457200">
              <a:buClr>
                <a:schemeClr val="tx1"/>
              </a:buClr>
              <a:buFont typeface="+mj-lt"/>
              <a:buAutoNum type="arabicPeriod"/>
            </a:pPr>
            <a:r>
              <a:rPr lang="en-US" sz="2200" dirty="0"/>
              <a:t>Click </a:t>
            </a:r>
            <a:r>
              <a:rPr lang="en-US" sz="2200" b="1" dirty="0"/>
              <a:t>Sign up</a:t>
            </a:r>
            <a:r>
              <a:rPr lang="en-US" sz="2200" dirty="0"/>
              <a:t>.</a:t>
            </a:r>
          </a:p>
          <a:p>
            <a:pPr marL="749808" lvl="1" indent="-457200">
              <a:buClr>
                <a:schemeClr val="tx1"/>
              </a:buClr>
              <a:buFont typeface="+mj-lt"/>
              <a:buAutoNum type="arabicPeriod"/>
            </a:pPr>
            <a:r>
              <a:rPr lang="en-US" sz="2200" dirty="0"/>
              <a:t>Docker sends a verification email to the address you provided.</a:t>
            </a:r>
          </a:p>
          <a:p>
            <a:pPr marL="749808" lvl="1" indent="-457200">
              <a:buClr>
                <a:schemeClr val="tx1"/>
              </a:buClr>
              <a:buFont typeface="+mj-lt"/>
              <a:buAutoNum type="arabicPeriod"/>
            </a:pPr>
            <a:r>
              <a:rPr lang="en-US" sz="2200" dirty="0"/>
              <a:t>Click the link in the email to verify your address.</a:t>
            </a: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Tree>
    <p:extLst>
      <p:ext uri="{BB962C8B-B14F-4D97-AF65-F5344CB8AC3E}">
        <p14:creationId xmlns:p14="http://schemas.microsoft.com/office/powerpoint/2010/main" val="159941756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on Docker Hub</a:t>
            </a:r>
            <a:endParaRPr lang="en-US" dirty="0"/>
          </a:p>
        </p:txBody>
      </p:sp>
      <p:sp>
        <p:nvSpPr>
          <p:cNvPr id="3" name="Content Placeholder 2"/>
          <p:cNvSpPr>
            <a:spLocks noGrp="1"/>
          </p:cNvSpPr>
          <p:nvPr>
            <p:ph idx="1"/>
          </p:nvPr>
        </p:nvSpPr>
        <p:spPr>
          <a:xfrm>
            <a:off x="1097279" y="1066801"/>
            <a:ext cx="10058401" cy="5181599"/>
          </a:xfrm>
        </p:spPr>
        <p:txBody>
          <a:bodyPr>
            <a:normAutofit/>
          </a:bodyPr>
          <a:lstStyle/>
          <a:p>
            <a:pPr>
              <a:buFont typeface="Wingdings" charset="2"/>
              <a:buChar char="q"/>
            </a:pPr>
            <a:r>
              <a:rPr lang="en-US" sz="2400" dirty="0" smtClean="0">
                <a:solidFill>
                  <a:schemeClr val="tx1"/>
                </a:solidFill>
              </a:rPr>
              <a:t> You </a:t>
            </a:r>
            <a:r>
              <a:rPr lang="en-US" sz="2400" dirty="0">
                <a:solidFill>
                  <a:schemeClr val="tx1"/>
                </a:solidFill>
              </a:rPr>
              <a:t>can find public repositories and images from Docker Hub in two </a:t>
            </a:r>
            <a:r>
              <a:rPr lang="en-US" sz="2400" dirty="0" smtClean="0">
                <a:solidFill>
                  <a:schemeClr val="tx1"/>
                </a:solidFill>
              </a:rPr>
              <a:t>ways:</a:t>
            </a:r>
          </a:p>
          <a:p>
            <a:pPr marL="658368" lvl="1" indent="-457200">
              <a:buClr>
                <a:schemeClr val="tx1"/>
              </a:buClr>
              <a:buFont typeface="+mj-lt"/>
              <a:buAutoNum type="arabicPeriod"/>
            </a:pPr>
            <a:r>
              <a:rPr lang="en-US" sz="2200" dirty="0" smtClean="0">
                <a:solidFill>
                  <a:schemeClr val="tx1"/>
                </a:solidFill>
              </a:rPr>
              <a:t> </a:t>
            </a:r>
            <a:r>
              <a:rPr lang="en-US" sz="2200" dirty="0">
                <a:solidFill>
                  <a:schemeClr val="tx1"/>
                </a:solidFill>
              </a:rPr>
              <a:t>You can “Search” from the Docker Hub </a:t>
            </a:r>
            <a:r>
              <a:rPr lang="en-US" sz="2200" dirty="0" smtClean="0">
                <a:solidFill>
                  <a:schemeClr val="tx1"/>
                </a:solidFill>
              </a:rPr>
              <a:t>website</a:t>
            </a:r>
          </a:p>
          <a:p>
            <a:pPr marL="658368" lvl="1" indent="-457200">
              <a:buClr>
                <a:schemeClr val="tx1"/>
              </a:buClr>
              <a:buFont typeface="+mj-lt"/>
              <a:buAutoNum type="arabicPeriod"/>
            </a:pPr>
            <a:r>
              <a:rPr lang="en-US" sz="2200" dirty="0">
                <a:solidFill>
                  <a:schemeClr val="tx1"/>
                </a:solidFill>
              </a:rPr>
              <a:t> U</a:t>
            </a:r>
            <a:r>
              <a:rPr lang="en-US" sz="2200" dirty="0" smtClean="0">
                <a:solidFill>
                  <a:schemeClr val="tx1"/>
                </a:solidFill>
              </a:rPr>
              <a:t>se </a:t>
            </a:r>
            <a:r>
              <a:rPr lang="en-US" sz="2200" dirty="0">
                <a:solidFill>
                  <a:schemeClr val="tx1"/>
                </a:solidFill>
              </a:rPr>
              <a:t>the Docker </a:t>
            </a:r>
            <a:r>
              <a:rPr lang="en-US" sz="2200" dirty="0" smtClean="0">
                <a:solidFill>
                  <a:schemeClr val="tx1"/>
                </a:solidFill>
              </a:rPr>
              <a:t>CLI to </a:t>
            </a:r>
            <a:r>
              <a:rPr lang="en-US" sz="2200" dirty="0">
                <a:solidFill>
                  <a:schemeClr val="tx1"/>
                </a:solidFill>
              </a:rPr>
              <a:t>run the </a:t>
            </a:r>
            <a:r>
              <a:rPr lang="en-US" sz="2200" dirty="0" err="1">
                <a:solidFill>
                  <a:schemeClr val="tx1"/>
                </a:solidFill>
                <a:latin typeface="Courier New" charset="0"/>
                <a:ea typeface="Courier New" charset="0"/>
                <a:cs typeface="Courier New" charset="0"/>
              </a:rPr>
              <a:t>docker</a:t>
            </a:r>
            <a:r>
              <a:rPr lang="en-US" sz="2200" dirty="0">
                <a:solidFill>
                  <a:schemeClr val="tx1"/>
                </a:solidFill>
                <a:latin typeface="Courier New" charset="0"/>
                <a:ea typeface="Courier New" charset="0"/>
                <a:cs typeface="Courier New" charset="0"/>
              </a:rPr>
              <a:t> </a:t>
            </a:r>
            <a:r>
              <a:rPr lang="en-US" sz="2200" dirty="0" smtClean="0">
                <a:solidFill>
                  <a:schemeClr val="tx1"/>
                </a:solidFill>
                <a:latin typeface="Courier New" charset="0"/>
                <a:ea typeface="Courier New" charset="0"/>
                <a:cs typeface="Courier New" charset="0"/>
              </a:rPr>
              <a:t>search</a:t>
            </a:r>
            <a:r>
              <a:rPr lang="en-US" sz="2200" dirty="0" smtClean="0">
                <a:solidFill>
                  <a:schemeClr val="tx1"/>
                </a:solidFill>
              </a:rPr>
              <a:t> command</a:t>
            </a:r>
            <a:endParaRPr lang="en-US" sz="2400" dirty="0">
              <a:solidFill>
                <a:schemeClr val="tx1"/>
              </a:solidFill>
            </a:endParaRPr>
          </a:p>
          <a:p>
            <a:pPr>
              <a:buFont typeface="Wingdings" charset="2"/>
              <a:buChar char="q"/>
            </a:pPr>
            <a:r>
              <a:rPr lang="en-US" sz="2400" dirty="0" smtClean="0"/>
              <a:t> </a:t>
            </a:r>
            <a:r>
              <a:rPr lang="en-US" sz="2400" dirty="0">
                <a:solidFill>
                  <a:schemeClr val="tx1"/>
                </a:solidFill>
              </a:rPr>
              <a:t>For example if you were looking for an </a:t>
            </a:r>
            <a:r>
              <a:rPr lang="en-US" sz="2400" dirty="0" err="1">
                <a:solidFill>
                  <a:schemeClr val="tx1"/>
                </a:solidFill>
                <a:latin typeface="Courier New" charset="0"/>
                <a:ea typeface="Courier New" charset="0"/>
                <a:cs typeface="Courier New" charset="0"/>
              </a:rPr>
              <a:t>ubuntu</a:t>
            </a:r>
            <a:r>
              <a:rPr lang="en-US" sz="2400" dirty="0">
                <a:solidFill>
                  <a:schemeClr val="tx1"/>
                </a:solidFill>
              </a:rPr>
              <a:t> image, you might run the following command line search</a:t>
            </a:r>
            <a:r>
              <a:rPr lang="en-US" sz="2400" dirty="0" smtClean="0">
                <a:solidFill>
                  <a:schemeClr val="tx1"/>
                </a:solidFill>
              </a:rPr>
              <a:t>:</a:t>
            </a:r>
          </a:p>
          <a:p>
            <a:pPr>
              <a:buFont typeface="Wingdings" charset="2"/>
              <a:buChar char="q"/>
            </a:pPr>
            <a:endParaRPr lang="en-US" sz="2400" dirty="0">
              <a:solidFill>
                <a:schemeClr val="tx1"/>
              </a:solidFill>
            </a:endParaRPr>
          </a:p>
          <a:p>
            <a:pPr>
              <a:buFont typeface="Wingdings" charset="2"/>
              <a:buChar char="q"/>
            </a:pPr>
            <a:r>
              <a:rPr lang="en-US" sz="2400" dirty="0" smtClean="0">
                <a:solidFill>
                  <a:schemeClr val="tx1"/>
                </a:solidFill>
              </a:rPr>
              <a:t> You </a:t>
            </a:r>
            <a:r>
              <a:rPr lang="en-US" sz="2400" dirty="0">
                <a:solidFill>
                  <a:schemeClr val="tx1"/>
                </a:solidFill>
              </a:rPr>
              <a:t>can configure Docker Hub repositories in two ways:</a:t>
            </a:r>
          </a:p>
          <a:p>
            <a:pPr marL="457200" indent="-457200">
              <a:buClr>
                <a:schemeClr val="tx1"/>
              </a:buClr>
              <a:buFont typeface="+mj-lt"/>
              <a:buAutoNum type="arabicPeriod"/>
            </a:pPr>
            <a:r>
              <a:rPr lang="en-US" sz="2400" dirty="0" smtClean="0">
                <a:solidFill>
                  <a:schemeClr val="tx1"/>
                </a:solidFill>
              </a:rPr>
              <a:t>R</a:t>
            </a:r>
            <a:r>
              <a:rPr lang="en-US" sz="2400" b="1" dirty="0" smtClean="0">
                <a:solidFill>
                  <a:schemeClr val="tx1"/>
                </a:solidFill>
              </a:rPr>
              <a:t>epositories</a:t>
            </a:r>
            <a:r>
              <a:rPr lang="en-US" sz="2400" dirty="0">
                <a:solidFill>
                  <a:schemeClr val="tx1"/>
                </a:solidFill>
              </a:rPr>
              <a:t>, which allow you to push images from a local Docker daemon to Docker </a:t>
            </a:r>
            <a:r>
              <a:rPr lang="en-US" sz="2400" dirty="0" smtClean="0">
                <a:solidFill>
                  <a:schemeClr val="tx1"/>
                </a:solidFill>
              </a:rPr>
              <a:t>Hub</a:t>
            </a:r>
            <a:endParaRPr lang="en-US" sz="2400" dirty="0">
              <a:solidFill>
                <a:schemeClr val="tx1"/>
              </a:solidFill>
            </a:endParaRPr>
          </a:p>
          <a:p>
            <a:pPr marL="457200" indent="-457200">
              <a:buClr>
                <a:schemeClr val="tx1"/>
              </a:buClr>
              <a:buFont typeface="+mj-lt"/>
              <a:buAutoNum type="arabicPeriod"/>
            </a:pPr>
            <a:r>
              <a:rPr lang="en-US" sz="2400" dirty="0" smtClean="0">
                <a:solidFill>
                  <a:schemeClr val="tx1"/>
                </a:solidFill>
              </a:rPr>
              <a:t>A</a:t>
            </a:r>
            <a:r>
              <a:rPr lang="en-US" sz="2400" b="1" dirty="0" smtClean="0">
                <a:solidFill>
                  <a:schemeClr val="tx1"/>
                </a:solidFill>
              </a:rPr>
              <a:t>utomated </a:t>
            </a:r>
            <a:r>
              <a:rPr lang="en-US" sz="2400" b="1" dirty="0">
                <a:solidFill>
                  <a:schemeClr val="tx1"/>
                </a:solidFill>
              </a:rPr>
              <a:t>Builds</a:t>
            </a:r>
            <a:r>
              <a:rPr lang="en-US" sz="2400" dirty="0">
                <a:solidFill>
                  <a:schemeClr val="tx1"/>
                </a:solidFill>
              </a:rPr>
              <a:t>, which link to a source code repository and trigger an image rebuild process on Docker Hub when changes are detected in the source </a:t>
            </a:r>
            <a:r>
              <a:rPr lang="en-US" sz="2400" dirty="0" smtClean="0">
                <a:solidFill>
                  <a:schemeClr val="tx1"/>
                </a:solidFill>
              </a:rPr>
              <a:t>code</a:t>
            </a:r>
            <a:endParaRPr lang="en-US" sz="2400" dirty="0">
              <a:solidFill>
                <a:schemeClr val="tx1"/>
              </a:solidFill>
            </a:endParaRPr>
          </a:p>
          <a:p>
            <a:pPr>
              <a:buFont typeface="Wingdings" charset="2"/>
              <a:buChar char="q"/>
            </a:pPr>
            <a:endParaRPr lang="en-US" sz="2400" dirty="0" smtClean="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5" name="Content Placeholder 2"/>
          <p:cNvSpPr>
            <a:spLocks noGrp="1"/>
          </p:cNvSpPr>
          <p:nvPr/>
        </p:nvSpPr>
        <p:spPr>
          <a:xfrm>
            <a:off x="3581400" y="3131128"/>
            <a:ext cx="5029200" cy="374072"/>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 </a:t>
            </a:r>
            <a:r>
              <a:rPr lang="en-US" sz="2400" b="1" dirty="0">
                <a:solidFill>
                  <a:schemeClr val="bg1"/>
                </a:solidFill>
                <a:latin typeface="Courier New" charset="0"/>
                <a:ea typeface="Courier New" charset="0"/>
                <a:cs typeface="Courier New" charset="0"/>
              </a:rPr>
              <a:t>search</a:t>
            </a:r>
            <a:r>
              <a:rPr lang="en-US" sz="2400" dirty="0">
                <a:solidFill>
                  <a:schemeClr val="bg1"/>
                </a:solidFill>
                <a:latin typeface="Courier New" charset="0"/>
                <a:ea typeface="Courier New" charset="0"/>
                <a:cs typeface="Courier New" charset="0"/>
              </a:rPr>
              <a:t> </a:t>
            </a:r>
            <a:r>
              <a:rPr lang="en-US" sz="2400" dirty="0" err="1">
                <a:solidFill>
                  <a:schemeClr val="bg1"/>
                </a:solidFill>
                <a:latin typeface="Courier New" charset="0"/>
                <a:ea typeface="Courier New" charset="0"/>
                <a:cs typeface="Courier New" charset="0"/>
              </a:rPr>
              <a:t>ubuntu</a:t>
            </a:r>
            <a:r>
              <a:rPr lang="en-US" sz="2400" dirty="0">
                <a:solidFill>
                  <a:schemeClr val="bg1"/>
                </a:solidFill>
                <a:latin typeface="Courier New" charset="0"/>
                <a:ea typeface="Courier New" charset="0"/>
                <a:cs typeface="Courier New" charset="0"/>
              </a:rPr>
              <a:t> </a:t>
            </a:r>
          </a:p>
        </p:txBody>
      </p:sp>
    </p:spTree>
    <p:extLst>
      <p:ext uri="{BB962C8B-B14F-4D97-AF65-F5344CB8AC3E}">
        <p14:creationId xmlns:p14="http://schemas.microsoft.com/office/powerpoint/2010/main" val="121052297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Docker Images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Docker images are the </a:t>
            </a:r>
            <a:r>
              <a:rPr lang="en-US" sz="2400" b="1" dirty="0">
                <a:solidFill>
                  <a:schemeClr val="tx1"/>
                </a:solidFill>
              </a:rPr>
              <a:t>basis</a:t>
            </a:r>
            <a:r>
              <a:rPr lang="en-US" sz="2400" dirty="0">
                <a:solidFill>
                  <a:schemeClr val="tx1"/>
                </a:solidFill>
              </a:rPr>
              <a:t> of </a:t>
            </a:r>
            <a:r>
              <a:rPr lang="en-US" sz="2400" dirty="0" smtClean="0">
                <a:solidFill>
                  <a:schemeClr val="tx1"/>
                </a:solidFill>
              </a:rPr>
              <a:t>containers </a:t>
            </a:r>
          </a:p>
          <a:p>
            <a:pPr>
              <a:buFont typeface="Wingdings" charset="2"/>
              <a:buChar char="q"/>
            </a:pPr>
            <a:r>
              <a:rPr lang="en-US" sz="2400" dirty="0">
                <a:solidFill>
                  <a:schemeClr val="tx1"/>
                </a:solidFill>
              </a:rPr>
              <a:t> </a:t>
            </a:r>
            <a:r>
              <a:rPr lang="en-US" sz="2400" dirty="0" smtClean="0">
                <a:solidFill>
                  <a:schemeClr val="tx1"/>
                </a:solidFill>
              </a:rPr>
              <a:t>An </a:t>
            </a:r>
            <a:r>
              <a:rPr lang="en-US" sz="2400" dirty="0">
                <a:solidFill>
                  <a:schemeClr val="tx1"/>
                </a:solidFill>
              </a:rPr>
              <a:t>Image is an ordered collection of root filesystem changes and the corresponding execution parameters for use within a container </a:t>
            </a:r>
            <a:r>
              <a:rPr lang="en-US" sz="2400" dirty="0" smtClean="0">
                <a:solidFill>
                  <a:schemeClr val="tx1"/>
                </a:solidFill>
              </a:rPr>
              <a:t>runtime </a:t>
            </a:r>
          </a:p>
          <a:p>
            <a:pPr>
              <a:buFont typeface="Wingdings" charset="2"/>
              <a:buChar char="q"/>
            </a:pPr>
            <a:r>
              <a:rPr lang="en-US" sz="2400" dirty="0">
                <a:solidFill>
                  <a:schemeClr val="tx1"/>
                </a:solidFill>
              </a:rPr>
              <a:t> </a:t>
            </a:r>
            <a:r>
              <a:rPr lang="en-US" sz="2400" dirty="0" smtClean="0">
                <a:solidFill>
                  <a:schemeClr val="tx1"/>
                </a:solidFill>
              </a:rPr>
              <a:t>An </a:t>
            </a:r>
            <a:r>
              <a:rPr lang="en-US" sz="2400" dirty="0">
                <a:solidFill>
                  <a:schemeClr val="tx1"/>
                </a:solidFill>
              </a:rPr>
              <a:t>image typically contains a union of layered filesystems stacked on top of each </a:t>
            </a:r>
            <a:r>
              <a:rPr lang="en-US" sz="2400" dirty="0" smtClean="0">
                <a:solidFill>
                  <a:schemeClr val="tx1"/>
                </a:solidFill>
              </a:rPr>
              <a:t>other</a:t>
            </a:r>
          </a:p>
          <a:p>
            <a:pPr>
              <a:buFont typeface="Wingdings" charset="2"/>
              <a:buChar char="q"/>
            </a:pPr>
            <a:r>
              <a:rPr lang="en-US" sz="2400" dirty="0" smtClean="0">
                <a:solidFill>
                  <a:schemeClr val="tx1"/>
                </a:solidFill>
              </a:rPr>
              <a:t> An </a:t>
            </a:r>
            <a:r>
              <a:rPr lang="en-US" sz="2400" dirty="0">
                <a:solidFill>
                  <a:schemeClr val="tx1"/>
                </a:solidFill>
              </a:rPr>
              <a:t>image does not have state and it never </a:t>
            </a:r>
            <a:r>
              <a:rPr lang="en-US" sz="2400" dirty="0" smtClean="0">
                <a:solidFill>
                  <a:schemeClr val="tx1"/>
                </a:solidFill>
              </a:rPr>
              <a:t>changes</a:t>
            </a:r>
          </a:p>
          <a:p>
            <a:pPr>
              <a:buFont typeface="Wingdings" charset="2"/>
              <a:buChar char="q"/>
            </a:pPr>
            <a:r>
              <a:rPr lang="en-US" sz="2400" dirty="0">
                <a:solidFill>
                  <a:schemeClr val="tx1"/>
                </a:solidFill>
              </a:rPr>
              <a:t> </a:t>
            </a:r>
            <a:r>
              <a:rPr lang="en-US" sz="2400" dirty="0" smtClean="0">
                <a:solidFill>
                  <a:schemeClr val="tx1"/>
                </a:solidFill>
              </a:rPr>
              <a:t>But, how do we work with them?</a:t>
            </a:r>
            <a:endParaRPr lang="en-US" sz="2400" dirty="0">
              <a:solidFill>
                <a:schemeClr val="tx1"/>
              </a:solidFill>
            </a:endParaRPr>
          </a:p>
          <a:p>
            <a:pPr>
              <a:buFont typeface="Wingdings" charset="2"/>
              <a:buChar char="q"/>
            </a:pPr>
            <a:endParaRPr lang="en-US" sz="2400" dirty="0" smtClean="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3810000"/>
            <a:ext cx="3251200" cy="2235200"/>
          </a:xfrm>
          <a:prstGeom prst="rect">
            <a:avLst/>
          </a:prstGeom>
        </p:spPr>
      </p:pic>
    </p:spTree>
    <p:extLst>
      <p:ext uri="{BB962C8B-B14F-4D97-AF65-F5344CB8AC3E}">
        <p14:creationId xmlns:p14="http://schemas.microsoft.com/office/powerpoint/2010/main" val="16940740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Docker Images</a:t>
            </a:r>
            <a:endParaRPr lang="en-US" dirty="0"/>
          </a:p>
        </p:txBody>
      </p:sp>
      <p:sp>
        <p:nvSpPr>
          <p:cNvPr id="3" name="Content Placeholder 2"/>
          <p:cNvSpPr>
            <a:spLocks noGrp="1"/>
          </p:cNvSpPr>
          <p:nvPr>
            <p:ph idx="1"/>
          </p:nvPr>
        </p:nvSpPr>
        <p:spPr>
          <a:xfrm>
            <a:off x="1143000" y="2667000"/>
            <a:ext cx="8808721" cy="2971799"/>
          </a:xfrm>
          <a:solidFill>
            <a:schemeClr val="accent5">
              <a:lumMod val="60000"/>
              <a:lumOff val="40000"/>
            </a:schemeClr>
          </a:solidFill>
        </p:spPr>
        <p:txBody>
          <a:bodyPr anchor="ctr">
            <a:normAutofit/>
          </a:bodyPr>
          <a:lstStyle/>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build</a:t>
            </a:r>
            <a:r>
              <a:rPr lang="en-US" sz="1800" dirty="0">
                <a:solidFill>
                  <a:schemeClr val="tx1"/>
                </a:solidFill>
              </a:rPr>
              <a:t>	</a:t>
            </a:r>
            <a:r>
              <a:rPr lang="en-US" sz="1800" dirty="0" smtClean="0">
                <a:solidFill>
                  <a:schemeClr val="tx1"/>
                </a:solidFill>
              </a:rPr>
              <a:t>	Build </a:t>
            </a:r>
            <a:r>
              <a:rPr lang="en-US" sz="1800" dirty="0">
                <a:solidFill>
                  <a:schemeClr val="tx1"/>
                </a:solidFill>
              </a:rPr>
              <a:t>an image from a </a:t>
            </a:r>
            <a:r>
              <a:rPr lang="en-US" sz="1800" dirty="0" err="1">
                <a:solidFill>
                  <a:schemeClr val="tx1"/>
                </a:solidFill>
              </a:rPr>
              <a:t>Dockerfile</a:t>
            </a:r>
            <a:endParaRPr lang="en-US" sz="1800" dirty="0">
              <a:solidFill>
                <a:schemeClr val="tx1"/>
              </a:solidFill>
            </a:endParaRP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a:t>
            </a:r>
            <a:r>
              <a:rPr lang="en-US" sz="1800" b="1" dirty="0" smtClean="0">
                <a:solidFill>
                  <a:schemeClr val="tx1"/>
                </a:solidFill>
              </a:rPr>
              <a:t>history</a:t>
            </a:r>
            <a:r>
              <a:rPr lang="en-US" sz="1800" dirty="0" smtClean="0">
                <a:solidFill>
                  <a:schemeClr val="tx1"/>
                </a:solidFill>
              </a:rPr>
              <a:t>	</a:t>
            </a:r>
            <a:r>
              <a:rPr lang="en-US" sz="1800" dirty="0">
                <a:solidFill>
                  <a:schemeClr val="tx1"/>
                </a:solidFill>
              </a:rPr>
              <a:t>	Show the history of an image</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inspect</a:t>
            </a:r>
            <a:r>
              <a:rPr lang="en-US" sz="1800" dirty="0">
                <a:solidFill>
                  <a:schemeClr val="tx1"/>
                </a:solidFill>
              </a:rPr>
              <a:t>	</a:t>
            </a:r>
            <a:r>
              <a:rPr lang="en-US" sz="1800" dirty="0" smtClean="0">
                <a:solidFill>
                  <a:schemeClr val="tx1"/>
                </a:solidFill>
              </a:rPr>
              <a:t>	Display </a:t>
            </a:r>
            <a:r>
              <a:rPr lang="en-US" sz="1800" dirty="0">
                <a:solidFill>
                  <a:schemeClr val="tx1"/>
                </a:solidFill>
              </a:rPr>
              <a:t>detailed information on one or more images</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ls</a:t>
            </a:r>
            <a:r>
              <a:rPr lang="en-US" sz="1800" dirty="0">
                <a:solidFill>
                  <a:schemeClr val="tx1"/>
                </a:solidFill>
              </a:rPr>
              <a:t>	</a:t>
            </a:r>
            <a:r>
              <a:rPr lang="en-US" sz="1800" dirty="0" smtClean="0">
                <a:solidFill>
                  <a:schemeClr val="tx1"/>
                </a:solidFill>
              </a:rPr>
              <a:t>		List </a:t>
            </a:r>
            <a:r>
              <a:rPr lang="en-US" sz="1800" dirty="0">
                <a:solidFill>
                  <a:schemeClr val="tx1"/>
                </a:solidFill>
              </a:rPr>
              <a:t>images</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pull	</a:t>
            </a:r>
            <a:r>
              <a:rPr lang="en-US" sz="1800" dirty="0" smtClean="0">
                <a:solidFill>
                  <a:schemeClr val="tx1"/>
                </a:solidFill>
              </a:rPr>
              <a:t>		Pull </a:t>
            </a:r>
            <a:r>
              <a:rPr lang="en-US" sz="1800" dirty="0">
                <a:solidFill>
                  <a:schemeClr val="tx1"/>
                </a:solidFill>
              </a:rPr>
              <a:t>an image or a repository from a registry</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a:t>
            </a:r>
            <a:r>
              <a:rPr lang="en-US" sz="1800" b="1" dirty="0" smtClean="0">
                <a:solidFill>
                  <a:schemeClr val="tx1"/>
                </a:solidFill>
              </a:rPr>
              <a:t>push	</a:t>
            </a:r>
            <a:r>
              <a:rPr lang="en-US" sz="1800" dirty="0">
                <a:solidFill>
                  <a:schemeClr val="tx1"/>
                </a:solidFill>
              </a:rPr>
              <a:t>	</a:t>
            </a:r>
            <a:r>
              <a:rPr lang="en-US" sz="1800" dirty="0" smtClean="0">
                <a:solidFill>
                  <a:schemeClr val="tx1"/>
                </a:solidFill>
              </a:rPr>
              <a:t>	Push </a:t>
            </a:r>
            <a:r>
              <a:rPr lang="en-US" sz="1800" dirty="0">
                <a:solidFill>
                  <a:schemeClr val="tx1"/>
                </a:solidFill>
              </a:rPr>
              <a:t>an image or a repository to a registry</a:t>
            </a:r>
          </a:p>
          <a:p>
            <a:pPr marL="0" indent="0">
              <a:buNone/>
            </a:pPr>
            <a:r>
              <a:rPr lang="en-US" sz="1800" b="1" dirty="0" smtClean="0">
                <a:solidFill>
                  <a:schemeClr val="tx1"/>
                </a:solidFill>
              </a:rPr>
              <a:t> </a:t>
            </a:r>
            <a:r>
              <a:rPr lang="en-US" sz="1800" b="1" dirty="0" err="1" smtClean="0">
                <a:solidFill>
                  <a:schemeClr val="tx1"/>
                </a:solidFill>
              </a:rPr>
              <a:t>docker</a:t>
            </a:r>
            <a:r>
              <a:rPr lang="en-US" sz="1800" b="1" dirty="0" smtClean="0">
                <a:solidFill>
                  <a:schemeClr val="tx1"/>
                </a:solidFill>
              </a:rPr>
              <a:t> </a:t>
            </a:r>
            <a:r>
              <a:rPr lang="en-US" sz="1800" b="1" dirty="0">
                <a:solidFill>
                  <a:schemeClr val="tx1"/>
                </a:solidFill>
              </a:rPr>
              <a:t>image rm</a:t>
            </a:r>
            <a:r>
              <a:rPr lang="en-US" sz="1800" dirty="0">
                <a:solidFill>
                  <a:schemeClr val="tx1"/>
                </a:solidFill>
              </a:rPr>
              <a:t>	</a:t>
            </a:r>
            <a:r>
              <a:rPr lang="en-US" sz="1800" dirty="0" smtClean="0">
                <a:solidFill>
                  <a:schemeClr val="tx1"/>
                </a:solidFill>
              </a:rPr>
              <a:t>		</a:t>
            </a:r>
            <a:r>
              <a:rPr lang="en-US" sz="1800" dirty="0" smtClean="0"/>
              <a:t>Remove </a:t>
            </a:r>
            <a:r>
              <a:rPr lang="en-US" sz="1800" dirty="0"/>
              <a:t>one or more </a:t>
            </a:r>
            <a:r>
              <a:rPr lang="en-US" sz="1800" dirty="0" smtClean="0"/>
              <a:t>images</a:t>
            </a:r>
            <a:endParaRPr lang="en-US" sz="1800" dirty="0"/>
          </a:p>
        </p:txBody>
      </p:sp>
      <p:sp>
        <p:nvSpPr>
          <p:cNvPr id="4" name="Footer Placeholder 3"/>
          <p:cNvSpPr>
            <a:spLocks noGrp="1"/>
          </p:cNvSpPr>
          <p:nvPr>
            <p:ph type="ftr" sz="quarter" idx="11"/>
          </p:nvPr>
        </p:nvSpPr>
        <p:spPr/>
        <p:txBody>
          <a:bodyPr/>
          <a:lstStyle/>
          <a:p>
            <a:pPr>
              <a:defRPr/>
            </a:pPr>
            <a:r>
              <a:rPr lang="en-US" smtClean="0"/>
              <a:t>Virtuant </a:t>
            </a:r>
            <a:endParaRPr lang="en-US"/>
          </a:p>
        </p:txBody>
      </p:sp>
      <p:sp>
        <p:nvSpPr>
          <p:cNvPr id="10" name="Content Placeholder 2"/>
          <p:cNvSpPr txBox="1">
            <a:spLocks/>
          </p:cNvSpPr>
          <p:nvPr/>
        </p:nvSpPr>
        <p:spPr>
          <a:xfrm>
            <a:off x="1097279" y="1066801"/>
            <a:ext cx="10058401"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dirty="0" smtClean="0"/>
              <a:t> We can see the available image commands, by using the following command:</a:t>
            </a:r>
          </a:p>
          <a:p>
            <a:pPr fontAlgn="auto">
              <a:buFont typeface="Wingdings" charset="2"/>
              <a:buChar char="q"/>
            </a:pPr>
            <a:endParaRPr lang="en-US" sz="2400" dirty="0"/>
          </a:p>
          <a:p>
            <a:pPr fontAlgn="auto">
              <a:buFont typeface="Wingdings" charset="2"/>
              <a:buChar char="q"/>
            </a:pPr>
            <a:r>
              <a:rPr lang="en-US" sz="2400" dirty="0" smtClean="0"/>
              <a:t> So, of the most common commands though are listed below:</a:t>
            </a:r>
          </a:p>
        </p:txBody>
      </p:sp>
      <p:sp>
        <p:nvSpPr>
          <p:cNvPr id="11" name="Content Placeholder 2"/>
          <p:cNvSpPr>
            <a:spLocks noGrp="1"/>
          </p:cNvSpPr>
          <p:nvPr/>
        </p:nvSpPr>
        <p:spPr>
          <a:xfrm>
            <a:off x="4483664" y="1524000"/>
            <a:ext cx="3212536" cy="41376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smtClean="0">
                <a:solidFill>
                  <a:schemeClr val="bg1"/>
                </a:solidFill>
                <a:latin typeface="Courier New" charset="0"/>
                <a:ea typeface="Courier New" charset="0"/>
                <a:cs typeface="Courier New" charset="0"/>
              </a:rPr>
              <a:t>$  </a:t>
            </a:r>
            <a:r>
              <a:rPr lang="en-US" sz="2400" dirty="0" err="1" smtClean="0">
                <a:solidFill>
                  <a:schemeClr val="bg1"/>
                </a:solidFill>
                <a:latin typeface="Courier New" charset="0"/>
                <a:ea typeface="Courier New" charset="0"/>
                <a:cs typeface="Courier New" charset="0"/>
              </a:rPr>
              <a:t>docker</a:t>
            </a:r>
            <a:r>
              <a:rPr lang="en-US" sz="2400" dirty="0" smtClean="0">
                <a:solidFill>
                  <a:schemeClr val="bg1"/>
                </a:solidFill>
                <a:latin typeface="Courier New" charset="0"/>
                <a:ea typeface="Courier New" charset="0"/>
                <a:cs typeface="Courier New" charset="0"/>
              </a:rPr>
              <a:t> image</a:t>
            </a:r>
            <a:endParaRPr lang="en-US" sz="2400" dirty="0">
              <a:solidFill>
                <a:schemeClr val="bg1"/>
              </a:solidFill>
              <a:latin typeface="Courier New" charset="0"/>
              <a:ea typeface="Courier New" charset="0"/>
              <a:cs typeface="Courier New"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0" y="3810000"/>
            <a:ext cx="2514600" cy="2514600"/>
          </a:xfrm>
          <a:prstGeom prst="rect">
            <a:avLst/>
          </a:prstGeom>
        </p:spPr>
      </p:pic>
    </p:spTree>
    <p:extLst>
      <p:ext uri="{BB962C8B-B14F-4D97-AF65-F5344CB8AC3E}">
        <p14:creationId xmlns:p14="http://schemas.microsoft.com/office/powerpoint/2010/main" val="150460942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21695</TotalTime>
  <Words>1392</Words>
  <Application>Microsoft Macintosh PowerPoint</Application>
  <PresentationFormat>Widescreen</PresentationFormat>
  <Paragraphs>387</Paragraphs>
  <Slides>25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Angsana New</vt:lpstr>
      <vt:lpstr>Calibri</vt:lpstr>
      <vt:lpstr>Calibri Light</vt:lpstr>
      <vt:lpstr>Courier New</vt:lpstr>
      <vt:lpstr>Helvetica</vt:lpstr>
      <vt:lpstr>Wingdings</vt:lpstr>
      <vt:lpstr>Green-1</vt:lpstr>
      <vt:lpstr>Docker Containers</vt:lpstr>
      <vt:lpstr>Installing Docker Platform</vt:lpstr>
      <vt:lpstr>What’s Included?</vt:lpstr>
      <vt:lpstr>About DockerHub</vt:lpstr>
      <vt:lpstr>Docker Hub Major Features</vt:lpstr>
      <vt:lpstr>Creating a Docker ID</vt:lpstr>
      <vt:lpstr>More on Docker Hub</vt:lpstr>
      <vt:lpstr>Working with Docker Images</vt:lpstr>
      <vt:lpstr>Working with Docker Images</vt:lpstr>
      <vt:lpstr>Ways to Create an Image</vt:lpstr>
      <vt:lpstr>Basic Commands</vt:lpstr>
      <vt:lpstr>Basic Commands</vt:lpstr>
      <vt:lpstr>Basic Commands</vt:lpstr>
      <vt:lpstr>Basic Commands</vt:lpstr>
      <vt:lpstr>Pulling Our First Container</vt:lpstr>
      <vt:lpstr>List Docker Images</vt:lpstr>
      <vt:lpstr>List Docker Images</vt:lpstr>
      <vt:lpstr>Running Our First Docker Container</vt:lpstr>
      <vt:lpstr>Running Our First Docker Container</vt:lpstr>
      <vt:lpstr>Inside Our Container</vt:lpstr>
      <vt:lpstr>Inside Our Container</vt:lpstr>
      <vt:lpstr>Let’s Make a Mess</vt:lpstr>
      <vt:lpstr>How Easy Is Starting Over</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1114</cp:revision>
  <dcterms:created xsi:type="dcterms:W3CDTF">2010-11-02T19:01:47Z</dcterms:created>
  <dcterms:modified xsi:type="dcterms:W3CDTF">2018-06-13T20:15:59Z</dcterms:modified>
</cp:coreProperties>
</file>