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48"/>
  </p:notesMasterIdLst>
  <p:sldIdLst>
    <p:sldId id="492" r:id="rId2"/>
    <p:sldId id="621" r:id="rId3"/>
    <p:sldId id="634" r:id="rId4"/>
    <p:sldId id="658" r:id="rId5"/>
    <p:sldId id="659" r:id="rId6"/>
    <p:sldId id="635" r:id="rId7"/>
    <p:sldId id="622" r:id="rId8"/>
    <p:sldId id="625" r:id="rId9"/>
    <p:sldId id="638" r:id="rId10"/>
    <p:sldId id="660" r:id="rId11"/>
    <p:sldId id="661" r:id="rId12"/>
    <p:sldId id="639" r:id="rId13"/>
    <p:sldId id="662" r:id="rId14"/>
    <p:sldId id="626" r:id="rId15"/>
    <p:sldId id="663" r:id="rId16"/>
    <p:sldId id="637" r:id="rId17"/>
    <p:sldId id="665" r:id="rId18"/>
    <p:sldId id="597" r:id="rId19"/>
    <p:sldId id="609" r:id="rId20"/>
    <p:sldId id="627" r:id="rId21"/>
    <p:sldId id="652" r:id="rId22"/>
    <p:sldId id="623" r:id="rId23"/>
    <p:sldId id="666" r:id="rId24"/>
    <p:sldId id="667" r:id="rId25"/>
    <p:sldId id="610" r:id="rId26"/>
    <p:sldId id="611" r:id="rId27"/>
    <p:sldId id="612" r:id="rId28"/>
    <p:sldId id="613" r:id="rId29"/>
    <p:sldId id="614" r:id="rId30"/>
    <p:sldId id="618" r:id="rId31"/>
    <p:sldId id="617" r:id="rId32"/>
    <p:sldId id="648" r:id="rId33"/>
    <p:sldId id="650" r:id="rId34"/>
    <p:sldId id="649" r:id="rId35"/>
    <p:sldId id="668" r:id="rId36"/>
    <p:sldId id="651" r:id="rId37"/>
    <p:sldId id="669" r:id="rId38"/>
    <p:sldId id="654" r:id="rId39"/>
    <p:sldId id="655" r:id="rId40"/>
    <p:sldId id="671" r:id="rId41"/>
    <p:sldId id="656" r:id="rId42"/>
    <p:sldId id="672" r:id="rId43"/>
    <p:sldId id="657" r:id="rId44"/>
    <p:sldId id="673" r:id="rId45"/>
    <p:sldId id="596" r:id="rId46"/>
    <p:sldId id="560" r:id="rId4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2" pos="3840" userDrawn="1">
          <p15:clr>
            <a:srgbClr val="A4A3A4"/>
          </p15:clr>
        </p15:guide>
        <p15:guide id="3" orient="horz" pos="22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49" autoAdjust="0"/>
    <p:restoredTop sz="75476" autoAdjust="0"/>
  </p:normalViewPr>
  <p:slideViewPr>
    <p:cSldViewPr>
      <p:cViewPr>
        <p:scale>
          <a:sx n="75" d="100"/>
          <a:sy n="75" d="100"/>
        </p:scale>
        <p:origin x="1064" y="344"/>
      </p:cViewPr>
      <p:guideLst>
        <p:guide pos="3840"/>
        <p:guide orient="horz" pos="2208"/>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6/13/18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s://docs.docker.com/storage/storagedrive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docs.docker.com/network/#docker-ee-networking-features"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s://docs.docker.com/storage/bind-mounts/"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s://docs.docker.com/storage/tmpf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 Id="rId3" Type="http://schemas.openxmlformats.org/officeDocument/2006/relationships/hyperlink" Target="https://docs.docker.com/storage/tmpfs/"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docker.com/storage/bind-mounts/" TargetMode="External"/><Relationship Id="rId4" Type="http://schemas.openxmlformats.org/officeDocument/2006/relationships/hyperlink" Target="https://docs.docker.com/storage/tmpfs/" TargetMode="External"/><Relationship Id="rId5" Type="http://schemas.openxmlformats.org/officeDocument/2006/relationships/hyperlink" Target="https://docs.docker.com/storage/volumes/#use-a-read-only-volume" TargetMode="External"/><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 Id="rId3" Type="http://schemas.openxmlformats.org/officeDocument/2006/relationships/hyperlink" Target="https://docs.docker.com/storage/volumes/"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 Id="rId3" Type="http://schemas.openxmlformats.org/officeDocument/2006/relationships/hyperlink" Target="https://docs.docker.com/storage/volume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docker.com/network/bridge/" TargetMode="External"/><Relationship Id="rId4" Type="http://schemas.openxmlformats.org/officeDocument/2006/relationships/hyperlink" Target="https://docs.docker.com/network/host/"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docker.com/storage/volumes/" TargetMode="External"/><Relationship Id="rId4" Type="http://schemas.openxmlformats.org/officeDocument/2006/relationships/hyperlink" Target="https://docs.docker.com/storage/bind-mounts/"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docker.com/network/overlay/" TargetMode="External"/><Relationship Id="rId4" Type="http://schemas.openxmlformats.org/officeDocument/2006/relationships/hyperlink" Target="https://docs.docker.com/network/macvlan/" TargetMode="External"/><Relationship Id="rId5" Type="http://schemas.openxmlformats.org/officeDocument/2006/relationships/hyperlink" Target="https://docs.docker.com/network/none/" TargetMode="External"/><Relationship Id="rId6" Type="http://schemas.openxmlformats.org/officeDocument/2006/relationships/hyperlink" Target="https://docs.docker.com/engine/extend/plugins_services/" TargetMode="External"/><Relationship Id="rId7" Type="http://schemas.openxmlformats.org/officeDocument/2006/relationships/hyperlink" Target="https://store.docker.com/search?category=network&amp;q=&amp;type=plugin" TargetMode="External"/><Relationship Id="rId8" Type="http://schemas.openxmlformats.org/officeDocument/2006/relationships/hyperlink" Target="https://docs.docker.com/network/#docker-ee-networking-features"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docker.com/engine/extend/plugins_services/" TargetMode="External"/><Relationship Id="rId4" Type="http://schemas.openxmlformats.org/officeDocument/2006/relationships/hyperlink" Target="https://store.docker.com/search?category=network&amp;q=&amp;type=plugin"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docker.com/datacenter/ucp/2.2/guides/admin/configure/use-domain-names-to-access-services/" TargetMode="External"/><Relationship Id="rId4" Type="http://schemas.openxmlformats.org/officeDocument/2006/relationships/hyperlink" Target="https://docs.docker.com/datacenter/ucp/2.2/guides/user/services/use-domain-names-to-access-services/#sticky-sessions"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docker.com/config/containers/bridges/" TargetMode="External"/><Relationship Id="rId4" Type="http://schemas.openxmlformats.org/officeDocument/2006/relationships/hyperlink" Target="https://docs.docker.com/config/containers/overlay/" TargetMode="External"/><Relationship Id="rId5" Type="http://schemas.openxmlformats.org/officeDocument/2006/relationships/hyperlink" Target="https://docs.docker.com/config/containers/macvlan/"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dirty="0" smtClean="0"/>
              <a:t>POSSIBLE</a:t>
            </a:r>
            <a:r>
              <a:rPr lang="en-US" b="1" baseline="0" dirty="0" smtClean="0"/>
              <a:t> </a:t>
            </a:r>
            <a:r>
              <a:rPr lang="en-US" b="1" dirty="0" smtClean="0"/>
              <a:t>RESOURCES:</a:t>
            </a:r>
          </a:p>
          <a:p>
            <a:endParaRPr lang="en-US" b="1" dirty="0" smtClean="0"/>
          </a:p>
          <a:p>
            <a:r>
              <a:rPr lang="en-US" dirty="0" smtClean="0"/>
              <a:t>The</a:t>
            </a:r>
            <a:r>
              <a:rPr lang="en-US" baseline="0" dirty="0" smtClean="0"/>
              <a:t> following link provides a GREAT article on advanced networking!</a:t>
            </a:r>
          </a:p>
          <a:p>
            <a:r>
              <a:rPr lang="en-US" dirty="0" smtClean="0"/>
              <a:t>https://</a:t>
            </a:r>
            <a:r>
              <a:rPr lang="en-US" dirty="0" err="1" smtClean="0"/>
              <a:t>success.docker.com</a:t>
            </a:r>
            <a:r>
              <a:rPr lang="en-US" dirty="0" smtClean="0"/>
              <a:t>/article/Docker_Reference_Architecture-_Designing_Scalable,_Portable_Docker_Container_Networks</a:t>
            </a:r>
            <a:endParaRPr lang="en-US" dirty="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are some examples.</a:t>
            </a:r>
          </a:p>
          <a:p>
            <a:r>
              <a:rPr lang="en-US" dirty="0" smtClean="0"/>
              <a:t>Flag value						Description</a:t>
            </a:r>
          </a:p>
          <a:p>
            <a:r>
              <a:rPr lang="en-US" dirty="0" smtClean="0">
                <a:effectLst/>
              </a:rPr>
              <a:t>-p 8080:80						Map TCP port 80 in the container to port 8080 on the Docker host.</a:t>
            </a:r>
          </a:p>
          <a:p>
            <a:r>
              <a:rPr lang="en-US" dirty="0" smtClean="0">
                <a:effectLst/>
              </a:rPr>
              <a:t>-p 8080:80/</a:t>
            </a:r>
            <a:r>
              <a:rPr lang="en-US" dirty="0" err="1" smtClean="0">
                <a:effectLst/>
              </a:rPr>
              <a:t>udp</a:t>
            </a:r>
            <a:r>
              <a:rPr lang="en-US" dirty="0" smtClean="0">
                <a:effectLst/>
              </a:rPr>
              <a:t>					Map UDP port 80 in the container to port 8080 on the Docker host.</a:t>
            </a:r>
          </a:p>
          <a:p>
            <a:r>
              <a:rPr lang="en-US" dirty="0" smtClean="0">
                <a:effectLst/>
              </a:rPr>
              <a:t>-p 8080:80/</a:t>
            </a:r>
            <a:r>
              <a:rPr lang="en-US" dirty="0" err="1" smtClean="0">
                <a:effectLst/>
              </a:rPr>
              <a:t>tcp</a:t>
            </a:r>
            <a:r>
              <a:rPr lang="en-US" dirty="0" smtClean="0">
                <a:effectLst/>
              </a:rPr>
              <a:t> -p 8080:80/</a:t>
            </a:r>
            <a:r>
              <a:rPr lang="en-US" dirty="0" err="1" smtClean="0">
                <a:effectLst/>
              </a:rPr>
              <a:t>udp</a:t>
            </a:r>
            <a:r>
              <a:rPr lang="en-US" dirty="0" smtClean="0">
                <a:effectLst/>
              </a:rPr>
              <a:t>				Map TCP port 80 in the container to TCP port 8080 on the Docker host, and map 						UDP port 80 in the container to UDP port 8080 on the Docker host.</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a:t>
            </a:fld>
            <a:endParaRPr lang="en-US" altLang="en-US"/>
          </a:p>
        </p:txBody>
      </p:sp>
    </p:spTree>
    <p:extLst>
      <p:ext uri="{BB962C8B-B14F-4D97-AF65-F5344CB8AC3E}">
        <p14:creationId xmlns:p14="http://schemas.microsoft.com/office/powerpoint/2010/main" val="1529570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Additional ways to find port mapping</a:t>
            </a:r>
          </a:p>
          <a:p>
            <a:r>
              <a:rPr lang="en-US" sz="1200" b="0" i="0" kern="1200" dirty="0" smtClean="0">
                <a:solidFill>
                  <a:schemeClr val="tx1"/>
                </a:solidFill>
                <a:effectLst/>
                <a:latin typeface="+mn-lt"/>
                <a:ea typeface="+mn-ea"/>
                <a:cs typeface="+mn-cs"/>
              </a:rPr>
              <a:t>The exact mapped port can also be found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port command:</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port &lt;CONTAINER_ID&gt; or &lt;NAME&gt;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shows the output as:</a:t>
            </a:r>
          </a:p>
          <a:p>
            <a:r>
              <a:rPr lang="en-US" sz="1200" b="0" i="0" kern="1200" dirty="0" smtClean="0">
                <a:solidFill>
                  <a:schemeClr val="tx1"/>
                </a:solidFill>
                <a:effectLst/>
                <a:latin typeface="+mn-lt"/>
                <a:ea typeface="+mn-ea"/>
                <a:cs typeface="+mn-cs"/>
              </a:rPr>
              <a: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-&gt; 0.0.0.0:8080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Port mapping can be also be found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inspect command:</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inspect --format='{{(index (index .</a:t>
            </a:r>
            <a:r>
              <a:rPr lang="en-US" sz="1200" b="0" i="0" kern="1200" dirty="0" err="1" smtClean="0">
                <a:solidFill>
                  <a:schemeClr val="tx1"/>
                </a:solidFill>
                <a:effectLst/>
                <a:latin typeface="+mn-lt"/>
                <a:ea typeface="+mn-ea"/>
                <a:cs typeface="+mn-cs"/>
              </a:rPr>
              <a:t>NetworkSettings.Ports</a:t>
            </a:r>
            <a:r>
              <a:rPr lang="en-US" sz="1200" b="0" i="0" kern="1200" dirty="0" smtClean="0">
                <a:solidFill>
                  <a:schemeClr val="tx1"/>
                </a:solidFill>
                <a:effectLst/>
                <a:latin typeface="+mn-lt"/>
                <a:ea typeface="+mn-ea"/>
                <a:cs typeface="+mn-cs"/>
              </a:rPr>
              <a:t> "8080/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a:t>
            </a:r>
            <a:r>
              <a:rPr lang="en-US" sz="1200" b="0" i="0" kern="1200" dirty="0" err="1" smtClean="0">
                <a:solidFill>
                  <a:schemeClr val="tx1"/>
                </a:solidFill>
                <a:effectLst/>
                <a:latin typeface="+mn-lt"/>
                <a:ea typeface="+mn-ea"/>
                <a:cs typeface="+mn-cs"/>
              </a:rPr>
              <a:t>HostPort</a:t>
            </a:r>
            <a:r>
              <a:rPr lang="en-US" sz="1200" b="0" i="0" kern="1200" dirty="0" smtClean="0">
                <a:solidFill>
                  <a:schemeClr val="tx1"/>
                </a:solidFill>
                <a:effectLst/>
                <a:latin typeface="+mn-lt"/>
                <a:ea typeface="+mn-ea"/>
                <a:cs typeface="+mn-cs"/>
              </a:rPr>
              <a:t>}}' &lt;CONTAINER ID&gt;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11</a:t>
            </a:fld>
            <a:endParaRPr lang="en-US" altLang="en-US"/>
          </a:p>
        </p:txBody>
      </p:sp>
    </p:spTree>
    <p:extLst>
      <p:ext uri="{BB962C8B-B14F-4D97-AF65-F5344CB8AC3E}">
        <p14:creationId xmlns:p14="http://schemas.microsoft.com/office/powerpoint/2010/main" val="1296907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IP address and hostname</a:t>
            </a:r>
          </a:p>
          <a:p>
            <a:r>
              <a:rPr lang="en-US" sz="1200" b="0" i="0" kern="1200" dirty="0" smtClean="0">
                <a:solidFill>
                  <a:schemeClr val="tx1"/>
                </a:solidFill>
                <a:effectLst/>
                <a:latin typeface="+mn-lt"/>
                <a:ea typeface="+mn-ea"/>
                <a:cs typeface="+mn-cs"/>
              </a:rPr>
              <a:t>By default, the container is assigned an IP address for every Docker network it connects to.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IP address is assigned from the pool assigned to the network,</a:t>
            </a:r>
          </a:p>
          <a:p>
            <a:r>
              <a:rPr lang="en-US" sz="1200" b="1" i="0" kern="1200" dirty="0" smtClean="0">
                <a:solidFill>
                  <a:schemeClr val="tx1"/>
                </a:solidFill>
                <a:effectLst/>
                <a:latin typeface="+mn-lt"/>
                <a:ea typeface="+mn-ea"/>
                <a:cs typeface="+mn-cs"/>
              </a:rPr>
              <a:t> so the Docker daemon effectively acts as a DHCP server for each container.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network also has a default subnet mask and gateway.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the container starts, it can only be connected to a single network, using --network.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However, you can connect a running container to multiple networks using </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network connect.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start a container using the --network flag, you can specify the IP address assigned to the container on that network using the --</a:t>
            </a:r>
            <a:r>
              <a:rPr lang="en-US" sz="1200" b="0" i="0" kern="1200" dirty="0" err="1" smtClean="0">
                <a:solidFill>
                  <a:schemeClr val="tx1"/>
                </a:solidFill>
                <a:effectLst/>
                <a:latin typeface="+mn-lt"/>
                <a:ea typeface="+mn-ea"/>
                <a:cs typeface="+mn-cs"/>
              </a:rPr>
              <a:t>ip</a:t>
            </a:r>
            <a:r>
              <a:rPr lang="en-US" sz="1200" b="0" i="0" kern="1200" dirty="0" smtClean="0">
                <a:solidFill>
                  <a:schemeClr val="tx1"/>
                </a:solidFill>
                <a:effectLst/>
                <a:latin typeface="+mn-lt"/>
                <a:ea typeface="+mn-ea"/>
                <a:cs typeface="+mn-cs"/>
              </a:rPr>
              <a:t> or --ip6 flags.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connect an existing container to a different network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network connect, you can use the --</a:t>
            </a:r>
            <a:r>
              <a:rPr lang="en-US" sz="1200" b="0" i="0" kern="1200" dirty="0" err="1" smtClean="0">
                <a:solidFill>
                  <a:schemeClr val="tx1"/>
                </a:solidFill>
                <a:effectLst/>
                <a:latin typeface="+mn-lt"/>
                <a:ea typeface="+mn-ea"/>
                <a:cs typeface="+mn-cs"/>
              </a:rPr>
              <a:t>ip</a:t>
            </a:r>
            <a:r>
              <a:rPr lang="en-US" sz="1200" b="0" i="0" kern="1200" dirty="0" smtClean="0">
                <a:solidFill>
                  <a:schemeClr val="tx1"/>
                </a:solidFill>
                <a:effectLst/>
                <a:latin typeface="+mn-lt"/>
                <a:ea typeface="+mn-ea"/>
                <a:cs typeface="+mn-cs"/>
              </a:rPr>
              <a:t> or --ip6 flags on that command to specify the container’s IP address on the additional network.</a:t>
            </a:r>
          </a:p>
          <a:p>
            <a:r>
              <a:rPr lang="en-US" sz="1200" b="0" i="0" kern="1200" dirty="0" smtClean="0">
                <a:solidFill>
                  <a:schemeClr val="tx1"/>
                </a:solidFill>
                <a:effectLst/>
                <a:latin typeface="+mn-lt"/>
                <a:ea typeface="+mn-ea"/>
                <a:cs typeface="+mn-cs"/>
              </a:rPr>
              <a:t>In the same way, a container’s hostname defaults to be the container’s name in Docker. You can override the hostname using --hostname. When connecting to an existing network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network connect, you can use the --alias flag to specify an additional network alias for the </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12</a:t>
            </a:fld>
            <a:endParaRPr lang="en-US" altLang="en-US"/>
          </a:p>
        </p:txBody>
      </p:sp>
    </p:spTree>
    <p:extLst>
      <p:ext uri="{BB962C8B-B14F-4D97-AF65-F5344CB8AC3E}">
        <p14:creationId xmlns:p14="http://schemas.microsoft.com/office/powerpoint/2010/main" val="711495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IP address and hostname</a:t>
            </a:r>
          </a:p>
          <a:p>
            <a:r>
              <a:rPr lang="en-US" sz="1200" b="0" i="0" kern="1200" dirty="0" smtClean="0">
                <a:solidFill>
                  <a:schemeClr val="tx1"/>
                </a:solidFill>
                <a:effectLst/>
                <a:latin typeface="+mn-lt"/>
                <a:ea typeface="+mn-ea"/>
                <a:cs typeface="+mn-cs"/>
              </a:rPr>
              <a:t>By default, the container is assigned an IP address for every Docker network it connects to.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IP address is assigned from the pool assigned to the network,</a:t>
            </a:r>
          </a:p>
          <a:p>
            <a:r>
              <a:rPr lang="en-US" sz="1200" b="1" i="0" kern="1200" dirty="0" smtClean="0">
                <a:solidFill>
                  <a:schemeClr val="tx1"/>
                </a:solidFill>
                <a:effectLst/>
                <a:latin typeface="+mn-lt"/>
                <a:ea typeface="+mn-ea"/>
                <a:cs typeface="+mn-cs"/>
              </a:rPr>
              <a:t> so the Docker daemon effectively acts as a DHCP server for each container.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network also has a default subnet mask and gateway.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the container starts, it can only be connected to a single network, using --network.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However, you can connect a running container to multiple networks using </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network connect.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start a container using the --network flag, you can specify the IP address assigned to the container on that network using the --</a:t>
            </a:r>
            <a:r>
              <a:rPr lang="en-US" sz="1200" b="0" i="0" kern="1200" dirty="0" err="1" smtClean="0">
                <a:solidFill>
                  <a:schemeClr val="tx1"/>
                </a:solidFill>
                <a:effectLst/>
                <a:latin typeface="+mn-lt"/>
                <a:ea typeface="+mn-ea"/>
                <a:cs typeface="+mn-cs"/>
              </a:rPr>
              <a:t>ip</a:t>
            </a:r>
            <a:r>
              <a:rPr lang="en-US" sz="1200" b="0" i="0" kern="1200" dirty="0" smtClean="0">
                <a:solidFill>
                  <a:schemeClr val="tx1"/>
                </a:solidFill>
                <a:effectLst/>
                <a:latin typeface="+mn-lt"/>
                <a:ea typeface="+mn-ea"/>
                <a:cs typeface="+mn-cs"/>
              </a:rPr>
              <a:t> or --ip6 flags.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connect an existing container to a different network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network connect, you can use the --</a:t>
            </a:r>
            <a:r>
              <a:rPr lang="en-US" sz="1200" b="0" i="0" kern="1200" dirty="0" err="1" smtClean="0">
                <a:solidFill>
                  <a:schemeClr val="tx1"/>
                </a:solidFill>
                <a:effectLst/>
                <a:latin typeface="+mn-lt"/>
                <a:ea typeface="+mn-ea"/>
                <a:cs typeface="+mn-cs"/>
              </a:rPr>
              <a:t>ip</a:t>
            </a:r>
            <a:r>
              <a:rPr lang="en-US" sz="1200" b="0" i="0" kern="1200" dirty="0" smtClean="0">
                <a:solidFill>
                  <a:schemeClr val="tx1"/>
                </a:solidFill>
                <a:effectLst/>
                <a:latin typeface="+mn-lt"/>
                <a:ea typeface="+mn-ea"/>
                <a:cs typeface="+mn-cs"/>
              </a:rPr>
              <a:t> or --ip6 flags on that command to specify the container’s IP address on the additional network.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same way, a container’s hostname defaults to be the container’s name in Docker.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override the hostname using --hostname.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connecting to an existing network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network connect, you can use the </a:t>
            </a:r>
            <a:r>
              <a:rPr lang="en-US" dirty="0" smtClean="0"/>
              <a:t>--alias</a:t>
            </a:r>
            <a:r>
              <a:rPr lang="en-US" sz="1200" b="0" i="0" kern="1200" dirty="0" smtClean="0">
                <a:solidFill>
                  <a:schemeClr val="tx1"/>
                </a:solidFill>
                <a:effectLst/>
                <a:latin typeface="+mn-lt"/>
                <a:ea typeface="+mn-ea"/>
                <a:cs typeface="+mn-cs"/>
              </a:rPr>
              <a:t> flag to specify an additional network alias for the container on that network.</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13</a:t>
            </a:fld>
            <a:endParaRPr lang="en-US" altLang="en-US"/>
          </a:p>
        </p:txBody>
      </p:sp>
    </p:spTree>
    <p:extLst>
      <p:ext uri="{BB962C8B-B14F-4D97-AF65-F5344CB8AC3E}">
        <p14:creationId xmlns:p14="http://schemas.microsoft.com/office/powerpoint/2010/main" val="300999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By default, a container inherits the DNS settings of the Docker daemon, including the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/hosts and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resolv.conf</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override these settings on a per-container basis.</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14</a:t>
            </a:fld>
            <a:endParaRPr lang="en-US" altLang="en-US"/>
          </a:p>
        </p:txBody>
      </p:sp>
    </p:spTree>
    <p:extLst>
      <p:ext uri="{BB962C8B-B14F-4D97-AF65-F5344CB8AC3E}">
        <p14:creationId xmlns:p14="http://schemas.microsoft.com/office/powerpoint/2010/main" val="916433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dirty="0" smtClean="0"/>
              <a:t>Flag						Description</a:t>
            </a:r>
          </a:p>
          <a:p>
            <a:endParaRPr lang="en-US" dirty="0" smtClean="0"/>
          </a:p>
          <a:p>
            <a:r>
              <a:rPr lang="en-US" b="1" dirty="0" smtClean="0">
                <a:effectLst/>
              </a:rPr>
              <a:t>--</a:t>
            </a:r>
            <a:r>
              <a:rPr lang="en-US" b="1" dirty="0" err="1" smtClean="0">
                <a:effectLst/>
              </a:rPr>
              <a:t>dns</a:t>
            </a:r>
            <a:r>
              <a:rPr lang="en-US" b="1" dirty="0" smtClean="0">
                <a:effectLst/>
              </a:rPr>
              <a:t>  </a:t>
            </a:r>
            <a:r>
              <a:rPr lang="en-US" dirty="0" smtClean="0">
                <a:effectLst/>
              </a:rPr>
              <a:t>						The IP address of a DNS server. To specify multiple DNS servers, use multiple</a:t>
            </a:r>
            <a:r>
              <a:rPr lang="en-US" baseline="0" dirty="0" smtClean="0">
                <a:effectLst/>
              </a:rPr>
              <a:t> </a:t>
            </a:r>
            <a:r>
              <a:rPr lang="en-US" dirty="0" smtClean="0">
                <a:effectLst/>
              </a:rPr>
              <a:t>--</a:t>
            </a:r>
            <a:r>
              <a:rPr lang="en-US" dirty="0" err="1" smtClean="0">
                <a:effectLst/>
              </a:rPr>
              <a:t>dns</a:t>
            </a:r>
            <a:r>
              <a:rPr lang="en-US" dirty="0" smtClean="0">
                <a:effectLst/>
              </a:rPr>
              <a:t> flags. If the container cannot reach any of the IP addresses you specify, Google’s public DNS server 8.8.8.8 is added, so that your container can resolve internet domains.</a:t>
            </a:r>
          </a:p>
          <a:p>
            <a:endParaRPr lang="en-US" b="1" dirty="0" smtClean="0">
              <a:effectLst/>
            </a:endParaRPr>
          </a:p>
          <a:p>
            <a:r>
              <a:rPr lang="en-US" b="1" dirty="0" smtClean="0">
                <a:effectLst/>
              </a:rPr>
              <a:t>--</a:t>
            </a:r>
            <a:r>
              <a:rPr lang="en-US" b="1" dirty="0" err="1" smtClean="0">
                <a:effectLst/>
              </a:rPr>
              <a:t>dns</a:t>
            </a:r>
            <a:r>
              <a:rPr lang="en-US" b="1" dirty="0" smtClean="0">
                <a:effectLst/>
              </a:rPr>
              <a:t>-search</a:t>
            </a:r>
            <a:r>
              <a:rPr lang="en-US" dirty="0" smtClean="0">
                <a:effectLst/>
              </a:rPr>
              <a:t>					A DNS search domain to search non-fully-qualified hostnames. To specify multiple DNS search prefixes, use multiple --</a:t>
            </a:r>
            <a:r>
              <a:rPr lang="en-US" dirty="0" err="1" smtClean="0">
                <a:effectLst/>
              </a:rPr>
              <a:t>dns</a:t>
            </a:r>
            <a:r>
              <a:rPr lang="en-US" dirty="0" smtClean="0">
                <a:effectLst/>
              </a:rPr>
              <a:t>-search flags.</a:t>
            </a:r>
          </a:p>
          <a:p>
            <a:r>
              <a:rPr lang="en-US" b="1" dirty="0" smtClean="0">
                <a:effectLst/>
              </a:rPr>
              <a:t>--</a:t>
            </a:r>
            <a:r>
              <a:rPr lang="en-US" b="1" dirty="0" err="1" smtClean="0">
                <a:effectLst/>
              </a:rPr>
              <a:t>dns</a:t>
            </a:r>
            <a:r>
              <a:rPr lang="en-US" b="1" dirty="0" smtClean="0">
                <a:effectLst/>
              </a:rPr>
              <a:t>-opt</a:t>
            </a:r>
            <a:r>
              <a:rPr lang="en-US" dirty="0" smtClean="0">
                <a:effectLst/>
              </a:rPr>
              <a:t>						A key-value pair representing a DNS option and its value. See your operating system’s documentation for </a:t>
            </a:r>
            <a:r>
              <a:rPr lang="en-US" dirty="0" err="1" smtClean="0">
                <a:effectLst/>
              </a:rPr>
              <a:t>resolv.conf</a:t>
            </a:r>
            <a:r>
              <a:rPr lang="en-US" dirty="0" smtClean="0">
                <a:effectLst/>
              </a:rPr>
              <a:t> for valid options.</a:t>
            </a:r>
          </a:p>
          <a:p>
            <a:r>
              <a:rPr lang="en-US" b="1" dirty="0" smtClean="0">
                <a:effectLst/>
              </a:rPr>
              <a:t>--hostname</a:t>
            </a:r>
            <a:r>
              <a:rPr lang="en-US" dirty="0" smtClean="0">
                <a:effectLst/>
              </a:rPr>
              <a:t>						The hostname a container uses for itself. Defaults to the container’s name if not specified.</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15</a:t>
            </a:fld>
            <a:endParaRPr lang="en-US" altLang="en-US"/>
          </a:p>
        </p:txBody>
      </p:sp>
    </p:spTree>
    <p:extLst>
      <p:ext uri="{BB962C8B-B14F-4D97-AF65-F5344CB8AC3E}">
        <p14:creationId xmlns:p14="http://schemas.microsoft.com/office/powerpoint/2010/main" val="157623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Connect a container to a user-defined bridge</a:t>
            </a:r>
          </a:p>
          <a:p>
            <a:r>
              <a:rPr lang="en-US" sz="1200" b="0" i="0" kern="1200" dirty="0" smtClean="0">
                <a:solidFill>
                  <a:schemeClr val="tx1"/>
                </a:solidFill>
                <a:effectLst/>
                <a:latin typeface="+mn-lt"/>
                <a:ea typeface="+mn-ea"/>
                <a:cs typeface="+mn-cs"/>
              </a:rPr>
              <a:t>When you create a new container, you can specify one or more --network flags.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example connects a Nginx container to the my-net network.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also publishes port 80 in the container to port 8080 on the Docker host, so external clients can access that port.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Any other container connected to the my-net network has access to all ports on the my-</a:t>
            </a:r>
            <a:r>
              <a:rPr lang="en-US" sz="1200" b="0" i="0" kern="1200" dirty="0" err="1" smtClean="0">
                <a:solidFill>
                  <a:schemeClr val="tx1"/>
                </a:solidFill>
                <a:effectLst/>
                <a:latin typeface="+mn-lt"/>
                <a:ea typeface="+mn-ea"/>
                <a:cs typeface="+mn-cs"/>
              </a:rPr>
              <a:t>nginx</a:t>
            </a:r>
            <a:r>
              <a:rPr lang="en-US" sz="1200" b="0" i="0" kern="1200" dirty="0" smtClean="0">
                <a:solidFill>
                  <a:schemeClr val="tx1"/>
                </a:solidFill>
                <a:effectLst/>
                <a:latin typeface="+mn-lt"/>
                <a:ea typeface="+mn-ea"/>
                <a:cs typeface="+mn-cs"/>
              </a:rPr>
              <a:t> container, and vice versa.</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create --name my-</a:t>
            </a:r>
            <a:r>
              <a:rPr lang="en-US" sz="1200" b="0" i="0" kern="1200" dirty="0" err="1" smtClean="0">
                <a:solidFill>
                  <a:schemeClr val="tx1"/>
                </a:solidFill>
                <a:effectLst/>
                <a:latin typeface="+mn-lt"/>
                <a:ea typeface="+mn-ea"/>
                <a:cs typeface="+mn-cs"/>
              </a:rPr>
              <a:t>nginx</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--network my-net \ </a:t>
            </a:r>
          </a:p>
          <a:p>
            <a:r>
              <a:rPr lang="en-US" sz="1200" b="0" i="0" kern="1200" dirty="0" smtClean="0">
                <a:solidFill>
                  <a:schemeClr val="tx1"/>
                </a:solidFill>
                <a:effectLst/>
                <a:latin typeface="+mn-lt"/>
                <a:ea typeface="+mn-ea"/>
                <a:cs typeface="+mn-cs"/>
              </a:rPr>
              <a:t>--publish 8080:80 \ </a:t>
            </a:r>
          </a:p>
          <a:p>
            <a:r>
              <a:rPr lang="en-US" sz="1200" b="0" i="0" kern="1200" dirty="0" err="1" smtClean="0">
                <a:solidFill>
                  <a:schemeClr val="tx1"/>
                </a:solidFill>
                <a:effectLst/>
                <a:latin typeface="+mn-lt"/>
                <a:ea typeface="+mn-ea"/>
                <a:cs typeface="+mn-cs"/>
              </a:rPr>
              <a:t>nginx:latest</a:t>
            </a:r>
            <a:r>
              <a:rPr lang="en-US" sz="1200" b="0" i="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16</a:t>
            </a:fld>
            <a:endParaRPr lang="en-US" altLang="en-US"/>
          </a:p>
        </p:txBody>
      </p:sp>
    </p:spTree>
    <p:extLst>
      <p:ext uri="{BB962C8B-B14F-4D97-AF65-F5344CB8AC3E}">
        <p14:creationId xmlns:p14="http://schemas.microsoft.com/office/powerpoint/2010/main" val="1948506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Connect a container to a user-defined bridge</a:t>
            </a:r>
          </a:p>
          <a:p>
            <a:r>
              <a:rPr lang="en-US" sz="1200" b="0" i="0" kern="1200" dirty="0" smtClean="0">
                <a:solidFill>
                  <a:schemeClr val="tx1"/>
                </a:solidFill>
                <a:effectLst/>
                <a:latin typeface="+mn-lt"/>
                <a:ea typeface="+mn-ea"/>
                <a:cs typeface="+mn-cs"/>
              </a:rPr>
              <a:t>To connect a </a:t>
            </a:r>
            <a:r>
              <a:rPr lang="en-US" sz="1200" b="1" i="0" kern="1200" dirty="0" smtClean="0">
                <a:solidFill>
                  <a:schemeClr val="tx1"/>
                </a:solidFill>
                <a:effectLst/>
                <a:latin typeface="+mn-lt"/>
                <a:ea typeface="+mn-ea"/>
                <a:cs typeface="+mn-cs"/>
              </a:rPr>
              <a:t>running</a:t>
            </a:r>
            <a:r>
              <a:rPr lang="en-US" sz="1200" b="0" i="0" kern="1200" dirty="0" smtClean="0">
                <a:solidFill>
                  <a:schemeClr val="tx1"/>
                </a:solidFill>
                <a:effectLst/>
                <a:latin typeface="+mn-lt"/>
                <a:ea typeface="+mn-ea"/>
                <a:cs typeface="+mn-cs"/>
              </a:rPr>
              <a:t> container to an existing user-defined bridge, use </a:t>
            </a:r>
            <a:r>
              <a:rPr lang="en-US" sz="1200" b="0" i="0" kern="1200" dirty="0" err="1" smtClean="0">
                <a:solidFill>
                  <a:schemeClr val="tx1"/>
                </a:solidFill>
                <a:effectLst/>
                <a:latin typeface="+mn-lt"/>
                <a:ea typeface="+mn-ea"/>
                <a:cs typeface="+mn-cs"/>
              </a:rPr>
              <a:t>thedocker</a:t>
            </a:r>
            <a:r>
              <a:rPr lang="en-US" sz="1200" b="0" i="0" kern="1200" dirty="0" smtClean="0">
                <a:solidFill>
                  <a:schemeClr val="tx1"/>
                </a:solidFill>
                <a:effectLst/>
                <a:latin typeface="+mn-lt"/>
                <a:ea typeface="+mn-ea"/>
                <a:cs typeface="+mn-cs"/>
              </a:rPr>
              <a:t> network connect command.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following command connects an already-running my-</a:t>
            </a:r>
            <a:r>
              <a:rPr lang="en-US" sz="1200" b="0" i="0" kern="1200" dirty="0" err="1" smtClean="0">
                <a:solidFill>
                  <a:schemeClr val="tx1"/>
                </a:solidFill>
                <a:effectLst/>
                <a:latin typeface="+mn-lt"/>
                <a:ea typeface="+mn-ea"/>
                <a:cs typeface="+mn-cs"/>
              </a:rPr>
              <a:t>nginx</a:t>
            </a:r>
            <a:r>
              <a:rPr lang="en-US" sz="1200" b="0" i="0" kern="1200" dirty="0" smtClean="0">
                <a:solidFill>
                  <a:schemeClr val="tx1"/>
                </a:solidFill>
                <a:effectLst/>
                <a:latin typeface="+mn-lt"/>
                <a:ea typeface="+mn-ea"/>
                <a:cs typeface="+mn-cs"/>
              </a:rPr>
              <a:t> container to an already-existing my-net network:</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network connect my-net my-</a:t>
            </a:r>
            <a:r>
              <a:rPr lang="en-US" sz="1200" b="0" i="0" kern="1200" dirty="0" err="1" smtClean="0">
                <a:solidFill>
                  <a:schemeClr val="tx1"/>
                </a:solidFill>
                <a:effectLst/>
                <a:latin typeface="+mn-lt"/>
                <a:ea typeface="+mn-ea"/>
                <a:cs typeface="+mn-cs"/>
              </a:rPr>
              <a:t>nginx</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17</a:t>
            </a:fld>
            <a:endParaRPr lang="en-US" altLang="en-US"/>
          </a:p>
        </p:txBody>
      </p:sp>
    </p:spTree>
    <p:extLst>
      <p:ext uri="{BB962C8B-B14F-4D97-AF65-F5344CB8AC3E}">
        <p14:creationId xmlns:p14="http://schemas.microsoft.com/office/powerpoint/2010/main" val="1651713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18</a:t>
            </a:fld>
            <a:endParaRPr lang="en-US" altLang="en-US"/>
          </a:p>
        </p:txBody>
      </p:sp>
    </p:spTree>
    <p:extLst>
      <p:ext uri="{BB962C8B-B14F-4D97-AF65-F5344CB8AC3E}">
        <p14:creationId xmlns:p14="http://schemas.microsoft.com/office/powerpoint/2010/main" val="3340947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Manage data in Docker</a:t>
            </a:r>
          </a:p>
          <a:p>
            <a:r>
              <a:rPr lang="en-US" sz="1200" b="0" i="0" kern="1200" dirty="0" smtClean="0">
                <a:solidFill>
                  <a:schemeClr val="tx1"/>
                </a:solidFill>
                <a:effectLst/>
                <a:latin typeface="+mn-lt"/>
                <a:ea typeface="+mn-ea"/>
                <a:cs typeface="+mn-cs"/>
              </a:rPr>
              <a:t>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possible to store data within the writable layer of a container, but there are some downsides: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1.The data doesn’t persist when that container is no longer running,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and it can be difficult to get the data out of the container if another process needs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A container’s writable layer is tightly coupled to the host machine where the container is running.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can’t easily move the data somewhere else.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Writing into a container’s writable layer requires a </a:t>
            </a:r>
            <a:r>
              <a:rPr lang="en-US" sz="1200" b="0" i="0" u="none" strike="noStrike" kern="1200" dirty="0" smtClean="0">
                <a:solidFill>
                  <a:schemeClr val="tx1"/>
                </a:solidFill>
                <a:effectLst/>
                <a:latin typeface="+mn-lt"/>
                <a:ea typeface="+mn-ea"/>
                <a:cs typeface="+mn-cs"/>
                <a:hlinkClick r:id="rId3"/>
              </a:rPr>
              <a:t>storage driver</a:t>
            </a:r>
            <a:r>
              <a:rPr lang="en-US" sz="1200" b="0" i="0" kern="1200" dirty="0" smtClean="0">
                <a:solidFill>
                  <a:schemeClr val="tx1"/>
                </a:solidFill>
                <a:effectLst/>
                <a:latin typeface="+mn-lt"/>
                <a:ea typeface="+mn-ea"/>
                <a:cs typeface="+mn-cs"/>
              </a:rPr>
              <a:t> to manage the filesystem.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The storage driver provides a union filesystem, using the Linux kernel. This extra abstraction reduces performance as compared to using </a:t>
            </a:r>
            <a:r>
              <a:rPr lang="en-US" sz="1200" b="0" i="1" kern="1200" dirty="0" smtClean="0">
                <a:solidFill>
                  <a:schemeClr val="tx1"/>
                </a:solidFill>
                <a:effectLst/>
                <a:latin typeface="+mn-lt"/>
                <a:ea typeface="+mn-ea"/>
                <a:cs typeface="+mn-cs"/>
              </a:rPr>
              <a:t>data volumes</a:t>
            </a:r>
            <a:r>
              <a:rPr lang="en-US" sz="1200" b="0" i="0" kern="1200" dirty="0" smtClean="0">
                <a:solidFill>
                  <a:schemeClr val="tx1"/>
                </a:solidFill>
                <a:effectLst/>
                <a:latin typeface="+mn-lt"/>
                <a:ea typeface="+mn-ea"/>
                <a:cs typeface="+mn-cs"/>
              </a:rPr>
              <a:t>, which write directly to the host filesystem.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offers three different ways to mount data into a container from the Docker host: </a:t>
            </a:r>
          </a:p>
          <a:p>
            <a:r>
              <a:rPr lang="en-US" sz="1200" b="0" i="1" kern="1200" dirty="0" smtClean="0">
                <a:solidFill>
                  <a:schemeClr val="tx1"/>
                </a:solidFill>
                <a:effectLst/>
                <a:latin typeface="+mn-lt"/>
                <a:ea typeface="+mn-ea"/>
                <a:cs typeface="+mn-cs"/>
              </a:rPr>
              <a:t>1. volumes</a:t>
            </a: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2. bind mounts</a:t>
            </a: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3. </a:t>
            </a:r>
            <a:r>
              <a:rPr lang="en-US" sz="1200" b="0" i="1" kern="1200" dirty="0" err="1" smtClean="0">
                <a:solidFill>
                  <a:schemeClr val="tx1"/>
                </a:solidFill>
                <a:effectLst/>
                <a:latin typeface="+mn-lt"/>
                <a:ea typeface="+mn-ea"/>
                <a:cs typeface="+mn-cs"/>
              </a:rPr>
              <a:t>tmpfs</a:t>
            </a:r>
            <a:r>
              <a:rPr lang="en-US" sz="1200" b="0" i="1" kern="1200" dirty="0" smtClean="0">
                <a:solidFill>
                  <a:schemeClr val="tx1"/>
                </a:solidFill>
                <a:effectLst/>
                <a:latin typeface="+mn-lt"/>
                <a:ea typeface="+mn-ea"/>
                <a:cs typeface="+mn-cs"/>
              </a:rPr>
              <a:t> volumes</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When in doubt, volumes are almost always the right choice. Keep reading for more information about each mechanism for mounting data into containers.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20</a:t>
            </a:fld>
            <a:endParaRPr lang="en-US" altLang="en-US"/>
          </a:p>
        </p:txBody>
      </p:sp>
    </p:spTree>
    <p:extLst>
      <p:ext uri="{BB962C8B-B14F-4D97-AF65-F5344CB8AC3E}">
        <p14:creationId xmlns:p14="http://schemas.microsoft.com/office/powerpoint/2010/main" val="1369064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Overview</a:t>
            </a:r>
          </a:p>
          <a:p>
            <a:r>
              <a:rPr lang="en-US" sz="1200" b="0" i="0" kern="1200" dirty="0" smtClean="0">
                <a:solidFill>
                  <a:schemeClr val="tx1"/>
                </a:solidFill>
                <a:effectLst/>
                <a:latin typeface="+mn-lt"/>
                <a:ea typeface="+mn-ea"/>
                <a:cs typeface="+mn-cs"/>
              </a:rPr>
              <a:t>One of the reasons Docker containers and services are so powerful is that you can connect them together, </a:t>
            </a:r>
          </a:p>
          <a:p>
            <a:r>
              <a:rPr lang="en-US" sz="1200" b="0" i="0" kern="1200" dirty="0" smtClean="0">
                <a:solidFill>
                  <a:schemeClr val="tx1"/>
                </a:solidFill>
                <a:effectLst/>
                <a:latin typeface="+mn-lt"/>
                <a:ea typeface="+mn-ea"/>
                <a:cs typeface="+mn-cs"/>
              </a:rPr>
              <a:t>or connect them to non-Docker workloads.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containers and services do not even need to be aware that they are deployed on Docker, </a:t>
            </a:r>
          </a:p>
          <a:p>
            <a:r>
              <a:rPr lang="en-US" sz="1200" b="0" i="0" kern="1200" dirty="0" smtClean="0">
                <a:solidFill>
                  <a:schemeClr val="tx1"/>
                </a:solidFill>
                <a:effectLst/>
                <a:latin typeface="+mn-lt"/>
                <a:ea typeface="+mn-ea"/>
                <a:cs typeface="+mn-cs"/>
              </a:rPr>
              <a:t>or whether their peers are also Docker workloads or not.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Whether your Docker hosts run Linux, Windows, or a mix of the two, you can use Docker to manage them in a platform-agnostic way.</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This topic defines some basic Docker networking concepts and prepares you to design and deploy your applications to take full advantage of these capabilities.</a:t>
            </a:r>
          </a:p>
          <a:p>
            <a:r>
              <a:rPr lang="en-US" sz="1200" b="0" i="0" kern="1200" dirty="0" smtClean="0">
                <a:solidFill>
                  <a:schemeClr val="tx1"/>
                </a:solidFill>
                <a:effectLst/>
                <a:latin typeface="+mn-lt"/>
                <a:ea typeface="+mn-ea"/>
                <a:cs typeface="+mn-cs"/>
              </a:rPr>
              <a:t>Most of this content applies to all Docker installations. However, </a:t>
            </a:r>
            <a:r>
              <a:rPr lang="en-US" sz="1200" b="0" i="0" u="none" strike="noStrike" kern="1200" dirty="0" smtClean="0">
                <a:solidFill>
                  <a:schemeClr val="tx1"/>
                </a:solidFill>
                <a:effectLst/>
                <a:latin typeface="+mn-lt"/>
                <a:ea typeface="+mn-ea"/>
                <a:cs typeface="+mn-cs"/>
                <a:hlinkClick r:id="rId3"/>
              </a:rPr>
              <a:t>a few advanced features</a:t>
            </a:r>
            <a:r>
              <a:rPr lang="en-US" sz="1200" b="0" i="0" kern="1200" dirty="0" smtClean="0">
                <a:solidFill>
                  <a:schemeClr val="tx1"/>
                </a:solidFill>
                <a:effectLst/>
                <a:latin typeface="+mn-lt"/>
                <a:ea typeface="+mn-ea"/>
                <a:cs typeface="+mn-cs"/>
              </a:rPr>
              <a:t> are only available to Docker EE customers.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a:t>
            </a:fld>
            <a:endParaRPr lang="en-US" altLang="en-US"/>
          </a:p>
        </p:txBody>
      </p:sp>
    </p:spTree>
    <p:extLst>
      <p:ext uri="{BB962C8B-B14F-4D97-AF65-F5344CB8AC3E}">
        <p14:creationId xmlns:p14="http://schemas.microsoft.com/office/powerpoint/2010/main" val="164818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 matter which type of mount you choose to use, the data looks the same from within the container.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It is exposed as either a directory or an individual file in the container’s filesystem.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easy way to visualize the difference among volumes, bind mounts, and </a:t>
            </a:r>
            <a:r>
              <a:rPr lang="en-US" sz="1200" b="0" i="0" kern="1200" dirty="0" err="1" smtClean="0">
                <a:solidFill>
                  <a:schemeClr val="tx1"/>
                </a:solidFill>
                <a:effectLst/>
                <a:latin typeface="+mn-lt"/>
                <a:ea typeface="+mn-ea"/>
                <a:cs typeface="+mn-cs"/>
              </a:rPr>
              <a:t>tmpfs</a:t>
            </a:r>
            <a:r>
              <a:rPr lang="en-US" sz="1200" b="0" i="0" kern="1200" dirty="0" smtClean="0">
                <a:solidFill>
                  <a:schemeClr val="tx1"/>
                </a:solidFill>
                <a:effectLst/>
                <a:latin typeface="+mn-lt"/>
                <a:ea typeface="+mn-ea"/>
                <a:cs typeface="+mn-cs"/>
              </a:rPr>
              <a:t> mounts is to think about where the data lives on the Docker host.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1" i="0" kern="1200" dirty="0" smtClean="0">
                <a:solidFill>
                  <a:schemeClr val="tx1"/>
                </a:solidFill>
                <a:effectLst/>
                <a:latin typeface="+mn-lt"/>
                <a:ea typeface="+mn-ea"/>
                <a:cs typeface="+mn-cs"/>
              </a:rPr>
              <a:t>Volumes</a:t>
            </a:r>
            <a:r>
              <a:rPr lang="en-US" sz="1200" b="0" i="0" kern="1200" dirty="0" smtClean="0">
                <a:solidFill>
                  <a:schemeClr val="tx1"/>
                </a:solidFill>
                <a:effectLst/>
                <a:latin typeface="+mn-lt"/>
                <a:ea typeface="+mn-ea"/>
                <a:cs typeface="+mn-cs"/>
              </a:rPr>
              <a:t> are stored in a part of the host filesystem which is </a:t>
            </a:r>
            <a:r>
              <a:rPr lang="en-US" sz="1200" b="0" i="1" kern="1200" dirty="0" smtClean="0">
                <a:solidFill>
                  <a:schemeClr val="tx1"/>
                </a:solidFill>
                <a:effectLst/>
                <a:latin typeface="+mn-lt"/>
                <a:ea typeface="+mn-ea"/>
                <a:cs typeface="+mn-cs"/>
              </a:rPr>
              <a:t>managed by Docker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/lib/</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/volumes/ on Linux). Non-Docker processes should not modify this part of the filesystem. Volumes are the best way to persist data in Docker.</a:t>
            </a:r>
          </a:p>
          <a:p>
            <a:r>
              <a:rPr lang="en-US" sz="1200" b="1" i="0" kern="1200" dirty="0" smtClean="0">
                <a:solidFill>
                  <a:schemeClr val="tx1"/>
                </a:solidFill>
                <a:effectLst/>
                <a:latin typeface="+mn-lt"/>
                <a:ea typeface="+mn-ea"/>
                <a:cs typeface="+mn-cs"/>
              </a:rPr>
              <a:t>Bind mounts</a:t>
            </a:r>
            <a:r>
              <a:rPr lang="en-US" sz="1200" b="0" i="0" kern="1200" dirty="0" smtClean="0">
                <a:solidFill>
                  <a:schemeClr val="tx1"/>
                </a:solidFill>
                <a:effectLst/>
                <a:latin typeface="+mn-lt"/>
                <a:ea typeface="+mn-ea"/>
                <a:cs typeface="+mn-cs"/>
              </a:rPr>
              <a:t> may be stored </a:t>
            </a:r>
            <a:r>
              <a:rPr lang="en-US" sz="1200" b="0" i="1" kern="1200" dirty="0" smtClean="0">
                <a:solidFill>
                  <a:schemeClr val="tx1"/>
                </a:solidFill>
                <a:effectLst/>
                <a:latin typeface="+mn-lt"/>
                <a:ea typeface="+mn-ea"/>
                <a:cs typeface="+mn-cs"/>
              </a:rPr>
              <a:t>anywhere</a:t>
            </a:r>
            <a:r>
              <a:rPr lang="en-US" sz="1200" b="0" i="0" kern="1200" dirty="0" smtClean="0">
                <a:solidFill>
                  <a:schemeClr val="tx1"/>
                </a:solidFill>
                <a:effectLst/>
                <a:latin typeface="+mn-lt"/>
                <a:ea typeface="+mn-ea"/>
                <a:cs typeface="+mn-cs"/>
              </a:rPr>
              <a:t> on the host system. They may even be important system files or directories. Non-Docker processes on the Docker host or a Docker container can modify them at any time.</a:t>
            </a:r>
          </a:p>
          <a:p>
            <a:r>
              <a:rPr lang="en-US" sz="1200" b="1" i="0" kern="1200" dirty="0" err="1" smtClean="0">
                <a:solidFill>
                  <a:schemeClr val="tx1"/>
                </a:solidFill>
                <a:effectLst/>
                <a:latin typeface="+mn-lt"/>
                <a:ea typeface="+mn-ea"/>
                <a:cs typeface="+mn-cs"/>
              </a:rPr>
              <a:t>tmpfs</a:t>
            </a:r>
            <a:r>
              <a:rPr lang="en-US" sz="1200" b="1" i="0" kern="1200" dirty="0" smtClean="0">
                <a:solidFill>
                  <a:schemeClr val="tx1"/>
                </a:solidFill>
                <a:effectLst/>
                <a:latin typeface="+mn-lt"/>
                <a:ea typeface="+mn-ea"/>
                <a:cs typeface="+mn-cs"/>
              </a:rPr>
              <a:t> mounts</a:t>
            </a:r>
            <a:r>
              <a:rPr lang="en-US" sz="1200" b="0" i="0" kern="1200" dirty="0" smtClean="0">
                <a:solidFill>
                  <a:schemeClr val="tx1"/>
                </a:solidFill>
                <a:effectLst/>
                <a:latin typeface="+mn-lt"/>
                <a:ea typeface="+mn-ea"/>
                <a:cs typeface="+mn-cs"/>
              </a:rPr>
              <a:t> are stored in the host system’s memory only, and are never written to the host system’s filesystem.</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21</a:t>
            </a:fld>
            <a:endParaRPr lang="en-US" altLang="en-US"/>
          </a:p>
        </p:txBody>
      </p:sp>
    </p:spTree>
    <p:extLst>
      <p:ext uri="{BB962C8B-B14F-4D97-AF65-F5344CB8AC3E}">
        <p14:creationId xmlns:p14="http://schemas.microsoft.com/office/powerpoint/2010/main" val="1480682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Use volumes</a:t>
            </a:r>
          </a:p>
          <a:p>
            <a:r>
              <a:rPr lang="en-US" sz="1200" b="0" i="0" kern="1200" dirty="0" smtClean="0">
                <a:solidFill>
                  <a:schemeClr val="tx1"/>
                </a:solidFill>
                <a:effectLst/>
                <a:latin typeface="+mn-lt"/>
                <a:ea typeface="+mn-ea"/>
                <a:cs typeface="+mn-cs"/>
              </a:rPr>
              <a:t>Volumes are the preferred mechanism for persisting data generated by and used by Docker containers.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While </a:t>
            </a:r>
            <a:r>
              <a:rPr lang="en-US" sz="1200" b="0" i="0" u="none" strike="noStrike" kern="1200" dirty="0" smtClean="0">
                <a:solidFill>
                  <a:schemeClr val="tx1"/>
                </a:solidFill>
                <a:effectLst/>
                <a:latin typeface="+mn-lt"/>
                <a:ea typeface="+mn-ea"/>
                <a:cs typeface="+mn-cs"/>
                <a:hlinkClick r:id="rId3"/>
              </a:rPr>
              <a:t>bind mounts</a:t>
            </a:r>
            <a:r>
              <a:rPr lang="en-US" sz="1200" b="0" i="0" kern="1200" dirty="0" smtClean="0">
                <a:solidFill>
                  <a:schemeClr val="tx1"/>
                </a:solidFill>
                <a:effectLst/>
                <a:latin typeface="+mn-lt"/>
                <a:ea typeface="+mn-ea"/>
                <a:cs typeface="+mn-cs"/>
              </a:rPr>
              <a:t> are dependent on the directory structure of the host machine,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volumes are completely managed by Docker.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Volumes have several advantages over bind mounts:</a:t>
            </a:r>
          </a:p>
          <a:p>
            <a:r>
              <a:rPr lang="en-US" sz="1200" b="0" i="0" kern="1200" dirty="0" smtClean="0">
                <a:solidFill>
                  <a:schemeClr val="tx1"/>
                </a:solidFill>
                <a:effectLst/>
                <a:latin typeface="+mn-lt"/>
                <a:ea typeface="+mn-ea"/>
                <a:cs typeface="+mn-cs"/>
              </a:rPr>
              <a:t>1. Volumes are easier to back up or migrate than bind mounts.</a:t>
            </a:r>
          </a:p>
          <a:p>
            <a:r>
              <a:rPr lang="en-US" sz="1200" b="0" i="0" kern="1200" dirty="0" smtClean="0">
                <a:solidFill>
                  <a:schemeClr val="tx1"/>
                </a:solidFill>
                <a:effectLst/>
                <a:latin typeface="+mn-lt"/>
                <a:ea typeface="+mn-ea"/>
                <a:cs typeface="+mn-cs"/>
              </a:rPr>
              <a:t>2. You can manage volumes using Docker CLI commands or the Docker API.</a:t>
            </a:r>
          </a:p>
          <a:p>
            <a:r>
              <a:rPr lang="en-US" sz="1200" b="0" i="0" kern="1200" dirty="0" smtClean="0">
                <a:solidFill>
                  <a:schemeClr val="tx1"/>
                </a:solidFill>
                <a:effectLst/>
                <a:latin typeface="+mn-lt"/>
                <a:ea typeface="+mn-ea"/>
                <a:cs typeface="+mn-cs"/>
              </a:rPr>
              <a:t>3. Volumes work on both Linux and Windows containers.</a:t>
            </a:r>
          </a:p>
          <a:p>
            <a:r>
              <a:rPr lang="en-US" sz="1200" b="0" i="0" kern="1200" dirty="0" smtClean="0">
                <a:solidFill>
                  <a:schemeClr val="tx1"/>
                </a:solidFill>
                <a:effectLst/>
                <a:latin typeface="+mn-lt"/>
                <a:ea typeface="+mn-ea"/>
                <a:cs typeface="+mn-cs"/>
              </a:rPr>
              <a:t>4. Volumes can be more safely shared among multiple containers.</a:t>
            </a:r>
          </a:p>
          <a:p>
            <a:r>
              <a:rPr lang="en-US" sz="1200" b="0" i="0" kern="1200" dirty="0" smtClean="0">
                <a:solidFill>
                  <a:schemeClr val="tx1"/>
                </a:solidFill>
                <a:effectLst/>
                <a:latin typeface="+mn-lt"/>
                <a:ea typeface="+mn-ea"/>
                <a:cs typeface="+mn-cs"/>
              </a:rPr>
              <a:t>5. Volume drivers allow you to store volumes on remote hosts or cloud providers, to encrypt the contents of volumes, or to add other functionality.</a:t>
            </a:r>
          </a:p>
          <a:p>
            <a:r>
              <a:rPr lang="en-US" sz="1200" b="0" i="0" kern="1200" dirty="0" smtClean="0">
                <a:solidFill>
                  <a:schemeClr val="tx1"/>
                </a:solidFill>
                <a:effectLst/>
                <a:latin typeface="+mn-lt"/>
                <a:ea typeface="+mn-ea"/>
                <a:cs typeface="+mn-cs"/>
              </a:rPr>
              <a:t>6. A new volume’s contents can be pre-populated by a container.</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22</a:t>
            </a:fld>
            <a:endParaRPr lang="en-US" altLang="en-US"/>
          </a:p>
        </p:txBody>
      </p:sp>
    </p:spTree>
    <p:extLst>
      <p:ext uri="{BB962C8B-B14F-4D97-AF65-F5344CB8AC3E}">
        <p14:creationId xmlns:p14="http://schemas.microsoft.com/office/powerpoint/2010/main" val="1416306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Use volumes</a:t>
            </a:r>
          </a:p>
          <a:p>
            <a:r>
              <a:rPr lang="en-US" sz="1200" b="0" i="0" kern="1200" dirty="0" smtClean="0">
                <a:solidFill>
                  <a:schemeClr val="tx1"/>
                </a:solidFill>
                <a:effectLst/>
                <a:latin typeface="+mn-lt"/>
                <a:ea typeface="+mn-ea"/>
                <a:cs typeface="+mn-cs"/>
              </a:rPr>
              <a:t>In addition, volumes are often a better choice than persisting data in a container’s writable layer, because using a volume does not increase the size of containers using it, and the volume’s contents exist outside the lifecycle of a given container.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your container generates non-persistent state data, consider using a </a:t>
            </a:r>
            <a:r>
              <a:rPr lang="en-US" sz="1200" b="0" i="0" u="none" strike="noStrike" kern="1200" dirty="0" smtClean="0">
                <a:solidFill>
                  <a:schemeClr val="tx1"/>
                </a:solidFill>
                <a:effectLst/>
                <a:latin typeface="+mn-lt"/>
                <a:ea typeface="+mn-ea"/>
                <a:cs typeface="+mn-cs"/>
                <a:hlinkClick r:id="rId3"/>
              </a:rPr>
              <a:t>tmpfs mount</a:t>
            </a:r>
            <a:r>
              <a:rPr lang="en-US" sz="1200" b="0" i="0" kern="1200" dirty="0" smtClean="0">
                <a:solidFill>
                  <a:schemeClr val="tx1"/>
                </a:solidFill>
                <a:effectLst/>
                <a:latin typeface="+mn-lt"/>
                <a:ea typeface="+mn-ea"/>
                <a:cs typeface="+mn-cs"/>
              </a:rPr>
              <a:t> to avoid storing the data anywhere permanently, and to increase the container’s performance by avoiding writing into the container’s writable layer.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Volumes use </a:t>
            </a:r>
            <a:r>
              <a:rPr lang="en-US" sz="1200" b="0" i="0" kern="1200" dirty="0" err="1" smtClean="0">
                <a:solidFill>
                  <a:schemeClr val="tx1"/>
                </a:solidFill>
                <a:effectLst/>
                <a:latin typeface="+mn-lt"/>
                <a:ea typeface="+mn-ea"/>
                <a:cs typeface="+mn-cs"/>
              </a:rPr>
              <a:t>rprivate</a:t>
            </a:r>
            <a:r>
              <a:rPr lang="en-US" sz="1200" b="0" i="0" kern="1200" dirty="0" smtClean="0">
                <a:solidFill>
                  <a:schemeClr val="tx1"/>
                </a:solidFill>
                <a:effectLst/>
                <a:latin typeface="+mn-lt"/>
                <a:ea typeface="+mn-ea"/>
                <a:cs typeface="+mn-cs"/>
              </a:rPr>
              <a:t> bind propagation, and bind propagation is not configurable for volumes.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23</a:t>
            </a:fld>
            <a:endParaRPr lang="en-US" altLang="en-US"/>
          </a:p>
        </p:txBody>
      </p:sp>
    </p:spTree>
    <p:extLst>
      <p:ext uri="{BB962C8B-B14F-4D97-AF65-F5344CB8AC3E}">
        <p14:creationId xmlns:p14="http://schemas.microsoft.com/office/powerpoint/2010/main" val="1110557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Use volumes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your container generates non-persistent state data, consider using a </a:t>
            </a:r>
            <a:r>
              <a:rPr lang="en-US" sz="1200" b="0" i="0" u="none" strike="noStrike" kern="1200" dirty="0" smtClean="0">
                <a:solidFill>
                  <a:schemeClr val="tx1"/>
                </a:solidFill>
                <a:effectLst/>
                <a:latin typeface="+mn-lt"/>
                <a:ea typeface="+mn-ea"/>
                <a:cs typeface="+mn-cs"/>
                <a:hlinkClick r:id="rId3"/>
              </a:rPr>
              <a:t>tmpfs mount</a:t>
            </a:r>
            <a:r>
              <a:rPr lang="en-US" sz="1200" b="0" i="0" kern="1200" dirty="0" smtClean="0">
                <a:solidFill>
                  <a:schemeClr val="tx1"/>
                </a:solidFill>
                <a:effectLst/>
                <a:latin typeface="+mn-lt"/>
                <a:ea typeface="+mn-ea"/>
                <a:cs typeface="+mn-cs"/>
              </a:rPr>
              <a:t> to </a:t>
            </a:r>
          </a:p>
          <a:p>
            <a:r>
              <a:rPr lang="en-US" sz="1200" b="0" i="0" kern="1200" dirty="0" smtClean="0">
                <a:solidFill>
                  <a:schemeClr val="tx1"/>
                </a:solidFill>
                <a:effectLst/>
                <a:latin typeface="+mn-lt"/>
                <a:ea typeface="+mn-ea"/>
                <a:cs typeface="+mn-cs"/>
              </a:rPr>
              <a:t>	avoid storing the data anywhere permanently, </a:t>
            </a:r>
          </a:p>
          <a:p>
            <a:r>
              <a:rPr lang="en-US" sz="1200" b="0" i="0" kern="1200" dirty="0" smtClean="0">
                <a:solidFill>
                  <a:schemeClr val="tx1"/>
                </a:solidFill>
                <a:effectLst/>
                <a:latin typeface="+mn-lt"/>
                <a:ea typeface="+mn-ea"/>
                <a:cs typeface="+mn-cs"/>
              </a:rPr>
              <a:t>	and to increase the container’s performance by avoiding writing into the container’s writable layer.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Volumes use </a:t>
            </a:r>
            <a:r>
              <a:rPr lang="en-US" sz="1200" b="0" i="0" kern="1200" dirty="0" err="1" smtClean="0">
                <a:solidFill>
                  <a:schemeClr val="tx1"/>
                </a:solidFill>
                <a:effectLst/>
                <a:latin typeface="+mn-lt"/>
                <a:ea typeface="+mn-ea"/>
                <a:cs typeface="+mn-cs"/>
              </a:rPr>
              <a:t>rprivate</a:t>
            </a:r>
            <a:r>
              <a:rPr lang="en-US" sz="1200" b="0" i="0" kern="1200" dirty="0" smtClean="0">
                <a:solidFill>
                  <a:schemeClr val="tx1"/>
                </a:solidFill>
                <a:effectLst/>
                <a:latin typeface="+mn-lt"/>
                <a:ea typeface="+mn-ea"/>
                <a:cs typeface="+mn-cs"/>
              </a:rPr>
              <a:t> bind propagation, and bind propagation is not configurable for volumes.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24</a:t>
            </a:fld>
            <a:endParaRPr lang="en-US" altLang="en-US"/>
          </a:p>
        </p:txBody>
      </p:sp>
    </p:spTree>
    <p:extLst>
      <p:ext uri="{BB962C8B-B14F-4D97-AF65-F5344CB8AC3E}">
        <p14:creationId xmlns:p14="http://schemas.microsoft.com/office/powerpoint/2010/main" val="413141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Originally, the </a:t>
            </a:r>
            <a:r>
              <a:rPr lang="en-US" dirty="0" smtClean="0"/>
              <a:t>-v</a:t>
            </a:r>
            <a:r>
              <a:rPr lang="en-US" sz="1200" b="0" i="0" kern="1200" dirty="0" smtClean="0">
                <a:solidFill>
                  <a:schemeClr val="tx1"/>
                </a:solidFill>
                <a:effectLst/>
                <a:latin typeface="+mn-lt"/>
                <a:ea typeface="+mn-ea"/>
                <a:cs typeface="+mn-cs"/>
              </a:rPr>
              <a:t> or </a:t>
            </a:r>
            <a:r>
              <a:rPr lang="en-US" dirty="0" smtClean="0"/>
              <a:t>--volume</a:t>
            </a:r>
            <a:r>
              <a:rPr lang="en-US" sz="1200" b="0" i="0" kern="1200" dirty="0" smtClean="0">
                <a:solidFill>
                  <a:schemeClr val="tx1"/>
                </a:solidFill>
                <a:effectLst/>
                <a:latin typeface="+mn-lt"/>
                <a:ea typeface="+mn-ea"/>
                <a:cs typeface="+mn-cs"/>
              </a:rPr>
              <a:t> flag was used for standalone containers and the </a:t>
            </a:r>
            <a:r>
              <a:rPr lang="en-US" dirty="0" smtClean="0"/>
              <a:t>--mount</a:t>
            </a:r>
            <a:r>
              <a:rPr lang="en-US" sz="1200" b="0" i="0" kern="1200" dirty="0" smtClean="0">
                <a:solidFill>
                  <a:schemeClr val="tx1"/>
                </a:solidFill>
                <a:effectLst/>
                <a:latin typeface="+mn-lt"/>
                <a:ea typeface="+mn-ea"/>
                <a:cs typeface="+mn-cs"/>
              </a:rPr>
              <a:t> flag was used for swarm services.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starting with Docker 17.06, you can also use </a:t>
            </a:r>
            <a:r>
              <a:rPr lang="en-US" dirty="0" smtClean="0"/>
              <a:t>--mount</a:t>
            </a:r>
            <a:r>
              <a:rPr lang="en-US" sz="1200" b="0" i="0" kern="1200" dirty="0" smtClean="0">
                <a:solidFill>
                  <a:schemeClr val="tx1"/>
                </a:solidFill>
                <a:effectLst/>
                <a:latin typeface="+mn-lt"/>
                <a:ea typeface="+mn-ea"/>
                <a:cs typeface="+mn-cs"/>
              </a:rPr>
              <a:t> with standalone containers.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general, </a:t>
            </a:r>
            <a:r>
              <a:rPr lang="en-US" dirty="0" smtClean="0"/>
              <a:t>--mount</a:t>
            </a:r>
            <a:r>
              <a:rPr lang="en-US" sz="1200" b="0" i="0" kern="1200" dirty="0" smtClean="0">
                <a:solidFill>
                  <a:schemeClr val="tx1"/>
                </a:solidFill>
                <a:effectLst/>
                <a:latin typeface="+mn-lt"/>
                <a:ea typeface="+mn-ea"/>
                <a:cs typeface="+mn-cs"/>
              </a:rPr>
              <a:t> is more explicit and verbose.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biggest difference is that the </a:t>
            </a:r>
            <a:r>
              <a:rPr lang="en-US" dirty="0" smtClean="0"/>
              <a:t>-v</a:t>
            </a:r>
            <a:r>
              <a:rPr lang="en-US" sz="1200" b="0" i="0" kern="1200" dirty="0" smtClean="0">
                <a:solidFill>
                  <a:schemeClr val="tx1"/>
                </a:solidFill>
                <a:effectLst/>
                <a:latin typeface="+mn-lt"/>
                <a:ea typeface="+mn-ea"/>
                <a:cs typeface="+mn-cs"/>
              </a:rPr>
              <a:t> syntax combines all the options together in one field, while the </a:t>
            </a:r>
            <a:r>
              <a:rPr lang="en-US" dirty="0" smtClean="0"/>
              <a:t>--mount</a:t>
            </a:r>
            <a:r>
              <a:rPr lang="en-US" sz="1200" b="0" i="0" kern="1200" dirty="0" smtClean="0">
                <a:solidFill>
                  <a:schemeClr val="tx1"/>
                </a:solidFill>
                <a:effectLst/>
                <a:latin typeface="+mn-lt"/>
                <a:ea typeface="+mn-ea"/>
                <a:cs typeface="+mn-cs"/>
              </a:rPr>
              <a:t> syntax separates them.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1" i="0" kern="1200" dirty="0" smtClean="0">
                <a:solidFill>
                  <a:schemeClr val="tx1"/>
                </a:solidFill>
                <a:effectLst/>
                <a:latin typeface="+mn-lt"/>
                <a:ea typeface="+mn-ea"/>
                <a:cs typeface="+mn-cs"/>
              </a:rPr>
              <a:t>Tip</a:t>
            </a:r>
            <a:r>
              <a:rPr lang="en-US" sz="1200" b="0" i="0" kern="1200" dirty="0" smtClean="0">
                <a:solidFill>
                  <a:schemeClr val="tx1"/>
                </a:solidFill>
                <a:effectLst/>
                <a:latin typeface="+mn-lt"/>
                <a:ea typeface="+mn-ea"/>
                <a:cs typeface="+mn-cs"/>
              </a:rPr>
              <a:t>: New users should use the </a:t>
            </a:r>
            <a:r>
              <a:rPr lang="en-US" dirty="0" smtClean="0"/>
              <a:t>--mount</a:t>
            </a:r>
            <a:r>
              <a:rPr lang="en-US" sz="1200" b="0" i="0" kern="1200" dirty="0" smtClean="0">
                <a:solidFill>
                  <a:schemeClr val="tx1"/>
                </a:solidFill>
                <a:effectLst/>
                <a:latin typeface="+mn-lt"/>
                <a:ea typeface="+mn-ea"/>
                <a:cs typeface="+mn-cs"/>
              </a:rPr>
              <a:t> syntax. Experienced users may be more familiar with the </a:t>
            </a:r>
            <a:r>
              <a:rPr lang="en-US" dirty="0" smtClean="0"/>
              <a:t>-v</a:t>
            </a:r>
            <a:r>
              <a:rPr lang="en-US" sz="1200" b="0" i="0" kern="1200" dirty="0" smtClean="0">
                <a:solidFill>
                  <a:schemeClr val="tx1"/>
                </a:solidFill>
                <a:effectLst/>
                <a:latin typeface="+mn-lt"/>
                <a:ea typeface="+mn-ea"/>
                <a:cs typeface="+mn-cs"/>
              </a:rPr>
              <a:t> or </a:t>
            </a:r>
            <a:r>
              <a:rPr lang="en-US" dirty="0" smtClean="0"/>
              <a:t>--volume</a:t>
            </a:r>
            <a:r>
              <a:rPr lang="en-US" sz="1200" b="0" i="0" kern="1200" dirty="0" smtClean="0">
                <a:solidFill>
                  <a:schemeClr val="tx1"/>
                </a:solidFill>
                <a:effectLst/>
                <a:latin typeface="+mn-lt"/>
                <a:ea typeface="+mn-ea"/>
                <a:cs typeface="+mn-cs"/>
              </a:rPr>
              <a:t> syntax, but are encouraged to use </a:t>
            </a:r>
            <a:r>
              <a:rPr lang="en-US" dirty="0" smtClean="0"/>
              <a:t>--mount</a:t>
            </a:r>
            <a:r>
              <a:rPr lang="en-US" sz="1200" b="0" i="0" kern="1200" dirty="0" smtClean="0">
                <a:solidFill>
                  <a:schemeClr val="tx1"/>
                </a:solidFill>
                <a:effectLst/>
                <a:latin typeface="+mn-lt"/>
                <a:ea typeface="+mn-ea"/>
                <a:cs typeface="+mn-cs"/>
              </a:rPr>
              <a:t>, because research has shown it to be easier to use.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MORE MATERIAL TO POSSIBLE ADD</a:t>
            </a:r>
            <a:r>
              <a:rPr lang="en-US" sz="1200" b="0" i="0" kern="1200" baseline="0" dirty="0" smtClean="0">
                <a:solidFill>
                  <a:schemeClr val="tx1"/>
                </a:solidFill>
                <a:effectLst/>
                <a:latin typeface="+mn-lt"/>
                <a:ea typeface="+mn-ea"/>
                <a:cs typeface="+mn-cs"/>
              </a:rPr>
              <a:t> IN THE FUTURE:</a:t>
            </a:r>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Here is a comparison of the syntax for each flag.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need to specify volume driver options, you must use --mount.</a:t>
            </a:r>
          </a:p>
          <a:p>
            <a:r>
              <a:rPr lang="en-US" sz="1200" b="1" i="0" kern="1200" dirty="0" smtClean="0">
                <a:solidFill>
                  <a:schemeClr val="tx1"/>
                </a:solidFill>
                <a:effectLst/>
                <a:latin typeface="+mn-lt"/>
                <a:ea typeface="+mn-ea"/>
                <a:cs typeface="+mn-cs"/>
              </a:rPr>
              <a:t>-v or --volume</a:t>
            </a:r>
            <a:r>
              <a:rPr lang="en-US" sz="1200" b="0" i="0" kern="1200" dirty="0" smtClean="0">
                <a:solidFill>
                  <a:schemeClr val="tx1"/>
                </a:solidFill>
                <a:effectLst/>
                <a:latin typeface="+mn-lt"/>
                <a:ea typeface="+mn-ea"/>
                <a:cs typeface="+mn-cs"/>
              </a:rPr>
              <a:t>: Consists of three fields, separated by colon characters (:). The fields must be in the correct order, and the meaning of each field is not immediately obvious.</a:t>
            </a:r>
          </a:p>
          <a:p>
            <a:pPr lvl="1"/>
            <a:r>
              <a:rPr lang="en-US" sz="1200" b="0" i="0" kern="1200" dirty="0" smtClean="0">
                <a:solidFill>
                  <a:schemeClr val="tx1"/>
                </a:solidFill>
                <a:effectLst/>
                <a:latin typeface="+mn-lt"/>
                <a:ea typeface="+mn-ea"/>
                <a:cs typeface="+mn-cs"/>
              </a:rPr>
              <a:t>In the case of named volumes, the first field is the name of the volume, and is unique on a given host machine. For anonymous volumes, the first field is omitted.</a:t>
            </a:r>
          </a:p>
          <a:p>
            <a:pPr lvl="1"/>
            <a:r>
              <a:rPr lang="en-US" sz="1200" b="0" i="0" kern="1200" dirty="0" smtClean="0">
                <a:solidFill>
                  <a:schemeClr val="tx1"/>
                </a:solidFill>
                <a:effectLst/>
                <a:latin typeface="+mn-lt"/>
                <a:ea typeface="+mn-ea"/>
                <a:cs typeface="+mn-cs"/>
              </a:rPr>
              <a:t>The second field is the path where the file or directory are mounted in the container.</a:t>
            </a:r>
          </a:p>
          <a:p>
            <a:pPr lvl="1"/>
            <a:r>
              <a:rPr lang="en-US" sz="1200" b="0" i="0" kern="1200" dirty="0" smtClean="0">
                <a:solidFill>
                  <a:schemeClr val="tx1"/>
                </a:solidFill>
                <a:effectLst/>
                <a:latin typeface="+mn-lt"/>
                <a:ea typeface="+mn-ea"/>
                <a:cs typeface="+mn-cs"/>
              </a:rPr>
              <a:t>The third field is optional, and is a comma-separated list of options, such as ro. These options are discussed below.</a:t>
            </a:r>
          </a:p>
          <a:p>
            <a:r>
              <a:rPr lang="en-US" sz="1200" b="1" i="0" kern="1200" dirty="0" smtClean="0">
                <a:solidFill>
                  <a:schemeClr val="tx1"/>
                </a:solidFill>
                <a:effectLst/>
                <a:latin typeface="+mn-lt"/>
                <a:ea typeface="+mn-ea"/>
                <a:cs typeface="+mn-cs"/>
              </a:rPr>
              <a:t>--mount</a:t>
            </a:r>
            <a:r>
              <a:rPr lang="en-US" sz="1200" b="0" i="0" kern="1200" dirty="0" smtClean="0">
                <a:solidFill>
                  <a:schemeClr val="tx1"/>
                </a:solidFill>
                <a:effectLst/>
                <a:latin typeface="+mn-lt"/>
                <a:ea typeface="+mn-ea"/>
                <a:cs typeface="+mn-cs"/>
              </a:rPr>
              <a:t>: Consists of multiple key-value pairs, separated by commas and each consisting of a &lt;key&gt;=&lt;value&gt; tuple. The --mount syntax is more verbose than -v or --volume, but the order of the keys is not significant, and the value of the flag is easier to understand.</a:t>
            </a:r>
          </a:p>
          <a:p>
            <a:pPr lvl="1"/>
            <a:r>
              <a:rPr lang="en-US" sz="1200" b="0" i="0" kern="1200" dirty="0" smtClean="0">
                <a:solidFill>
                  <a:schemeClr val="tx1"/>
                </a:solidFill>
                <a:effectLst/>
                <a:latin typeface="+mn-lt"/>
                <a:ea typeface="+mn-ea"/>
                <a:cs typeface="+mn-cs"/>
              </a:rPr>
              <a:t>The type of the mount, which can be </a:t>
            </a:r>
            <a:r>
              <a:rPr lang="en-US" sz="1200" b="0" i="0" u="none" strike="noStrike" kern="1200" dirty="0" smtClean="0">
                <a:solidFill>
                  <a:schemeClr val="tx1"/>
                </a:solidFill>
                <a:effectLst/>
                <a:latin typeface="+mn-lt"/>
                <a:ea typeface="+mn-ea"/>
                <a:cs typeface="+mn-cs"/>
                <a:hlinkClick r:id="rId3"/>
              </a:rPr>
              <a:t>bind</a:t>
            </a:r>
            <a:r>
              <a:rPr lang="en-US" sz="1200" b="0" i="0" kern="1200" dirty="0" smtClean="0">
                <a:solidFill>
                  <a:schemeClr val="tx1"/>
                </a:solidFill>
                <a:effectLst/>
                <a:latin typeface="+mn-lt"/>
                <a:ea typeface="+mn-ea"/>
                <a:cs typeface="+mn-cs"/>
              </a:rPr>
              <a:t>, volume, or </a:t>
            </a:r>
            <a:r>
              <a:rPr lang="en-US" sz="1200" b="0" i="0" u="none" strike="noStrike" kern="1200" dirty="0" smtClean="0">
                <a:solidFill>
                  <a:schemeClr val="tx1"/>
                </a:solidFill>
                <a:effectLst/>
                <a:latin typeface="+mn-lt"/>
                <a:ea typeface="+mn-ea"/>
                <a:cs typeface="+mn-cs"/>
                <a:hlinkClick r:id="rId4"/>
              </a:rPr>
              <a:t>tmpfs</a:t>
            </a:r>
            <a:r>
              <a:rPr lang="en-US" sz="1200" b="0" i="0" kern="1200" dirty="0" smtClean="0">
                <a:solidFill>
                  <a:schemeClr val="tx1"/>
                </a:solidFill>
                <a:effectLst/>
                <a:latin typeface="+mn-lt"/>
                <a:ea typeface="+mn-ea"/>
                <a:cs typeface="+mn-cs"/>
              </a:rPr>
              <a:t>. This topic discusses volumes, so the type is always volume.</a:t>
            </a:r>
          </a:p>
          <a:p>
            <a:pPr lvl="1"/>
            <a:r>
              <a:rPr lang="en-US" sz="1200" b="0" i="0" kern="1200" dirty="0" smtClean="0">
                <a:solidFill>
                  <a:schemeClr val="tx1"/>
                </a:solidFill>
                <a:effectLst/>
                <a:latin typeface="+mn-lt"/>
                <a:ea typeface="+mn-ea"/>
                <a:cs typeface="+mn-cs"/>
              </a:rPr>
              <a:t>The source of the mount. For named volumes, this is the name of the volume. For anonymous volumes, this field is omitted. May be specified as source or </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The destination takes as its value the path where the file or directory is mounted in the container. May be specified as destination, </a:t>
            </a:r>
            <a:r>
              <a:rPr lang="en-US" sz="1200" b="0" i="0" kern="1200" dirty="0" err="1" smtClean="0">
                <a:solidFill>
                  <a:schemeClr val="tx1"/>
                </a:solidFill>
                <a:effectLst/>
                <a:latin typeface="+mn-lt"/>
                <a:ea typeface="+mn-ea"/>
                <a:cs typeface="+mn-cs"/>
              </a:rPr>
              <a:t>dst</a:t>
            </a:r>
            <a:r>
              <a:rPr lang="en-US" sz="1200" b="0" i="0" kern="1200" dirty="0" smtClean="0">
                <a:solidFill>
                  <a:schemeClr val="tx1"/>
                </a:solidFill>
                <a:effectLst/>
                <a:latin typeface="+mn-lt"/>
                <a:ea typeface="+mn-ea"/>
                <a:cs typeface="+mn-cs"/>
              </a:rPr>
              <a:t>, or target.</a:t>
            </a:r>
          </a:p>
          <a:p>
            <a:pPr lvl="1"/>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readonly</a:t>
            </a:r>
            <a:r>
              <a:rPr lang="en-US" sz="1200" b="0" i="0" kern="1200" dirty="0" smtClean="0">
                <a:solidFill>
                  <a:schemeClr val="tx1"/>
                </a:solidFill>
                <a:effectLst/>
                <a:latin typeface="+mn-lt"/>
                <a:ea typeface="+mn-ea"/>
                <a:cs typeface="+mn-cs"/>
              </a:rPr>
              <a:t> option, if present, causes the bind mount to be </a:t>
            </a:r>
            <a:r>
              <a:rPr lang="en-US" sz="1200" b="0" i="0" u="none" strike="noStrike" kern="1200" dirty="0" smtClean="0">
                <a:solidFill>
                  <a:schemeClr val="tx1"/>
                </a:solidFill>
                <a:effectLst/>
                <a:latin typeface="+mn-lt"/>
                <a:ea typeface="+mn-ea"/>
                <a:cs typeface="+mn-cs"/>
                <a:hlinkClick r:id="rId5"/>
              </a:rPr>
              <a:t>mounted into the container as read-only</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The volume-opt option, which can be specified more than once, takes a key-value pair consisting of the option name and its value.</a:t>
            </a:r>
          </a:p>
          <a:p>
            <a:r>
              <a:rPr lang="en-US" sz="1200" b="0" i="0" kern="1200" dirty="0" smtClean="0">
                <a:solidFill>
                  <a:schemeClr val="tx1"/>
                </a:solidFill>
                <a:effectLst/>
                <a:latin typeface="+mn-lt"/>
                <a:ea typeface="+mn-ea"/>
                <a:cs typeface="+mn-cs"/>
              </a:rPr>
              <a:t>The examples below show both the --mount and -v syntax where possible, and --mount is presented first.</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32</a:t>
            </a:fld>
            <a:endParaRPr lang="en-US" altLang="en-US"/>
          </a:p>
        </p:txBody>
      </p:sp>
    </p:spTree>
    <p:extLst>
      <p:ext uri="{BB962C8B-B14F-4D97-AF65-F5344CB8AC3E}">
        <p14:creationId xmlns:p14="http://schemas.microsoft.com/office/powerpoint/2010/main" val="982778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Differences between -v and --mount behavior</a:t>
            </a:r>
          </a:p>
          <a:p>
            <a:r>
              <a:rPr lang="en-US" sz="1200" b="0" i="0" kern="1200" dirty="0" smtClean="0">
                <a:solidFill>
                  <a:schemeClr val="tx1"/>
                </a:solidFill>
                <a:effectLst/>
                <a:latin typeface="+mn-lt"/>
                <a:ea typeface="+mn-ea"/>
                <a:cs typeface="+mn-cs"/>
              </a:rPr>
              <a:t>Because the -v and --volume flags have been a part of Docker for a long time, their behavior cannot be changed.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means that </a:t>
            </a:r>
            <a:r>
              <a:rPr lang="en-US" sz="1200" b="1" i="0" kern="1200" dirty="0" smtClean="0">
                <a:solidFill>
                  <a:schemeClr val="tx1"/>
                </a:solidFill>
                <a:effectLst/>
                <a:latin typeface="+mn-lt"/>
                <a:ea typeface="+mn-ea"/>
                <a:cs typeface="+mn-cs"/>
              </a:rPr>
              <a:t>there is one behavior that is different between -v and --mount.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use -v or --volume to bind-mount a file or directory that does not yet exist on the Docker host, -v creates the endpoint for you. </a:t>
            </a:r>
          </a:p>
          <a:p>
            <a:r>
              <a:rPr lang="en-US" sz="1200" b="1" i="0" kern="1200" dirty="0" smtClean="0">
                <a:solidFill>
                  <a:schemeClr val="tx1"/>
                </a:solidFill>
                <a:effectLst/>
                <a:latin typeface="+mn-lt"/>
                <a:ea typeface="+mn-ea"/>
                <a:cs typeface="+mn-cs"/>
              </a:rPr>
              <a:t>SHARE:</a:t>
            </a:r>
          </a:p>
          <a:p>
            <a:r>
              <a:rPr lang="en-US" sz="1200" b="1" i="0" kern="1200" dirty="0" smtClean="0">
                <a:solidFill>
                  <a:schemeClr val="tx1"/>
                </a:solidFill>
                <a:effectLst/>
                <a:latin typeface="+mn-lt"/>
                <a:ea typeface="+mn-ea"/>
                <a:cs typeface="+mn-cs"/>
              </a:rPr>
              <a:t>It is always created as a directory.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use --mount to bind-mount a file or directory that does not yet exist on the Docker host, Docker does </a:t>
            </a:r>
            <a:r>
              <a:rPr lang="en-US" sz="1200" b="1" i="0" kern="1200" dirty="0" smtClean="0">
                <a:solidFill>
                  <a:schemeClr val="tx1"/>
                </a:solidFill>
                <a:effectLst/>
                <a:latin typeface="+mn-lt"/>
                <a:ea typeface="+mn-ea"/>
                <a:cs typeface="+mn-cs"/>
              </a:rPr>
              <a:t>not</a:t>
            </a:r>
            <a:r>
              <a:rPr lang="en-US" sz="1200" b="0" i="0" kern="1200" dirty="0" smtClean="0">
                <a:solidFill>
                  <a:schemeClr val="tx1"/>
                </a:solidFill>
                <a:effectLst/>
                <a:latin typeface="+mn-lt"/>
                <a:ea typeface="+mn-ea"/>
                <a:cs typeface="+mn-cs"/>
              </a:rPr>
              <a:t> automatically create it for you,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but generates an error.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33</a:t>
            </a:fld>
            <a:endParaRPr lang="en-US" altLang="en-US"/>
          </a:p>
        </p:txBody>
      </p:sp>
    </p:spTree>
    <p:extLst>
      <p:ext uri="{BB962C8B-B14F-4D97-AF65-F5344CB8AC3E}">
        <p14:creationId xmlns:p14="http://schemas.microsoft.com/office/powerpoint/2010/main" val="248870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 bind mounts</a:t>
            </a:r>
          </a:p>
          <a:p>
            <a:r>
              <a:rPr lang="en-US" sz="1200" b="0" i="0" kern="1200" dirty="0" smtClean="0">
                <a:solidFill>
                  <a:schemeClr val="tx1"/>
                </a:solidFill>
                <a:effectLst/>
                <a:latin typeface="+mn-lt"/>
                <a:ea typeface="+mn-ea"/>
                <a:cs typeface="+mn-cs"/>
              </a:rPr>
              <a:t>Bind mounts have been around since the early days of Docker.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Bind mounts have limited functionality compared to </a:t>
            </a:r>
            <a:r>
              <a:rPr lang="en-US" sz="1200" b="0" i="0" u="none" strike="noStrike" kern="1200" dirty="0" smtClean="0">
                <a:solidFill>
                  <a:schemeClr val="tx1"/>
                </a:solidFill>
                <a:effectLst/>
                <a:latin typeface="+mn-lt"/>
                <a:ea typeface="+mn-ea"/>
                <a:cs typeface="+mn-cs"/>
                <a:hlinkClick r:id="rId3"/>
              </a:rPr>
              <a:t>volumes</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use a bind mount, a file or directory on the </a:t>
            </a:r>
            <a:r>
              <a:rPr lang="en-US" sz="1200" b="0" i="1" kern="1200" dirty="0" smtClean="0">
                <a:solidFill>
                  <a:schemeClr val="tx1"/>
                </a:solidFill>
                <a:effectLst/>
                <a:latin typeface="+mn-lt"/>
                <a:ea typeface="+mn-ea"/>
                <a:cs typeface="+mn-cs"/>
              </a:rPr>
              <a:t>host machine</a:t>
            </a:r>
            <a:r>
              <a:rPr lang="en-US" sz="1200" b="0" i="0" kern="1200" dirty="0" smtClean="0">
                <a:solidFill>
                  <a:schemeClr val="tx1"/>
                </a:solidFill>
                <a:effectLst/>
                <a:latin typeface="+mn-lt"/>
                <a:ea typeface="+mn-ea"/>
                <a:cs typeface="+mn-cs"/>
              </a:rPr>
              <a:t> is mounted into a container.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file or directory is referenced by its full or relative path on the host machine.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By contrast, when you use a volume, a new directory is created within Docker’s storage directory on the host machine,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 Docker manages that directory’s contents.</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34</a:t>
            </a:fld>
            <a:endParaRPr lang="en-US" altLang="en-US"/>
          </a:p>
        </p:txBody>
      </p:sp>
    </p:spTree>
    <p:extLst>
      <p:ext uri="{BB962C8B-B14F-4D97-AF65-F5344CB8AC3E}">
        <p14:creationId xmlns:p14="http://schemas.microsoft.com/office/powerpoint/2010/main" val="1569301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BIN</a:t>
            </a:r>
            <a:r>
              <a:rPr lang="en-US" sz="1200" b="1" i="0" kern="1200" baseline="0" dirty="0" smtClean="0">
                <a:solidFill>
                  <a:schemeClr val="tx1"/>
                </a:solidFill>
                <a:effectLst/>
                <a:latin typeface="+mn-lt"/>
                <a:ea typeface="+mn-ea"/>
                <a:cs typeface="+mn-cs"/>
              </a:rPr>
              <a:t>D MOUNTS</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file or directory does not need to exist on the Docker host already.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It is created on demand if it does not yet exist.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Bind mounts are very performant, but they rely on the host machine’s filesystem having a specific directory structure available.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are developing new Docker applications, consider using </a:t>
            </a:r>
            <a:r>
              <a:rPr lang="en-US" sz="1200" b="0" i="0" u="none" strike="noStrike" kern="1200" dirty="0" smtClean="0">
                <a:solidFill>
                  <a:schemeClr val="tx1"/>
                </a:solidFill>
                <a:effectLst/>
                <a:latin typeface="+mn-lt"/>
                <a:ea typeface="+mn-ea"/>
                <a:cs typeface="+mn-cs"/>
                <a:hlinkClick r:id="rId3"/>
              </a:rPr>
              <a:t>named volumes</a:t>
            </a:r>
            <a:r>
              <a:rPr lang="en-US" sz="1200" b="0" i="0" kern="1200" dirty="0" smtClean="0">
                <a:solidFill>
                  <a:schemeClr val="tx1"/>
                </a:solidFill>
                <a:effectLst/>
                <a:latin typeface="+mn-lt"/>
                <a:ea typeface="+mn-ea"/>
                <a:cs typeface="+mn-cs"/>
              </a:rPr>
              <a:t> instead.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You can’t use Docker CLI commands to directly manage bind mounts.</a:t>
            </a:r>
          </a:p>
          <a:p>
            <a:endParaRPr lang="en-US" dirty="0" smtClean="0"/>
          </a:p>
          <a:p>
            <a:r>
              <a:rPr lang="en-US" dirty="0" smtClean="0"/>
              <a:t>IMAGE HERE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35</a:t>
            </a:fld>
            <a:endParaRPr lang="en-US" altLang="en-US"/>
          </a:p>
        </p:txBody>
      </p:sp>
    </p:spTree>
    <p:extLst>
      <p:ext uri="{BB962C8B-B14F-4D97-AF65-F5344CB8AC3E}">
        <p14:creationId xmlns:p14="http://schemas.microsoft.com/office/powerpoint/2010/main" val="1173520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Start a container with a bind mount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Consider a case where...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you have a directory source and that when you build the source code, the artifacts are saved into another directory source/target/.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want the artifacts to be available to the container at /app/, and you want the container to get access to a new build each time you build the source on your development host.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Use the following command to bind-mount the target/ directory into your container at /app/.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Run the command from within the source directory. </a:t>
            </a:r>
          </a:p>
          <a:p>
            <a:r>
              <a:rPr lang="en-US" sz="1200" b="0" i="0" kern="1200" dirty="0" smtClean="0">
                <a:solidFill>
                  <a:schemeClr val="tx1"/>
                </a:solidFill>
                <a:effectLst/>
                <a:latin typeface="+mn-lt"/>
                <a:ea typeface="+mn-ea"/>
                <a:cs typeface="+mn-cs"/>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 </a:t>
            </a:r>
            <a:r>
              <a:rPr lang="en-US" dirty="0" err="1" smtClean="0"/>
              <a:t>docker</a:t>
            </a:r>
            <a:r>
              <a:rPr lang="en-US" dirty="0" smtClean="0"/>
              <a:t> run </a:t>
            </a:r>
            <a:r>
              <a:rPr lang="en-US" sz="1200" kern="1200" dirty="0" smtClean="0">
                <a:solidFill>
                  <a:schemeClr val="tx1"/>
                </a:solidFill>
                <a:effectLst/>
                <a:latin typeface="+mn-lt"/>
                <a:ea typeface="+mn-ea"/>
                <a:cs typeface="+mn-cs"/>
              </a:rPr>
              <a:t>-d</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-it</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--name</a:t>
            </a:r>
            <a:r>
              <a:rPr lang="en-US" dirty="0" smtClean="0"/>
              <a:t> </a:t>
            </a:r>
            <a:r>
              <a:rPr lang="en-US" dirty="0" err="1" smtClean="0"/>
              <a:t>devtest</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--mount</a:t>
            </a:r>
            <a:r>
              <a:rPr lang="en-US" dirty="0" smtClean="0"/>
              <a:t> </a:t>
            </a:r>
            <a:r>
              <a:rPr lang="en-US" sz="1200" kern="1200" dirty="0" smtClean="0">
                <a:solidFill>
                  <a:schemeClr val="tx1"/>
                </a:solidFill>
                <a:effectLst/>
                <a:latin typeface="+mn-lt"/>
                <a:ea typeface="+mn-ea"/>
                <a:cs typeface="+mn-cs"/>
              </a:rPr>
              <a:t>type</a:t>
            </a:r>
            <a:r>
              <a:rPr lang="en-US" dirty="0" smtClean="0">
                <a:effectLst/>
              </a:rPr>
              <a:t>=</a:t>
            </a:r>
            <a:r>
              <a:rPr lang="en-US" sz="1200" kern="1200" dirty="0" err="1" smtClean="0">
                <a:solidFill>
                  <a:schemeClr val="tx1"/>
                </a:solidFill>
                <a:effectLst/>
                <a:latin typeface="+mn-lt"/>
                <a:ea typeface="+mn-ea"/>
                <a:cs typeface="+mn-cs"/>
              </a:rPr>
              <a:t>bind</a:t>
            </a:r>
            <a:r>
              <a:rPr lang="en-US" dirty="0" err="1" smtClean="0"/>
              <a:t>,source</a:t>
            </a:r>
            <a:r>
              <a:rPr lang="en-US" dirty="0" smtClean="0">
                <a:effectLst/>
              </a:rPr>
              <a: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pwd</a:t>
            </a:r>
            <a:r>
              <a:rPr lang="en-US" sz="1200" kern="1200" dirty="0" smtClean="0">
                <a:solidFill>
                  <a:schemeClr val="tx1"/>
                </a:solidFill>
                <a:effectLst/>
                <a:latin typeface="+mn-lt"/>
                <a:ea typeface="+mn-ea"/>
                <a:cs typeface="+mn-cs"/>
              </a:rPr>
              <a:t>)"</a:t>
            </a:r>
            <a:r>
              <a:rPr lang="en-US" dirty="0" smtClean="0"/>
              <a:t>/</a:t>
            </a:r>
            <a:r>
              <a:rPr lang="en-US" dirty="0" err="1" smtClean="0"/>
              <a:t>target,target</a:t>
            </a:r>
            <a:r>
              <a:rPr lang="en-US" dirty="0" smtClean="0">
                <a:effectLst/>
              </a:rPr>
              <a:t>=</a:t>
            </a:r>
            <a:r>
              <a:rPr lang="en-US" dirty="0" smtClean="0"/>
              <a:t>/app </a:t>
            </a:r>
            <a:r>
              <a:rPr lang="en-US" sz="1200" kern="1200" dirty="0" smtClean="0">
                <a:solidFill>
                  <a:schemeClr val="tx1"/>
                </a:solidFill>
                <a:effectLst/>
                <a:latin typeface="+mn-lt"/>
                <a:ea typeface="+mn-ea"/>
                <a:cs typeface="+mn-cs"/>
              </a:rPr>
              <a:t>\</a:t>
            </a:r>
            <a:r>
              <a:rPr lang="en-US" dirty="0" smtClean="0"/>
              <a:t> </a:t>
            </a:r>
            <a:r>
              <a:rPr lang="en-US" dirty="0" err="1" smtClean="0"/>
              <a:t>nginx:latest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pwd</a:t>
            </a:r>
            <a:r>
              <a:rPr lang="en-US" sz="1200" b="0" i="0" kern="1200" dirty="0" smtClean="0">
                <a:solidFill>
                  <a:schemeClr val="tx1"/>
                </a:solidFill>
                <a:effectLst/>
                <a:latin typeface="+mn-lt"/>
                <a:ea typeface="+mn-ea"/>
                <a:cs typeface="+mn-cs"/>
              </a:rPr>
              <a:t>) sub-command expands to the current working directory on Linux or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hosts.</a:t>
            </a:r>
          </a:p>
          <a:p>
            <a:r>
              <a:rPr lang="en-US" sz="1200" b="0" i="0" kern="1200" dirty="0" smtClean="0">
                <a:solidFill>
                  <a:schemeClr val="tx1"/>
                </a:solidFill>
                <a:effectLst/>
                <a:latin typeface="+mn-lt"/>
                <a:ea typeface="+mn-ea"/>
                <a:cs typeface="+mn-cs"/>
              </a:rPr>
              <a:t>The --mount and -v examples below produce the same result. </a:t>
            </a:r>
          </a:p>
          <a:p>
            <a:r>
              <a:rPr lang="en-US" sz="1200" b="0" i="1" kern="1200" dirty="0" smtClean="0">
                <a:solidFill>
                  <a:schemeClr val="tx1"/>
                </a:solidFill>
                <a:effectLst/>
                <a:latin typeface="+mn-lt"/>
                <a:ea typeface="+mn-ea"/>
                <a:cs typeface="+mn-cs"/>
              </a:rPr>
              <a:t>You can’t run them both unless you remove the </a:t>
            </a:r>
            <a:r>
              <a:rPr lang="en-US" sz="1200" b="0" i="1" kern="1200" dirty="0" err="1" smtClean="0">
                <a:solidFill>
                  <a:schemeClr val="tx1"/>
                </a:solidFill>
                <a:effectLst/>
                <a:latin typeface="+mn-lt"/>
                <a:ea typeface="+mn-ea"/>
                <a:cs typeface="+mn-cs"/>
              </a:rPr>
              <a:t>devtest</a:t>
            </a:r>
            <a:r>
              <a:rPr lang="en-US" sz="1200" b="0" i="1" kern="1200" dirty="0" smtClean="0">
                <a:solidFill>
                  <a:schemeClr val="tx1"/>
                </a:solidFill>
                <a:effectLst/>
                <a:latin typeface="+mn-lt"/>
                <a:ea typeface="+mn-ea"/>
                <a:cs typeface="+mn-cs"/>
              </a:rPr>
              <a:t> container after running the first one.</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36</a:t>
            </a:fld>
            <a:endParaRPr lang="en-US" altLang="en-US"/>
          </a:p>
        </p:txBody>
      </p:sp>
    </p:spTree>
    <p:extLst>
      <p:ext uri="{BB962C8B-B14F-4D97-AF65-F5344CB8AC3E}">
        <p14:creationId xmlns:p14="http://schemas.microsoft.com/office/powerpoint/2010/main" val="110904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 </a:t>
            </a:r>
            <a:r>
              <a:rPr lang="en-US" dirty="0" err="1" smtClean="0"/>
              <a:t>docker</a:t>
            </a:r>
            <a:r>
              <a:rPr lang="en-US" dirty="0" smtClean="0"/>
              <a:t> inspect </a:t>
            </a:r>
            <a:r>
              <a:rPr lang="en-US" dirty="0" err="1" smtClean="0"/>
              <a:t>devtest</a:t>
            </a:r>
            <a:r>
              <a:rPr lang="en-US" sz="1200" b="0" i="0" kern="1200" dirty="0" smtClean="0">
                <a:solidFill>
                  <a:schemeClr val="tx1"/>
                </a:solidFill>
                <a:effectLst/>
                <a:latin typeface="+mn-lt"/>
                <a:ea typeface="+mn-ea"/>
                <a:cs typeface="+mn-cs"/>
              </a:rPr>
              <a:t> to verify that the bind mount was created correctly.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Look for the </a:t>
            </a:r>
            <a:r>
              <a:rPr lang="en-US" dirty="0" smtClean="0"/>
              <a:t>Mounts</a:t>
            </a:r>
            <a:r>
              <a:rPr lang="en-US" sz="1200" b="0" i="0" kern="1200" dirty="0" smtClean="0">
                <a:solidFill>
                  <a:schemeClr val="tx1"/>
                </a:solidFill>
                <a:effectLst/>
                <a:latin typeface="+mn-lt"/>
                <a:ea typeface="+mn-ea"/>
                <a:cs typeface="+mn-cs"/>
              </a:rPr>
              <a:t> section: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"Mounts": [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"Type": "bind",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"Source": "/</a:t>
            </a:r>
            <a:r>
              <a:rPr lang="en-US" sz="1200" b="0" i="0" kern="1200" dirty="0" err="1" smtClean="0">
                <a:solidFill>
                  <a:schemeClr val="tx1"/>
                </a:solidFill>
                <a:effectLst/>
                <a:latin typeface="+mn-lt"/>
                <a:ea typeface="+mn-ea"/>
                <a:cs typeface="+mn-cs"/>
              </a:rPr>
              <a:t>tmp</a:t>
            </a:r>
            <a:r>
              <a:rPr lang="en-US" sz="1200" b="0" i="0" kern="1200" dirty="0" smtClean="0">
                <a:solidFill>
                  <a:schemeClr val="tx1"/>
                </a:solidFill>
                <a:effectLst/>
                <a:latin typeface="+mn-lt"/>
                <a:ea typeface="+mn-ea"/>
                <a:cs typeface="+mn-cs"/>
              </a:rPr>
              <a:t>/source/target",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"Destination": "/app", </a:t>
            </a:r>
          </a:p>
          <a:p>
            <a:r>
              <a:rPr lang="en-US" sz="1200" b="0" i="0" kern="1200" dirty="0" smtClean="0">
                <a:solidFill>
                  <a:schemeClr val="tx1"/>
                </a:solidFill>
                <a:effectLst/>
                <a:latin typeface="+mn-lt"/>
                <a:ea typeface="+mn-ea"/>
                <a:cs typeface="+mn-cs"/>
              </a:rPr>
              <a:t>             "Mode": "", </a:t>
            </a:r>
          </a:p>
          <a:p>
            <a:r>
              <a:rPr lang="en-US" sz="1200" b="0" i="0" kern="1200" dirty="0" smtClean="0">
                <a:solidFill>
                  <a:schemeClr val="tx1"/>
                </a:solidFill>
                <a:effectLst/>
                <a:latin typeface="+mn-lt"/>
                <a:ea typeface="+mn-ea"/>
                <a:cs typeface="+mn-cs"/>
              </a:rPr>
              <a:t>             "RW": true, </a:t>
            </a:r>
          </a:p>
          <a:p>
            <a:r>
              <a:rPr lang="en-US" sz="1200" b="0" i="0" kern="1200" dirty="0" smtClean="0">
                <a:solidFill>
                  <a:schemeClr val="tx1"/>
                </a:solidFill>
                <a:effectLst/>
                <a:latin typeface="+mn-lt"/>
                <a:ea typeface="+mn-ea"/>
                <a:cs typeface="+mn-cs"/>
              </a:rPr>
              <a:t>             "Propagation": "</a:t>
            </a:r>
            <a:r>
              <a:rPr lang="en-US" sz="1200" b="0" i="0" kern="1200" dirty="0" err="1" smtClean="0">
                <a:solidFill>
                  <a:schemeClr val="tx1"/>
                </a:solidFill>
                <a:effectLst/>
                <a:latin typeface="+mn-lt"/>
                <a:ea typeface="+mn-ea"/>
                <a:cs typeface="+mn-cs"/>
              </a:rPr>
              <a:t>rprivate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This shows that the mount is a bind mount, it shows the correct source and destination, it shows that the mount is read-write, and that the propagation is set to </a:t>
            </a:r>
            <a:r>
              <a:rPr lang="en-US" sz="1200" b="0" i="0" kern="1200" dirty="0" err="1" smtClean="0">
                <a:solidFill>
                  <a:schemeClr val="tx1"/>
                </a:solidFill>
                <a:effectLst/>
                <a:latin typeface="+mn-lt"/>
                <a:ea typeface="+mn-ea"/>
                <a:cs typeface="+mn-cs"/>
              </a:rPr>
              <a:t>rprivate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Stop the container:</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stop </a:t>
            </a:r>
            <a:r>
              <a:rPr lang="en-US" sz="1200" b="0" i="0" kern="1200" dirty="0" err="1" smtClean="0">
                <a:solidFill>
                  <a:schemeClr val="tx1"/>
                </a:solidFill>
                <a:effectLst/>
                <a:latin typeface="+mn-lt"/>
                <a:ea typeface="+mn-ea"/>
                <a:cs typeface="+mn-cs"/>
              </a:rPr>
              <a:t>devtest</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a:t>
            </a:r>
            <a:r>
              <a:rPr lang="en-US" sz="1200" b="0" i="0" kern="1200" dirty="0" err="1" smtClean="0">
                <a:solidFill>
                  <a:schemeClr val="tx1"/>
                </a:solidFill>
                <a:effectLst/>
                <a:latin typeface="+mn-lt"/>
                <a:ea typeface="+mn-ea"/>
                <a:cs typeface="+mn-cs"/>
              </a:rPr>
              <a:t>rm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devtest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37</a:t>
            </a:fld>
            <a:endParaRPr lang="en-US" altLang="en-US"/>
          </a:p>
        </p:txBody>
      </p:sp>
    </p:spTree>
    <p:extLst>
      <p:ext uri="{BB962C8B-B14F-4D97-AF65-F5344CB8AC3E}">
        <p14:creationId xmlns:p14="http://schemas.microsoft.com/office/powerpoint/2010/main" val="140537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Docker</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Network drivers</a:t>
            </a:r>
          </a:p>
          <a:p>
            <a:r>
              <a:rPr lang="en-US" sz="1200" b="0" i="0" kern="1200" dirty="0" smtClean="0">
                <a:solidFill>
                  <a:schemeClr val="tx1"/>
                </a:solidFill>
                <a:effectLst/>
                <a:latin typeface="+mn-lt"/>
                <a:ea typeface="+mn-ea"/>
                <a:cs typeface="+mn-cs"/>
              </a:rPr>
              <a:t>Docker’s networking subsystem is pluggable, using drivers.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Several drivers exist by default, and provide core networking functionality: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bridge: </a:t>
            </a:r>
          </a:p>
          <a:p>
            <a:r>
              <a:rPr lang="en-US" sz="1200" b="0" i="0" kern="1200" dirty="0" smtClean="0">
                <a:solidFill>
                  <a:schemeClr val="tx1"/>
                </a:solidFill>
                <a:effectLst/>
                <a:latin typeface="+mn-lt"/>
                <a:ea typeface="+mn-ea"/>
                <a:cs typeface="+mn-cs"/>
              </a:rPr>
              <a:t>The default network driver. If you don’t specify a driver, this is the type of network you are creating. </a:t>
            </a:r>
            <a:r>
              <a:rPr lang="en-US" sz="1200" b="1" i="0" kern="1200" dirty="0" smtClean="0">
                <a:solidFill>
                  <a:schemeClr val="tx1"/>
                </a:solidFill>
                <a:effectLst/>
                <a:latin typeface="+mn-lt"/>
                <a:ea typeface="+mn-ea"/>
                <a:cs typeface="+mn-cs"/>
              </a:rPr>
              <a:t>Bridge networks are usually used when your applications run in standalone containers that need to communicate.</a:t>
            </a:r>
            <a:r>
              <a:rPr lang="en-US" sz="1200" b="0" i="0" kern="1200" dirty="0" smtClean="0">
                <a:solidFill>
                  <a:schemeClr val="tx1"/>
                </a:solidFill>
                <a:effectLst/>
                <a:latin typeface="+mn-lt"/>
                <a:ea typeface="+mn-ea"/>
                <a:cs typeface="+mn-cs"/>
              </a:rPr>
              <a:t> See </a:t>
            </a:r>
            <a:r>
              <a:rPr lang="en-US" sz="1200" b="0" i="0" u="none" strike="noStrike" kern="1200" dirty="0" smtClean="0">
                <a:solidFill>
                  <a:schemeClr val="tx1"/>
                </a:solidFill>
                <a:effectLst/>
                <a:latin typeface="+mn-lt"/>
                <a:ea typeface="+mn-ea"/>
                <a:cs typeface="+mn-cs"/>
                <a:hlinkClick r:id="rId3"/>
              </a:rPr>
              <a:t>bridge networks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docs.docker.com</a:t>
            </a:r>
            <a:r>
              <a:rPr lang="en-US" sz="1200" b="0" i="0" kern="1200" dirty="0" smtClean="0">
                <a:solidFill>
                  <a:schemeClr val="tx1"/>
                </a:solidFill>
                <a:effectLst/>
                <a:latin typeface="+mn-lt"/>
                <a:ea typeface="+mn-ea"/>
                <a:cs typeface="+mn-cs"/>
              </a:rPr>
              <a:t>/network/bridge/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host: </a:t>
            </a:r>
          </a:p>
          <a:p>
            <a:r>
              <a:rPr lang="en-US" sz="1200" b="0" i="0" kern="1200" dirty="0" smtClean="0">
                <a:solidFill>
                  <a:schemeClr val="tx1"/>
                </a:solidFill>
                <a:effectLst/>
                <a:latin typeface="+mn-lt"/>
                <a:ea typeface="+mn-ea"/>
                <a:cs typeface="+mn-cs"/>
              </a:rPr>
              <a:t>For standalone containers, remove network isolation between the container and the Docker host, and use the host’s networking directly. host is only available for swarm services on Docker 17.06 and higher. See </a:t>
            </a:r>
            <a:r>
              <a:rPr lang="en-US" sz="1200" b="0" i="0" u="none" strike="noStrike" kern="1200" dirty="0" smtClean="0">
                <a:solidFill>
                  <a:schemeClr val="tx1"/>
                </a:solidFill>
                <a:effectLst/>
                <a:latin typeface="+mn-lt"/>
                <a:ea typeface="+mn-ea"/>
                <a:cs typeface="+mn-cs"/>
                <a:hlinkClick r:id="rId4"/>
              </a:rPr>
              <a:t>use the host network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docs.docker.com</a:t>
            </a:r>
            <a:r>
              <a:rPr lang="en-US" sz="1200" b="0" i="0" kern="1200" dirty="0" smtClean="0">
                <a:solidFill>
                  <a:schemeClr val="tx1"/>
                </a:solidFill>
                <a:effectLst/>
                <a:latin typeface="+mn-lt"/>
                <a:ea typeface="+mn-ea"/>
                <a:cs typeface="+mn-cs"/>
              </a:rPr>
              <a:t>/network/host/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a:t>
            </a:fld>
            <a:endParaRPr lang="en-US" altLang="en-US"/>
          </a:p>
        </p:txBody>
      </p:sp>
    </p:spTree>
    <p:extLst>
      <p:ext uri="{BB962C8B-B14F-4D97-AF65-F5344CB8AC3E}">
        <p14:creationId xmlns:p14="http://schemas.microsoft.com/office/powerpoint/2010/main" val="702776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About storage drivers</a:t>
            </a:r>
          </a:p>
          <a:p>
            <a:r>
              <a:rPr lang="en-US" sz="1200" b="0" i="0" kern="1200" dirty="0" smtClean="0">
                <a:solidFill>
                  <a:schemeClr val="tx1"/>
                </a:solidFill>
                <a:effectLst/>
                <a:latin typeface="+mn-lt"/>
                <a:ea typeface="+mn-ea"/>
                <a:cs typeface="+mn-cs"/>
              </a:rPr>
              <a:t>To use storage drivers effectively, it’s important to know how Docker builds and stores images, how these images are used by containers.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use this information to make informed choices about the best way to persist data from your applications and avoid performance problems along the way.</a:t>
            </a:r>
          </a:p>
          <a:p>
            <a:endParaRPr lang="en-US" sz="1200" b="1"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Storage drivers allow you to persist data in the writable layer of your container. </a:t>
            </a:r>
          </a:p>
          <a:p>
            <a:endParaRPr lang="en-US" sz="1200" b="1"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is the least efficient way to persist data. </a:t>
            </a:r>
            <a:endParaRPr lang="en-US" sz="1200" b="1" kern="1200" dirty="0" smtClean="0">
              <a:solidFill>
                <a:schemeClr val="tx1"/>
              </a:solidFill>
              <a:effectLst/>
              <a:latin typeface="+mn-lt"/>
              <a:ea typeface="+mn-ea"/>
              <a:cs typeface="+mn-cs"/>
            </a:endParaRP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SHARE:</a:t>
            </a:r>
          </a:p>
          <a:p>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a:t>
            </a:r>
          </a:p>
          <a:p>
            <a:r>
              <a:rPr lang="en-US" sz="1200" u="none" strike="noStrike" kern="1200" dirty="0" smtClean="0">
                <a:solidFill>
                  <a:schemeClr val="tx1"/>
                </a:solidFill>
                <a:effectLst/>
                <a:latin typeface="+mn-lt"/>
                <a:ea typeface="+mn-ea"/>
                <a:cs typeface="+mn-cs"/>
                <a:hlinkClick r:id="rId3"/>
              </a:rPr>
              <a:t>Volumes</a:t>
            </a:r>
            <a:r>
              <a:rPr lang="en-US" sz="1200" kern="1200" dirty="0" smtClean="0">
                <a:solidFill>
                  <a:schemeClr val="tx1"/>
                </a:solidFill>
                <a:effectLst/>
                <a:latin typeface="+mn-lt"/>
                <a:ea typeface="+mn-ea"/>
                <a:cs typeface="+mn-cs"/>
              </a:rPr>
              <a:t> or </a:t>
            </a:r>
            <a:r>
              <a:rPr lang="en-US" sz="1200" u="none" strike="noStrike" kern="1200" dirty="0" smtClean="0">
                <a:solidFill>
                  <a:schemeClr val="tx1"/>
                </a:solidFill>
                <a:effectLst/>
                <a:latin typeface="+mn-lt"/>
                <a:ea typeface="+mn-ea"/>
                <a:cs typeface="+mn-cs"/>
                <a:hlinkClick r:id="rId4"/>
              </a:rPr>
              <a:t>bind mounts</a:t>
            </a:r>
            <a:r>
              <a:rPr lang="en-US" sz="1200" kern="1200" dirty="0" smtClean="0">
                <a:solidFill>
                  <a:schemeClr val="tx1"/>
                </a:solidFill>
                <a:effectLst/>
                <a:latin typeface="+mn-lt"/>
                <a:ea typeface="+mn-ea"/>
                <a:cs typeface="+mn-cs"/>
              </a:rPr>
              <a:t> provide much better read and write performance, and volumes provide more security and isolation than either storage drivers or bind mounts. </a:t>
            </a:r>
          </a:p>
          <a:p>
            <a:r>
              <a:rPr lang="en-US" sz="1200" kern="1200" dirty="0" smtClean="0">
                <a:solidFill>
                  <a:schemeClr val="tx1"/>
                </a:solidFill>
                <a:effectLst/>
                <a:latin typeface="+mn-lt"/>
                <a:ea typeface="+mn-ea"/>
                <a:cs typeface="+mn-cs"/>
              </a:rPr>
              <a:t>Neither volumes nor bind mounts use most of the concepts described in this topic.</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38</a:t>
            </a:fld>
            <a:endParaRPr lang="en-US" altLang="en-US"/>
          </a:p>
        </p:txBody>
      </p:sp>
    </p:spTree>
    <p:extLst>
      <p:ext uri="{BB962C8B-B14F-4D97-AF65-F5344CB8AC3E}">
        <p14:creationId xmlns:p14="http://schemas.microsoft.com/office/powerpoint/2010/main" val="12016655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Docker image is built up from a series of layers.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layer represents an instruction in the image’s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layer except the very last one is read-only.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Consider the following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FROM ubuntu:15.04 </a:t>
            </a:r>
          </a:p>
          <a:p>
            <a:r>
              <a:rPr lang="en-US" sz="1200" b="0" i="0" kern="1200" dirty="0" smtClean="0">
                <a:solidFill>
                  <a:schemeClr val="tx1"/>
                </a:solidFill>
                <a:effectLst/>
                <a:latin typeface="+mn-lt"/>
                <a:ea typeface="+mn-ea"/>
                <a:cs typeface="+mn-cs"/>
              </a:rPr>
              <a:t>COPY . /app </a:t>
            </a:r>
          </a:p>
          <a:p>
            <a:r>
              <a:rPr lang="en-US" sz="1200" b="0" i="0" kern="1200" dirty="0" smtClean="0">
                <a:solidFill>
                  <a:schemeClr val="tx1"/>
                </a:solidFill>
                <a:effectLst/>
                <a:latin typeface="+mn-lt"/>
                <a:ea typeface="+mn-ea"/>
                <a:cs typeface="+mn-cs"/>
              </a:rPr>
              <a:t>RUN make /app </a:t>
            </a:r>
          </a:p>
          <a:p>
            <a:r>
              <a:rPr lang="en-US" sz="1200" b="0" i="0" kern="1200" dirty="0" smtClean="0">
                <a:solidFill>
                  <a:schemeClr val="tx1"/>
                </a:solidFill>
                <a:effectLst/>
                <a:latin typeface="+mn-lt"/>
                <a:ea typeface="+mn-ea"/>
                <a:cs typeface="+mn-cs"/>
              </a:rPr>
              <a:t>CMD python /app/</a:t>
            </a:r>
            <a:r>
              <a:rPr lang="en-US" sz="1200" b="0" i="0" kern="1200" dirty="0" err="1" smtClean="0">
                <a:solidFill>
                  <a:schemeClr val="tx1"/>
                </a:solidFill>
                <a:effectLst/>
                <a:latin typeface="+mn-lt"/>
                <a:ea typeface="+mn-ea"/>
                <a:cs typeface="+mn-cs"/>
              </a:rPr>
              <a:t>app.py</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1" i="0" kern="1200" dirty="0" smtClean="0">
                <a:solidFill>
                  <a:schemeClr val="tx1"/>
                </a:solidFill>
                <a:effectLst/>
                <a:latin typeface="+mn-lt"/>
                <a:ea typeface="+mn-ea"/>
                <a:cs typeface="+mn-cs"/>
              </a:rPr>
              <a:t>This </a:t>
            </a:r>
            <a:r>
              <a:rPr lang="en-US" sz="1200" b="1" i="0" kern="1200" dirty="0" err="1" smtClean="0">
                <a:solidFill>
                  <a:schemeClr val="tx1"/>
                </a:solidFill>
                <a:effectLst/>
                <a:latin typeface="+mn-lt"/>
                <a:ea typeface="+mn-ea"/>
                <a:cs typeface="+mn-cs"/>
              </a:rPr>
              <a:t>Dockerfile</a:t>
            </a:r>
            <a:r>
              <a:rPr lang="en-US" sz="1200" b="1" i="0" kern="1200" dirty="0" smtClean="0">
                <a:solidFill>
                  <a:schemeClr val="tx1"/>
                </a:solidFill>
                <a:effectLst/>
                <a:latin typeface="+mn-lt"/>
                <a:ea typeface="+mn-ea"/>
                <a:cs typeface="+mn-cs"/>
              </a:rPr>
              <a:t> contains four commands, each of which creates a layer.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FROM statement starts out by creating a layer from the ubuntu:15.04 image.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COPY command adds some files from your Docker client’s current directory.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RUN command builds your application using the </a:t>
            </a:r>
            <a:r>
              <a:rPr lang="en-US" sz="1200" b="0" i="0" kern="1200" dirty="0" err="1" smtClean="0">
                <a:solidFill>
                  <a:schemeClr val="tx1"/>
                </a:solidFill>
                <a:effectLst/>
                <a:latin typeface="+mn-lt"/>
                <a:ea typeface="+mn-ea"/>
                <a:cs typeface="+mn-cs"/>
              </a:rPr>
              <a:t>makecommand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Finally, the last layer specifies what command to run within the container.</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39</a:t>
            </a:fld>
            <a:endParaRPr lang="en-US" altLang="en-US"/>
          </a:p>
        </p:txBody>
      </p:sp>
    </p:spTree>
    <p:extLst>
      <p:ext uri="{BB962C8B-B14F-4D97-AF65-F5344CB8AC3E}">
        <p14:creationId xmlns:p14="http://schemas.microsoft.com/office/powerpoint/2010/main" val="662819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layer is only a set of differences from the layer before it.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 layers are stacked on top of each other.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create a new container, you add a new writable layer on top of the underlying layers.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This layer is often called the “container layer”.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 changes made to the running container, such as writing new files, modifying existing files, and deleting files, are written to this thin writable container layer.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diagram below shows a container based on the Ubuntu 15.04 image: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storage driver</a:t>
            </a:r>
            <a:r>
              <a:rPr lang="en-US" sz="1200" b="0" i="0" kern="1200" dirty="0" smtClean="0">
                <a:solidFill>
                  <a:schemeClr val="tx1"/>
                </a:solidFill>
                <a:effectLst/>
                <a:latin typeface="+mn-lt"/>
                <a:ea typeface="+mn-ea"/>
                <a:cs typeface="+mn-cs"/>
              </a:rPr>
              <a:t> handles the details about the way these layers interact with each other. </a:t>
            </a:r>
          </a:p>
          <a:p>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Different storage drivers are available, which have advantages and disadvantages in different situations.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40</a:t>
            </a:fld>
            <a:endParaRPr lang="en-US" altLang="en-US"/>
          </a:p>
        </p:txBody>
      </p:sp>
    </p:spTree>
    <p:extLst>
      <p:ext uri="{BB962C8B-B14F-4D97-AF65-F5344CB8AC3E}">
        <p14:creationId xmlns:p14="http://schemas.microsoft.com/office/powerpoint/2010/main" val="744670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major difference between a container and an image is the top writable layer.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Like we just learned all writes to the container that add new or modify existing data are stored in this writable layer.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the container is deleted, the writable layer is also deleted. </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underlying image remains unchanged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Because each container has its own writable container layer, and all changes are stored in this container layer, multiple containers can share access to the same underlying image and yet have their own data state. </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41</a:t>
            </a:fld>
            <a:endParaRPr lang="en-US" altLang="en-US"/>
          </a:p>
        </p:txBody>
      </p:sp>
    </p:spTree>
    <p:extLst>
      <p:ext uri="{BB962C8B-B14F-4D97-AF65-F5344CB8AC3E}">
        <p14:creationId xmlns:p14="http://schemas.microsoft.com/office/powerpoint/2010/main" val="68808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diagram below shows multiple containers sharing the same Ubuntu 15.04 image.</a:t>
            </a:r>
          </a:p>
          <a:p>
            <a:endParaRPr lang="en-US" dirty="0" smtClean="0"/>
          </a:p>
          <a:p>
            <a:r>
              <a:rPr lang="en-US" dirty="0" smtClean="0"/>
              <a:t/>
            </a:r>
            <a:br>
              <a:rPr lang="en-US" dirty="0" smtClean="0"/>
            </a:b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If you need multiple images to have shared access to the exact same data, store this data in a Docker volume and mount it into your containers.</a:t>
            </a:r>
          </a:p>
          <a:p>
            <a:r>
              <a:rPr lang="en-US" sz="1200" b="0" i="0" kern="1200" dirty="0" smtClean="0">
                <a:solidFill>
                  <a:schemeClr val="tx1"/>
                </a:solidFill>
                <a:effectLst/>
                <a:latin typeface="+mn-lt"/>
                <a:ea typeface="+mn-ea"/>
                <a:cs typeface="+mn-cs"/>
              </a:rPr>
              <a:t>- Docker uses storage drivers to manage the contents of the image layers and the writable container layer. </a:t>
            </a:r>
          </a:p>
          <a:p>
            <a:r>
              <a:rPr lang="en-US" sz="1200" b="0" i="0" kern="1200" dirty="0" smtClean="0">
                <a:solidFill>
                  <a:schemeClr val="tx1"/>
                </a:solidFill>
                <a:effectLst/>
                <a:latin typeface="+mn-lt"/>
                <a:ea typeface="+mn-ea"/>
                <a:cs typeface="+mn-cs"/>
              </a:rPr>
              <a:t>- Each storage driver handles the implementation differently, but all drivers use stackable image layers and the copy-on-write (</a:t>
            </a:r>
            <a:r>
              <a:rPr lang="en-US" sz="1200" b="0" i="0" kern="1200" dirty="0" err="1" smtClean="0">
                <a:solidFill>
                  <a:schemeClr val="tx1"/>
                </a:solidFill>
                <a:effectLst/>
                <a:latin typeface="+mn-lt"/>
                <a:ea typeface="+mn-ea"/>
                <a:cs typeface="+mn-cs"/>
              </a:rPr>
              <a:t>CoW</a:t>
            </a:r>
            <a:r>
              <a:rPr lang="en-US" sz="1200" b="0" i="0" kern="1200" dirty="0" smtClean="0">
                <a:solidFill>
                  <a:schemeClr val="tx1"/>
                </a:solidFill>
                <a:effectLst/>
                <a:latin typeface="+mn-lt"/>
                <a:ea typeface="+mn-ea"/>
                <a:cs typeface="+mn-cs"/>
              </a:rPr>
              <a:t>) strategy.</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42</a:t>
            </a:fld>
            <a:endParaRPr lang="en-US" altLang="en-US"/>
          </a:p>
        </p:txBody>
      </p:sp>
    </p:spTree>
    <p:extLst>
      <p:ext uri="{BB962C8B-B14F-4D97-AF65-F5344CB8AC3E}">
        <p14:creationId xmlns:p14="http://schemas.microsoft.com/office/powerpoint/2010/main" val="180589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container is deleted, </a:t>
            </a:r>
          </a:p>
          <a:p>
            <a:r>
              <a:rPr lang="en-US" sz="1200" b="0" i="0" kern="1200" dirty="0" smtClean="0">
                <a:solidFill>
                  <a:schemeClr val="tx1"/>
                </a:solidFill>
                <a:effectLst/>
                <a:latin typeface="+mn-lt"/>
                <a:ea typeface="+mn-ea"/>
                <a:cs typeface="+mn-cs"/>
              </a:rPr>
              <a:t>any data written to the container that is not stored in a </a:t>
            </a:r>
            <a:r>
              <a:rPr lang="en-US" sz="1200" b="0" i="1" kern="1200" dirty="0" smtClean="0">
                <a:solidFill>
                  <a:schemeClr val="tx1"/>
                </a:solidFill>
                <a:effectLst/>
                <a:latin typeface="+mn-lt"/>
                <a:ea typeface="+mn-ea"/>
                <a:cs typeface="+mn-cs"/>
              </a:rPr>
              <a:t>data volume</a:t>
            </a:r>
            <a:r>
              <a:rPr lang="en-US" sz="1200" b="0" i="0" kern="1200" dirty="0" smtClean="0">
                <a:solidFill>
                  <a:schemeClr val="tx1"/>
                </a:solidFill>
                <a:effectLst/>
                <a:latin typeface="+mn-lt"/>
                <a:ea typeface="+mn-ea"/>
                <a:cs typeface="+mn-cs"/>
              </a:rPr>
              <a:t> is deleted along with the container.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data volume is a directory or file in the Docker host’s filesystem that is mounted directly into a container.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Data volumes are not controlled by the storage driver.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Reads and writes to data volumes bypass the storage driver and operate at native host speeds.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mount any number of data volumes into a container.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Multiple containers can also share one or more data volumes.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43</a:t>
            </a:fld>
            <a:endParaRPr lang="en-US" altLang="en-US"/>
          </a:p>
        </p:txBody>
      </p:sp>
    </p:spTree>
    <p:extLst>
      <p:ext uri="{BB962C8B-B14F-4D97-AF65-F5344CB8AC3E}">
        <p14:creationId xmlns:p14="http://schemas.microsoft.com/office/powerpoint/2010/main" val="11539952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diagram below shows a single Docker host running two containers.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Each container exists inside of its own address space within the Docker host’s local storage area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/lib/</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There is also a single shared data volume located at /data on the Docker host. </a:t>
            </a:r>
          </a:p>
          <a:p>
            <a:r>
              <a:rPr lang="en-US" sz="1200" b="0" i="0" kern="1200" dirty="0" smtClean="0">
                <a:solidFill>
                  <a:schemeClr val="tx1"/>
                </a:solidFill>
                <a:effectLst/>
                <a:latin typeface="+mn-lt"/>
                <a:ea typeface="+mn-ea"/>
                <a:cs typeface="+mn-cs"/>
              </a:rPr>
              <a:t>This is mounted directly into both containers.</a:t>
            </a:r>
          </a:p>
          <a:p>
            <a:endParaRPr lang="en-US" dirty="0" smtClean="0"/>
          </a:p>
          <a:p>
            <a:r>
              <a:rPr lang="en-US" sz="1200" b="0" i="0" kern="1200" dirty="0" smtClean="0">
                <a:solidFill>
                  <a:schemeClr val="tx1"/>
                </a:solidFill>
                <a:effectLst/>
                <a:latin typeface="+mn-lt"/>
                <a:ea typeface="+mn-ea"/>
                <a:cs typeface="+mn-cs"/>
              </a:rPr>
              <a:t>Data volumes reside outside of the local storage area on the Docker host,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further reinforcing their independence from the storage driver’s control.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a container is deleted, any data stored in data volumes persists on the Docker host.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44</a:t>
            </a:fld>
            <a:endParaRPr lang="en-US" altLang="en-US"/>
          </a:p>
        </p:txBody>
      </p:sp>
    </p:spTree>
    <p:extLst>
      <p:ext uri="{BB962C8B-B14F-4D97-AF65-F5344CB8AC3E}">
        <p14:creationId xmlns:p14="http://schemas.microsoft.com/office/powerpoint/2010/main" val="685156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Docker</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Network drivers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overlay: </a:t>
            </a:r>
          </a:p>
          <a:p>
            <a:r>
              <a:rPr lang="en-US" sz="1200" b="0" i="0" kern="1200" dirty="0" smtClean="0">
                <a:solidFill>
                  <a:schemeClr val="tx1"/>
                </a:solidFill>
                <a:effectLst/>
                <a:latin typeface="+mn-lt"/>
                <a:ea typeface="+mn-ea"/>
                <a:cs typeface="+mn-cs"/>
              </a:rPr>
              <a:t>Overlay networks connect multiple Docker daemons together and enable swarm services to communicate with each other. You can also use overlay networks to facilitate communication between a swarm service and a standalone container, or between two standalone containers on different Docker daemons. This strategy removes the need to do OS-level routing between these containers. See </a:t>
            </a:r>
            <a:r>
              <a:rPr lang="en-US" sz="1200" b="0" i="0" u="none" strike="noStrike" kern="1200" dirty="0" smtClean="0">
                <a:solidFill>
                  <a:schemeClr val="tx1"/>
                </a:solidFill>
                <a:effectLst/>
                <a:latin typeface="+mn-lt"/>
                <a:ea typeface="+mn-ea"/>
                <a:cs typeface="+mn-cs"/>
                <a:hlinkClick r:id="rId3"/>
              </a:rPr>
              <a:t>overlay networks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docs.docker.com</a:t>
            </a:r>
            <a:r>
              <a:rPr lang="en-US" sz="1200" b="0" i="0" kern="1200" dirty="0" smtClean="0">
                <a:solidFill>
                  <a:schemeClr val="tx1"/>
                </a:solidFill>
                <a:effectLst/>
                <a:latin typeface="+mn-lt"/>
                <a:ea typeface="+mn-ea"/>
                <a:cs typeface="+mn-cs"/>
              </a:rPr>
              <a:t>/network/overlay/</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macvlan</a:t>
            </a:r>
            <a:r>
              <a:rPr lang="en-US" sz="1200" b="0" i="0" kern="1200" dirty="0" smtClean="0">
                <a:solidFill>
                  <a:schemeClr val="tx1"/>
                </a:solidFill>
                <a:effectLst/>
                <a:latin typeface="+mn-lt"/>
                <a:ea typeface="+mn-ea"/>
                <a:cs typeface="+mn-cs"/>
              </a:rPr>
              <a:t>: </a:t>
            </a:r>
          </a:p>
          <a:p>
            <a:r>
              <a:rPr lang="en-US" sz="1200" b="0" i="0" kern="1200" dirty="0" err="1" smtClean="0">
                <a:solidFill>
                  <a:schemeClr val="tx1"/>
                </a:solidFill>
                <a:effectLst/>
                <a:latin typeface="+mn-lt"/>
                <a:ea typeface="+mn-ea"/>
                <a:cs typeface="+mn-cs"/>
              </a:rPr>
              <a:t>Macvlan</a:t>
            </a:r>
            <a:r>
              <a:rPr lang="en-US" sz="1200" b="0" i="0" kern="1200" dirty="0" smtClean="0">
                <a:solidFill>
                  <a:schemeClr val="tx1"/>
                </a:solidFill>
                <a:effectLst/>
                <a:latin typeface="+mn-lt"/>
                <a:ea typeface="+mn-ea"/>
                <a:cs typeface="+mn-cs"/>
              </a:rPr>
              <a:t> networks allow you to assign a MAC address to a container, making it appear as a physical device on your network. The Docker daemon routes traffic to containers by their MAC addresses. Using the </a:t>
            </a:r>
            <a:r>
              <a:rPr lang="en-US" sz="1200" b="0" i="0" kern="1200" dirty="0" err="1" smtClean="0">
                <a:solidFill>
                  <a:schemeClr val="tx1"/>
                </a:solidFill>
                <a:effectLst/>
                <a:latin typeface="+mn-lt"/>
                <a:ea typeface="+mn-ea"/>
                <a:cs typeface="+mn-cs"/>
              </a:rPr>
              <a:t>macvlan</a:t>
            </a:r>
            <a:r>
              <a:rPr lang="en-US" sz="1200" b="0" i="0" kern="1200" dirty="0" smtClean="0">
                <a:solidFill>
                  <a:schemeClr val="tx1"/>
                </a:solidFill>
                <a:effectLst/>
                <a:latin typeface="+mn-lt"/>
                <a:ea typeface="+mn-ea"/>
                <a:cs typeface="+mn-cs"/>
              </a:rPr>
              <a:t> driver is sometimes the best choice when dealing with legacy applications that expect to be directly connected to the physical network, rather than routed through the Docker host’s network stack. See </a:t>
            </a:r>
            <a:r>
              <a:rPr lang="en-US" sz="1200" b="0" i="0" u="none" strike="noStrike" kern="1200" dirty="0" smtClean="0">
                <a:solidFill>
                  <a:schemeClr val="tx1"/>
                </a:solidFill>
                <a:effectLst/>
                <a:latin typeface="+mn-lt"/>
                <a:ea typeface="+mn-ea"/>
                <a:cs typeface="+mn-cs"/>
                <a:hlinkClick r:id="rId4"/>
              </a:rPr>
              <a:t>Macvlan networks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docs.docker.com</a:t>
            </a:r>
            <a:r>
              <a:rPr lang="en-US" sz="1200" b="0" i="0" kern="1200" dirty="0" smtClean="0">
                <a:solidFill>
                  <a:schemeClr val="tx1"/>
                </a:solidFill>
                <a:effectLst/>
                <a:latin typeface="+mn-lt"/>
                <a:ea typeface="+mn-ea"/>
                <a:cs typeface="+mn-cs"/>
              </a:rPr>
              <a:t>/network/</a:t>
            </a:r>
            <a:r>
              <a:rPr lang="en-US" sz="1200" b="0" i="0" kern="1200" dirty="0" err="1" smtClean="0">
                <a:solidFill>
                  <a:schemeClr val="tx1"/>
                </a:solidFill>
                <a:effectLst/>
                <a:latin typeface="+mn-lt"/>
                <a:ea typeface="+mn-ea"/>
                <a:cs typeface="+mn-cs"/>
              </a:rPr>
              <a:t>macvlan</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none: For this container, disable all networking. Usually used in conjunction with a custom network driver. none is not available for swarm services.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See </a:t>
            </a:r>
            <a:r>
              <a:rPr lang="en-US" sz="1200" b="0" i="0" u="none" strike="noStrike" kern="1200" dirty="0" smtClean="0">
                <a:solidFill>
                  <a:schemeClr val="tx1"/>
                </a:solidFill>
                <a:effectLst/>
                <a:latin typeface="+mn-lt"/>
                <a:ea typeface="+mn-ea"/>
                <a:cs typeface="+mn-cs"/>
                <a:hlinkClick r:id="rId5"/>
              </a:rPr>
              <a:t>disable container networking</a:t>
            </a:r>
            <a:r>
              <a:rPr lang="en-US" sz="1200" b="0" i="0" kern="1200" dirty="0" smtClean="0">
                <a:solidFill>
                  <a:schemeClr val="tx1"/>
                </a:solidFill>
                <a:effectLst/>
                <a:latin typeface="+mn-lt"/>
                <a:ea typeface="+mn-ea"/>
                <a:cs typeface="+mn-cs"/>
              </a:rPr>
              <a:t>.</a:t>
            </a:r>
          </a:p>
          <a:p>
            <a:endParaRPr lang="en-US" sz="1200" b="0" i="0" u="none" strike="noStrike" kern="1200" dirty="0" smtClean="0">
              <a:solidFill>
                <a:schemeClr val="tx1"/>
              </a:solidFill>
              <a:effectLst/>
              <a:latin typeface="+mn-lt"/>
              <a:ea typeface="+mn-ea"/>
              <a:cs typeface="+mn-cs"/>
              <a:hlinkClick r:id="rId6"/>
            </a:endParaRPr>
          </a:p>
          <a:p>
            <a:r>
              <a:rPr lang="en-US" sz="1200" b="0" i="0" u="none" strike="noStrike" kern="1200" dirty="0" smtClean="0">
                <a:solidFill>
                  <a:schemeClr val="tx1"/>
                </a:solidFill>
                <a:effectLst/>
                <a:latin typeface="+mn-lt"/>
                <a:ea typeface="+mn-ea"/>
                <a:cs typeface="+mn-cs"/>
                <a:hlinkClick r:id="rId6"/>
              </a:rPr>
              <a:t>Network plugins</a:t>
            </a:r>
            <a:r>
              <a:rPr lang="en-US" sz="1200" b="0" i="0" kern="1200" dirty="0" smtClean="0">
                <a:solidFill>
                  <a:schemeClr val="tx1"/>
                </a:solidFill>
                <a:effectLst/>
                <a:latin typeface="+mn-lt"/>
                <a:ea typeface="+mn-ea"/>
                <a:cs typeface="+mn-cs"/>
              </a:rPr>
              <a:t>: You can install and use third-party network plugins with Docker. These plugins are available from </a:t>
            </a:r>
            <a:r>
              <a:rPr lang="en-US" sz="1200" b="0" i="0" u="none" strike="noStrike" kern="1200" dirty="0" smtClean="0">
                <a:solidFill>
                  <a:schemeClr val="tx1"/>
                </a:solidFill>
                <a:effectLst/>
                <a:latin typeface="+mn-lt"/>
                <a:ea typeface="+mn-ea"/>
                <a:cs typeface="+mn-cs"/>
                <a:hlinkClick r:id="rId7"/>
              </a:rPr>
              <a:t>Docker Store</a:t>
            </a:r>
            <a:r>
              <a:rPr lang="en-US" sz="1200" b="0" i="0" kern="1200" dirty="0" smtClean="0">
                <a:solidFill>
                  <a:schemeClr val="tx1"/>
                </a:solidFill>
                <a:effectLst/>
                <a:latin typeface="+mn-lt"/>
                <a:ea typeface="+mn-ea"/>
                <a:cs typeface="+mn-cs"/>
              </a:rPr>
              <a:t> or from third-party vendors. See the vendor’s documentation for installing and using a given network plugin.</a:t>
            </a:r>
          </a:p>
          <a:p>
            <a:r>
              <a:rPr lang="en-US" sz="1200" b="0" i="0" kern="1200" dirty="0" smtClean="0">
                <a:solidFill>
                  <a:schemeClr val="tx1"/>
                </a:solidFill>
                <a:effectLst/>
                <a:latin typeface="+mn-lt"/>
                <a:ea typeface="+mn-ea"/>
                <a:cs typeface="+mn-cs"/>
              </a:rPr>
              <a:t>to all Docker installations. However, </a:t>
            </a:r>
            <a:r>
              <a:rPr lang="en-US" sz="1200" b="0" i="0" u="none" strike="noStrike" kern="1200" dirty="0" smtClean="0">
                <a:solidFill>
                  <a:schemeClr val="tx1"/>
                </a:solidFill>
                <a:effectLst/>
                <a:latin typeface="+mn-lt"/>
                <a:ea typeface="+mn-ea"/>
                <a:cs typeface="+mn-cs"/>
                <a:hlinkClick r:id="rId8"/>
              </a:rPr>
              <a:t>a few advanced features</a:t>
            </a:r>
            <a:r>
              <a:rPr lang="en-US" sz="1200" b="0" i="0" kern="1200" dirty="0" smtClean="0">
                <a:solidFill>
                  <a:schemeClr val="tx1"/>
                </a:solidFill>
                <a:effectLst/>
                <a:latin typeface="+mn-lt"/>
                <a:ea typeface="+mn-ea"/>
                <a:cs typeface="+mn-cs"/>
              </a:rPr>
              <a:t> are only available to Docker EE customers.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a:t>
            </a:fld>
            <a:endParaRPr lang="en-US" altLang="en-US"/>
          </a:p>
        </p:txBody>
      </p:sp>
    </p:spTree>
    <p:extLst>
      <p:ext uri="{BB962C8B-B14F-4D97-AF65-F5344CB8AC3E}">
        <p14:creationId xmlns:p14="http://schemas.microsoft.com/office/powerpoint/2010/main" val="1421557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Docker</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Network drivers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none: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For this container, disable all networking. Usually used in conjunction with a custom network driver. none is not available for swarm services. </a:t>
            </a:r>
          </a:p>
          <a:p>
            <a:endParaRPr lang="en-US" sz="1200" b="0" i="0" u="none" strike="noStrike" kern="1200" dirty="0" smtClean="0">
              <a:solidFill>
                <a:schemeClr val="tx1"/>
              </a:solidFill>
              <a:effectLst/>
              <a:latin typeface="+mn-lt"/>
              <a:ea typeface="+mn-ea"/>
              <a:cs typeface="+mn-cs"/>
              <a:hlinkClick r:id="rId3"/>
            </a:endParaRPr>
          </a:p>
          <a:p>
            <a:r>
              <a:rPr lang="en-US" sz="1200" b="0" i="0" u="none" strike="noStrike" kern="1200" dirty="0" smtClean="0">
                <a:solidFill>
                  <a:schemeClr val="tx1"/>
                </a:solidFill>
                <a:effectLst/>
                <a:latin typeface="+mn-lt"/>
                <a:ea typeface="+mn-ea"/>
                <a:cs typeface="+mn-cs"/>
                <a:hlinkClick r:id="rId3"/>
              </a:rPr>
              <a:t>Network plugins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You can install and use third-party network plugins with Docker.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 plugins are available from </a:t>
            </a:r>
            <a:r>
              <a:rPr lang="en-US" sz="1200" b="0" i="0" u="none" strike="noStrike" kern="1200" dirty="0" smtClean="0">
                <a:solidFill>
                  <a:schemeClr val="tx1"/>
                </a:solidFill>
                <a:effectLst/>
                <a:latin typeface="+mn-lt"/>
                <a:ea typeface="+mn-ea"/>
                <a:cs typeface="+mn-cs"/>
                <a:hlinkClick r:id="rId4"/>
              </a:rPr>
              <a:t>Docker Store</a:t>
            </a:r>
            <a:r>
              <a:rPr lang="en-US" sz="1200" b="0" i="0" kern="1200" dirty="0" smtClean="0">
                <a:solidFill>
                  <a:schemeClr val="tx1"/>
                </a:solidFill>
                <a:effectLst/>
                <a:latin typeface="+mn-lt"/>
                <a:ea typeface="+mn-ea"/>
                <a:cs typeface="+mn-cs"/>
              </a:rPr>
              <a:t> or from third-party vendors.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See the vendor’s documentation for installing and using a given network plugin.</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a:t>
            </a:fld>
            <a:endParaRPr lang="en-US" altLang="en-US"/>
          </a:p>
        </p:txBody>
      </p:sp>
    </p:spTree>
    <p:extLst>
      <p:ext uri="{BB962C8B-B14F-4D97-AF65-F5344CB8AC3E}">
        <p14:creationId xmlns:p14="http://schemas.microsoft.com/office/powerpoint/2010/main" val="1286290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Network driver summary</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User-defined bridge networks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are best when you need multiple containers to communicate on the same Docker host.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Host networks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are best when the network stack should not be isolated from the Docker host, but you want other aspects of the container to be isolated.</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Overlay networks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are best when you need containers running on different Docker hosts to communicate, or when multiple applications work together using swarm services.</a:t>
            </a:r>
          </a:p>
          <a:p>
            <a:endParaRPr lang="en-US" sz="1200" b="1"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Macvlan</a:t>
            </a:r>
            <a:r>
              <a:rPr lang="en-US" sz="1200" b="1" i="0" kern="1200" dirty="0" smtClean="0">
                <a:solidFill>
                  <a:schemeClr val="tx1"/>
                </a:solidFill>
                <a:effectLst/>
                <a:latin typeface="+mn-lt"/>
                <a:ea typeface="+mn-ea"/>
                <a:cs typeface="+mn-cs"/>
              </a:rPr>
              <a:t> networks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are best when you are migrating from a VM setup or need your containers to look like physical hosts on your network, each with a unique MAC address.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Third-party network plugins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sallow you to integrate Docker with specialized network stacks.</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a:t>
            </a:fld>
            <a:endParaRPr lang="en-US" altLang="en-US"/>
          </a:p>
        </p:txBody>
      </p:sp>
    </p:spTree>
    <p:extLst>
      <p:ext uri="{BB962C8B-B14F-4D97-AF65-F5344CB8AC3E}">
        <p14:creationId xmlns:p14="http://schemas.microsoft.com/office/powerpoint/2010/main" val="146549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Docker EE networking features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following two features are only possible when using Docker EE and managing your Docker services using Universal Control Plane (UCP):</a:t>
            </a:r>
          </a:p>
          <a:p>
            <a:endParaRPr lang="en-US" sz="1200" b="0" i="0" kern="120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3"/>
              </a:rPr>
              <a:t>HTTP routing mesh</a:t>
            </a:r>
            <a:r>
              <a:rPr lang="en-US" sz="1200" b="0" i="0" kern="1200" dirty="0" smtClean="0">
                <a:solidFill>
                  <a:schemeClr val="tx1"/>
                </a:solidFill>
                <a:effectLst/>
                <a:latin typeface="+mn-lt"/>
                <a:ea typeface="+mn-ea"/>
                <a:cs typeface="+mn-cs"/>
              </a:rPr>
              <a:t> allows you to share the same network IP address and port among multiple services. UCP routes the traffic to the appropriate service using the combination of hostname and port, as requested from the client.</a:t>
            </a:r>
          </a:p>
          <a:p>
            <a:pPr marL="228600" indent="-228600">
              <a:buAutoNum type="arabicPeriod"/>
            </a:pPr>
            <a:r>
              <a:rPr lang="en-US" sz="1200" b="0" i="0" u="none" strike="noStrike" kern="1200" dirty="0" smtClean="0">
                <a:solidFill>
                  <a:schemeClr val="tx1"/>
                </a:solidFill>
                <a:effectLst/>
                <a:latin typeface="+mn-lt"/>
                <a:ea typeface="+mn-ea"/>
                <a:cs typeface="+mn-cs"/>
                <a:hlinkClick r:id="rId4"/>
              </a:rPr>
              <a:t>Session stickiness</a:t>
            </a:r>
            <a:r>
              <a:rPr lang="en-US" sz="1200" b="0" i="0" kern="1200" dirty="0" smtClean="0">
                <a:solidFill>
                  <a:schemeClr val="tx1"/>
                </a:solidFill>
                <a:effectLst/>
                <a:latin typeface="+mn-lt"/>
                <a:ea typeface="+mn-ea"/>
                <a:cs typeface="+mn-cs"/>
              </a:rPr>
              <a:t> allows you to specify information in the HTTP header which UCP uses to route subsequent requests to the same service task, for applications which require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sessions.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a:t>
            </a:fld>
            <a:endParaRPr lang="en-US" altLang="en-US"/>
          </a:p>
        </p:txBody>
      </p:sp>
    </p:spTree>
    <p:extLst>
      <p:ext uri="{BB962C8B-B14F-4D97-AF65-F5344CB8AC3E}">
        <p14:creationId xmlns:p14="http://schemas.microsoft.com/office/powerpoint/2010/main" val="873601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Container networking</a:t>
            </a:r>
          </a:p>
          <a:p>
            <a:r>
              <a:rPr lang="en-US" sz="1200" b="0" i="0" kern="1200" dirty="0" smtClean="0">
                <a:solidFill>
                  <a:schemeClr val="tx1"/>
                </a:solidFill>
                <a:effectLst/>
                <a:latin typeface="+mn-lt"/>
                <a:ea typeface="+mn-ea"/>
                <a:cs typeface="+mn-cs"/>
              </a:rPr>
              <a:t>type of network a container uses, whether it is a </a:t>
            </a:r>
            <a:r>
              <a:rPr lang="en-US" sz="1200" b="0" i="0" u="none" strike="noStrike" kern="1200" dirty="0" smtClean="0">
                <a:solidFill>
                  <a:schemeClr val="tx1"/>
                </a:solidFill>
                <a:effectLst/>
                <a:latin typeface="+mn-lt"/>
                <a:ea typeface="+mn-ea"/>
                <a:cs typeface="+mn-cs"/>
                <a:hlinkClick r:id="rId3"/>
              </a:rPr>
              <a:t>bridge</a:t>
            </a:r>
            <a:r>
              <a:rPr lang="en-US" sz="1200" b="0" i="0" kern="1200" dirty="0" smtClean="0">
                <a:solidFill>
                  <a:schemeClr val="tx1"/>
                </a:solidFill>
                <a:effectLst/>
                <a:latin typeface="+mn-lt"/>
                <a:ea typeface="+mn-ea"/>
                <a:cs typeface="+mn-cs"/>
              </a:rPr>
              <a:t>, an </a:t>
            </a:r>
            <a:r>
              <a:rPr lang="en-US" sz="1200" b="0" i="0" u="none" strike="noStrike" kern="1200" dirty="0" smtClean="0">
                <a:solidFill>
                  <a:schemeClr val="tx1"/>
                </a:solidFill>
                <a:effectLst/>
                <a:latin typeface="+mn-lt"/>
                <a:ea typeface="+mn-ea"/>
                <a:cs typeface="+mn-cs"/>
                <a:hlinkClick r:id="rId4"/>
              </a:rPr>
              <a:t>overlay</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5"/>
              </a:rPr>
              <a:t>macvlan network</a:t>
            </a:r>
            <a:r>
              <a:rPr lang="en-US" sz="1200" b="0" i="0" kern="1200" dirty="0" smtClean="0">
                <a:solidFill>
                  <a:schemeClr val="tx1"/>
                </a:solidFill>
                <a:effectLst/>
                <a:latin typeface="+mn-lt"/>
                <a:ea typeface="+mn-ea"/>
                <a:cs typeface="+mn-cs"/>
              </a:rPr>
              <a:t>, or a custom network plugin, is transparent from within the container.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the container’s point of view, it has a network interface with an IP address, a gateway, a routing table, DNS services, and other networking details (assuming the container is not using the none network driver).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topic is about networking concerns from the point of view of the container.</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a:t>
            </a:fld>
            <a:endParaRPr lang="en-US" altLang="en-US"/>
          </a:p>
        </p:txBody>
      </p:sp>
    </p:spTree>
    <p:extLst>
      <p:ext uri="{BB962C8B-B14F-4D97-AF65-F5344CB8AC3E}">
        <p14:creationId xmlns:p14="http://schemas.microsoft.com/office/powerpoint/2010/main" val="149109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Published ports</a:t>
            </a:r>
          </a:p>
          <a:p>
            <a:r>
              <a:rPr lang="en-US" sz="1200" b="0" i="0" kern="1200" dirty="0" smtClean="0">
                <a:solidFill>
                  <a:schemeClr val="tx1"/>
                </a:solidFill>
                <a:effectLst/>
                <a:latin typeface="+mn-lt"/>
                <a:ea typeface="+mn-ea"/>
                <a:cs typeface="+mn-cs"/>
              </a:rPr>
              <a:t>By default, when you create a container, it does not publish any of its ports to the outside world.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make a port available to services outside of Docker, or to Docker containers which are not connected to the container’s network, use the --publish or -p flag.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creates a firewall rule which maps a container port to a port on the Docker host. </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9</a:t>
            </a:fld>
            <a:endParaRPr lang="en-US" altLang="en-US"/>
          </a:p>
        </p:txBody>
      </p:sp>
    </p:spTree>
    <p:extLst>
      <p:ext uri="{BB962C8B-B14F-4D97-AF65-F5344CB8AC3E}">
        <p14:creationId xmlns:p14="http://schemas.microsoft.com/office/powerpoint/2010/main" val="39327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8792CAB-4DDB-4B79-8D94-604C034BB414}" type="datetime1">
              <a:rPr lang="en-US" smtClean="0"/>
              <a:pPr>
                <a:defRPr/>
              </a:pPr>
              <a:t>6/13/18</a:t>
            </a:fld>
            <a:endParaRPr lang="en-US"/>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C7560BC-C36D-46D7-8886-74836A29595C}" type="datetime1">
              <a:rPr lang="en-US" smtClean="0"/>
              <a:pPr>
                <a:defRPr/>
              </a:pPr>
              <a:t>6/13/18</a:t>
            </a:fld>
            <a:endParaRPr 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572BAA0-58A0-470D-B750-44AC85B09DE2}" type="datetime1">
              <a:rPr lang="en-US" smtClean="0"/>
              <a:pPr>
                <a:defRPr/>
              </a:pPr>
              <a:t>6/13/18</a:t>
            </a:fld>
            <a:endParaRPr 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B2D299E6-AFBB-4699-A979-F58620962D05}" type="datetime1">
              <a:rPr lang="en-US" smtClean="0"/>
              <a:pPr>
                <a:defRPr/>
              </a:pPr>
              <a:t>6/13/18</a:t>
            </a:fld>
            <a:endParaRPr lang="en-US"/>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2B1E5B0-4A60-4C6F-BAA5-3D0165CDA1C9}" type="datetime1">
              <a:rPr lang="en-US" smtClean="0"/>
              <a:pPr>
                <a:defRPr/>
              </a:pPr>
              <a:t>6/13/18</a:t>
            </a:fld>
            <a:endParaRPr 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9162FA-BB03-424B-9241-54B1DD0673B2}" type="datetime1">
              <a:rPr lang="en-US" smtClean="0"/>
              <a:pPr>
                <a:defRPr/>
              </a:pPr>
              <a:t>6/13/18</a:t>
            </a:fld>
            <a:endParaRPr 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9C8BEAF-301F-44D5-8B09-F4E433BF591D}" type="datetime1">
              <a:rPr lang="en-US" smtClean="0"/>
              <a:pPr>
                <a:defRPr/>
              </a:pPr>
              <a:t>6/13/18</a:t>
            </a:fld>
            <a:endParaRPr 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1F1ED88-B473-4DB5-9FA9-119FD3E34B2D}" type="datetime1">
              <a:rPr lang="en-US" smtClean="0"/>
              <a:pPr>
                <a:defRPr/>
              </a:pPr>
              <a:t>6/13/18</a:t>
            </a:fld>
            <a:endParaRPr lang="en-US"/>
          </a:p>
        </p:txBody>
      </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4319AA2-A91E-4B22-9592-D0A3BAD811E5}" type="datetime1">
              <a:rPr lang="en-US" smtClean="0"/>
              <a:pPr>
                <a:defRPr/>
              </a:pPr>
              <a:t>6/13/18</a:t>
            </a:fld>
            <a:endParaRPr lang="en-US"/>
          </a:p>
        </p:txBody>
      </p:sp>
    </p:spTree>
    <p:extLst>
      <p:ext uri="{BB962C8B-B14F-4D97-AF65-F5344CB8AC3E}">
        <p14:creationId xmlns:p14="http://schemas.microsoft.com/office/powerpoint/2010/main" val="2128999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A161B13-1083-4196-B404-15B58F59DC74}" type="datetime1">
              <a:rPr lang="en-US" smtClean="0"/>
              <a:pPr>
                <a:defRPr/>
              </a:pPr>
              <a:t>6/13/18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Tree>
    <p:extLst>
      <p:ext uri="{BB962C8B-B14F-4D97-AF65-F5344CB8AC3E}">
        <p14:creationId xmlns:p14="http://schemas.microsoft.com/office/powerpoint/2010/main" val="109772077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A161B13-1083-4196-B404-15B58F59DC74}" type="datetime1">
              <a:rPr lang="en-US" smtClean="0"/>
              <a:pPr>
                <a:defRPr/>
              </a:pPr>
              <a:t>6/13/18</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docs.docker.com/config/containers/bridges/" TargetMode="External"/><Relationship Id="rId4" Type="http://schemas.openxmlformats.org/officeDocument/2006/relationships/hyperlink" Target="https://docs.docker.com/config/containers/overlay/" TargetMode="External"/><Relationship Id="rId5" Type="http://schemas.openxmlformats.org/officeDocument/2006/relationships/hyperlink" Target="https://docs.docker.com/config/containers/macvlan/"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Docker Linking and </a:t>
            </a:r>
            <a:r>
              <a:rPr lang="en-US" altLang="en-US" sz="4000" dirty="0" err="1" smtClean="0"/>
              <a:t>Stateful</a:t>
            </a:r>
            <a:r>
              <a:rPr lang="en-US" altLang="en-US" sz="4000" dirty="0" smtClean="0"/>
              <a:t> Containers</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dirty="0" smtClean="0"/>
              <a:t>How we Link and create </a:t>
            </a:r>
            <a:r>
              <a:rPr lang="en-US" dirty="0" err="1" smtClean="0"/>
              <a:t>stateful</a:t>
            </a:r>
            <a:r>
              <a:rPr lang="en-US" dirty="0" smtClean="0"/>
              <a:t> containers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Published Ports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Here are some examples: </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a:t>
            </a:fld>
            <a:endParaRPr lang="en-US" altLang="en-US"/>
          </a:p>
        </p:txBody>
      </p:sp>
      <p:graphicFrame>
        <p:nvGraphicFramePr>
          <p:cNvPr id="8" name="Table 7"/>
          <p:cNvGraphicFramePr>
            <a:graphicFrameLocks noGrp="1"/>
          </p:cNvGraphicFramePr>
          <p:nvPr>
            <p:extLst>
              <p:ext uri="{D42A27DB-BD31-4B8C-83A1-F6EECF244321}">
                <p14:modId xmlns:p14="http://schemas.microsoft.com/office/powerpoint/2010/main" val="155693885"/>
              </p:ext>
            </p:extLst>
          </p:nvPr>
        </p:nvGraphicFramePr>
        <p:xfrm>
          <a:off x="1256374" y="1676400"/>
          <a:ext cx="9868826" cy="3295506"/>
        </p:xfrm>
        <a:graphic>
          <a:graphicData uri="http://schemas.openxmlformats.org/drawingml/2006/table">
            <a:tbl>
              <a:tblPr firstRow="1" bandRow="1">
                <a:tableStyleId>{5C22544A-7EE6-4342-B048-85BDC9FD1C3A}</a:tableStyleId>
              </a:tblPr>
              <a:tblGrid>
                <a:gridCol w="4676142"/>
                <a:gridCol w="5192684"/>
              </a:tblGrid>
              <a:tr h="450169">
                <a:tc>
                  <a:txBody>
                    <a:bodyPr/>
                    <a:lstStyle/>
                    <a:p>
                      <a:pPr algn="l"/>
                      <a:r>
                        <a:rPr lang="en-US" b="1" dirty="0" smtClean="0"/>
                        <a:t>Flag Value</a:t>
                      </a:r>
                      <a:endParaRPr lang="en-US" b="1" dirty="0"/>
                    </a:p>
                  </a:txBody>
                  <a:tcPr/>
                </a:tc>
                <a:tc>
                  <a:txBody>
                    <a:bodyPr/>
                    <a:lstStyle/>
                    <a:p>
                      <a:r>
                        <a:rPr lang="en-US" b="1" dirty="0" smtClean="0"/>
                        <a:t>Description </a:t>
                      </a:r>
                      <a:endParaRPr lang="en-US" b="1" dirty="0"/>
                    </a:p>
                  </a:txBody>
                  <a:tcPr/>
                </a:tc>
              </a:tr>
              <a:tr h="932119">
                <a:tc>
                  <a:txBody>
                    <a:bodyPr/>
                    <a:lstStyle/>
                    <a:p>
                      <a:pPr algn="l"/>
                      <a:r>
                        <a:rPr lang="en-US" sz="2000" b="0" dirty="0" smtClean="0">
                          <a:effectLst/>
                          <a:latin typeface="Courier New" charset="0"/>
                          <a:ea typeface="Courier New" charset="0"/>
                          <a:cs typeface="Courier New" charset="0"/>
                        </a:rPr>
                        <a:t>-p 8080:80</a:t>
                      </a:r>
                      <a:endParaRPr lang="en-US" sz="2000" b="0" dirty="0">
                        <a:latin typeface="Courier New" charset="0"/>
                        <a:ea typeface="Courier New" charset="0"/>
                        <a:cs typeface="Courier New" charset="0"/>
                      </a:endParaRPr>
                    </a:p>
                  </a:txBody>
                  <a:tcPr/>
                </a:tc>
                <a:tc>
                  <a:txBody>
                    <a:bodyPr/>
                    <a:lstStyle/>
                    <a:p>
                      <a:r>
                        <a:rPr lang="en-US" b="0" dirty="0" smtClean="0">
                          <a:effectLst/>
                        </a:rPr>
                        <a:t>Map TCP port 80 in the container to port 8080 on the Docker host.</a:t>
                      </a:r>
                      <a:endParaRPr lang="en-US" b="0" dirty="0"/>
                    </a:p>
                  </a:txBody>
                  <a:tcPr/>
                </a:tc>
              </a:tr>
              <a:tr h="787796">
                <a:tc>
                  <a:txBody>
                    <a:bodyPr/>
                    <a:lstStyle/>
                    <a:p>
                      <a:pPr algn="l"/>
                      <a:r>
                        <a:rPr lang="en-US" sz="2000" b="0" dirty="0" smtClean="0">
                          <a:effectLst/>
                          <a:latin typeface="Courier New" charset="0"/>
                          <a:ea typeface="Courier New" charset="0"/>
                          <a:cs typeface="Courier New" charset="0"/>
                        </a:rPr>
                        <a:t>-p 8080:80/</a:t>
                      </a:r>
                      <a:r>
                        <a:rPr lang="en-US" sz="2000" b="0" dirty="0" err="1" smtClean="0">
                          <a:effectLst/>
                          <a:latin typeface="Courier New" charset="0"/>
                          <a:ea typeface="Courier New" charset="0"/>
                          <a:cs typeface="Courier New" charset="0"/>
                        </a:rPr>
                        <a:t>udp</a:t>
                      </a:r>
                      <a:endParaRPr lang="en-US" sz="2000" b="0" dirty="0">
                        <a:latin typeface="Courier New" charset="0"/>
                        <a:ea typeface="Courier New" charset="0"/>
                        <a:cs typeface="Courier New"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effectLst/>
                        </a:rPr>
                        <a:t>Map UDP port 80 in the container to port 8080 on the Docker host.</a:t>
                      </a:r>
                    </a:p>
                  </a:txBody>
                  <a:tcPr/>
                </a:tc>
              </a:tr>
              <a:tr h="1125422">
                <a:tc>
                  <a:txBody>
                    <a:bodyPr/>
                    <a:lstStyle/>
                    <a:p>
                      <a:pPr algn="l"/>
                      <a:r>
                        <a:rPr lang="en-US" sz="2000" b="0" dirty="0" smtClean="0">
                          <a:effectLst/>
                          <a:latin typeface="Courier New" charset="0"/>
                          <a:ea typeface="Courier New" charset="0"/>
                          <a:cs typeface="Courier New" charset="0"/>
                        </a:rPr>
                        <a:t>-p 8080:80/</a:t>
                      </a:r>
                      <a:r>
                        <a:rPr lang="en-US" sz="2000" b="0" dirty="0" err="1" smtClean="0">
                          <a:effectLst/>
                          <a:latin typeface="Courier New" charset="0"/>
                          <a:ea typeface="Courier New" charset="0"/>
                          <a:cs typeface="Courier New" charset="0"/>
                        </a:rPr>
                        <a:t>tcp</a:t>
                      </a:r>
                      <a:r>
                        <a:rPr lang="en-US" sz="2000" b="0" dirty="0" smtClean="0">
                          <a:effectLst/>
                          <a:latin typeface="Courier New" charset="0"/>
                          <a:ea typeface="Courier New" charset="0"/>
                          <a:cs typeface="Courier New" charset="0"/>
                        </a:rPr>
                        <a:t> -p 8080:80/</a:t>
                      </a:r>
                      <a:r>
                        <a:rPr lang="en-US" sz="2000" b="0" dirty="0" err="1" smtClean="0">
                          <a:effectLst/>
                          <a:latin typeface="Courier New" charset="0"/>
                          <a:ea typeface="Courier New" charset="0"/>
                          <a:cs typeface="Courier New" charset="0"/>
                        </a:rPr>
                        <a:t>udp</a:t>
                      </a:r>
                      <a:endParaRPr lang="en-US" sz="2000" b="0" dirty="0">
                        <a:latin typeface="Courier New" charset="0"/>
                        <a:ea typeface="Courier New" charset="0"/>
                        <a:cs typeface="Courier New" charset="0"/>
                      </a:endParaRPr>
                    </a:p>
                  </a:txBody>
                  <a:tcPr/>
                </a:tc>
                <a:tc>
                  <a:txBody>
                    <a:bodyPr/>
                    <a:lstStyle/>
                    <a:p>
                      <a:r>
                        <a:rPr lang="en-US" b="0" dirty="0" smtClean="0">
                          <a:effectLst/>
                        </a:rPr>
                        <a:t>Map TCP port 80 in the container to TCP port 8080 on the Docker host, and map</a:t>
                      </a:r>
                      <a:r>
                        <a:rPr lang="en-US" b="0" baseline="0" dirty="0" smtClean="0">
                          <a:effectLst/>
                        </a:rPr>
                        <a:t> </a:t>
                      </a:r>
                      <a:r>
                        <a:rPr lang="en-US" b="0" dirty="0" smtClean="0">
                          <a:effectLst/>
                        </a:rPr>
                        <a:t>UDP port 80 in the container to UDP port 8080 on the Docker host.</a:t>
                      </a:r>
                    </a:p>
                  </a:txBody>
                  <a:tcPr/>
                </a:tc>
              </a:tr>
            </a:tbl>
          </a:graphicData>
        </a:graphic>
      </p:graphicFrame>
    </p:spTree>
    <p:extLst>
      <p:ext uri="{BB962C8B-B14F-4D97-AF65-F5344CB8AC3E}">
        <p14:creationId xmlns:p14="http://schemas.microsoft.com/office/powerpoint/2010/main" val="59909162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Additional Ways to Find Port Mapping Details</a:t>
            </a:r>
            <a:endParaRPr lang="en-US" dirty="0"/>
          </a:p>
        </p:txBody>
      </p:sp>
      <p:sp>
        <p:nvSpPr>
          <p:cNvPr id="3" name="Content Placeholder 2"/>
          <p:cNvSpPr>
            <a:spLocks noGrp="1"/>
          </p:cNvSpPr>
          <p:nvPr>
            <p:ph idx="1"/>
          </p:nvPr>
        </p:nvSpPr>
        <p:spPr>
          <a:xfrm>
            <a:off x="1097279" y="1066801"/>
            <a:ext cx="11251771" cy="4802293"/>
          </a:xfrm>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The exact mapped port can also be found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port</a:t>
            </a:r>
            <a:r>
              <a:rPr lang="en-US" sz="2400" dirty="0">
                <a:solidFill>
                  <a:schemeClr val="tx1"/>
                </a:solidFill>
              </a:rPr>
              <a:t> command:</a:t>
            </a:r>
          </a:p>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a:t> </a:t>
            </a:r>
            <a:r>
              <a:rPr lang="en-US" sz="2400" dirty="0">
                <a:solidFill>
                  <a:schemeClr val="tx1"/>
                </a:solidFill>
              </a:rPr>
              <a:t>This shows the output as:</a:t>
            </a: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Port mapping can be also be found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inspect</a:t>
            </a:r>
            <a:r>
              <a:rPr lang="en-US" sz="2400" dirty="0">
                <a:solidFill>
                  <a:schemeClr val="tx1"/>
                </a:solidFill>
              </a:rPr>
              <a:t> command:</a:t>
            </a:r>
          </a:p>
          <a:p>
            <a:pPr>
              <a:buFont typeface="Wingdings" panose="05000000000000000000" pitchFamily="2"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11</a:t>
            </a:fld>
            <a:endParaRPr lang="en-US" altLang="en-US"/>
          </a:p>
        </p:txBody>
      </p:sp>
      <p:sp>
        <p:nvSpPr>
          <p:cNvPr id="7" name="Content Placeholder 2"/>
          <p:cNvSpPr>
            <a:spLocks noGrp="1"/>
          </p:cNvSpPr>
          <p:nvPr/>
        </p:nvSpPr>
        <p:spPr>
          <a:xfrm>
            <a:off x="2286000" y="1505093"/>
            <a:ext cx="7696200" cy="399907"/>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container port &lt;CONTAINER_ID&gt; or &lt;NAME&gt;</a:t>
            </a:r>
          </a:p>
        </p:txBody>
      </p:sp>
      <p:sp>
        <p:nvSpPr>
          <p:cNvPr id="9" name="Content Placeholder 2"/>
          <p:cNvSpPr>
            <a:spLocks noGrp="1"/>
          </p:cNvSpPr>
          <p:nvPr/>
        </p:nvSpPr>
        <p:spPr>
          <a:xfrm>
            <a:off x="4156129" y="2480576"/>
            <a:ext cx="3921071" cy="415024"/>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8080/</a:t>
            </a:r>
            <a:r>
              <a:rPr lang="en-US" dirty="0" err="1" smtClean="0">
                <a:solidFill>
                  <a:schemeClr val="bg1"/>
                </a:solidFill>
                <a:latin typeface="Courier New" charset="0"/>
                <a:ea typeface="Courier New" charset="0"/>
                <a:cs typeface="Courier New" charset="0"/>
              </a:rPr>
              <a:t>tcp</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-&gt; 0.0.0.0:8080</a:t>
            </a:r>
          </a:p>
        </p:txBody>
      </p:sp>
      <p:sp>
        <p:nvSpPr>
          <p:cNvPr id="10" name="Content Placeholder 2"/>
          <p:cNvSpPr>
            <a:spLocks noGrp="1"/>
          </p:cNvSpPr>
          <p:nvPr/>
        </p:nvSpPr>
        <p:spPr>
          <a:xfrm>
            <a:off x="1066800" y="3505200"/>
            <a:ext cx="10058400" cy="76200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sz="2000" dirty="0" err="1" smtClean="0">
                <a:solidFill>
                  <a:schemeClr val="bg1"/>
                </a:solidFill>
                <a:latin typeface="Courier New" charset="0"/>
                <a:ea typeface="Courier New" charset="0"/>
                <a:cs typeface="Courier New" charset="0"/>
              </a:rPr>
              <a:t>docker</a:t>
            </a:r>
            <a:r>
              <a:rPr lang="en-US" sz="2000" dirty="0" smtClean="0">
                <a:solidFill>
                  <a:schemeClr val="bg1"/>
                </a:solidFill>
                <a:latin typeface="Courier New" charset="0"/>
                <a:ea typeface="Courier New" charset="0"/>
                <a:cs typeface="Courier New" charset="0"/>
              </a:rPr>
              <a:t> </a:t>
            </a:r>
            <a:r>
              <a:rPr lang="en-US" sz="2000" dirty="0">
                <a:solidFill>
                  <a:schemeClr val="bg1"/>
                </a:solidFill>
                <a:latin typeface="Courier New" charset="0"/>
                <a:ea typeface="Courier New" charset="0"/>
                <a:cs typeface="Courier New" charset="0"/>
              </a:rPr>
              <a:t>container inspect --format='{{(index (index </a:t>
            </a:r>
            <a:r>
              <a:rPr lang="en-US" sz="2000" dirty="0" smtClean="0">
                <a:solidFill>
                  <a:schemeClr val="bg1"/>
                </a:solidFill>
                <a:latin typeface="Courier New" charset="0"/>
                <a:ea typeface="Courier New" charset="0"/>
                <a:cs typeface="Courier New" charset="0"/>
              </a:rPr>
              <a:t>.       </a:t>
            </a:r>
            <a:r>
              <a:rPr lang="en-US" sz="2000" dirty="0" err="1" smtClean="0">
                <a:solidFill>
                  <a:schemeClr val="bg1"/>
                </a:solidFill>
                <a:latin typeface="Courier New" charset="0"/>
                <a:ea typeface="Courier New" charset="0"/>
                <a:cs typeface="Courier New" charset="0"/>
              </a:rPr>
              <a:t>NetworkSettings.Ports</a:t>
            </a:r>
            <a:r>
              <a:rPr lang="en-US" sz="2000" dirty="0" smtClean="0">
                <a:solidFill>
                  <a:schemeClr val="bg1"/>
                </a:solidFill>
                <a:latin typeface="Courier New" charset="0"/>
                <a:ea typeface="Courier New" charset="0"/>
                <a:cs typeface="Courier New" charset="0"/>
              </a:rPr>
              <a:t> </a:t>
            </a:r>
            <a:r>
              <a:rPr lang="en-US" sz="2000" dirty="0">
                <a:solidFill>
                  <a:schemeClr val="bg1"/>
                </a:solidFill>
                <a:latin typeface="Courier New" charset="0"/>
                <a:ea typeface="Courier New" charset="0"/>
                <a:cs typeface="Courier New" charset="0"/>
              </a:rPr>
              <a:t>"8080/</a:t>
            </a:r>
            <a:r>
              <a:rPr lang="en-US" sz="2000" dirty="0" err="1">
                <a:solidFill>
                  <a:schemeClr val="bg1"/>
                </a:solidFill>
                <a:latin typeface="Courier New" charset="0"/>
                <a:ea typeface="Courier New" charset="0"/>
                <a:cs typeface="Courier New" charset="0"/>
              </a:rPr>
              <a:t>tcp</a:t>
            </a:r>
            <a:r>
              <a:rPr lang="en-US" sz="2000" dirty="0">
                <a:solidFill>
                  <a:schemeClr val="bg1"/>
                </a:solidFill>
                <a:latin typeface="Courier New" charset="0"/>
                <a:ea typeface="Courier New" charset="0"/>
                <a:cs typeface="Courier New" charset="0"/>
              </a:rPr>
              <a:t>") 0).</a:t>
            </a:r>
            <a:r>
              <a:rPr lang="en-US" sz="2000" dirty="0" err="1">
                <a:solidFill>
                  <a:schemeClr val="bg1"/>
                </a:solidFill>
                <a:latin typeface="Courier New" charset="0"/>
                <a:ea typeface="Courier New" charset="0"/>
                <a:cs typeface="Courier New" charset="0"/>
              </a:rPr>
              <a:t>HostPort</a:t>
            </a:r>
            <a:r>
              <a:rPr lang="en-US" sz="2000" dirty="0">
                <a:solidFill>
                  <a:schemeClr val="bg1"/>
                </a:solidFill>
                <a:latin typeface="Courier New" charset="0"/>
                <a:ea typeface="Courier New" charset="0"/>
                <a:cs typeface="Courier New" charset="0"/>
              </a:rPr>
              <a:t>}}' &lt;CONTAINER ID&gt;</a:t>
            </a:r>
          </a:p>
        </p:txBody>
      </p:sp>
    </p:spTree>
    <p:extLst>
      <p:ext uri="{BB962C8B-B14F-4D97-AF65-F5344CB8AC3E}">
        <p14:creationId xmlns:p14="http://schemas.microsoft.com/office/powerpoint/2010/main" val="188882014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IP </a:t>
            </a:r>
            <a:r>
              <a:rPr lang="en-US" dirty="0" smtClean="0">
                <a:solidFill>
                  <a:schemeClr val="tx1"/>
                </a:solidFill>
              </a:rPr>
              <a:t>Address </a:t>
            </a:r>
            <a:r>
              <a:rPr lang="en-US" dirty="0">
                <a:solidFill>
                  <a:schemeClr val="tx1"/>
                </a:solidFill>
              </a:rPr>
              <a:t>and </a:t>
            </a:r>
            <a:r>
              <a:rPr lang="en-US" dirty="0" smtClean="0">
                <a:solidFill>
                  <a:schemeClr val="tx1"/>
                </a:solidFill>
              </a:rPr>
              <a:t>Hostname</a:t>
            </a:r>
            <a:endParaRPr lang="en-US" dirty="0">
              <a:solidFill>
                <a:schemeClr val="tx1"/>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By </a:t>
            </a:r>
            <a:r>
              <a:rPr lang="en-US" sz="2400" dirty="0">
                <a:solidFill>
                  <a:schemeClr val="tx1"/>
                </a:solidFill>
              </a:rPr>
              <a:t>default, the container is assigned an IP address for </a:t>
            </a:r>
            <a:r>
              <a:rPr lang="en-US" sz="2400" b="1" dirty="0">
                <a:solidFill>
                  <a:schemeClr val="tx1"/>
                </a:solidFill>
              </a:rPr>
              <a:t>every</a:t>
            </a:r>
            <a:r>
              <a:rPr lang="en-US" sz="2400" dirty="0">
                <a:solidFill>
                  <a:schemeClr val="tx1"/>
                </a:solidFill>
              </a:rPr>
              <a:t> Docker network it connects </a:t>
            </a:r>
            <a:r>
              <a:rPr lang="en-US" sz="2400" dirty="0" smtClean="0">
                <a:solidFill>
                  <a:schemeClr val="tx1"/>
                </a:solidFill>
              </a:rPr>
              <a:t>to</a:t>
            </a:r>
          </a:p>
          <a:p>
            <a:pPr>
              <a:buFont typeface="Wingdings" panose="05000000000000000000" pitchFamily="2" charset="2"/>
              <a:buChar char="q"/>
            </a:pPr>
            <a:r>
              <a:rPr lang="en-US" sz="2400" dirty="0">
                <a:solidFill>
                  <a:schemeClr val="tx1"/>
                </a:solidFill>
              </a:rPr>
              <a:t> The IP address is assigned from the </a:t>
            </a:r>
            <a:r>
              <a:rPr lang="en-US" sz="2400" b="1" dirty="0">
                <a:solidFill>
                  <a:schemeClr val="tx1"/>
                </a:solidFill>
              </a:rPr>
              <a:t>pool</a:t>
            </a:r>
            <a:r>
              <a:rPr lang="en-US" sz="2400" dirty="0">
                <a:solidFill>
                  <a:schemeClr val="tx1"/>
                </a:solidFill>
              </a:rPr>
              <a:t> assigned to the </a:t>
            </a:r>
            <a:r>
              <a:rPr lang="en-US" sz="2400" dirty="0" smtClean="0">
                <a:solidFill>
                  <a:schemeClr val="tx1"/>
                </a:solidFill>
              </a:rPr>
              <a:t>network</a:t>
            </a:r>
          </a:p>
          <a:p>
            <a:pPr>
              <a:buFont typeface="Wingdings" panose="05000000000000000000" pitchFamily="2" charset="2"/>
              <a:buChar char="q"/>
            </a:pPr>
            <a:r>
              <a:rPr lang="en-US" sz="2400" dirty="0">
                <a:solidFill>
                  <a:schemeClr val="tx1"/>
                </a:solidFill>
              </a:rPr>
              <a:t> Each network also has a default subnet mask and </a:t>
            </a:r>
            <a:r>
              <a:rPr lang="en-US" sz="2400" dirty="0" smtClean="0">
                <a:solidFill>
                  <a:schemeClr val="tx1"/>
                </a:solidFill>
              </a:rPr>
              <a:t>gateway</a:t>
            </a:r>
          </a:p>
          <a:p>
            <a:pPr>
              <a:buFont typeface="Wingdings" panose="05000000000000000000" pitchFamily="2" charset="2"/>
              <a:buChar char="q"/>
            </a:pPr>
            <a:r>
              <a:rPr lang="en-US" sz="2400" dirty="0">
                <a:solidFill>
                  <a:schemeClr val="tx1"/>
                </a:solidFill>
              </a:rPr>
              <a:t> When the container starts, it can only be connected to a single network, using </a:t>
            </a:r>
            <a:r>
              <a:rPr lang="en-US" sz="2400" dirty="0">
                <a:solidFill>
                  <a:schemeClr val="tx1"/>
                </a:solidFill>
                <a:latin typeface="Courier New" charset="0"/>
                <a:ea typeface="Courier New" charset="0"/>
                <a:cs typeface="Courier New" charset="0"/>
              </a:rPr>
              <a:t>--</a:t>
            </a:r>
            <a:r>
              <a:rPr lang="en-US" sz="2400" dirty="0" smtClean="0">
                <a:solidFill>
                  <a:schemeClr val="tx1"/>
                </a:solidFill>
                <a:latin typeface="Courier New" charset="0"/>
                <a:ea typeface="Courier New" charset="0"/>
                <a:cs typeface="Courier New" charset="0"/>
              </a:rPr>
              <a:t>network</a:t>
            </a:r>
            <a:endParaRPr lang="en-US" sz="2400" dirty="0">
              <a:solidFill>
                <a:schemeClr val="tx1"/>
              </a:solidFill>
              <a:latin typeface="Courier New" charset="0"/>
              <a:ea typeface="Courier New" charset="0"/>
              <a:cs typeface="Courier New" charset="0"/>
            </a:endParaRPr>
          </a:p>
          <a:p>
            <a:pPr>
              <a:buFont typeface="Wingdings" panose="05000000000000000000" pitchFamily="2" charset="2"/>
              <a:buChar char="q"/>
            </a:pPr>
            <a:r>
              <a:rPr lang="en-US" sz="2400" dirty="0" smtClean="0"/>
              <a:t> </a:t>
            </a:r>
            <a:r>
              <a:rPr lang="en-US" sz="2400" b="1" dirty="0">
                <a:solidFill>
                  <a:schemeClr val="tx1"/>
                </a:solidFill>
              </a:rPr>
              <a:t>However</a:t>
            </a:r>
            <a:r>
              <a:rPr lang="en-US" sz="2400" dirty="0">
                <a:solidFill>
                  <a:schemeClr val="tx1"/>
                </a:solidFill>
              </a:rPr>
              <a:t>, you can connect a running container to </a:t>
            </a:r>
            <a:r>
              <a:rPr lang="en-US" sz="2400" dirty="0" smtClean="0">
                <a:solidFill>
                  <a:schemeClr val="tx1"/>
                </a:solidFill>
              </a:rPr>
              <a:t>multiple networks </a:t>
            </a:r>
            <a:r>
              <a:rPr lang="en-US" sz="2400" dirty="0">
                <a:solidFill>
                  <a:schemeClr val="tx1"/>
                </a:solidFill>
              </a:rPr>
              <a:t>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network </a:t>
            </a:r>
            <a:r>
              <a:rPr lang="en-US" sz="2400" dirty="0" smtClean="0">
                <a:solidFill>
                  <a:schemeClr val="tx1"/>
                </a:solidFill>
                <a:latin typeface="Courier New" charset="0"/>
                <a:ea typeface="Courier New" charset="0"/>
                <a:cs typeface="Courier New" charset="0"/>
              </a:rPr>
              <a:t>connect</a:t>
            </a:r>
            <a:endParaRPr lang="en-US" sz="2400" dirty="0">
              <a:solidFill>
                <a:schemeClr val="tx1"/>
              </a:solidFill>
              <a:latin typeface="Courier New" charset="0"/>
              <a:ea typeface="Courier New" charset="0"/>
              <a:cs typeface="Courier New" charset="0"/>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12</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0" y="4482385"/>
            <a:ext cx="1386709" cy="13867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6613" y="4805907"/>
            <a:ext cx="910787" cy="91078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9099" y="4953000"/>
            <a:ext cx="536901" cy="536901"/>
          </a:xfrm>
          <a:prstGeom prst="rect">
            <a:avLst/>
          </a:prstGeom>
        </p:spPr>
      </p:pic>
    </p:spTree>
    <p:extLst>
      <p:ext uri="{BB962C8B-B14F-4D97-AF65-F5344CB8AC3E}">
        <p14:creationId xmlns:p14="http://schemas.microsoft.com/office/powerpoint/2010/main" val="93802516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IP </a:t>
            </a:r>
            <a:r>
              <a:rPr lang="en-US" dirty="0" smtClean="0">
                <a:solidFill>
                  <a:schemeClr val="tx1"/>
                </a:solidFill>
              </a:rPr>
              <a:t>Address </a:t>
            </a:r>
            <a:r>
              <a:rPr lang="en-US" dirty="0">
                <a:solidFill>
                  <a:schemeClr val="tx1"/>
                </a:solidFill>
              </a:rPr>
              <a:t>and </a:t>
            </a:r>
            <a:r>
              <a:rPr lang="en-US" dirty="0" smtClean="0">
                <a:solidFill>
                  <a:schemeClr val="tx1"/>
                </a:solidFill>
              </a:rPr>
              <a:t>Hostname</a:t>
            </a:r>
            <a:endParaRPr lang="en-US" dirty="0">
              <a:solidFill>
                <a:schemeClr val="tx1"/>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When starting containers </a:t>
            </a:r>
            <a:r>
              <a:rPr lang="en-US" sz="2400" dirty="0">
                <a:solidFill>
                  <a:schemeClr val="tx1"/>
                </a:solidFill>
              </a:rPr>
              <a:t>using </a:t>
            </a:r>
            <a:r>
              <a:rPr lang="en-US" sz="2400" dirty="0" smtClean="0">
                <a:solidFill>
                  <a:schemeClr val="tx1"/>
                </a:solidFill>
                <a:latin typeface="Courier New" charset="0"/>
                <a:ea typeface="Courier New" charset="0"/>
                <a:cs typeface="Courier New" charset="0"/>
              </a:rPr>
              <a:t>--network</a:t>
            </a:r>
            <a:r>
              <a:rPr lang="en-US" sz="2400" dirty="0" smtClean="0">
                <a:solidFill>
                  <a:schemeClr val="tx1"/>
                </a:solidFill>
              </a:rPr>
              <a:t>, </a:t>
            </a:r>
            <a:r>
              <a:rPr lang="en-US" sz="2400" dirty="0">
                <a:solidFill>
                  <a:schemeClr val="tx1"/>
                </a:solidFill>
              </a:rPr>
              <a:t>you can specify the IP </a:t>
            </a:r>
            <a:r>
              <a:rPr lang="en-US" sz="2400" dirty="0" smtClean="0">
                <a:solidFill>
                  <a:schemeClr val="tx1"/>
                </a:solidFill>
              </a:rPr>
              <a:t>address using </a:t>
            </a:r>
            <a:r>
              <a:rPr lang="en-US" sz="2400" dirty="0">
                <a:solidFill>
                  <a:schemeClr val="tx1"/>
                </a:solidFill>
              </a:rPr>
              <a:t>the </a:t>
            </a:r>
            <a:r>
              <a:rPr lang="en-US" sz="2400" dirty="0">
                <a:solidFill>
                  <a:schemeClr val="tx1"/>
                </a:solidFill>
                <a:latin typeface="Courier New" charset="0"/>
                <a:ea typeface="Courier New" charset="0"/>
                <a:cs typeface="Courier New" charset="0"/>
              </a:rPr>
              <a:t>--</a:t>
            </a:r>
            <a:r>
              <a:rPr lang="en-US" sz="2400" dirty="0" err="1">
                <a:solidFill>
                  <a:schemeClr val="tx1"/>
                </a:solidFill>
                <a:latin typeface="Courier New" charset="0"/>
                <a:ea typeface="Courier New" charset="0"/>
                <a:cs typeface="Courier New" charset="0"/>
              </a:rPr>
              <a:t>ip</a:t>
            </a:r>
            <a:r>
              <a:rPr lang="en-US" sz="2400" dirty="0">
                <a:solidFill>
                  <a:schemeClr val="tx1"/>
                </a:solidFill>
              </a:rPr>
              <a:t> or </a:t>
            </a:r>
            <a:r>
              <a:rPr lang="en-US" sz="2400" dirty="0">
                <a:solidFill>
                  <a:schemeClr val="tx1"/>
                </a:solidFill>
                <a:latin typeface="Courier New" charset="0"/>
                <a:ea typeface="Courier New" charset="0"/>
                <a:cs typeface="Courier New" charset="0"/>
              </a:rPr>
              <a:t>--ip6</a:t>
            </a:r>
            <a:r>
              <a:rPr lang="en-US" sz="2400" dirty="0">
                <a:solidFill>
                  <a:schemeClr val="tx1"/>
                </a:solidFill>
              </a:rPr>
              <a:t> </a:t>
            </a:r>
            <a:r>
              <a:rPr lang="en-US" sz="2400" dirty="0" smtClean="0">
                <a:solidFill>
                  <a:schemeClr val="tx1"/>
                </a:solidFill>
              </a:rPr>
              <a:t>flags</a:t>
            </a:r>
          </a:p>
          <a:p>
            <a:pPr>
              <a:buFont typeface="Wingdings" panose="05000000000000000000" pitchFamily="2" charset="2"/>
              <a:buChar char="q"/>
            </a:pPr>
            <a:r>
              <a:rPr lang="en-US" sz="2400" dirty="0">
                <a:solidFill>
                  <a:schemeClr val="tx1"/>
                </a:solidFill>
              </a:rPr>
              <a:t> When you connect an existing container to a different network using </a:t>
            </a:r>
            <a:r>
              <a:rPr lang="en-US" sz="2400" dirty="0" err="1">
                <a:solidFill>
                  <a:schemeClr val="tx1"/>
                </a:solidFill>
              </a:rPr>
              <a:t>docker</a:t>
            </a:r>
            <a:r>
              <a:rPr lang="en-US" sz="2400" dirty="0">
                <a:solidFill>
                  <a:schemeClr val="tx1"/>
                </a:solidFill>
              </a:rPr>
              <a:t> network connect, you can </a:t>
            </a:r>
            <a:r>
              <a:rPr lang="en-US" sz="2400" dirty="0" smtClean="0">
                <a:solidFill>
                  <a:schemeClr val="tx1"/>
                </a:solidFill>
              </a:rPr>
              <a:t>use</a:t>
            </a:r>
            <a:r>
              <a:rPr lang="en-US" sz="2400" dirty="0">
                <a:solidFill>
                  <a:schemeClr val="tx1"/>
                </a:solidFill>
              </a:rPr>
              <a:t> </a:t>
            </a:r>
            <a:r>
              <a:rPr lang="en-US" sz="2400" dirty="0">
                <a:solidFill>
                  <a:schemeClr val="tx1"/>
                </a:solidFill>
                <a:latin typeface="Courier New" charset="0"/>
                <a:ea typeface="Courier New" charset="0"/>
                <a:cs typeface="Courier New" charset="0"/>
              </a:rPr>
              <a:t>--</a:t>
            </a:r>
            <a:r>
              <a:rPr lang="en-US" sz="2400" dirty="0" err="1">
                <a:solidFill>
                  <a:schemeClr val="tx1"/>
                </a:solidFill>
                <a:latin typeface="Courier New" charset="0"/>
                <a:ea typeface="Courier New" charset="0"/>
                <a:cs typeface="Courier New" charset="0"/>
              </a:rPr>
              <a:t>ip</a:t>
            </a:r>
            <a:r>
              <a:rPr lang="en-US" sz="2400" dirty="0">
                <a:solidFill>
                  <a:schemeClr val="tx1"/>
                </a:solidFill>
              </a:rPr>
              <a:t> or </a:t>
            </a:r>
            <a:r>
              <a:rPr lang="en-US" sz="2400" dirty="0">
                <a:solidFill>
                  <a:schemeClr val="tx1"/>
                </a:solidFill>
                <a:latin typeface="Courier New" charset="0"/>
                <a:ea typeface="Courier New" charset="0"/>
                <a:cs typeface="Courier New" charset="0"/>
              </a:rPr>
              <a:t>--ip6</a:t>
            </a:r>
            <a:r>
              <a:rPr lang="en-US" sz="2400" dirty="0">
                <a:solidFill>
                  <a:schemeClr val="tx1"/>
                </a:solidFill>
              </a:rPr>
              <a:t> flags </a:t>
            </a:r>
            <a:r>
              <a:rPr lang="en-US" sz="2400" dirty="0" smtClean="0">
                <a:solidFill>
                  <a:schemeClr val="tx1"/>
                </a:solidFill>
              </a:rPr>
              <a:t>to </a:t>
            </a:r>
            <a:r>
              <a:rPr lang="en-US" sz="2400" dirty="0">
                <a:solidFill>
                  <a:schemeClr val="tx1"/>
                </a:solidFill>
              </a:rPr>
              <a:t>specify the container’s IP address on the </a:t>
            </a:r>
            <a:r>
              <a:rPr lang="en-US" sz="2400" b="1" dirty="0">
                <a:solidFill>
                  <a:schemeClr val="tx1"/>
                </a:solidFill>
              </a:rPr>
              <a:t>additional</a:t>
            </a:r>
            <a:r>
              <a:rPr lang="en-US" sz="2400" dirty="0">
                <a:solidFill>
                  <a:schemeClr val="tx1"/>
                </a:solidFill>
              </a:rPr>
              <a:t> </a:t>
            </a:r>
            <a:r>
              <a:rPr lang="en-US" sz="2400" dirty="0" smtClean="0">
                <a:solidFill>
                  <a:schemeClr val="tx1"/>
                </a:solidFill>
              </a:rPr>
              <a:t>network</a:t>
            </a: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In the same way, a container’s hostname defaults to be the container’s </a:t>
            </a:r>
            <a:r>
              <a:rPr lang="en-US" sz="2400" b="1" dirty="0">
                <a:solidFill>
                  <a:schemeClr val="tx1"/>
                </a:solidFill>
              </a:rPr>
              <a:t>name</a:t>
            </a:r>
            <a:r>
              <a:rPr lang="en-US" sz="2400" dirty="0">
                <a:solidFill>
                  <a:schemeClr val="tx1"/>
                </a:solidFill>
              </a:rPr>
              <a:t> in </a:t>
            </a:r>
            <a:r>
              <a:rPr lang="en-US" sz="2400" dirty="0" smtClean="0">
                <a:solidFill>
                  <a:schemeClr val="tx1"/>
                </a:solidFill>
              </a:rPr>
              <a:t>Docker</a:t>
            </a: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You can override the hostname using </a:t>
            </a:r>
            <a:r>
              <a:rPr lang="en-US" sz="2400" dirty="0">
                <a:solidFill>
                  <a:schemeClr val="tx1"/>
                </a:solidFill>
                <a:latin typeface="Courier New" charset="0"/>
                <a:ea typeface="Courier New" charset="0"/>
                <a:cs typeface="Courier New" charset="0"/>
              </a:rPr>
              <a:t>--</a:t>
            </a:r>
            <a:r>
              <a:rPr lang="en-US" sz="2400" dirty="0" smtClean="0">
                <a:solidFill>
                  <a:schemeClr val="tx1"/>
                </a:solidFill>
                <a:latin typeface="Courier New" charset="0"/>
                <a:ea typeface="Courier New" charset="0"/>
                <a:cs typeface="Courier New" charset="0"/>
              </a:rPr>
              <a:t>hostname</a:t>
            </a:r>
            <a:endParaRPr lang="en-US" sz="2400" dirty="0">
              <a:solidFill>
                <a:schemeClr val="tx1"/>
              </a:solidFill>
              <a:latin typeface="Courier New" charset="0"/>
              <a:ea typeface="Courier New" charset="0"/>
              <a:cs typeface="Courier New" charset="0"/>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When connecting to an existing network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network connect</a:t>
            </a:r>
            <a:r>
              <a:rPr lang="en-US" sz="2400" dirty="0">
                <a:solidFill>
                  <a:schemeClr val="tx1"/>
                </a:solidFill>
              </a:rPr>
              <a:t>, you can use the </a:t>
            </a:r>
            <a:r>
              <a:rPr lang="en-US" sz="2400" dirty="0">
                <a:solidFill>
                  <a:schemeClr val="tx1"/>
                </a:solidFill>
                <a:latin typeface="Courier New" charset="0"/>
                <a:ea typeface="Courier New" charset="0"/>
                <a:cs typeface="Courier New" charset="0"/>
              </a:rPr>
              <a:t>--alias</a:t>
            </a:r>
            <a:r>
              <a:rPr lang="en-US" sz="2400" dirty="0">
                <a:solidFill>
                  <a:schemeClr val="tx1"/>
                </a:solidFill>
              </a:rPr>
              <a:t> flag to specify an additional network alias for the </a:t>
            </a: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13</a:t>
            </a:fld>
            <a:endParaRPr lang="en-US" altLang="en-US"/>
          </a:p>
        </p:txBody>
      </p:sp>
    </p:spTree>
    <p:extLst>
      <p:ext uri="{BB962C8B-B14F-4D97-AF65-F5344CB8AC3E}">
        <p14:creationId xmlns:p14="http://schemas.microsoft.com/office/powerpoint/2010/main" val="165442489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DNS Services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By </a:t>
            </a:r>
            <a:r>
              <a:rPr lang="en-US" sz="2400" dirty="0">
                <a:solidFill>
                  <a:schemeClr val="tx1"/>
                </a:solidFill>
              </a:rPr>
              <a:t>default, a container inherits the DNS settings of the Docker daemon, including the </a:t>
            </a:r>
            <a:r>
              <a:rPr lang="en-US" sz="2400" dirty="0">
                <a:solidFill>
                  <a:schemeClr val="tx1"/>
                </a:solidFill>
                <a:latin typeface="Courier New" charset="0"/>
                <a:ea typeface="Courier New" charset="0"/>
                <a:cs typeface="Courier New" charset="0"/>
              </a:rPr>
              <a:t>/</a:t>
            </a:r>
            <a:r>
              <a:rPr lang="en-US" sz="2400" dirty="0" err="1">
                <a:solidFill>
                  <a:schemeClr val="tx1"/>
                </a:solidFill>
                <a:latin typeface="Courier New" charset="0"/>
                <a:ea typeface="Courier New" charset="0"/>
                <a:cs typeface="Courier New" charset="0"/>
              </a:rPr>
              <a:t>etc</a:t>
            </a:r>
            <a:r>
              <a:rPr lang="en-US" sz="2400" dirty="0">
                <a:solidFill>
                  <a:schemeClr val="tx1"/>
                </a:solidFill>
                <a:latin typeface="Courier New" charset="0"/>
                <a:ea typeface="Courier New" charset="0"/>
                <a:cs typeface="Courier New" charset="0"/>
              </a:rPr>
              <a:t>/hosts</a:t>
            </a:r>
            <a:r>
              <a:rPr lang="en-US" sz="2400" dirty="0">
                <a:solidFill>
                  <a:schemeClr val="tx1"/>
                </a:solidFill>
              </a:rPr>
              <a:t> and </a:t>
            </a:r>
            <a:r>
              <a:rPr lang="en-US" sz="2400" dirty="0">
                <a:solidFill>
                  <a:schemeClr val="tx1"/>
                </a:solidFill>
                <a:latin typeface="Courier New" charset="0"/>
                <a:ea typeface="Courier New" charset="0"/>
                <a:cs typeface="Courier New" charset="0"/>
              </a:rPr>
              <a:t>/</a:t>
            </a:r>
            <a:r>
              <a:rPr lang="en-US" sz="2400" dirty="0" err="1" smtClean="0">
                <a:solidFill>
                  <a:schemeClr val="tx1"/>
                </a:solidFill>
                <a:latin typeface="Courier New" charset="0"/>
                <a:ea typeface="Courier New" charset="0"/>
                <a:cs typeface="Courier New" charset="0"/>
              </a:rPr>
              <a:t>etc</a:t>
            </a:r>
            <a:r>
              <a:rPr lang="en-US" sz="2400" dirty="0" smtClean="0">
                <a:solidFill>
                  <a:schemeClr val="tx1"/>
                </a:solidFill>
                <a:latin typeface="Courier New" charset="0"/>
                <a:ea typeface="Courier New" charset="0"/>
                <a:cs typeface="Courier New" charset="0"/>
              </a:rPr>
              <a:t>/</a:t>
            </a:r>
            <a:r>
              <a:rPr lang="en-US" sz="2400" dirty="0" err="1" smtClean="0">
                <a:solidFill>
                  <a:schemeClr val="tx1"/>
                </a:solidFill>
                <a:latin typeface="Courier New" charset="0"/>
                <a:ea typeface="Courier New" charset="0"/>
                <a:cs typeface="Courier New" charset="0"/>
              </a:rPr>
              <a:t>resolv.conf</a:t>
            </a:r>
            <a:endParaRPr lang="en-US" sz="2400" dirty="0" smtClean="0">
              <a:solidFill>
                <a:schemeClr val="tx1"/>
              </a:solidFill>
            </a:endParaRP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can override these settings on a per-container </a:t>
            </a:r>
            <a:r>
              <a:rPr lang="en-US" sz="2400" dirty="0" smtClean="0">
                <a:solidFill>
                  <a:schemeClr val="tx1"/>
                </a:solidFill>
              </a:rPr>
              <a:t>basis</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Let’s look at a few example options...</a:t>
            </a: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14</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015947" flipH="1">
            <a:off x="10818992" y="5256779"/>
            <a:ext cx="1041335" cy="739348"/>
          </a:xfrm>
          <a:prstGeom prst="rect">
            <a:avLst/>
          </a:prstGeom>
        </p:spPr>
      </p:pic>
      <p:sp>
        <p:nvSpPr>
          <p:cNvPr id="8" name="TextBox 7"/>
          <p:cNvSpPr txBox="1"/>
          <p:nvPr/>
        </p:nvSpPr>
        <p:spPr>
          <a:xfrm rot="20141411" flipH="1">
            <a:off x="9590098" y="4906215"/>
            <a:ext cx="1242648" cy="954107"/>
          </a:xfrm>
          <a:prstGeom prst="rect">
            <a:avLst/>
          </a:prstGeom>
          <a:noFill/>
        </p:spPr>
        <p:txBody>
          <a:bodyPr wrap="none" rtlCol="0">
            <a:spAutoFit/>
          </a:bodyPr>
          <a:lstStyle/>
          <a:p>
            <a:pPr algn="ctr"/>
            <a:r>
              <a:rPr lang="en-US" sz="2800" dirty="0" smtClean="0">
                <a:solidFill>
                  <a:srgbClr val="E72102"/>
                </a:solidFill>
                <a:latin typeface="Hand Of Sean (Demo)" charset="0"/>
                <a:ea typeface="Hand Of Sean (Demo)" charset="0"/>
                <a:cs typeface="Hand Of Sean (Demo)" charset="0"/>
              </a:rPr>
              <a:t>Next,</a:t>
            </a:r>
          </a:p>
          <a:p>
            <a:pPr algn="ctr"/>
            <a:r>
              <a:rPr lang="en-US" sz="2800" dirty="0" smtClean="0">
                <a:solidFill>
                  <a:srgbClr val="E72102"/>
                </a:solidFill>
                <a:latin typeface="Hand Of Sean (Demo)" charset="0"/>
                <a:ea typeface="Hand Of Sean (Demo)" charset="0"/>
                <a:cs typeface="Hand Of Sean (Demo)" charset="0"/>
              </a:rPr>
              <a:t>Slide!</a:t>
            </a:r>
            <a:endParaRPr lang="en-US" sz="2800" dirty="0">
              <a:solidFill>
                <a:srgbClr val="E72102"/>
              </a:solidFill>
              <a:latin typeface="Hand Of Sean (Demo)" charset="0"/>
              <a:ea typeface="Hand Of Sean (Demo)" charset="0"/>
              <a:cs typeface="Hand Of Sean (Demo)" charset="0"/>
            </a:endParaRPr>
          </a:p>
        </p:txBody>
      </p:sp>
    </p:spTree>
    <p:extLst>
      <p:ext uri="{BB962C8B-B14F-4D97-AF65-F5344CB8AC3E}">
        <p14:creationId xmlns:p14="http://schemas.microsoft.com/office/powerpoint/2010/main" val="19089982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DNS Services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15</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000577335"/>
              </p:ext>
            </p:extLst>
          </p:nvPr>
        </p:nvGraphicFramePr>
        <p:xfrm>
          <a:off x="762000" y="1295401"/>
          <a:ext cx="10918534" cy="4724399"/>
        </p:xfrm>
        <a:graphic>
          <a:graphicData uri="http://schemas.openxmlformats.org/drawingml/2006/table">
            <a:tbl>
              <a:tblPr firstRow="1" bandRow="1">
                <a:tableStyleId>{5C22544A-7EE6-4342-B048-85BDC9FD1C3A}</a:tableStyleId>
              </a:tblPr>
              <a:tblGrid>
                <a:gridCol w="5173525"/>
                <a:gridCol w="5745009"/>
              </a:tblGrid>
              <a:tr h="468676">
                <a:tc>
                  <a:txBody>
                    <a:bodyPr/>
                    <a:lstStyle/>
                    <a:p>
                      <a:pPr algn="l"/>
                      <a:r>
                        <a:rPr lang="en-US" b="1" dirty="0" smtClean="0"/>
                        <a:t>Flag Value</a:t>
                      </a:r>
                      <a:endParaRPr lang="en-US" b="1" dirty="0"/>
                    </a:p>
                  </a:txBody>
                  <a:tcPr/>
                </a:tc>
                <a:tc>
                  <a:txBody>
                    <a:bodyPr/>
                    <a:lstStyle/>
                    <a:p>
                      <a:r>
                        <a:rPr lang="en-US" b="1" dirty="0" smtClean="0"/>
                        <a:t>Description </a:t>
                      </a:r>
                      <a:endParaRPr lang="en-US" b="1" dirty="0"/>
                    </a:p>
                  </a:txBody>
                  <a:tcPr/>
                </a:tc>
              </a:tr>
              <a:tr h="1317502">
                <a:tc>
                  <a:txBody>
                    <a:bodyPr/>
                    <a:lstStyle/>
                    <a:p>
                      <a:pPr algn="l"/>
                      <a:r>
                        <a:rPr lang="en-US" sz="2000" b="0" dirty="0" smtClean="0">
                          <a:effectLst/>
                          <a:latin typeface="Courier New" charset="0"/>
                          <a:ea typeface="Courier New" charset="0"/>
                          <a:cs typeface="Courier New" charset="0"/>
                        </a:rPr>
                        <a:t>--</a:t>
                      </a:r>
                      <a:r>
                        <a:rPr lang="en-US" sz="2000" b="0" dirty="0" err="1" smtClean="0">
                          <a:effectLst/>
                          <a:latin typeface="Courier New" charset="0"/>
                          <a:ea typeface="Courier New" charset="0"/>
                          <a:cs typeface="Courier New" charset="0"/>
                        </a:rPr>
                        <a:t>dns</a:t>
                      </a:r>
                      <a:endParaRPr lang="en-US" sz="2000" b="0" dirty="0">
                        <a:latin typeface="Courier New" charset="0"/>
                        <a:ea typeface="Courier New" charset="0"/>
                        <a:cs typeface="Courier New" charset="0"/>
                      </a:endParaRPr>
                    </a:p>
                  </a:txBody>
                  <a:tcPr/>
                </a:tc>
                <a:tc>
                  <a:txBody>
                    <a:bodyPr/>
                    <a:lstStyle/>
                    <a:p>
                      <a:r>
                        <a:rPr lang="en-US" dirty="0" smtClean="0">
                          <a:effectLst/>
                        </a:rPr>
                        <a:t>The IP address of a DNS server. To specify multiple DNS servers, use multiple</a:t>
                      </a:r>
                      <a:r>
                        <a:rPr lang="en-US" baseline="0" dirty="0" smtClean="0">
                          <a:effectLst/>
                        </a:rPr>
                        <a:t> </a:t>
                      </a:r>
                      <a:r>
                        <a:rPr lang="en-US" dirty="0" smtClean="0">
                          <a:effectLst/>
                        </a:rPr>
                        <a:t>--</a:t>
                      </a:r>
                      <a:r>
                        <a:rPr lang="en-US" dirty="0" err="1" smtClean="0">
                          <a:effectLst/>
                        </a:rPr>
                        <a:t>dns</a:t>
                      </a:r>
                      <a:r>
                        <a:rPr lang="en-US" dirty="0" smtClean="0">
                          <a:effectLst/>
                        </a:rPr>
                        <a:t> flags. If the container cannot reach any of the IP addresses you specify, Google’s public DNS server 8.8.8.8 is added, so that your container can resolve internet domains.</a:t>
                      </a:r>
                    </a:p>
                  </a:txBody>
                  <a:tcPr/>
                </a:tc>
              </a:tr>
              <a:tr h="823439">
                <a:tc>
                  <a:txBody>
                    <a:bodyPr/>
                    <a:lstStyle/>
                    <a:p>
                      <a:pPr algn="l"/>
                      <a:r>
                        <a:rPr lang="en-US" sz="2000" b="0" dirty="0" smtClean="0">
                          <a:effectLst/>
                          <a:latin typeface="Courier New" charset="0"/>
                          <a:ea typeface="Courier New" charset="0"/>
                          <a:cs typeface="Courier New" charset="0"/>
                        </a:rPr>
                        <a:t>--</a:t>
                      </a:r>
                      <a:r>
                        <a:rPr lang="en-US" sz="2000" b="0" dirty="0" err="1" smtClean="0">
                          <a:effectLst/>
                          <a:latin typeface="Courier New" charset="0"/>
                          <a:ea typeface="Courier New" charset="0"/>
                          <a:cs typeface="Courier New" charset="0"/>
                        </a:rPr>
                        <a:t>dns</a:t>
                      </a:r>
                      <a:r>
                        <a:rPr lang="en-US" sz="2000" b="0" dirty="0" smtClean="0">
                          <a:effectLst/>
                          <a:latin typeface="Courier New" charset="0"/>
                          <a:ea typeface="Courier New" charset="0"/>
                          <a:cs typeface="Courier New" charset="0"/>
                        </a:rPr>
                        <a:t>-search</a:t>
                      </a:r>
                      <a:endParaRPr lang="en-US" sz="2000" b="0" dirty="0">
                        <a:latin typeface="Courier New" charset="0"/>
                        <a:ea typeface="Courier New" charset="0"/>
                        <a:cs typeface="Courier New" charset="0"/>
                      </a:endParaRPr>
                    </a:p>
                  </a:txBody>
                  <a:tcPr/>
                </a:tc>
                <a:tc>
                  <a:txBody>
                    <a:bodyPr/>
                    <a:lstStyle/>
                    <a:p>
                      <a:r>
                        <a:rPr lang="en-US" dirty="0" smtClean="0">
                          <a:effectLst/>
                        </a:rPr>
                        <a:t>A DNS search domain to search non-fully-qualified hostnames. To specify multiple DNS search prefixes, use multiple --</a:t>
                      </a:r>
                      <a:r>
                        <a:rPr lang="en-US" dirty="0" err="1" smtClean="0">
                          <a:effectLst/>
                        </a:rPr>
                        <a:t>dns</a:t>
                      </a:r>
                      <a:r>
                        <a:rPr lang="en-US" dirty="0" smtClean="0">
                          <a:effectLst/>
                        </a:rPr>
                        <a:t>-search flags.</a:t>
                      </a:r>
                    </a:p>
                  </a:txBody>
                  <a:tcPr/>
                </a:tc>
              </a:tr>
              <a:tr h="1040083">
                <a:tc>
                  <a:txBody>
                    <a:bodyPr/>
                    <a:lstStyle/>
                    <a:p>
                      <a:pPr algn="l"/>
                      <a:r>
                        <a:rPr lang="en-US" sz="2000" b="0" dirty="0" smtClean="0">
                          <a:effectLst/>
                          <a:latin typeface="Courier New" charset="0"/>
                          <a:ea typeface="Courier New" charset="0"/>
                          <a:cs typeface="Courier New" charset="0"/>
                        </a:rPr>
                        <a:t>--</a:t>
                      </a:r>
                      <a:r>
                        <a:rPr lang="en-US" sz="2000" b="0" dirty="0" err="1" smtClean="0">
                          <a:effectLst/>
                          <a:latin typeface="Courier New" charset="0"/>
                          <a:ea typeface="Courier New" charset="0"/>
                          <a:cs typeface="Courier New" charset="0"/>
                        </a:rPr>
                        <a:t>dns</a:t>
                      </a:r>
                      <a:r>
                        <a:rPr lang="en-US" sz="2000" b="0" dirty="0" smtClean="0">
                          <a:effectLst/>
                          <a:latin typeface="Courier New" charset="0"/>
                          <a:ea typeface="Courier New" charset="0"/>
                          <a:cs typeface="Courier New" charset="0"/>
                        </a:rPr>
                        <a:t>-opt</a:t>
                      </a:r>
                      <a:endParaRPr lang="en-US" sz="2000" b="0" dirty="0">
                        <a:latin typeface="Courier New" charset="0"/>
                        <a:ea typeface="Courier New" charset="0"/>
                        <a:cs typeface="Courier New" charset="0"/>
                      </a:endParaRPr>
                    </a:p>
                  </a:txBody>
                  <a:tcPr/>
                </a:tc>
                <a:tc>
                  <a:txBody>
                    <a:bodyPr/>
                    <a:lstStyle/>
                    <a:p>
                      <a:r>
                        <a:rPr lang="en-US" dirty="0" smtClean="0">
                          <a:effectLst/>
                        </a:rPr>
                        <a:t>A key-value pair representing a DNS option and its value. See your operating system’s documentation for </a:t>
                      </a:r>
                      <a:r>
                        <a:rPr lang="en-US" dirty="0" err="1" smtClean="0">
                          <a:effectLst/>
                        </a:rPr>
                        <a:t>resolv.conf</a:t>
                      </a:r>
                      <a:r>
                        <a:rPr lang="en-US" dirty="0" smtClean="0">
                          <a:effectLst/>
                        </a:rPr>
                        <a:t> for valid options.</a:t>
                      </a:r>
                      <a:endParaRPr lang="en-US" b="0" dirty="0" smtClean="0">
                        <a:effectLst/>
                      </a:endParaRPr>
                    </a:p>
                  </a:txBody>
                  <a:tcPr/>
                </a:tc>
              </a:tr>
              <a:tr h="838200">
                <a:tc>
                  <a:txBody>
                    <a:bodyPr/>
                    <a:lstStyle/>
                    <a:p>
                      <a:pPr algn="l"/>
                      <a:r>
                        <a:rPr lang="en-US" sz="2000" b="0" dirty="0" smtClean="0">
                          <a:effectLst/>
                          <a:latin typeface="Courier New" charset="0"/>
                          <a:ea typeface="Courier New" charset="0"/>
                          <a:cs typeface="Courier New" charset="0"/>
                        </a:rPr>
                        <a:t>--hostname</a:t>
                      </a:r>
                      <a:endParaRPr lang="en-US" sz="2000" b="0" dirty="0">
                        <a:latin typeface="Courier New" charset="0"/>
                        <a:ea typeface="Courier New" charset="0"/>
                        <a:cs typeface="Courier New" charset="0"/>
                      </a:endParaRPr>
                    </a:p>
                  </a:txBody>
                  <a:tcPr/>
                </a:tc>
                <a:tc>
                  <a:txBody>
                    <a:bodyPr/>
                    <a:lstStyle/>
                    <a:p>
                      <a:r>
                        <a:rPr lang="en-US" dirty="0" smtClean="0">
                          <a:effectLst/>
                        </a:rPr>
                        <a:t>The hostname a container uses for itself. Defaults to the container’s name if not specified.</a:t>
                      </a:r>
                      <a:endParaRPr lang="en-US" b="0" dirty="0" smtClean="0">
                        <a:effectLst/>
                      </a:endParaRPr>
                    </a:p>
                  </a:txBody>
                  <a:tcPr/>
                </a:tc>
              </a:tr>
            </a:tbl>
          </a:graphicData>
        </a:graphic>
      </p:graphicFrame>
    </p:spTree>
    <p:extLst>
      <p:ext uri="{BB962C8B-B14F-4D97-AF65-F5344CB8AC3E}">
        <p14:creationId xmlns:p14="http://schemas.microsoft.com/office/powerpoint/2010/main" val="194727247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User-defined Bridge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When </a:t>
            </a:r>
            <a:r>
              <a:rPr lang="en-US" sz="2400" dirty="0">
                <a:solidFill>
                  <a:schemeClr val="tx1"/>
                </a:solidFill>
              </a:rPr>
              <a:t>you create a new container, you can specify one or </a:t>
            </a:r>
            <a:r>
              <a:rPr lang="en-US" sz="2400" dirty="0" smtClean="0">
                <a:solidFill>
                  <a:schemeClr val="tx1"/>
                </a:solidFill>
              </a:rPr>
              <a:t>more </a:t>
            </a:r>
            <a:r>
              <a:rPr lang="en-US" sz="2400" dirty="0" smtClean="0">
                <a:solidFill>
                  <a:schemeClr val="tx1"/>
                </a:solidFill>
                <a:ea typeface="Courier New" charset="0"/>
                <a:cs typeface="Courier New" charset="0"/>
              </a:rPr>
              <a:t>network</a:t>
            </a:r>
            <a:r>
              <a:rPr lang="en-US" sz="2400" dirty="0">
                <a:solidFill>
                  <a:schemeClr val="tx1"/>
                </a:solidFill>
              </a:rPr>
              <a:t> </a:t>
            </a:r>
            <a:r>
              <a:rPr lang="en-US" sz="2400" dirty="0" smtClean="0">
                <a:solidFill>
                  <a:schemeClr val="tx1"/>
                </a:solidFill>
              </a:rPr>
              <a:t>flags</a:t>
            </a: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This </a:t>
            </a:r>
            <a:r>
              <a:rPr lang="en-US" sz="2400" dirty="0">
                <a:solidFill>
                  <a:schemeClr val="tx1"/>
                </a:solidFill>
              </a:rPr>
              <a:t>example connects a Nginx container to the </a:t>
            </a:r>
            <a:r>
              <a:rPr lang="en-US" sz="2400" dirty="0">
                <a:solidFill>
                  <a:schemeClr val="tx1"/>
                </a:solidFill>
                <a:latin typeface="Courier New" charset="0"/>
                <a:ea typeface="Courier New" charset="0"/>
                <a:cs typeface="Courier New" charset="0"/>
              </a:rPr>
              <a:t>my-net</a:t>
            </a:r>
            <a:r>
              <a:rPr lang="en-US" sz="2400" dirty="0">
                <a:solidFill>
                  <a:schemeClr val="tx1"/>
                </a:solidFill>
              </a:rPr>
              <a:t> </a:t>
            </a:r>
            <a:r>
              <a:rPr lang="en-US" sz="2400" dirty="0" smtClean="0">
                <a:solidFill>
                  <a:schemeClr val="tx1"/>
                </a:solidFill>
              </a:rPr>
              <a:t>network</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Also, it </a:t>
            </a:r>
            <a:r>
              <a:rPr lang="en-US" sz="2400" dirty="0">
                <a:solidFill>
                  <a:schemeClr val="tx1"/>
                </a:solidFill>
              </a:rPr>
              <a:t>publishes port </a:t>
            </a:r>
            <a:r>
              <a:rPr lang="en-US" sz="2400" dirty="0">
                <a:solidFill>
                  <a:schemeClr val="tx1"/>
                </a:solidFill>
                <a:latin typeface="Courier New" charset="0"/>
                <a:ea typeface="Courier New" charset="0"/>
                <a:cs typeface="Courier New" charset="0"/>
              </a:rPr>
              <a:t>80</a:t>
            </a:r>
            <a:r>
              <a:rPr lang="en-US" sz="2400" dirty="0">
                <a:solidFill>
                  <a:schemeClr val="tx1"/>
                </a:solidFill>
              </a:rPr>
              <a:t> in the container to port </a:t>
            </a:r>
            <a:r>
              <a:rPr lang="en-US" sz="2400" dirty="0">
                <a:solidFill>
                  <a:schemeClr val="tx1"/>
                </a:solidFill>
                <a:latin typeface="Courier New" charset="0"/>
                <a:ea typeface="Courier New" charset="0"/>
                <a:cs typeface="Courier New" charset="0"/>
              </a:rPr>
              <a:t>8080</a:t>
            </a:r>
            <a:r>
              <a:rPr lang="en-US" sz="2400" dirty="0">
                <a:solidFill>
                  <a:schemeClr val="tx1"/>
                </a:solidFill>
              </a:rPr>
              <a:t> on the Docker host, so external clients can access that </a:t>
            </a:r>
            <a:r>
              <a:rPr lang="en-US" sz="2400" dirty="0" smtClean="0">
                <a:solidFill>
                  <a:schemeClr val="tx1"/>
                </a:solidFill>
              </a:rPr>
              <a:t>port</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Any </a:t>
            </a:r>
            <a:r>
              <a:rPr lang="en-US" sz="2400" dirty="0">
                <a:solidFill>
                  <a:schemeClr val="tx1"/>
                </a:solidFill>
              </a:rPr>
              <a:t>other container connected to the </a:t>
            </a:r>
            <a:r>
              <a:rPr lang="en-US" sz="2400" dirty="0">
                <a:solidFill>
                  <a:schemeClr val="tx1"/>
                </a:solidFill>
                <a:latin typeface="Courier New" charset="0"/>
                <a:ea typeface="Courier New" charset="0"/>
                <a:cs typeface="Courier New" charset="0"/>
              </a:rPr>
              <a:t>my-net</a:t>
            </a:r>
            <a:r>
              <a:rPr lang="en-US" sz="2400" dirty="0">
                <a:solidFill>
                  <a:schemeClr val="tx1"/>
                </a:solidFill>
              </a:rPr>
              <a:t> network has access to </a:t>
            </a:r>
            <a:r>
              <a:rPr lang="en-US" sz="2400" b="1" dirty="0">
                <a:solidFill>
                  <a:schemeClr val="tx1"/>
                </a:solidFill>
              </a:rPr>
              <a:t>all</a:t>
            </a:r>
            <a:r>
              <a:rPr lang="en-US" sz="2400" dirty="0">
                <a:solidFill>
                  <a:schemeClr val="tx1"/>
                </a:solidFill>
              </a:rPr>
              <a:t> ports on the </a:t>
            </a:r>
            <a:r>
              <a:rPr lang="en-US" sz="2400" dirty="0">
                <a:solidFill>
                  <a:schemeClr val="tx1"/>
                </a:solidFill>
                <a:latin typeface="Courier New" charset="0"/>
                <a:ea typeface="Courier New" charset="0"/>
                <a:cs typeface="Courier New" charset="0"/>
              </a:rPr>
              <a:t>my-</a:t>
            </a:r>
            <a:r>
              <a:rPr lang="en-US" sz="2400" dirty="0" err="1">
                <a:solidFill>
                  <a:schemeClr val="tx1"/>
                </a:solidFill>
                <a:latin typeface="Courier New" charset="0"/>
                <a:ea typeface="Courier New" charset="0"/>
                <a:cs typeface="Courier New" charset="0"/>
              </a:rPr>
              <a:t>nginx</a:t>
            </a:r>
            <a:r>
              <a:rPr lang="en-US" sz="2400" dirty="0">
                <a:solidFill>
                  <a:schemeClr val="tx1"/>
                </a:solidFill>
              </a:rPr>
              <a:t> container, and vice </a:t>
            </a:r>
            <a:r>
              <a:rPr lang="en-US" sz="2400" dirty="0" smtClean="0">
                <a:solidFill>
                  <a:schemeClr val="tx1"/>
                </a:solidFill>
              </a:rPr>
              <a:t>versa:</a:t>
            </a: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16</a:t>
            </a:fld>
            <a:endParaRPr lang="en-US" altLang="en-US"/>
          </a:p>
        </p:txBody>
      </p:sp>
      <p:sp>
        <p:nvSpPr>
          <p:cNvPr id="7" name="Content Placeholder 2"/>
          <p:cNvSpPr>
            <a:spLocks noGrp="1"/>
          </p:cNvSpPr>
          <p:nvPr/>
        </p:nvSpPr>
        <p:spPr>
          <a:xfrm>
            <a:off x="3383279" y="3733800"/>
            <a:ext cx="5486400" cy="1754294"/>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200"/>
              </a:spcBef>
            </a:pPr>
            <a:r>
              <a:rPr lang="en-US">
                <a:solidFill>
                  <a:schemeClr val="bg1"/>
                </a:solidFill>
                <a:latin typeface="Courier New" charset="0"/>
                <a:ea typeface="Courier New" charset="0"/>
                <a:cs typeface="Courier New" charset="0"/>
              </a:rPr>
              <a:t>$ </a:t>
            </a:r>
            <a:r>
              <a:rPr lang="en-US"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create --name my-</a:t>
            </a:r>
            <a:r>
              <a:rPr lang="en-US" dirty="0" err="1">
                <a:solidFill>
                  <a:schemeClr val="bg1"/>
                </a:solidFill>
                <a:latin typeface="Courier New" charset="0"/>
                <a:ea typeface="Courier New" charset="0"/>
                <a:cs typeface="Courier New" charset="0"/>
              </a:rPr>
              <a:t>nginx</a:t>
            </a:r>
            <a:r>
              <a:rPr lang="en-US" dirty="0">
                <a:solidFill>
                  <a:schemeClr val="bg1"/>
                </a:solidFill>
                <a:latin typeface="Courier New" charset="0"/>
                <a:ea typeface="Courier New" charset="0"/>
                <a:cs typeface="Courier New" charset="0"/>
              </a:rPr>
              <a:t> \ </a:t>
            </a:r>
            <a:endParaRPr lang="en-US" dirty="0" smtClean="0">
              <a:solidFill>
                <a:schemeClr val="bg1"/>
              </a:solidFill>
              <a:latin typeface="Courier New" charset="0"/>
              <a:ea typeface="Courier New" charset="0"/>
              <a:cs typeface="Courier New" charset="0"/>
            </a:endParaRPr>
          </a:p>
          <a:p>
            <a:pPr>
              <a:spcBef>
                <a:spcPts val="200"/>
              </a:spcBef>
            </a:pPr>
            <a:r>
              <a:rPr lang="en-US" dirty="0" smtClean="0">
                <a:solidFill>
                  <a:schemeClr val="bg1"/>
                </a:solidFill>
                <a:latin typeface="Courier New" charset="0"/>
                <a:ea typeface="Courier New" charset="0"/>
                <a:cs typeface="Courier New" charset="0"/>
              </a:rPr>
              <a:t>--</a:t>
            </a:r>
            <a:r>
              <a:rPr lang="en-US" dirty="0">
                <a:solidFill>
                  <a:schemeClr val="bg1"/>
                </a:solidFill>
                <a:latin typeface="Courier New" charset="0"/>
                <a:ea typeface="Courier New" charset="0"/>
                <a:cs typeface="Courier New" charset="0"/>
              </a:rPr>
              <a:t>network my-net \ </a:t>
            </a:r>
            <a:endParaRPr lang="en-US" dirty="0" smtClean="0">
              <a:solidFill>
                <a:schemeClr val="bg1"/>
              </a:solidFill>
              <a:latin typeface="Courier New" charset="0"/>
              <a:ea typeface="Courier New" charset="0"/>
              <a:cs typeface="Courier New" charset="0"/>
            </a:endParaRPr>
          </a:p>
          <a:p>
            <a:pPr>
              <a:spcBef>
                <a:spcPts val="200"/>
              </a:spcBef>
            </a:pPr>
            <a:r>
              <a:rPr lang="en-US" dirty="0" smtClean="0">
                <a:solidFill>
                  <a:schemeClr val="bg1"/>
                </a:solidFill>
                <a:latin typeface="Courier New" charset="0"/>
                <a:ea typeface="Courier New" charset="0"/>
                <a:cs typeface="Courier New" charset="0"/>
              </a:rPr>
              <a:t>--</a:t>
            </a:r>
            <a:r>
              <a:rPr lang="en-US" dirty="0">
                <a:solidFill>
                  <a:schemeClr val="bg1"/>
                </a:solidFill>
                <a:latin typeface="Courier New" charset="0"/>
                <a:ea typeface="Courier New" charset="0"/>
                <a:cs typeface="Courier New" charset="0"/>
              </a:rPr>
              <a:t>publish 8080:80 \ </a:t>
            </a:r>
            <a:endParaRPr lang="en-US" dirty="0" smtClean="0">
              <a:solidFill>
                <a:schemeClr val="bg1"/>
              </a:solidFill>
              <a:latin typeface="Courier New" charset="0"/>
              <a:ea typeface="Courier New" charset="0"/>
              <a:cs typeface="Courier New" charset="0"/>
            </a:endParaRPr>
          </a:p>
          <a:p>
            <a:pPr>
              <a:spcBef>
                <a:spcPts val="200"/>
              </a:spcBef>
            </a:pPr>
            <a:r>
              <a:rPr lang="en-US" dirty="0" err="1" smtClean="0">
                <a:solidFill>
                  <a:schemeClr val="bg1"/>
                </a:solidFill>
                <a:latin typeface="Courier New" charset="0"/>
                <a:ea typeface="Courier New" charset="0"/>
                <a:cs typeface="Courier New" charset="0"/>
              </a:rPr>
              <a:t>nginx:latest</a:t>
            </a:r>
            <a:r>
              <a:rPr lang="en-US" dirty="0" smtClean="0">
                <a:solidFill>
                  <a:schemeClr val="bg1"/>
                </a:solidFill>
                <a:latin typeface="Courier New" charset="0"/>
                <a:ea typeface="Courier New" charset="0"/>
                <a:cs typeface="Courier New" charset="0"/>
              </a:rPr>
              <a:t> </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78568466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User-defined Bridge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To connect a </a:t>
            </a:r>
            <a:r>
              <a:rPr lang="en-US" sz="2400" b="1" dirty="0">
                <a:solidFill>
                  <a:schemeClr val="tx1"/>
                </a:solidFill>
              </a:rPr>
              <a:t>running</a:t>
            </a:r>
            <a:r>
              <a:rPr lang="en-US" sz="2400" dirty="0">
                <a:solidFill>
                  <a:schemeClr val="tx1"/>
                </a:solidFill>
              </a:rPr>
              <a:t> container to an existing user-defined bridge, use </a:t>
            </a:r>
            <a:r>
              <a:rPr lang="en-US" sz="2400" dirty="0" smtClean="0">
                <a:solidFill>
                  <a:schemeClr val="tx1"/>
                </a:solidFill>
              </a:rPr>
              <a:t>the </a:t>
            </a:r>
            <a:r>
              <a:rPr lang="en-US" sz="2400" dirty="0" err="1" smtClean="0">
                <a:solidFill>
                  <a:schemeClr val="tx1"/>
                </a:solidFill>
                <a:latin typeface="Courier New" charset="0"/>
                <a:ea typeface="Courier New" charset="0"/>
                <a:cs typeface="Courier New" charset="0"/>
              </a:rPr>
              <a:t>docker</a:t>
            </a:r>
            <a:r>
              <a:rPr lang="en-US" sz="2400" dirty="0" smtClean="0">
                <a:solidFill>
                  <a:schemeClr val="tx1"/>
                </a:solidFill>
                <a:latin typeface="Courier New" charset="0"/>
                <a:ea typeface="Courier New" charset="0"/>
                <a:cs typeface="Courier New" charset="0"/>
              </a:rPr>
              <a:t> </a:t>
            </a:r>
            <a:r>
              <a:rPr lang="en-US" sz="2400" dirty="0">
                <a:solidFill>
                  <a:schemeClr val="tx1"/>
                </a:solidFill>
                <a:latin typeface="Courier New" charset="0"/>
                <a:ea typeface="Courier New" charset="0"/>
                <a:cs typeface="Courier New" charset="0"/>
              </a:rPr>
              <a:t>network connect</a:t>
            </a:r>
            <a:r>
              <a:rPr lang="en-US" sz="2400" dirty="0">
                <a:solidFill>
                  <a:schemeClr val="tx1"/>
                </a:solidFill>
              </a:rPr>
              <a:t> </a:t>
            </a:r>
            <a:r>
              <a:rPr lang="en-US" sz="2400" dirty="0" smtClean="0">
                <a:solidFill>
                  <a:schemeClr val="tx1"/>
                </a:solidFill>
              </a:rPr>
              <a:t>command</a:t>
            </a:r>
            <a:endParaRPr lang="en-US" sz="2400" dirty="0">
              <a:solidFill>
                <a:schemeClr val="tx1"/>
              </a:solidFill>
            </a:endParaRPr>
          </a:p>
          <a:p>
            <a:pPr>
              <a:buFont typeface="Wingdings" panose="05000000000000000000" pitchFamily="2" charset="2"/>
              <a:buChar char="q"/>
            </a:pPr>
            <a:r>
              <a:rPr lang="en-US" sz="2400" dirty="0" smtClean="0"/>
              <a:t> </a:t>
            </a:r>
            <a:r>
              <a:rPr lang="en-US" sz="2400" dirty="0">
                <a:solidFill>
                  <a:schemeClr val="tx1"/>
                </a:solidFill>
              </a:rPr>
              <a:t>The following command connects an already-running </a:t>
            </a:r>
            <a:r>
              <a:rPr lang="en-US" sz="2400" dirty="0">
                <a:solidFill>
                  <a:schemeClr val="tx1"/>
                </a:solidFill>
                <a:latin typeface="Courier New" charset="0"/>
                <a:ea typeface="Courier New" charset="0"/>
                <a:cs typeface="Courier New" charset="0"/>
              </a:rPr>
              <a:t>my-</a:t>
            </a:r>
            <a:r>
              <a:rPr lang="en-US" sz="2400" dirty="0" err="1">
                <a:solidFill>
                  <a:schemeClr val="tx1"/>
                </a:solidFill>
                <a:latin typeface="Courier New" charset="0"/>
                <a:ea typeface="Courier New" charset="0"/>
                <a:cs typeface="Courier New" charset="0"/>
              </a:rPr>
              <a:t>nginx</a:t>
            </a:r>
            <a:r>
              <a:rPr lang="en-US" sz="2400" dirty="0">
                <a:solidFill>
                  <a:schemeClr val="tx1"/>
                </a:solidFill>
              </a:rPr>
              <a:t> container to an already-existing </a:t>
            </a:r>
            <a:r>
              <a:rPr lang="en-US" sz="2400" dirty="0">
                <a:solidFill>
                  <a:schemeClr val="tx1"/>
                </a:solidFill>
                <a:latin typeface="Courier New" charset="0"/>
                <a:ea typeface="Courier New" charset="0"/>
                <a:cs typeface="Courier New" charset="0"/>
              </a:rPr>
              <a:t>my-net</a:t>
            </a:r>
            <a:r>
              <a:rPr lang="en-US" sz="2400" dirty="0">
                <a:solidFill>
                  <a:schemeClr val="tx1"/>
                </a:solidFill>
              </a:rPr>
              <a:t> network:</a:t>
            </a: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17</a:t>
            </a:fld>
            <a:endParaRPr lang="en-US" altLang="en-US"/>
          </a:p>
        </p:txBody>
      </p:sp>
      <p:sp>
        <p:nvSpPr>
          <p:cNvPr id="7" name="Content Placeholder 2"/>
          <p:cNvSpPr>
            <a:spLocks noGrp="1"/>
          </p:cNvSpPr>
          <p:nvPr/>
        </p:nvSpPr>
        <p:spPr>
          <a:xfrm>
            <a:off x="2819400" y="2667000"/>
            <a:ext cx="6517181" cy="38100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 network connect my-net my-</a:t>
            </a:r>
            <a:r>
              <a:rPr lang="en-US" dirty="0" err="1">
                <a:solidFill>
                  <a:schemeClr val="bg1"/>
                </a:solidFill>
                <a:latin typeface="Courier New" charset="0"/>
                <a:ea typeface="Courier New" charset="0"/>
                <a:cs typeface="Courier New" charset="0"/>
              </a:rPr>
              <a:t>nginx</a:t>
            </a:r>
            <a:endParaRPr lang="en-US" dirty="0">
              <a:solidFill>
                <a:schemeClr val="bg1"/>
              </a:solidFill>
              <a:latin typeface="Courier New" charset="0"/>
              <a:ea typeface="Courier New" charset="0"/>
              <a:cs typeface="Courier New"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900" y="3390900"/>
            <a:ext cx="2857500" cy="2857500"/>
          </a:xfrm>
          <a:prstGeom prst="rect">
            <a:avLst/>
          </a:prstGeom>
        </p:spPr>
      </p:pic>
    </p:spTree>
    <p:extLst>
      <p:ext uri="{BB962C8B-B14F-4D97-AF65-F5344CB8AC3E}">
        <p14:creationId xmlns:p14="http://schemas.microsoft.com/office/powerpoint/2010/main" val="46404265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Quick Look at Docker Networking</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18</a:t>
            </a:fld>
            <a:endParaRPr lang="en-US" altLang="en-US"/>
          </a:p>
        </p:txBody>
      </p:sp>
      <p:grpSp>
        <p:nvGrpSpPr>
          <p:cNvPr id="3" name="Group 2"/>
          <p:cNvGrpSpPr/>
          <p:nvPr/>
        </p:nvGrpSpPr>
        <p:grpSpPr>
          <a:xfrm>
            <a:off x="1533618" y="1363068"/>
            <a:ext cx="9134382" cy="4275732"/>
            <a:chOff x="1600200" y="1363068"/>
            <a:chExt cx="9134382" cy="4275732"/>
          </a:xfrm>
        </p:grpSpPr>
        <p:sp>
          <p:nvSpPr>
            <p:cNvPr id="16" name="Cube 15"/>
            <p:cNvSpPr/>
            <p:nvPr/>
          </p:nvSpPr>
          <p:spPr>
            <a:xfrm>
              <a:off x="1600200" y="1363068"/>
              <a:ext cx="2151836" cy="2061921"/>
            </a:xfrm>
            <a:prstGeom prst="cube">
              <a:avLst>
                <a:gd name="adj" fmla="val 13868"/>
              </a:avLst>
            </a:prstGeom>
            <a:solidFill>
              <a:schemeClr val="bg2">
                <a:lumMod val="75000"/>
              </a:schemeClr>
            </a:solidFill>
            <a:ln>
              <a:noFill/>
            </a:ln>
            <a:effectLst>
              <a:outerShdw blurRad="1524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p:cNvSpPr/>
            <p:nvPr/>
          </p:nvSpPr>
          <p:spPr>
            <a:xfrm>
              <a:off x="3937705" y="1363068"/>
              <a:ext cx="2151836" cy="2061921"/>
            </a:xfrm>
            <a:prstGeom prst="cube">
              <a:avLst>
                <a:gd name="adj" fmla="val 13868"/>
              </a:avLst>
            </a:prstGeom>
            <a:solidFill>
              <a:schemeClr val="bg2">
                <a:lumMod val="75000"/>
              </a:schemeClr>
            </a:solidFill>
            <a:ln>
              <a:noFill/>
            </a:ln>
            <a:effectLst>
              <a:outerShdw blurRad="1524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ube 18"/>
            <p:cNvSpPr/>
            <p:nvPr/>
          </p:nvSpPr>
          <p:spPr>
            <a:xfrm>
              <a:off x="6245240" y="1363068"/>
              <a:ext cx="2151836" cy="2061921"/>
            </a:xfrm>
            <a:prstGeom prst="cube">
              <a:avLst>
                <a:gd name="adj" fmla="val 13868"/>
              </a:avLst>
            </a:prstGeom>
            <a:solidFill>
              <a:schemeClr val="bg2">
                <a:lumMod val="75000"/>
              </a:schemeClr>
            </a:solidFill>
            <a:ln>
              <a:noFill/>
            </a:ln>
            <a:effectLst>
              <a:outerShdw blurRad="1524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be 19"/>
            <p:cNvSpPr/>
            <p:nvPr/>
          </p:nvSpPr>
          <p:spPr>
            <a:xfrm>
              <a:off x="8582745" y="1363068"/>
              <a:ext cx="2151836" cy="2061921"/>
            </a:xfrm>
            <a:prstGeom prst="cube">
              <a:avLst>
                <a:gd name="adj" fmla="val 13868"/>
              </a:avLst>
            </a:prstGeom>
            <a:solidFill>
              <a:schemeClr val="bg2">
                <a:lumMod val="75000"/>
              </a:schemeClr>
            </a:solidFill>
            <a:ln>
              <a:noFill/>
            </a:ln>
            <a:effectLst>
              <a:outerShdw blurRad="1524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792706" y="3039979"/>
              <a:ext cx="1434603" cy="68981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177803" y="3039979"/>
              <a:ext cx="1434603" cy="68981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440906" y="3056912"/>
              <a:ext cx="1434603" cy="68981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826003" y="3056912"/>
              <a:ext cx="1434603" cy="68981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ube 29"/>
            <p:cNvSpPr/>
            <p:nvPr/>
          </p:nvSpPr>
          <p:spPr>
            <a:xfrm>
              <a:off x="1606440" y="4800600"/>
              <a:ext cx="9128142" cy="838200"/>
            </a:xfrm>
            <a:prstGeom prst="cube">
              <a:avLst/>
            </a:prstGeom>
            <a:solidFill>
              <a:schemeClr val="accent1">
                <a:lumMod val="60000"/>
                <a:lumOff val="40000"/>
              </a:schemeClr>
            </a:solidFill>
            <a:ln>
              <a:noFill/>
            </a:ln>
            <a:effectLst>
              <a:outerShdw blurRad="152400" dist="1778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nip Diagonal Corner Rectangle 24"/>
            <p:cNvSpPr/>
            <p:nvPr/>
          </p:nvSpPr>
          <p:spPr>
            <a:xfrm>
              <a:off x="1684165" y="4267200"/>
              <a:ext cx="1651683" cy="609600"/>
            </a:xfrm>
            <a:prstGeom prst="snip2Diag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nip Diagonal Corner Rectangle 25"/>
            <p:cNvSpPr/>
            <p:nvPr/>
          </p:nvSpPr>
          <p:spPr>
            <a:xfrm>
              <a:off x="4064651" y="4267200"/>
              <a:ext cx="1651683" cy="609600"/>
            </a:xfrm>
            <a:prstGeom prst="snip2Diag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nip Diagonal Corner Rectangle 26"/>
            <p:cNvSpPr/>
            <p:nvPr/>
          </p:nvSpPr>
          <p:spPr>
            <a:xfrm>
              <a:off x="6440906" y="4267200"/>
              <a:ext cx="1651683" cy="609600"/>
            </a:xfrm>
            <a:prstGeom prst="snip2Diag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nip Diagonal Corner Rectangle 27"/>
            <p:cNvSpPr/>
            <p:nvPr/>
          </p:nvSpPr>
          <p:spPr>
            <a:xfrm>
              <a:off x="8821392" y="4267200"/>
              <a:ext cx="1651683" cy="609600"/>
            </a:xfrm>
            <a:prstGeom prst="snip2Diag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604108" y="4994906"/>
              <a:ext cx="2561150" cy="584775"/>
            </a:xfrm>
            <a:prstGeom prst="rect">
              <a:avLst/>
            </a:prstGeom>
            <a:noFill/>
          </p:spPr>
          <p:txBody>
            <a:bodyPr wrap="none" rtlCol="0">
              <a:spAutoFit/>
            </a:bodyPr>
            <a:lstStyle/>
            <a:p>
              <a:r>
                <a:rPr lang="en-US" sz="3200" b="1" dirty="0" smtClean="0"/>
                <a:t>Docker Bridge</a:t>
              </a:r>
              <a:endParaRPr lang="en-US" sz="3200" b="1" dirty="0"/>
            </a:p>
          </p:txBody>
        </p:sp>
        <p:sp>
          <p:nvSpPr>
            <p:cNvPr id="32" name="TextBox 31"/>
            <p:cNvSpPr txBox="1"/>
            <p:nvPr/>
          </p:nvSpPr>
          <p:spPr>
            <a:xfrm>
              <a:off x="1968003" y="4279612"/>
              <a:ext cx="1172116" cy="584775"/>
            </a:xfrm>
            <a:prstGeom prst="rect">
              <a:avLst/>
            </a:prstGeom>
            <a:noFill/>
          </p:spPr>
          <p:txBody>
            <a:bodyPr wrap="none" rtlCol="0">
              <a:spAutoFit/>
            </a:bodyPr>
            <a:lstStyle/>
            <a:p>
              <a:r>
                <a:rPr lang="en-US" sz="3200" b="1" dirty="0" err="1" smtClean="0">
                  <a:latin typeface="Courier New" charset="0"/>
                  <a:ea typeface="Courier New" charset="0"/>
                  <a:cs typeface="Courier New" charset="0"/>
                </a:rPr>
                <a:t>veth</a:t>
              </a:r>
              <a:endParaRPr lang="en-US" sz="3200" b="1" dirty="0">
                <a:latin typeface="Courier New" charset="0"/>
                <a:ea typeface="Courier New" charset="0"/>
                <a:cs typeface="Courier New" charset="0"/>
              </a:endParaRPr>
            </a:p>
          </p:txBody>
        </p:sp>
        <p:sp>
          <p:nvSpPr>
            <p:cNvPr id="33" name="TextBox 32"/>
            <p:cNvSpPr txBox="1"/>
            <p:nvPr/>
          </p:nvSpPr>
          <p:spPr>
            <a:xfrm>
              <a:off x="4363545" y="4241366"/>
              <a:ext cx="1172116" cy="584775"/>
            </a:xfrm>
            <a:prstGeom prst="rect">
              <a:avLst/>
            </a:prstGeom>
            <a:noFill/>
          </p:spPr>
          <p:txBody>
            <a:bodyPr wrap="none" rtlCol="0">
              <a:spAutoFit/>
            </a:bodyPr>
            <a:lstStyle/>
            <a:p>
              <a:r>
                <a:rPr lang="en-US" sz="3200" b="1" dirty="0" err="1" smtClean="0">
                  <a:latin typeface="Courier New" charset="0"/>
                  <a:ea typeface="Courier New" charset="0"/>
                  <a:cs typeface="Courier New" charset="0"/>
                </a:rPr>
                <a:t>veth</a:t>
              </a:r>
              <a:endParaRPr lang="en-US" sz="3200" b="1" dirty="0">
                <a:latin typeface="Courier New" charset="0"/>
                <a:ea typeface="Courier New" charset="0"/>
                <a:cs typeface="Courier New" charset="0"/>
              </a:endParaRPr>
            </a:p>
          </p:txBody>
        </p:sp>
        <p:sp>
          <p:nvSpPr>
            <p:cNvPr id="34" name="TextBox 33"/>
            <p:cNvSpPr txBox="1"/>
            <p:nvPr/>
          </p:nvSpPr>
          <p:spPr>
            <a:xfrm>
              <a:off x="6739487" y="4292025"/>
              <a:ext cx="1172116" cy="584775"/>
            </a:xfrm>
            <a:prstGeom prst="rect">
              <a:avLst/>
            </a:prstGeom>
            <a:noFill/>
          </p:spPr>
          <p:txBody>
            <a:bodyPr wrap="none" rtlCol="0">
              <a:spAutoFit/>
            </a:bodyPr>
            <a:lstStyle/>
            <a:p>
              <a:r>
                <a:rPr lang="en-US" sz="3200" b="1" dirty="0" err="1" smtClean="0">
                  <a:latin typeface="Courier New" charset="0"/>
                  <a:ea typeface="Courier New" charset="0"/>
                  <a:cs typeface="Courier New" charset="0"/>
                </a:rPr>
                <a:t>veth</a:t>
              </a:r>
              <a:endParaRPr lang="en-US" sz="3200" b="1" dirty="0">
                <a:latin typeface="Courier New" charset="0"/>
                <a:ea typeface="Courier New" charset="0"/>
                <a:cs typeface="Courier New" charset="0"/>
              </a:endParaRPr>
            </a:p>
          </p:txBody>
        </p:sp>
        <p:sp>
          <p:nvSpPr>
            <p:cNvPr id="35" name="TextBox 34"/>
            <p:cNvSpPr txBox="1"/>
            <p:nvPr/>
          </p:nvSpPr>
          <p:spPr>
            <a:xfrm>
              <a:off x="9105230" y="4285330"/>
              <a:ext cx="1172116" cy="584775"/>
            </a:xfrm>
            <a:prstGeom prst="rect">
              <a:avLst/>
            </a:prstGeom>
            <a:noFill/>
          </p:spPr>
          <p:txBody>
            <a:bodyPr wrap="none" rtlCol="0">
              <a:spAutoFit/>
            </a:bodyPr>
            <a:lstStyle/>
            <a:p>
              <a:r>
                <a:rPr lang="en-US" sz="3200" b="1" dirty="0" err="1" smtClean="0">
                  <a:latin typeface="Courier New" charset="0"/>
                  <a:ea typeface="Courier New" charset="0"/>
                  <a:cs typeface="Courier New" charset="0"/>
                </a:rPr>
                <a:t>veth</a:t>
              </a:r>
              <a:endParaRPr lang="en-US" sz="3200" b="1" dirty="0">
                <a:latin typeface="Courier New" charset="0"/>
                <a:ea typeface="Courier New" charset="0"/>
                <a:cs typeface="Courier New" charset="0"/>
              </a:endParaRPr>
            </a:p>
          </p:txBody>
        </p:sp>
        <p:sp>
          <p:nvSpPr>
            <p:cNvPr id="36" name="TextBox 35"/>
            <p:cNvSpPr txBox="1"/>
            <p:nvPr/>
          </p:nvSpPr>
          <p:spPr>
            <a:xfrm>
              <a:off x="1977331" y="3117800"/>
              <a:ext cx="1172116" cy="584775"/>
            </a:xfrm>
            <a:prstGeom prst="rect">
              <a:avLst/>
            </a:prstGeom>
            <a:noFill/>
          </p:spPr>
          <p:txBody>
            <a:bodyPr wrap="none" rtlCol="0">
              <a:spAutoFit/>
            </a:bodyPr>
            <a:lstStyle/>
            <a:p>
              <a:r>
                <a:rPr lang="en-US" sz="3200" b="1" dirty="0" smtClean="0">
                  <a:latin typeface="Courier New" charset="0"/>
                  <a:ea typeface="Courier New" charset="0"/>
                  <a:cs typeface="Courier New" charset="0"/>
                </a:rPr>
                <a:t>eth0</a:t>
              </a:r>
              <a:endParaRPr lang="en-US" sz="3200" b="1" dirty="0">
                <a:latin typeface="Courier New" charset="0"/>
                <a:ea typeface="Courier New" charset="0"/>
                <a:cs typeface="Courier New" charset="0"/>
              </a:endParaRPr>
            </a:p>
          </p:txBody>
        </p:sp>
        <p:sp>
          <p:nvSpPr>
            <p:cNvPr id="37" name="TextBox 36"/>
            <p:cNvSpPr txBox="1"/>
            <p:nvPr/>
          </p:nvSpPr>
          <p:spPr>
            <a:xfrm>
              <a:off x="4354472" y="3117801"/>
              <a:ext cx="1172116" cy="584775"/>
            </a:xfrm>
            <a:prstGeom prst="rect">
              <a:avLst/>
            </a:prstGeom>
            <a:noFill/>
          </p:spPr>
          <p:txBody>
            <a:bodyPr wrap="none" rtlCol="0">
              <a:spAutoFit/>
            </a:bodyPr>
            <a:lstStyle/>
            <a:p>
              <a:r>
                <a:rPr lang="en-US" sz="3200" b="1" dirty="0" smtClean="0">
                  <a:latin typeface="Courier New" charset="0"/>
                  <a:ea typeface="Courier New" charset="0"/>
                  <a:cs typeface="Courier New" charset="0"/>
                </a:rPr>
                <a:t>eth0</a:t>
              </a:r>
              <a:endParaRPr lang="en-US" sz="3200" b="1" dirty="0">
                <a:latin typeface="Courier New" charset="0"/>
                <a:ea typeface="Courier New" charset="0"/>
                <a:cs typeface="Courier New" charset="0"/>
              </a:endParaRPr>
            </a:p>
          </p:txBody>
        </p:sp>
        <p:sp>
          <p:nvSpPr>
            <p:cNvPr id="38" name="TextBox 37"/>
            <p:cNvSpPr txBox="1"/>
            <p:nvPr/>
          </p:nvSpPr>
          <p:spPr>
            <a:xfrm>
              <a:off x="6624697" y="3121704"/>
              <a:ext cx="1172116" cy="584775"/>
            </a:xfrm>
            <a:prstGeom prst="rect">
              <a:avLst/>
            </a:prstGeom>
            <a:noFill/>
          </p:spPr>
          <p:txBody>
            <a:bodyPr wrap="none" rtlCol="0">
              <a:spAutoFit/>
            </a:bodyPr>
            <a:lstStyle/>
            <a:p>
              <a:r>
                <a:rPr lang="en-US" sz="3200" b="1" dirty="0" smtClean="0">
                  <a:latin typeface="Courier New" charset="0"/>
                  <a:ea typeface="Courier New" charset="0"/>
                  <a:cs typeface="Courier New" charset="0"/>
                </a:rPr>
                <a:t>eth0</a:t>
              </a:r>
              <a:endParaRPr lang="en-US" sz="3200" b="1" dirty="0">
                <a:latin typeface="Courier New" charset="0"/>
                <a:ea typeface="Courier New" charset="0"/>
                <a:cs typeface="Courier New" charset="0"/>
              </a:endParaRPr>
            </a:p>
          </p:txBody>
        </p:sp>
        <p:sp>
          <p:nvSpPr>
            <p:cNvPr id="39" name="TextBox 38"/>
            <p:cNvSpPr txBox="1"/>
            <p:nvPr/>
          </p:nvSpPr>
          <p:spPr>
            <a:xfrm>
              <a:off x="9004731" y="3121704"/>
              <a:ext cx="1172116" cy="584775"/>
            </a:xfrm>
            <a:prstGeom prst="rect">
              <a:avLst/>
            </a:prstGeom>
            <a:noFill/>
          </p:spPr>
          <p:txBody>
            <a:bodyPr wrap="none" rtlCol="0">
              <a:spAutoFit/>
            </a:bodyPr>
            <a:lstStyle/>
            <a:p>
              <a:r>
                <a:rPr lang="en-US" sz="3200" b="1" dirty="0" smtClean="0">
                  <a:latin typeface="Courier New" charset="0"/>
                  <a:ea typeface="Courier New" charset="0"/>
                  <a:cs typeface="Courier New" charset="0"/>
                </a:rPr>
                <a:t>eth0</a:t>
              </a:r>
              <a:endParaRPr lang="en-US" sz="3200" b="1" dirty="0">
                <a:latin typeface="Courier New" charset="0"/>
                <a:ea typeface="Courier New" charset="0"/>
                <a:cs typeface="Courier New" charset="0"/>
              </a:endParaRPr>
            </a:p>
          </p:txBody>
        </p:sp>
        <p:sp>
          <p:nvSpPr>
            <p:cNvPr id="40" name="TextBox 39"/>
            <p:cNvSpPr txBox="1"/>
            <p:nvPr/>
          </p:nvSpPr>
          <p:spPr>
            <a:xfrm>
              <a:off x="1627490" y="1850773"/>
              <a:ext cx="1853969" cy="1077218"/>
            </a:xfrm>
            <a:prstGeom prst="rect">
              <a:avLst/>
            </a:prstGeom>
            <a:noFill/>
          </p:spPr>
          <p:txBody>
            <a:bodyPr wrap="none" rtlCol="0">
              <a:spAutoFit/>
            </a:bodyPr>
            <a:lstStyle/>
            <a:p>
              <a:pPr algn="ctr"/>
              <a:r>
                <a:rPr lang="en-US" sz="3200" b="1" dirty="0" smtClean="0"/>
                <a:t>Docker </a:t>
              </a:r>
            </a:p>
            <a:p>
              <a:pPr algn="ctr"/>
              <a:r>
                <a:rPr lang="en-US" sz="3200" b="1" dirty="0" smtClean="0"/>
                <a:t>Container</a:t>
              </a:r>
              <a:endParaRPr lang="en-US" sz="3200" b="1" dirty="0"/>
            </a:p>
          </p:txBody>
        </p:sp>
        <p:sp>
          <p:nvSpPr>
            <p:cNvPr id="41" name="TextBox 40"/>
            <p:cNvSpPr txBox="1"/>
            <p:nvPr/>
          </p:nvSpPr>
          <p:spPr>
            <a:xfrm>
              <a:off x="3943237" y="1850773"/>
              <a:ext cx="1853969" cy="1077218"/>
            </a:xfrm>
            <a:prstGeom prst="rect">
              <a:avLst/>
            </a:prstGeom>
            <a:noFill/>
          </p:spPr>
          <p:txBody>
            <a:bodyPr wrap="none" rtlCol="0">
              <a:spAutoFit/>
            </a:bodyPr>
            <a:lstStyle/>
            <a:p>
              <a:pPr algn="ctr"/>
              <a:r>
                <a:rPr lang="en-US" sz="3200" b="1" dirty="0" smtClean="0"/>
                <a:t>Docker </a:t>
              </a:r>
            </a:p>
            <a:p>
              <a:pPr algn="ctr"/>
              <a:r>
                <a:rPr lang="en-US" sz="3200" b="1" dirty="0" smtClean="0"/>
                <a:t>Container</a:t>
              </a:r>
              <a:endParaRPr lang="en-US" sz="3200" b="1" dirty="0"/>
            </a:p>
          </p:txBody>
        </p:sp>
        <p:sp>
          <p:nvSpPr>
            <p:cNvPr id="42" name="TextBox 41"/>
            <p:cNvSpPr txBox="1"/>
            <p:nvPr/>
          </p:nvSpPr>
          <p:spPr>
            <a:xfrm>
              <a:off x="6275210" y="1852785"/>
              <a:ext cx="1853969" cy="1077218"/>
            </a:xfrm>
            <a:prstGeom prst="rect">
              <a:avLst/>
            </a:prstGeom>
            <a:noFill/>
          </p:spPr>
          <p:txBody>
            <a:bodyPr wrap="none" rtlCol="0">
              <a:spAutoFit/>
            </a:bodyPr>
            <a:lstStyle/>
            <a:p>
              <a:pPr algn="ctr"/>
              <a:r>
                <a:rPr lang="en-US" sz="3200" b="1" dirty="0" smtClean="0"/>
                <a:t>Docker </a:t>
              </a:r>
            </a:p>
            <a:p>
              <a:pPr algn="ctr"/>
              <a:r>
                <a:rPr lang="en-US" sz="3200" b="1" dirty="0" smtClean="0"/>
                <a:t>Container</a:t>
              </a:r>
              <a:endParaRPr lang="en-US" sz="3200" b="1" dirty="0"/>
            </a:p>
          </p:txBody>
        </p:sp>
        <p:sp>
          <p:nvSpPr>
            <p:cNvPr id="43" name="TextBox 42"/>
            <p:cNvSpPr txBox="1"/>
            <p:nvPr/>
          </p:nvSpPr>
          <p:spPr>
            <a:xfrm>
              <a:off x="8597403" y="1858933"/>
              <a:ext cx="1853969" cy="1077218"/>
            </a:xfrm>
            <a:prstGeom prst="rect">
              <a:avLst/>
            </a:prstGeom>
            <a:noFill/>
          </p:spPr>
          <p:txBody>
            <a:bodyPr wrap="none" rtlCol="0">
              <a:spAutoFit/>
            </a:bodyPr>
            <a:lstStyle/>
            <a:p>
              <a:pPr algn="ctr"/>
              <a:r>
                <a:rPr lang="en-US" sz="3200" b="1" dirty="0" smtClean="0"/>
                <a:t>Docker </a:t>
              </a:r>
            </a:p>
            <a:p>
              <a:pPr algn="ctr"/>
              <a:r>
                <a:rPr lang="en-US" sz="3200" b="1" dirty="0" smtClean="0"/>
                <a:t>Container</a:t>
              </a:r>
              <a:endParaRPr lang="en-US" sz="3200" b="1" dirty="0"/>
            </a:p>
          </p:txBody>
        </p:sp>
        <p:cxnSp>
          <p:nvCxnSpPr>
            <p:cNvPr id="59" name="Straight Connector 58"/>
            <p:cNvCxnSpPr>
              <a:stCxn id="21" idx="4"/>
              <a:endCxn id="25" idx="3"/>
            </p:cNvCxnSpPr>
            <p:nvPr/>
          </p:nvCxnSpPr>
          <p:spPr>
            <a:xfrm flipH="1">
              <a:off x="2510007" y="3729790"/>
              <a:ext cx="1" cy="53741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2" idx="4"/>
              <a:endCxn id="26" idx="3"/>
            </p:cNvCxnSpPr>
            <p:nvPr/>
          </p:nvCxnSpPr>
          <p:spPr>
            <a:xfrm flipH="1">
              <a:off x="4890493" y="3729790"/>
              <a:ext cx="4612" cy="53741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3" idx="4"/>
            </p:cNvCxnSpPr>
            <p:nvPr/>
          </p:nvCxnSpPr>
          <p:spPr>
            <a:xfrm flipH="1">
              <a:off x="7158207" y="3746723"/>
              <a:ext cx="1" cy="526939"/>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9585120" y="3751178"/>
              <a:ext cx="1" cy="526939"/>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695211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Containers Die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Containers </a:t>
            </a:r>
            <a:r>
              <a:rPr lang="en-US" sz="2400" dirty="0"/>
              <a:t>are </a:t>
            </a:r>
            <a:r>
              <a:rPr lang="en-US" sz="2400" dirty="0" smtClean="0"/>
              <a:t>ephemeral</a:t>
            </a:r>
            <a:endParaRPr lang="en-US" sz="2400" dirty="0"/>
          </a:p>
          <a:p>
            <a:pPr>
              <a:buFont typeface="Wingdings" panose="05000000000000000000" pitchFamily="2" charset="2"/>
              <a:buChar char="q"/>
            </a:pPr>
            <a:r>
              <a:rPr lang="en-US" sz="2400" dirty="0" smtClean="0"/>
              <a:t> Nothing </a:t>
            </a:r>
            <a:r>
              <a:rPr lang="en-US" sz="2400" dirty="0"/>
              <a:t>is saved from a container if it goes away</a:t>
            </a:r>
          </a:p>
          <a:p>
            <a:pPr>
              <a:buFont typeface="Wingdings" panose="05000000000000000000" pitchFamily="2" charset="2"/>
              <a:buChar char="q"/>
            </a:pPr>
            <a:r>
              <a:rPr lang="en-US" sz="2400" dirty="0" smtClean="0"/>
              <a:t> Containers </a:t>
            </a:r>
            <a:r>
              <a:rPr lang="en-US" sz="2400" dirty="0"/>
              <a:t>get new IP addresses</a:t>
            </a:r>
          </a:p>
          <a:p>
            <a:pPr>
              <a:buFont typeface="Wingdings" panose="05000000000000000000" pitchFamily="2" charset="2"/>
              <a:buChar char="q"/>
            </a:pPr>
            <a:r>
              <a:rPr lang="en-US" sz="2400" dirty="0" smtClean="0"/>
              <a:t> Don’t </a:t>
            </a:r>
            <a:r>
              <a:rPr lang="en-US" sz="2400" dirty="0"/>
              <a:t>treat containers </a:t>
            </a:r>
            <a:r>
              <a:rPr lang="en-US" sz="2400" dirty="0" smtClean="0"/>
              <a:t>like </a:t>
            </a:r>
            <a:r>
              <a:rPr lang="en-US" sz="2400" dirty="0"/>
              <a:t>VMs: </a:t>
            </a:r>
            <a:r>
              <a:rPr lang="en-US" sz="2400" dirty="0" smtClean="0"/>
              <a:t>They </a:t>
            </a:r>
            <a:r>
              <a:rPr lang="en-US" sz="2400" dirty="0"/>
              <a:t>are </a:t>
            </a:r>
            <a:r>
              <a:rPr lang="en-US" sz="2400" dirty="0" smtClean="0"/>
              <a:t>NOT</a:t>
            </a:r>
            <a:endParaRPr lang="en-US" sz="2400" dirty="0"/>
          </a:p>
          <a:p>
            <a:pPr>
              <a:buFont typeface="Wingdings" panose="05000000000000000000" pitchFamily="2" charset="2"/>
              <a:buChar char="q"/>
            </a:pPr>
            <a:r>
              <a:rPr lang="en-US" sz="2400" dirty="0" smtClean="0"/>
              <a:t> But </a:t>
            </a:r>
            <a:r>
              <a:rPr lang="en-US" sz="2400" dirty="0"/>
              <a:t>what about </a:t>
            </a:r>
            <a:r>
              <a:rPr lang="en-US" sz="2400" dirty="0" err="1"/>
              <a:t>stateful</a:t>
            </a:r>
            <a:r>
              <a:rPr lang="en-US" sz="2400" dirty="0"/>
              <a:t> applications?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19</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3791620"/>
            <a:ext cx="3670300" cy="2070100"/>
          </a:xfrm>
          <a:prstGeom prst="rect">
            <a:avLst/>
          </a:prstGeom>
        </p:spPr>
      </p:pic>
    </p:spTree>
    <p:extLst>
      <p:ext uri="{BB962C8B-B14F-4D97-AF65-F5344CB8AC3E}">
        <p14:creationId xmlns:p14="http://schemas.microsoft.com/office/powerpoint/2010/main" val="26087685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Understanding Networking Overview</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a:t>
            </a:fld>
            <a:endParaRPr lang="en-US" alt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a:t>
            </a:r>
            <a:r>
              <a:rPr lang="en-US" sz="2400" dirty="0" smtClean="0">
                <a:solidFill>
                  <a:schemeClr val="tx1"/>
                </a:solidFill>
              </a:rPr>
              <a:t>Docker </a:t>
            </a:r>
            <a:r>
              <a:rPr lang="en-US" sz="2400" dirty="0">
                <a:solidFill>
                  <a:schemeClr val="tx1"/>
                </a:solidFill>
              </a:rPr>
              <a:t>containers and services </a:t>
            </a:r>
            <a:r>
              <a:rPr lang="en-US" sz="2400" dirty="0" smtClean="0">
                <a:solidFill>
                  <a:schemeClr val="tx1"/>
                </a:solidFill>
              </a:rPr>
              <a:t>can connect together or non-Docker workloads</a:t>
            </a: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C</a:t>
            </a:r>
            <a:r>
              <a:rPr lang="en-US" sz="2400" dirty="0" smtClean="0">
                <a:solidFill>
                  <a:schemeClr val="tx1"/>
                </a:solidFill>
              </a:rPr>
              <a:t>ontainers and services do not need to be aware they are deployed on Docker, or </a:t>
            </a:r>
            <a:r>
              <a:rPr lang="en-US" sz="2400" dirty="0">
                <a:solidFill>
                  <a:schemeClr val="tx1"/>
                </a:solidFill>
              </a:rPr>
              <a:t>whether their peers are also Docker workloads or </a:t>
            </a:r>
            <a:r>
              <a:rPr lang="en-US" sz="2400" dirty="0" smtClean="0">
                <a:solidFill>
                  <a:schemeClr val="tx1"/>
                </a:solidFill>
              </a:rPr>
              <a:t>not</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No matter the OS, </a:t>
            </a:r>
            <a:r>
              <a:rPr lang="en-US" sz="2400" dirty="0">
                <a:solidFill>
                  <a:schemeClr val="tx1"/>
                </a:solidFill>
              </a:rPr>
              <a:t>or a mix </a:t>
            </a:r>
            <a:r>
              <a:rPr lang="en-US" sz="2400" dirty="0" smtClean="0">
                <a:solidFill>
                  <a:schemeClr val="tx1"/>
                </a:solidFill>
              </a:rPr>
              <a:t>of, </a:t>
            </a:r>
            <a:r>
              <a:rPr lang="en-US" sz="2400" dirty="0">
                <a:solidFill>
                  <a:schemeClr val="tx1"/>
                </a:solidFill>
              </a:rPr>
              <a:t>you can use Docker </a:t>
            </a:r>
            <a:r>
              <a:rPr lang="en-US" sz="2400" dirty="0" smtClean="0">
                <a:solidFill>
                  <a:schemeClr val="tx1"/>
                </a:solidFill>
              </a:rPr>
              <a:t>                                                       to </a:t>
            </a:r>
            <a:r>
              <a:rPr lang="en-US" sz="2400" dirty="0">
                <a:solidFill>
                  <a:schemeClr val="tx1"/>
                </a:solidFill>
              </a:rPr>
              <a:t>manage them in a platform-agnostic way.</a:t>
            </a:r>
          </a:p>
          <a:p>
            <a:pPr>
              <a:buFont typeface="Wingdings" panose="05000000000000000000" pitchFamily="2" charset="2"/>
              <a:buChar char="q"/>
            </a:pP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211494"/>
            <a:ext cx="5080000" cy="3810000"/>
          </a:xfrm>
          <a:prstGeom prst="rect">
            <a:avLst/>
          </a:prstGeom>
        </p:spPr>
      </p:pic>
    </p:spTree>
    <p:extLst>
      <p:ext uri="{BB962C8B-B14F-4D97-AF65-F5344CB8AC3E}">
        <p14:creationId xmlns:p14="http://schemas.microsoft.com/office/powerpoint/2010/main" val="70709784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Data in Docker</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It is possible to store data within the writable layer of a container, but there are some downsides</a:t>
            </a:r>
            <a:r>
              <a:rPr lang="en-US" sz="2400" dirty="0" smtClean="0">
                <a:solidFill>
                  <a:schemeClr val="tx1"/>
                </a:solidFill>
              </a:rPr>
              <a:t>:</a:t>
            </a:r>
          </a:p>
          <a:p>
            <a:pPr lvl="1">
              <a:buFont typeface="Arial" charset="0"/>
              <a:buChar char="•"/>
            </a:pPr>
            <a:r>
              <a:rPr lang="en-US" sz="2200" dirty="0">
                <a:solidFill>
                  <a:schemeClr val="tx1"/>
                </a:solidFill>
              </a:rPr>
              <a:t> </a:t>
            </a:r>
            <a:r>
              <a:rPr lang="en-US" sz="2200" dirty="0" smtClean="0">
                <a:solidFill>
                  <a:schemeClr val="tx1"/>
                </a:solidFill>
              </a:rPr>
              <a:t>The </a:t>
            </a:r>
            <a:r>
              <a:rPr lang="en-US" sz="2200" dirty="0">
                <a:solidFill>
                  <a:schemeClr val="tx1"/>
                </a:solidFill>
              </a:rPr>
              <a:t>data doesn’t persist when that container is no longer </a:t>
            </a:r>
            <a:r>
              <a:rPr lang="en-US" sz="2200" dirty="0" smtClean="0">
                <a:solidFill>
                  <a:schemeClr val="tx1"/>
                </a:solidFill>
              </a:rPr>
              <a:t>running</a:t>
            </a:r>
          </a:p>
          <a:p>
            <a:pPr lvl="1">
              <a:buFont typeface="Arial" charset="0"/>
              <a:buChar char="•"/>
            </a:pPr>
            <a:r>
              <a:rPr lang="en-US" sz="2400" dirty="0">
                <a:solidFill>
                  <a:schemeClr val="tx1"/>
                </a:solidFill>
              </a:rPr>
              <a:t>A container’s writable layer is tightly coupled to the host machine where the container is </a:t>
            </a:r>
            <a:r>
              <a:rPr lang="en-US" sz="2400" dirty="0" smtClean="0">
                <a:solidFill>
                  <a:schemeClr val="tx1"/>
                </a:solidFill>
              </a:rPr>
              <a:t>running</a:t>
            </a:r>
          </a:p>
          <a:p>
            <a:pPr lvl="1">
              <a:buFont typeface="Arial" charset="0"/>
              <a:buChar char="•"/>
            </a:pPr>
            <a:r>
              <a:rPr lang="en-US" sz="2200" dirty="0" smtClean="0">
                <a:solidFill>
                  <a:schemeClr val="tx1"/>
                </a:solidFill>
              </a:rPr>
              <a:t>Writing </a:t>
            </a:r>
            <a:r>
              <a:rPr lang="en-US" sz="2200" dirty="0">
                <a:solidFill>
                  <a:schemeClr val="tx1"/>
                </a:solidFill>
              </a:rPr>
              <a:t>into a container’s writable layer requires a storage driver to manage the filesystem. </a:t>
            </a:r>
            <a:endParaRPr lang="en-US" sz="2400" dirty="0" smtClean="0">
              <a:solidFill>
                <a:schemeClr val="tx1"/>
              </a:solidFill>
            </a:endParaRPr>
          </a:p>
          <a:p>
            <a:pPr>
              <a:buFont typeface="Wingdings" panose="05000000000000000000" pitchFamily="2" charset="2"/>
              <a:buChar char="q"/>
            </a:pPr>
            <a:r>
              <a:rPr lang="en-US" sz="2400" dirty="0" smtClean="0"/>
              <a:t> </a:t>
            </a:r>
            <a:r>
              <a:rPr lang="en-US" sz="2400" dirty="0">
                <a:solidFill>
                  <a:schemeClr val="tx1"/>
                </a:solidFill>
              </a:rPr>
              <a:t>Docker offers three different ways to mount data into a container from the Docker host: </a:t>
            </a:r>
            <a:endParaRPr lang="en-US" sz="2400" dirty="0" smtClean="0">
              <a:solidFill>
                <a:schemeClr val="tx1"/>
              </a:solidFill>
            </a:endParaRPr>
          </a:p>
          <a:p>
            <a:pPr marL="658368" lvl="1" indent="-457200">
              <a:buClr>
                <a:schemeClr val="tx1"/>
              </a:buClr>
              <a:buFont typeface="+mj-lt"/>
              <a:buAutoNum type="arabicPeriod"/>
            </a:pPr>
            <a:r>
              <a:rPr lang="en-US" sz="2200" dirty="0">
                <a:solidFill>
                  <a:schemeClr val="tx1"/>
                </a:solidFill>
              </a:rPr>
              <a:t> </a:t>
            </a:r>
            <a:r>
              <a:rPr lang="en-US" sz="2200" dirty="0" smtClean="0">
                <a:solidFill>
                  <a:schemeClr val="tx1"/>
                </a:solidFill>
              </a:rPr>
              <a:t>volumes</a:t>
            </a:r>
            <a:r>
              <a:rPr lang="en-US" sz="2200" dirty="0">
                <a:solidFill>
                  <a:schemeClr val="tx1"/>
                </a:solidFill>
              </a:rPr>
              <a:t> </a:t>
            </a:r>
            <a:endParaRPr lang="en-US" sz="2200" dirty="0" smtClean="0">
              <a:solidFill>
                <a:schemeClr val="tx1"/>
              </a:solidFill>
            </a:endParaRPr>
          </a:p>
          <a:p>
            <a:pPr marL="658368" lvl="1" indent="-457200">
              <a:buClr>
                <a:schemeClr val="tx1"/>
              </a:buClr>
              <a:buFont typeface="+mj-lt"/>
              <a:buAutoNum type="arabicPeriod"/>
            </a:pPr>
            <a:r>
              <a:rPr lang="en-US" sz="2200" dirty="0">
                <a:solidFill>
                  <a:schemeClr val="tx1"/>
                </a:solidFill>
              </a:rPr>
              <a:t> </a:t>
            </a:r>
            <a:r>
              <a:rPr lang="en-US" sz="2200" dirty="0" smtClean="0">
                <a:solidFill>
                  <a:schemeClr val="tx1"/>
                </a:solidFill>
              </a:rPr>
              <a:t>bind mounts</a:t>
            </a:r>
            <a:endParaRPr lang="en-US" sz="2200" dirty="0">
              <a:solidFill>
                <a:schemeClr val="tx1"/>
              </a:solidFill>
            </a:endParaRPr>
          </a:p>
          <a:p>
            <a:pPr marL="658368" lvl="1" indent="-457200">
              <a:buClr>
                <a:schemeClr val="tx1"/>
              </a:buClr>
              <a:buFont typeface="+mj-lt"/>
              <a:buAutoNum type="arabicPeriod"/>
            </a:pPr>
            <a:r>
              <a:rPr lang="en-US" sz="2200" dirty="0" smtClean="0">
                <a:solidFill>
                  <a:schemeClr val="tx1"/>
                </a:solidFill>
              </a:rPr>
              <a:t> </a:t>
            </a:r>
            <a:r>
              <a:rPr lang="en-US" sz="2200" dirty="0" err="1" smtClean="0">
                <a:solidFill>
                  <a:schemeClr val="tx1"/>
                </a:solidFill>
              </a:rPr>
              <a:t>tmpfs</a:t>
            </a:r>
            <a:r>
              <a:rPr lang="en-US" sz="2200" dirty="0">
                <a:solidFill>
                  <a:schemeClr val="tx1"/>
                </a:solidFill>
              </a:rPr>
              <a:t> </a:t>
            </a:r>
            <a:r>
              <a:rPr lang="en-US" sz="2200" dirty="0" smtClean="0">
                <a:solidFill>
                  <a:schemeClr val="tx1"/>
                </a:solidFill>
              </a:rPr>
              <a:t>volumes</a:t>
            </a:r>
            <a:endParaRPr lang="en-US" sz="22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20</a:t>
            </a:fld>
            <a:endParaRPr lang="en-US" altLang="en-US"/>
          </a:p>
        </p:txBody>
      </p:sp>
    </p:spTree>
    <p:extLst>
      <p:ext uri="{BB962C8B-B14F-4D97-AF65-F5344CB8AC3E}">
        <p14:creationId xmlns:p14="http://schemas.microsoft.com/office/powerpoint/2010/main" val="103984626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Choosing the Right Mount Type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No matter which type of mount you choose </a:t>
            </a:r>
            <a:r>
              <a:rPr lang="en-US" sz="2400" dirty="0" smtClean="0">
                <a:solidFill>
                  <a:schemeClr val="tx1"/>
                </a:solidFill>
              </a:rPr>
              <a:t>the </a:t>
            </a:r>
            <a:r>
              <a:rPr lang="en-US" sz="2400" dirty="0">
                <a:solidFill>
                  <a:schemeClr val="tx1"/>
                </a:solidFill>
              </a:rPr>
              <a:t>data looks the </a:t>
            </a:r>
            <a:r>
              <a:rPr lang="en-US" sz="2400" dirty="0" smtClean="0">
                <a:solidFill>
                  <a:schemeClr val="tx1"/>
                </a:solidFill>
              </a:rPr>
              <a:t>same</a:t>
            </a:r>
          </a:p>
          <a:p>
            <a:pPr>
              <a:buFont typeface="Wingdings" panose="05000000000000000000" pitchFamily="2" charset="2"/>
              <a:buChar char="q"/>
            </a:pPr>
            <a:r>
              <a:rPr lang="en-US" sz="2400" dirty="0">
                <a:solidFill>
                  <a:schemeClr val="tx1"/>
                </a:solidFill>
              </a:rPr>
              <a:t> T</a:t>
            </a:r>
            <a:r>
              <a:rPr lang="en-US" sz="2400" dirty="0" smtClean="0">
                <a:solidFill>
                  <a:schemeClr val="tx1"/>
                </a:solidFill>
              </a:rPr>
              <a:t>o </a:t>
            </a:r>
            <a:r>
              <a:rPr lang="en-US" sz="2400" dirty="0">
                <a:solidFill>
                  <a:schemeClr val="tx1"/>
                </a:solidFill>
              </a:rPr>
              <a:t>visualize the </a:t>
            </a:r>
            <a:r>
              <a:rPr lang="en-US" sz="2400" dirty="0" smtClean="0">
                <a:solidFill>
                  <a:schemeClr val="tx1"/>
                </a:solidFill>
              </a:rPr>
              <a:t>difference, think </a:t>
            </a:r>
            <a:r>
              <a:rPr lang="en-US" sz="2400" dirty="0">
                <a:solidFill>
                  <a:schemeClr val="tx1"/>
                </a:solidFill>
              </a:rPr>
              <a:t>about where the data lives on the Docker </a:t>
            </a:r>
            <a:r>
              <a:rPr lang="en-US" sz="2400" dirty="0" smtClean="0">
                <a:solidFill>
                  <a:schemeClr val="tx1"/>
                </a:solidFill>
              </a:rPr>
              <a:t>host</a:t>
            </a: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21</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4650" y="2438400"/>
            <a:ext cx="6362700" cy="3238500"/>
          </a:xfrm>
          <a:prstGeom prst="rect">
            <a:avLst/>
          </a:prstGeom>
        </p:spPr>
      </p:pic>
    </p:spTree>
    <p:extLst>
      <p:ext uri="{BB962C8B-B14F-4D97-AF65-F5344CB8AC3E}">
        <p14:creationId xmlns:p14="http://schemas.microsoft.com/office/powerpoint/2010/main" val="138642698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 of Volumes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Volumes </a:t>
            </a:r>
            <a:r>
              <a:rPr lang="en-US" sz="2400" dirty="0">
                <a:solidFill>
                  <a:schemeClr val="tx1"/>
                </a:solidFill>
              </a:rPr>
              <a:t>are the preferred mechanism for persisting </a:t>
            </a:r>
            <a:r>
              <a:rPr lang="en-US" sz="2400" dirty="0" smtClean="0">
                <a:solidFill>
                  <a:schemeClr val="tx1"/>
                </a:solidFill>
              </a:rPr>
              <a:t>data, generally</a:t>
            </a:r>
          </a:p>
          <a:p>
            <a:pPr>
              <a:buFont typeface="Wingdings" panose="05000000000000000000" pitchFamily="2" charset="2"/>
              <a:buChar char="q"/>
            </a:pPr>
            <a:r>
              <a:rPr lang="en-US" sz="2400" dirty="0">
                <a:solidFill>
                  <a:schemeClr val="tx1"/>
                </a:solidFill>
              </a:rPr>
              <a:t> B</a:t>
            </a:r>
            <a:r>
              <a:rPr lang="en-US" sz="2400" dirty="0" smtClean="0">
                <a:solidFill>
                  <a:schemeClr val="tx1"/>
                </a:solidFill>
              </a:rPr>
              <a:t>ind </a:t>
            </a:r>
            <a:r>
              <a:rPr lang="en-US" sz="2400" dirty="0">
                <a:solidFill>
                  <a:schemeClr val="tx1"/>
                </a:solidFill>
              </a:rPr>
              <a:t>mounts are dependent on the directory structure of the </a:t>
            </a:r>
            <a:r>
              <a:rPr lang="en-US" sz="2400" dirty="0" smtClean="0">
                <a:solidFill>
                  <a:schemeClr val="tx1"/>
                </a:solidFill>
              </a:rPr>
              <a:t>host</a:t>
            </a:r>
          </a:p>
          <a:p>
            <a:pPr>
              <a:buFont typeface="Wingdings" panose="05000000000000000000" pitchFamily="2" charset="2"/>
              <a:buChar char="q"/>
            </a:pPr>
            <a:r>
              <a:rPr lang="en-US" sz="2400" dirty="0">
                <a:solidFill>
                  <a:schemeClr val="tx1"/>
                </a:solidFill>
              </a:rPr>
              <a:t> Volumes have several advantages over bind </a:t>
            </a:r>
            <a:r>
              <a:rPr lang="en-US" sz="2400" dirty="0" smtClean="0">
                <a:solidFill>
                  <a:schemeClr val="tx1"/>
                </a:solidFill>
              </a:rPr>
              <a:t>mounts:</a:t>
            </a:r>
          </a:p>
          <a:p>
            <a:pPr lvl="1">
              <a:buFont typeface="Arial" charset="0"/>
              <a:buChar char="•"/>
            </a:pPr>
            <a:r>
              <a:rPr lang="en-US" sz="2200" dirty="0" smtClean="0">
                <a:solidFill>
                  <a:schemeClr val="tx1"/>
                </a:solidFill>
              </a:rPr>
              <a:t> Volumes </a:t>
            </a:r>
            <a:r>
              <a:rPr lang="en-US" sz="2200" dirty="0">
                <a:solidFill>
                  <a:schemeClr val="tx1"/>
                </a:solidFill>
              </a:rPr>
              <a:t>are easier to back up or </a:t>
            </a:r>
            <a:r>
              <a:rPr lang="en-US" sz="2200" dirty="0" smtClean="0">
                <a:solidFill>
                  <a:schemeClr val="tx1"/>
                </a:solidFill>
              </a:rPr>
              <a:t>migrate</a:t>
            </a:r>
          </a:p>
          <a:p>
            <a:pPr lvl="1">
              <a:buFont typeface="Arial" charset="0"/>
              <a:buChar char="•"/>
            </a:pPr>
            <a:r>
              <a:rPr lang="en-US" sz="2200" dirty="0">
                <a:solidFill>
                  <a:schemeClr val="tx1"/>
                </a:solidFill>
              </a:rPr>
              <a:t> </a:t>
            </a:r>
            <a:r>
              <a:rPr lang="en-US" sz="2400" dirty="0" smtClean="0">
                <a:solidFill>
                  <a:schemeClr val="tx1"/>
                </a:solidFill>
              </a:rPr>
              <a:t>You </a:t>
            </a:r>
            <a:r>
              <a:rPr lang="en-US" sz="2400" dirty="0">
                <a:solidFill>
                  <a:schemeClr val="tx1"/>
                </a:solidFill>
              </a:rPr>
              <a:t>can manage volumes using Docker CLI commands or the Docker </a:t>
            </a:r>
            <a:r>
              <a:rPr lang="en-US" sz="2400" dirty="0" smtClean="0">
                <a:solidFill>
                  <a:schemeClr val="tx1"/>
                </a:solidFill>
              </a:rPr>
              <a:t>API</a:t>
            </a:r>
          </a:p>
          <a:p>
            <a:pPr lvl="1">
              <a:buFont typeface="Arial" charset="0"/>
              <a:buChar char="•"/>
            </a:pPr>
            <a:r>
              <a:rPr lang="en-US" sz="2400" dirty="0">
                <a:solidFill>
                  <a:schemeClr val="tx1"/>
                </a:solidFill>
              </a:rPr>
              <a:t> </a:t>
            </a:r>
            <a:r>
              <a:rPr lang="en-US" sz="2400" dirty="0" smtClean="0">
                <a:solidFill>
                  <a:schemeClr val="tx1"/>
                </a:solidFill>
              </a:rPr>
              <a:t>Volumes </a:t>
            </a:r>
            <a:r>
              <a:rPr lang="en-US" sz="2400" dirty="0">
                <a:solidFill>
                  <a:schemeClr val="tx1"/>
                </a:solidFill>
              </a:rPr>
              <a:t>work on both Linux and Windows </a:t>
            </a:r>
            <a:r>
              <a:rPr lang="en-US" sz="2400" dirty="0" smtClean="0">
                <a:solidFill>
                  <a:schemeClr val="tx1"/>
                </a:solidFill>
              </a:rPr>
              <a:t>containers</a:t>
            </a:r>
          </a:p>
          <a:p>
            <a:pPr lvl="1">
              <a:buFont typeface="Arial" charset="0"/>
              <a:buChar char="•"/>
            </a:pPr>
            <a:r>
              <a:rPr lang="en-US" sz="2400" dirty="0">
                <a:solidFill>
                  <a:schemeClr val="tx1"/>
                </a:solidFill>
              </a:rPr>
              <a:t> </a:t>
            </a:r>
            <a:r>
              <a:rPr lang="en-US" sz="2400" dirty="0" smtClean="0">
                <a:solidFill>
                  <a:schemeClr val="tx1"/>
                </a:solidFill>
              </a:rPr>
              <a:t>Volumes </a:t>
            </a:r>
            <a:r>
              <a:rPr lang="en-US" sz="2400" dirty="0">
                <a:solidFill>
                  <a:schemeClr val="tx1"/>
                </a:solidFill>
              </a:rPr>
              <a:t>can be more safely shared among multiple </a:t>
            </a:r>
            <a:r>
              <a:rPr lang="en-US" sz="2400" dirty="0" smtClean="0">
                <a:solidFill>
                  <a:schemeClr val="tx1"/>
                </a:solidFill>
              </a:rPr>
              <a:t>containers</a:t>
            </a:r>
          </a:p>
          <a:p>
            <a:pPr lvl="1">
              <a:buFont typeface="Arial" charset="0"/>
              <a:buChar char="•"/>
            </a:pPr>
            <a:r>
              <a:rPr lang="en-US" sz="2400" dirty="0">
                <a:solidFill>
                  <a:schemeClr val="tx1"/>
                </a:solidFill>
              </a:rPr>
              <a:t> </a:t>
            </a:r>
            <a:r>
              <a:rPr lang="en-US" sz="2400" dirty="0" smtClean="0">
                <a:solidFill>
                  <a:schemeClr val="tx1"/>
                </a:solidFill>
              </a:rPr>
              <a:t>Volume </a:t>
            </a:r>
            <a:r>
              <a:rPr lang="en-US" sz="2400" dirty="0">
                <a:solidFill>
                  <a:schemeClr val="tx1"/>
                </a:solidFill>
              </a:rPr>
              <a:t>drivers allow you to store volumes on remote hosts or cloud providers, to encrypt the contents of volumes, or to add other </a:t>
            </a:r>
            <a:r>
              <a:rPr lang="en-US" sz="2400" dirty="0" smtClean="0">
                <a:solidFill>
                  <a:schemeClr val="tx1"/>
                </a:solidFill>
              </a:rPr>
              <a:t>functionality</a:t>
            </a:r>
          </a:p>
          <a:p>
            <a:pPr lvl="1">
              <a:buFont typeface="Arial" charset="0"/>
              <a:buChar char="•"/>
            </a:pPr>
            <a:r>
              <a:rPr lang="en-US" sz="2400" dirty="0">
                <a:solidFill>
                  <a:schemeClr val="tx1"/>
                </a:solidFill>
              </a:rPr>
              <a:t> </a:t>
            </a:r>
            <a:r>
              <a:rPr lang="en-US" sz="2400" dirty="0" smtClean="0">
                <a:solidFill>
                  <a:schemeClr val="tx1"/>
                </a:solidFill>
              </a:rPr>
              <a:t>A </a:t>
            </a:r>
            <a:r>
              <a:rPr lang="en-US" sz="2400" dirty="0">
                <a:solidFill>
                  <a:schemeClr val="tx1"/>
                </a:solidFill>
              </a:rPr>
              <a:t>new volume’s contents can be pre-populated by a </a:t>
            </a:r>
            <a:r>
              <a:rPr lang="en-US" sz="2400" dirty="0" smtClean="0">
                <a:solidFill>
                  <a:schemeClr val="tx1"/>
                </a:solidFill>
              </a:rPr>
              <a:t>container</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22</a:t>
            </a:fld>
            <a:endParaRPr lang="en-US" altLang="en-US"/>
          </a:p>
        </p:txBody>
      </p:sp>
    </p:spTree>
    <p:extLst>
      <p:ext uri="{BB962C8B-B14F-4D97-AF65-F5344CB8AC3E}">
        <p14:creationId xmlns:p14="http://schemas.microsoft.com/office/powerpoint/2010/main" val="44213775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 of Volumes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V</a:t>
            </a:r>
            <a:r>
              <a:rPr lang="en-US" sz="2400" dirty="0" smtClean="0">
                <a:solidFill>
                  <a:schemeClr val="tx1"/>
                </a:solidFill>
              </a:rPr>
              <a:t>olumes </a:t>
            </a:r>
            <a:r>
              <a:rPr lang="en-US" sz="2400" dirty="0">
                <a:solidFill>
                  <a:schemeClr val="tx1"/>
                </a:solidFill>
              </a:rPr>
              <a:t>are </a:t>
            </a:r>
            <a:r>
              <a:rPr lang="en-US" sz="2400" dirty="0" smtClean="0">
                <a:solidFill>
                  <a:schemeClr val="tx1"/>
                </a:solidFill>
              </a:rPr>
              <a:t>also a </a:t>
            </a:r>
            <a:r>
              <a:rPr lang="en-US" sz="2400" dirty="0">
                <a:solidFill>
                  <a:schemeClr val="tx1"/>
                </a:solidFill>
              </a:rPr>
              <a:t>better choice than persisting data in a container’s writable layer, because using a volume does not increase the size of containers </a:t>
            </a:r>
            <a:endParaRPr lang="en-US" sz="2400" dirty="0" smtClean="0">
              <a:solidFill>
                <a:schemeClr val="tx1"/>
              </a:solidFill>
            </a:endParaRP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And, </a:t>
            </a:r>
            <a:r>
              <a:rPr lang="en-US" sz="2400" dirty="0">
                <a:solidFill>
                  <a:schemeClr val="tx1"/>
                </a:solidFill>
              </a:rPr>
              <a:t>the volume’s contents exist outside the </a:t>
            </a:r>
            <a:r>
              <a:rPr lang="en-US" sz="2400" b="1" dirty="0">
                <a:solidFill>
                  <a:schemeClr val="tx1"/>
                </a:solidFill>
              </a:rPr>
              <a:t>lifecycle</a:t>
            </a:r>
            <a:r>
              <a:rPr lang="en-US" sz="2400" dirty="0">
                <a:solidFill>
                  <a:schemeClr val="tx1"/>
                </a:solidFill>
              </a:rPr>
              <a:t> of a given </a:t>
            </a:r>
            <a:r>
              <a:rPr lang="en-US" sz="2400" dirty="0" smtClean="0">
                <a:solidFill>
                  <a:schemeClr val="tx1"/>
                </a:solidFill>
              </a:rPr>
              <a:t>container!</a:t>
            </a:r>
            <a:r>
              <a:rPr lang="en-US" sz="2400" dirty="0" smtClean="0"/>
              <a:t> </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23</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0" y="2590800"/>
            <a:ext cx="6375400" cy="3238500"/>
          </a:xfrm>
          <a:prstGeom prst="rect">
            <a:avLst/>
          </a:prstGeom>
        </p:spPr>
      </p:pic>
    </p:spTree>
    <p:extLst>
      <p:ext uri="{BB962C8B-B14F-4D97-AF65-F5344CB8AC3E}">
        <p14:creationId xmlns:p14="http://schemas.microsoft.com/office/powerpoint/2010/main" val="153717729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 of Volumes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If </a:t>
            </a:r>
            <a:r>
              <a:rPr lang="en-US" sz="2400" dirty="0">
                <a:solidFill>
                  <a:schemeClr val="tx1"/>
                </a:solidFill>
              </a:rPr>
              <a:t>your container generates non-persistent state data, </a:t>
            </a:r>
            <a:r>
              <a:rPr lang="en-US" sz="2400" dirty="0" smtClean="0">
                <a:solidFill>
                  <a:schemeClr val="tx1"/>
                </a:solidFill>
              </a:rPr>
              <a:t>consider a</a:t>
            </a:r>
            <a:r>
              <a:rPr lang="en-US" sz="2400" dirty="0">
                <a:solidFill>
                  <a:schemeClr val="tx1"/>
                </a:solidFill>
              </a:rPr>
              <a:t> </a:t>
            </a:r>
            <a:r>
              <a:rPr lang="en-US" sz="2400" dirty="0" err="1">
                <a:solidFill>
                  <a:schemeClr val="tx1"/>
                </a:solidFill>
              </a:rPr>
              <a:t>tmpfs</a:t>
            </a:r>
            <a:r>
              <a:rPr lang="en-US" sz="2400" dirty="0">
                <a:solidFill>
                  <a:schemeClr val="tx1"/>
                </a:solidFill>
              </a:rPr>
              <a:t> </a:t>
            </a:r>
            <a:r>
              <a:rPr lang="en-US" sz="2400" dirty="0" smtClean="0">
                <a:solidFill>
                  <a:schemeClr val="tx1"/>
                </a:solidFill>
              </a:rPr>
              <a:t>mount</a:t>
            </a:r>
            <a:r>
              <a:rPr lang="en-US" sz="2400" dirty="0">
                <a:solidFill>
                  <a:schemeClr val="tx1"/>
                </a:solidFill>
              </a:rPr>
              <a:t> </a:t>
            </a:r>
            <a:endParaRPr lang="en-US" sz="2400" dirty="0" smtClean="0">
              <a:solidFill>
                <a:schemeClr val="tx1"/>
              </a:solidFill>
            </a:endParaRPr>
          </a:p>
          <a:p>
            <a:pPr lvl="1">
              <a:buFont typeface="Wingdings" panose="05000000000000000000" pitchFamily="2" charset="2"/>
              <a:buChar char="q"/>
            </a:pPr>
            <a:r>
              <a:rPr lang="en-US" sz="2000" dirty="0" smtClean="0">
                <a:solidFill>
                  <a:schemeClr val="tx1"/>
                </a:solidFill>
              </a:rPr>
              <a:t> Avoid </a:t>
            </a:r>
            <a:r>
              <a:rPr lang="en-US" sz="2000" dirty="0">
                <a:solidFill>
                  <a:schemeClr val="tx1"/>
                </a:solidFill>
              </a:rPr>
              <a:t>storing the data anywhere </a:t>
            </a:r>
            <a:r>
              <a:rPr lang="en-US" sz="2000" dirty="0" smtClean="0">
                <a:solidFill>
                  <a:schemeClr val="tx1"/>
                </a:solidFill>
              </a:rPr>
              <a:t>permanently</a:t>
            </a:r>
          </a:p>
          <a:p>
            <a:pPr lvl="1">
              <a:buFont typeface="Wingdings" panose="05000000000000000000" pitchFamily="2" charset="2"/>
              <a:buChar char="q"/>
            </a:pPr>
            <a:r>
              <a:rPr lang="en-US" sz="2000" dirty="0">
                <a:solidFill>
                  <a:schemeClr val="tx1"/>
                </a:solidFill>
              </a:rPr>
              <a:t> I</a:t>
            </a:r>
            <a:r>
              <a:rPr lang="en-US" sz="2000" dirty="0" smtClean="0">
                <a:solidFill>
                  <a:schemeClr val="tx1"/>
                </a:solidFill>
              </a:rPr>
              <a:t>ncrease </a:t>
            </a:r>
            <a:r>
              <a:rPr lang="en-US" sz="2000" dirty="0">
                <a:solidFill>
                  <a:schemeClr val="tx1"/>
                </a:solidFill>
              </a:rPr>
              <a:t>the container’s performance by avoiding writing into the container’s writable </a:t>
            </a:r>
            <a:r>
              <a:rPr lang="en-US" sz="2000" dirty="0" smtClean="0">
                <a:solidFill>
                  <a:schemeClr val="tx1"/>
                </a:solidFill>
              </a:rPr>
              <a:t>layer</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Volumes </a:t>
            </a:r>
            <a:r>
              <a:rPr lang="en-US" sz="2400" dirty="0">
                <a:solidFill>
                  <a:schemeClr val="tx1"/>
                </a:solidFill>
              </a:rPr>
              <a:t>use </a:t>
            </a:r>
            <a:r>
              <a:rPr lang="en-US" sz="2400" dirty="0" err="1">
                <a:solidFill>
                  <a:schemeClr val="tx1"/>
                </a:solidFill>
              </a:rPr>
              <a:t>rprivate</a:t>
            </a:r>
            <a:r>
              <a:rPr lang="en-US" sz="2400" dirty="0">
                <a:solidFill>
                  <a:schemeClr val="tx1"/>
                </a:solidFill>
              </a:rPr>
              <a:t> bind propagation, and bind propagation is </a:t>
            </a:r>
            <a:r>
              <a:rPr lang="en-US" sz="2400" b="1" dirty="0">
                <a:solidFill>
                  <a:schemeClr val="tx1"/>
                </a:solidFill>
              </a:rPr>
              <a:t>not</a:t>
            </a:r>
            <a:r>
              <a:rPr lang="en-US" sz="2400" dirty="0">
                <a:solidFill>
                  <a:schemeClr val="tx1"/>
                </a:solidFill>
              </a:rPr>
              <a:t> configurable for </a:t>
            </a:r>
            <a:r>
              <a:rPr lang="en-US" sz="2400" dirty="0" smtClean="0">
                <a:solidFill>
                  <a:schemeClr val="tx1"/>
                </a:solidFill>
              </a:rPr>
              <a:t>volumes</a:t>
            </a:r>
            <a:endParaRPr lang="en-US" sz="2600" dirty="0">
              <a:solidFill>
                <a:schemeClr val="tx1"/>
              </a:solidFill>
            </a:endParaRPr>
          </a:p>
          <a:p>
            <a:pPr>
              <a:buFont typeface="Wingdings" panose="05000000000000000000" pitchFamily="2" charset="2"/>
              <a:buChar char="q"/>
            </a:pPr>
            <a:endParaRPr lang="en-US" sz="2400" dirty="0" smtClean="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24</a:t>
            </a:fld>
            <a:endParaRPr lang="en-US" altLang="en-US"/>
          </a:p>
        </p:txBody>
      </p:sp>
    </p:spTree>
    <p:extLst>
      <p:ext uri="{BB962C8B-B14F-4D97-AF65-F5344CB8AC3E}">
        <p14:creationId xmlns:p14="http://schemas.microsoft.com/office/powerpoint/2010/main" val="110820127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Confronting the </a:t>
            </a:r>
            <a:r>
              <a:rPr lang="en-US" dirty="0" err="1" smtClean="0"/>
              <a:t>Stateful</a:t>
            </a:r>
            <a:r>
              <a:rPr lang="en-US" dirty="0" smtClean="0"/>
              <a:t> Challenge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Docker </a:t>
            </a:r>
            <a:r>
              <a:rPr lang="en-US" sz="2400" dirty="0"/>
              <a:t>volumes to the </a:t>
            </a:r>
            <a:r>
              <a:rPr lang="en-US" sz="2400" b="1" dirty="0" smtClean="0"/>
              <a:t>rescue </a:t>
            </a:r>
            <a:r>
              <a:rPr lang="en-US" sz="2400" dirty="0" smtClean="0"/>
              <a:t>of all our </a:t>
            </a:r>
            <a:r>
              <a:rPr lang="en-US" sz="2400" dirty="0" err="1" smtClean="0"/>
              <a:t>stateful</a:t>
            </a:r>
            <a:r>
              <a:rPr lang="en-US" sz="2400" dirty="0" smtClean="0"/>
              <a:t> containers</a:t>
            </a:r>
            <a:endParaRPr lang="en-US" sz="2400" dirty="0"/>
          </a:p>
          <a:p>
            <a:pPr>
              <a:buFont typeface="Wingdings" panose="05000000000000000000" pitchFamily="2" charset="2"/>
              <a:buChar char="q"/>
            </a:pPr>
            <a:r>
              <a:rPr lang="en-US" sz="2400" dirty="0" smtClean="0"/>
              <a:t> Volumes create persistent </a:t>
            </a:r>
            <a:r>
              <a:rPr lang="en-US" sz="2400" dirty="0"/>
              <a:t>data outside of the container</a:t>
            </a:r>
          </a:p>
          <a:p>
            <a:pPr>
              <a:buFont typeface="Wingdings" panose="05000000000000000000" pitchFamily="2" charset="2"/>
              <a:buChar char="q"/>
            </a:pPr>
            <a:r>
              <a:rPr lang="en-US" sz="2400" dirty="0" smtClean="0"/>
              <a:t> Can be mapped directly to host locations</a:t>
            </a:r>
            <a:endParaRPr lang="en-US" sz="2400" dirty="0"/>
          </a:p>
          <a:p>
            <a:pPr>
              <a:buFont typeface="Wingdings" panose="05000000000000000000" pitchFamily="2" charset="2"/>
              <a:buChar char="q"/>
            </a:pPr>
            <a:r>
              <a:rPr lang="en-US" sz="2400" dirty="0" smtClean="0"/>
              <a:t> Can </a:t>
            </a:r>
            <a:r>
              <a:rPr lang="en-US" sz="2400" dirty="0"/>
              <a:t>also be deployed independently of </a:t>
            </a:r>
            <a:r>
              <a:rPr lang="en-US" sz="2400" dirty="0" smtClean="0"/>
              <a:t>hosts</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Example:</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25</a:t>
            </a:fld>
            <a:endParaRPr lang="en-US" altLang="en-US"/>
          </a:p>
        </p:txBody>
      </p:sp>
      <p:sp>
        <p:nvSpPr>
          <p:cNvPr id="11" name="Content Placeholder 2"/>
          <p:cNvSpPr>
            <a:spLocks noGrp="1"/>
          </p:cNvSpPr>
          <p:nvPr/>
        </p:nvSpPr>
        <p:spPr>
          <a:xfrm>
            <a:off x="990600" y="4191000"/>
            <a:ext cx="10591800" cy="381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run -d -P --name web -v /</a:t>
            </a:r>
            <a:r>
              <a:rPr lang="en-US" dirty="0" err="1">
                <a:solidFill>
                  <a:schemeClr val="bg1"/>
                </a:solidFill>
                <a:latin typeface="Courier New" panose="02070309020205020404" pitchFamily="49" charset="0"/>
                <a:cs typeface="Courier New" panose="02070309020205020404" pitchFamily="49" charset="0"/>
              </a:rPr>
              <a:t>webapp</a:t>
            </a:r>
            <a:r>
              <a:rPr lang="en-US" dirty="0">
                <a:solidFill>
                  <a:schemeClr val="bg1"/>
                </a:solidFill>
                <a:latin typeface="Courier New" panose="02070309020205020404" pitchFamily="49" charset="0"/>
                <a:cs typeface="Courier New" panose="02070309020205020404" pitchFamily="49" charset="0"/>
              </a:rPr>
              <a:t> training/</a:t>
            </a:r>
            <a:r>
              <a:rPr lang="en-US" dirty="0" err="1">
                <a:solidFill>
                  <a:schemeClr val="bg1"/>
                </a:solidFill>
                <a:latin typeface="Courier New" panose="02070309020205020404" pitchFamily="49" charset="0"/>
                <a:cs typeface="Courier New" panose="02070309020205020404" pitchFamily="49" charset="0"/>
              </a:rPr>
              <a:t>webapp</a:t>
            </a:r>
            <a:r>
              <a:rPr lang="en-US" dirty="0">
                <a:solidFill>
                  <a:schemeClr val="bg1"/>
                </a:solidFill>
                <a:latin typeface="Courier New" panose="02070309020205020404" pitchFamily="49" charset="0"/>
                <a:cs typeface="Courier New" panose="02070309020205020404" pitchFamily="49" charset="0"/>
              </a:rPr>
              <a:t> python </a:t>
            </a:r>
            <a:r>
              <a:rPr lang="en-US" dirty="0" smtClean="0">
                <a:solidFill>
                  <a:schemeClr val="bg1"/>
                </a:solidFill>
                <a:latin typeface="Courier New" panose="02070309020205020404" pitchFamily="49" charset="0"/>
                <a:cs typeface="Courier New" panose="02070309020205020404" pitchFamily="49" charset="0"/>
              </a:rPr>
              <a:t>app.py</a:t>
            </a:r>
            <a:endParaRPr lang="en-US" dirty="0">
              <a:solidFill>
                <a:schemeClr val="bg1"/>
              </a:solidFill>
              <a:latin typeface="Courier New" panose="02070309020205020404" pitchFamily="49" charset="0"/>
              <a:cs typeface="Courier New" panose="02070309020205020404" pitchFamily="49" charset="0"/>
            </a:endParaRPr>
          </a:p>
          <a:p>
            <a:r>
              <a:rPr lang="en-US" dirty="0" smtClean="0">
                <a:solidFill>
                  <a:schemeClr val="bg1"/>
                </a:solidFill>
                <a:latin typeface="Courier New" panose="02070309020205020404" pitchFamily="49" charset="0"/>
                <a:cs typeface="Courier New" panose="02070309020205020404" pitchFamily="49" charset="0"/>
              </a:rPr>
              <a:t>d</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535781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097279" y="1066801"/>
            <a:ext cx="10058401" cy="4802293"/>
          </a:xfrm>
        </p:spPr>
        <p:txBody>
          <a:bodyPr>
            <a:normAutofit/>
          </a:bodyPr>
          <a:lstStyle/>
          <a:p>
            <a:pPr>
              <a:buFont typeface="Wingdings" panose="05000000000000000000" pitchFamily="2" charset="2"/>
              <a:buChar char="q"/>
            </a:pPr>
            <a:r>
              <a:rPr lang="en-US" sz="2400" dirty="0" smtClean="0"/>
              <a:t> Example:</a:t>
            </a:r>
            <a:endParaRPr lang="en-US" sz="2400" dirty="0"/>
          </a:p>
        </p:txBody>
      </p:sp>
      <p:sp>
        <p:nvSpPr>
          <p:cNvPr id="2" name="Title 1"/>
          <p:cNvSpPr>
            <a:spLocks noGrp="1"/>
          </p:cNvSpPr>
          <p:nvPr>
            <p:ph type="title"/>
          </p:nvPr>
        </p:nvSpPr>
        <p:spPr/>
        <p:txBody>
          <a:bodyPr/>
          <a:lstStyle/>
          <a:p>
            <a:r>
              <a:rPr lang="en-US" dirty="0" smtClean="0"/>
              <a:t>Docker Data Volume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26</a:t>
            </a:fld>
            <a:endParaRPr lang="en-US" altLang="en-US"/>
          </a:p>
        </p:txBody>
      </p:sp>
      <p:sp>
        <p:nvSpPr>
          <p:cNvPr id="12" name="Cube 11"/>
          <p:cNvSpPr/>
          <p:nvPr/>
        </p:nvSpPr>
        <p:spPr>
          <a:xfrm>
            <a:off x="1443474" y="1600200"/>
            <a:ext cx="4343400" cy="3618664"/>
          </a:xfrm>
          <a:prstGeom prst="cube">
            <a:avLst>
              <a:gd name="adj" fmla="val 24528"/>
            </a:avLst>
          </a:prstGeom>
          <a:solidFill>
            <a:schemeClr val="accent6">
              <a:lumMod val="60000"/>
              <a:lumOff val="40000"/>
            </a:schemeClr>
          </a:solidFill>
          <a:ln>
            <a:noFill/>
          </a:ln>
          <a:effectLst>
            <a:outerShdw blurRad="774700" dir="5400000" sx="90000" sy="-19000"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b="1" dirty="0" smtClean="0">
                <a:solidFill>
                  <a:schemeClr val="tx1"/>
                </a:solidFill>
              </a:rPr>
              <a:t>Host</a:t>
            </a:r>
          </a:p>
          <a:p>
            <a:pPr algn="ctr"/>
            <a:endParaRPr lang="en-US" dirty="0"/>
          </a:p>
          <a:p>
            <a:pPr algn="ctr"/>
            <a:r>
              <a:rPr lang="en-US" dirty="0" smtClean="0"/>
              <a:t>           </a:t>
            </a:r>
          </a:p>
          <a:p>
            <a:pPr algn="ctr"/>
            <a:endParaRPr lang="en-US" dirty="0" smtClean="0"/>
          </a:p>
          <a:p>
            <a:pPr algn="ctr"/>
            <a:endParaRPr lang="en-US" dirty="0"/>
          </a:p>
          <a:p>
            <a:pPr algn="ctr"/>
            <a:endParaRPr lang="en-US" dirty="0" smtClean="0"/>
          </a:p>
          <a:p>
            <a:pPr algn="ctr"/>
            <a:endParaRPr lang="en-US" dirty="0"/>
          </a:p>
          <a:p>
            <a:endParaRPr lang="en-US" dirty="0"/>
          </a:p>
        </p:txBody>
      </p:sp>
      <p:sp>
        <p:nvSpPr>
          <p:cNvPr id="13" name="Cube 12"/>
          <p:cNvSpPr/>
          <p:nvPr/>
        </p:nvSpPr>
        <p:spPr>
          <a:xfrm>
            <a:off x="6735550" y="1788675"/>
            <a:ext cx="3703850" cy="3241714"/>
          </a:xfrm>
          <a:prstGeom prst="cube">
            <a:avLst>
              <a:gd name="adj" fmla="val 22726"/>
            </a:avLst>
          </a:prstGeom>
          <a:solidFill>
            <a:schemeClr val="bg2">
              <a:lumMod val="75000"/>
            </a:schemeClr>
          </a:solidFill>
          <a:ln>
            <a:noFill/>
          </a:ln>
          <a:effectLst>
            <a:outerShdw blurRad="774700" dir="5400000" sx="90000" sy="-19000"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b="1" dirty="0" smtClean="0">
                <a:solidFill>
                  <a:schemeClr val="tx1"/>
                </a:solidFill>
              </a:rPr>
              <a:t>Container</a:t>
            </a:r>
          </a:p>
          <a:p>
            <a:pPr algn="r"/>
            <a:endParaRPr lang="en-US" dirty="0" smtClean="0"/>
          </a:p>
          <a:p>
            <a:pPr algn="r"/>
            <a:endParaRPr lang="en-US" dirty="0" smtClean="0"/>
          </a:p>
          <a:p>
            <a:pPr algn="r"/>
            <a:endParaRPr lang="en-US" dirty="0"/>
          </a:p>
          <a:p>
            <a:pPr algn="r"/>
            <a:endParaRPr lang="en-US" dirty="0"/>
          </a:p>
          <a:p>
            <a:pPr algn="r"/>
            <a:endParaRPr lang="en-US" dirty="0" smtClean="0"/>
          </a:p>
          <a:p>
            <a:pPr algn="r"/>
            <a:endParaRPr lang="en-US" dirty="0" smtClean="0"/>
          </a:p>
          <a:p>
            <a:pPr algn="r"/>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90751"/>
            <a:ext cx="2971800" cy="2702619"/>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820" y="2719808"/>
            <a:ext cx="2649179" cy="2438400"/>
          </a:xfrm>
          <a:prstGeom prst="rect">
            <a:avLst/>
          </a:prstGeom>
        </p:spPr>
      </p:pic>
      <p:sp>
        <p:nvSpPr>
          <p:cNvPr id="18" name="TextBox 17"/>
          <p:cNvSpPr txBox="1"/>
          <p:nvPr/>
        </p:nvSpPr>
        <p:spPr>
          <a:xfrm>
            <a:off x="1752600" y="4086460"/>
            <a:ext cx="2654894" cy="307777"/>
          </a:xfrm>
          <a:prstGeom prst="rect">
            <a:avLst/>
          </a:prstGeom>
          <a:noFill/>
        </p:spPr>
        <p:txBody>
          <a:bodyPr wrap="none" rtlCol="0">
            <a:spAutoFit/>
          </a:bodyPr>
          <a:lstStyle/>
          <a:p>
            <a:r>
              <a:rPr lang="en-US" sz="1400" b="1" dirty="0" smtClean="0">
                <a:latin typeface="Courier New" charset="0"/>
                <a:ea typeface="Courier New" charset="0"/>
                <a:cs typeface="Courier New" charset="0"/>
              </a:rPr>
              <a:t>/</a:t>
            </a:r>
            <a:r>
              <a:rPr lang="en-US" sz="1400" b="1" dirty="0" err="1" smtClean="0">
                <a:latin typeface="Courier New" charset="0"/>
                <a:ea typeface="Courier New" charset="0"/>
                <a:cs typeface="Courier New" charset="0"/>
              </a:rPr>
              <a:t>var</a:t>
            </a:r>
            <a:r>
              <a:rPr lang="en-US" sz="1400" b="1" dirty="0" smtClean="0">
                <a:latin typeface="Courier New" charset="0"/>
                <a:ea typeface="Courier New" charset="0"/>
                <a:cs typeface="Courier New" charset="0"/>
              </a:rPr>
              <a:t>/lib/</a:t>
            </a:r>
            <a:r>
              <a:rPr lang="en-US" sz="1400" b="1" dirty="0" err="1" smtClean="0">
                <a:latin typeface="Courier New" charset="0"/>
                <a:ea typeface="Courier New" charset="0"/>
                <a:cs typeface="Courier New" charset="0"/>
              </a:rPr>
              <a:t>docker</a:t>
            </a:r>
            <a:r>
              <a:rPr lang="en-US" sz="1400" b="1" dirty="0" smtClean="0">
                <a:latin typeface="Courier New" charset="0"/>
                <a:ea typeface="Courier New" charset="0"/>
                <a:cs typeface="Courier New" charset="0"/>
              </a:rPr>
              <a:t>/</a:t>
            </a:r>
            <a:r>
              <a:rPr lang="is-IS" sz="1400" b="1" dirty="0" smtClean="0">
                <a:latin typeface="Courier New" charset="0"/>
                <a:ea typeface="Courier New" charset="0"/>
                <a:cs typeface="Courier New" charset="0"/>
              </a:rPr>
              <a:t>.../tmp</a:t>
            </a:r>
            <a:endParaRPr lang="en-US" sz="1400" b="1" dirty="0">
              <a:latin typeface="Courier New" charset="0"/>
              <a:ea typeface="Courier New" charset="0"/>
              <a:cs typeface="Courier New" charset="0"/>
            </a:endParaRPr>
          </a:p>
        </p:txBody>
      </p:sp>
      <p:sp>
        <p:nvSpPr>
          <p:cNvPr id="19" name="TextBox 18"/>
          <p:cNvSpPr txBox="1"/>
          <p:nvPr/>
        </p:nvSpPr>
        <p:spPr>
          <a:xfrm>
            <a:off x="7676066" y="4071071"/>
            <a:ext cx="1048685" cy="338554"/>
          </a:xfrm>
          <a:prstGeom prst="rect">
            <a:avLst/>
          </a:prstGeom>
          <a:noFill/>
        </p:spPr>
        <p:txBody>
          <a:bodyPr wrap="none" rtlCol="0">
            <a:spAutoFit/>
          </a:bodyPr>
          <a:lstStyle/>
          <a:p>
            <a:r>
              <a:rPr lang="en-US" sz="1600" b="1" dirty="0" smtClean="0">
                <a:latin typeface="Courier New" charset="0"/>
                <a:ea typeface="Courier New" charset="0"/>
                <a:cs typeface="Courier New" charset="0"/>
              </a:rPr>
              <a:t>/</a:t>
            </a:r>
            <a:r>
              <a:rPr lang="en-US" sz="1600" b="1" dirty="0" err="1" smtClean="0">
                <a:latin typeface="Courier New" charset="0"/>
                <a:ea typeface="Courier New" charset="0"/>
                <a:cs typeface="Courier New" charset="0"/>
              </a:rPr>
              <a:t>wabapp</a:t>
            </a:r>
            <a:endParaRPr lang="en-US" sz="1600" b="1" dirty="0">
              <a:latin typeface="Courier New" charset="0"/>
              <a:ea typeface="Courier New" charset="0"/>
              <a:cs typeface="Courier New" charset="0"/>
            </a:endParaRPr>
          </a:p>
        </p:txBody>
      </p:sp>
      <p:cxnSp>
        <p:nvCxnSpPr>
          <p:cNvPr id="21" name="Straight Arrow Connector 20"/>
          <p:cNvCxnSpPr>
            <a:stCxn id="16" idx="3"/>
            <a:endCxn id="17" idx="1"/>
          </p:cNvCxnSpPr>
          <p:nvPr/>
        </p:nvCxnSpPr>
        <p:spPr>
          <a:xfrm flipV="1">
            <a:off x="4572000" y="3939008"/>
            <a:ext cx="2303820" cy="3053"/>
          </a:xfrm>
          <a:prstGeom prst="straightConnector1">
            <a:avLst/>
          </a:prstGeom>
          <a:ln w="1016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nvSpPr>
        <p:spPr>
          <a:xfrm>
            <a:off x="840411" y="1888951"/>
            <a:ext cx="10572136" cy="35641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run -d -P --name web -v /</a:t>
            </a:r>
            <a:r>
              <a:rPr lang="en-US" dirty="0" err="1">
                <a:solidFill>
                  <a:schemeClr val="bg1"/>
                </a:solidFill>
                <a:latin typeface="Courier New" panose="02070309020205020404" pitchFamily="49" charset="0"/>
                <a:cs typeface="Courier New" panose="02070309020205020404" pitchFamily="49" charset="0"/>
              </a:rPr>
              <a:t>webapp</a:t>
            </a:r>
            <a:r>
              <a:rPr lang="en-US" dirty="0">
                <a:solidFill>
                  <a:schemeClr val="bg1"/>
                </a:solidFill>
                <a:latin typeface="Courier New" panose="02070309020205020404" pitchFamily="49" charset="0"/>
                <a:cs typeface="Courier New" panose="02070309020205020404" pitchFamily="49" charset="0"/>
              </a:rPr>
              <a:t> training/</a:t>
            </a:r>
            <a:r>
              <a:rPr lang="en-US" dirty="0" err="1">
                <a:solidFill>
                  <a:schemeClr val="bg1"/>
                </a:solidFill>
                <a:latin typeface="Courier New" panose="02070309020205020404" pitchFamily="49" charset="0"/>
                <a:cs typeface="Courier New" panose="02070309020205020404" pitchFamily="49" charset="0"/>
              </a:rPr>
              <a:t>webapp</a:t>
            </a:r>
            <a:r>
              <a:rPr lang="en-US" dirty="0">
                <a:solidFill>
                  <a:schemeClr val="bg1"/>
                </a:solidFill>
                <a:latin typeface="Courier New" panose="02070309020205020404" pitchFamily="49" charset="0"/>
                <a:cs typeface="Courier New" panose="02070309020205020404" pitchFamily="49" charset="0"/>
              </a:rPr>
              <a:t> python </a:t>
            </a:r>
            <a:r>
              <a:rPr lang="en-US" dirty="0" err="1" smtClean="0">
                <a:solidFill>
                  <a:schemeClr val="bg1"/>
                </a:solidFill>
                <a:latin typeface="Courier New" panose="02070309020205020404" pitchFamily="49" charset="0"/>
                <a:cs typeface="Courier New" panose="02070309020205020404" pitchFamily="49" charset="0"/>
              </a:rPr>
              <a:t>app.py</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6509043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Host Volumes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We </a:t>
            </a:r>
            <a:r>
              <a:rPr lang="en-US" sz="2400" dirty="0"/>
              <a:t>can also map volumes </a:t>
            </a:r>
            <a:r>
              <a:rPr lang="en-US" sz="2400" b="1" dirty="0"/>
              <a:t>directly</a:t>
            </a:r>
            <a:r>
              <a:rPr lang="en-US" sz="2400" dirty="0"/>
              <a:t> to </a:t>
            </a:r>
            <a:r>
              <a:rPr lang="en-US" sz="2400" dirty="0" smtClean="0"/>
              <a:t>host specific locations:</a:t>
            </a:r>
            <a:endParaRPr lang="en-US" sz="2400" dirty="0"/>
          </a:p>
          <a:p>
            <a:pPr>
              <a:buFont typeface="Wingdings" panose="05000000000000000000" pitchFamily="2" charset="2"/>
              <a:buChar char="q"/>
            </a:pPr>
            <a:r>
              <a:rPr lang="en-US" sz="2400" dirty="0" smtClean="0"/>
              <a:t> Useful </a:t>
            </a:r>
            <a:r>
              <a:rPr lang="en-US" sz="2400" dirty="0"/>
              <a:t>for known locations on h</a:t>
            </a:r>
            <a:r>
              <a:rPr lang="en-US" sz="2400" dirty="0" smtClean="0"/>
              <a:t>ost</a:t>
            </a:r>
            <a:endParaRPr lang="en-US" sz="2400" dirty="0"/>
          </a:p>
          <a:p>
            <a:pPr>
              <a:buFont typeface="Wingdings" panose="05000000000000000000" pitchFamily="2" charset="2"/>
              <a:buChar char="q"/>
            </a:pPr>
            <a:r>
              <a:rPr lang="en-US" sz="2400" dirty="0" smtClean="0"/>
              <a:t> Can </a:t>
            </a:r>
            <a:r>
              <a:rPr lang="en-US" sz="2400" dirty="0"/>
              <a:t>use NFS </a:t>
            </a:r>
            <a:r>
              <a:rPr lang="en-US" sz="2400" dirty="0" smtClean="0"/>
              <a:t>mounts</a:t>
            </a:r>
            <a:endParaRPr lang="en-US" sz="2400" dirty="0"/>
          </a:p>
          <a:p>
            <a:pPr>
              <a:buFont typeface="Wingdings" panose="05000000000000000000" pitchFamily="2" charset="2"/>
              <a:buChar char="q"/>
            </a:pPr>
            <a:r>
              <a:rPr lang="en-US" sz="2400" dirty="0" smtClean="0"/>
              <a:t> Files </a:t>
            </a:r>
            <a:r>
              <a:rPr lang="en-US" sz="2400" dirty="0"/>
              <a:t>are visible outside of the container and are </a:t>
            </a:r>
            <a:r>
              <a:rPr lang="en-US" sz="2400" dirty="0" smtClean="0"/>
              <a:t>persisted</a:t>
            </a:r>
            <a:endParaRPr lang="en-US" sz="2400" dirty="0"/>
          </a:p>
          <a:p>
            <a:pPr>
              <a:buFont typeface="Wingdings" panose="05000000000000000000" pitchFamily="2" charset="2"/>
              <a:buChar char="q"/>
            </a:pPr>
            <a:r>
              <a:rPr lang="en-US" sz="2400" dirty="0" smtClean="0"/>
              <a:t> Can </a:t>
            </a:r>
            <a:r>
              <a:rPr lang="en-US" sz="2400" dirty="0"/>
              <a:t>restart new containers up with same location</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27</a:t>
            </a:fld>
            <a:endParaRPr lang="en-US" altLang="en-US"/>
          </a:p>
        </p:txBody>
      </p:sp>
    </p:spTree>
    <p:extLst>
      <p:ext uri="{BB962C8B-B14F-4D97-AF65-F5344CB8AC3E}">
        <p14:creationId xmlns:p14="http://schemas.microsoft.com/office/powerpoint/2010/main" val="21614424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a:spLocks noGrp="1"/>
          </p:cNvSpPr>
          <p:nvPr>
            <p:ph idx="1"/>
          </p:nvPr>
        </p:nvSpPr>
        <p:spPr>
          <a:xfrm>
            <a:off x="1097279" y="1066801"/>
            <a:ext cx="10058401" cy="4802293"/>
          </a:xfrm>
        </p:spPr>
        <p:txBody>
          <a:bodyPr>
            <a:normAutofit/>
          </a:bodyPr>
          <a:lstStyle/>
          <a:p>
            <a:pPr>
              <a:buFont typeface="Wingdings" panose="05000000000000000000" pitchFamily="2" charset="2"/>
              <a:buChar char="q"/>
            </a:pPr>
            <a:r>
              <a:rPr lang="en-US" sz="2400" dirty="0" smtClean="0"/>
              <a:t> Example:</a:t>
            </a:r>
            <a:endParaRPr lang="en-US" sz="2400" dirty="0"/>
          </a:p>
        </p:txBody>
      </p:sp>
      <p:sp>
        <p:nvSpPr>
          <p:cNvPr id="2" name="Title 1"/>
          <p:cNvSpPr>
            <a:spLocks noGrp="1"/>
          </p:cNvSpPr>
          <p:nvPr>
            <p:ph type="title"/>
          </p:nvPr>
        </p:nvSpPr>
        <p:spPr/>
        <p:txBody>
          <a:bodyPr/>
          <a:lstStyle/>
          <a:p>
            <a:r>
              <a:rPr lang="en-US" dirty="0" smtClean="0"/>
              <a:t>Docker Host Volumes Direct Location</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28</a:t>
            </a:fld>
            <a:endParaRPr lang="en-US" altLang="en-US"/>
          </a:p>
        </p:txBody>
      </p:sp>
      <p:sp>
        <p:nvSpPr>
          <p:cNvPr id="7" name="Cube 6"/>
          <p:cNvSpPr/>
          <p:nvPr/>
        </p:nvSpPr>
        <p:spPr>
          <a:xfrm>
            <a:off x="1443474" y="1600200"/>
            <a:ext cx="4343400" cy="3618664"/>
          </a:xfrm>
          <a:prstGeom prst="cube">
            <a:avLst>
              <a:gd name="adj" fmla="val 24528"/>
            </a:avLst>
          </a:prstGeom>
          <a:solidFill>
            <a:schemeClr val="accent6">
              <a:lumMod val="60000"/>
              <a:lumOff val="40000"/>
            </a:schemeClr>
          </a:solidFill>
          <a:ln>
            <a:noFill/>
          </a:ln>
          <a:effectLst>
            <a:outerShdw blurRad="774700" dir="5400000" sx="90000" sy="-19000"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b="1" dirty="0" smtClean="0">
                <a:solidFill>
                  <a:schemeClr val="tx1"/>
                </a:solidFill>
              </a:rPr>
              <a:t>Host</a:t>
            </a:r>
          </a:p>
          <a:p>
            <a:pPr algn="ctr"/>
            <a:endParaRPr lang="en-US" dirty="0"/>
          </a:p>
          <a:p>
            <a:pPr algn="ctr"/>
            <a:r>
              <a:rPr lang="en-US" dirty="0" smtClean="0"/>
              <a:t>           </a:t>
            </a:r>
          </a:p>
          <a:p>
            <a:pPr algn="ctr"/>
            <a:endParaRPr lang="en-US" dirty="0" smtClean="0"/>
          </a:p>
          <a:p>
            <a:pPr algn="ctr"/>
            <a:endParaRPr lang="en-US" dirty="0"/>
          </a:p>
          <a:p>
            <a:pPr algn="ctr"/>
            <a:endParaRPr lang="en-US" dirty="0" smtClean="0"/>
          </a:p>
          <a:p>
            <a:pPr algn="ctr"/>
            <a:endParaRPr lang="en-US" dirty="0"/>
          </a:p>
          <a:p>
            <a:endParaRPr lang="en-US" dirty="0"/>
          </a:p>
        </p:txBody>
      </p:sp>
      <p:sp>
        <p:nvSpPr>
          <p:cNvPr id="10" name="Cube 9"/>
          <p:cNvSpPr/>
          <p:nvPr/>
        </p:nvSpPr>
        <p:spPr>
          <a:xfrm>
            <a:off x="6735550" y="1788675"/>
            <a:ext cx="3703850" cy="3241714"/>
          </a:xfrm>
          <a:prstGeom prst="cube">
            <a:avLst>
              <a:gd name="adj" fmla="val 22726"/>
            </a:avLst>
          </a:prstGeom>
          <a:solidFill>
            <a:schemeClr val="bg2">
              <a:lumMod val="75000"/>
            </a:schemeClr>
          </a:solidFill>
          <a:ln>
            <a:noFill/>
          </a:ln>
          <a:effectLst>
            <a:outerShdw blurRad="774700" dir="5400000" sx="90000" sy="-19000"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b="1" dirty="0" smtClean="0">
                <a:solidFill>
                  <a:schemeClr val="tx1"/>
                </a:solidFill>
              </a:rPr>
              <a:t>Container</a:t>
            </a:r>
          </a:p>
          <a:p>
            <a:pPr algn="r"/>
            <a:endParaRPr lang="en-US" dirty="0" smtClean="0"/>
          </a:p>
          <a:p>
            <a:pPr algn="r"/>
            <a:endParaRPr lang="en-US" dirty="0" smtClean="0"/>
          </a:p>
          <a:p>
            <a:pPr algn="r"/>
            <a:endParaRPr lang="en-US" dirty="0"/>
          </a:p>
          <a:p>
            <a:pPr algn="r"/>
            <a:endParaRPr lang="en-US" dirty="0"/>
          </a:p>
          <a:p>
            <a:pPr algn="r"/>
            <a:endParaRPr lang="en-US" dirty="0" smtClean="0"/>
          </a:p>
          <a:p>
            <a:pPr algn="r"/>
            <a:endParaRPr lang="en-US" dirty="0" smtClean="0"/>
          </a:p>
          <a:p>
            <a:pPr algn="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90751"/>
            <a:ext cx="2971800" cy="2702619"/>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820" y="2719808"/>
            <a:ext cx="2649179" cy="2438400"/>
          </a:xfrm>
          <a:prstGeom prst="rect">
            <a:avLst/>
          </a:prstGeom>
        </p:spPr>
      </p:pic>
      <p:sp>
        <p:nvSpPr>
          <p:cNvPr id="13" name="TextBox 12"/>
          <p:cNvSpPr txBox="1"/>
          <p:nvPr/>
        </p:nvSpPr>
        <p:spPr>
          <a:xfrm>
            <a:off x="1821170" y="4071071"/>
            <a:ext cx="2529860" cy="338554"/>
          </a:xfrm>
          <a:prstGeom prst="rect">
            <a:avLst/>
          </a:prstGeom>
          <a:noFill/>
        </p:spPr>
        <p:txBody>
          <a:bodyPr wrap="none" rtlCol="0">
            <a:spAutoFit/>
          </a:bodyPr>
          <a:lstStyle/>
          <a:p>
            <a:r>
              <a:rPr lang="en-US" sz="1600" b="1" dirty="0" smtClean="0">
                <a:latin typeface="Courier New" charset="0"/>
                <a:ea typeface="Courier New" charset="0"/>
                <a:cs typeface="Courier New" charset="0"/>
              </a:rPr>
              <a:t>known/file/location</a:t>
            </a:r>
            <a:endParaRPr lang="en-US" sz="1600" b="1" dirty="0">
              <a:latin typeface="Courier New" charset="0"/>
              <a:ea typeface="Courier New" charset="0"/>
              <a:cs typeface="Courier New" charset="0"/>
            </a:endParaRPr>
          </a:p>
        </p:txBody>
      </p:sp>
      <p:sp>
        <p:nvSpPr>
          <p:cNvPr id="14" name="TextBox 13"/>
          <p:cNvSpPr txBox="1"/>
          <p:nvPr/>
        </p:nvSpPr>
        <p:spPr>
          <a:xfrm>
            <a:off x="7676066" y="4071071"/>
            <a:ext cx="1048685" cy="338554"/>
          </a:xfrm>
          <a:prstGeom prst="rect">
            <a:avLst/>
          </a:prstGeom>
          <a:noFill/>
        </p:spPr>
        <p:txBody>
          <a:bodyPr wrap="none" rtlCol="0">
            <a:spAutoFit/>
          </a:bodyPr>
          <a:lstStyle/>
          <a:p>
            <a:r>
              <a:rPr lang="en-US" sz="1600" b="1" dirty="0" smtClean="0">
                <a:latin typeface="Courier New" charset="0"/>
                <a:ea typeface="Courier New" charset="0"/>
                <a:cs typeface="Courier New" charset="0"/>
              </a:rPr>
              <a:t>/</a:t>
            </a:r>
            <a:r>
              <a:rPr lang="en-US" sz="1600" b="1" dirty="0" err="1" smtClean="0">
                <a:latin typeface="Courier New" charset="0"/>
                <a:ea typeface="Courier New" charset="0"/>
                <a:cs typeface="Courier New" charset="0"/>
              </a:rPr>
              <a:t>wabapp</a:t>
            </a:r>
            <a:endParaRPr lang="en-US" sz="1600" b="1" dirty="0">
              <a:latin typeface="Courier New" charset="0"/>
              <a:ea typeface="Courier New" charset="0"/>
              <a:cs typeface="Courier New" charset="0"/>
            </a:endParaRPr>
          </a:p>
        </p:txBody>
      </p:sp>
      <p:cxnSp>
        <p:nvCxnSpPr>
          <p:cNvPr id="15" name="Straight Arrow Connector 14"/>
          <p:cNvCxnSpPr/>
          <p:nvPr/>
        </p:nvCxnSpPr>
        <p:spPr>
          <a:xfrm flipV="1">
            <a:off x="4572000" y="3939008"/>
            <a:ext cx="2303820" cy="3053"/>
          </a:xfrm>
          <a:prstGeom prst="straightConnector1">
            <a:avLst/>
          </a:prstGeom>
          <a:ln w="1016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nvSpPr>
        <p:spPr>
          <a:xfrm>
            <a:off x="1746517" y="1524000"/>
            <a:ext cx="8458200" cy="685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run -d -P --name web -v /</a:t>
            </a:r>
            <a:r>
              <a:rPr lang="en-US" dirty="0" err="1">
                <a:solidFill>
                  <a:schemeClr val="bg1"/>
                </a:solidFill>
                <a:latin typeface="Courier New" panose="02070309020205020404" pitchFamily="49" charset="0"/>
                <a:cs typeface="Courier New" panose="02070309020205020404" pitchFamily="49" charset="0"/>
              </a:rPr>
              <a:t>src</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webapp</a:t>
            </a:r>
            <a:r>
              <a:rPr lang="en-US" dirty="0">
                <a:solidFill>
                  <a:schemeClr val="bg1"/>
                </a:solidFill>
                <a:latin typeface="Courier New" panose="02070309020205020404" pitchFamily="49" charset="0"/>
                <a:cs typeface="Courier New" panose="02070309020205020404" pitchFamily="49" charset="0"/>
              </a:rPr>
              <a:t>:/</a:t>
            </a:r>
            <a:r>
              <a:rPr lang="en-US" dirty="0" smtClean="0">
                <a:solidFill>
                  <a:schemeClr val="bg1"/>
                </a:solidFill>
                <a:latin typeface="Courier New" panose="02070309020205020404" pitchFamily="49" charset="0"/>
                <a:cs typeface="Courier New" panose="02070309020205020404" pitchFamily="49" charset="0"/>
              </a:rPr>
              <a:t>opt/</a:t>
            </a:r>
            <a:r>
              <a:rPr lang="en-US" dirty="0" err="1" smtClean="0">
                <a:solidFill>
                  <a:schemeClr val="bg1"/>
                </a:solidFill>
                <a:latin typeface="Courier New" panose="02070309020205020404" pitchFamily="49" charset="0"/>
                <a:cs typeface="Courier New" panose="02070309020205020404" pitchFamily="49" charset="0"/>
              </a:rPr>
              <a:t>webapp</a:t>
            </a:r>
            <a:r>
              <a:rPr lang="en-US" dirty="0" smtClean="0">
                <a:solidFill>
                  <a:schemeClr val="bg1"/>
                </a:solidFill>
                <a:latin typeface="Courier New" panose="02070309020205020404" pitchFamily="49" charset="0"/>
                <a:cs typeface="Courier New" panose="02070309020205020404" pitchFamily="49" charset="0"/>
              </a:rPr>
              <a:t> training/</a:t>
            </a:r>
            <a:r>
              <a:rPr lang="en-US" dirty="0" err="1" smtClean="0">
                <a:solidFill>
                  <a:schemeClr val="bg1"/>
                </a:solidFill>
                <a:latin typeface="Courier New" panose="02070309020205020404" pitchFamily="49" charset="0"/>
                <a:cs typeface="Courier New" panose="02070309020205020404" pitchFamily="49" charset="0"/>
              </a:rPr>
              <a:t>webapp</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python </a:t>
            </a:r>
            <a:r>
              <a:rPr lang="en-US" dirty="0" smtClean="0">
                <a:solidFill>
                  <a:schemeClr val="bg1"/>
                </a:solidFill>
                <a:latin typeface="Courier New" panose="02070309020205020404" pitchFamily="49" charset="0"/>
                <a:cs typeface="Courier New" panose="02070309020205020404" pitchFamily="49" charset="0"/>
              </a:rPr>
              <a:t>app.py</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0940043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Containers as </a:t>
            </a:r>
            <a:r>
              <a:rPr lang="en-US" dirty="0" smtClean="0"/>
              <a:t>Data Volumes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Start </a:t>
            </a:r>
            <a:r>
              <a:rPr lang="en-US" sz="2400" dirty="0"/>
              <a:t>a container that will manage the </a:t>
            </a:r>
            <a:r>
              <a:rPr lang="en-US" sz="2400" dirty="0" smtClean="0"/>
              <a:t>volume:</a:t>
            </a:r>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r>
              <a:rPr lang="en-US" sz="2400" dirty="0"/>
              <a:t>Now other containers can use that container so they’re not tied directly to the volumes (mounting them, </a:t>
            </a:r>
            <a:r>
              <a:rPr lang="en-US" sz="2400" dirty="0" err="1"/>
              <a:t>etc</a:t>
            </a:r>
            <a:r>
              <a:rPr lang="en-US" sz="2400" dirty="0" smtClean="0"/>
              <a:t>):</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29</a:t>
            </a:fld>
            <a:endParaRPr lang="en-US" altLang="en-US"/>
          </a:p>
        </p:txBody>
      </p:sp>
      <p:sp>
        <p:nvSpPr>
          <p:cNvPr id="6" name="Content Placeholder 2"/>
          <p:cNvSpPr>
            <a:spLocks noGrp="1"/>
          </p:cNvSpPr>
          <p:nvPr/>
        </p:nvSpPr>
        <p:spPr>
          <a:xfrm>
            <a:off x="1600200" y="1655899"/>
            <a:ext cx="8721704" cy="57555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create -v /</a:t>
            </a:r>
            <a:r>
              <a:rPr lang="en-US" dirty="0" err="1">
                <a:solidFill>
                  <a:schemeClr val="bg1"/>
                </a:solidFill>
                <a:latin typeface="Courier New" panose="02070309020205020404" pitchFamily="49" charset="0"/>
                <a:cs typeface="Courier New" panose="02070309020205020404" pitchFamily="49" charset="0"/>
              </a:rPr>
              <a:t>dbdata</a:t>
            </a:r>
            <a:r>
              <a:rPr lang="en-US" dirty="0">
                <a:solidFill>
                  <a:schemeClr val="bg1"/>
                </a:solidFill>
                <a:latin typeface="Courier New" panose="02070309020205020404" pitchFamily="49" charset="0"/>
                <a:cs typeface="Courier New" panose="02070309020205020404" pitchFamily="49" charset="0"/>
              </a:rPr>
              <a:t> --name </a:t>
            </a:r>
            <a:r>
              <a:rPr lang="en-US" dirty="0" err="1">
                <a:solidFill>
                  <a:schemeClr val="bg1"/>
                </a:solidFill>
                <a:latin typeface="Courier New" panose="02070309020205020404" pitchFamily="49" charset="0"/>
                <a:cs typeface="Courier New" panose="02070309020205020404" pitchFamily="49" charset="0"/>
              </a:rPr>
              <a:t>dbdata</a:t>
            </a:r>
            <a:r>
              <a:rPr lang="en-US" dirty="0">
                <a:solidFill>
                  <a:schemeClr val="bg1"/>
                </a:solidFill>
                <a:latin typeface="Courier New" panose="02070309020205020404" pitchFamily="49" charset="0"/>
                <a:cs typeface="Courier New" panose="02070309020205020404" pitchFamily="49" charset="0"/>
              </a:rPr>
              <a:t> training/</a:t>
            </a:r>
            <a:r>
              <a:rPr lang="en-US" dirty="0" err="1">
                <a:solidFill>
                  <a:schemeClr val="bg1"/>
                </a:solidFill>
                <a:latin typeface="Courier New" panose="02070309020205020404" pitchFamily="49" charset="0"/>
                <a:cs typeface="Courier New" panose="02070309020205020404" pitchFamily="49" charset="0"/>
              </a:rPr>
              <a:t>postgres</a:t>
            </a:r>
            <a:r>
              <a:rPr lang="en-US" dirty="0">
                <a:solidFill>
                  <a:schemeClr val="bg1"/>
                </a:solidFill>
                <a:latin typeface="Courier New" panose="02070309020205020404" pitchFamily="49" charset="0"/>
                <a:cs typeface="Courier New" panose="02070309020205020404" pitchFamily="49" charset="0"/>
              </a:rPr>
              <a:t> /</a:t>
            </a:r>
            <a:r>
              <a:rPr lang="en-US" dirty="0" smtClean="0">
                <a:solidFill>
                  <a:schemeClr val="bg1"/>
                </a:solidFill>
                <a:latin typeface="Courier New" panose="02070309020205020404" pitchFamily="49" charset="0"/>
                <a:cs typeface="Courier New" panose="02070309020205020404" pitchFamily="49" charset="0"/>
              </a:rPr>
              <a:t>bin/true</a:t>
            </a:r>
            <a:endParaRPr lang="en-US" dirty="0">
              <a:solidFill>
                <a:schemeClr val="bg1"/>
              </a:solidFill>
              <a:latin typeface="Courier New" panose="02070309020205020404" pitchFamily="49" charset="0"/>
              <a:cs typeface="Courier New" panose="02070309020205020404" pitchFamily="49" charset="0"/>
            </a:endParaRPr>
          </a:p>
        </p:txBody>
      </p:sp>
      <p:sp>
        <p:nvSpPr>
          <p:cNvPr id="7" name="Content Placeholder 2"/>
          <p:cNvSpPr>
            <a:spLocks noGrp="1"/>
          </p:cNvSpPr>
          <p:nvPr/>
        </p:nvSpPr>
        <p:spPr>
          <a:xfrm>
            <a:off x="1265900" y="3574971"/>
            <a:ext cx="10046604" cy="358882"/>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run -d --volumes-from </a:t>
            </a:r>
            <a:r>
              <a:rPr lang="en-US" dirty="0" err="1">
                <a:solidFill>
                  <a:schemeClr val="bg1"/>
                </a:solidFill>
                <a:latin typeface="Courier New" panose="02070309020205020404" pitchFamily="49" charset="0"/>
                <a:cs typeface="Courier New" panose="02070309020205020404" pitchFamily="49" charset="0"/>
              </a:rPr>
              <a:t>dbdata</a:t>
            </a:r>
            <a:r>
              <a:rPr lang="en-US" dirty="0">
                <a:solidFill>
                  <a:schemeClr val="bg1"/>
                </a:solidFill>
                <a:latin typeface="Courier New" panose="02070309020205020404" pitchFamily="49" charset="0"/>
                <a:cs typeface="Courier New" panose="02070309020205020404" pitchFamily="49" charset="0"/>
              </a:rPr>
              <a:t> --name db1 </a:t>
            </a:r>
            <a:r>
              <a:rPr lang="en-US" dirty="0" smtClean="0">
                <a:solidFill>
                  <a:schemeClr val="bg1"/>
                </a:solidFill>
                <a:latin typeface="Courier New" panose="02070309020205020404" pitchFamily="49" charset="0"/>
                <a:cs typeface="Courier New" panose="02070309020205020404" pitchFamily="49" charset="0"/>
              </a:rPr>
              <a:t>training/</a:t>
            </a:r>
            <a:r>
              <a:rPr lang="en-US" dirty="0" err="1" smtClean="0">
                <a:solidFill>
                  <a:schemeClr val="bg1"/>
                </a:solidFill>
                <a:latin typeface="Courier New" panose="02070309020205020404" pitchFamily="49" charset="0"/>
                <a:cs typeface="Courier New" panose="02070309020205020404" pitchFamily="49" charset="0"/>
              </a:rPr>
              <a:t>postgres</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352662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Network Drivers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Docker’s networking subsystem is pluggable, using </a:t>
            </a:r>
            <a:r>
              <a:rPr lang="en-US" sz="2400" dirty="0" smtClean="0">
                <a:solidFill>
                  <a:schemeClr val="tx1"/>
                </a:solidFill>
              </a:rPr>
              <a:t>drivers</a:t>
            </a: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Several drivers exist by default, and provide core networking functionality</a:t>
            </a:r>
            <a:r>
              <a:rPr lang="en-US" sz="2400" dirty="0" smtClean="0">
                <a:solidFill>
                  <a:schemeClr val="tx1"/>
                </a:solidFill>
              </a:rPr>
              <a:t>:</a:t>
            </a:r>
            <a:endParaRPr lang="en-US" sz="2400" dirty="0">
              <a:solidFill>
                <a:schemeClr val="tx1"/>
              </a:solidFill>
            </a:endParaRPr>
          </a:p>
          <a:p>
            <a:pPr marL="0" indent="0">
              <a:buNone/>
            </a:pPr>
            <a:r>
              <a:rPr lang="en-US" sz="2400" b="1" dirty="0">
                <a:solidFill>
                  <a:schemeClr val="tx1"/>
                </a:solidFill>
              </a:rPr>
              <a:t>bridge: </a:t>
            </a:r>
            <a:endParaRPr lang="en-US" sz="2400" b="1" dirty="0" smtClean="0">
              <a:solidFill>
                <a:schemeClr val="tx1"/>
              </a:solidFill>
            </a:endParaRPr>
          </a:p>
          <a:p>
            <a:pPr marL="0" indent="0">
              <a:buNone/>
            </a:pPr>
            <a:r>
              <a:rPr lang="en-US" dirty="0" smtClean="0">
                <a:solidFill>
                  <a:schemeClr val="tx1"/>
                </a:solidFill>
                <a:latin typeface="+mj-lt"/>
              </a:rPr>
              <a:t>The </a:t>
            </a:r>
            <a:r>
              <a:rPr lang="en-US" dirty="0">
                <a:solidFill>
                  <a:schemeClr val="tx1"/>
                </a:solidFill>
                <a:latin typeface="+mj-lt"/>
              </a:rPr>
              <a:t>default network driver. If you don’t specify a driver, this is the type of network you are creating. </a:t>
            </a:r>
            <a:r>
              <a:rPr lang="en-US" b="1" dirty="0">
                <a:solidFill>
                  <a:schemeClr val="tx1"/>
                </a:solidFill>
                <a:latin typeface="+mj-lt"/>
              </a:rPr>
              <a:t>Bridge networks are usually used when your applications run in standalone containers that need to </a:t>
            </a:r>
            <a:r>
              <a:rPr lang="en-US" b="1" dirty="0" smtClean="0">
                <a:solidFill>
                  <a:schemeClr val="tx1"/>
                </a:solidFill>
                <a:latin typeface="+mj-lt"/>
              </a:rPr>
              <a:t>communicate</a:t>
            </a:r>
            <a:r>
              <a:rPr lang="en-US" b="1" dirty="0">
                <a:solidFill>
                  <a:schemeClr val="tx1"/>
                </a:solidFill>
                <a:latin typeface="+mj-lt"/>
              </a:rPr>
              <a:t>.</a:t>
            </a:r>
            <a:endParaRPr lang="en-US" dirty="0">
              <a:solidFill>
                <a:schemeClr val="tx1"/>
              </a:solidFill>
              <a:latin typeface="+mj-lt"/>
            </a:endParaRPr>
          </a:p>
          <a:p>
            <a:pPr marL="0" indent="0">
              <a:buNone/>
            </a:pPr>
            <a:r>
              <a:rPr lang="en-US" sz="2400" b="1" dirty="0" smtClean="0">
                <a:solidFill>
                  <a:schemeClr val="tx1"/>
                </a:solidFill>
              </a:rPr>
              <a:t>host: </a:t>
            </a:r>
            <a:endParaRPr lang="en-US" sz="2400" b="1" dirty="0">
              <a:solidFill>
                <a:schemeClr val="tx1"/>
              </a:solidFill>
            </a:endParaRPr>
          </a:p>
          <a:p>
            <a:pPr marL="0" indent="0">
              <a:buNone/>
            </a:pPr>
            <a:r>
              <a:rPr lang="en-US" dirty="0">
                <a:solidFill>
                  <a:schemeClr val="tx1"/>
                </a:solidFill>
              </a:rPr>
              <a:t>For standalone containers, remove network isolation between the container and the Docker host, and use the host’s networking directly. host is only available for swarm services on Docker 17.06 and higher. </a:t>
            </a:r>
          </a:p>
          <a:p>
            <a:pPr marL="0" indent="0">
              <a:buNone/>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a:t>
            </a:fld>
            <a:endParaRPr lang="en-US" altLang="en-US"/>
          </a:p>
        </p:txBody>
      </p:sp>
    </p:spTree>
    <p:extLst>
      <p:ext uri="{BB962C8B-B14F-4D97-AF65-F5344CB8AC3E}">
        <p14:creationId xmlns:p14="http://schemas.microsoft.com/office/powerpoint/2010/main" val="86059410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ube 29"/>
          <p:cNvSpPr/>
          <p:nvPr/>
        </p:nvSpPr>
        <p:spPr>
          <a:xfrm>
            <a:off x="5658711" y="2784796"/>
            <a:ext cx="2438400" cy="2234926"/>
          </a:xfrm>
          <a:prstGeom prst="cube">
            <a:avLst>
              <a:gd name="adj" fmla="val 22726"/>
            </a:avLst>
          </a:prstGeom>
          <a:solidFill>
            <a:schemeClr val="bg2">
              <a:lumMod val="75000"/>
            </a:schemeClr>
          </a:solidFill>
          <a:ln>
            <a:noFill/>
          </a:ln>
          <a:effectLst>
            <a:outerShdw blurRad="774700" dir="5400000" sx="90000" sy="-19000"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b="1" dirty="0" smtClean="0">
                <a:solidFill>
                  <a:schemeClr val="tx1"/>
                </a:solidFill>
              </a:rPr>
              <a:t>Container</a:t>
            </a:r>
          </a:p>
          <a:p>
            <a:pPr algn="r"/>
            <a:endParaRPr lang="en-US" dirty="0"/>
          </a:p>
          <a:p>
            <a:pPr algn="r"/>
            <a:endParaRPr lang="en-US" dirty="0"/>
          </a:p>
          <a:p>
            <a:pPr algn="r"/>
            <a:endParaRPr lang="en-US" dirty="0" smtClean="0"/>
          </a:p>
          <a:p>
            <a:pPr algn="r"/>
            <a:endParaRPr lang="en-US" dirty="0" smtClean="0"/>
          </a:p>
          <a:p>
            <a:pPr algn="r"/>
            <a:endParaRPr lang="en-US" dirty="0"/>
          </a:p>
        </p:txBody>
      </p:sp>
      <p:sp>
        <p:nvSpPr>
          <p:cNvPr id="2" name="Title 1"/>
          <p:cNvSpPr>
            <a:spLocks noGrp="1"/>
          </p:cNvSpPr>
          <p:nvPr>
            <p:ph type="title"/>
          </p:nvPr>
        </p:nvSpPr>
        <p:spPr/>
        <p:txBody>
          <a:bodyPr>
            <a:normAutofit/>
          </a:bodyPr>
          <a:lstStyle/>
          <a:p>
            <a:r>
              <a:rPr lang="en-US" dirty="0"/>
              <a:t>Containers as </a:t>
            </a:r>
            <a:r>
              <a:rPr lang="en-US" dirty="0" smtClean="0"/>
              <a:t>Data Volumes</a:t>
            </a:r>
            <a:endParaRPr lang="en-US" dirty="0"/>
          </a:p>
        </p:txBody>
      </p:sp>
      <p:sp>
        <p:nvSpPr>
          <p:cNvPr id="3" name="Content Placeholder 2"/>
          <p:cNvSpPr>
            <a:spLocks noGrp="1"/>
          </p:cNvSpPr>
          <p:nvPr>
            <p:ph idx="1"/>
          </p:nvPr>
        </p:nvSpPr>
        <p:spPr/>
        <p:txBody>
          <a:bodyPr/>
          <a:lstStyle/>
          <a:p>
            <a:pPr>
              <a:buFont typeface="Wingdings" charset="2"/>
              <a:buChar char="q"/>
            </a:pPr>
            <a:r>
              <a:rPr lang="en-US" sz="2400" dirty="0" smtClean="0"/>
              <a:t> Here’s a diagram of what that might look like:</a:t>
            </a:r>
            <a:endParaRPr lang="en-US" sz="2400" dirty="0"/>
          </a:p>
          <a:p>
            <a:pPr marL="0" indent="0">
              <a:buNone/>
            </a:pP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30</a:t>
            </a:fld>
            <a:endParaRPr lang="en-US" altLang="en-US"/>
          </a:p>
        </p:txBody>
      </p:sp>
      <p:sp>
        <p:nvSpPr>
          <p:cNvPr id="16" name="Cube 15"/>
          <p:cNvSpPr/>
          <p:nvPr/>
        </p:nvSpPr>
        <p:spPr>
          <a:xfrm>
            <a:off x="1102195" y="1981200"/>
            <a:ext cx="4343400" cy="3618664"/>
          </a:xfrm>
          <a:prstGeom prst="cube">
            <a:avLst>
              <a:gd name="adj" fmla="val 24528"/>
            </a:avLst>
          </a:prstGeom>
          <a:solidFill>
            <a:schemeClr val="accent6">
              <a:lumMod val="60000"/>
              <a:lumOff val="40000"/>
            </a:schemeClr>
          </a:solidFill>
          <a:ln>
            <a:noFill/>
          </a:ln>
          <a:effectLst>
            <a:outerShdw blurRad="774700" dir="5400000" sx="90000" sy="-19000"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b="1" dirty="0" smtClean="0">
                <a:solidFill>
                  <a:schemeClr val="tx1"/>
                </a:solidFill>
              </a:rPr>
              <a:t>Host</a:t>
            </a:r>
          </a:p>
          <a:p>
            <a:pPr algn="ctr"/>
            <a:endParaRPr lang="en-US" dirty="0"/>
          </a:p>
          <a:p>
            <a:pPr algn="ctr"/>
            <a:r>
              <a:rPr lang="en-US" dirty="0" smtClean="0"/>
              <a:t>           </a:t>
            </a:r>
          </a:p>
          <a:p>
            <a:pPr algn="ctr"/>
            <a:endParaRPr lang="en-US" dirty="0" smtClean="0"/>
          </a:p>
          <a:p>
            <a:pPr algn="ctr"/>
            <a:endParaRPr lang="en-US" dirty="0"/>
          </a:p>
          <a:p>
            <a:pPr algn="ctr"/>
            <a:endParaRPr lang="en-US" dirty="0" smtClean="0"/>
          </a:p>
          <a:p>
            <a:pPr algn="ctr"/>
            <a:endParaRPr lang="en-US" dirty="0"/>
          </a:p>
          <a:p>
            <a:endParaRPr lang="en-US"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921" y="2971751"/>
            <a:ext cx="2971800" cy="2702619"/>
          </a:xfrm>
          <a:prstGeom prst="rect">
            <a:avLst/>
          </a:prstGeom>
        </p:spPr>
      </p:pic>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895" y="3547052"/>
            <a:ext cx="1640109" cy="1509615"/>
          </a:xfrm>
          <a:prstGeom prst="rect">
            <a:avLst/>
          </a:prstGeom>
        </p:spPr>
      </p:pic>
      <p:sp>
        <p:nvSpPr>
          <p:cNvPr id="20" name="TextBox 19"/>
          <p:cNvSpPr txBox="1"/>
          <p:nvPr/>
        </p:nvSpPr>
        <p:spPr>
          <a:xfrm>
            <a:off x="1479891" y="4452071"/>
            <a:ext cx="2529860" cy="338554"/>
          </a:xfrm>
          <a:prstGeom prst="rect">
            <a:avLst/>
          </a:prstGeom>
          <a:noFill/>
        </p:spPr>
        <p:txBody>
          <a:bodyPr wrap="none" rtlCol="0">
            <a:spAutoFit/>
          </a:bodyPr>
          <a:lstStyle/>
          <a:p>
            <a:r>
              <a:rPr lang="en-US" sz="1600" b="1" dirty="0" smtClean="0">
                <a:latin typeface="Courier New" charset="0"/>
                <a:ea typeface="Courier New" charset="0"/>
                <a:cs typeface="Courier New" charset="0"/>
              </a:rPr>
              <a:t>known/file/location</a:t>
            </a:r>
            <a:endParaRPr lang="en-US" sz="1600" b="1" dirty="0">
              <a:latin typeface="Courier New" charset="0"/>
              <a:ea typeface="Courier New" charset="0"/>
              <a:cs typeface="Courier New" charset="0"/>
            </a:endParaRPr>
          </a:p>
        </p:txBody>
      </p:sp>
      <p:sp>
        <p:nvSpPr>
          <p:cNvPr id="21" name="TextBox 20"/>
          <p:cNvSpPr txBox="1"/>
          <p:nvPr/>
        </p:nvSpPr>
        <p:spPr>
          <a:xfrm>
            <a:off x="6069096" y="4259573"/>
            <a:ext cx="1048685" cy="338554"/>
          </a:xfrm>
          <a:prstGeom prst="rect">
            <a:avLst/>
          </a:prstGeom>
          <a:noFill/>
        </p:spPr>
        <p:txBody>
          <a:bodyPr wrap="square" rtlCol="0">
            <a:spAutoFit/>
          </a:bodyPr>
          <a:lstStyle/>
          <a:p>
            <a:r>
              <a:rPr lang="en-US" sz="1600" b="1" dirty="0" smtClean="0">
                <a:latin typeface="Courier New" charset="0"/>
                <a:ea typeface="Courier New" charset="0"/>
                <a:cs typeface="Courier New" charset="0"/>
              </a:rPr>
              <a:t>/</a:t>
            </a:r>
            <a:r>
              <a:rPr lang="en-US" sz="1600" b="1" dirty="0" err="1" smtClean="0">
                <a:latin typeface="Courier New" charset="0"/>
                <a:ea typeface="Courier New" charset="0"/>
                <a:cs typeface="Courier New" charset="0"/>
              </a:rPr>
              <a:t>wabapp</a:t>
            </a:r>
            <a:endParaRPr lang="en-US" sz="1600" b="1" dirty="0">
              <a:latin typeface="Courier New" charset="0"/>
              <a:ea typeface="Courier New" charset="0"/>
              <a:cs typeface="Courier New" charset="0"/>
            </a:endParaRPr>
          </a:p>
        </p:txBody>
      </p:sp>
      <p:cxnSp>
        <p:nvCxnSpPr>
          <p:cNvPr id="22" name="Straight Arrow Connector 21"/>
          <p:cNvCxnSpPr>
            <a:stCxn id="18" idx="3"/>
            <a:endCxn id="19" idx="1"/>
          </p:cNvCxnSpPr>
          <p:nvPr/>
        </p:nvCxnSpPr>
        <p:spPr>
          <a:xfrm flipV="1">
            <a:off x="4230721" y="4301860"/>
            <a:ext cx="1584174" cy="21201"/>
          </a:xfrm>
          <a:prstGeom prst="straightConnector1">
            <a:avLst/>
          </a:prstGeom>
          <a:ln w="1016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Cube 27"/>
          <p:cNvSpPr/>
          <p:nvPr/>
        </p:nvSpPr>
        <p:spPr>
          <a:xfrm>
            <a:off x="7765852" y="3785371"/>
            <a:ext cx="2438400" cy="2234926"/>
          </a:xfrm>
          <a:prstGeom prst="cube">
            <a:avLst>
              <a:gd name="adj" fmla="val 22726"/>
            </a:avLst>
          </a:prstGeom>
          <a:solidFill>
            <a:schemeClr val="bg2">
              <a:lumMod val="75000"/>
            </a:schemeClr>
          </a:solidFill>
          <a:ln>
            <a:noFill/>
          </a:ln>
          <a:effectLst>
            <a:outerShdw blurRad="774700" dir="5400000" sx="90000" sy="-19000"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b="1" dirty="0" smtClean="0">
                <a:solidFill>
                  <a:schemeClr val="tx1"/>
                </a:solidFill>
              </a:rPr>
              <a:t>Container</a:t>
            </a:r>
          </a:p>
          <a:p>
            <a:pPr algn="r"/>
            <a:endParaRPr lang="en-US" dirty="0"/>
          </a:p>
          <a:p>
            <a:pPr algn="r"/>
            <a:endParaRPr lang="en-US" dirty="0"/>
          </a:p>
          <a:p>
            <a:pPr algn="r"/>
            <a:endParaRPr lang="en-US" dirty="0" smtClean="0"/>
          </a:p>
          <a:p>
            <a:pPr algn="r"/>
            <a:endParaRPr lang="en-US" dirty="0" smtClean="0"/>
          </a:p>
          <a:p>
            <a:pPr algn="r"/>
            <a:endParaRPr lang="en-US" dirty="0"/>
          </a:p>
        </p:txBody>
      </p:sp>
      <p:sp>
        <p:nvSpPr>
          <p:cNvPr id="27" name="Cube 26"/>
          <p:cNvSpPr/>
          <p:nvPr/>
        </p:nvSpPr>
        <p:spPr>
          <a:xfrm>
            <a:off x="7771414" y="1854288"/>
            <a:ext cx="2438400" cy="2234926"/>
          </a:xfrm>
          <a:prstGeom prst="cube">
            <a:avLst>
              <a:gd name="adj" fmla="val 22726"/>
            </a:avLst>
          </a:prstGeom>
          <a:solidFill>
            <a:schemeClr val="bg2">
              <a:lumMod val="75000"/>
            </a:schemeClr>
          </a:solidFill>
          <a:ln>
            <a:noFill/>
          </a:ln>
          <a:effectLst>
            <a:outerShdw blurRad="774700" dir="5400000" sx="90000" sy="-19000"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b="1" dirty="0" smtClean="0">
                <a:solidFill>
                  <a:schemeClr val="tx1"/>
                </a:solidFill>
              </a:rPr>
              <a:t>Container</a:t>
            </a:r>
          </a:p>
          <a:p>
            <a:pPr algn="r"/>
            <a:endParaRPr lang="en-US" dirty="0"/>
          </a:p>
          <a:p>
            <a:pPr algn="r"/>
            <a:endParaRPr lang="en-US" dirty="0"/>
          </a:p>
          <a:p>
            <a:pPr algn="r"/>
            <a:endParaRPr lang="en-US" dirty="0" smtClean="0"/>
          </a:p>
          <a:p>
            <a:pPr algn="r"/>
            <a:endParaRPr lang="en-US" dirty="0" smtClean="0"/>
          </a:p>
          <a:p>
            <a:pPr algn="r"/>
            <a:endParaRPr lang="en-US" dirty="0"/>
          </a:p>
        </p:txBody>
      </p:sp>
      <p:cxnSp>
        <p:nvCxnSpPr>
          <p:cNvPr id="37" name="Straight Arrow Connector 36"/>
          <p:cNvCxnSpPr>
            <a:stCxn id="19" idx="3"/>
          </p:cNvCxnSpPr>
          <p:nvPr/>
        </p:nvCxnSpPr>
        <p:spPr>
          <a:xfrm flipV="1">
            <a:off x="7455004" y="3365155"/>
            <a:ext cx="1331691" cy="936705"/>
          </a:xfrm>
          <a:prstGeom prst="straightConnector1">
            <a:avLst/>
          </a:prstGeom>
          <a:ln w="1016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9" idx="3"/>
          </p:cNvCxnSpPr>
          <p:nvPr/>
        </p:nvCxnSpPr>
        <p:spPr>
          <a:xfrm>
            <a:off x="7455004" y="4301860"/>
            <a:ext cx="1331691" cy="1086660"/>
          </a:xfrm>
          <a:prstGeom prst="straightConnector1">
            <a:avLst/>
          </a:prstGeom>
          <a:ln w="1016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34485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Inspect Volumes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How can we inspect our volumes? Let’s first list our current volumes:</a:t>
            </a:r>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smtClean="0"/>
              <a:t> Now, pulling from the list that prints out, we can plugin a volume id, like this:</a:t>
            </a:r>
            <a:endParaRPr lang="en-US" sz="2400" dirty="0"/>
          </a:p>
          <a:p>
            <a:pPr marL="0" indent="0">
              <a:buNone/>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31</a:t>
            </a:fld>
            <a:endParaRPr lang="en-US" altLang="en-US"/>
          </a:p>
        </p:txBody>
      </p:sp>
      <p:sp>
        <p:nvSpPr>
          <p:cNvPr id="9" name="Content Placeholder 2"/>
          <p:cNvSpPr>
            <a:spLocks noGrp="1"/>
          </p:cNvSpPr>
          <p:nvPr/>
        </p:nvSpPr>
        <p:spPr>
          <a:xfrm>
            <a:off x="4815180" y="1638724"/>
            <a:ext cx="2622597" cy="381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volume ls</a:t>
            </a:r>
            <a:endParaRPr lang="en-US" dirty="0">
              <a:solidFill>
                <a:schemeClr val="bg1"/>
              </a:solidFill>
              <a:latin typeface="Courier New" panose="02070309020205020404" pitchFamily="49" charset="0"/>
              <a:cs typeface="Courier New" panose="02070309020205020404" pitchFamily="49" charset="0"/>
            </a:endParaRPr>
          </a:p>
        </p:txBody>
      </p:sp>
      <p:sp>
        <p:nvSpPr>
          <p:cNvPr id="10" name="Content Placeholder 2"/>
          <p:cNvSpPr>
            <a:spLocks noGrp="1"/>
          </p:cNvSpPr>
          <p:nvPr/>
        </p:nvSpPr>
        <p:spPr>
          <a:xfrm>
            <a:off x="3415234" y="3277447"/>
            <a:ext cx="5422490" cy="381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volume inspect &lt;name-or-id&gt;</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64413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Choose the </a:t>
            </a:r>
            <a:r>
              <a:rPr lang="en-US" dirty="0" smtClean="0">
                <a:latin typeface="Courier New" charset="0"/>
                <a:ea typeface="Courier New" charset="0"/>
                <a:cs typeface="Courier New" charset="0"/>
              </a:rPr>
              <a:t>-v</a:t>
            </a:r>
            <a:r>
              <a:rPr lang="en-US" dirty="0" smtClean="0"/>
              <a:t> </a:t>
            </a:r>
            <a:r>
              <a:rPr lang="en-US" dirty="0"/>
              <a:t>or </a:t>
            </a:r>
            <a:r>
              <a:rPr lang="en-US" dirty="0" smtClean="0">
                <a:latin typeface="Courier New" charset="0"/>
                <a:ea typeface="Courier New" charset="0"/>
                <a:cs typeface="Courier New" charset="0"/>
              </a:rPr>
              <a:t>--mount</a:t>
            </a:r>
            <a:r>
              <a:rPr lang="en-US" dirty="0" smtClean="0"/>
              <a:t> </a:t>
            </a:r>
            <a:r>
              <a:rPr lang="en-US" dirty="0"/>
              <a:t>F</a:t>
            </a:r>
            <a:r>
              <a:rPr lang="en-US" dirty="0" smtClean="0"/>
              <a:t>lag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Originally</a:t>
            </a:r>
            <a:r>
              <a:rPr lang="en-US" sz="2400" dirty="0">
                <a:solidFill>
                  <a:schemeClr val="tx1"/>
                </a:solidFill>
              </a:rPr>
              <a:t>, the </a:t>
            </a:r>
            <a:r>
              <a:rPr lang="en-US" sz="2400" dirty="0">
                <a:latin typeface="Courier New" charset="0"/>
                <a:ea typeface="Courier New" charset="0"/>
                <a:cs typeface="Courier New" charset="0"/>
              </a:rPr>
              <a:t>-v</a:t>
            </a:r>
            <a:r>
              <a:rPr lang="en-US" sz="2400" dirty="0">
                <a:solidFill>
                  <a:schemeClr val="tx1"/>
                </a:solidFill>
              </a:rPr>
              <a:t> or </a:t>
            </a:r>
            <a:r>
              <a:rPr lang="en-US" sz="2400" dirty="0">
                <a:latin typeface="Courier New" charset="0"/>
                <a:ea typeface="Courier New" charset="0"/>
                <a:cs typeface="Courier New" charset="0"/>
              </a:rPr>
              <a:t>--volume</a:t>
            </a:r>
            <a:r>
              <a:rPr lang="en-US" sz="2400" dirty="0">
                <a:solidFill>
                  <a:schemeClr val="tx1"/>
                </a:solidFill>
              </a:rPr>
              <a:t> flag was used for standalone containers and the </a:t>
            </a:r>
            <a:r>
              <a:rPr lang="en-US" sz="2400" dirty="0">
                <a:latin typeface="Courier New" charset="0"/>
                <a:ea typeface="Courier New" charset="0"/>
                <a:cs typeface="Courier New" charset="0"/>
              </a:rPr>
              <a:t>--mount</a:t>
            </a:r>
            <a:r>
              <a:rPr lang="en-US" sz="2400" dirty="0">
                <a:solidFill>
                  <a:schemeClr val="tx1"/>
                </a:solidFill>
              </a:rPr>
              <a:t> flag was used for swarm </a:t>
            </a:r>
            <a:r>
              <a:rPr lang="en-US" sz="2400" dirty="0" smtClean="0">
                <a:solidFill>
                  <a:schemeClr val="tx1"/>
                </a:solidFill>
              </a:rPr>
              <a:t>services</a:t>
            </a:r>
          </a:p>
          <a:p>
            <a:pPr>
              <a:buFont typeface="Wingdings" panose="05000000000000000000" pitchFamily="2" charset="2"/>
              <a:buChar char="q"/>
            </a:pPr>
            <a:r>
              <a:rPr lang="en-US" sz="2400" dirty="0">
                <a:solidFill>
                  <a:schemeClr val="tx1"/>
                </a:solidFill>
              </a:rPr>
              <a:t> </a:t>
            </a:r>
            <a:r>
              <a:rPr lang="en-US" sz="2400" b="1" dirty="0" smtClean="0">
                <a:solidFill>
                  <a:schemeClr val="tx1"/>
                </a:solidFill>
              </a:rPr>
              <a:t>However</a:t>
            </a:r>
            <a:r>
              <a:rPr lang="en-US" sz="2400" dirty="0">
                <a:solidFill>
                  <a:schemeClr val="tx1"/>
                </a:solidFill>
              </a:rPr>
              <a:t>, starting with Docker 17.06, you can also use </a:t>
            </a:r>
            <a:r>
              <a:rPr lang="en-US" sz="2400" dirty="0">
                <a:latin typeface="Courier New" charset="0"/>
                <a:ea typeface="Courier New" charset="0"/>
                <a:cs typeface="Courier New" charset="0"/>
              </a:rPr>
              <a:t>--mount</a:t>
            </a:r>
            <a:r>
              <a:rPr lang="en-US" sz="2400" dirty="0">
                <a:solidFill>
                  <a:schemeClr val="tx1"/>
                </a:solidFill>
              </a:rPr>
              <a:t> with standalone </a:t>
            </a:r>
            <a:r>
              <a:rPr lang="en-US" sz="2400" dirty="0" smtClean="0">
                <a:solidFill>
                  <a:schemeClr val="tx1"/>
                </a:solidFill>
              </a:rPr>
              <a:t>containers</a:t>
            </a: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In </a:t>
            </a:r>
            <a:r>
              <a:rPr lang="en-US" sz="2400" dirty="0">
                <a:solidFill>
                  <a:schemeClr val="tx1"/>
                </a:solidFill>
              </a:rPr>
              <a:t>general, </a:t>
            </a:r>
            <a:r>
              <a:rPr lang="en-US" sz="2400" dirty="0">
                <a:latin typeface="Courier New" charset="0"/>
                <a:ea typeface="Courier New" charset="0"/>
                <a:cs typeface="Courier New" charset="0"/>
              </a:rPr>
              <a:t>--mount</a:t>
            </a:r>
            <a:r>
              <a:rPr lang="en-US" sz="2400" dirty="0">
                <a:solidFill>
                  <a:schemeClr val="tx1"/>
                </a:solidFill>
              </a:rPr>
              <a:t> is more explicit and </a:t>
            </a:r>
            <a:r>
              <a:rPr lang="en-US" sz="2400" dirty="0" smtClean="0">
                <a:solidFill>
                  <a:schemeClr val="tx1"/>
                </a:solidFill>
              </a:rPr>
              <a:t>verbose</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The </a:t>
            </a:r>
            <a:r>
              <a:rPr lang="en-US" sz="2400" dirty="0">
                <a:solidFill>
                  <a:schemeClr val="tx1"/>
                </a:solidFill>
              </a:rPr>
              <a:t>biggest difference is that the </a:t>
            </a:r>
            <a:r>
              <a:rPr lang="en-US" sz="2400" dirty="0">
                <a:latin typeface="Courier New" charset="0"/>
                <a:ea typeface="Courier New" charset="0"/>
                <a:cs typeface="Courier New" charset="0"/>
              </a:rPr>
              <a:t>-v</a:t>
            </a:r>
            <a:r>
              <a:rPr lang="en-US" sz="2400" dirty="0">
                <a:solidFill>
                  <a:schemeClr val="tx1"/>
                </a:solidFill>
              </a:rPr>
              <a:t> syntax combines all the options together in one field, while the </a:t>
            </a:r>
            <a:r>
              <a:rPr lang="en-US" sz="2400" dirty="0">
                <a:latin typeface="Courier New" charset="0"/>
                <a:ea typeface="Courier New" charset="0"/>
                <a:cs typeface="Courier New" charset="0"/>
              </a:rPr>
              <a:t>--mount</a:t>
            </a:r>
            <a:r>
              <a:rPr lang="en-US" sz="2400" dirty="0">
                <a:solidFill>
                  <a:schemeClr val="tx1"/>
                </a:solidFill>
              </a:rPr>
              <a:t> syntax separates </a:t>
            </a:r>
            <a:r>
              <a:rPr lang="en-US" sz="2400" dirty="0" smtClean="0">
                <a:solidFill>
                  <a:schemeClr val="tx1"/>
                </a:solidFill>
              </a:rPr>
              <a:t>them</a:t>
            </a: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32</a:t>
            </a:fld>
            <a:endParaRPr lang="en-US" altLang="en-US"/>
          </a:p>
        </p:txBody>
      </p:sp>
    </p:spTree>
    <p:extLst>
      <p:ext uri="{BB962C8B-B14F-4D97-AF65-F5344CB8AC3E}">
        <p14:creationId xmlns:p14="http://schemas.microsoft.com/office/powerpoint/2010/main" val="144417908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Differences </a:t>
            </a:r>
            <a:r>
              <a:rPr lang="en-US" dirty="0" smtClean="0"/>
              <a:t>Between</a:t>
            </a:r>
            <a:r>
              <a:rPr lang="en-US" dirty="0"/>
              <a:t> </a:t>
            </a:r>
            <a:r>
              <a:rPr lang="en-US" dirty="0">
                <a:latin typeface="Courier New" charset="0"/>
                <a:ea typeface="Courier New" charset="0"/>
                <a:cs typeface="Courier New" charset="0"/>
              </a:rPr>
              <a:t>-v</a:t>
            </a:r>
            <a:r>
              <a:rPr lang="en-US" dirty="0"/>
              <a:t> and </a:t>
            </a:r>
            <a:r>
              <a:rPr lang="en-US" dirty="0">
                <a:latin typeface="Courier New" charset="0"/>
                <a:ea typeface="Courier New" charset="0"/>
                <a:cs typeface="Courier New" charset="0"/>
              </a:rPr>
              <a:t>--mount</a:t>
            </a:r>
            <a:r>
              <a:rPr lang="en-US" dirty="0"/>
              <a:t> B</a:t>
            </a:r>
            <a:r>
              <a:rPr lang="en-US" dirty="0" smtClean="0"/>
              <a:t>ehavior</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a:t>
            </a:r>
            <a:r>
              <a:rPr lang="en-US" sz="2400" dirty="0">
                <a:solidFill>
                  <a:schemeClr val="tx1"/>
                </a:solidFill>
              </a:rPr>
              <a:t>Because </a:t>
            </a:r>
            <a:r>
              <a:rPr lang="en-US" sz="2400" dirty="0" smtClean="0">
                <a:solidFill>
                  <a:schemeClr val="tx1"/>
                </a:solidFill>
              </a:rPr>
              <a:t>volume</a:t>
            </a:r>
            <a:r>
              <a:rPr lang="en-US" sz="2400" dirty="0">
                <a:solidFill>
                  <a:schemeClr val="tx1"/>
                </a:solidFill>
              </a:rPr>
              <a:t> flags have been a part of Docker for a long time, their behavior </a:t>
            </a:r>
            <a:r>
              <a:rPr lang="en-US" sz="2400" dirty="0" smtClean="0">
                <a:solidFill>
                  <a:schemeClr val="tx1"/>
                </a:solidFill>
              </a:rPr>
              <a:t>can’t </a:t>
            </a:r>
            <a:r>
              <a:rPr lang="en-US" sz="2400" dirty="0">
                <a:solidFill>
                  <a:schemeClr val="tx1"/>
                </a:solidFill>
              </a:rPr>
              <a:t>be </a:t>
            </a:r>
            <a:r>
              <a:rPr lang="en-US" sz="2400" dirty="0" smtClean="0">
                <a:solidFill>
                  <a:schemeClr val="tx1"/>
                </a:solidFill>
              </a:rPr>
              <a:t>changed</a:t>
            </a:r>
          </a:p>
          <a:p>
            <a:pPr>
              <a:buFont typeface="Wingdings" panose="05000000000000000000" pitchFamily="2" charset="2"/>
              <a:buChar char="q"/>
            </a:pPr>
            <a:r>
              <a:rPr lang="en-US" sz="2400" dirty="0" smtClean="0">
                <a:solidFill>
                  <a:schemeClr val="tx1"/>
                </a:solidFill>
              </a:rPr>
              <a:t> This </a:t>
            </a:r>
            <a:r>
              <a:rPr lang="en-US" sz="2400" dirty="0">
                <a:solidFill>
                  <a:schemeClr val="tx1"/>
                </a:solidFill>
              </a:rPr>
              <a:t>means that </a:t>
            </a:r>
            <a:r>
              <a:rPr lang="en-US" sz="2400" dirty="0" smtClean="0">
                <a:solidFill>
                  <a:schemeClr val="tx1"/>
                </a:solidFill>
              </a:rPr>
              <a:t>there’s only </a:t>
            </a:r>
            <a:r>
              <a:rPr lang="en-US" sz="2400" b="1" dirty="0" smtClean="0">
                <a:solidFill>
                  <a:schemeClr val="tx1"/>
                </a:solidFill>
              </a:rPr>
              <a:t>one</a:t>
            </a:r>
            <a:r>
              <a:rPr lang="en-US" sz="2400" dirty="0" smtClean="0">
                <a:solidFill>
                  <a:schemeClr val="tx1"/>
                </a:solidFill>
              </a:rPr>
              <a:t> </a:t>
            </a:r>
            <a:r>
              <a:rPr lang="en-US" sz="2400" dirty="0">
                <a:solidFill>
                  <a:schemeClr val="tx1"/>
                </a:solidFill>
              </a:rPr>
              <a:t>behavior </a:t>
            </a:r>
            <a:r>
              <a:rPr lang="en-US" sz="2400" dirty="0" smtClean="0">
                <a:solidFill>
                  <a:schemeClr val="tx1"/>
                </a:solidFill>
              </a:rPr>
              <a:t>that’s </a:t>
            </a:r>
            <a:r>
              <a:rPr lang="en-US" sz="2400" dirty="0">
                <a:solidFill>
                  <a:schemeClr val="tx1"/>
                </a:solidFill>
              </a:rPr>
              <a:t>different between </a:t>
            </a:r>
            <a:r>
              <a:rPr lang="en-US" sz="2400" dirty="0" smtClean="0">
                <a:solidFill>
                  <a:schemeClr val="tx1"/>
                </a:solidFill>
                <a:ea typeface="Courier New" charset="0"/>
                <a:cs typeface="Courier New" charset="0"/>
              </a:rPr>
              <a:t>the two</a:t>
            </a:r>
          </a:p>
          <a:p>
            <a:pPr lvl="1">
              <a:buFont typeface="Wingdings" panose="05000000000000000000" pitchFamily="2" charset="2"/>
              <a:buChar char="q"/>
            </a:pPr>
            <a:r>
              <a:rPr lang="en-US" sz="2200" dirty="0">
                <a:solidFill>
                  <a:schemeClr val="tx1"/>
                </a:solidFill>
                <a:ea typeface="Courier New" charset="0"/>
                <a:cs typeface="Courier New" charset="0"/>
              </a:rPr>
              <a:t> </a:t>
            </a:r>
            <a:r>
              <a:rPr lang="en-US" sz="2200" dirty="0">
                <a:solidFill>
                  <a:schemeClr val="tx1"/>
                </a:solidFill>
              </a:rPr>
              <a:t>If you use </a:t>
            </a:r>
            <a:r>
              <a:rPr lang="en-US" sz="2200" dirty="0" smtClean="0">
                <a:solidFill>
                  <a:schemeClr val="tx1"/>
                </a:solidFill>
              </a:rPr>
              <a:t>-</a:t>
            </a:r>
            <a:r>
              <a:rPr lang="en-US" sz="2200" dirty="0">
                <a:solidFill>
                  <a:schemeClr val="tx1"/>
                </a:solidFill>
              </a:rPr>
              <a:t>v or --volume to bind-mount a file or directory that does not yet exist on the Docker host, -v creates the endpoint for </a:t>
            </a:r>
            <a:r>
              <a:rPr lang="en-US" sz="2200" dirty="0" smtClean="0">
                <a:solidFill>
                  <a:schemeClr val="tx1"/>
                </a:solidFill>
              </a:rPr>
              <a:t>you</a:t>
            </a:r>
          </a:p>
          <a:p>
            <a:pPr lvl="1">
              <a:buFont typeface="Wingdings" panose="05000000000000000000" pitchFamily="2" charset="2"/>
              <a:buChar char="q"/>
            </a:pPr>
            <a:r>
              <a:rPr lang="en-US" sz="2200" dirty="0" smtClean="0">
                <a:solidFill>
                  <a:schemeClr val="tx1"/>
                </a:solidFill>
              </a:rPr>
              <a:t> If </a:t>
            </a:r>
            <a:r>
              <a:rPr lang="en-US" sz="2200" dirty="0">
                <a:solidFill>
                  <a:schemeClr val="tx1"/>
                </a:solidFill>
              </a:rPr>
              <a:t>you use --mount to bind-mount a file or directory that does not </a:t>
            </a:r>
            <a:r>
              <a:rPr lang="en-US" sz="2200" dirty="0" smtClean="0">
                <a:solidFill>
                  <a:schemeClr val="tx1"/>
                </a:solidFill>
              </a:rPr>
              <a:t>exist </a:t>
            </a:r>
            <a:r>
              <a:rPr lang="en-US" sz="2200" dirty="0">
                <a:solidFill>
                  <a:schemeClr val="tx1"/>
                </a:solidFill>
              </a:rPr>
              <a:t>on </a:t>
            </a:r>
            <a:r>
              <a:rPr lang="en-US" sz="2200" dirty="0" smtClean="0">
                <a:solidFill>
                  <a:schemeClr val="tx1"/>
                </a:solidFill>
              </a:rPr>
              <a:t>the host</a:t>
            </a:r>
            <a:r>
              <a:rPr lang="en-US" sz="2200" dirty="0">
                <a:solidFill>
                  <a:schemeClr val="tx1"/>
                </a:solidFill>
              </a:rPr>
              <a:t>, Docker does </a:t>
            </a:r>
            <a:r>
              <a:rPr lang="en-US" sz="2200" b="1" dirty="0">
                <a:solidFill>
                  <a:schemeClr val="tx1"/>
                </a:solidFill>
              </a:rPr>
              <a:t>not</a:t>
            </a:r>
            <a:r>
              <a:rPr lang="en-US" sz="2200" dirty="0">
                <a:solidFill>
                  <a:schemeClr val="tx1"/>
                </a:solidFill>
              </a:rPr>
              <a:t> automatically create it for </a:t>
            </a:r>
            <a:r>
              <a:rPr lang="en-US" sz="2200" dirty="0" smtClean="0">
                <a:solidFill>
                  <a:schemeClr val="tx1"/>
                </a:solidFill>
              </a:rPr>
              <a:t>you</a:t>
            </a:r>
            <a:endParaRPr lang="en-US" sz="2400" dirty="0">
              <a:solidFill>
                <a:schemeClr val="tx1"/>
              </a:solidFill>
              <a:ea typeface="Courier New" charset="0"/>
              <a:cs typeface="Courier New" charset="0"/>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33</a:t>
            </a:fld>
            <a:endParaRPr lang="en-US" altLang="en-US"/>
          </a:p>
        </p:txBody>
      </p:sp>
    </p:spTree>
    <p:extLst>
      <p:ext uri="{BB962C8B-B14F-4D97-AF65-F5344CB8AC3E}">
        <p14:creationId xmlns:p14="http://schemas.microsoft.com/office/powerpoint/2010/main" val="162912270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Bind Mounts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Bind mounts have been around since the early days of </a:t>
            </a:r>
            <a:r>
              <a:rPr lang="en-US" sz="2400" dirty="0" smtClean="0">
                <a:solidFill>
                  <a:schemeClr val="tx1"/>
                </a:solidFill>
              </a:rPr>
              <a:t>Docker</a:t>
            </a:r>
            <a:endParaRPr lang="en-US" sz="2400" dirty="0">
              <a:solidFill>
                <a:schemeClr val="tx1"/>
              </a:solidFill>
            </a:endParaRPr>
          </a:p>
          <a:p>
            <a:pPr>
              <a:buFont typeface="Wingdings" panose="05000000000000000000" pitchFamily="2" charset="2"/>
              <a:buChar char="q"/>
            </a:pPr>
            <a:r>
              <a:rPr lang="en-US" sz="2400" dirty="0" smtClean="0"/>
              <a:t> </a:t>
            </a:r>
            <a:r>
              <a:rPr lang="en-US" sz="2400" dirty="0">
                <a:solidFill>
                  <a:schemeClr val="tx1"/>
                </a:solidFill>
              </a:rPr>
              <a:t>Bind mounts have limited functionality compared to </a:t>
            </a:r>
            <a:r>
              <a:rPr lang="en-US" sz="2400" dirty="0" smtClean="0">
                <a:solidFill>
                  <a:schemeClr val="tx1"/>
                </a:solidFill>
              </a:rPr>
              <a:t>volumes</a:t>
            </a:r>
          </a:p>
          <a:p>
            <a:pPr>
              <a:buFont typeface="Wingdings" panose="05000000000000000000" pitchFamily="2" charset="2"/>
              <a:buChar char="q"/>
            </a:pPr>
            <a:r>
              <a:rPr lang="en-US" sz="2400" dirty="0">
                <a:solidFill>
                  <a:schemeClr val="tx1"/>
                </a:solidFill>
              </a:rPr>
              <a:t> When you use a bind mount, a file or directory on the </a:t>
            </a:r>
            <a:r>
              <a:rPr lang="en-US" sz="2400" i="1" dirty="0">
                <a:solidFill>
                  <a:schemeClr val="tx1"/>
                </a:solidFill>
              </a:rPr>
              <a:t>host machine</a:t>
            </a:r>
            <a:r>
              <a:rPr lang="en-US" sz="2400" dirty="0">
                <a:solidFill>
                  <a:schemeClr val="tx1"/>
                </a:solidFill>
              </a:rPr>
              <a:t> is mounted into a </a:t>
            </a:r>
            <a:r>
              <a:rPr lang="en-US" sz="2400" dirty="0" smtClean="0">
                <a:solidFill>
                  <a:schemeClr val="tx1"/>
                </a:solidFill>
              </a:rPr>
              <a:t>container</a:t>
            </a:r>
          </a:p>
          <a:p>
            <a:pPr>
              <a:buFont typeface="Wingdings" panose="05000000000000000000" pitchFamily="2" charset="2"/>
              <a:buChar char="q"/>
            </a:pPr>
            <a:r>
              <a:rPr lang="en-US" sz="2400" dirty="0">
                <a:solidFill>
                  <a:schemeClr val="tx1"/>
                </a:solidFill>
              </a:rPr>
              <a:t> The file or directory is referenced by its full or relative path on the host </a:t>
            </a:r>
            <a:r>
              <a:rPr lang="en-US" sz="2400" dirty="0" smtClean="0">
                <a:solidFill>
                  <a:schemeClr val="tx1"/>
                </a:solidFill>
              </a:rPr>
              <a:t>machine </a:t>
            </a:r>
          </a:p>
          <a:p>
            <a:pPr>
              <a:buFont typeface="Wingdings" panose="05000000000000000000" pitchFamily="2" charset="2"/>
              <a:buChar char="q"/>
            </a:pPr>
            <a:r>
              <a:rPr lang="en-US" sz="2400" dirty="0">
                <a:solidFill>
                  <a:schemeClr val="tx1"/>
                </a:solidFill>
              </a:rPr>
              <a:t> By </a:t>
            </a:r>
            <a:r>
              <a:rPr lang="en-US" sz="2400" dirty="0" smtClean="0">
                <a:solidFill>
                  <a:schemeClr val="tx1"/>
                </a:solidFill>
              </a:rPr>
              <a:t>contrast, with volumes, </a:t>
            </a:r>
            <a:r>
              <a:rPr lang="en-US" sz="2400" dirty="0">
                <a:solidFill>
                  <a:schemeClr val="tx1"/>
                </a:solidFill>
              </a:rPr>
              <a:t>a new directory is created within Docker’s storage directory on the host </a:t>
            </a:r>
            <a:r>
              <a:rPr lang="en-US" sz="2400" dirty="0" smtClean="0">
                <a:solidFill>
                  <a:schemeClr val="tx1"/>
                </a:solidFill>
              </a:rPr>
              <a:t>machine </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34</a:t>
            </a:fld>
            <a:endParaRPr lang="en-US" altLang="en-US"/>
          </a:p>
        </p:txBody>
      </p:sp>
    </p:spTree>
    <p:extLst>
      <p:ext uri="{BB962C8B-B14F-4D97-AF65-F5344CB8AC3E}">
        <p14:creationId xmlns:p14="http://schemas.microsoft.com/office/powerpoint/2010/main" val="103377830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Bind Mounts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The </a:t>
            </a:r>
            <a:r>
              <a:rPr lang="en-US" sz="2400" dirty="0">
                <a:solidFill>
                  <a:schemeClr val="tx1"/>
                </a:solidFill>
              </a:rPr>
              <a:t>file or directory does not need to exist on the Docker host </a:t>
            </a:r>
            <a:r>
              <a:rPr lang="en-US" sz="2400" dirty="0" smtClean="0">
                <a:solidFill>
                  <a:schemeClr val="tx1"/>
                </a:solidFill>
              </a:rPr>
              <a:t>already!</a:t>
            </a:r>
          </a:p>
          <a:p>
            <a:pPr>
              <a:buFont typeface="Wingdings" panose="05000000000000000000" pitchFamily="2" charset="2"/>
              <a:buChar char="q"/>
            </a:pPr>
            <a:r>
              <a:rPr lang="en-US" sz="2400" dirty="0">
                <a:solidFill>
                  <a:schemeClr val="tx1"/>
                </a:solidFill>
              </a:rPr>
              <a:t> Bind mounts are very performant, but they rely on the host </a:t>
            </a:r>
            <a:r>
              <a:rPr lang="en-US" sz="2400" dirty="0" smtClean="0">
                <a:solidFill>
                  <a:schemeClr val="tx1"/>
                </a:solidFill>
              </a:rPr>
              <a:t>machine’s filesystem </a:t>
            </a:r>
            <a:r>
              <a:rPr lang="en-US" sz="2400" dirty="0">
                <a:solidFill>
                  <a:schemeClr val="tx1"/>
                </a:solidFill>
              </a:rPr>
              <a:t>having a specific directory structure </a:t>
            </a:r>
            <a:r>
              <a:rPr lang="en-US" sz="2400" dirty="0" smtClean="0">
                <a:solidFill>
                  <a:schemeClr val="tx1"/>
                </a:solidFill>
              </a:rPr>
              <a:t>available</a:t>
            </a:r>
          </a:p>
          <a:p>
            <a:pPr>
              <a:buFont typeface="Wingdings" panose="05000000000000000000" pitchFamily="2" charset="2"/>
              <a:buChar char="q"/>
            </a:pPr>
            <a:r>
              <a:rPr lang="en-US" sz="2400" dirty="0">
                <a:solidFill>
                  <a:schemeClr val="tx1"/>
                </a:solidFill>
              </a:rPr>
              <a:t> If </a:t>
            </a:r>
            <a:r>
              <a:rPr lang="en-US" sz="2400" dirty="0" smtClean="0">
                <a:solidFill>
                  <a:schemeClr val="tx1"/>
                </a:solidFill>
              </a:rPr>
              <a:t>developing </a:t>
            </a:r>
            <a:r>
              <a:rPr lang="en-US" sz="2400" dirty="0">
                <a:solidFill>
                  <a:schemeClr val="tx1"/>
                </a:solidFill>
              </a:rPr>
              <a:t>new Docker applications, consider using named volumes </a:t>
            </a:r>
            <a:r>
              <a:rPr lang="en-US" sz="2400" dirty="0" smtClean="0">
                <a:solidFill>
                  <a:schemeClr val="tx1"/>
                </a:solidFill>
              </a:rPr>
              <a:t>instead</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35</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913241"/>
            <a:ext cx="6375400" cy="3251200"/>
          </a:xfrm>
          <a:prstGeom prst="rect">
            <a:avLst/>
          </a:prstGeom>
        </p:spPr>
      </p:pic>
    </p:spTree>
    <p:extLst>
      <p:ext uri="{BB962C8B-B14F-4D97-AF65-F5344CB8AC3E}">
        <p14:creationId xmlns:p14="http://schemas.microsoft.com/office/powerpoint/2010/main" val="28002083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a Container Using a Bind Mount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Consider a case where...</a:t>
            </a:r>
          </a:p>
          <a:p>
            <a:pPr lvl="1">
              <a:buFont typeface="Wingdings" panose="05000000000000000000" pitchFamily="2" charset="2"/>
              <a:buChar char="q"/>
            </a:pPr>
            <a:r>
              <a:rPr lang="en-US" sz="2200" dirty="0" smtClean="0">
                <a:solidFill>
                  <a:schemeClr val="tx1"/>
                </a:solidFill>
              </a:rPr>
              <a:t> You </a:t>
            </a:r>
            <a:r>
              <a:rPr lang="en-US" sz="2200" dirty="0">
                <a:solidFill>
                  <a:schemeClr val="tx1"/>
                </a:solidFill>
              </a:rPr>
              <a:t>have a directory source and that when you build the source code, the artifacts are saved into another directory </a:t>
            </a:r>
            <a:r>
              <a:rPr lang="en-US" sz="2200" dirty="0">
                <a:solidFill>
                  <a:schemeClr val="tx1"/>
                </a:solidFill>
                <a:latin typeface="Courier New" charset="0"/>
                <a:ea typeface="Courier New" charset="0"/>
                <a:cs typeface="Courier New" charset="0"/>
              </a:rPr>
              <a:t>source/target</a:t>
            </a:r>
            <a:r>
              <a:rPr lang="en-US" sz="2200" dirty="0" smtClean="0">
                <a:solidFill>
                  <a:schemeClr val="tx1"/>
                </a:solidFill>
                <a:latin typeface="Courier New" charset="0"/>
                <a:ea typeface="Courier New" charset="0"/>
                <a:cs typeface="Courier New" charset="0"/>
              </a:rPr>
              <a:t>/</a:t>
            </a:r>
          </a:p>
          <a:p>
            <a:pPr lvl="1">
              <a:buFont typeface="Wingdings" panose="05000000000000000000" pitchFamily="2" charset="2"/>
              <a:buChar char="q"/>
            </a:pPr>
            <a:r>
              <a:rPr lang="en-US" sz="2200" dirty="0" smtClean="0">
                <a:solidFill>
                  <a:schemeClr val="tx1"/>
                </a:solidFill>
                <a:ea typeface="Courier New" charset="0"/>
                <a:cs typeface="Courier New" charset="0"/>
              </a:rPr>
              <a:t> </a:t>
            </a:r>
            <a:r>
              <a:rPr lang="en-US" sz="2200" dirty="0" smtClean="0">
                <a:solidFill>
                  <a:schemeClr val="tx1"/>
                </a:solidFill>
              </a:rPr>
              <a:t>You </a:t>
            </a:r>
            <a:r>
              <a:rPr lang="en-US" sz="2200" dirty="0">
                <a:solidFill>
                  <a:schemeClr val="tx1"/>
                </a:solidFill>
              </a:rPr>
              <a:t>want the artifacts to be available to the container at </a:t>
            </a:r>
            <a:r>
              <a:rPr lang="en-US" sz="2200" dirty="0">
                <a:solidFill>
                  <a:schemeClr val="tx1"/>
                </a:solidFill>
                <a:latin typeface="Courier New" charset="0"/>
                <a:ea typeface="Courier New" charset="0"/>
                <a:cs typeface="Courier New" charset="0"/>
              </a:rPr>
              <a:t>/app/</a:t>
            </a:r>
            <a:r>
              <a:rPr lang="en-US" sz="2200" dirty="0">
                <a:solidFill>
                  <a:schemeClr val="tx1"/>
                </a:solidFill>
              </a:rPr>
              <a:t>, and you want the container to get access to a new build each time you build the source on your development </a:t>
            </a:r>
            <a:r>
              <a:rPr lang="en-US" sz="2200" dirty="0" smtClean="0">
                <a:solidFill>
                  <a:schemeClr val="tx1"/>
                </a:solidFill>
              </a:rPr>
              <a:t>host</a:t>
            </a:r>
          </a:p>
          <a:p>
            <a:pPr>
              <a:buFont typeface="Wingdings" panose="05000000000000000000" pitchFamily="2" charset="2"/>
              <a:buChar char="q"/>
            </a:pPr>
            <a:r>
              <a:rPr lang="en-US" sz="2400" dirty="0">
                <a:solidFill>
                  <a:schemeClr val="tx1"/>
                </a:solidFill>
              </a:rPr>
              <a:t> Use the following command to bind-mount the </a:t>
            </a:r>
            <a:r>
              <a:rPr lang="en-US" sz="2400" dirty="0">
                <a:solidFill>
                  <a:schemeClr val="tx1"/>
                </a:solidFill>
                <a:latin typeface="Courier New" charset="0"/>
                <a:ea typeface="Courier New" charset="0"/>
                <a:cs typeface="Courier New" charset="0"/>
              </a:rPr>
              <a:t>target/</a:t>
            </a:r>
            <a:r>
              <a:rPr lang="en-US" sz="2400" dirty="0">
                <a:solidFill>
                  <a:schemeClr val="tx1"/>
                </a:solidFill>
              </a:rPr>
              <a:t> directory into your container at </a:t>
            </a:r>
            <a:r>
              <a:rPr lang="en-US" sz="2400" dirty="0">
                <a:solidFill>
                  <a:schemeClr val="tx1"/>
                </a:solidFill>
                <a:latin typeface="Courier New" charset="0"/>
                <a:ea typeface="Courier New" charset="0"/>
                <a:cs typeface="Courier New" charset="0"/>
              </a:rPr>
              <a:t>/app</a:t>
            </a:r>
            <a:r>
              <a:rPr lang="en-US" sz="2400" dirty="0" smtClean="0">
                <a:solidFill>
                  <a:schemeClr val="tx1"/>
                </a:solidFill>
                <a:latin typeface="Courier New" charset="0"/>
                <a:ea typeface="Courier New" charset="0"/>
                <a:cs typeface="Courier New" charset="0"/>
              </a:rPr>
              <a:t>/</a:t>
            </a:r>
            <a:r>
              <a:rPr lang="en-US" sz="2400" dirty="0" smtClean="0">
                <a:solidFill>
                  <a:schemeClr val="tx1"/>
                </a:solidFill>
              </a:rPr>
              <a:t> </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36</a:t>
            </a:fld>
            <a:endParaRPr lang="en-US" altLang="en-US"/>
          </a:p>
        </p:txBody>
      </p:sp>
      <p:sp>
        <p:nvSpPr>
          <p:cNvPr id="6" name="Content Placeholder 2"/>
          <p:cNvSpPr>
            <a:spLocks noGrp="1"/>
          </p:cNvSpPr>
          <p:nvPr/>
        </p:nvSpPr>
        <p:spPr>
          <a:xfrm>
            <a:off x="1600200" y="4113967"/>
            <a:ext cx="8915400" cy="2050473"/>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200"/>
              </a:spcBef>
              <a:spcAft>
                <a:spcPct val="0"/>
              </a:spcAft>
              <a:buClrTx/>
              <a:buSzTx/>
              <a:buNone/>
              <a:defRPr/>
            </a:pPr>
            <a:r>
              <a:rPr lang="en-US" dirty="0" smtClean="0">
                <a:solidFill>
                  <a:schemeClr val="bg1"/>
                </a:solidFill>
                <a:latin typeface="Courier New" charset="0"/>
                <a:ea typeface="Courier New" charset="0"/>
                <a:cs typeface="Courier New" charset="0"/>
              </a:rPr>
              <a:t> $ </a:t>
            </a: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 run -d \ </a:t>
            </a:r>
            <a:endParaRPr lang="en-US" dirty="0" smtClean="0">
              <a:solidFill>
                <a:schemeClr val="bg1"/>
              </a:solidFill>
              <a:latin typeface="Courier New" charset="0"/>
              <a:ea typeface="Courier New" charset="0"/>
              <a:cs typeface="Courier New" charset="0"/>
            </a:endParaRPr>
          </a:p>
          <a:p>
            <a:pPr marL="0" indent="0">
              <a:lnSpc>
                <a:spcPct val="100000"/>
              </a:lnSpc>
              <a:spcBef>
                <a:spcPts val="200"/>
              </a:spcBef>
              <a:spcAft>
                <a:spcPct val="0"/>
              </a:spcAft>
              <a:buClrTx/>
              <a:buSzTx/>
              <a:buNone/>
              <a:defRPr/>
            </a:pP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it \ </a:t>
            </a:r>
            <a:endParaRPr lang="en-US" dirty="0" smtClean="0">
              <a:solidFill>
                <a:schemeClr val="bg1"/>
              </a:solidFill>
              <a:latin typeface="Courier New" charset="0"/>
              <a:ea typeface="Courier New" charset="0"/>
              <a:cs typeface="Courier New" charset="0"/>
            </a:endParaRPr>
          </a:p>
          <a:p>
            <a:pPr marL="0" indent="0">
              <a:lnSpc>
                <a:spcPct val="100000"/>
              </a:lnSpc>
              <a:spcBef>
                <a:spcPts val="200"/>
              </a:spcBef>
              <a:spcAft>
                <a:spcPct val="0"/>
              </a:spcAft>
              <a:buClrTx/>
              <a:buSzTx/>
              <a:buNone/>
              <a:defRPr/>
            </a:pP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name </a:t>
            </a:r>
            <a:r>
              <a:rPr lang="en-US" dirty="0" err="1">
                <a:solidFill>
                  <a:schemeClr val="bg1"/>
                </a:solidFill>
                <a:latin typeface="Courier New" charset="0"/>
                <a:ea typeface="Courier New" charset="0"/>
                <a:cs typeface="Courier New" charset="0"/>
              </a:rPr>
              <a:t>devtest</a:t>
            </a:r>
            <a:r>
              <a:rPr lang="en-US" dirty="0">
                <a:solidFill>
                  <a:schemeClr val="bg1"/>
                </a:solidFill>
                <a:latin typeface="Courier New" charset="0"/>
                <a:ea typeface="Courier New" charset="0"/>
                <a:cs typeface="Courier New" charset="0"/>
              </a:rPr>
              <a:t> \ </a:t>
            </a:r>
            <a:endParaRPr lang="en-US" dirty="0" smtClean="0">
              <a:solidFill>
                <a:schemeClr val="bg1"/>
              </a:solidFill>
              <a:latin typeface="Courier New" charset="0"/>
              <a:ea typeface="Courier New" charset="0"/>
              <a:cs typeface="Courier New" charset="0"/>
            </a:endParaRPr>
          </a:p>
          <a:p>
            <a:pPr marL="0" indent="0">
              <a:lnSpc>
                <a:spcPct val="100000"/>
              </a:lnSpc>
              <a:spcBef>
                <a:spcPts val="200"/>
              </a:spcBef>
              <a:spcAft>
                <a:spcPct val="0"/>
              </a:spcAft>
              <a:buClrTx/>
              <a:buSzTx/>
              <a:buNone/>
              <a:defRPr/>
            </a:pP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mount type=</a:t>
            </a:r>
            <a:r>
              <a:rPr lang="en-US" dirty="0" err="1">
                <a:solidFill>
                  <a:schemeClr val="bg1"/>
                </a:solidFill>
                <a:latin typeface="Courier New" charset="0"/>
                <a:ea typeface="Courier New" charset="0"/>
                <a:cs typeface="Courier New" charset="0"/>
              </a:rPr>
              <a:t>bind,source</a:t>
            </a:r>
            <a:r>
              <a:rPr lang="en-US" dirty="0">
                <a:solidFill>
                  <a:schemeClr val="bg1"/>
                </a:solidFill>
                <a:latin typeface="Courier New" charset="0"/>
                <a:ea typeface="Courier New" charset="0"/>
                <a:cs typeface="Courier New" charset="0"/>
              </a:rPr>
              <a:t>="$(</a:t>
            </a:r>
            <a:r>
              <a:rPr lang="en-US" dirty="0" err="1">
                <a:solidFill>
                  <a:schemeClr val="bg1"/>
                </a:solidFill>
                <a:latin typeface="Courier New" charset="0"/>
                <a:ea typeface="Courier New" charset="0"/>
                <a:cs typeface="Courier New" charset="0"/>
              </a:rPr>
              <a:t>pwd</a:t>
            </a:r>
            <a:r>
              <a:rPr lang="en-US" dirty="0">
                <a:solidFill>
                  <a:schemeClr val="bg1"/>
                </a:solidFill>
                <a:latin typeface="Courier New" charset="0"/>
                <a:ea typeface="Courier New" charset="0"/>
                <a:cs typeface="Courier New" charset="0"/>
              </a:rPr>
              <a:t>)"/</a:t>
            </a:r>
            <a:r>
              <a:rPr lang="en-US" dirty="0" err="1">
                <a:solidFill>
                  <a:schemeClr val="bg1"/>
                </a:solidFill>
                <a:latin typeface="Courier New" charset="0"/>
                <a:ea typeface="Courier New" charset="0"/>
                <a:cs typeface="Courier New" charset="0"/>
              </a:rPr>
              <a:t>target,target</a:t>
            </a:r>
            <a:r>
              <a:rPr lang="en-US" dirty="0">
                <a:solidFill>
                  <a:schemeClr val="bg1"/>
                </a:solidFill>
                <a:latin typeface="Courier New" charset="0"/>
                <a:ea typeface="Courier New" charset="0"/>
                <a:cs typeface="Courier New" charset="0"/>
              </a:rPr>
              <a:t>=/app </a:t>
            </a:r>
            <a:r>
              <a:rPr lang="en-US" dirty="0" smtClean="0">
                <a:solidFill>
                  <a:schemeClr val="bg1"/>
                </a:solidFill>
                <a:latin typeface="Courier New" charset="0"/>
                <a:ea typeface="Courier New" charset="0"/>
                <a:cs typeface="Courier New" charset="0"/>
              </a:rPr>
              <a:t>\                          </a:t>
            </a:r>
          </a:p>
          <a:p>
            <a:pPr marL="0" indent="0">
              <a:lnSpc>
                <a:spcPct val="100000"/>
              </a:lnSpc>
              <a:spcBef>
                <a:spcPts val="200"/>
              </a:spcBef>
              <a:spcAft>
                <a:spcPct val="0"/>
              </a:spcAft>
              <a:buClrTx/>
              <a:buSzTx/>
              <a:buNone/>
              <a:defRPr/>
            </a:pP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nginx:latest</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14970957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a Container Using a Bind Mount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Use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 inspect </a:t>
            </a:r>
            <a:r>
              <a:rPr lang="en-US" sz="2400" dirty="0" err="1">
                <a:latin typeface="Courier New" charset="0"/>
                <a:ea typeface="Courier New" charset="0"/>
                <a:cs typeface="Courier New" charset="0"/>
              </a:rPr>
              <a:t>devtest</a:t>
            </a:r>
            <a:r>
              <a:rPr lang="en-US" sz="2400" dirty="0">
                <a:solidFill>
                  <a:schemeClr val="tx1"/>
                </a:solidFill>
              </a:rPr>
              <a:t> to verify that the bind mount was created </a:t>
            </a:r>
            <a:r>
              <a:rPr lang="en-US" sz="2400" dirty="0" smtClean="0">
                <a:solidFill>
                  <a:schemeClr val="tx1"/>
                </a:solidFill>
              </a:rPr>
              <a:t>correctly</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Look </a:t>
            </a:r>
            <a:r>
              <a:rPr lang="en-US" sz="2400" dirty="0">
                <a:solidFill>
                  <a:schemeClr val="tx1"/>
                </a:solidFill>
              </a:rPr>
              <a:t>for the </a:t>
            </a:r>
            <a:r>
              <a:rPr lang="en-US" sz="2400" dirty="0"/>
              <a:t>Mounts</a:t>
            </a:r>
            <a:r>
              <a:rPr lang="en-US" sz="2400" dirty="0">
                <a:solidFill>
                  <a:schemeClr val="tx1"/>
                </a:solidFill>
              </a:rPr>
              <a:t> section:</a:t>
            </a: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37</a:t>
            </a:fld>
            <a:endParaRPr lang="en-US" altLang="en-US"/>
          </a:p>
        </p:txBody>
      </p:sp>
      <p:sp>
        <p:nvSpPr>
          <p:cNvPr id="6" name="Content Placeholder 2"/>
          <p:cNvSpPr>
            <a:spLocks noGrp="1"/>
          </p:cNvSpPr>
          <p:nvPr/>
        </p:nvSpPr>
        <p:spPr>
          <a:xfrm>
            <a:off x="2857500" y="2438400"/>
            <a:ext cx="6477000" cy="33528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dirty="0">
                <a:solidFill>
                  <a:schemeClr val="tx1"/>
                </a:solidFill>
                <a:latin typeface="Courier New" charset="0"/>
                <a:ea typeface="Courier New" charset="0"/>
                <a:cs typeface="Courier New" charset="0"/>
              </a:rPr>
              <a:t>"</a:t>
            </a:r>
            <a:r>
              <a:rPr lang="en-US" b="1" dirty="0">
                <a:solidFill>
                  <a:schemeClr val="tx1"/>
                </a:solidFill>
                <a:latin typeface="Courier New" charset="0"/>
                <a:ea typeface="Courier New" charset="0"/>
                <a:cs typeface="Courier New" charset="0"/>
              </a:rPr>
              <a:t>Mounts</a:t>
            </a:r>
            <a:r>
              <a:rPr lang="en-US" dirty="0">
                <a:solidFill>
                  <a:schemeClr val="tx1"/>
                </a:solidFill>
                <a:latin typeface="Courier New" charset="0"/>
                <a:ea typeface="Courier New" charset="0"/>
                <a:cs typeface="Courier New" charset="0"/>
              </a:rPr>
              <a:t>": [ </a:t>
            </a:r>
          </a:p>
          <a:p>
            <a:pPr marL="292608" lvl="1" indent="0">
              <a:buNone/>
            </a:pPr>
            <a:r>
              <a:rPr lang="en-US" dirty="0">
                <a:solidFill>
                  <a:schemeClr val="tx1"/>
                </a:solidFill>
                <a:latin typeface="Courier New" charset="0"/>
                <a:ea typeface="Courier New" charset="0"/>
                <a:cs typeface="Courier New" charset="0"/>
              </a:rPr>
              <a:t>        { </a:t>
            </a:r>
          </a:p>
          <a:p>
            <a:pPr marL="292608" lvl="1" indent="0">
              <a:buNone/>
            </a:pPr>
            <a:r>
              <a:rPr lang="en-US" dirty="0">
                <a:solidFill>
                  <a:schemeClr val="tx1"/>
                </a:solidFill>
                <a:latin typeface="Courier New" charset="0"/>
                <a:ea typeface="Courier New" charset="0"/>
                <a:cs typeface="Courier New" charset="0"/>
              </a:rPr>
              <a:t>             "Type": "bind", </a:t>
            </a:r>
          </a:p>
          <a:p>
            <a:pPr marL="292608" lvl="1" indent="0">
              <a:buNone/>
            </a:pPr>
            <a:r>
              <a:rPr lang="en-US" dirty="0">
                <a:solidFill>
                  <a:schemeClr val="tx1"/>
                </a:solidFill>
                <a:latin typeface="Courier New" charset="0"/>
                <a:ea typeface="Courier New" charset="0"/>
                <a:cs typeface="Courier New" charset="0"/>
              </a:rPr>
              <a:t>             "Source": "/</a:t>
            </a:r>
            <a:r>
              <a:rPr lang="en-US" dirty="0" err="1">
                <a:solidFill>
                  <a:schemeClr val="tx1"/>
                </a:solidFill>
                <a:latin typeface="Courier New" charset="0"/>
                <a:ea typeface="Courier New" charset="0"/>
                <a:cs typeface="Courier New" charset="0"/>
              </a:rPr>
              <a:t>tmp</a:t>
            </a:r>
            <a:r>
              <a:rPr lang="en-US" dirty="0">
                <a:solidFill>
                  <a:schemeClr val="tx1"/>
                </a:solidFill>
                <a:latin typeface="Courier New" charset="0"/>
                <a:ea typeface="Courier New" charset="0"/>
                <a:cs typeface="Courier New" charset="0"/>
              </a:rPr>
              <a:t>/source/target", </a:t>
            </a:r>
          </a:p>
          <a:p>
            <a:pPr marL="292608" lvl="1" indent="0">
              <a:buNone/>
            </a:pPr>
            <a:r>
              <a:rPr lang="en-US" dirty="0">
                <a:solidFill>
                  <a:schemeClr val="tx1"/>
                </a:solidFill>
                <a:latin typeface="Courier New" charset="0"/>
                <a:ea typeface="Courier New" charset="0"/>
                <a:cs typeface="Courier New" charset="0"/>
              </a:rPr>
              <a:t>             "Destination": "/app", </a:t>
            </a:r>
          </a:p>
          <a:p>
            <a:pPr marL="292608" lvl="1" indent="0">
              <a:buNone/>
            </a:pPr>
            <a:r>
              <a:rPr lang="en-US" dirty="0">
                <a:solidFill>
                  <a:schemeClr val="tx1"/>
                </a:solidFill>
                <a:latin typeface="Courier New" charset="0"/>
                <a:ea typeface="Courier New" charset="0"/>
                <a:cs typeface="Courier New" charset="0"/>
              </a:rPr>
              <a:t>             "Mode": "", </a:t>
            </a:r>
          </a:p>
          <a:p>
            <a:pPr marL="292608" lvl="1" indent="0">
              <a:buNone/>
            </a:pPr>
            <a:r>
              <a:rPr lang="en-US" dirty="0">
                <a:solidFill>
                  <a:schemeClr val="tx1"/>
                </a:solidFill>
                <a:latin typeface="Courier New" charset="0"/>
                <a:ea typeface="Courier New" charset="0"/>
                <a:cs typeface="Courier New" charset="0"/>
              </a:rPr>
              <a:t>             "RW": true, </a:t>
            </a:r>
          </a:p>
          <a:p>
            <a:pPr marL="292608" lvl="1" indent="0">
              <a:buNone/>
            </a:pPr>
            <a:r>
              <a:rPr lang="en-US" dirty="0">
                <a:solidFill>
                  <a:schemeClr val="tx1"/>
                </a:solidFill>
                <a:latin typeface="Courier New" charset="0"/>
                <a:ea typeface="Courier New" charset="0"/>
                <a:cs typeface="Courier New" charset="0"/>
              </a:rPr>
              <a:t>             "Propagation": "</a:t>
            </a:r>
            <a:r>
              <a:rPr lang="en-US" dirty="0" err="1">
                <a:solidFill>
                  <a:schemeClr val="tx1"/>
                </a:solidFill>
                <a:latin typeface="Courier New" charset="0"/>
                <a:ea typeface="Courier New" charset="0"/>
                <a:cs typeface="Courier New" charset="0"/>
              </a:rPr>
              <a:t>rprivate</a:t>
            </a:r>
            <a:r>
              <a:rPr lang="en-US" dirty="0">
                <a:solidFill>
                  <a:schemeClr val="tx1"/>
                </a:solidFill>
                <a:latin typeface="Courier New" charset="0"/>
                <a:ea typeface="Courier New" charset="0"/>
                <a:cs typeface="Courier New" charset="0"/>
              </a:rPr>
              <a:t>" </a:t>
            </a:r>
          </a:p>
          <a:p>
            <a:pPr marL="292608" lvl="1" indent="0">
              <a:buNone/>
            </a:pPr>
            <a:r>
              <a:rPr lang="en-US" dirty="0">
                <a:solidFill>
                  <a:schemeClr val="tx1"/>
                </a:solidFill>
                <a:latin typeface="Courier New" charset="0"/>
                <a:ea typeface="Courier New" charset="0"/>
                <a:cs typeface="Courier New" charset="0"/>
              </a:rPr>
              <a:t>         } </a:t>
            </a:r>
          </a:p>
          <a:p>
            <a:pPr marL="292608" lvl="1" indent="0">
              <a:buNone/>
            </a:pPr>
            <a:r>
              <a:rPr lang="en-US" dirty="0">
                <a:solidFill>
                  <a:schemeClr val="tx1"/>
                </a:solidFill>
                <a:latin typeface="Courier New" charset="0"/>
                <a:ea typeface="Courier New" charset="0"/>
                <a:cs typeface="Courier New" charset="0"/>
              </a:rPr>
              <a:t>],</a:t>
            </a:r>
          </a:p>
        </p:txBody>
      </p:sp>
    </p:spTree>
    <p:extLst>
      <p:ext uri="{BB962C8B-B14F-4D97-AF65-F5344CB8AC3E}">
        <p14:creationId xmlns:p14="http://schemas.microsoft.com/office/powerpoint/2010/main" val="154984438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About </a:t>
            </a:r>
            <a:r>
              <a:rPr lang="en-US" dirty="0" smtClean="0">
                <a:solidFill>
                  <a:schemeClr val="tx1"/>
                </a:solidFill>
              </a:rPr>
              <a:t>Storage </a:t>
            </a:r>
            <a:r>
              <a:rPr lang="en-US" dirty="0">
                <a:solidFill>
                  <a:schemeClr val="tx1"/>
                </a:solidFill>
              </a:rPr>
              <a:t>D</a:t>
            </a:r>
            <a:r>
              <a:rPr lang="en-US" dirty="0" smtClean="0">
                <a:solidFill>
                  <a:schemeClr val="tx1"/>
                </a:solidFill>
              </a:rPr>
              <a:t>rivers</a:t>
            </a:r>
            <a:endParaRPr lang="en-US" dirty="0">
              <a:solidFill>
                <a:schemeClr val="tx1"/>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To </a:t>
            </a:r>
            <a:r>
              <a:rPr lang="en-US" sz="2400" dirty="0">
                <a:solidFill>
                  <a:schemeClr val="tx1"/>
                </a:solidFill>
              </a:rPr>
              <a:t>use storage drivers effectively, it’s important to know how Docker builds and stores </a:t>
            </a:r>
            <a:r>
              <a:rPr lang="en-US" sz="2400" dirty="0" smtClean="0">
                <a:solidFill>
                  <a:schemeClr val="tx1"/>
                </a:solidFill>
              </a:rPr>
              <a:t>images</a:t>
            </a:r>
          </a:p>
          <a:p>
            <a:pPr>
              <a:buFont typeface="Wingdings" panose="05000000000000000000" pitchFamily="2" charset="2"/>
              <a:buChar char="q"/>
            </a:pPr>
            <a:r>
              <a:rPr lang="en-US" sz="2400" dirty="0" smtClean="0">
                <a:solidFill>
                  <a:schemeClr val="tx1"/>
                </a:solidFill>
              </a:rPr>
              <a:t> Use </a:t>
            </a:r>
            <a:r>
              <a:rPr lang="en-US" sz="2400" dirty="0">
                <a:solidFill>
                  <a:schemeClr val="tx1"/>
                </a:solidFill>
              </a:rPr>
              <a:t>this information to make informed choices about the best way to persist data from your applications and avoid performance </a:t>
            </a:r>
            <a:r>
              <a:rPr lang="en-US" sz="2400" dirty="0" smtClean="0">
                <a:solidFill>
                  <a:schemeClr val="tx1"/>
                </a:solidFill>
              </a:rPr>
              <a:t>problems</a:t>
            </a:r>
          </a:p>
          <a:p>
            <a:pPr>
              <a:buFont typeface="Wingdings" panose="05000000000000000000" pitchFamily="2" charset="2"/>
              <a:buChar char="q"/>
            </a:pPr>
            <a:r>
              <a:rPr lang="en-US" sz="2400" dirty="0">
                <a:solidFill>
                  <a:schemeClr val="tx1"/>
                </a:solidFill>
              </a:rPr>
              <a:t> Storage drivers allow you to persist data in the writable </a:t>
            </a:r>
            <a:r>
              <a:rPr lang="en-US" sz="2400" b="1" dirty="0">
                <a:solidFill>
                  <a:schemeClr val="tx1"/>
                </a:solidFill>
              </a:rPr>
              <a:t>layer</a:t>
            </a:r>
            <a:r>
              <a:rPr lang="en-US" sz="2400" dirty="0">
                <a:solidFill>
                  <a:schemeClr val="tx1"/>
                </a:solidFill>
              </a:rPr>
              <a:t> of your </a:t>
            </a:r>
            <a:r>
              <a:rPr lang="en-US" sz="2400" dirty="0" smtClean="0">
                <a:solidFill>
                  <a:schemeClr val="tx1"/>
                </a:solidFill>
              </a:rPr>
              <a:t>container</a:t>
            </a: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This is the </a:t>
            </a:r>
            <a:r>
              <a:rPr lang="en-US" sz="2400" b="1" dirty="0">
                <a:solidFill>
                  <a:schemeClr val="tx1"/>
                </a:solidFill>
              </a:rPr>
              <a:t>least</a:t>
            </a:r>
            <a:r>
              <a:rPr lang="en-US" sz="2400" dirty="0">
                <a:solidFill>
                  <a:schemeClr val="tx1"/>
                </a:solidFill>
              </a:rPr>
              <a:t> efficient way to persist </a:t>
            </a:r>
            <a:r>
              <a:rPr lang="en-US" sz="2400" dirty="0" smtClean="0">
                <a:solidFill>
                  <a:schemeClr val="tx1"/>
                </a:solidFill>
              </a:rPr>
              <a:t>data!</a:t>
            </a:r>
            <a:endParaRPr lang="en-US" sz="2400" b="1"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38</a:t>
            </a:fld>
            <a:endParaRPr lang="en-US" altLang="en-US"/>
          </a:p>
        </p:txBody>
      </p:sp>
    </p:spTree>
    <p:extLst>
      <p:ext uri="{BB962C8B-B14F-4D97-AF65-F5344CB8AC3E}">
        <p14:creationId xmlns:p14="http://schemas.microsoft.com/office/powerpoint/2010/main" val="51992916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Images and Layers</a:t>
            </a:r>
            <a:endParaRPr lang="en-US" dirty="0">
              <a:solidFill>
                <a:schemeClr val="tx1"/>
              </a:solidFill>
            </a:endParaRPr>
          </a:p>
        </p:txBody>
      </p:sp>
      <p:sp>
        <p:nvSpPr>
          <p:cNvPr id="3" name="Content Placeholder 2"/>
          <p:cNvSpPr>
            <a:spLocks noGrp="1"/>
          </p:cNvSpPr>
          <p:nvPr>
            <p:ph idx="1"/>
          </p:nvPr>
        </p:nvSpPr>
        <p:spPr>
          <a:xfrm>
            <a:off x="1097279" y="1066801"/>
            <a:ext cx="10058401" cy="4800599"/>
          </a:xfrm>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A Docker image is built up from a series of </a:t>
            </a:r>
            <a:r>
              <a:rPr lang="en-US" sz="2400" dirty="0" smtClean="0">
                <a:solidFill>
                  <a:schemeClr val="tx1"/>
                </a:solidFill>
              </a:rPr>
              <a:t>layers</a:t>
            </a:r>
            <a:endParaRPr lang="en-US" sz="2400" dirty="0">
              <a:solidFill>
                <a:schemeClr val="tx1"/>
              </a:solidFill>
            </a:endParaRPr>
          </a:p>
          <a:p>
            <a:pPr>
              <a:buFont typeface="Wingdings" panose="05000000000000000000" pitchFamily="2" charset="2"/>
              <a:buChar char="q"/>
            </a:pPr>
            <a:r>
              <a:rPr lang="en-US" sz="2400" dirty="0" smtClean="0"/>
              <a:t> </a:t>
            </a:r>
            <a:r>
              <a:rPr lang="en-US" sz="2400" dirty="0" smtClean="0">
                <a:solidFill>
                  <a:schemeClr val="tx1"/>
                </a:solidFill>
              </a:rPr>
              <a:t>Each layer represents an instruction in the image’s </a:t>
            </a:r>
            <a:r>
              <a:rPr lang="en-US" sz="2400" dirty="0" err="1" smtClean="0">
                <a:solidFill>
                  <a:schemeClr val="tx1"/>
                </a:solidFill>
              </a:rPr>
              <a:t>Dockerfile</a:t>
            </a:r>
            <a:r>
              <a:rPr lang="en-US" sz="2400" dirty="0" smtClean="0">
                <a:solidFill>
                  <a:schemeClr val="tx1"/>
                </a:solidFill>
              </a:rPr>
              <a:t>. </a:t>
            </a:r>
          </a:p>
          <a:p>
            <a:pPr>
              <a:buFont typeface="Wingdings" panose="05000000000000000000" pitchFamily="2" charset="2"/>
              <a:buChar char="q"/>
            </a:pPr>
            <a:r>
              <a:rPr lang="en-US" sz="2400" dirty="0" smtClean="0"/>
              <a:t> </a:t>
            </a:r>
            <a:r>
              <a:rPr lang="en-US" sz="2400" dirty="0">
                <a:solidFill>
                  <a:schemeClr val="tx1"/>
                </a:solidFill>
              </a:rPr>
              <a:t>Each layer except the very last one is </a:t>
            </a:r>
            <a:r>
              <a:rPr lang="en-US" sz="2400" dirty="0" smtClean="0">
                <a:solidFill>
                  <a:schemeClr val="tx1"/>
                </a:solidFill>
              </a:rPr>
              <a:t>read-only</a:t>
            </a:r>
            <a:endParaRPr lang="en-US" sz="2400" dirty="0">
              <a:solidFill>
                <a:schemeClr val="tx1"/>
              </a:solidFill>
            </a:endParaRPr>
          </a:p>
          <a:p>
            <a:pPr>
              <a:buFont typeface="Wingdings" panose="05000000000000000000" pitchFamily="2" charset="2"/>
              <a:buChar char="q"/>
            </a:pPr>
            <a:r>
              <a:rPr lang="en-US" sz="2400" dirty="0" smtClean="0"/>
              <a:t> </a:t>
            </a:r>
            <a:r>
              <a:rPr lang="en-US" sz="2400" dirty="0">
                <a:solidFill>
                  <a:schemeClr val="tx1"/>
                </a:solidFill>
              </a:rPr>
              <a:t>Consider the following </a:t>
            </a:r>
            <a:r>
              <a:rPr lang="en-US" sz="2400" dirty="0" err="1">
                <a:solidFill>
                  <a:schemeClr val="tx1"/>
                </a:solidFill>
              </a:rPr>
              <a:t>Dockerfile</a:t>
            </a:r>
            <a:r>
              <a:rPr lang="en-US" sz="2400" dirty="0" smtClean="0">
                <a:solidFill>
                  <a:schemeClr val="tx1"/>
                </a:solidFill>
              </a:rPr>
              <a:t>:</a:t>
            </a: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smtClean="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smtClean="0">
              <a:solidFill>
                <a:schemeClr val="tx1"/>
              </a:solidFill>
            </a:endParaRPr>
          </a:p>
          <a:p>
            <a:pPr>
              <a:buFont typeface="Wingdings" panose="05000000000000000000" pitchFamily="2" charset="2"/>
              <a:buChar char="q"/>
            </a:pPr>
            <a:r>
              <a:rPr lang="en-US" sz="2400" dirty="0">
                <a:solidFill>
                  <a:schemeClr val="tx1"/>
                </a:solidFill>
              </a:rPr>
              <a:t> Finally, the last layer specifies what command to run within the </a:t>
            </a:r>
            <a:r>
              <a:rPr lang="en-US" sz="2400" dirty="0" smtClean="0">
                <a:solidFill>
                  <a:schemeClr val="tx1"/>
                </a:solidFill>
              </a:rPr>
              <a:t>container</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39</a:t>
            </a:fld>
            <a:endParaRPr lang="en-US" altLang="en-US"/>
          </a:p>
        </p:txBody>
      </p:sp>
      <p:sp>
        <p:nvSpPr>
          <p:cNvPr id="7" name="Content Placeholder 2"/>
          <p:cNvSpPr>
            <a:spLocks noGrp="1"/>
          </p:cNvSpPr>
          <p:nvPr/>
        </p:nvSpPr>
        <p:spPr>
          <a:xfrm>
            <a:off x="1211579" y="3048000"/>
            <a:ext cx="3741421" cy="19050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solidFill>
                  <a:schemeClr val="tx1"/>
                </a:solidFill>
                <a:latin typeface="Courier New" charset="0"/>
                <a:ea typeface="Courier New" charset="0"/>
                <a:cs typeface="Courier New" charset="0"/>
              </a:rPr>
              <a:t>FROM ubuntu:15.04 </a:t>
            </a:r>
          </a:p>
          <a:p>
            <a:r>
              <a:rPr lang="en-US" sz="1800" dirty="0">
                <a:solidFill>
                  <a:schemeClr val="tx1"/>
                </a:solidFill>
                <a:latin typeface="Courier New" charset="0"/>
                <a:ea typeface="Courier New" charset="0"/>
                <a:cs typeface="Courier New" charset="0"/>
              </a:rPr>
              <a:t>COPY . /app </a:t>
            </a:r>
          </a:p>
          <a:p>
            <a:r>
              <a:rPr lang="en-US" sz="1800" dirty="0">
                <a:solidFill>
                  <a:schemeClr val="tx1"/>
                </a:solidFill>
                <a:latin typeface="Courier New" charset="0"/>
                <a:ea typeface="Courier New" charset="0"/>
                <a:cs typeface="Courier New" charset="0"/>
              </a:rPr>
              <a:t>RUN make /app </a:t>
            </a:r>
          </a:p>
          <a:p>
            <a:r>
              <a:rPr lang="en-US" sz="1800" dirty="0">
                <a:solidFill>
                  <a:schemeClr val="tx1"/>
                </a:solidFill>
                <a:latin typeface="Courier New" charset="0"/>
                <a:ea typeface="Courier New" charset="0"/>
                <a:cs typeface="Courier New" charset="0"/>
              </a:rPr>
              <a:t>CMD python /app/</a:t>
            </a:r>
            <a:r>
              <a:rPr lang="en-US" sz="1800" dirty="0" err="1">
                <a:solidFill>
                  <a:schemeClr val="tx1"/>
                </a:solidFill>
                <a:latin typeface="Courier New" charset="0"/>
                <a:ea typeface="Courier New" charset="0"/>
                <a:cs typeface="Courier New" charset="0"/>
              </a:rPr>
              <a:t>app.py</a:t>
            </a:r>
            <a:r>
              <a:rPr lang="en-US" sz="1800" dirty="0">
                <a:solidFill>
                  <a:schemeClr val="tx1"/>
                </a:solidFill>
                <a:latin typeface="Courier New" charset="0"/>
                <a:ea typeface="Courier New" charset="0"/>
                <a:cs typeface="Courier New" charset="0"/>
              </a:rPr>
              <a:t> </a:t>
            </a:r>
          </a:p>
        </p:txBody>
      </p:sp>
      <p:sp>
        <p:nvSpPr>
          <p:cNvPr id="8" name="Content Placeholder 2"/>
          <p:cNvSpPr txBox="1">
            <a:spLocks/>
          </p:cNvSpPr>
          <p:nvPr/>
        </p:nvSpPr>
        <p:spPr>
          <a:xfrm>
            <a:off x="5063533" y="3048000"/>
            <a:ext cx="5985467" cy="19812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solidFill>
                  <a:schemeClr val="tx1"/>
                </a:solidFill>
              </a:rPr>
              <a:t> </a:t>
            </a:r>
            <a:r>
              <a:rPr lang="en-US" sz="2400" dirty="0" smtClean="0">
                <a:solidFill>
                  <a:schemeClr val="tx1"/>
                </a:solidFill>
                <a:latin typeface="Courier New" charset="0"/>
                <a:ea typeface="Courier New" charset="0"/>
                <a:cs typeface="Courier New" charset="0"/>
              </a:rPr>
              <a:t>FROM</a:t>
            </a:r>
            <a:r>
              <a:rPr lang="en-US" sz="2400" dirty="0">
                <a:solidFill>
                  <a:schemeClr val="tx1"/>
                </a:solidFill>
              </a:rPr>
              <a:t> </a:t>
            </a:r>
            <a:r>
              <a:rPr lang="en-US" sz="2400" dirty="0" smtClean="0">
                <a:solidFill>
                  <a:schemeClr val="tx1"/>
                </a:solidFill>
              </a:rPr>
              <a:t>creates </a:t>
            </a:r>
            <a:r>
              <a:rPr lang="en-US" sz="2400" dirty="0">
                <a:solidFill>
                  <a:schemeClr val="tx1"/>
                </a:solidFill>
              </a:rPr>
              <a:t>a </a:t>
            </a:r>
            <a:r>
              <a:rPr lang="en-US" sz="2400" dirty="0" smtClean="0">
                <a:solidFill>
                  <a:schemeClr val="tx1"/>
                </a:solidFill>
              </a:rPr>
              <a:t>layer;</a:t>
            </a:r>
            <a:r>
              <a:rPr lang="en-US" sz="2400" dirty="0">
                <a:solidFill>
                  <a:schemeClr val="tx1"/>
                </a:solidFill>
              </a:rPr>
              <a:t> ubuntu:15.04 </a:t>
            </a:r>
            <a:r>
              <a:rPr lang="en-US" sz="2400" dirty="0" smtClean="0">
                <a:solidFill>
                  <a:schemeClr val="tx1"/>
                </a:solidFill>
              </a:rPr>
              <a:t>image</a:t>
            </a:r>
          </a:p>
          <a:p>
            <a:pPr fontAlgn="auto">
              <a:buFont typeface="Wingdings" panose="05000000000000000000" pitchFamily="2" charset="2"/>
              <a:buChar char="q"/>
            </a:pPr>
            <a:r>
              <a:rPr lang="en-US" sz="2400" dirty="0">
                <a:solidFill>
                  <a:schemeClr val="tx1"/>
                </a:solidFill>
              </a:rPr>
              <a:t> </a:t>
            </a:r>
            <a:r>
              <a:rPr lang="en-US" sz="2400" dirty="0" smtClean="0">
                <a:solidFill>
                  <a:schemeClr val="tx1"/>
                </a:solidFill>
                <a:latin typeface="Courier New" charset="0"/>
                <a:ea typeface="Courier New" charset="0"/>
                <a:cs typeface="Courier New" charset="0"/>
              </a:rPr>
              <a:t>COPY</a:t>
            </a:r>
            <a:r>
              <a:rPr lang="en-US" sz="2400" dirty="0">
                <a:solidFill>
                  <a:schemeClr val="tx1"/>
                </a:solidFill>
              </a:rPr>
              <a:t> command adds some </a:t>
            </a:r>
            <a:r>
              <a:rPr lang="en-US" sz="2400" dirty="0" smtClean="0">
                <a:solidFill>
                  <a:schemeClr val="tx1"/>
                </a:solidFill>
              </a:rPr>
              <a:t>files from (</a:t>
            </a:r>
            <a:r>
              <a:rPr lang="en-US" sz="2400" dirty="0" smtClean="0">
                <a:solidFill>
                  <a:schemeClr val="tx1"/>
                </a:solidFill>
                <a:latin typeface="Courier New" charset="0"/>
                <a:ea typeface="Courier New" charset="0"/>
                <a:cs typeface="Courier New" charset="0"/>
              </a:rPr>
              <a:t>.</a:t>
            </a:r>
            <a:r>
              <a:rPr lang="en-US" sz="2400" dirty="0" smtClean="0">
                <a:solidFill>
                  <a:schemeClr val="tx1"/>
                </a:solidFill>
              </a:rPr>
              <a:t>)</a:t>
            </a:r>
          </a:p>
          <a:p>
            <a:pPr fontAlgn="auto">
              <a:buFont typeface="Wingdings" panose="05000000000000000000" pitchFamily="2" charset="2"/>
              <a:buChar char="q"/>
            </a:pPr>
            <a:r>
              <a:rPr lang="en-US" sz="2400" dirty="0">
                <a:solidFill>
                  <a:schemeClr val="tx1"/>
                </a:solidFill>
              </a:rPr>
              <a:t> </a:t>
            </a:r>
            <a:r>
              <a:rPr lang="en-US" sz="2400" dirty="0" smtClean="0">
                <a:solidFill>
                  <a:schemeClr val="tx1"/>
                </a:solidFill>
              </a:rPr>
              <a:t> </a:t>
            </a:r>
            <a:r>
              <a:rPr lang="en-US" sz="2400" dirty="0">
                <a:solidFill>
                  <a:schemeClr val="tx1"/>
                </a:solidFill>
              </a:rPr>
              <a:t>The </a:t>
            </a:r>
            <a:r>
              <a:rPr lang="en-US" sz="2400" dirty="0">
                <a:solidFill>
                  <a:schemeClr val="tx1"/>
                </a:solidFill>
                <a:latin typeface="Courier New" charset="0"/>
                <a:ea typeface="Courier New" charset="0"/>
                <a:cs typeface="Courier New" charset="0"/>
              </a:rPr>
              <a:t>RUN</a:t>
            </a:r>
            <a:r>
              <a:rPr lang="en-US" sz="2400" dirty="0">
                <a:solidFill>
                  <a:schemeClr val="tx1"/>
                </a:solidFill>
              </a:rPr>
              <a:t> command builds your application </a:t>
            </a:r>
          </a:p>
          <a:p>
            <a:pPr fontAlgn="auto">
              <a:buFont typeface="Wingdings" panose="05000000000000000000" pitchFamily="2" charset="2"/>
              <a:buChar char="q"/>
            </a:pPr>
            <a:r>
              <a:rPr lang="en-US" sz="2400" dirty="0" smtClean="0">
                <a:solidFill>
                  <a:schemeClr val="tx1"/>
                </a:solidFill>
              </a:rPr>
              <a:t> </a:t>
            </a:r>
            <a:r>
              <a:rPr lang="en-US" sz="2400" dirty="0" smtClean="0">
                <a:solidFill>
                  <a:schemeClr val="tx1"/>
                </a:solidFill>
                <a:latin typeface="Courier New" charset="0"/>
                <a:ea typeface="Courier New" charset="0"/>
                <a:cs typeface="Courier New" charset="0"/>
              </a:rPr>
              <a:t>CMD</a:t>
            </a:r>
            <a:r>
              <a:rPr lang="en-US" sz="2400" dirty="0" smtClean="0">
                <a:solidFill>
                  <a:schemeClr val="tx1"/>
                </a:solidFill>
              </a:rPr>
              <a:t> specifies what to run in the container</a:t>
            </a:r>
            <a:endParaRPr lang="en-US" sz="2400" dirty="0">
              <a:solidFill>
                <a:schemeClr val="tx1"/>
              </a:solidFill>
            </a:endParaRPr>
          </a:p>
          <a:p>
            <a:pPr fontAlgn="auto">
              <a:buFont typeface="Wingdings" panose="05000000000000000000" pitchFamily="2" charset="2"/>
              <a:buChar char="q"/>
            </a:pPr>
            <a:endParaRPr lang="en-US" sz="2400" dirty="0">
              <a:solidFill>
                <a:schemeClr val="tx1"/>
              </a:solidFill>
            </a:endParaRPr>
          </a:p>
          <a:p>
            <a:pPr fontAlgn="auto">
              <a:buFont typeface="Wingdings" panose="05000000000000000000" pitchFamily="2" charset="2"/>
              <a:buChar char="q"/>
            </a:pPr>
            <a:endParaRPr lang="en-US" sz="2400" dirty="0" smtClean="0">
              <a:solidFill>
                <a:schemeClr val="tx1"/>
              </a:solidFill>
            </a:endParaRPr>
          </a:p>
        </p:txBody>
      </p:sp>
    </p:spTree>
    <p:extLst>
      <p:ext uri="{BB962C8B-B14F-4D97-AF65-F5344CB8AC3E}">
        <p14:creationId xmlns:p14="http://schemas.microsoft.com/office/powerpoint/2010/main" val="82379305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Network Drivers</a:t>
            </a:r>
            <a:endParaRPr lang="en-US" dirty="0"/>
          </a:p>
        </p:txBody>
      </p:sp>
      <p:sp>
        <p:nvSpPr>
          <p:cNvPr id="3" name="Content Placeholder 2"/>
          <p:cNvSpPr>
            <a:spLocks noGrp="1"/>
          </p:cNvSpPr>
          <p:nvPr>
            <p:ph idx="1"/>
          </p:nvPr>
        </p:nvSpPr>
        <p:spPr>
          <a:xfrm>
            <a:off x="1097279" y="1066801"/>
            <a:ext cx="10058401" cy="5392986"/>
          </a:xfrm>
        </p:spPr>
        <p:txBody>
          <a:bodyPr>
            <a:noAutofit/>
          </a:bodyPr>
          <a:lstStyle/>
          <a:p>
            <a:pPr marL="0" indent="0">
              <a:buNone/>
            </a:pPr>
            <a:r>
              <a:rPr lang="en-US" sz="2400" b="1" dirty="0" smtClean="0">
                <a:solidFill>
                  <a:schemeClr val="tx1"/>
                </a:solidFill>
              </a:rPr>
              <a:t>overlay: </a:t>
            </a:r>
          </a:p>
          <a:p>
            <a:pPr marL="0" indent="0">
              <a:buNone/>
            </a:pPr>
            <a:r>
              <a:rPr lang="en-US" dirty="0">
                <a:solidFill>
                  <a:schemeClr val="tx1"/>
                </a:solidFill>
              </a:rPr>
              <a:t>Overlay networks connect multiple Docker daemons together and enable swarm services to communicate with each other. You can also use overlay networks to facilitate communication between a swarm service and a standalone container, or between two standalone containers on different Docker daemons. This strategy removes the need to do OS-level routing between these containers. </a:t>
            </a:r>
            <a:endParaRPr lang="en-US" dirty="0" smtClean="0">
              <a:solidFill>
                <a:schemeClr val="tx1"/>
              </a:solidFill>
            </a:endParaRPr>
          </a:p>
          <a:p>
            <a:pPr marL="0" indent="0">
              <a:buNone/>
            </a:pPr>
            <a:r>
              <a:rPr lang="en-US" sz="2400" b="1" dirty="0" err="1" smtClean="0">
                <a:solidFill>
                  <a:schemeClr val="tx1"/>
                </a:solidFill>
              </a:rPr>
              <a:t>macvlan</a:t>
            </a:r>
            <a:r>
              <a:rPr lang="en-US" sz="2400" b="1" dirty="0" smtClean="0">
                <a:solidFill>
                  <a:schemeClr val="tx1"/>
                </a:solidFill>
              </a:rPr>
              <a:t>: </a:t>
            </a:r>
            <a:endParaRPr lang="en-US" sz="2400" b="1" dirty="0">
              <a:solidFill>
                <a:schemeClr val="tx1"/>
              </a:solidFill>
            </a:endParaRPr>
          </a:p>
          <a:p>
            <a:pPr marL="0" indent="0">
              <a:buNone/>
            </a:pPr>
            <a:r>
              <a:rPr lang="en-US" dirty="0" err="1">
                <a:solidFill>
                  <a:schemeClr val="tx1"/>
                </a:solidFill>
              </a:rPr>
              <a:t>Macvlan</a:t>
            </a:r>
            <a:r>
              <a:rPr lang="en-US" dirty="0">
                <a:solidFill>
                  <a:schemeClr val="tx1"/>
                </a:solidFill>
              </a:rPr>
              <a:t> networks allow you to assign a MAC address to a container, making it appear as a physical device on your network. The Docker daemon routes traffic to containers by their MAC addresses. Using the </a:t>
            </a:r>
            <a:r>
              <a:rPr lang="en-US" dirty="0" err="1">
                <a:solidFill>
                  <a:schemeClr val="tx1"/>
                </a:solidFill>
              </a:rPr>
              <a:t>macvlan</a:t>
            </a:r>
            <a:r>
              <a:rPr lang="en-US" dirty="0">
                <a:solidFill>
                  <a:schemeClr val="tx1"/>
                </a:solidFill>
              </a:rPr>
              <a:t> driver is sometimes the best choice when dealing with legacy applications that expect to be directly connected to the physical network, rather than routed through the Docker host’s network stack. </a:t>
            </a:r>
            <a:endParaRPr lang="en-US" dirty="0" smtClean="0">
              <a:solidFill>
                <a:schemeClr val="tx1"/>
              </a:solidFill>
            </a:endParaRPr>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a:t>
            </a:fld>
            <a:endParaRPr lang="en-US" altLang="en-US"/>
          </a:p>
        </p:txBody>
      </p:sp>
    </p:spTree>
    <p:extLst>
      <p:ext uri="{BB962C8B-B14F-4D97-AF65-F5344CB8AC3E}">
        <p14:creationId xmlns:p14="http://schemas.microsoft.com/office/powerpoint/2010/main" val="35120524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Images and Layers</a:t>
            </a:r>
            <a:endParaRPr lang="en-US" dirty="0">
              <a:solidFill>
                <a:schemeClr val="tx1"/>
              </a:solidFill>
            </a:endParaRPr>
          </a:p>
        </p:txBody>
      </p:sp>
      <p:sp>
        <p:nvSpPr>
          <p:cNvPr id="3" name="Content Placeholder 2"/>
          <p:cNvSpPr>
            <a:spLocks noGrp="1"/>
          </p:cNvSpPr>
          <p:nvPr>
            <p:ph idx="1"/>
          </p:nvPr>
        </p:nvSpPr>
        <p:spPr>
          <a:xfrm>
            <a:off x="1097279" y="1066801"/>
            <a:ext cx="4998721" cy="4038599"/>
          </a:xfrm>
        </p:spPr>
        <p:txBody>
          <a:bodyPr>
            <a:normAutofit/>
          </a:bodyPr>
          <a:lstStyle/>
          <a:p>
            <a:pPr>
              <a:buFont typeface="Wingdings" panose="05000000000000000000" pitchFamily="2" charset="2"/>
              <a:buChar char="q"/>
            </a:pPr>
            <a:r>
              <a:rPr lang="en-US" sz="2400" dirty="0" smtClean="0">
                <a:solidFill>
                  <a:schemeClr val="tx1"/>
                </a:solidFill>
              </a:rPr>
              <a:t> Each </a:t>
            </a:r>
            <a:r>
              <a:rPr lang="en-US" sz="2400" dirty="0">
                <a:solidFill>
                  <a:schemeClr val="tx1"/>
                </a:solidFill>
              </a:rPr>
              <a:t>layer is only a set of differences from the layer before </a:t>
            </a:r>
            <a:r>
              <a:rPr lang="en-US" sz="2400" dirty="0" smtClean="0">
                <a:solidFill>
                  <a:schemeClr val="tx1"/>
                </a:solidFill>
              </a:rPr>
              <a:t>it</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When </a:t>
            </a:r>
            <a:r>
              <a:rPr lang="en-US" sz="2400" dirty="0">
                <a:solidFill>
                  <a:schemeClr val="tx1"/>
                </a:solidFill>
              </a:rPr>
              <a:t>you create a new container, you add a new writable layer on top of the underlying </a:t>
            </a:r>
            <a:r>
              <a:rPr lang="en-US" sz="2400" dirty="0" smtClean="0">
                <a:solidFill>
                  <a:schemeClr val="tx1"/>
                </a:solidFill>
              </a:rPr>
              <a:t>layers</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All </a:t>
            </a:r>
            <a:r>
              <a:rPr lang="en-US" sz="2400" dirty="0">
                <a:solidFill>
                  <a:schemeClr val="tx1"/>
                </a:solidFill>
              </a:rPr>
              <a:t>changes made </a:t>
            </a:r>
            <a:r>
              <a:rPr lang="en-US" sz="2400" dirty="0" smtClean="0">
                <a:solidFill>
                  <a:schemeClr val="tx1"/>
                </a:solidFill>
              </a:rPr>
              <a:t>are </a:t>
            </a:r>
            <a:r>
              <a:rPr lang="en-US" sz="2400" dirty="0">
                <a:solidFill>
                  <a:schemeClr val="tx1"/>
                </a:solidFill>
              </a:rPr>
              <a:t>written to this thin writable container </a:t>
            </a:r>
            <a:r>
              <a:rPr lang="en-US" sz="2400" dirty="0" smtClean="0">
                <a:solidFill>
                  <a:schemeClr val="tx1"/>
                </a:solidFill>
              </a:rPr>
              <a:t>layer</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The </a:t>
            </a:r>
            <a:r>
              <a:rPr lang="en-US" sz="2400" dirty="0">
                <a:solidFill>
                  <a:schemeClr val="tx1"/>
                </a:solidFill>
              </a:rPr>
              <a:t>diagram below shows a container based on the Ubuntu 15.04 </a:t>
            </a:r>
            <a:r>
              <a:rPr lang="en-US" sz="2400" dirty="0" smtClean="0">
                <a:solidFill>
                  <a:schemeClr val="tx1"/>
                </a:solidFill>
              </a:rPr>
              <a:t>image:</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40</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219200"/>
            <a:ext cx="5170213" cy="3592341"/>
          </a:xfrm>
          <a:prstGeom prst="rect">
            <a:avLst/>
          </a:prstGeom>
        </p:spPr>
      </p:pic>
      <p:sp>
        <p:nvSpPr>
          <p:cNvPr id="9" name="Content Placeholder 2"/>
          <p:cNvSpPr txBox="1">
            <a:spLocks/>
          </p:cNvSpPr>
          <p:nvPr/>
        </p:nvSpPr>
        <p:spPr>
          <a:xfrm>
            <a:off x="1097278" y="5152745"/>
            <a:ext cx="10058402" cy="16383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solidFill>
                  <a:schemeClr val="tx1"/>
                </a:solidFill>
              </a:rPr>
              <a:t> </a:t>
            </a:r>
            <a:r>
              <a:rPr lang="en-US" sz="2400" dirty="0">
                <a:solidFill>
                  <a:schemeClr val="tx1"/>
                </a:solidFill>
              </a:rPr>
              <a:t>A </a:t>
            </a:r>
            <a:r>
              <a:rPr lang="en-US" sz="2400" i="1" dirty="0">
                <a:solidFill>
                  <a:schemeClr val="tx1"/>
                </a:solidFill>
              </a:rPr>
              <a:t>storage driver</a:t>
            </a:r>
            <a:r>
              <a:rPr lang="en-US" sz="2400" dirty="0">
                <a:solidFill>
                  <a:schemeClr val="tx1"/>
                </a:solidFill>
              </a:rPr>
              <a:t> handles the details about the way these layers interact with each </a:t>
            </a:r>
            <a:r>
              <a:rPr lang="en-US" sz="2400" dirty="0" smtClean="0">
                <a:solidFill>
                  <a:schemeClr val="tx1"/>
                </a:solidFill>
              </a:rPr>
              <a:t>other</a:t>
            </a:r>
            <a:endParaRPr lang="en-US" sz="2400" dirty="0">
              <a:solidFill>
                <a:schemeClr val="tx1"/>
              </a:solidFill>
            </a:endParaRPr>
          </a:p>
        </p:txBody>
      </p:sp>
    </p:spTree>
    <p:extLst>
      <p:ext uri="{BB962C8B-B14F-4D97-AF65-F5344CB8AC3E}">
        <p14:creationId xmlns:p14="http://schemas.microsoft.com/office/powerpoint/2010/main" val="94722680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Containers and Layers</a:t>
            </a:r>
            <a:endParaRPr lang="en-US" dirty="0">
              <a:solidFill>
                <a:schemeClr val="tx1"/>
              </a:solidFill>
            </a:endParaRP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The major difference between a container and an image is the top writable </a:t>
            </a:r>
            <a:r>
              <a:rPr lang="en-US" sz="2400" dirty="0" smtClean="0">
                <a:solidFill>
                  <a:schemeClr val="tx1"/>
                </a:solidFill>
              </a:rPr>
              <a:t>layer</a:t>
            </a:r>
            <a:endParaRPr lang="en-US" sz="2400" dirty="0">
              <a:solidFill>
                <a:schemeClr val="tx1"/>
              </a:solidFill>
            </a:endParaRPr>
          </a:p>
          <a:p>
            <a:pPr>
              <a:buFont typeface="Wingdings" charset="2"/>
              <a:buChar char="q"/>
            </a:pPr>
            <a:r>
              <a:rPr lang="en-US" sz="2400" dirty="0" smtClean="0">
                <a:solidFill>
                  <a:schemeClr val="tx1"/>
                </a:solidFill>
              </a:rPr>
              <a:t> When </a:t>
            </a:r>
            <a:r>
              <a:rPr lang="en-US" sz="2400" dirty="0">
                <a:solidFill>
                  <a:schemeClr val="tx1"/>
                </a:solidFill>
              </a:rPr>
              <a:t>the container is deleted, the writable layer is also </a:t>
            </a:r>
            <a:r>
              <a:rPr lang="en-US" sz="2400" dirty="0" smtClean="0">
                <a:solidFill>
                  <a:schemeClr val="tx1"/>
                </a:solidFill>
              </a:rPr>
              <a:t>deleted </a:t>
            </a:r>
            <a:endParaRPr lang="en-US" sz="2400" dirty="0">
              <a:solidFill>
                <a:schemeClr val="tx1"/>
              </a:solidFill>
            </a:endParaRPr>
          </a:p>
          <a:p>
            <a:pPr>
              <a:buFont typeface="Wingdings" charset="2"/>
              <a:buChar char="q"/>
            </a:pPr>
            <a:r>
              <a:rPr lang="en-US" sz="2400" dirty="0" smtClean="0">
                <a:solidFill>
                  <a:schemeClr val="tx1"/>
                </a:solidFill>
              </a:rPr>
              <a:t> The </a:t>
            </a:r>
            <a:r>
              <a:rPr lang="en-US" sz="2400" dirty="0">
                <a:solidFill>
                  <a:schemeClr val="tx1"/>
                </a:solidFill>
              </a:rPr>
              <a:t>underlying image remains </a:t>
            </a:r>
            <a:r>
              <a:rPr lang="en-US" sz="2400" dirty="0" smtClean="0">
                <a:solidFill>
                  <a:schemeClr val="tx1"/>
                </a:solidFill>
              </a:rPr>
              <a:t>unchanged</a:t>
            </a:r>
            <a:endParaRPr lang="en-US" sz="2400" dirty="0">
              <a:solidFill>
                <a:schemeClr val="tx1"/>
              </a:solidFill>
            </a:endParaRPr>
          </a:p>
          <a:p>
            <a:pPr>
              <a:buFont typeface="Wingdings" charset="2"/>
              <a:buChar char="q"/>
            </a:pPr>
            <a:r>
              <a:rPr lang="en-US" sz="2400" dirty="0">
                <a:solidFill>
                  <a:schemeClr val="tx1"/>
                </a:solidFill>
              </a:rPr>
              <a:t> </a:t>
            </a:r>
            <a:r>
              <a:rPr lang="en-US" sz="2400" dirty="0" smtClean="0">
                <a:solidFill>
                  <a:schemeClr val="tx1"/>
                </a:solidFill>
              </a:rPr>
              <a:t>Multiple  containers </a:t>
            </a:r>
            <a:r>
              <a:rPr lang="en-US" sz="2400" dirty="0">
                <a:solidFill>
                  <a:schemeClr val="tx1"/>
                </a:solidFill>
              </a:rPr>
              <a:t>can share access to the same underlying image and yet have their own data </a:t>
            </a:r>
            <a:r>
              <a:rPr lang="en-US" sz="2400" dirty="0" smtClean="0">
                <a:solidFill>
                  <a:schemeClr val="tx1"/>
                </a:solidFill>
              </a:rPr>
              <a:t>state</a:t>
            </a: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41</a:t>
            </a:fld>
            <a:endParaRPr lang="en-US" alt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592" y="3681273"/>
            <a:ext cx="3611880" cy="2483168"/>
          </a:xfrm>
          <a:prstGeom prst="rect">
            <a:avLst/>
          </a:prstGeom>
        </p:spPr>
      </p:pic>
    </p:spTree>
    <p:extLst>
      <p:ext uri="{BB962C8B-B14F-4D97-AF65-F5344CB8AC3E}">
        <p14:creationId xmlns:p14="http://schemas.microsoft.com/office/powerpoint/2010/main" val="94348117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Containers and Layers</a:t>
            </a:r>
            <a:endParaRPr lang="en-US" dirty="0">
              <a:solidFill>
                <a:schemeClr val="tx1"/>
              </a:solidFill>
            </a:endParaRP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The diagram below shows multiple containers sharing </a:t>
            </a:r>
            <a:r>
              <a:rPr lang="en-US" sz="2400" dirty="0" smtClean="0">
                <a:solidFill>
                  <a:schemeClr val="tx1"/>
                </a:solidFill>
              </a:rPr>
              <a:t>a Ubuntu </a:t>
            </a:r>
            <a:r>
              <a:rPr lang="en-US" sz="2400" dirty="0">
                <a:solidFill>
                  <a:schemeClr val="tx1"/>
                </a:solidFill>
              </a:rPr>
              <a:t>15.04 </a:t>
            </a:r>
            <a:r>
              <a:rPr lang="en-US" sz="2400" dirty="0" smtClean="0">
                <a:solidFill>
                  <a:schemeClr val="tx1"/>
                </a:solidFill>
              </a:rPr>
              <a:t>image:</a:t>
            </a: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42</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0893" y="1771902"/>
            <a:ext cx="5890213" cy="3638298"/>
          </a:xfrm>
          <a:prstGeom prst="rect">
            <a:avLst/>
          </a:prstGeom>
        </p:spPr>
      </p:pic>
    </p:spTree>
    <p:extLst>
      <p:ext uri="{BB962C8B-B14F-4D97-AF65-F5344CB8AC3E}">
        <p14:creationId xmlns:p14="http://schemas.microsoft.com/office/powerpoint/2010/main" val="187648750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Data Volumes and Storage Drivers</a:t>
            </a:r>
            <a:endParaRPr lang="en-US" dirty="0">
              <a:solidFill>
                <a:schemeClr val="tx1"/>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Any </a:t>
            </a:r>
            <a:r>
              <a:rPr lang="en-US" sz="2400" dirty="0">
                <a:solidFill>
                  <a:schemeClr val="tx1"/>
                </a:solidFill>
              </a:rPr>
              <a:t>data written to the </a:t>
            </a:r>
            <a:r>
              <a:rPr lang="en-US" sz="2400" dirty="0" smtClean="0">
                <a:solidFill>
                  <a:schemeClr val="tx1"/>
                </a:solidFill>
              </a:rPr>
              <a:t>container, not </a:t>
            </a:r>
            <a:r>
              <a:rPr lang="en-US" sz="2400" dirty="0">
                <a:solidFill>
                  <a:schemeClr val="tx1"/>
                </a:solidFill>
              </a:rPr>
              <a:t>stored in a </a:t>
            </a:r>
            <a:r>
              <a:rPr lang="en-US" sz="2400" i="1" dirty="0">
                <a:solidFill>
                  <a:schemeClr val="tx1"/>
                </a:solidFill>
              </a:rPr>
              <a:t>data volume</a:t>
            </a:r>
            <a:r>
              <a:rPr lang="en-US" sz="2400" dirty="0">
                <a:solidFill>
                  <a:schemeClr val="tx1"/>
                </a:solidFill>
              </a:rPr>
              <a:t> is </a:t>
            </a:r>
            <a:r>
              <a:rPr lang="en-US" sz="2400" b="1" dirty="0" smtClean="0">
                <a:solidFill>
                  <a:schemeClr val="tx1"/>
                </a:solidFill>
              </a:rPr>
              <a:t>deleted</a:t>
            </a:r>
            <a:r>
              <a:rPr lang="en-US" sz="2400" dirty="0" smtClean="0">
                <a:solidFill>
                  <a:schemeClr val="tx1"/>
                </a:solidFill>
              </a:rPr>
              <a:t>!</a:t>
            </a:r>
          </a:p>
          <a:p>
            <a:pPr>
              <a:buFont typeface="Wingdings" panose="05000000000000000000" pitchFamily="2" charset="2"/>
              <a:buChar char="q"/>
            </a:pPr>
            <a:r>
              <a:rPr lang="en-US" sz="2400" dirty="0">
                <a:solidFill>
                  <a:schemeClr val="tx1"/>
                </a:solidFill>
              </a:rPr>
              <a:t> A data volume is a directory or file in the Docker host’s filesystem that is mounted directly into a </a:t>
            </a:r>
            <a:r>
              <a:rPr lang="en-US" sz="2400" dirty="0" smtClean="0">
                <a:solidFill>
                  <a:schemeClr val="tx1"/>
                </a:solidFill>
              </a:rPr>
              <a:t>container</a:t>
            </a: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Data volumes are not controlled by the storage </a:t>
            </a:r>
            <a:r>
              <a:rPr lang="en-US" sz="2400" dirty="0" smtClean="0">
                <a:solidFill>
                  <a:schemeClr val="tx1"/>
                </a:solidFill>
              </a:rPr>
              <a:t>driver</a:t>
            </a:r>
          </a:p>
          <a:p>
            <a:pPr>
              <a:buFont typeface="Wingdings" panose="05000000000000000000" pitchFamily="2" charset="2"/>
              <a:buChar char="q"/>
            </a:pPr>
            <a:r>
              <a:rPr lang="en-US" sz="2400" dirty="0">
                <a:solidFill>
                  <a:schemeClr val="tx1"/>
                </a:solidFill>
              </a:rPr>
              <a:t> Reads and writes to data volumes </a:t>
            </a:r>
            <a:r>
              <a:rPr lang="en-US" sz="2400" b="1" dirty="0">
                <a:solidFill>
                  <a:schemeClr val="tx1"/>
                </a:solidFill>
              </a:rPr>
              <a:t>bypass</a:t>
            </a:r>
            <a:r>
              <a:rPr lang="en-US" sz="2400" dirty="0">
                <a:solidFill>
                  <a:schemeClr val="tx1"/>
                </a:solidFill>
              </a:rPr>
              <a:t> the storage driver and operate at native host </a:t>
            </a:r>
            <a:r>
              <a:rPr lang="en-US" sz="2400" dirty="0" smtClean="0">
                <a:solidFill>
                  <a:schemeClr val="tx1"/>
                </a:solidFill>
              </a:rPr>
              <a:t>speeds</a:t>
            </a: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You can mount any number of data volumes into a </a:t>
            </a:r>
            <a:r>
              <a:rPr lang="en-US" sz="2400" dirty="0" smtClean="0">
                <a:solidFill>
                  <a:schemeClr val="tx1"/>
                </a:solidFill>
              </a:rPr>
              <a:t>container</a:t>
            </a:r>
          </a:p>
          <a:p>
            <a:pPr>
              <a:buFont typeface="Wingdings" panose="05000000000000000000" pitchFamily="2" charset="2"/>
              <a:buChar char="q"/>
            </a:pPr>
            <a:r>
              <a:rPr lang="en-US" sz="2400" dirty="0">
                <a:solidFill>
                  <a:schemeClr val="tx1"/>
                </a:solidFill>
              </a:rPr>
              <a:t> Multiple containers can also share one or more data volumes.</a:t>
            </a: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43</a:t>
            </a:fld>
            <a:endParaRPr lang="en-US" altLang="en-US"/>
          </a:p>
        </p:txBody>
      </p:sp>
    </p:spTree>
    <p:extLst>
      <p:ext uri="{BB962C8B-B14F-4D97-AF65-F5344CB8AC3E}">
        <p14:creationId xmlns:p14="http://schemas.microsoft.com/office/powerpoint/2010/main" val="160796621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Data Volumes and Storage Drivers</a:t>
            </a:r>
            <a:endParaRPr lang="en-US" dirty="0">
              <a:solidFill>
                <a:schemeClr val="tx1"/>
              </a:solidFill>
            </a:endParaRPr>
          </a:p>
        </p:txBody>
      </p:sp>
      <p:sp>
        <p:nvSpPr>
          <p:cNvPr id="3" name="Content Placeholder 2"/>
          <p:cNvSpPr>
            <a:spLocks noGrp="1"/>
          </p:cNvSpPr>
          <p:nvPr>
            <p:ph idx="1"/>
          </p:nvPr>
        </p:nvSpPr>
        <p:spPr>
          <a:xfrm>
            <a:off x="1097279" y="1066801"/>
            <a:ext cx="10058401" cy="5257799"/>
          </a:xfrm>
        </p:spPr>
        <p:txBody>
          <a:bodyPr>
            <a:noAutofit/>
          </a:bodyPr>
          <a:lstStyle/>
          <a:p>
            <a:pPr>
              <a:buFont typeface="Wingdings" panose="05000000000000000000" pitchFamily="2" charset="2"/>
              <a:buChar char="q"/>
            </a:pPr>
            <a:r>
              <a:rPr lang="en-US" sz="2400" dirty="0" smtClean="0"/>
              <a:t> </a:t>
            </a:r>
            <a:r>
              <a:rPr lang="en-US" sz="2400" dirty="0">
                <a:solidFill>
                  <a:schemeClr val="tx1"/>
                </a:solidFill>
              </a:rPr>
              <a:t>The diagram below shows a single Docker host running two </a:t>
            </a:r>
            <a:r>
              <a:rPr lang="en-US" sz="2400" dirty="0" smtClean="0">
                <a:solidFill>
                  <a:schemeClr val="tx1"/>
                </a:solidFill>
              </a:rPr>
              <a:t>containers:</a:t>
            </a: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smtClean="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smtClean="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smtClean="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Data volumes reside outside of the local storage area on the Docker </a:t>
            </a:r>
            <a:r>
              <a:rPr lang="en-US" sz="2400" dirty="0" smtClean="0">
                <a:solidFill>
                  <a:schemeClr val="tx1"/>
                </a:solidFill>
              </a:rPr>
              <a:t>host</a:t>
            </a:r>
          </a:p>
          <a:p>
            <a:pPr>
              <a:buFont typeface="Wingdings" panose="05000000000000000000" pitchFamily="2" charset="2"/>
              <a:buChar char="q"/>
            </a:pPr>
            <a:r>
              <a:rPr lang="en-US" sz="2400" dirty="0">
                <a:solidFill>
                  <a:schemeClr val="tx1"/>
                </a:solidFill>
              </a:rPr>
              <a:t> A</a:t>
            </a:r>
            <a:r>
              <a:rPr lang="en-US" sz="2400" dirty="0" smtClean="0">
                <a:solidFill>
                  <a:schemeClr val="tx1"/>
                </a:solidFill>
              </a:rPr>
              <a:t>ny </a:t>
            </a:r>
            <a:r>
              <a:rPr lang="en-US" sz="2400" dirty="0">
                <a:solidFill>
                  <a:schemeClr val="tx1"/>
                </a:solidFill>
              </a:rPr>
              <a:t>data stored in data volumes persists on the Docker </a:t>
            </a:r>
            <a:r>
              <a:rPr lang="en-US" sz="2400" dirty="0" smtClean="0">
                <a:solidFill>
                  <a:schemeClr val="tx1"/>
                </a:solidFill>
              </a:rPr>
              <a:t>host</a:t>
            </a: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44</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302" y="1447800"/>
            <a:ext cx="5798298" cy="3722553"/>
          </a:xfrm>
          <a:prstGeom prst="rect">
            <a:avLst/>
          </a:prstGeom>
        </p:spPr>
      </p:pic>
    </p:spTree>
    <p:extLst>
      <p:ext uri="{BB962C8B-B14F-4D97-AF65-F5344CB8AC3E}">
        <p14:creationId xmlns:p14="http://schemas.microsoft.com/office/powerpoint/2010/main" val="19527816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Hands-on Exercise(s)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45</a:t>
            </a:fld>
            <a:endParaRPr lang="en-US" altLang="en-US"/>
          </a:p>
        </p:txBody>
      </p:sp>
    </p:spTree>
    <p:extLst>
      <p:ext uri="{BB962C8B-B14F-4D97-AF65-F5344CB8AC3E}">
        <p14:creationId xmlns:p14="http://schemas.microsoft.com/office/powerpoint/2010/main" val="18421726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7068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Network Drivers</a:t>
            </a:r>
            <a:endParaRPr lang="en-US" dirty="0"/>
          </a:p>
        </p:txBody>
      </p:sp>
      <p:sp>
        <p:nvSpPr>
          <p:cNvPr id="3" name="Content Placeholder 2"/>
          <p:cNvSpPr>
            <a:spLocks noGrp="1"/>
          </p:cNvSpPr>
          <p:nvPr>
            <p:ph idx="1"/>
          </p:nvPr>
        </p:nvSpPr>
        <p:spPr>
          <a:xfrm>
            <a:off x="1097279" y="1066801"/>
            <a:ext cx="10058401" cy="5392986"/>
          </a:xfrm>
        </p:spPr>
        <p:txBody>
          <a:bodyPr>
            <a:noAutofit/>
          </a:bodyPr>
          <a:lstStyle/>
          <a:p>
            <a:pPr marL="0" indent="0">
              <a:buNone/>
            </a:pPr>
            <a:r>
              <a:rPr lang="en-US" sz="2400" b="1" dirty="0">
                <a:solidFill>
                  <a:schemeClr val="tx1"/>
                </a:solidFill>
              </a:rPr>
              <a:t>none: </a:t>
            </a:r>
          </a:p>
          <a:p>
            <a:pPr marL="0" indent="0">
              <a:buNone/>
            </a:pPr>
            <a:r>
              <a:rPr lang="en-US" dirty="0">
                <a:solidFill>
                  <a:schemeClr val="tx1"/>
                </a:solidFill>
              </a:rPr>
              <a:t>For this container, disable all networking. Usually used in conjunction with a custom network driver. none is not available for swarm services. </a:t>
            </a:r>
            <a:endParaRPr lang="en-US" sz="2400" dirty="0" smtClean="0"/>
          </a:p>
          <a:p>
            <a:pPr marL="0" indent="0">
              <a:buNone/>
            </a:pPr>
            <a:r>
              <a:rPr lang="en-US" sz="2400" b="1" dirty="0" smtClean="0">
                <a:solidFill>
                  <a:schemeClr val="tx1"/>
                </a:solidFill>
              </a:rPr>
              <a:t>Network Plugins: </a:t>
            </a:r>
            <a:endParaRPr lang="en-US" sz="2400" b="1" dirty="0">
              <a:solidFill>
                <a:schemeClr val="tx1"/>
              </a:solidFill>
            </a:endParaRPr>
          </a:p>
          <a:p>
            <a:pPr marL="0" indent="0">
              <a:buNone/>
            </a:pPr>
            <a:r>
              <a:rPr lang="en-US" dirty="0">
                <a:solidFill>
                  <a:schemeClr val="tx1"/>
                </a:solidFill>
              </a:rPr>
              <a:t>You can install and use third-party network plugins with Docker. </a:t>
            </a:r>
            <a:r>
              <a:rPr lang="en-US" dirty="0" smtClean="0">
                <a:solidFill>
                  <a:schemeClr val="tx1"/>
                </a:solidFill>
              </a:rPr>
              <a:t>These </a:t>
            </a:r>
            <a:r>
              <a:rPr lang="en-US" dirty="0">
                <a:solidFill>
                  <a:schemeClr val="tx1"/>
                </a:solidFill>
              </a:rPr>
              <a:t>plugins are available from </a:t>
            </a:r>
            <a:r>
              <a:rPr lang="en-US" i="1" dirty="0">
                <a:solidFill>
                  <a:schemeClr val="tx1"/>
                </a:solidFill>
              </a:rPr>
              <a:t>Docker Store</a:t>
            </a:r>
            <a:r>
              <a:rPr lang="en-US" dirty="0">
                <a:solidFill>
                  <a:schemeClr val="tx1"/>
                </a:solidFill>
              </a:rPr>
              <a:t> or from third-party vendors. </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3247644"/>
            <a:ext cx="2694342" cy="2848356"/>
          </a:xfrm>
          <a:prstGeom prst="rect">
            <a:avLst/>
          </a:prstGeom>
        </p:spPr>
      </p:pic>
    </p:spTree>
    <p:extLst>
      <p:ext uri="{BB962C8B-B14F-4D97-AF65-F5344CB8AC3E}">
        <p14:creationId xmlns:p14="http://schemas.microsoft.com/office/powerpoint/2010/main" val="66488033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Driver Summary</a:t>
            </a:r>
            <a:endParaRPr lang="en-US" dirty="0"/>
          </a:p>
        </p:txBody>
      </p:sp>
      <p:sp>
        <p:nvSpPr>
          <p:cNvPr id="3" name="Content Placeholder 2"/>
          <p:cNvSpPr>
            <a:spLocks noGrp="1"/>
          </p:cNvSpPr>
          <p:nvPr>
            <p:ph idx="1"/>
          </p:nvPr>
        </p:nvSpPr>
        <p:spPr>
          <a:xfrm>
            <a:off x="1097279" y="1066801"/>
            <a:ext cx="10058401" cy="5105399"/>
          </a:xfrm>
        </p:spPr>
        <p:txBody>
          <a:bodyPr>
            <a:normAutofit/>
          </a:bodyPr>
          <a:lstStyle/>
          <a:p>
            <a:pPr>
              <a:buFont typeface="Wingdings" panose="05000000000000000000" pitchFamily="2" charset="2"/>
              <a:buChar char="q"/>
            </a:pPr>
            <a:r>
              <a:rPr lang="en-US" sz="2400" dirty="0" smtClean="0"/>
              <a:t> </a:t>
            </a:r>
            <a:r>
              <a:rPr lang="en-US" sz="2400" b="1" dirty="0" smtClean="0">
                <a:solidFill>
                  <a:schemeClr val="tx1"/>
                </a:solidFill>
              </a:rPr>
              <a:t>User-defined </a:t>
            </a:r>
            <a:r>
              <a:rPr lang="en-US" sz="2400" b="1" dirty="0">
                <a:solidFill>
                  <a:schemeClr val="tx1"/>
                </a:solidFill>
              </a:rPr>
              <a:t>bridge networks</a:t>
            </a:r>
            <a:r>
              <a:rPr lang="en-US" sz="2400" dirty="0">
                <a:solidFill>
                  <a:schemeClr val="tx1"/>
                </a:solidFill>
              </a:rPr>
              <a:t> are best when you need multiple containers to communicate on the same Docker </a:t>
            </a:r>
            <a:r>
              <a:rPr lang="en-US" sz="2400" dirty="0" smtClean="0">
                <a:solidFill>
                  <a:schemeClr val="tx1"/>
                </a:solidFill>
              </a:rPr>
              <a:t>host.</a:t>
            </a:r>
          </a:p>
          <a:p>
            <a:pPr>
              <a:buFont typeface="Wingdings" panose="05000000000000000000" pitchFamily="2" charset="2"/>
              <a:buChar char="q"/>
            </a:pPr>
            <a:r>
              <a:rPr lang="en-US" sz="2400" b="1" dirty="0">
                <a:solidFill>
                  <a:schemeClr val="tx1"/>
                </a:solidFill>
              </a:rPr>
              <a:t> </a:t>
            </a:r>
            <a:r>
              <a:rPr lang="en-US" sz="2400" b="1" dirty="0" smtClean="0">
                <a:solidFill>
                  <a:schemeClr val="tx1"/>
                </a:solidFill>
              </a:rPr>
              <a:t>Host </a:t>
            </a:r>
            <a:r>
              <a:rPr lang="en-US" sz="2400" b="1" dirty="0">
                <a:solidFill>
                  <a:schemeClr val="tx1"/>
                </a:solidFill>
              </a:rPr>
              <a:t>networks</a:t>
            </a:r>
            <a:r>
              <a:rPr lang="en-US" sz="2400" dirty="0">
                <a:solidFill>
                  <a:schemeClr val="tx1"/>
                </a:solidFill>
              </a:rPr>
              <a:t> are best when the network stack should not be isolated from the Docker host, but you want other aspects of the container to be </a:t>
            </a:r>
            <a:r>
              <a:rPr lang="en-US" sz="2400" dirty="0" smtClean="0">
                <a:solidFill>
                  <a:schemeClr val="tx1"/>
                </a:solidFill>
              </a:rPr>
              <a:t>isolated.</a:t>
            </a:r>
          </a:p>
          <a:p>
            <a:pPr>
              <a:buFont typeface="Wingdings" panose="05000000000000000000" pitchFamily="2" charset="2"/>
              <a:buChar char="q"/>
            </a:pPr>
            <a:r>
              <a:rPr lang="en-US" sz="2400" b="1" dirty="0">
                <a:solidFill>
                  <a:schemeClr val="tx1"/>
                </a:solidFill>
              </a:rPr>
              <a:t> </a:t>
            </a:r>
            <a:r>
              <a:rPr lang="en-US" sz="2400" b="1" dirty="0" smtClean="0">
                <a:solidFill>
                  <a:schemeClr val="tx1"/>
                </a:solidFill>
              </a:rPr>
              <a:t>Overlay </a:t>
            </a:r>
            <a:r>
              <a:rPr lang="en-US" sz="2400" b="1" dirty="0">
                <a:solidFill>
                  <a:schemeClr val="tx1"/>
                </a:solidFill>
              </a:rPr>
              <a:t>networks</a:t>
            </a:r>
            <a:r>
              <a:rPr lang="en-US" sz="2400" dirty="0">
                <a:solidFill>
                  <a:schemeClr val="tx1"/>
                </a:solidFill>
              </a:rPr>
              <a:t> are best when you need containers running on different Docker hosts to communicate, or when multiple applications work together using swarm </a:t>
            </a:r>
            <a:r>
              <a:rPr lang="en-US" sz="2400" dirty="0" smtClean="0">
                <a:solidFill>
                  <a:schemeClr val="tx1"/>
                </a:solidFill>
              </a:rPr>
              <a:t>services.</a:t>
            </a:r>
          </a:p>
          <a:p>
            <a:pPr>
              <a:buFont typeface="Wingdings" panose="05000000000000000000" pitchFamily="2" charset="2"/>
              <a:buChar char="q"/>
            </a:pPr>
            <a:r>
              <a:rPr lang="en-US" sz="2400" b="1" dirty="0">
                <a:solidFill>
                  <a:schemeClr val="tx1"/>
                </a:solidFill>
              </a:rPr>
              <a:t> </a:t>
            </a:r>
            <a:r>
              <a:rPr lang="en-US" sz="2400" b="1" dirty="0" err="1" smtClean="0">
                <a:solidFill>
                  <a:schemeClr val="tx1"/>
                </a:solidFill>
              </a:rPr>
              <a:t>Macvlan</a:t>
            </a:r>
            <a:r>
              <a:rPr lang="en-US" sz="2400" b="1" dirty="0" smtClean="0">
                <a:solidFill>
                  <a:schemeClr val="tx1"/>
                </a:solidFill>
              </a:rPr>
              <a:t> </a:t>
            </a:r>
            <a:r>
              <a:rPr lang="en-US" sz="2400" b="1" dirty="0">
                <a:solidFill>
                  <a:schemeClr val="tx1"/>
                </a:solidFill>
              </a:rPr>
              <a:t>networks</a:t>
            </a:r>
            <a:r>
              <a:rPr lang="en-US" sz="2400" dirty="0">
                <a:solidFill>
                  <a:schemeClr val="tx1"/>
                </a:solidFill>
              </a:rPr>
              <a:t> are best when you are migrating from a VM setup or need your containers to look like physical hosts on your network, each with a unique MAC </a:t>
            </a:r>
            <a:r>
              <a:rPr lang="en-US" sz="2400" dirty="0" smtClean="0">
                <a:solidFill>
                  <a:schemeClr val="tx1"/>
                </a:solidFill>
              </a:rPr>
              <a:t>address.</a:t>
            </a:r>
          </a:p>
          <a:p>
            <a:pPr>
              <a:buFont typeface="Wingdings" panose="05000000000000000000" pitchFamily="2" charset="2"/>
              <a:buChar char="q"/>
            </a:pPr>
            <a:r>
              <a:rPr lang="en-US" sz="2400" b="1" dirty="0">
                <a:solidFill>
                  <a:schemeClr val="tx1"/>
                </a:solidFill>
              </a:rPr>
              <a:t> </a:t>
            </a:r>
            <a:r>
              <a:rPr lang="en-US" sz="2400" b="1" dirty="0" smtClean="0">
                <a:solidFill>
                  <a:schemeClr val="tx1"/>
                </a:solidFill>
              </a:rPr>
              <a:t>Third-party </a:t>
            </a:r>
            <a:r>
              <a:rPr lang="en-US" sz="2400" b="1" dirty="0">
                <a:solidFill>
                  <a:schemeClr val="tx1"/>
                </a:solidFill>
              </a:rPr>
              <a:t>network plugins</a:t>
            </a:r>
            <a:r>
              <a:rPr lang="en-US" sz="2400" dirty="0">
                <a:solidFill>
                  <a:schemeClr val="tx1"/>
                </a:solidFill>
              </a:rPr>
              <a:t> allow you to integrate Docker with specialized network stacks.</a:t>
            </a: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a:t>
            </a:fld>
            <a:endParaRPr lang="en-US" altLang="en-US"/>
          </a:p>
        </p:txBody>
      </p:sp>
    </p:spTree>
    <p:extLst>
      <p:ext uri="{BB962C8B-B14F-4D97-AF65-F5344CB8AC3E}">
        <p14:creationId xmlns:p14="http://schemas.microsoft.com/office/powerpoint/2010/main" val="113777949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Docker EE </a:t>
            </a:r>
            <a:r>
              <a:rPr lang="en-US" dirty="0" smtClean="0">
                <a:solidFill>
                  <a:schemeClr val="tx1"/>
                </a:solidFill>
              </a:rPr>
              <a:t>Networking </a:t>
            </a:r>
            <a:r>
              <a:rPr lang="en-US" dirty="0">
                <a:solidFill>
                  <a:schemeClr val="tx1"/>
                </a:solidFill>
              </a:rPr>
              <a:t>F</a:t>
            </a:r>
            <a:r>
              <a:rPr lang="en-US" dirty="0" smtClean="0">
                <a:solidFill>
                  <a:schemeClr val="tx1"/>
                </a:solidFill>
              </a:rPr>
              <a:t>eatures</a:t>
            </a:r>
            <a:endParaRPr lang="en-US" dirty="0">
              <a:solidFill>
                <a:schemeClr val="tx1"/>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The following two features are </a:t>
            </a:r>
            <a:r>
              <a:rPr lang="en-US" sz="2400" b="1" dirty="0">
                <a:solidFill>
                  <a:schemeClr val="tx1"/>
                </a:solidFill>
              </a:rPr>
              <a:t>only</a:t>
            </a:r>
            <a:r>
              <a:rPr lang="en-US" sz="2400" dirty="0">
                <a:solidFill>
                  <a:schemeClr val="tx1"/>
                </a:solidFill>
              </a:rPr>
              <a:t> possible when using </a:t>
            </a:r>
            <a:r>
              <a:rPr lang="en-US" sz="2400" i="1" dirty="0">
                <a:solidFill>
                  <a:schemeClr val="tx1"/>
                </a:solidFill>
              </a:rPr>
              <a:t>Docker EE</a:t>
            </a:r>
            <a:r>
              <a:rPr lang="en-US" sz="2400" dirty="0">
                <a:solidFill>
                  <a:schemeClr val="tx1"/>
                </a:solidFill>
              </a:rPr>
              <a:t> and managing your Docker services using </a:t>
            </a:r>
            <a:r>
              <a:rPr lang="en-US" sz="2400" i="1" dirty="0">
                <a:solidFill>
                  <a:schemeClr val="tx1"/>
                </a:solidFill>
              </a:rPr>
              <a:t>Universal Control Plane</a:t>
            </a:r>
            <a:r>
              <a:rPr lang="en-US" sz="2400" dirty="0">
                <a:solidFill>
                  <a:schemeClr val="tx1"/>
                </a:solidFill>
              </a:rPr>
              <a:t> (UCP</a:t>
            </a:r>
            <a:r>
              <a:rPr lang="en-US" sz="2400" dirty="0" smtClean="0">
                <a:solidFill>
                  <a:schemeClr val="tx1"/>
                </a:solidFill>
              </a:rPr>
              <a:t>):</a:t>
            </a:r>
          </a:p>
          <a:p>
            <a:pPr marL="228600" indent="-228600">
              <a:buClr>
                <a:schemeClr val="tx1"/>
              </a:buClr>
              <a:buAutoNum type="arabicPeriod"/>
            </a:pPr>
            <a:r>
              <a:rPr lang="en-US" sz="2400" dirty="0" smtClean="0">
                <a:solidFill>
                  <a:schemeClr val="tx1"/>
                </a:solidFill>
              </a:rPr>
              <a:t> The</a:t>
            </a:r>
            <a:r>
              <a:rPr lang="en-US" sz="2400" dirty="0">
                <a:solidFill>
                  <a:schemeClr val="tx1"/>
                </a:solidFill>
              </a:rPr>
              <a:t> </a:t>
            </a:r>
            <a:r>
              <a:rPr lang="en-US" sz="2400" i="1" dirty="0">
                <a:solidFill>
                  <a:schemeClr val="tx1"/>
                </a:solidFill>
              </a:rPr>
              <a:t>HTTP routing mesh</a:t>
            </a:r>
            <a:r>
              <a:rPr lang="en-US" sz="2400" dirty="0">
                <a:solidFill>
                  <a:schemeClr val="tx1"/>
                </a:solidFill>
              </a:rPr>
              <a:t> allows you to share the same network IP address and port among multiple services. UCP routes the traffic to the appropriate service using the combination of hostname and port, as requested from the client.</a:t>
            </a:r>
          </a:p>
          <a:p>
            <a:pPr marL="228600" indent="-228600">
              <a:buClr>
                <a:schemeClr val="tx1"/>
              </a:buClr>
              <a:buAutoNum type="arabicPeriod"/>
            </a:pPr>
            <a:r>
              <a:rPr lang="en-US" sz="2400" i="1" dirty="0" smtClean="0">
                <a:solidFill>
                  <a:schemeClr val="tx1"/>
                </a:solidFill>
              </a:rPr>
              <a:t> Session </a:t>
            </a:r>
            <a:r>
              <a:rPr lang="en-US" sz="2400" i="1" dirty="0">
                <a:solidFill>
                  <a:schemeClr val="tx1"/>
                </a:solidFill>
              </a:rPr>
              <a:t>stickiness</a:t>
            </a:r>
            <a:r>
              <a:rPr lang="en-US" sz="2400" dirty="0">
                <a:solidFill>
                  <a:schemeClr val="tx1"/>
                </a:solidFill>
              </a:rPr>
              <a:t> allows you to specify information in the HTTP header which UCP uses to route subsequent requests to the same service task, for applications which require </a:t>
            </a:r>
            <a:r>
              <a:rPr lang="en-US" sz="2400" dirty="0" err="1">
                <a:solidFill>
                  <a:schemeClr val="tx1"/>
                </a:solidFill>
              </a:rPr>
              <a:t>stateful</a:t>
            </a:r>
            <a:r>
              <a:rPr lang="en-US" sz="2400" dirty="0">
                <a:solidFill>
                  <a:schemeClr val="tx1"/>
                </a:solidFill>
              </a:rPr>
              <a:t> sessions.</a:t>
            </a: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a:t>
            </a:fld>
            <a:endParaRPr lang="en-US" altLang="en-US"/>
          </a:p>
        </p:txBody>
      </p:sp>
    </p:spTree>
    <p:extLst>
      <p:ext uri="{BB962C8B-B14F-4D97-AF65-F5344CB8AC3E}">
        <p14:creationId xmlns:p14="http://schemas.microsoft.com/office/powerpoint/2010/main" val="9017007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Container Networking Specific</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T</a:t>
            </a:r>
            <a:r>
              <a:rPr lang="en-US" sz="2400" dirty="0" smtClean="0">
                <a:solidFill>
                  <a:schemeClr val="tx1"/>
                </a:solidFill>
              </a:rPr>
              <a:t>ype </a:t>
            </a:r>
            <a:r>
              <a:rPr lang="en-US" sz="2400" dirty="0">
                <a:solidFill>
                  <a:schemeClr val="tx1"/>
                </a:solidFill>
              </a:rPr>
              <a:t>of network a container uses, whether it is a </a:t>
            </a:r>
            <a:r>
              <a:rPr lang="en-US" sz="2400" dirty="0">
                <a:solidFill>
                  <a:schemeClr val="tx1"/>
                </a:solidFill>
                <a:hlinkClick r:id="rId3"/>
              </a:rPr>
              <a:t>bridge</a:t>
            </a:r>
            <a:r>
              <a:rPr lang="en-US" sz="2400" dirty="0">
                <a:solidFill>
                  <a:schemeClr val="tx1"/>
                </a:solidFill>
              </a:rPr>
              <a:t>, an </a:t>
            </a:r>
            <a:r>
              <a:rPr lang="en-US" sz="2400" dirty="0">
                <a:solidFill>
                  <a:schemeClr val="tx1"/>
                </a:solidFill>
                <a:hlinkClick r:id="rId4"/>
              </a:rPr>
              <a:t>overlay</a:t>
            </a:r>
            <a:r>
              <a:rPr lang="en-US" sz="2400" dirty="0">
                <a:solidFill>
                  <a:schemeClr val="tx1"/>
                </a:solidFill>
              </a:rPr>
              <a:t>, a </a:t>
            </a:r>
            <a:r>
              <a:rPr lang="en-US" sz="2400" dirty="0">
                <a:solidFill>
                  <a:schemeClr val="tx1"/>
                </a:solidFill>
                <a:hlinkClick r:id="rId5"/>
              </a:rPr>
              <a:t>macvlan network</a:t>
            </a:r>
            <a:r>
              <a:rPr lang="en-US" sz="2400" dirty="0">
                <a:solidFill>
                  <a:schemeClr val="tx1"/>
                </a:solidFill>
              </a:rPr>
              <a:t>, or a custom network plugin, is transparent from within the </a:t>
            </a:r>
            <a:r>
              <a:rPr lang="en-US" sz="2400" dirty="0" smtClean="0">
                <a:solidFill>
                  <a:schemeClr val="tx1"/>
                </a:solidFill>
              </a:rPr>
              <a:t>container.</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From </a:t>
            </a:r>
            <a:r>
              <a:rPr lang="en-US" sz="2400" dirty="0">
                <a:solidFill>
                  <a:schemeClr val="tx1"/>
                </a:solidFill>
              </a:rPr>
              <a:t>the container’s point of view, it </a:t>
            </a:r>
            <a:r>
              <a:rPr lang="en-US" sz="2400" dirty="0" smtClean="0">
                <a:solidFill>
                  <a:schemeClr val="tx1"/>
                </a:solidFill>
              </a:rPr>
              <a:t>has: </a:t>
            </a:r>
          </a:p>
          <a:p>
            <a:pPr lvl="1">
              <a:buFont typeface="Arial" charset="0"/>
              <a:buChar char="•"/>
            </a:pPr>
            <a:r>
              <a:rPr lang="en-US" sz="2000" dirty="0">
                <a:solidFill>
                  <a:schemeClr val="tx1"/>
                </a:solidFill>
              </a:rPr>
              <a:t>A</a:t>
            </a:r>
            <a:r>
              <a:rPr lang="en-US" sz="2000" dirty="0" smtClean="0">
                <a:solidFill>
                  <a:schemeClr val="tx1"/>
                </a:solidFill>
              </a:rPr>
              <a:t> </a:t>
            </a:r>
            <a:r>
              <a:rPr lang="en-US" sz="2000" dirty="0">
                <a:solidFill>
                  <a:schemeClr val="tx1"/>
                </a:solidFill>
              </a:rPr>
              <a:t>network interface with an IP </a:t>
            </a:r>
            <a:r>
              <a:rPr lang="en-US" sz="2000" dirty="0" smtClean="0">
                <a:solidFill>
                  <a:schemeClr val="tx1"/>
                </a:solidFill>
              </a:rPr>
              <a:t>address </a:t>
            </a:r>
          </a:p>
          <a:p>
            <a:pPr lvl="1">
              <a:buFont typeface="Arial" charset="0"/>
              <a:buChar char="•"/>
            </a:pPr>
            <a:r>
              <a:rPr lang="en-US" sz="2000" dirty="0">
                <a:solidFill>
                  <a:schemeClr val="tx1"/>
                </a:solidFill>
              </a:rPr>
              <a:t>A</a:t>
            </a:r>
            <a:r>
              <a:rPr lang="en-US" sz="2000" dirty="0" smtClean="0">
                <a:solidFill>
                  <a:schemeClr val="tx1"/>
                </a:solidFill>
              </a:rPr>
              <a:t> gateway</a:t>
            </a:r>
          </a:p>
          <a:p>
            <a:pPr lvl="1">
              <a:buFont typeface="Arial" charset="0"/>
              <a:buChar char="•"/>
            </a:pPr>
            <a:r>
              <a:rPr lang="en-US" sz="2000" dirty="0">
                <a:solidFill>
                  <a:schemeClr val="tx1"/>
                </a:solidFill>
              </a:rPr>
              <a:t>A</a:t>
            </a:r>
            <a:r>
              <a:rPr lang="en-US" sz="2000" dirty="0" smtClean="0">
                <a:solidFill>
                  <a:schemeClr val="tx1"/>
                </a:solidFill>
              </a:rPr>
              <a:t> </a:t>
            </a:r>
            <a:r>
              <a:rPr lang="en-US" sz="2000" dirty="0">
                <a:solidFill>
                  <a:schemeClr val="tx1"/>
                </a:solidFill>
              </a:rPr>
              <a:t>routing </a:t>
            </a:r>
            <a:r>
              <a:rPr lang="en-US" sz="2000" dirty="0" smtClean="0">
                <a:solidFill>
                  <a:schemeClr val="tx1"/>
                </a:solidFill>
              </a:rPr>
              <a:t>table</a:t>
            </a:r>
          </a:p>
          <a:p>
            <a:pPr lvl="1">
              <a:buFont typeface="Arial" charset="0"/>
              <a:buChar char="•"/>
            </a:pPr>
            <a:r>
              <a:rPr lang="en-US" sz="2000" dirty="0" smtClean="0">
                <a:solidFill>
                  <a:schemeClr val="tx1"/>
                </a:solidFill>
              </a:rPr>
              <a:t>DNS services</a:t>
            </a:r>
          </a:p>
          <a:p>
            <a:pPr lvl="1">
              <a:buFont typeface="Arial" charset="0"/>
              <a:buChar char="•"/>
            </a:pPr>
            <a:r>
              <a:rPr lang="en-US" sz="2000" dirty="0" smtClean="0">
                <a:solidFill>
                  <a:schemeClr val="tx1"/>
                </a:solidFill>
              </a:rPr>
              <a:t>and </a:t>
            </a:r>
            <a:r>
              <a:rPr lang="en-US" sz="2000" dirty="0">
                <a:solidFill>
                  <a:schemeClr val="tx1"/>
                </a:solidFill>
              </a:rPr>
              <a:t>other networking details (assuming the container is not using the none network </a:t>
            </a:r>
            <a:r>
              <a:rPr lang="en-US" sz="2000" dirty="0" smtClean="0">
                <a:solidFill>
                  <a:schemeClr val="tx1"/>
                </a:solidFill>
              </a:rPr>
              <a:t>driver)</a:t>
            </a:r>
          </a:p>
          <a:p>
            <a:pPr>
              <a:buFont typeface="Wingdings" charset="2"/>
              <a:buChar char="q"/>
            </a:pPr>
            <a:r>
              <a:rPr lang="en-US" sz="2600" dirty="0">
                <a:solidFill>
                  <a:schemeClr val="tx1"/>
                </a:solidFill>
              </a:rPr>
              <a:t> </a:t>
            </a:r>
            <a:r>
              <a:rPr lang="en-US" sz="2400" dirty="0" smtClean="0">
                <a:solidFill>
                  <a:schemeClr val="tx1"/>
                </a:solidFill>
              </a:rPr>
              <a:t>This </a:t>
            </a:r>
            <a:r>
              <a:rPr lang="en-US" sz="2400" dirty="0">
                <a:solidFill>
                  <a:schemeClr val="tx1"/>
                </a:solidFill>
              </a:rPr>
              <a:t>topic is about networking concerns from the point of view of the </a:t>
            </a:r>
            <a:r>
              <a:rPr lang="en-US" sz="2400" dirty="0" smtClean="0">
                <a:solidFill>
                  <a:schemeClr val="tx1"/>
                </a:solidFill>
              </a:rPr>
              <a:t>container</a:t>
            </a: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a:t>
            </a:fld>
            <a:endParaRPr lang="en-US" altLang="en-US"/>
          </a:p>
        </p:txBody>
      </p:sp>
    </p:spTree>
    <p:extLst>
      <p:ext uri="{BB962C8B-B14F-4D97-AF65-F5344CB8AC3E}">
        <p14:creationId xmlns:p14="http://schemas.microsoft.com/office/powerpoint/2010/main" val="155744640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Published Ports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By default, when you create a container, it does not publish any of its ports to the outside </a:t>
            </a:r>
            <a:r>
              <a:rPr lang="en-US" sz="2400" dirty="0" smtClean="0">
                <a:solidFill>
                  <a:schemeClr val="tx1"/>
                </a:solidFill>
              </a:rPr>
              <a:t>world</a:t>
            </a:r>
          </a:p>
          <a:p>
            <a:pPr>
              <a:buFont typeface="Wingdings" panose="05000000000000000000" pitchFamily="2" charset="2"/>
              <a:buChar char="q"/>
            </a:pPr>
            <a:r>
              <a:rPr lang="en-US" sz="2400" dirty="0">
                <a:solidFill>
                  <a:schemeClr val="tx1"/>
                </a:solidFill>
              </a:rPr>
              <a:t> To make a port available to services outside of Docker, or to Docker containers which are </a:t>
            </a:r>
            <a:r>
              <a:rPr lang="en-US" sz="2400" b="1" dirty="0">
                <a:solidFill>
                  <a:schemeClr val="tx1"/>
                </a:solidFill>
              </a:rPr>
              <a:t>not</a:t>
            </a:r>
            <a:r>
              <a:rPr lang="en-US" sz="2400" dirty="0">
                <a:solidFill>
                  <a:schemeClr val="tx1"/>
                </a:solidFill>
              </a:rPr>
              <a:t> connected to the container’s network, </a:t>
            </a:r>
            <a:r>
              <a:rPr lang="en-US" sz="2400" dirty="0" smtClean="0">
                <a:solidFill>
                  <a:schemeClr val="tx1"/>
                </a:solidFill>
              </a:rPr>
              <a:t>use</a:t>
            </a:r>
            <a:r>
              <a:rPr lang="en-US" sz="2400" dirty="0">
                <a:solidFill>
                  <a:schemeClr val="tx1"/>
                </a:solidFill>
              </a:rPr>
              <a:t> </a:t>
            </a:r>
            <a:r>
              <a:rPr lang="en-US" sz="2400" dirty="0">
                <a:solidFill>
                  <a:schemeClr val="tx1"/>
                </a:solidFill>
                <a:latin typeface="Courier New" charset="0"/>
                <a:ea typeface="Courier New" charset="0"/>
                <a:cs typeface="Courier New" charset="0"/>
              </a:rPr>
              <a:t>--publish</a:t>
            </a:r>
            <a:r>
              <a:rPr lang="en-US" sz="2400" dirty="0">
                <a:solidFill>
                  <a:schemeClr val="tx1"/>
                </a:solidFill>
              </a:rPr>
              <a:t> (</a:t>
            </a:r>
            <a:r>
              <a:rPr lang="en-US" sz="2400" dirty="0" smtClean="0">
                <a:solidFill>
                  <a:schemeClr val="tx1"/>
                </a:solidFill>
                <a:latin typeface="Courier New" charset="0"/>
                <a:ea typeface="Courier New" charset="0"/>
                <a:cs typeface="Courier New" charset="0"/>
              </a:rPr>
              <a:t>-p</a:t>
            </a:r>
            <a:r>
              <a:rPr lang="en-US" sz="2400" dirty="0" smtClean="0">
                <a:solidFill>
                  <a:schemeClr val="tx1"/>
                </a:solidFill>
              </a:rPr>
              <a:t>) flag</a:t>
            </a:r>
          </a:p>
          <a:p>
            <a:pPr>
              <a:buFont typeface="Wingdings" panose="05000000000000000000" pitchFamily="2" charset="2"/>
              <a:buChar char="q"/>
            </a:pPr>
            <a:r>
              <a:rPr lang="en-US" sz="2400" dirty="0">
                <a:solidFill>
                  <a:schemeClr val="tx1"/>
                </a:solidFill>
              </a:rPr>
              <a:t> This creates a firewall rule which maps a container port to a port on the Docker </a:t>
            </a:r>
            <a:r>
              <a:rPr lang="en-US" sz="2400" dirty="0" smtClean="0">
                <a:solidFill>
                  <a:schemeClr val="tx1"/>
                </a:solidFill>
              </a:rPr>
              <a:t>host, like we saw in Docker Registry</a:t>
            </a:r>
          </a:p>
          <a:p>
            <a:pPr>
              <a:buFont typeface="Wingdings" panose="05000000000000000000" pitchFamily="2" charset="2"/>
              <a:buChar char="q"/>
            </a:pPr>
            <a:r>
              <a:rPr lang="en-US" sz="2400" dirty="0" smtClean="0">
                <a:solidFill>
                  <a:schemeClr val="tx1"/>
                </a:solidFill>
              </a:rPr>
              <a:t> Let’s breakdown some examples of this in the next slide...</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015947" flipH="1">
            <a:off x="10818992" y="5256779"/>
            <a:ext cx="1041335" cy="739348"/>
          </a:xfrm>
          <a:prstGeom prst="rect">
            <a:avLst/>
          </a:prstGeom>
        </p:spPr>
      </p:pic>
      <p:sp>
        <p:nvSpPr>
          <p:cNvPr id="7" name="TextBox 6"/>
          <p:cNvSpPr txBox="1"/>
          <p:nvPr/>
        </p:nvSpPr>
        <p:spPr>
          <a:xfrm rot="20141411" flipH="1">
            <a:off x="9590098" y="4906215"/>
            <a:ext cx="1242648" cy="954107"/>
          </a:xfrm>
          <a:prstGeom prst="rect">
            <a:avLst/>
          </a:prstGeom>
          <a:noFill/>
        </p:spPr>
        <p:txBody>
          <a:bodyPr wrap="none" rtlCol="0">
            <a:spAutoFit/>
          </a:bodyPr>
          <a:lstStyle/>
          <a:p>
            <a:pPr algn="ctr"/>
            <a:r>
              <a:rPr lang="en-US" sz="2800" dirty="0" smtClean="0">
                <a:solidFill>
                  <a:srgbClr val="E72102"/>
                </a:solidFill>
                <a:latin typeface="Hand Of Sean (Demo)" charset="0"/>
                <a:ea typeface="Hand Of Sean (Demo)" charset="0"/>
                <a:cs typeface="Hand Of Sean (Demo)" charset="0"/>
              </a:rPr>
              <a:t>Next,</a:t>
            </a:r>
          </a:p>
          <a:p>
            <a:pPr algn="ctr"/>
            <a:r>
              <a:rPr lang="en-US" sz="2800" dirty="0" smtClean="0">
                <a:solidFill>
                  <a:srgbClr val="E72102"/>
                </a:solidFill>
                <a:latin typeface="Hand Of Sean (Demo)" charset="0"/>
                <a:ea typeface="Hand Of Sean (Demo)" charset="0"/>
                <a:cs typeface="Hand Of Sean (Demo)" charset="0"/>
              </a:rPr>
              <a:t>Slide!</a:t>
            </a:r>
            <a:endParaRPr lang="en-US" sz="2800" dirty="0">
              <a:solidFill>
                <a:srgbClr val="E72102"/>
              </a:solidFill>
              <a:latin typeface="Hand Of Sean (Demo)" charset="0"/>
              <a:ea typeface="Hand Of Sean (Demo)" charset="0"/>
              <a:cs typeface="Hand Of Sean (Demo)" charset="0"/>
            </a:endParaRPr>
          </a:p>
        </p:txBody>
      </p:sp>
    </p:spTree>
    <p:extLst>
      <p:ext uri="{BB962C8B-B14F-4D97-AF65-F5344CB8AC3E}">
        <p14:creationId xmlns:p14="http://schemas.microsoft.com/office/powerpoint/2010/main" val="206062129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29671</TotalTime>
  <Words>3242</Words>
  <Application>Microsoft Macintosh PowerPoint</Application>
  <PresentationFormat>Widescreen</PresentationFormat>
  <Paragraphs>857</Paragraphs>
  <Slides>46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Angsana New</vt:lpstr>
      <vt:lpstr>Arial</vt:lpstr>
      <vt:lpstr>Calibri</vt:lpstr>
      <vt:lpstr>Calibri Light</vt:lpstr>
      <vt:lpstr>Courier New</vt:lpstr>
      <vt:lpstr>Hand Of Sean (Demo)</vt:lpstr>
      <vt:lpstr>Wingdings</vt:lpstr>
      <vt:lpstr>Green-1</vt:lpstr>
      <vt:lpstr>Docker Linking and Stateful Containers</vt:lpstr>
      <vt:lpstr>Understanding Networking Overview</vt:lpstr>
      <vt:lpstr>Docker Network Drivers</vt:lpstr>
      <vt:lpstr>Docker Network Drivers</vt:lpstr>
      <vt:lpstr>Docker Network Drivers</vt:lpstr>
      <vt:lpstr>Network Driver Summary</vt:lpstr>
      <vt:lpstr>Docker EE Networking Features</vt:lpstr>
      <vt:lpstr>Container Networking Specific</vt:lpstr>
      <vt:lpstr>Published Ports</vt:lpstr>
      <vt:lpstr>Published Ports</vt:lpstr>
      <vt:lpstr>Additional Ways to Find Port Mapping Details</vt:lpstr>
      <vt:lpstr>IP Address and Hostname</vt:lpstr>
      <vt:lpstr>IP Address and Hostname</vt:lpstr>
      <vt:lpstr>DNS Services</vt:lpstr>
      <vt:lpstr>DNS Services</vt:lpstr>
      <vt:lpstr>User-defined Bridge</vt:lpstr>
      <vt:lpstr>User-defined Bridge</vt:lpstr>
      <vt:lpstr>Quick Look at Docker Networking</vt:lpstr>
      <vt:lpstr>Docker Containers Die</vt:lpstr>
      <vt:lpstr>Managing Data in Docker</vt:lpstr>
      <vt:lpstr>Choosing the Right Mount Type</vt:lpstr>
      <vt:lpstr>Concept of Volumes</vt:lpstr>
      <vt:lpstr>Concept of Volumes</vt:lpstr>
      <vt:lpstr>Concept of Volumes</vt:lpstr>
      <vt:lpstr>Confronting the Stateful Challenge</vt:lpstr>
      <vt:lpstr>Docker Data Volume</vt:lpstr>
      <vt:lpstr>Direct Host Volumes</vt:lpstr>
      <vt:lpstr>Docker Host Volumes Direct Location</vt:lpstr>
      <vt:lpstr>Containers as Data Volumes</vt:lpstr>
      <vt:lpstr>Containers as Data Volumes</vt:lpstr>
      <vt:lpstr>Inspect Volumes</vt:lpstr>
      <vt:lpstr>Choose the -v or --mount Flag</vt:lpstr>
      <vt:lpstr>Differences Between -v and --mount Behavior</vt:lpstr>
      <vt:lpstr>Bind Mounts</vt:lpstr>
      <vt:lpstr>Bind Mounts</vt:lpstr>
      <vt:lpstr>Start a Container Using a Bind Mount</vt:lpstr>
      <vt:lpstr>Start a Container Using a Bind Mount</vt:lpstr>
      <vt:lpstr>About Storage Drivers</vt:lpstr>
      <vt:lpstr>Images and Layers</vt:lpstr>
      <vt:lpstr>Images and Layers</vt:lpstr>
      <vt:lpstr>Containers and Layers</vt:lpstr>
      <vt:lpstr>Containers and Layers</vt:lpstr>
      <vt:lpstr>Data Volumes and Storage Drivers</vt:lpstr>
      <vt:lpstr>Data Volumes and Storage Drivers</vt:lpstr>
      <vt:lpstr>Hands-on Exercise(s)</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james30152@yahoo.com</cp:lastModifiedBy>
  <cp:revision>1366</cp:revision>
  <dcterms:created xsi:type="dcterms:W3CDTF">2010-11-02T19:01:47Z</dcterms:created>
  <dcterms:modified xsi:type="dcterms:W3CDTF">2018-06-13T17:11:11Z</dcterms:modified>
</cp:coreProperties>
</file>