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74"/>
  </p:notesMasterIdLst>
  <p:sldIdLst>
    <p:sldId id="492" r:id="rId2"/>
    <p:sldId id="573" r:id="rId3"/>
    <p:sldId id="562" r:id="rId4"/>
    <p:sldId id="628" r:id="rId5"/>
    <p:sldId id="629" r:id="rId6"/>
    <p:sldId id="632" r:id="rId7"/>
    <p:sldId id="631" r:id="rId8"/>
    <p:sldId id="588" r:id="rId9"/>
    <p:sldId id="574" r:id="rId10"/>
    <p:sldId id="576" r:id="rId11"/>
    <p:sldId id="633" r:id="rId12"/>
    <p:sldId id="577" r:id="rId13"/>
    <p:sldId id="634" r:id="rId14"/>
    <p:sldId id="578" r:id="rId15"/>
    <p:sldId id="635" r:id="rId16"/>
    <p:sldId id="579" r:id="rId17"/>
    <p:sldId id="636" r:id="rId18"/>
    <p:sldId id="572" r:id="rId19"/>
    <p:sldId id="563" r:id="rId20"/>
    <p:sldId id="637" r:id="rId21"/>
    <p:sldId id="638" r:id="rId22"/>
    <p:sldId id="639" r:id="rId23"/>
    <p:sldId id="582" r:id="rId24"/>
    <p:sldId id="583" r:id="rId25"/>
    <p:sldId id="640" r:id="rId26"/>
    <p:sldId id="641" r:id="rId27"/>
    <p:sldId id="642" r:id="rId28"/>
    <p:sldId id="643" r:id="rId29"/>
    <p:sldId id="644" r:id="rId30"/>
    <p:sldId id="645" r:id="rId31"/>
    <p:sldId id="646" r:id="rId32"/>
    <p:sldId id="647" r:id="rId33"/>
    <p:sldId id="584" r:id="rId34"/>
    <p:sldId id="585" r:id="rId35"/>
    <p:sldId id="648" r:id="rId36"/>
    <p:sldId id="649" r:id="rId37"/>
    <p:sldId id="650" r:id="rId38"/>
    <p:sldId id="652" r:id="rId39"/>
    <p:sldId id="586" r:id="rId40"/>
    <p:sldId id="587" r:id="rId41"/>
    <p:sldId id="571" r:id="rId42"/>
    <p:sldId id="591" r:id="rId43"/>
    <p:sldId id="592" r:id="rId44"/>
    <p:sldId id="593" r:id="rId45"/>
    <p:sldId id="594" r:id="rId46"/>
    <p:sldId id="595" r:id="rId47"/>
    <p:sldId id="600" r:id="rId48"/>
    <p:sldId id="601" r:id="rId49"/>
    <p:sldId id="602" r:id="rId50"/>
    <p:sldId id="603" r:id="rId51"/>
    <p:sldId id="606" r:id="rId52"/>
    <p:sldId id="607" r:id="rId53"/>
    <p:sldId id="610" r:id="rId54"/>
    <p:sldId id="611" r:id="rId55"/>
    <p:sldId id="612" r:id="rId56"/>
    <p:sldId id="613" r:id="rId57"/>
    <p:sldId id="614" r:id="rId58"/>
    <p:sldId id="615" r:id="rId59"/>
    <p:sldId id="616" r:id="rId60"/>
    <p:sldId id="617" r:id="rId61"/>
    <p:sldId id="618" r:id="rId62"/>
    <p:sldId id="619" r:id="rId63"/>
    <p:sldId id="620" r:id="rId64"/>
    <p:sldId id="621" r:id="rId65"/>
    <p:sldId id="622" r:id="rId66"/>
    <p:sldId id="623" r:id="rId67"/>
    <p:sldId id="624" r:id="rId68"/>
    <p:sldId id="625" r:id="rId69"/>
    <p:sldId id="626" r:id="rId70"/>
    <p:sldId id="627" r:id="rId71"/>
    <p:sldId id="656" r:id="rId72"/>
    <p:sldId id="560" r:id="rId7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0160" autoAdjust="0"/>
  </p:normalViewPr>
  <p:slideViewPr>
    <p:cSldViewPr>
      <p:cViewPr varScale="1">
        <p:scale>
          <a:sx n="104" d="100"/>
          <a:sy n="104" d="100"/>
        </p:scale>
        <p:origin x="1240" y="192"/>
      </p:cViewPr>
      <p:guideLst>
        <p:guide orient="horz" pos="2160"/>
        <p:guide pos="3840"/>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6/14/18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docker.com/docker-cloud/cloud-swar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docker.com/docker-cloud/cloud-swar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docker.com/docker-cloud/apps/stack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docker.com/docker-cloud/apps/stac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docs.docker.com/docker-cloud/builds/automated-testing/" TargetMode="External"/><Relationship Id="rId3" Type="http://schemas.openxmlformats.org/officeDocument/2006/relationships/hyperlink" Target="https://docs.docker.com/docker-cloud/builds/repos/" TargetMode="External"/><Relationship Id="rId7" Type="http://schemas.openxmlformats.org/officeDocument/2006/relationships/hyperlink" Target="https://docs.docker.com/docker-cloud/builds/image-scan/"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ocs.docker.com/docker-cloud/builds/automated-build/" TargetMode="External"/><Relationship Id="rId5" Type="http://schemas.openxmlformats.org/officeDocument/2006/relationships/hyperlink" Target="https://docs.docker.com/docker-cloud/builds/link-source/" TargetMode="External"/><Relationship Id="rId4" Type="http://schemas.openxmlformats.org/officeDocument/2006/relationships/hyperlink" Target="https://docs.docker.com/docker-cloud/builds/push-images/" TargetMode="External"/><Relationship Id="rId9" Type="http://schemas.openxmlformats.org/officeDocument/2006/relationships/hyperlink" Target="https://docs.docker.com/docker-cloud/builds/advanced/"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docs.docker.com/engine/userguide/eng-image/multistage-build/#use-multi-stage-builds" TargetMode="External"/><Relationship Id="rId3" Type="http://schemas.openxmlformats.org/officeDocument/2006/relationships/hyperlink" Target="https://docs.docker.com/docker-cloud/builds/automated-testing/" TargetMode="External"/><Relationship Id="rId7" Type="http://schemas.openxmlformats.org/officeDocument/2006/relationships/hyperlink" Target="https://docs.docker.com/engine/userguide/eng-image/multistage-build/" TargetMode="External"/><Relationship Id="rId12" Type="http://schemas.openxmlformats.org/officeDocument/2006/relationships/hyperlink" Target="https://docs.docker.com/engine/userguide/eng-image/dockerfile_best-practices/#/build-cache"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docs.docker.com/docker-cloud/builds/automated-build/#set-up-builder-nodes" TargetMode="External"/><Relationship Id="rId11" Type="http://schemas.openxmlformats.org/officeDocument/2006/relationships/hyperlink" Target="https://docs.docker.com/docker-cloud/builds/automated-testing/#enable-automated-tests-on-a-repository" TargetMode="External"/><Relationship Id="rId5" Type="http://schemas.openxmlformats.org/officeDocument/2006/relationships/hyperlink" Target="https://docs.docker.com/docker-cloud/builds/link-source/" TargetMode="External"/><Relationship Id="rId10" Type="http://schemas.openxmlformats.org/officeDocument/2006/relationships/hyperlink" Target="https://docs.docker.com/edge/" TargetMode="External"/><Relationship Id="rId4" Type="http://schemas.openxmlformats.org/officeDocument/2006/relationships/hyperlink" Target="https://docs.docker.com/docker-cloud/builds/repos/" TargetMode="External"/><Relationship Id="rId9" Type="http://schemas.openxmlformats.org/officeDocument/2006/relationships/hyperlink" Target="https://docs.docker.com/instal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docs.docker.com/engine/userguide/eng-image/multistage-build/#use-multi-stage-builds" TargetMode="External"/><Relationship Id="rId3" Type="http://schemas.openxmlformats.org/officeDocument/2006/relationships/hyperlink" Target="https://docs.docker.com/docker-cloud/builds/automated-testing/" TargetMode="External"/><Relationship Id="rId7" Type="http://schemas.openxmlformats.org/officeDocument/2006/relationships/hyperlink" Target="https://docs.docker.com/engine/userguide/eng-image/multistage-build/" TargetMode="External"/><Relationship Id="rId12" Type="http://schemas.openxmlformats.org/officeDocument/2006/relationships/hyperlink" Target="https://docs.docker.com/engine/userguide/eng-image/dockerfile_best-practices/#/build-cache"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docs.docker.com/docker-cloud/builds/automated-build/#set-up-builder-nodes" TargetMode="External"/><Relationship Id="rId11" Type="http://schemas.openxmlformats.org/officeDocument/2006/relationships/hyperlink" Target="https://docs.docker.com/docker-cloud/builds/automated-testing/#enable-automated-tests-on-a-repository" TargetMode="External"/><Relationship Id="rId5" Type="http://schemas.openxmlformats.org/officeDocument/2006/relationships/hyperlink" Target="https://docs.docker.com/docker-cloud/builds/link-source/" TargetMode="External"/><Relationship Id="rId10" Type="http://schemas.openxmlformats.org/officeDocument/2006/relationships/hyperlink" Target="https://docs.docker.com/edge/" TargetMode="External"/><Relationship Id="rId4" Type="http://schemas.openxmlformats.org/officeDocument/2006/relationships/hyperlink" Target="https://docs.docker.com/docker-cloud/builds/repos/" TargetMode="External"/><Relationship Id="rId9" Type="http://schemas.openxmlformats.org/officeDocument/2006/relationships/hyperlink" Target="https://docs.docker.com/instal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docs.docker.com/docker-cloud/cloud-swarm/create-cloud-swarm-azure/" TargetMode="External"/><Relationship Id="rId3" Type="http://schemas.openxmlformats.org/officeDocument/2006/relationships/hyperlink" Target="https://docs.docker.com/engine/swarm/" TargetMode="External"/><Relationship Id="rId7" Type="http://schemas.openxmlformats.org/officeDocument/2006/relationships/hyperlink" Target="https://docs.docker.com/docker-cloud/cloud-swarm/create-cloud-swarm-aws/" TargetMode="External"/><Relationship Id="rId12" Type="http://schemas.openxmlformats.org/officeDocument/2006/relationships/hyperlink" Target="https://docs.docker.com/docker-cloud/cloud-swarm/ssh-key-setup/"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ocs.docker.com/docker-cloud/cloud-swarm/register-swarms/" TargetMode="External"/><Relationship Id="rId11" Type="http://schemas.openxmlformats.org/officeDocument/2006/relationships/hyperlink" Target="https://docs.docker.com/docker-cloud/cloud-swarm/link-azure-swarm/" TargetMode="External"/><Relationship Id="rId5" Type="http://schemas.openxmlformats.org/officeDocument/2006/relationships/hyperlink" Target="https://docs.docker.com/docker-cloud/cloud-swarm/using-swarm-mode/#swarm-mode-and-organizations" TargetMode="External"/><Relationship Id="rId10" Type="http://schemas.openxmlformats.org/officeDocument/2006/relationships/hyperlink" Target="https://docs.docker.com/docker-cloud/cloud-swarm/link-aws-swarm/" TargetMode="External"/><Relationship Id="rId4" Type="http://schemas.openxmlformats.org/officeDocument/2006/relationships/hyperlink" Target="https://docs.docker.com/docker-cloud/cloud-swarm/using-swarm-mode/" TargetMode="External"/><Relationship Id="rId9" Type="http://schemas.openxmlformats.org/officeDocument/2006/relationships/hyperlink" Target="https://docs.docker.com/docker-cloud/cloud-swarm/connect-to-swar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docker.com/docker-cloud/cloud-swarm/link-azure-swar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azure.microsoft.com/en-us/blog/working-with-marketplace-images-on-azure-resource-manager/"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docker.com/docker-cloud/cloud-swarm/instal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docker.com/edg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docker.com/engine/swarm/swarm-tutorial/"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docs.docker.com/docker-cloud/cloud-swarm/ssh-key-setup/" TargetMode="External"/><Relationship Id="rId4" Type="http://schemas.openxmlformats.org/officeDocument/2006/relationships/hyperlink" Target="https://github.com/docker/labs/blob/master/beginner/chapters/votingapp.md"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docker.com/docker-cloud/builds/repos/" TargetMode="External"/><Relationship Id="rId7" Type="http://schemas.openxmlformats.org/officeDocument/2006/relationships/hyperlink" Target="https://docs.docker.com/docker-cloud/app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ocs.docker.com/docker-cloud/infrastructure/" TargetMode="External"/><Relationship Id="rId5" Type="http://schemas.openxmlformats.org/officeDocument/2006/relationships/hyperlink" Target="https://docs.docker.com/docker-cloud/builds/automated-testing/" TargetMode="External"/><Relationship Id="rId4" Type="http://schemas.openxmlformats.org/officeDocument/2006/relationships/hyperlink" Target="https://docs.docker.com/docker-cloud/builds/automated-build/"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docker.com/docker-for-azure/#configuration"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docker.com/docker-cloud/infrastructure/byoh/"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8" Type="http://schemas.openxmlformats.org/officeDocument/2006/relationships/hyperlink" Target="https://docs.docker.com/docker-cloud/infrastructure/cloud-on-aws-faq/" TargetMode="External"/><Relationship Id="rId13" Type="http://schemas.openxmlformats.org/officeDocument/2006/relationships/hyperlink" Target="https://docs.docker.com/docker-cloud/infrastructure/link-softlayer/" TargetMode="External"/><Relationship Id="rId3" Type="http://schemas.openxmlformats.org/officeDocument/2006/relationships/hyperlink" Target="https://docs.docker.com/docker-cloud/infrastructure/ssh-into-a-node/" TargetMode="External"/><Relationship Id="rId7" Type="http://schemas.openxmlformats.org/officeDocument/2006/relationships/hyperlink" Target="https://docs.docker.com/docker-cloud/infrastructure/link-aws/" TargetMode="External"/><Relationship Id="rId12" Type="http://schemas.openxmlformats.org/officeDocument/2006/relationships/hyperlink" Target="https://docs.docker.com/docker-cloud/infrastructure/cloud-on-packet.net-faq/"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docs.docker.com/docker-cloud/infrastructure/byoh/" TargetMode="External"/><Relationship Id="rId11" Type="http://schemas.openxmlformats.org/officeDocument/2006/relationships/hyperlink" Target="https://docs.docker.com/docker-cloud/infrastructure/link-packet/" TargetMode="External"/><Relationship Id="rId5" Type="http://schemas.openxmlformats.org/officeDocument/2006/relationships/hyperlink" Target="https://docs.docker.com/docker-cloud/infrastructure/docker-upgrade/" TargetMode="External"/><Relationship Id="rId10" Type="http://schemas.openxmlformats.org/officeDocument/2006/relationships/hyperlink" Target="https://docs.docker.com/docker-cloud/infrastructure/link-azure/" TargetMode="External"/><Relationship Id="rId4" Type="http://schemas.openxmlformats.org/officeDocument/2006/relationships/hyperlink" Target="https://docs.docker.com/docker-cloud/infrastructure/deployment-strategies/" TargetMode="External"/><Relationship Id="rId9" Type="http://schemas.openxmlformats.org/officeDocument/2006/relationships/hyperlink" Target="https://docs.docker.com/docker-cloud/infrastructure/link-do/"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s://docs.docker.com/docker-cloud/apps/auto-redeploy/" TargetMode="External"/><Relationship Id="rId3" Type="http://schemas.openxmlformats.org/officeDocument/2006/relationships/hyperlink" Target="https://docs.docker.com/docker-cloud/getting-started/" TargetMode="External"/><Relationship Id="rId7" Type="http://schemas.openxmlformats.org/officeDocument/2006/relationships/hyperlink" Target="https://docs.docker.com/docker-cloud/apps/volumes/"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docs.docker.com/docker-cloud/apps/stacks/" TargetMode="External"/><Relationship Id="rId5" Type="http://schemas.openxmlformats.org/officeDocument/2006/relationships/hyperlink" Target="https://docs.docker.com/docker-cloud/apps/stack-yaml-reference/" TargetMode="External"/><Relationship Id="rId4" Type="http://schemas.openxmlformats.org/officeDocument/2006/relationships/hyperlink" Target="https://docs.docker.com/docker-cloud/app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docker-i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ADVANTAGE: 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Images, Builds, and Testing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Cloud uses the hosted Docker Cloud Registry,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 allows you to publish </a:t>
            </a:r>
            <a:r>
              <a:rPr lang="en-US" sz="1200" b="0" i="0" kern="1200" dirty="0" err="1">
                <a:solidFill>
                  <a:schemeClr val="tx1"/>
                </a:solidFill>
                <a:effectLst/>
                <a:latin typeface="+mn-lt"/>
                <a:ea typeface="+mn-ea"/>
                <a:cs typeface="+mn-cs"/>
              </a:rPr>
              <a:t>Dockerized</a:t>
            </a:r>
            <a:r>
              <a:rPr lang="en-US" sz="1200" b="0" i="0" kern="1200" dirty="0">
                <a:solidFill>
                  <a:schemeClr val="tx1"/>
                </a:solidFill>
                <a:effectLst/>
                <a:latin typeface="+mn-lt"/>
                <a:ea typeface="+mn-ea"/>
                <a:cs typeface="+mn-cs"/>
              </a:rPr>
              <a:t> images on the internet either publicly or privately.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Cloud can also store pre-built images,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 link to your source code so it can build the code into Docker images,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optionally test the resulting images before pushing them to a repository.</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387386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ADVANTAGE:</a:t>
            </a:r>
            <a:r>
              <a:rPr lang="en-US" sz="1200" b="1" i="0" kern="1200" baseline="0" dirty="0">
                <a:solidFill>
                  <a:schemeClr val="tx1"/>
                </a:solidFill>
                <a:effectLst/>
                <a:latin typeface="+mn-lt"/>
                <a:ea typeface="+mn-ea"/>
                <a:cs typeface="+mn-cs"/>
              </a:rPr>
              <a:t> 2</a:t>
            </a:r>
            <a:endParaRPr lang="en-US" sz="1200" b="1" i="0" kern="1200" dirty="0">
              <a:solidFill>
                <a:schemeClr val="tx1"/>
              </a:solidFill>
              <a:effectLst/>
              <a:latin typeface="+mn-lt"/>
              <a:ea typeface="+mn-ea"/>
              <a:cs typeface="+mn-cs"/>
            </a:endParaRPr>
          </a:p>
          <a:p>
            <a:endParaRPr lang="en-US" dirty="0"/>
          </a:p>
          <a:p>
            <a:r>
              <a:rPr lang="en-US" dirty="0"/>
              <a:t>Swarm Management (Beta Swarm Mode)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a:t>
            </a:r>
            <a:r>
              <a:rPr lang="en-US" sz="1200" b="0" i="0" u="none" strike="noStrike" kern="1200" dirty="0">
                <a:solidFill>
                  <a:schemeClr val="tx1"/>
                </a:solidFill>
                <a:effectLst/>
                <a:latin typeface="+mn-lt"/>
                <a:ea typeface="+mn-ea"/>
                <a:cs typeface="+mn-cs"/>
                <a:hlinkClick r:id="rId3"/>
              </a:rPr>
              <a:t>Beta Swarm Mode</a:t>
            </a:r>
            <a:r>
              <a:rPr lang="en-US" sz="1200" b="0" i="0" kern="1200" dirty="0">
                <a:solidFill>
                  <a:schemeClr val="tx1"/>
                </a:solidFill>
                <a:effectLst/>
                <a:latin typeface="+mn-lt"/>
                <a:ea typeface="+mn-ea"/>
                <a:cs typeface="+mn-cs"/>
              </a:rPr>
              <a:t>, you can create new swarms from within Docker Cloud,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register existing swarms to Docker Cloud, or provision swarms to your cloud providers.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Docker ID authenticates and securely accesses personal or team swarms.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Cloud allows you to connect your local Docker Engine to any swarm you have access to in Docker Cloud.</a:t>
            </a:r>
          </a:p>
          <a:p>
            <a:br>
              <a:rPr lang="en-US" dirty="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12</a:t>
            </a:fld>
            <a:endParaRPr lang="en-US" altLang="en-US"/>
          </a:p>
        </p:txBody>
      </p:sp>
    </p:spTree>
    <p:extLst>
      <p:ext uri="{BB962C8B-B14F-4D97-AF65-F5344CB8AC3E}">
        <p14:creationId xmlns:p14="http://schemas.microsoft.com/office/powerpoint/2010/main" val="1930858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ADVANTAGE:</a:t>
            </a:r>
            <a:r>
              <a:rPr lang="en-US" sz="1200" b="1" i="0" kern="1200" baseline="0" dirty="0">
                <a:solidFill>
                  <a:schemeClr val="tx1"/>
                </a:solidFill>
                <a:effectLst/>
                <a:latin typeface="+mn-lt"/>
                <a:ea typeface="+mn-ea"/>
                <a:cs typeface="+mn-cs"/>
              </a:rPr>
              <a:t> 2</a:t>
            </a:r>
            <a:endParaRPr lang="en-US" sz="1200" b="1" i="0" kern="1200" dirty="0">
              <a:solidFill>
                <a:schemeClr val="tx1"/>
              </a:solidFill>
              <a:effectLst/>
              <a:latin typeface="+mn-lt"/>
              <a:ea typeface="+mn-ea"/>
              <a:cs typeface="+mn-cs"/>
            </a:endParaRPr>
          </a:p>
          <a:p>
            <a:endParaRPr lang="en-US" dirty="0"/>
          </a:p>
          <a:p>
            <a:r>
              <a:rPr lang="en-US" dirty="0"/>
              <a:t>Swarm Management (Beta Swarm Mode)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a:t>
            </a:r>
            <a:r>
              <a:rPr lang="en-US" sz="1200" b="0" i="0" u="none" strike="noStrike" kern="1200" dirty="0">
                <a:solidFill>
                  <a:schemeClr val="tx1"/>
                </a:solidFill>
                <a:effectLst/>
                <a:latin typeface="+mn-lt"/>
                <a:ea typeface="+mn-ea"/>
                <a:cs typeface="+mn-cs"/>
                <a:hlinkClick r:id="rId3"/>
              </a:rPr>
              <a:t>Beta Swarm Mode</a:t>
            </a:r>
            <a:r>
              <a:rPr lang="en-US" sz="1200" b="0" i="0" kern="1200" dirty="0">
                <a:solidFill>
                  <a:schemeClr val="tx1"/>
                </a:solidFill>
                <a:effectLst/>
                <a:latin typeface="+mn-lt"/>
                <a:ea typeface="+mn-ea"/>
                <a:cs typeface="+mn-cs"/>
              </a:rPr>
              <a:t>, you can create new swarms from within Docker Cloud,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register existing swarms to Docker Cloud, or provision swarms to your cloud providers.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Docker ID authenticates and securely accesses personal or team swarms.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Cloud allows you to connect your local Docker Engine to any swarm you have access to in Docker Cloud.</a:t>
            </a:r>
          </a:p>
          <a:p>
            <a:br>
              <a:rPr lang="en-US" dirty="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2019768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ADVANTAGE: 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Infrastructure management (Standard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you can do anything with your images, you need somewhere to run them.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Cloud allows you to link to your infrastructure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services provider so you can provision new nodes automatically.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you have nodes set up, you can deploy images directly from Docker Cloud repositories.</a:t>
            </a:r>
          </a:p>
          <a:p>
            <a:br>
              <a:rPr lang="en-US" dirty="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1325743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ADVANTAGE: 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Infrastructure management (Standard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you can do anything with your images, you need somewhere to run them.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Cloud allows you to link to your infrastructure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services provider so you can provision new nodes automatically.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you have nodes set up, you can deploy images directly from Docker Cloud repositories.</a:t>
            </a:r>
          </a:p>
          <a:p>
            <a:br>
              <a:rPr lang="en-US" dirty="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164802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ADVANTAGE: 4</a:t>
            </a:r>
            <a:r>
              <a:rPr lang="en-US" sz="1200" b="1" i="0" kern="1200" baseline="0" dirty="0">
                <a:solidFill>
                  <a:schemeClr val="tx1"/>
                </a:solidFill>
                <a:effectLst/>
                <a:latin typeface="+mn-lt"/>
                <a:ea typeface="+mn-ea"/>
                <a:cs typeface="+mn-cs"/>
              </a:rPr>
              <a:t> (Final one)</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Services, Stacks, and Applications (Standard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Images are just one layer in containerized applications.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Once you’ve built an image, you can use it to deploy services (which are composed of one or more containers created from an image),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 use Docker Cloud’s </a:t>
            </a:r>
            <a:r>
              <a:rPr lang="en-US" sz="1200" b="0" i="0" u="none" strike="noStrike" kern="1200" dirty="0">
                <a:solidFill>
                  <a:schemeClr val="tx1"/>
                </a:solidFill>
                <a:effectLst/>
                <a:latin typeface="+mn-lt"/>
                <a:ea typeface="+mn-ea"/>
                <a:cs typeface="+mn-cs"/>
                <a:hlinkClick r:id="rId3"/>
              </a:rPr>
              <a:t>stackfiles</a:t>
            </a:r>
            <a:r>
              <a:rPr lang="en-US" sz="1200" b="0" i="0" kern="1200" dirty="0">
                <a:solidFill>
                  <a:schemeClr val="tx1"/>
                </a:solidFill>
                <a:effectLst/>
                <a:latin typeface="+mn-lt"/>
                <a:ea typeface="+mn-ea"/>
                <a:cs typeface="+mn-cs"/>
              </a:rPr>
              <a:t> to combine it with other services and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to form a full application.</a:t>
            </a:r>
          </a:p>
          <a:p>
            <a:br>
              <a:rPr lang="en-US" dirty="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1736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ADVANTAGE: 4</a:t>
            </a:r>
            <a:r>
              <a:rPr lang="en-US" sz="1200" b="1" i="0" kern="1200" baseline="0" dirty="0">
                <a:solidFill>
                  <a:schemeClr val="tx1"/>
                </a:solidFill>
                <a:effectLst/>
                <a:latin typeface="+mn-lt"/>
                <a:ea typeface="+mn-ea"/>
                <a:cs typeface="+mn-cs"/>
              </a:rPr>
              <a:t> (Final one)</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Services, Stacks, and Applications (Standard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Images are just one layer in containerized applications.</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Once you’ve built an image, you can use it to deploy services (which are composed of one or more containers created from an image),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 use Docker Cloud’s </a:t>
            </a:r>
            <a:r>
              <a:rPr lang="en-US" sz="1200" b="0" i="0" u="none" strike="noStrike" kern="1200" dirty="0">
                <a:solidFill>
                  <a:schemeClr val="tx1"/>
                </a:solidFill>
                <a:effectLst/>
                <a:latin typeface="+mn-lt"/>
                <a:ea typeface="+mn-ea"/>
                <a:cs typeface="+mn-cs"/>
                <a:hlinkClick r:id="rId3"/>
              </a:rPr>
              <a:t>stackfiles</a:t>
            </a:r>
            <a:r>
              <a:rPr lang="en-US" sz="1200" b="0" i="0" kern="1200" dirty="0">
                <a:solidFill>
                  <a:schemeClr val="tx1"/>
                </a:solidFill>
                <a:effectLst/>
                <a:latin typeface="+mn-lt"/>
                <a:ea typeface="+mn-ea"/>
                <a:cs typeface="+mn-cs"/>
              </a:rPr>
              <a:t> to combine it with other services and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to form a full application.</a:t>
            </a:r>
          </a:p>
          <a:p>
            <a:br>
              <a:rPr lang="en-US" dirty="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243158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(1) Manage builds and images </a:t>
            </a:r>
            <a:br>
              <a:rPr lang="en-US" b="1" dirty="0"/>
            </a:br>
            <a:endParaRPr lang="en-US" b="1" dirty="0"/>
          </a:p>
          <a:p>
            <a:r>
              <a:rPr lang="en-US" sz="1200" b="0" i="0" u="none" strike="noStrike" kern="1200" dirty="0">
                <a:solidFill>
                  <a:schemeClr val="tx1"/>
                </a:solidFill>
                <a:effectLst/>
                <a:latin typeface="+mn-lt"/>
                <a:ea typeface="+mn-ea"/>
                <a:cs typeface="+mn-cs"/>
              </a:rPr>
              <a:t>Manage swarms (beta swarm mode)</a:t>
            </a:r>
            <a:br>
              <a:rPr lang="en-US" dirty="0"/>
            </a:br>
            <a:endParaRPr lang="en-US" dirty="0"/>
          </a:p>
          <a:p>
            <a:r>
              <a:rPr lang="en-US" sz="1200" b="0" i="0" u="none" strike="noStrike" kern="1200" dirty="0">
                <a:solidFill>
                  <a:schemeClr val="tx1"/>
                </a:solidFill>
                <a:effectLst/>
                <a:latin typeface="+mn-lt"/>
                <a:ea typeface="+mn-ea"/>
                <a:cs typeface="+mn-cs"/>
              </a:rPr>
              <a:t>Manage Infrastructure (standard mode)</a:t>
            </a:r>
            <a:br>
              <a:rPr lang="en-US" dirty="0"/>
            </a:br>
            <a:endParaRPr lang="en-US" dirty="0"/>
          </a:p>
          <a:p>
            <a:r>
              <a:rPr lang="en-US" sz="1200" b="0" i="0" u="none" strike="noStrike" kern="1200" dirty="0">
                <a:solidFill>
                  <a:schemeClr val="tx1"/>
                </a:solidFill>
                <a:effectLst/>
                <a:latin typeface="+mn-lt"/>
                <a:ea typeface="+mn-ea"/>
                <a:cs typeface="+mn-cs"/>
              </a:rPr>
              <a:t>Manage nodes and apps (standard mode)</a:t>
            </a:r>
            <a:br>
              <a:rPr lang="en-US" dirty="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1785337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Cloud provides a hosted registry service where you can create repositories to store your Docker images.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choose to push images to the repositories, or link to your source code and build them directly in Docker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build images manually, or set up automated builds to rebuild your Docker image on each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push to the source code.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create automated tests, and when the tests pass use </a:t>
            </a:r>
            <a:r>
              <a:rPr lang="en-US" sz="1200" b="0" i="0" kern="1200" dirty="0" err="1">
                <a:solidFill>
                  <a:schemeClr val="tx1"/>
                </a:solidFill>
                <a:effectLst/>
                <a:latin typeface="+mn-lt"/>
                <a:ea typeface="+mn-ea"/>
                <a:cs typeface="+mn-cs"/>
              </a:rPr>
              <a:t>autoredeploy</a:t>
            </a:r>
            <a:r>
              <a:rPr lang="en-US" sz="1200" b="0" i="0" kern="1200" dirty="0">
                <a:solidFill>
                  <a:schemeClr val="tx1"/>
                </a:solidFill>
                <a:effectLst/>
                <a:latin typeface="+mn-lt"/>
                <a:ea typeface="+mn-ea"/>
                <a:cs typeface="+mn-cs"/>
              </a:rPr>
              <a:t> to automatically update your running services when a build passes its tests.</a:t>
            </a:r>
          </a:p>
          <a:p>
            <a:r>
              <a:rPr lang="en-US" sz="1200" b="0" i="0" u="none" strike="noStrike" kern="1200" dirty="0">
                <a:solidFill>
                  <a:schemeClr val="tx1"/>
                </a:solidFill>
                <a:effectLst/>
                <a:latin typeface="+mn-lt"/>
                <a:ea typeface="+mn-ea"/>
                <a:cs typeface="+mn-cs"/>
                <a:hlinkClick r:id="rId3"/>
              </a:rPr>
              <a:t>Repositories in Docker Cloud</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4"/>
              </a:rPr>
              <a:t>Push images to Docker Cloud</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
              </a:rPr>
              <a:t>Link to a source code repository</a:t>
            </a:r>
            <a:endParaRPr lang="en-US" sz="1200" b="0" i="0"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hlinkClick r:id="rId6"/>
              </a:rPr>
              <a:t>Automated builds</a:t>
            </a:r>
            <a:r>
              <a:rPr lang="en-US" sz="1200" b="1" i="0" u="none" strike="noStrike" kern="1200" dirty="0">
                <a:solidFill>
                  <a:schemeClr val="tx1"/>
                </a:solidFill>
                <a:effectLst/>
                <a:latin typeface="+mn-lt"/>
                <a:ea typeface="+mn-ea"/>
                <a:cs typeface="+mn-cs"/>
              </a:rPr>
              <a:t> </a:t>
            </a:r>
            <a:endParaRPr lang="en-US" sz="1200" b="1"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7"/>
              </a:rPr>
              <a:t>Docker Security Scanning</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8"/>
              </a:rPr>
              <a:t>Automated repository tests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9"/>
              </a:rPr>
              <a:t>Advanced options for Autobuild and Autotest</a:t>
            </a:r>
            <a:endParaRPr lang="en-US" sz="1200" b="0" i="0" kern="1200" dirty="0">
              <a:solidFill>
                <a:schemeClr val="tx1"/>
              </a:solidFill>
              <a:effectLst/>
              <a:latin typeface="+mn-lt"/>
              <a:ea typeface="+mn-ea"/>
              <a:cs typeface="+mn-cs"/>
            </a:endParaRPr>
          </a:p>
          <a:p>
            <a:br>
              <a:rPr lang="en-US" dirty="0"/>
            </a:br>
            <a:r>
              <a:rPr lang="en-US" dirty="0"/>
              <a:t>THERE IS MORE TO DRAW FROM AT:</a:t>
            </a:r>
          </a:p>
          <a:p>
            <a:r>
              <a:rPr lang="en-US" dirty="0"/>
              <a:t>https://</a:t>
            </a:r>
            <a:r>
              <a:rPr lang="en-US" dirty="0" err="1"/>
              <a:t>docs.docker.com</a:t>
            </a:r>
            <a:r>
              <a:rPr lang="en-US" dirty="0"/>
              <a:t>/</a:t>
            </a:r>
            <a:r>
              <a:rPr lang="en-US" dirty="0" err="1"/>
              <a:t>docker</a:t>
            </a:r>
            <a:r>
              <a:rPr lang="en-US" dirty="0"/>
              <a:t>-cloud/builds/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19</a:t>
            </a:fld>
            <a:endParaRPr lang="en-US" altLang="en-US"/>
          </a:p>
        </p:txBody>
      </p:sp>
    </p:spTree>
    <p:extLst>
      <p:ext uri="{BB962C8B-B14F-4D97-AF65-F5344CB8AC3E}">
        <p14:creationId xmlns:p14="http://schemas.microsoft.com/office/powerpoint/2010/main" val="1853521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Docker Cloud can automatically build images from source code in an external repository and automatically push the built image to your Docker repositories.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set up automated builds (also called </a:t>
            </a:r>
            <a:r>
              <a:rPr lang="en-US" sz="1200" b="0" i="0" kern="1200" dirty="0" err="1">
                <a:solidFill>
                  <a:schemeClr val="tx1"/>
                </a:solidFill>
                <a:effectLst/>
                <a:latin typeface="+mn-lt"/>
                <a:ea typeface="+mn-ea"/>
                <a:cs typeface="+mn-cs"/>
              </a:rPr>
              <a:t>autobuilds</a:t>
            </a:r>
            <a:r>
              <a:rPr lang="en-US" sz="1200" b="0" i="0" kern="1200" dirty="0">
                <a:solidFill>
                  <a:schemeClr val="tx1"/>
                </a:solidFill>
                <a:effectLst/>
                <a:latin typeface="+mn-lt"/>
                <a:ea typeface="+mn-ea"/>
                <a:cs typeface="+mn-cs"/>
              </a:rPr>
              <a:t>), you create a list of branches and tags that you want to build into Docker images.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push code to a source code branch (for example in </a:t>
            </a:r>
            <a:r>
              <a:rPr lang="en-US" sz="1200" b="0" i="0" kern="1200" dirty="0" err="1">
                <a:solidFill>
                  <a:schemeClr val="tx1"/>
                </a:solidFill>
                <a:effectLst/>
                <a:latin typeface="+mn-lt"/>
                <a:ea typeface="+mn-ea"/>
                <a:cs typeface="+mn-cs"/>
              </a:rPr>
              <a:t>Github</a:t>
            </a:r>
            <a:r>
              <a:rPr lang="en-US" sz="1200" b="0" i="0" kern="1200" dirty="0">
                <a:solidFill>
                  <a:schemeClr val="tx1"/>
                </a:solidFill>
                <a:effectLst/>
                <a:latin typeface="+mn-lt"/>
                <a:ea typeface="+mn-ea"/>
                <a:cs typeface="+mn-cs"/>
              </a:rPr>
              <a:t>) for one of those listed image tags, </a:t>
            </a:r>
          </a:p>
          <a:p>
            <a:r>
              <a:rPr lang="en-US" sz="1200" b="0" i="0" kern="1200" dirty="0">
                <a:solidFill>
                  <a:schemeClr val="tx1"/>
                </a:solidFill>
                <a:effectLst/>
                <a:latin typeface="+mn-lt"/>
                <a:ea typeface="+mn-ea"/>
                <a:cs typeface="+mn-cs"/>
              </a:rPr>
              <a:t>the push uses a </a:t>
            </a:r>
            <a:r>
              <a:rPr lang="en-US" sz="1200" b="0" i="0" kern="1200" dirty="0" err="1">
                <a:solidFill>
                  <a:schemeClr val="tx1"/>
                </a:solidFill>
                <a:effectLst/>
                <a:latin typeface="+mn-lt"/>
                <a:ea typeface="+mn-ea"/>
                <a:cs typeface="+mn-cs"/>
              </a:rPr>
              <a:t>webhook</a:t>
            </a:r>
            <a:r>
              <a:rPr lang="en-US" sz="1200" b="0" i="0" kern="1200" dirty="0">
                <a:solidFill>
                  <a:schemeClr val="tx1"/>
                </a:solidFill>
                <a:effectLst/>
                <a:latin typeface="+mn-lt"/>
                <a:ea typeface="+mn-ea"/>
                <a:cs typeface="+mn-cs"/>
              </a:rPr>
              <a:t> to trigger a new build, which produces a Docker image.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built image is then pushed to the Docker Cloud registry or to an external registry.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SOURCE:</a:t>
            </a:r>
          </a:p>
          <a:p>
            <a:r>
              <a:rPr lang="en-US" b="1" dirty="0"/>
              <a:t>https://</a:t>
            </a:r>
            <a:r>
              <a:rPr lang="en-US" b="1" dirty="0" err="1"/>
              <a:t>docs.docker.com</a:t>
            </a:r>
            <a:r>
              <a:rPr lang="en-US" b="1" dirty="0"/>
              <a:t>/</a:t>
            </a:r>
            <a:r>
              <a:rPr lang="en-US" b="1" dirty="0" err="1"/>
              <a:t>docker</a:t>
            </a:r>
            <a:r>
              <a:rPr lang="en-US" b="1" dirty="0"/>
              <a:t>-cloud/builds/automated-build/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51916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a:p>
        </p:txBody>
      </p:sp>
    </p:spTree>
    <p:extLst>
      <p:ext uri="{BB962C8B-B14F-4D97-AF65-F5344CB8AC3E}">
        <p14:creationId xmlns:p14="http://schemas.microsoft.com/office/powerpoint/2010/main" val="1731934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have automated tests configured, these run after building but before pushing to the registry.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use these tests to create a continuous integration workflow where a build that fails its tests does not push the built image.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Automated tests do not push images to the registry on their own.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just use </a:t>
            </a:r>
            <a:r>
              <a:rPr lang="en-US" sz="1200" b="0" i="0" kern="1200" dirty="0" err="1">
                <a:solidFill>
                  <a:schemeClr val="tx1"/>
                </a:solidFill>
                <a:effectLst/>
                <a:latin typeface="+mn-lt"/>
                <a:ea typeface="+mn-ea"/>
                <a:cs typeface="+mn-cs"/>
              </a:rPr>
              <a:t>docker</a:t>
            </a:r>
            <a:r>
              <a:rPr lang="en-US" sz="1200" b="0" i="0" kern="1200" dirty="0">
                <a:solidFill>
                  <a:schemeClr val="tx1"/>
                </a:solidFill>
                <a:effectLst/>
                <a:latin typeface="+mn-lt"/>
                <a:ea typeface="+mn-ea"/>
                <a:cs typeface="+mn-cs"/>
              </a:rPr>
              <a:t> push to push pre-built images to these repositories, even if you have automatic builds set up.</a:t>
            </a:r>
          </a:p>
          <a:p>
            <a:endParaRPr lang="en-US" dirty="0"/>
          </a:p>
          <a:p>
            <a:endParaRPr lang="en-US" dirty="0"/>
          </a:p>
          <a:p>
            <a:r>
              <a:rPr lang="en-US" b="1" dirty="0"/>
              <a:t>IMAGE:</a:t>
            </a:r>
          </a:p>
          <a:p>
            <a:r>
              <a:rPr lang="en-US" b="1" dirty="0"/>
              <a:t>build-</a:t>
            </a:r>
            <a:r>
              <a:rPr lang="en-US" b="1" dirty="0" err="1"/>
              <a:t>dashboard.png</a:t>
            </a:r>
            <a:endParaRPr lang="en-US" b="1" dirty="0"/>
          </a:p>
          <a:p>
            <a:endParaRPr lang="en-US" b="1" dirty="0"/>
          </a:p>
          <a:p>
            <a:endParaRPr lang="en-US" b="1" dirty="0"/>
          </a:p>
          <a:p>
            <a:endParaRPr lang="en-US" b="1" dirty="0"/>
          </a:p>
          <a:p>
            <a:r>
              <a:rPr lang="en-US" sz="1200" b="1" i="0" kern="1200" dirty="0">
                <a:solidFill>
                  <a:schemeClr val="tx1"/>
                </a:solidFill>
                <a:effectLst/>
                <a:latin typeface="+mn-lt"/>
                <a:ea typeface="+mn-ea"/>
                <a:cs typeface="+mn-cs"/>
              </a:rPr>
              <a:t>Configure automated build settings</a:t>
            </a:r>
          </a:p>
          <a:p>
            <a:r>
              <a:rPr lang="en-US" sz="1200" b="0" i="0" kern="1200" dirty="0">
                <a:solidFill>
                  <a:schemeClr val="tx1"/>
                </a:solidFill>
                <a:effectLst/>
                <a:latin typeface="+mn-lt"/>
                <a:ea typeface="+mn-ea"/>
                <a:cs typeface="+mn-cs"/>
              </a:rPr>
              <a:t>You can configure repositories in Docker Cloud so that they automatically build an image each time you push new code to your source provider. If you have </a:t>
            </a:r>
            <a:r>
              <a:rPr lang="en-US" sz="1200" b="0" i="0" u="none" strike="noStrike" kern="1200" dirty="0">
                <a:solidFill>
                  <a:schemeClr val="tx1"/>
                </a:solidFill>
                <a:effectLst/>
                <a:latin typeface="+mn-lt"/>
                <a:ea typeface="+mn-ea"/>
                <a:cs typeface="+mn-cs"/>
                <a:hlinkClick r:id="rId3"/>
              </a:rPr>
              <a:t>automated tests</a:t>
            </a:r>
            <a:r>
              <a:rPr lang="en-US" sz="1200" b="0" i="0" kern="1200" dirty="0">
                <a:solidFill>
                  <a:schemeClr val="tx1"/>
                </a:solidFill>
                <a:effectLst/>
                <a:latin typeface="+mn-lt"/>
                <a:ea typeface="+mn-ea"/>
                <a:cs typeface="+mn-cs"/>
              </a:rPr>
              <a:t> configured, the new image is only pushed when the tests succeed.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you set up automated builds you need to </a:t>
            </a:r>
            <a:r>
              <a:rPr lang="en-US" sz="1200" b="0" i="0" u="none" strike="noStrike" kern="1200" dirty="0">
                <a:solidFill>
                  <a:schemeClr val="tx1"/>
                </a:solidFill>
                <a:effectLst/>
                <a:latin typeface="+mn-lt"/>
                <a:ea typeface="+mn-ea"/>
                <a:cs typeface="+mn-cs"/>
                <a:hlinkClick r:id="rId4"/>
              </a:rPr>
              <a:t>create a repository</a:t>
            </a:r>
            <a:r>
              <a:rPr lang="en-US" sz="1200" b="0" i="0" kern="1200" dirty="0">
                <a:solidFill>
                  <a:schemeClr val="tx1"/>
                </a:solidFill>
                <a:effectLst/>
                <a:latin typeface="+mn-lt"/>
                <a:ea typeface="+mn-ea"/>
                <a:cs typeface="+mn-cs"/>
              </a:rPr>
              <a:t> to build, and </a:t>
            </a:r>
            <a:r>
              <a:rPr lang="en-US" sz="1200" b="0" i="0" u="none" strike="noStrike" kern="1200" dirty="0">
                <a:solidFill>
                  <a:schemeClr val="tx1"/>
                </a:solidFill>
                <a:effectLst/>
                <a:latin typeface="+mn-lt"/>
                <a:ea typeface="+mn-ea"/>
                <a:cs typeface="+mn-cs"/>
                <a:hlinkClick r:id="rId5"/>
              </a:rPr>
              <a:t>link to your source code provider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From the </a:t>
            </a:r>
            <a:r>
              <a:rPr lang="en-US" sz="1200" b="1" i="0" kern="1200" dirty="0">
                <a:solidFill>
                  <a:schemeClr val="tx1"/>
                </a:solidFill>
                <a:effectLst/>
                <a:latin typeface="+mn-lt"/>
                <a:ea typeface="+mn-ea"/>
                <a:cs typeface="+mn-cs"/>
              </a:rPr>
              <a:t>Repositories</a:t>
            </a:r>
            <a:r>
              <a:rPr lang="en-US" sz="1200" b="0" i="0" kern="1200" dirty="0">
                <a:solidFill>
                  <a:schemeClr val="tx1"/>
                </a:solidFill>
                <a:effectLst/>
                <a:latin typeface="+mn-lt"/>
                <a:ea typeface="+mn-ea"/>
                <a:cs typeface="+mn-cs"/>
              </a:rPr>
              <a:t> section, click into a repository to view its details.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Click the </a:t>
            </a:r>
            <a:r>
              <a:rPr lang="en-US" sz="1200" b="1" i="0" kern="1200" dirty="0">
                <a:solidFill>
                  <a:schemeClr val="tx1"/>
                </a:solidFill>
                <a:effectLst/>
                <a:latin typeface="+mn-lt"/>
                <a:ea typeface="+mn-ea"/>
                <a:cs typeface="+mn-cs"/>
              </a:rPr>
              <a:t>Builds</a:t>
            </a:r>
            <a:r>
              <a:rPr lang="en-US" sz="1200" b="0" i="0" kern="1200" dirty="0">
                <a:solidFill>
                  <a:schemeClr val="tx1"/>
                </a:solidFill>
                <a:effectLst/>
                <a:latin typeface="+mn-lt"/>
                <a:ea typeface="+mn-ea"/>
                <a:cs typeface="+mn-cs"/>
              </a:rPr>
              <a:t> tab.</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If you are setting up automated builds for the first time, select the code repository service where the image’s source code is stored.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Otherwise, if you are editing the build settings for an existing automated build, click </a:t>
            </a:r>
            <a:r>
              <a:rPr lang="en-US" sz="1200" b="1" i="0" kern="1200" dirty="0">
                <a:solidFill>
                  <a:schemeClr val="tx1"/>
                </a:solidFill>
                <a:effectLst/>
                <a:latin typeface="+mn-lt"/>
                <a:ea typeface="+mn-ea"/>
                <a:cs typeface="+mn-cs"/>
              </a:rPr>
              <a:t>Configure automated builds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Select the </a:t>
            </a:r>
            <a:r>
              <a:rPr lang="en-US" sz="1200" b="1" i="0" kern="1200" dirty="0">
                <a:solidFill>
                  <a:schemeClr val="tx1"/>
                </a:solidFill>
                <a:effectLst/>
                <a:latin typeface="+mn-lt"/>
                <a:ea typeface="+mn-ea"/>
                <a:cs typeface="+mn-cs"/>
              </a:rPr>
              <a:t>source repository</a:t>
            </a:r>
            <a:r>
              <a:rPr lang="en-US" sz="1200" b="0" i="0" kern="1200" dirty="0">
                <a:solidFill>
                  <a:schemeClr val="tx1"/>
                </a:solidFill>
                <a:effectLst/>
                <a:latin typeface="+mn-lt"/>
                <a:ea typeface="+mn-ea"/>
                <a:cs typeface="+mn-cs"/>
              </a:rPr>
              <a:t> to build the Docker images from.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need to specify an organization or user (the </a:t>
            </a:r>
            <a:r>
              <a:rPr lang="en-US" sz="1200" b="0" i="1" kern="1200" dirty="0">
                <a:solidFill>
                  <a:schemeClr val="tx1"/>
                </a:solidFill>
                <a:effectLst/>
                <a:latin typeface="+mn-lt"/>
                <a:ea typeface="+mn-ea"/>
                <a:cs typeface="+mn-cs"/>
              </a:rPr>
              <a:t>namespace</a:t>
            </a:r>
            <a:r>
              <a:rPr lang="en-US" sz="1200" b="0" i="0" kern="1200" dirty="0">
                <a:solidFill>
                  <a:schemeClr val="tx1"/>
                </a:solidFill>
                <a:effectLst/>
                <a:latin typeface="+mn-lt"/>
                <a:ea typeface="+mn-ea"/>
                <a:cs typeface="+mn-cs"/>
              </a:rPr>
              <a:t>) from the source code provider. Once you select a namespace, its source code repositories appear in the </a:t>
            </a:r>
            <a:r>
              <a:rPr lang="en-US" sz="1200" b="1" i="0" kern="1200" dirty="0">
                <a:solidFill>
                  <a:schemeClr val="tx1"/>
                </a:solidFill>
                <a:effectLst/>
                <a:latin typeface="+mn-lt"/>
                <a:ea typeface="+mn-ea"/>
                <a:cs typeface="+mn-cs"/>
              </a:rPr>
              <a:t>Select repository</a:t>
            </a:r>
            <a:r>
              <a:rPr lang="en-US" sz="1200" b="0" i="0" kern="1200" dirty="0">
                <a:solidFill>
                  <a:schemeClr val="tx1"/>
                </a:solidFill>
                <a:effectLst/>
                <a:latin typeface="+mn-lt"/>
                <a:ea typeface="+mn-ea"/>
                <a:cs typeface="+mn-cs"/>
              </a:rPr>
              <a:t> dropdown 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Choose where to run your build processes.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either run the process on your own infrastructure and optionally </a:t>
            </a:r>
            <a:r>
              <a:rPr lang="en-US" sz="1200" b="0" i="0" u="none" strike="noStrike" kern="1200" dirty="0">
                <a:solidFill>
                  <a:schemeClr val="tx1"/>
                </a:solidFill>
                <a:effectLst/>
                <a:latin typeface="+mn-lt"/>
                <a:ea typeface="+mn-ea"/>
                <a:cs typeface="+mn-cs"/>
                <a:hlinkClick r:id="rId6"/>
              </a:rPr>
              <a:t>set up specific nodes to build on</a:t>
            </a:r>
            <a:r>
              <a:rPr lang="en-US" sz="1200" b="0" i="0" kern="1200" dirty="0">
                <a:solidFill>
                  <a:schemeClr val="tx1"/>
                </a:solidFill>
                <a:effectLst/>
                <a:latin typeface="+mn-lt"/>
                <a:ea typeface="+mn-ea"/>
                <a:cs typeface="+mn-cs"/>
              </a:rPr>
              <a:t>, or select </a:t>
            </a:r>
            <a:r>
              <a:rPr lang="en-US" sz="1200" b="1" i="0" kern="1200" dirty="0">
                <a:solidFill>
                  <a:schemeClr val="tx1"/>
                </a:solidFill>
                <a:effectLst/>
                <a:latin typeface="+mn-lt"/>
                <a:ea typeface="+mn-ea"/>
                <a:cs typeface="+mn-cs"/>
              </a:rPr>
              <a:t>Build on Docker Cloud’s infrastructure</a:t>
            </a:r>
            <a:r>
              <a:rPr lang="en-US" sz="1200" b="0" i="0" kern="1200" dirty="0">
                <a:solidFill>
                  <a:schemeClr val="tx1"/>
                </a:solidFill>
                <a:effectLst/>
                <a:latin typeface="+mn-lt"/>
                <a:ea typeface="+mn-ea"/>
                <a:cs typeface="+mn-cs"/>
              </a:rPr>
              <a:t> you can use the hosted build service offered on Docker Cloud’s infrastructure. If you use Docker’s infrastructure, select a builder size to run the build process on. This hosted build service is free while it is in Beta.</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IMAGE:</a:t>
            </a:r>
          </a:p>
          <a:p>
            <a:r>
              <a:rPr lang="en-US" b="1" dirty="0"/>
              <a:t>edit-repository-</a:t>
            </a:r>
            <a:r>
              <a:rPr lang="en-US" b="1" dirty="0" err="1"/>
              <a:t>builds.png</a:t>
            </a:r>
            <a:endParaRPr lang="en-US" b="1" dirty="0"/>
          </a:p>
          <a:p>
            <a:endParaRPr lang="en-US" b="1" dirty="0"/>
          </a:p>
          <a:p>
            <a:r>
              <a:rPr lang="en-US" sz="1200" b="0" i="0" kern="1200" dirty="0">
                <a:solidFill>
                  <a:schemeClr val="tx1"/>
                </a:solidFill>
                <a:effectLst/>
                <a:latin typeface="+mn-lt"/>
                <a:ea typeface="+mn-ea"/>
                <a:cs typeface="+mn-cs"/>
              </a:rPr>
              <a:t>6. If in the previous step you selected </a:t>
            </a:r>
            <a:r>
              <a:rPr lang="en-US" sz="1200" b="1" i="0" kern="1200" dirty="0">
                <a:solidFill>
                  <a:schemeClr val="tx1"/>
                </a:solidFill>
                <a:effectLst/>
                <a:latin typeface="+mn-lt"/>
                <a:ea typeface="+mn-ea"/>
                <a:cs typeface="+mn-cs"/>
              </a:rPr>
              <a:t>Build on Docker Cloud’s infrastructure</a:t>
            </a:r>
            <a:r>
              <a:rPr lang="en-US" sz="1200" b="0" i="0" kern="1200" dirty="0">
                <a:solidFill>
                  <a:schemeClr val="tx1"/>
                </a:solidFill>
                <a:effectLst/>
                <a:latin typeface="+mn-lt"/>
                <a:ea typeface="+mn-ea"/>
                <a:cs typeface="+mn-cs"/>
              </a:rPr>
              <a:t>, then you are given the option to select the </a:t>
            </a:r>
            <a:r>
              <a:rPr lang="en-US" sz="1200" b="1" i="0" kern="1200" dirty="0">
                <a:solidFill>
                  <a:schemeClr val="tx1"/>
                </a:solidFill>
                <a:effectLst/>
                <a:latin typeface="+mn-lt"/>
                <a:ea typeface="+mn-ea"/>
                <a:cs typeface="+mn-cs"/>
              </a:rPr>
              <a:t>Docker Version</a:t>
            </a:r>
            <a:r>
              <a:rPr lang="en-US" sz="1200" b="0" i="0" kern="1200" dirty="0">
                <a:solidFill>
                  <a:schemeClr val="tx1"/>
                </a:solidFill>
                <a:effectLst/>
                <a:latin typeface="+mn-lt"/>
                <a:ea typeface="+mn-ea"/>
                <a:cs typeface="+mn-cs"/>
              </a:rPr>
              <a:t> used to build this repository. You can choose between the </a:t>
            </a:r>
            <a:r>
              <a:rPr lang="en-US" sz="1200" b="1" i="0" kern="1200" dirty="0">
                <a:solidFill>
                  <a:schemeClr val="tx1"/>
                </a:solidFill>
                <a:effectLst/>
                <a:latin typeface="+mn-lt"/>
                <a:ea typeface="+mn-ea"/>
                <a:cs typeface="+mn-cs"/>
              </a:rPr>
              <a:t>Stable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Edge</a:t>
            </a:r>
            <a:r>
              <a:rPr lang="en-US" sz="1200" b="0" i="0" kern="1200" dirty="0">
                <a:solidFill>
                  <a:schemeClr val="tx1"/>
                </a:solidFill>
                <a:effectLst/>
                <a:latin typeface="+mn-lt"/>
                <a:ea typeface="+mn-ea"/>
                <a:cs typeface="+mn-cs"/>
              </a:rPr>
              <a:t> versions of Docker.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Selecting </a:t>
            </a:r>
            <a:r>
              <a:rPr lang="en-US" sz="1200" b="1" i="0" kern="1200" dirty="0">
                <a:solidFill>
                  <a:schemeClr val="tx1"/>
                </a:solidFill>
                <a:effectLst/>
                <a:latin typeface="+mn-lt"/>
                <a:ea typeface="+mn-ea"/>
                <a:cs typeface="+mn-cs"/>
              </a:rPr>
              <a:t>Edge</a:t>
            </a:r>
            <a:r>
              <a:rPr lang="en-US" sz="1200" b="0" i="0" kern="1200" dirty="0">
                <a:solidFill>
                  <a:schemeClr val="tx1"/>
                </a:solidFill>
                <a:effectLst/>
                <a:latin typeface="+mn-lt"/>
                <a:ea typeface="+mn-ea"/>
                <a:cs typeface="+mn-cs"/>
              </a:rPr>
              <a:t> lets you to take advantage of </a:t>
            </a:r>
            <a:r>
              <a:rPr lang="en-US" sz="1200" b="0" i="0" u="none" strike="noStrike" kern="1200" dirty="0">
                <a:solidFill>
                  <a:schemeClr val="tx1"/>
                </a:solidFill>
                <a:effectLst/>
                <a:latin typeface="+mn-lt"/>
                <a:ea typeface="+mn-ea"/>
                <a:cs typeface="+mn-cs"/>
                <a:hlinkClick r:id="rId7"/>
              </a:rPr>
              <a:t>multi-stage builds</a:t>
            </a:r>
            <a:r>
              <a:rPr lang="en-US" sz="1200" b="0" i="0" kern="1200" dirty="0">
                <a:solidFill>
                  <a:schemeClr val="tx1"/>
                </a:solidFill>
                <a:effectLst/>
                <a:latin typeface="+mn-lt"/>
                <a:ea typeface="+mn-ea"/>
                <a:cs typeface="+mn-cs"/>
              </a:rPr>
              <a:t>. For more information and examples, see the topic on how to </a:t>
            </a:r>
            <a:r>
              <a:rPr lang="en-US" sz="1200" b="0" i="0" u="none" strike="noStrike" kern="1200" dirty="0">
                <a:solidFill>
                  <a:schemeClr val="tx1"/>
                </a:solidFill>
                <a:effectLst/>
                <a:latin typeface="+mn-lt"/>
                <a:ea typeface="+mn-ea"/>
                <a:cs typeface="+mn-cs"/>
                <a:hlinkClick r:id="rId8"/>
              </a:rPr>
              <a:t>use multi-stage builds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learn more about </a:t>
            </a:r>
            <a:r>
              <a:rPr lang="en-US" sz="1200" b="1" i="0" kern="1200" dirty="0">
                <a:solidFill>
                  <a:schemeClr val="tx1"/>
                </a:solidFill>
                <a:effectLst/>
                <a:latin typeface="+mn-lt"/>
                <a:ea typeface="+mn-ea"/>
                <a:cs typeface="+mn-cs"/>
              </a:rPr>
              <a:t>stable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edge</a:t>
            </a:r>
            <a:r>
              <a:rPr lang="en-US" sz="1200" b="0" i="0" kern="1200" dirty="0">
                <a:solidFill>
                  <a:schemeClr val="tx1"/>
                </a:solidFill>
                <a:effectLst/>
                <a:latin typeface="+mn-lt"/>
                <a:ea typeface="+mn-ea"/>
                <a:cs typeface="+mn-cs"/>
              </a:rPr>
              <a:t> channels in the </a:t>
            </a:r>
            <a:r>
              <a:rPr lang="en-US" sz="1200" b="0" i="0" u="none" strike="noStrike" kern="1200" dirty="0">
                <a:solidFill>
                  <a:schemeClr val="tx1"/>
                </a:solidFill>
                <a:effectLst/>
                <a:latin typeface="+mn-lt"/>
                <a:ea typeface="+mn-ea"/>
                <a:cs typeface="+mn-cs"/>
                <a:hlinkClick r:id="rId9"/>
              </a:rPr>
              <a:t>Install Docker overview</a:t>
            </a:r>
            <a:r>
              <a:rPr lang="en-US" sz="1200" b="0" i="0" kern="1200" dirty="0">
                <a:solidFill>
                  <a:schemeClr val="tx1"/>
                </a:solidFill>
                <a:effectLst/>
                <a:latin typeface="+mn-lt"/>
                <a:ea typeface="+mn-ea"/>
                <a:cs typeface="+mn-cs"/>
              </a:rPr>
              <a:t> and the </a:t>
            </a:r>
            <a:r>
              <a:rPr lang="en-US" sz="1200" b="0" i="0" u="none" strike="noStrike" kern="1200" dirty="0">
                <a:solidFill>
                  <a:schemeClr val="tx1"/>
                </a:solidFill>
                <a:effectLst/>
                <a:latin typeface="+mn-lt"/>
                <a:ea typeface="+mn-ea"/>
                <a:cs typeface="+mn-cs"/>
                <a:hlinkClick r:id="rId10"/>
              </a:rPr>
              <a:t>Docker CE Edge</a:t>
            </a:r>
            <a:r>
              <a:rPr lang="en-US" sz="1200" b="0" i="0" kern="1200" dirty="0">
                <a:solidFill>
                  <a:schemeClr val="tx1"/>
                </a:solidFill>
                <a:effectLst/>
                <a:latin typeface="+mn-lt"/>
                <a:ea typeface="+mn-ea"/>
                <a:cs typeface="+mn-cs"/>
              </a:rPr>
              <a:t> topics.</a:t>
            </a:r>
          </a:p>
          <a:p>
            <a:endParaRPr lang="en-US" b="1" dirty="0"/>
          </a:p>
          <a:p>
            <a:r>
              <a:rPr lang="en-US" sz="1200" b="0" i="0" kern="1200" dirty="0">
                <a:solidFill>
                  <a:schemeClr val="tx1"/>
                </a:solidFill>
                <a:effectLst/>
                <a:latin typeface="+mn-lt"/>
                <a:ea typeface="+mn-ea"/>
                <a:cs typeface="+mn-cs"/>
              </a:rPr>
              <a:t>7. Optionally, enable </a:t>
            </a:r>
            <a:r>
              <a:rPr lang="en-US" sz="1200" b="0" i="0" u="none" strike="noStrike" kern="1200" dirty="0">
                <a:solidFill>
                  <a:schemeClr val="tx1"/>
                </a:solidFill>
                <a:effectLst/>
                <a:latin typeface="+mn-lt"/>
                <a:ea typeface="+mn-ea"/>
                <a:cs typeface="+mn-cs"/>
                <a:hlinkClick r:id="rId11"/>
              </a:rPr>
              <a:t>autotests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8. Review the default </a:t>
            </a:r>
            <a:r>
              <a:rPr lang="en-US" sz="1200" b="1" i="0" kern="1200" dirty="0">
                <a:solidFill>
                  <a:schemeClr val="tx1"/>
                </a:solidFill>
                <a:effectLst/>
                <a:latin typeface="+mn-lt"/>
                <a:ea typeface="+mn-ea"/>
                <a:cs typeface="+mn-cs"/>
              </a:rPr>
              <a:t>Build Rules</a:t>
            </a:r>
            <a:r>
              <a:rPr lang="en-US" sz="1200" b="0" i="0" kern="1200" dirty="0">
                <a:solidFill>
                  <a:schemeClr val="tx1"/>
                </a:solidFill>
                <a:effectLst/>
                <a:latin typeface="+mn-lt"/>
                <a:ea typeface="+mn-ea"/>
                <a:cs typeface="+mn-cs"/>
              </a:rPr>
              <a:t>, and optionally click the </a:t>
            </a:r>
            <a:r>
              <a:rPr lang="en-US" sz="1200" b="1" i="0" kern="1200" dirty="0">
                <a:solidFill>
                  <a:schemeClr val="tx1"/>
                </a:solidFill>
                <a:effectLst/>
                <a:latin typeface="+mn-lt"/>
                <a:ea typeface="+mn-ea"/>
                <a:cs typeface="+mn-cs"/>
              </a:rPr>
              <a:t>plus sign</a:t>
            </a:r>
            <a:r>
              <a:rPr lang="en-US" sz="1200" b="0" i="0" kern="1200" dirty="0">
                <a:solidFill>
                  <a:schemeClr val="tx1"/>
                </a:solidFill>
                <a:effectLst/>
                <a:latin typeface="+mn-lt"/>
                <a:ea typeface="+mn-ea"/>
                <a:cs typeface="+mn-cs"/>
              </a:rPr>
              <a:t> to add and configure more build rules.</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Build rules</a:t>
            </a:r>
            <a:r>
              <a:rPr lang="en-US" sz="1200" b="0" i="0" kern="1200" dirty="0">
                <a:solidFill>
                  <a:schemeClr val="tx1"/>
                </a:solidFill>
                <a:effectLst/>
                <a:latin typeface="+mn-lt"/>
                <a:ea typeface="+mn-ea"/>
                <a:cs typeface="+mn-cs"/>
              </a:rPr>
              <a:t> control what Docker Cloud builds into images from the contents of the source code repository, and how the resulting images are tagged within the Docker repository.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default build rule is set up for you, which you can edit or delete. This default set builds from the Branch in your source code repository called master, and creates a Docker image tagged with latest.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9. For each branch or tag, enable or disable the </a:t>
            </a:r>
            <a:r>
              <a:rPr lang="en-US" sz="1200" b="1" i="0" kern="1200" dirty="0" err="1">
                <a:solidFill>
                  <a:schemeClr val="tx1"/>
                </a:solidFill>
                <a:effectLst/>
                <a:latin typeface="+mn-lt"/>
                <a:ea typeface="+mn-ea"/>
                <a:cs typeface="+mn-cs"/>
              </a:rPr>
              <a:t>Autobuild</a:t>
            </a:r>
            <a:r>
              <a:rPr lang="en-US" sz="1200" b="0" i="0" kern="1200" dirty="0">
                <a:solidFill>
                  <a:schemeClr val="tx1"/>
                </a:solidFill>
                <a:effectLst/>
                <a:latin typeface="+mn-lt"/>
                <a:ea typeface="+mn-ea"/>
                <a:cs typeface="+mn-cs"/>
              </a:rPr>
              <a:t> toggle.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Only branches or tags with </a:t>
            </a:r>
            <a:r>
              <a:rPr lang="en-US" sz="1200" b="0" i="0" kern="1200" dirty="0" err="1">
                <a:solidFill>
                  <a:schemeClr val="tx1"/>
                </a:solidFill>
                <a:effectLst/>
                <a:latin typeface="+mn-lt"/>
                <a:ea typeface="+mn-ea"/>
                <a:cs typeface="+mn-cs"/>
              </a:rPr>
              <a:t>autobuild</a:t>
            </a:r>
            <a:r>
              <a:rPr lang="en-US" sz="1200" b="0" i="0" kern="1200" dirty="0">
                <a:solidFill>
                  <a:schemeClr val="tx1"/>
                </a:solidFill>
                <a:effectLst/>
                <a:latin typeface="+mn-lt"/>
                <a:ea typeface="+mn-ea"/>
                <a:cs typeface="+mn-cs"/>
              </a:rPr>
              <a:t> enabled are built, tested,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have the resulting image pushed to the repository. Branches with </a:t>
            </a:r>
            <a:r>
              <a:rPr lang="en-US" sz="1200" b="0" i="0" kern="1200" dirty="0" err="1">
                <a:solidFill>
                  <a:schemeClr val="tx1"/>
                </a:solidFill>
                <a:effectLst/>
                <a:latin typeface="+mn-lt"/>
                <a:ea typeface="+mn-ea"/>
                <a:cs typeface="+mn-cs"/>
              </a:rPr>
              <a:t>autobuild</a:t>
            </a:r>
            <a:r>
              <a:rPr lang="en-US" sz="1200" b="0" i="0" kern="1200" dirty="0">
                <a:solidFill>
                  <a:schemeClr val="tx1"/>
                </a:solidFill>
                <a:effectLst/>
                <a:latin typeface="+mn-lt"/>
                <a:ea typeface="+mn-ea"/>
                <a:cs typeface="+mn-cs"/>
              </a:rPr>
              <a:t> disabled are built for test purposes (if enabled at the repository level), but the built Docker image is not pushed to the repository.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10. For each branch or tag, enable or disable the </a:t>
            </a:r>
            <a:r>
              <a:rPr lang="en-US" sz="1200" b="1" i="0" kern="1200" dirty="0">
                <a:solidFill>
                  <a:schemeClr val="tx1"/>
                </a:solidFill>
                <a:effectLst/>
                <a:latin typeface="+mn-lt"/>
                <a:ea typeface="+mn-ea"/>
                <a:cs typeface="+mn-cs"/>
              </a:rPr>
              <a:t>Build Caching</a:t>
            </a:r>
            <a:r>
              <a:rPr lang="en-US" sz="1200" b="0" i="0" kern="1200" dirty="0">
                <a:solidFill>
                  <a:schemeClr val="tx1"/>
                </a:solidFill>
                <a:effectLst/>
                <a:latin typeface="+mn-lt"/>
                <a:ea typeface="+mn-ea"/>
                <a:cs typeface="+mn-cs"/>
              </a:rPr>
              <a:t> toggle.</a:t>
            </a:r>
          </a:p>
          <a:p>
            <a:endParaRPr lang="en-US" sz="1200" b="0" i="0" u="none" strike="noStrike" kern="1200" dirty="0">
              <a:solidFill>
                <a:schemeClr val="tx1"/>
              </a:solidFill>
              <a:effectLst/>
              <a:latin typeface="+mn-lt"/>
              <a:ea typeface="+mn-ea"/>
              <a:cs typeface="+mn-cs"/>
              <a:hlinkClick r:id="rId12"/>
            </a:endParaRPr>
          </a:p>
          <a:p>
            <a:r>
              <a:rPr lang="en-US" sz="1200" b="0" i="0" u="none" strike="noStrike" kern="1200" dirty="0">
                <a:solidFill>
                  <a:schemeClr val="tx1"/>
                </a:solidFill>
                <a:effectLst/>
                <a:latin typeface="+mn-lt"/>
                <a:ea typeface="+mn-ea"/>
                <a:cs typeface="+mn-cs"/>
                <a:hlinkClick r:id="rId12"/>
              </a:rPr>
              <a:t>Build caching</a:t>
            </a:r>
            <a:r>
              <a:rPr lang="en-US" sz="1200" b="0" i="0" kern="1200" dirty="0">
                <a:solidFill>
                  <a:schemeClr val="tx1"/>
                </a:solidFill>
                <a:effectLst/>
                <a:latin typeface="+mn-lt"/>
                <a:ea typeface="+mn-ea"/>
                <a:cs typeface="+mn-cs"/>
              </a:rPr>
              <a:t> can save time if you are building a large image frequently or have many dependencies. You might want to leave build caching disabled to make sure all of your dependencies are resolved at build time, or if you have a large layer that is quicker to build locally.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11. Click </a:t>
            </a:r>
            <a:r>
              <a:rPr lang="en-US" sz="1200" b="1" i="0" kern="1200" dirty="0">
                <a:solidFill>
                  <a:schemeClr val="tx1"/>
                </a:solidFill>
                <a:effectLst/>
                <a:latin typeface="+mn-lt"/>
                <a:ea typeface="+mn-ea"/>
                <a:cs typeface="+mn-cs"/>
              </a:rPr>
              <a:t>Save</a:t>
            </a:r>
            <a:r>
              <a:rPr lang="en-US" sz="1200" b="0" i="0" kern="1200" dirty="0">
                <a:solidFill>
                  <a:schemeClr val="tx1"/>
                </a:solidFill>
                <a:effectLst/>
                <a:latin typeface="+mn-lt"/>
                <a:ea typeface="+mn-ea"/>
                <a:cs typeface="+mn-cs"/>
              </a:rPr>
              <a:t> to save the settings, or click </a:t>
            </a:r>
            <a:r>
              <a:rPr lang="en-US" sz="1200" b="1" i="0" kern="1200" dirty="0">
                <a:solidFill>
                  <a:schemeClr val="tx1"/>
                </a:solidFill>
                <a:effectLst/>
                <a:latin typeface="+mn-lt"/>
                <a:ea typeface="+mn-ea"/>
                <a:cs typeface="+mn-cs"/>
              </a:rPr>
              <a:t>Save and build</a:t>
            </a:r>
            <a:r>
              <a:rPr lang="en-US" sz="1200" b="0" i="0" kern="1200" dirty="0">
                <a:solidFill>
                  <a:schemeClr val="tx1"/>
                </a:solidFill>
                <a:effectLst/>
                <a:latin typeface="+mn-lt"/>
                <a:ea typeface="+mn-ea"/>
                <a:cs typeface="+mn-cs"/>
              </a:rPr>
              <a:t> to save and run an initial test.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webhook</a:t>
            </a:r>
            <a:r>
              <a:rPr lang="en-US" sz="1200" b="0" i="0" kern="1200" dirty="0">
                <a:solidFill>
                  <a:schemeClr val="tx1"/>
                </a:solidFill>
                <a:effectLst/>
                <a:latin typeface="+mn-lt"/>
                <a:ea typeface="+mn-ea"/>
                <a:cs typeface="+mn-cs"/>
              </a:rPr>
              <a:t> is automatically added to your source code repository to notify Docker Cloud on every push. Only pushes to branches that are listed as the source for one or more tags trigger a build.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SOURCE:</a:t>
            </a:r>
          </a:p>
          <a:p>
            <a:r>
              <a:rPr lang="en-US" b="1" dirty="0"/>
              <a:t>https://</a:t>
            </a:r>
            <a:r>
              <a:rPr lang="en-US" b="1" dirty="0" err="1"/>
              <a:t>docs.docker.com</a:t>
            </a:r>
            <a:r>
              <a:rPr lang="en-US" b="1" dirty="0"/>
              <a:t>/</a:t>
            </a:r>
            <a:r>
              <a:rPr lang="en-US" b="1" dirty="0" err="1"/>
              <a:t>docker</a:t>
            </a:r>
            <a:r>
              <a:rPr lang="en-US" b="1" dirty="0"/>
              <a:t>-cloud/builds/automated-build/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1690273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IMAGE:</a:t>
            </a:r>
          </a:p>
          <a:p>
            <a:r>
              <a:rPr lang="en-US" b="1" dirty="0"/>
              <a:t>build-</a:t>
            </a:r>
            <a:r>
              <a:rPr lang="en-US" b="1" dirty="0" err="1"/>
              <a:t>dashboard.png</a:t>
            </a:r>
            <a:endParaRPr lang="en-US" b="1" dirty="0"/>
          </a:p>
          <a:p>
            <a:endParaRPr lang="en-US" b="1" dirty="0"/>
          </a:p>
          <a:p>
            <a:endParaRPr lang="en-US" b="1" dirty="0"/>
          </a:p>
          <a:p>
            <a:r>
              <a:rPr lang="en-US" b="1" dirty="0"/>
              <a:t>---- EXTRA</a:t>
            </a:r>
            <a:r>
              <a:rPr lang="en-US" b="1" baseline="0" dirty="0"/>
              <a:t> - Possibly add in the future, or SHARE---</a:t>
            </a:r>
            <a:endParaRPr lang="en-US" b="1" dirty="0"/>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Configure automated build settings</a:t>
            </a:r>
          </a:p>
          <a:p>
            <a:r>
              <a:rPr lang="en-US" sz="1200" b="0" i="0" kern="1200" dirty="0">
                <a:solidFill>
                  <a:schemeClr val="tx1"/>
                </a:solidFill>
                <a:effectLst/>
                <a:latin typeface="+mn-lt"/>
                <a:ea typeface="+mn-ea"/>
                <a:cs typeface="+mn-cs"/>
              </a:rPr>
              <a:t>You can configure repositories in Docker Cloud so that they automatically build an image each time you push new code to your source provider. If you have </a:t>
            </a:r>
            <a:r>
              <a:rPr lang="en-US" sz="1200" b="0" i="0" u="none" strike="noStrike" kern="1200" dirty="0">
                <a:solidFill>
                  <a:schemeClr val="tx1"/>
                </a:solidFill>
                <a:effectLst/>
                <a:latin typeface="+mn-lt"/>
                <a:ea typeface="+mn-ea"/>
                <a:cs typeface="+mn-cs"/>
                <a:hlinkClick r:id="rId3"/>
              </a:rPr>
              <a:t>automated tests</a:t>
            </a:r>
            <a:r>
              <a:rPr lang="en-US" sz="1200" b="0" i="0" kern="1200" dirty="0">
                <a:solidFill>
                  <a:schemeClr val="tx1"/>
                </a:solidFill>
                <a:effectLst/>
                <a:latin typeface="+mn-lt"/>
                <a:ea typeface="+mn-ea"/>
                <a:cs typeface="+mn-cs"/>
              </a:rPr>
              <a:t> configured, the new image is only pushed when the tests succeed.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Before you set up automated builds you need to </a:t>
            </a:r>
            <a:r>
              <a:rPr lang="en-US" sz="1200" b="0" i="0" u="none" strike="noStrike" kern="1200" dirty="0">
                <a:solidFill>
                  <a:schemeClr val="tx1"/>
                </a:solidFill>
                <a:effectLst/>
                <a:latin typeface="+mn-lt"/>
                <a:ea typeface="+mn-ea"/>
                <a:cs typeface="+mn-cs"/>
                <a:hlinkClick r:id="rId4"/>
              </a:rPr>
              <a:t>create a repository</a:t>
            </a:r>
            <a:r>
              <a:rPr lang="en-US" sz="1200" b="0" i="0" kern="1200" dirty="0">
                <a:solidFill>
                  <a:schemeClr val="tx1"/>
                </a:solidFill>
                <a:effectLst/>
                <a:latin typeface="+mn-lt"/>
                <a:ea typeface="+mn-ea"/>
                <a:cs typeface="+mn-cs"/>
              </a:rPr>
              <a:t> to build, and </a:t>
            </a:r>
            <a:r>
              <a:rPr lang="en-US" sz="1200" b="0" i="0" u="none" strike="noStrike" kern="1200" dirty="0">
                <a:solidFill>
                  <a:schemeClr val="tx1"/>
                </a:solidFill>
                <a:effectLst/>
                <a:latin typeface="+mn-lt"/>
                <a:ea typeface="+mn-ea"/>
                <a:cs typeface="+mn-cs"/>
                <a:hlinkClick r:id="rId5"/>
              </a:rPr>
              <a:t>link to your source code provider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From the </a:t>
            </a:r>
            <a:r>
              <a:rPr lang="en-US" sz="1200" b="1" i="0" kern="1200" dirty="0">
                <a:solidFill>
                  <a:schemeClr val="tx1"/>
                </a:solidFill>
                <a:effectLst/>
                <a:latin typeface="+mn-lt"/>
                <a:ea typeface="+mn-ea"/>
                <a:cs typeface="+mn-cs"/>
              </a:rPr>
              <a:t>Repositories</a:t>
            </a:r>
            <a:r>
              <a:rPr lang="en-US" sz="1200" b="0" i="0" kern="1200" dirty="0">
                <a:solidFill>
                  <a:schemeClr val="tx1"/>
                </a:solidFill>
                <a:effectLst/>
                <a:latin typeface="+mn-lt"/>
                <a:ea typeface="+mn-ea"/>
                <a:cs typeface="+mn-cs"/>
              </a:rPr>
              <a:t> section, click into a repository to view its details.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Click the </a:t>
            </a:r>
            <a:r>
              <a:rPr lang="en-US" sz="1200" b="1" i="0" kern="1200" dirty="0">
                <a:solidFill>
                  <a:schemeClr val="tx1"/>
                </a:solidFill>
                <a:effectLst/>
                <a:latin typeface="+mn-lt"/>
                <a:ea typeface="+mn-ea"/>
                <a:cs typeface="+mn-cs"/>
              </a:rPr>
              <a:t>Builds</a:t>
            </a:r>
            <a:r>
              <a:rPr lang="en-US" sz="1200" b="0" i="0" kern="1200" dirty="0">
                <a:solidFill>
                  <a:schemeClr val="tx1"/>
                </a:solidFill>
                <a:effectLst/>
                <a:latin typeface="+mn-lt"/>
                <a:ea typeface="+mn-ea"/>
                <a:cs typeface="+mn-cs"/>
              </a:rPr>
              <a:t> tab.</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If you are setting up automated builds for the first time, select the code repository service where the image’s source code is stored.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Otherwise, if you are editing the build settings for an existing automated build, click </a:t>
            </a:r>
            <a:r>
              <a:rPr lang="en-US" sz="1200" b="1" i="0" kern="1200" dirty="0">
                <a:solidFill>
                  <a:schemeClr val="tx1"/>
                </a:solidFill>
                <a:effectLst/>
                <a:latin typeface="+mn-lt"/>
                <a:ea typeface="+mn-ea"/>
                <a:cs typeface="+mn-cs"/>
              </a:rPr>
              <a:t>Configure automated builds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Select the </a:t>
            </a:r>
            <a:r>
              <a:rPr lang="en-US" sz="1200" b="1" i="0" kern="1200" dirty="0">
                <a:solidFill>
                  <a:schemeClr val="tx1"/>
                </a:solidFill>
                <a:effectLst/>
                <a:latin typeface="+mn-lt"/>
                <a:ea typeface="+mn-ea"/>
                <a:cs typeface="+mn-cs"/>
              </a:rPr>
              <a:t>source repository</a:t>
            </a:r>
            <a:r>
              <a:rPr lang="en-US" sz="1200" b="0" i="0" kern="1200" dirty="0">
                <a:solidFill>
                  <a:schemeClr val="tx1"/>
                </a:solidFill>
                <a:effectLst/>
                <a:latin typeface="+mn-lt"/>
                <a:ea typeface="+mn-ea"/>
                <a:cs typeface="+mn-cs"/>
              </a:rPr>
              <a:t> to build the Docker images from.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might need to specify an organization or user (the </a:t>
            </a:r>
            <a:r>
              <a:rPr lang="en-US" sz="1200" b="0" i="1" kern="1200" dirty="0">
                <a:solidFill>
                  <a:schemeClr val="tx1"/>
                </a:solidFill>
                <a:effectLst/>
                <a:latin typeface="+mn-lt"/>
                <a:ea typeface="+mn-ea"/>
                <a:cs typeface="+mn-cs"/>
              </a:rPr>
              <a:t>namespace</a:t>
            </a:r>
            <a:r>
              <a:rPr lang="en-US" sz="1200" b="0" i="0" kern="1200" dirty="0">
                <a:solidFill>
                  <a:schemeClr val="tx1"/>
                </a:solidFill>
                <a:effectLst/>
                <a:latin typeface="+mn-lt"/>
                <a:ea typeface="+mn-ea"/>
                <a:cs typeface="+mn-cs"/>
              </a:rPr>
              <a:t>) from the source code provider. Once you select a namespace, its source code repositories appear in the </a:t>
            </a:r>
            <a:r>
              <a:rPr lang="en-US" sz="1200" b="1" i="0" kern="1200" dirty="0">
                <a:solidFill>
                  <a:schemeClr val="tx1"/>
                </a:solidFill>
                <a:effectLst/>
                <a:latin typeface="+mn-lt"/>
                <a:ea typeface="+mn-ea"/>
                <a:cs typeface="+mn-cs"/>
              </a:rPr>
              <a:t>Select repository</a:t>
            </a:r>
            <a:r>
              <a:rPr lang="en-US" sz="1200" b="0" i="0" kern="1200" dirty="0">
                <a:solidFill>
                  <a:schemeClr val="tx1"/>
                </a:solidFill>
                <a:effectLst/>
                <a:latin typeface="+mn-lt"/>
                <a:ea typeface="+mn-ea"/>
                <a:cs typeface="+mn-cs"/>
              </a:rPr>
              <a:t> dropdown 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Choose where to run your build processes.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either run the process on your own infrastructure and optionally </a:t>
            </a:r>
            <a:r>
              <a:rPr lang="en-US" sz="1200" b="0" i="0" u="none" strike="noStrike" kern="1200" dirty="0">
                <a:solidFill>
                  <a:schemeClr val="tx1"/>
                </a:solidFill>
                <a:effectLst/>
                <a:latin typeface="+mn-lt"/>
                <a:ea typeface="+mn-ea"/>
                <a:cs typeface="+mn-cs"/>
                <a:hlinkClick r:id="rId6"/>
              </a:rPr>
              <a:t>set up specific nodes to build on</a:t>
            </a:r>
            <a:r>
              <a:rPr lang="en-US" sz="1200" b="0" i="0" kern="1200" dirty="0">
                <a:solidFill>
                  <a:schemeClr val="tx1"/>
                </a:solidFill>
                <a:effectLst/>
                <a:latin typeface="+mn-lt"/>
                <a:ea typeface="+mn-ea"/>
                <a:cs typeface="+mn-cs"/>
              </a:rPr>
              <a:t>, or select </a:t>
            </a:r>
            <a:r>
              <a:rPr lang="en-US" sz="1200" b="1" i="0" kern="1200" dirty="0">
                <a:solidFill>
                  <a:schemeClr val="tx1"/>
                </a:solidFill>
                <a:effectLst/>
                <a:latin typeface="+mn-lt"/>
                <a:ea typeface="+mn-ea"/>
                <a:cs typeface="+mn-cs"/>
              </a:rPr>
              <a:t>Build on Docker Cloud’s infrastructure</a:t>
            </a:r>
            <a:r>
              <a:rPr lang="en-US" sz="1200" b="0" i="0" kern="1200" dirty="0">
                <a:solidFill>
                  <a:schemeClr val="tx1"/>
                </a:solidFill>
                <a:effectLst/>
                <a:latin typeface="+mn-lt"/>
                <a:ea typeface="+mn-ea"/>
                <a:cs typeface="+mn-cs"/>
              </a:rPr>
              <a:t> you can use the hosted build service offered on Docker Cloud’s infrastructure. If you use Docker’s infrastructure, select a builder size to run the build process on. This hosted build service is free while it is in Beta.</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IMAGE:</a:t>
            </a:r>
          </a:p>
          <a:p>
            <a:r>
              <a:rPr lang="en-US" b="1" dirty="0"/>
              <a:t>edit-repository-</a:t>
            </a:r>
            <a:r>
              <a:rPr lang="en-US" b="1" dirty="0" err="1"/>
              <a:t>builds.png</a:t>
            </a:r>
            <a:endParaRPr lang="en-US" b="1" dirty="0"/>
          </a:p>
          <a:p>
            <a:endParaRPr lang="en-US" b="1" dirty="0"/>
          </a:p>
          <a:p>
            <a:r>
              <a:rPr lang="en-US" sz="1200" b="0" i="0" kern="1200" dirty="0">
                <a:solidFill>
                  <a:schemeClr val="tx1"/>
                </a:solidFill>
                <a:effectLst/>
                <a:latin typeface="+mn-lt"/>
                <a:ea typeface="+mn-ea"/>
                <a:cs typeface="+mn-cs"/>
              </a:rPr>
              <a:t>6. If in the previous step you selected </a:t>
            </a:r>
            <a:r>
              <a:rPr lang="en-US" sz="1200" b="1" i="0" kern="1200" dirty="0">
                <a:solidFill>
                  <a:schemeClr val="tx1"/>
                </a:solidFill>
                <a:effectLst/>
                <a:latin typeface="+mn-lt"/>
                <a:ea typeface="+mn-ea"/>
                <a:cs typeface="+mn-cs"/>
              </a:rPr>
              <a:t>Build on Docker Cloud’s infrastructure</a:t>
            </a:r>
            <a:r>
              <a:rPr lang="en-US" sz="1200" b="0" i="0" kern="1200" dirty="0">
                <a:solidFill>
                  <a:schemeClr val="tx1"/>
                </a:solidFill>
                <a:effectLst/>
                <a:latin typeface="+mn-lt"/>
                <a:ea typeface="+mn-ea"/>
                <a:cs typeface="+mn-cs"/>
              </a:rPr>
              <a:t>, then you are given the option to select the </a:t>
            </a:r>
            <a:r>
              <a:rPr lang="en-US" sz="1200" b="1" i="0" kern="1200" dirty="0">
                <a:solidFill>
                  <a:schemeClr val="tx1"/>
                </a:solidFill>
                <a:effectLst/>
                <a:latin typeface="+mn-lt"/>
                <a:ea typeface="+mn-ea"/>
                <a:cs typeface="+mn-cs"/>
              </a:rPr>
              <a:t>Docker Version</a:t>
            </a:r>
            <a:r>
              <a:rPr lang="en-US" sz="1200" b="0" i="0" kern="1200" dirty="0">
                <a:solidFill>
                  <a:schemeClr val="tx1"/>
                </a:solidFill>
                <a:effectLst/>
                <a:latin typeface="+mn-lt"/>
                <a:ea typeface="+mn-ea"/>
                <a:cs typeface="+mn-cs"/>
              </a:rPr>
              <a:t> used to build this repository. You can choose between the </a:t>
            </a:r>
            <a:r>
              <a:rPr lang="en-US" sz="1200" b="1" i="0" kern="1200" dirty="0">
                <a:solidFill>
                  <a:schemeClr val="tx1"/>
                </a:solidFill>
                <a:effectLst/>
                <a:latin typeface="+mn-lt"/>
                <a:ea typeface="+mn-ea"/>
                <a:cs typeface="+mn-cs"/>
              </a:rPr>
              <a:t>Stable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Edge</a:t>
            </a:r>
            <a:r>
              <a:rPr lang="en-US" sz="1200" b="0" i="0" kern="1200" dirty="0">
                <a:solidFill>
                  <a:schemeClr val="tx1"/>
                </a:solidFill>
                <a:effectLst/>
                <a:latin typeface="+mn-lt"/>
                <a:ea typeface="+mn-ea"/>
                <a:cs typeface="+mn-cs"/>
              </a:rPr>
              <a:t> versions of Docker.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Selecting </a:t>
            </a:r>
            <a:r>
              <a:rPr lang="en-US" sz="1200" b="1" i="0" kern="1200" dirty="0">
                <a:solidFill>
                  <a:schemeClr val="tx1"/>
                </a:solidFill>
                <a:effectLst/>
                <a:latin typeface="+mn-lt"/>
                <a:ea typeface="+mn-ea"/>
                <a:cs typeface="+mn-cs"/>
              </a:rPr>
              <a:t>Edge</a:t>
            </a:r>
            <a:r>
              <a:rPr lang="en-US" sz="1200" b="0" i="0" kern="1200" dirty="0">
                <a:solidFill>
                  <a:schemeClr val="tx1"/>
                </a:solidFill>
                <a:effectLst/>
                <a:latin typeface="+mn-lt"/>
                <a:ea typeface="+mn-ea"/>
                <a:cs typeface="+mn-cs"/>
              </a:rPr>
              <a:t> lets you to take advantage of </a:t>
            </a:r>
            <a:r>
              <a:rPr lang="en-US" sz="1200" b="0" i="0" u="none" strike="noStrike" kern="1200" dirty="0">
                <a:solidFill>
                  <a:schemeClr val="tx1"/>
                </a:solidFill>
                <a:effectLst/>
                <a:latin typeface="+mn-lt"/>
                <a:ea typeface="+mn-ea"/>
                <a:cs typeface="+mn-cs"/>
                <a:hlinkClick r:id="rId7"/>
              </a:rPr>
              <a:t>multi-stage builds</a:t>
            </a:r>
            <a:r>
              <a:rPr lang="en-US" sz="1200" b="0" i="0" kern="1200" dirty="0">
                <a:solidFill>
                  <a:schemeClr val="tx1"/>
                </a:solidFill>
                <a:effectLst/>
                <a:latin typeface="+mn-lt"/>
                <a:ea typeface="+mn-ea"/>
                <a:cs typeface="+mn-cs"/>
              </a:rPr>
              <a:t>. For more information and examples, see the topic on how to </a:t>
            </a:r>
            <a:r>
              <a:rPr lang="en-US" sz="1200" b="0" i="0" u="none" strike="noStrike" kern="1200" dirty="0">
                <a:solidFill>
                  <a:schemeClr val="tx1"/>
                </a:solidFill>
                <a:effectLst/>
                <a:latin typeface="+mn-lt"/>
                <a:ea typeface="+mn-ea"/>
                <a:cs typeface="+mn-cs"/>
                <a:hlinkClick r:id="rId8"/>
              </a:rPr>
              <a:t>use multi-stage builds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learn more about </a:t>
            </a:r>
            <a:r>
              <a:rPr lang="en-US" sz="1200" b="1" i="0" kern="1200" dirty="0">
                <a:solidFill>
                  <a:schemeClr val="tx1"/>
                </a:solidFill>
                <a:effectLst/>
                <a:latin typeface="+mn-lt"/>
                <a:ea typeface="+mn-ea"/>
                <a:cs typeface="+mn-cs"/>
              </a:rPr>
              <a:t>stable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edge</a:t>
            </a:r>
            <a:r>
              <a:rPr lang="en-US" sz="1200" b="0" i="0" kern="1200" dirty="0">
                <a:solidFill>
                  <a:schemeClr val="tx1"/>
                </a:solidFill>
                <a:effectLst/>
                <a:latin typeface="+mn-lt"/>
                <a:ea typeface="+mn-ea"/>
                <a:cs typeface="+mn-cs"/>
              </a:rPr>
              <a:t> channels in the </a:t>
            </a:r>
            <a:r>
              <a:rPr lang="en-US" sz="1200" b="0" i="0" u="none" strike="noStrike" kern="1200" dirty="0">
                <a:solidFill>
                  <a:schemeClr val="tx1"/>
                </a:solidFill>
                <a:effectLst/>
                <a:latin typeface="+mn-lt"/>
                <a:ea typeface="+mn-ea"/>
                <a:cs typeface="+mn-cs"/>
                <a:hlinkClick r:id="rId9"/>
              </a:rPr>
              <a:t>Install Docker overview</a:t>
            </a:r>
            <a:r>
              <a:rPr lang="en-US" sz="1200" b="0" i="0" kern="1200" dirty="0">
                <a:solidFill>
                  <a:schemeClr val="tx1"/>
                </a:solidFill>
                <a:effectLst/>
                <a:latin typeface="+mn-lt"/>
                <a:ea typeface="+mn-ea"/>
                <a:cs typeface="+mn-cs"/>
              </a:rPr>
              <a:t> and the </a:t>
            </a:r>
            <a:r>
              <a:rPr lang="en-US" sz="1200" b="0" i="0" u="none" strike="noStrike" kern="1200" dirty="0">
                <a:solidFill>
                  <a:schemeClr val="tx1"/>
                </a:solidFill>
                <a:effectLst/>
                <a:latin typeface="+mn-lt"/>
                <a:ea typeface="+mn-ea"/>
                <a:cs typeface="+mn-cs"/>
                <a:hlinkClick r:id="rId10"/>
              </a:rPr>
              <a:t>Docker CE Edge</a:t>
            </a:r>
            <a:r>
              <a:rPr lang="en-US" sz="1200" b="0" i="0" kern="1200" dirty="0">
                <a:solidFill>
                  <a:schemeClr val="tx1"/>
                </a:solidFill>
                <a:effectLst/>
                <a:latin typeface="+mn-lt"/>
                <a:ea typeface="+mn-ea"/>
                <a:cs typeface="+mn-cs"/>
              </a:rPr>
              <a:t> topics.</a:t>
            </a:r>
          </a:p>
          <a:p>
            <a:endParaRPr lang="en-US" b="1" dirty="0"/>
          </a:p>
          <a:p>
            <a:r>
              <a:rPr lang="en-US" sz="1200" b="0" i="0" kern="1200" dirty="0">
                <a:solidFill>
                  <a:schemeClr val="tx1"/>
                </a:solidFill>
                <a:effectLst/>
                <a:latin typeface="+mn-lt"/>
                <a:ea typeface="+mn-ea"/>
                <a:cs typeface="+mn-cs"/>
              </a:rPr>
              <a:t>7. Optionally, enable </a:t>
            </a:r>
            <a:r>
              <a:rPr lang="en-US" sz="1200" b="0" i="0" u="none" strike="noStrike" kern="1200" dirty="0">
                <a:solidFill>
                  <a:schemeClr val="tx1"/>
                </a:solidFill>
                <a:effectLst/>
                <a:latin typeface="+mn-lt"/>
                <a:ea typeface="+mn-ea"/>
                <a:cs typeface="+mn-cs"/>
                <a:hlinkClick r:id="rId11"/>
              </a:rPr>
              <a:t>autotests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8. Review the default </a:t>
            </a:r>
            <a:r>
              <a:rPr lang="en-US" sz="1200" b="1" i="0" kern="1200" dirty="0">
                <a:solidFill>
                  <a:schemeClr val="tx1"/>
                </a:solidFill>
                <a:effectLst/>
                <a:latin typeface="+mn-lt"/>
                <a:ea typeface="+mn-ea"/>
                <a:cs typeface="+mn-cs"/>
              </a:rPr>
              <a:t>Build Rules</a:t>
            </a:r>
            <a:r>
              <a:rPr lang="en-US" sz="1200" b="0" i="0" kern="1200" dirty="0">
                <a:solidFill>
                  <a:schemeClr val="tx1"/>
                </a:solidFill>
                <a:effectLst/>
                <a:latin typeface="+mn-lt"/>
                <a:ea typeface="+mn-ea"/>
                <a:cs typeface="+mn-cs"/>
              </a:rPr>
              <a:t>, and optionally click the </a:t>
            </a:r>
            <a:r>
              <a:rPr lang="en-US" sz="1200" b="1" i="0" kern="1200" dirty="0">
                <a:solidFill>
                  <a:schemeClr val="tx1"/>
                </a:solidFill>
                <a:effectLst/>
                <a:latin typeface="+mn-lt"/>
                <a:ea typeface="+mn-ea"/>
                <a:cs typeface="+mn-cs"/>
              </a:rPr>
              <a:t>plus sign</a:t>
            </a:r>
            <a:r>
              <a:rPr lang="en-US" sz="1200" b="0" i="0" kern="1200" dirty="0">
                <a:solidFill>
                  <a:schemeClr val="tx1"/>
                </a:solidFill>
                <a:effectLst/>
                <a:latin typeface="+mn-lt"/>
                <a:ea typeface="+mn-ea"/>
                <a:cs typeface="+mn-cs"/>
              </a:rPr>
              <a:t> to add and configure more build rules.</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Build rules</a:t>
            </a:r>
            <a:r>
              <a:rPr lang="en-US" sz="1200" b="0" i="0" kern="1200" dirty="0">
                <a:solidFill>
                  <a:schemeClr val="tx1"/>
                </a:solidFill>
                <a:effectLst/>
                <a:latin typeface="+mn-lt"/>
                <a:ea typeface="+mn-ea"/>
                <a:cs typeface="+mn-cs"/>
              </a:rPr>
              <a:t> control what Docker Cloud builds into images from the contents of the source code repository, and how the resulting images are tagged within the Docker repository.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default build rule is set up for you, which you can edit or delete. This default set builds from the Branch in your source code repository called master, and creates a Docker image tagged with latest.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9. For each branch or tag, enable or disable the </a:t>
            </a:r>
            <a:r>
              <a:rPr lang="en-US" sz="1200" b="1" i="0" kern="1200" dirty="0" err="1">
                <a:solidFill>
                  <a:schemeClr val="tx1"/>
                </a:solidFill>
                <a:effectLst/>
                <a:latin typeface="+mn-lt"/>
                <a:ea typeface="+mn-ea"/>
                <a:cs typeface="+mn-cs"/>
              </a:rPr>
              <a:t>Autobuild</a:t>
            </a:r>
            <a:r>
              <a:rPr lang="en-US" sz="1200" b="0" i="0" kern="1200" dirty="0">
                <a:solidFill>
                  <a:schemeClr val="tx1"/>
                </a:solidFill>
                <a:effectLst/>
                <a:latin typeface="+mn-lt"/>
                <a:ea typeface="+mn-ea"/>
                <a:cs typeface="+mn-cs"/>
              </a:rPr>
              <a:t> toggle.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Only branches or tags with </a:t>
            </a:r>
            <a:r>
              <a:rPr lang="en-US" sz="1200" b="0" i="0" kern="1200" dirty="0" err="1">
                <a:solidFill>
                  <a:schemeClr val="tx1"/>
                </a:solidFill>
                <a:effectLst/>
                <a:latin typeface="+mn-lt"/>
                <a:ea typeface="+mn-ea"/>
                <a:cs typeface="+mn-cs"/>
              </a:rPr>
              <a:t>autobuild</a:t>
            </a:r>
            <a:r>
              <a:rPr lang="en-US" sz="1200" b="0" i="0" kern="1200" dirty="0">
                <a:solidFill>
                  <a:schemeClr val="tx1"/>
                </a:solidFill>
                <a:effectLst/>
                <a:latin typeface="+mn-lt"/>
                <a:ea typeface="+mn-ea"/>
                <a:cs typeface="+mn-cs"/>
              </a:rPr>
              <a:t> enabled are built, tested,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have the resulting image pushed to the repository. Branches with </a:t>
            </a:r>
            <a:r>
              <a:rPr lang="en-US" sz="1200" b="0" i="0" kern="1200" dirty="0" err="1">
                <a:solidFill>
                  <a:schemeClr val="tx1"/>
                </a:solidFill>
                <a:effectLst/>
                <a:latin typeface="+mn-lt"/>
                <a:ea typeface="+mn-ea"/>
                <a:cs typeface="+mn-cs"/>
              </a:rPr>
              <a:t>autobuild</a:t>
            </a:r>
            <a:r>
              <a:rPr lang="en-US" sz="1200" b="0" i="0" kern="1200" dirty="0">
                <a:solidFill>
                  <a:schemeClr val="tx1"/>
                </a:solidFill>
                <a:effectLst/>
                <a:latin typeface="+mn-lt"/>
                <a:ea typeface="+mn-ea"/>
                <a:cs typeface="+mn-cs"/>
              </a:rPr>
              <a:t> disabled are built for test purposes (if enabled at the repository level), but the built Docker image is not pushed to the repository.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10. For each branch or tag, enable or disable the </a:t>
            </a:r>
            <a:r>
              <a:rPr lang="en-US" sz="1200" b="1" i="0" kern="1200" dirty="0">
                <a:solidFill>
                  <a:schemeClr val="tx1"/>
                </a:solidFill>
                <a:effectLst/>
                <a:latin typeface="+mn-lt"/>
                <a:ea typeface="+mn-ea"/>
                <a:cs typeface="+mn-cs"/>
              </a:rPr>
              <a:t>Build Caching</a:t>
            </a:r>
            <a:r>
              <a:rPr lang="en-US" sz="1200" b="0" i="0" kern="1200" dirty="0">
                <a:solidFill>
                  <a:schemeClr val="tx1"/>
                </a:solidFill>
                <a:effectLst/>
                <a:latin typeface="+mn-lt"/>
                <a:ea typeface="+mn-ea"/>
                <a:cs typeface="+mn-cs"/>
              </a:rPr>
              <a:t> toggle.</a:t>
            </a:r>
          </a:p>
          <a:p>
            <a:endParaRPr lang="en-US" sz="1200" b="0" i="0" u="none" strike="noStrike" kern="1200" dirty="0">
              <a:solidFill>
                <a:schemeClr val="tx1"/>
              </a:solidFill>
              <a:effectLst/>
              <a:latin typeface="+mn-lt"/>
              <a:ea typeface="+mn-ea"/>
              <a:cs typeface="+mn-cs"/>
              <a:hlinkClick r:id="rId12"/>
            </a:endParaRPr>
          </a:p>
          <a:p>
            <a:r>
              <a:rPr lang="en-US" sz="1200" b="0" i="0" u="none" strike="noStrike" kern="1200" dirty="0">
                <a:solidFill>
                  <a:schemeClr val="tx1"/>
                </a:solidFill>
                <a:effectLst/>
                <a:latin typeface="+mn-lt"/>
                <a:ea typeface="+mn-ea"/>
                <a:cs typeface="+mn-cs"/>
                <a:hlinkClick r:id="rId12"/>
              </a:rPr>
              <a:t>Build caching</a:t>
            </a:r>
            <a:r>
              <a:rPr lang="en-US" sz="1200" b="0" i="0" kern="1200" dirty="0">
                <a:solidFill>
                  <a:schemeClr val="tx1"/>
                </a:solidFill>
                <a:effectLst/>
                <a:latin typeface="+mn-lt"/>
                <a:ea typeface="+mn-ea"/>
                <a:cs typeface="+mn-cs"/>
              </a:rPr>
              <a:t> can save time if you are building a large image frequently or have many dependencies. You might want to leave build caching disabled to make sure all of your dependencies are resolved at build time, or if you have a large layer that is quicker to build locally.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11. Click </a:t>
            </a:r>
            <a:r>
              <a:rPr lang="en-US" sz="1200" b="1" i="0" kern="1200" dirty="0">
                <a:solidFill>
                  <a:schemeClr val="tx1"/>
                </a:solidFill>
                <a:effectLst/>
                <a:latin typeface="+mn-lt"/>
                <a:ea typeface="+mn-ea"/>
                <a:cs typeface="+mn-cs"/>
              </a:rPr>
              <a:t>Save</a:t>
            </a:r>
            <a:r>
              <a:rPr lang="en-US" sz="1200" b="0" i="0" kern="1200" dirty="0">
                <a:solidFill>
                  <a:schemeClr val="tx1"/>
                </a:solidFill>
                <a:effectLst/>
                <a:latin typeface="+mn-lt"/>
                <a:ea typeface="+mn-ea"/>
                <a:cs typeface="+mn-cs"/>
              </a:rPr>
              <a:t> to save the settings, or click </a:t>
            </a:r>
            <a:r>
              <a:rPr lang="en-US" sz="1200" b="1" i="0" kern="1200" dirty="0">
                <a:solidFill>
                  <a:schemeClr val="tx1"/>
                </a:solidFill>
                <a:effectLst/>
                <a:latin typeface="+mn-lt"/>
                <a:ea typeface="+mn-ea"/>
                <a:cs typeface="+mn-cs"/>
              </a:rPr>
              <a:t>Save and build</a:t>
            </a:r>
            <a:r>
              <a:rPr lang="en-US" sz="1200" b="0" i="0" kern="1200" dirty="0">
                <a:solidFill>
                  <a:schemeClr val="tx1"/>
                </a:solidFill>
                <a:effectLst/>
                <a:latin typeface="+mn-lt"/>
                <a:ea typeface="+mn-ea"/>
                <a:cs typeface="+mn-cs"/>
              </a:rPr>
              <a:t> to save and run an initial test.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webhook</a:t>
            </a:r>
            <a:r>
              <a:rPr lang="en-US" sz="1200" b="0" i="0" kern="1200" dirty="0">
                <a:solidFill>
                  <a:schemeClr val="tx1"/>
                </a:solidFill>
                <a:effectLst/>
                <a:latin typeface="+mn-lt"/>
                <a:ea typeface="+mn-ea"/>
                <a:cs typeface="+mn-cs"/>
              </a:rPr>
              <a:t> is automatically added to your source code repository to notify Docker Cloud on every push. Only pushes to branches that are listed as the source for one or more tags trigger a build.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SOURCE:</a:t>
            </a:r>
          </a:p>
          <a:p>
            <a:r>
              <a:rPr lang="en-US" b="1" dirty="0"/>
              <a:t>https://</a:t>
            </a:r>
            <a:r>
              <a:rPr lang="en-US" b="1" dirty="0" err="1"/>
              <a:t>docs.docker.com</a:t>
            </a:r>
            <a:r>
              <a:rPr lang="en-US" b="1" dirty="0"/>
              <a:t>/</a:t>
            </a:r>
            <a:r>
              <a:rPr lang="en-US" b="1" dirty="0" err="1"/>
              <a:t>docker</a:t>
            </a:r>
            <a:r>
              <a:rPr lang="en-US" b="1" dirty="0"/>
              <a:t>-cloud/builds/automated-build/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7783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Manage builds and images</a:t>
            </a:r>
            <a:br>
              <a:rPr lang="en-US" dirty="0"/>
            </a:br>
            <a:endParaRPr lang="en-US" dirty="0"/>
          </a:p>
          <a:p>
            <a:r>
              <a:rPr lang="en-US" sz="1200" b="1" i="0" u="none" strike="noStrike" kern="1200" dirty="0">
                <a:solidFill>
                  <a:schemeClr val="tx1"/>
                </a:solidFill>
                <a:effectLst/>
                <a:latin typeface="+mn-lt"/>
                <a:ea typeface="+mn-ea"/>
                <a:cs typeface="+mn-cs"/>
              </a:rPr>
              <a:t>(2) Manage swarms (beta swarm mode)</a:t>
            </a:r>
            <a:br>
              <a:rPr lang="en-US" b="1" dirty="0"/>
            </a:br>
            <a:endParaRPr lang="en-US" b="1" dirty="0"/>
          </a:p>
          <a:p>
            <a:r>
              <a:rPr lang="en-US" sz="1200" b="0" i="0" u="none" strike="noStrike" kern="1200" dirty="0">
                <a:solidFill>
                  <a:schemeClr val="tx1"/>
                </a:solidFill>
                <a:effectLst/>
                <a:latin typeface="+mn-lt"/>
                <a:ea typeface="+mn-ea"/>
                <a:cs typeface="+mn-cs"/>
              </a:rPr>
              <a:t>Manage Infrastructure (standard mode)</a:t>
            </a:r>
            <a:br>
              <a:rPr lang="en-US" dirty="0"/>
            </a:br>
            <a:endParaRPr lang="en-US" dirty="0"/>
          </a:p>
          <a:p>
            <a:r>
              <a:rPr lang="en-US" sz="1200" b="0" i="0" u="none" strike="noStrike" kern="1200" dirty="0">
                <a:solidFill>
                  <a:schemeClr val="tx1"/>
                </a:solidFill>
                <a:effectLst/>
                <a:latin typeface="+mn-lt"/>
                <a:ea typeface="+mn-ea"/>
                <a:cs typeface="+mn-cs"/>
              </a:rPr>
              <a:t>Manage nodes and apps (standard mode)</a:t>
            </a:r>
            <a:br>
              <a:rPr lang="en-US" dirty="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2016089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Cloud now allows you to connect to clusters of Docker Engines in </a:t>
            </a:r>
            <a:r>
              <a:rPr lang="en-US" sz="1200" b="0" i="0" u="none" strike="noStrike" kern="1200" dirty="0">
                <a:solidFill>
                  <a:schemeClr val="tx1"/>
                </a:solidFill>
                <a:effectLst/>
                <a:latin typeface="+mn-lt"/>
                <a:ea typeface="+mn-ea"/>
                <a:cs typeface="+mn-cs"/>
                <a:hlinkClick r:id="rId3"/>
              </a:rPr>
              <a:t>swarm mode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With Beta Swarm Mode in Docker Cloud, you can provision swarms to popular cloud providers, or register existing swarms to Docker Cloud.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your Docker ID to authenticate and securely access personal or team swarms.</a:t>
            </a:r>
          </a:p>
          <a:p>
            <a:r>
              <a:rPr lang="en-US" sz="1200" b="0" i="0" u="none" strike="noStrike" kern="1200" dirty="0">
                <a:solidFill>
                  <a:schemeClr val="tx1"/>
                </a:solidFill>
                <a:effectLst/>
                <a:latin typeface="+mn-lt"/>
                <a:ea typeface="+mn-ea"/>
                <a:cs typeface="+mn-cs"/>
                <a:hlinkClick r:id="rId4"/>
              </a:rPr>
              <a:t>Using Swarm Mode with Docker Cloud</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
              </a:rPr>
              <a:t>Swarm Mode and organizations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a:rPr>
              <a:t>Register existing swarms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7"/>
              </a:rPr>
              <a:t>Create a new swarm on AWS in Docker Cloud</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8"/>
              </a:rPr>
              <a:t>Create a new swarm on Microsoft Azure in Docker Cloud</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9"/>
              </a:rPr>
              <a:t>Connect to a swarm through Docker Cloud</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Link Amazon Web Services to Docker Cloud</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1"/>
              </a:rPr>
              <a:t>Link Microsoft Azure Cloud Services to Docker Cloud</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2"/>
              </a:rPr>
              <a:t>Set up SSH keys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a:p>
        </p:txBody>
      </p:sp>
    </p:spTree>
    <p:extLst>
      <p:ext uri="{BB962C8B-B14F-4D97-AF65-F5344CB8AC3E}">
        <p14:creationId xmlns:p14="http://schemas.microsoft.com/office/powerpoint/2010/main" val="648333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a new swarm on Microsoft Azure in Docker Cloud</a:t>
            </a:r>
          </a:p>
          <a:p>
            <a:r>
              <a:rPr lang="en-US" sz="1200" b="0" i="0" kern="1200" dirty="0">
                <a:solidFill>
                  <a:schemeClr val="tx1"/>
                </a:solidFill>
                <a:effectLst/>
                <a:latin typeface="+mn-lt"/>
                <a:ea typeface="+mn-ea"/>
                <a:cs typeface="+mn-cs"/>
              </a:rPr>
              <a:t>You can now create </a:t>
            </a:r>
            <a:r>
              <a:rPr lang="en-US" sz="1200" b="0" i="1" kern="1200" dirty="0">
                <a:solidFill>
                  <a:schemeClr val="tx1"/>
                </a:solidFill>
                <a:effectLst/>
                <a:latin typeface="+mn-lt"/>
                <a:ea typeface="+mn-ea"/>
                <a:cs typeface="+mn-cs"/>
              </a:rPr>
              <a:t>new</a:t>
            </a:r>
            <a:r>
              <a:rPr lang="en-US" sz="1200" b="0" i="0" kern="1200" dirty="0">
                <a:solidFill>
                  <a:schemeClr val="tx1"/>
                </a:solidFill>
                <a:effectLst/>
                <a:latin typeface="+mn-lt"/>
                <a:ea typeface="+mn-ea"/>
                <a:cs typeface="+mn-cs"/>
              </a:rPr>
              <a:t> Docker Swarms from within Docker Cloud as well as register existing swarms.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create a swarm, Docker Cloud connects to the Cloud provider on your behalf, and uses the provider’s APIs and a provider-specific template to launch Docker instances.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instances are then joined to a swarm and the swarm is configured using your input.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access the swarm from Docker Cloud, the system forwards your commands directly to the Docker instances running in the swarm.</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25</a:t>
            </a:fld>
            <a:endParaRPr lang="en-US" altLang="en-US"/>
          </a:p>
        </p:txBody>
      </p:sp>
    </p:spTree>
    <p:extLst>
      <p:ext uri="{BB962C8B-B14F-4D97-AF65-F5344CB8AC3E}">
        <p14:creationId xmlns:p14="http://schemas.microsoft.com/office/powerpoint/2010/main" val="1985767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Link Docker Cloud to your service provider</a:t>
            </a:r>
          </a:p>
          <a:p>
            <a:r>
              <a:rPr lang="en-US" sz="1200" b="0" i="0" kern="1200" dirty="0">
                <a:solidFill>
                  <a:schemeClr val="tx1"/>
                </a:solidFill>
                <a:effectLst/>
                <a:latin typeface="+mn-lt"/>
                <a:ea typeface="+mn-ea"/>
                <a:cs typeface="+mn-cs"/>
              </a:rPr>
              <a:t>To create a swarm, you need to give Docker Cloud permission to deploy swarm nodes on your behalf in your cloud services provider account.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haven’t yet linked Docker Cloud to Azure, </a:t>
            </a:r>
          </a:p>
          <a:p>
            <a:r>
              <a:rPr lang="en-US" sz="1200" b="0" i="0" kern="1200" dirty="0">
                <a:solidFill>
                  <a:schemeClr val="tx1"/>
                </a:solidFill>
                <a:effectLst/>
                <a:latin typeface="+mn-lt"/>
                <a:ea typeface="+mn-ea"/>
                <a:cs typeface="+mn-cs"/>
              </a:rPr>
              <a:t>follow the steps in </a:t>
            </a:r>
            <a:r>
              <a:rPr lang="en-US" sz="1200" b="0" i="0" u="none" strike="noStrike" kern="1200" dirty="0">
                <a:solidFill>
                  <a:schemeClr val="tx1"/>
                </a:solidFill>
                <a:effectLst/>
                <a:latin typeface="+mn-lt"/>
                <a:ea typeface="+mn-ea"/>
                <a:cs typeface="+mn-cs"/>
                <a:hlinkClick r:id="rId3"/>
              </a:rPr>
              <a:t>Link Microsoft Azure Cloud Services to Docker Cloud</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it’s linked, it shows up on the </a:t>
            </a:r>
            <a:r>
              <a:rPr lang="en-US" sz="1200" b="1" i="0" kern="1200" dirty="0">
                <a:solidFill>
                  <a:schemeClr val="tx1"/>
                </a:solidFill>
                <a:effectLst/>
                <a:latin typeface="+mn-lt"/>
                <a:ea typeface="+mn-ea"/>
                <a:cs typeface="+mn-cs"/>
              </a:rPr>
              <a:t>Swarms -&gt; Create</a:t>
            </a:r>
            <a:r>
              <a:rPr lang="en-US" sz="1200" b="0" i="0" kern="1200" dirty="0">
                <a:solidFill>
                  <a:schemeClr val="tx1"/>
                </a:solidFill>
                <a:effectLst/>
                <a:latin typeface="+mn-lt"/>
                <a:ea typeface="+mn-ea"/>
                <a:cs typeface="+mn-cs"/>
              </a:rPr>
              <a:t> page as a connected service provider.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IMAGE:</a:t>
            </a:r>
          </a:p>
          <a:p>
            <a:r>
              <a:rPr lang="en-US" sz="1200" b="1" i="0" kern="1200" dirty="0">
                <a:solidFill>
                  <a:schemeClr val="tx1"/>
                </a:solidFill>
                <a:effectLst/>
                <a:latin typeface="+mn-lt"/>
                <a:ea typeface="+mn-ea"/>
                <a:cs typeface="+mn-cs"/>
              </a:rPr>
              <a:t>azure-creds-</a:t>
            </a:r>
            <a:r>
              <a:rPr lang="en-US" sz="1200" b="1" i="0" kern="1200" dirty="0" err="1">
                <a:solidFill>
                  <a:schemeClr val="tx1"/>
                </a:solidFill>
                <a:effectLst/>
                <a:latin typeface="+mn-lt"/>
                <a:ea typeface="+mn-ea"/>
                <a:cs typeface="+mn-cs"/>
              </a:rPr>
              <a:t>cloud.png</a:t>
            </a:r>
            <a:endParaRPr lang="en-US" sz="1200" b="1"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SHARE:</a:t>
            </a:r>
          </a:p>
          <a:p>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If you are using a Microsoft Azure Visual Studio MSDN subscription, you need to enable </a:t>
            </a:r>
            <a:r>
              <a:rPr lang="en-US" sz="1200" i="1" kern="1200" dirty="0">
                <a:solidFill>
                  <a:schemeClr val="tx1"/>
                </a:solidFill>
                <a:effectLst/>
                <a:latin typeface="+mn-lt"/>
                <a:ea typeface="+mn-ea"/>
                <a:cs typeface="+mn-cs"/>
              </a:rPr>
              <a:t>programmatic deployments</a:t>
            </a:r>
            <a:r>
              <a:rPr lang="en-US" sz="1200" kern="1200" dirty="0">
                <a:solidFill>
                  <a:schemeClr val="tx1"/>
                </a:solidFill>
                <a:effectLst/>
                <a:latin typeface="+mn-lt"/>
                <a:ea typeface="+mn-ea"/>
                <a:cs typeface="+mn-cs"/>
              </a:rPr>
              <a:t> on the Docker CE VM Azure Marketplace item. </a:t>
            </a:r>
          </a:p>
          <a:p>
            <a:r>
              <a:rPr lang="en-US" sz="1200" kern="1200" dirty="0">
                <a:solidFill>
                  <a:schemeClr val="tx1"/>
                </a:solidFill>
                <a:effectLst/>
                <a:latin typeface="+mn-lt"/>
                <a:ea typeface="+mn-ea"/>
                <a:cs typeface="+mn-cs"/>
              </a:rPr>
              <a:t>See the Microsoft Azure blog post on </a:t>
            </a:r>
            <a:r>
              <a:rPr lang="en-US" sz="1200" u="none" strike="noStrike" kern="1200" dirty="0">
                <a:solidFill>
                  <a:schemeClr val="tx1"/>
                </a:solidFill>
                <a:effectLst/>
                <a:latin typeface="+mn-lt"/>
                <a:ea typeface="+mn-ea"/>
                <a:cs typeface="+mn-cs"/>
                <a:hlinkClick r:id="rId4"/>
              </a:rPr>
              <a:t>Working with Marketplace Images on Azure Resource Manager</a:t>
            </a:r>
            <a:r>
              <a:rPr lang="en-US" sz="1200" kern="1200" dirty="0">
                <a:solidFill>
                  <a:schemeClr val="tx1"/>
                </a:solidFill>
                <a:effectLst/>
                <a:latin typeface="+mn-lt"/>
                <a:ea typeface="+mn-ea"/>
                <a:cs typeface="+mn-cs"/>
              </a:rPr>
              <a:t> for instructions on how to do this.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26</a:t>
            </a:fld>
            <a:endParaRPr lang="en-US" altLang="en-US"/>
          </a:p>
        </p:txBody>
      </p:sp>
    </p:spTree>
    <p:extLst>
      <p:ext uri="{BB962C8B-B14F-4D97-AF65-F5344CB8AC3E}">
        <p14:creationId xmlns:p14="http://schemas.microsoft.com/office/powerpoint/2010/main" val="197454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a swarm</a:t>
            </a:r>
          </a:p>
          <a:p>
            <a:r>
              <a:rPr lang="en-US" sz="1200" b="0" i="0" kern="1200" dirty="0">
                <a:solidFill>
                  <a:schemeClr val="tx1"/>
                </a:solidFill>
                <a:effectLst/>
                <a:latin typeface="+mn-lt"/>
                <a:ea typeface="+mn-ea"/>
                <a:cs typeface="+mn-cs"/>
              </a:rPr>
              <a:t>1. If necessary, log in to Docker Cloud and switch to Swarm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Click </a:t>
            </a:r>
            <a:r>
              <a:rPr lang="en-US" sz="1200" b="1" i="0" kern="1200" dirty="0">
                <a:solidFill>
                  <a:schemeClr val="tx1"/>
                </a:solidFill>
                <a:effectLst/>
                <a:latin typeface="+mn-lt"/>
                <a:ea typeface="+mn-ea"/>
                <a:cs typeface="+mn-cs"/>
              </a:rPr>
              <a:t>Swarms</a:t>
            </a:r>
            <a:r>
              <a:rPr lang="en-US" sz="1200" b="0" i="0" kern="1200" dirty="0">
                <a:solidFill>
                  <a:schemeClr val="tx1"/>
                </a:solidFill>
                <a:effectLst/>
                <a:latin typeface="+mn-lt"/>
                <a:ea typeface="+mn-ea"/>
                <a:cs typeface="+mn-cs"/>
              </a:rPr>
              <a:t> in the top navigation, then click </a:t>
            </a:r>
            <a:r>
              <a:rPr lang="en-US" sz="1200" b="1" i="0" kern="1200" dirty="0">
                <a:solidFill>
                  <a:schemeClr val="tx1"/>
                </a:solidFill>
                <a:effectLst/>
                <a:latin typeface="+mn-lt"/>
                <a:ea typeface="+mn-ea"/>
                <a:cs typeface="+mn-cs"/>
              </a:rPr>
              <a:t>Create</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Alternatively, you can select </a:t>
            </a:r>
            <a:r>
              <a:rPr lang="en-US" sz="1200" b="1" i="0" kern="1200" dirty="0">
                <a:solidFill>
                  <a:schemeClr val="tx1"/>
                </a:solidFill>
                <a:effectLst/>
                <a:latin typeface="+mn-lt"/>
                <a:ea typeface="+mn-ea"/>
                <a:cs typeface="+mn-cs"/>
              </a:rPr>
              <a:t>+ -&gt; Swarm</a:t>
            </a:r>
            <a:r>
              <a:rPr lang="en-US" sz="1200" b="0" i="0" kern="1200" dirty="0">
                <a:solidFill>
                  <a:schemeClr val="tx1"/>
                </a:solidFill>
                <a:effectLst/>
                <a:latin typeface="+mn-lt"/>
                <a:ea typeface="+mn-ea"/>
                <a:cs typeface="+mn-cs"/>
              </a:rPr>
              <a:t> from the top navigation to get to the same page.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Enter a name for the new swarm.</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SHARE: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Docker ID is pre-populated. In the example, our swarm name is “</a:t>
            </a:r>
            <a:r>
              <a:rPr lang="en-US" sz="1200" b="0" i="0" kern="1200" dirty="0" err="1">
                <a:solidFill>
                  <a:schemeClr val="tx1"/>
                </a:solidFill>
                <a:effectLst/>
                <a:latin typeface="+mn-lt"/>
                <a:ea typeface="+mn-ea"/>
                <a:cs typeface="+mn-cs"/>
              </a:rPr>
              <a:t>vote_swarm</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IMAGE:</a:t>
            </a:r>
          </a:p>
          <a:p>
            <a:r>
              <a:rPr lang="en-US" sz="1200" b="1" i="0" kern="1200" dirty="0">
                <a:solidFill>
                  <a:schemeClr val="tx1"/>
                </a:solidFill>
                <a:effectLst/>
                <a:latin typeface="+mn-lt"/>
                <a:ea typeface="+mn-ea"/>
                <a:cs typeface="+mn-cs"/>
              </a:rPr>
              <a:t>azure-create-swarm-1-name.png</a:t>
            </a:r>
          </a:p>
          <a:p>
            <a:endParaRPr lang="en-US" sz="1200" b="1"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SHARE:</a:t>
            </a:r>
          </a:p>
          <a:p>
            <a:r>
              <a:rPr lang="en-US" sz="1200" b="1" i="0" kern="1200" dirty="0">
                <a:solidFill>
                  <a:schemeClr val="tx1"/>
                </a:solidFill>
                <a:effectLst/>
                <a:latin typeface="+mn-lt"/>
                <a:ea typeface="+mn-ea"/>
                <a:cs typeface="+mn-cs"/>
              </a:rPr>
              <a:t>Tip:</a:t>
            </a:r>
            <a:r>
              <a:rPr lang="en-US" sz="1200" b="0" i="0" kern="1200" dirty="0">
                <a:solidFill>
                  <a:schemeClr val="tx1"/>
                </a:solidFill>
                <a:effectLst/>
                <a:latin typeface="+mn-lt"/>
                <a:ea typeface="+mn-ea"/>
                <a:cs typeface="+mn-cs"/>
              </a:rPr>
              <a:t> Use all lower case letters for swarm names. No spaces, capitalized letters, or special characters other than ., _, or - are allowed.</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27</a:t>
            </a:fld>
            <a:endParaRPr lang="en-US" altLang="en-US"/>
          </a:p>
        </p:txBody>
      </p:sp>
    </p:spTree>
    <p:extLst>
      <p:ext uri="{BB962C8B-B14F-4D97-AF65-F5344CB8AC3E}">
        <p14:creationId xmlns:p14="http://schemas.microsoft.com/office/powerpoint/2010/main" val="1980925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a swarm</a:t>
            </a:r>
          </a:p>
          <a:p>
            <a:r>
              <a:rPr lang="en-US" sz="1200" b="0" i="0" kern="1200" dirty="0">
                <a:solidFill>
                  <a:schemeClr val="tx1"/>
                </a:solidFill>
                <a:effectLst/>
                <a:latin typeface="+mn-lt"/>
                <a:ea typeface="+mn-ea"/>
                <a:cs typeface="+mn-cs"/>
              </a:rPr>
              <a:t>4. Select Microsoft Azure as the service provider, select a channel (Stable or Edge) from the drop-down menu, provide an App name, and select the Azure Subscription you want to use.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You can learn more about </a:t>
            </a:r>
            <a:r>
              <a:rPr lang="en-US" sz="1200" b="1" i="0" kern="1200" dirty="0">
                <a:solidFill>
                  <a:schemeClr val="tx1"/>
                </a:solidFill>
                <a:effectLst/>
                <a:latin typeface="+mn-lt"/>
                <a:ea typeface="+mn-ea"/>
                <a:cs typeface="+mn-cs"/>
              </a:rPr>
              <a:t>stable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edge</a:t>
            </a:r>
            <a:r>
              <a:rPr lang="en-US" sz="1200" b="0" i="0" kern="1200" dirty="0">
                <a:solidFill>
                  <a:schemeClr val="tx1"/>
                </a:solidFill>
                <a:effectLst/>
                <a:latin typeface="+mn-lt"/>
                <a:ea typeface="+mn-ea"/>
                <a:cs typeface="+mn-cs"/>
              </a:rPr>
              <a:t> channels in the </a:t>
            </a:r>
            <a:r>
              <a:rPr lang="en-US" sz="1200" b="0" i="0" u="none" strike="noStrike" kern="1200" dirty="0">
                <a:solidFill>
                  <a:schemeClr val="tx1"/>
                </a:solidFill>
                <a:effectLst/>
                <a:latin typeface="+mn-lt"/>
                <a:ea typeface="+mn-ea"/>
                <a:cs typeface="+mn-cs"/>
                <a:hlinkClick r:id="rId3"/>
              </a:rPr>
              <a:t>Install Docker overview</a:t>
            </a:r>
            <a:r>
              <a:rPr lang="en-US" sz="1200" b="0" i="0" kern="1200" dirty="0">
                <a:solidFill>
                  <a:schemeClr val="tx1"/>
                </a:solidFill>
                <a:effectLst/>
                <a:latin typeface="+mn-lt"/>
                <a:ea typeface="+mn-ea"/>
                <a:cs typeface="+mn-cs"/>
              </a:rPr>
              <a:t> and the </a:t>
            </a:r>
            <a:r>
              <a:rPr lang="en-US" sz="1200" b="0" i="0" u="none" strike="noStrike" kern="1200" dirty="0">
                <a:solidFill>
                  <a:schemeClr val="tx1"/>
                </a:solidFill>
                <a:effectLst/>
                <a:latin typeface="+mn-lt"/>
                <a:ea typeface="+mn-ea"/>
                <a:cs typeface="+mn-cs"/>
                <a:hlinkClick r:id="rId4"/>
              </a:rPr>
              <a:t>Docker CE Edge</a:t>
            </a:r>
            <a:r>
              <a:rPr lang="en-US" sz="1200" b="0" i="0" kern="1200" dirty="0">
                <a:solidFill>
                  <a:schemeClr val="tx1"/>
                </a:solidFill>
                <a:effectLst/>
                <a:latin typeface="+mn-lt"/>
                <a:ea typeface="+mn-ea"/>
                <a:cs typeface="+mn-cs"/>
              </a:rPr>
              <a:t> topics.</a:t>
            </a:r>
          </a:p>
          <a:p>
            <a:r>
              <a:rPr lang="en-US" sz="1200" b="0" i="0" kern="1200" dirty="0">
                <a:solidFill>
                  <a:schemeClr val="tx1"/>
                </a:solidFill>
                <a:effectLst/>
                <a:latin typeface="+mn-lt"/>
                <a:ea typeface="+mn-ea"/>
                <a:cs typeface="+mn-cs"/>
              </a:rPr>
              <a:t>In this example, we use the Stable channel, our app name is “</a:t>
            </a:r>
            <a:r>
              <a:rPr lang="en-US" sz="1200" b="0" i="0" kern="1200" dirty="0" err="1">
                <a:solidFill>
                  <a:schemeClr val="tx1"/>
                </a:solidFill>
                <a:effectLst/>
                <a:latin typeface="+mn-lt"/>
                <a:ea typeface="+mn-ea"/>
                <a:cs typeface="+mn-cs"/>
              </a:rPr>
              <a:t>voting_app</a:t>
            </a:r>
            <a:r>
              <a:rPr lang="en-US" sz="1200" b="0" i="0" kern="1200" dirty="0">
                <a:solidFill>
                  <a:schemeClr val="tx1"/>
                </a:solidFill>
                <a:effectLst/>
                <a:latin typeface="+mn-lt"/>
                <a:ea typeface="+mn-ea"/>
                <a:cs typeface="+mn-cs"/>
              </a:rPr>
              <a:t>” and we’ve selected a Pay-As-You-Go subscription.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IMAGE:</a:t>
            </a:r>
          </a:p>
          <a:p>
            <a:r>
              <a:rPr lang="en-US" sz="1200" b="1" i="0" kern="1200" dirty="0">
                <a:solidFill>
                  <a:schemeClr val="tx1"/>
                </a:solidFill>
                <a:effectLst/>
                <a:latin typeface="+mn-lt"/>
                <a:ea typeface="+mn-ea"/>
                <a:cs typeface="+mn-cs"/>
              </a:rPr>
              <a:t>azure-create-swarm-0.png</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28</a:t>
            </a:fld>
            <a:endParaRPr lang="en-US" altLang="en-US"/>
          </a:p>
        </p:txBody>
      </p:sp>
    </p:spTree>
    <p:extLst>
      <p:ext uri="{BB962C8B-B14F-4D97-AF65-F5344CB8AC3E}">
        <p14:creationId xmlns:p14="http://schemas.microsoft.com/office/powerpoint/2010/main" val="1770309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a swarm</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Make sure that </a:t>
            </a:r>
            <a:r>
              <a:rPr lang="en-US" sz="1200" b="1" i="0" kern="1200" dirty="0">
                <a:solidFill>
                  <a:schemeClr val="tx1"/>
                </a:solidFill>
                <a:effectLst/>
                <a:latin typeface="+mn-lt"/>
                <a:ea typeface="+mn-ea"/>
                <a:cs typeface="+mn-cs"/>
              </a:rPr>
              <a:t>Create new resource group</a:t>
            </a:r>
            <a:r>
              <a:rPr lang="en-US" sz="1200" b="0" i="0" kern="1200" dirty="0">
                <a:solidFill>
                  <a:schemeClr val="tx1"/>
                </a:solidFill>
                <a:effectLst/>
                <a:latin typeface="+mn-lt"/>
                <a:ea typeface="+mn-ea"/>
                <a:cs typeface="+mn-cs"/>
              </a:rPr>
              <a:t> is selected, provide a name for the group, and select a location from the drop-down menu.</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Our example app is called </a:t>
            </a:r>
            <a:r>
              <a:rPr lang="en-US" sz="1200" b="0" i="0" kern="1200" dirty="0" err="1">
                <a:solidFill>
                  <a:schemeClr val="tx1"/>
                </a:solidFill>
                <a:effectLst/>
                <a:latin typeface="+mn-lt"/>
                <a:ea typeface="+mn-ea"/>
                <a:cs typeface="+mn-cs"/>
              </a:rPr>
              <a:t>swarm_vote_resources</a:t>
            </a:r>
            <a:r>
              <a:rPr lang="en-US" sz="1200" b="0" i="0" kern="1200" dirty="0">
                <a:solidFill>
                  <a:schemeClr val="tx1"/>
                </a:solidFill>
                <a:effectLst/>
                <a:latin typeface="+mn-lt"/>
                <a:ea typeface="+mn-ea"/>
                <a:cs typeface="+mn-cs"/>
              </a:rPr>
              <a:t>, and it is located in West US.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IMAGE:</a:t>
            </a:r>
          </a:p>
          <a:p>
            <a:r>
              <a:rPr lang="en-US" sz="1200" b="1" i="0" kern="1200" dirty="0">
                <a:solidFill>
                  <a:schemeClr val="tx1"/>
                </a:solidFill>
                <a:effectLst/>
                <a:latin typeface="+mn-lt"/>
                <a:ea typeface="+mn-ea"/>
                <a:cs typeface="+mn-cs"/>
              </a:rPr>
              <a:t>azure-create-swarm-3-resource-group.png</a:t>
            </a:r>
          </a:p>
          <a:p>
            <a:endParaRPr lang="en-US" sz="1200" b="1"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SHARE:</a:t>
            </a:r>
          </a:p>
          <a:p>
            <a:r>
              <a:rPr lang="en-US" sz="1200" b="1" i="0" kern="1200" dirty="0">
                <a:solidFill>
                  <a:schemeClr val="tx1"/>
                </a:solidFill>
                <a:effectLst/>
                <a:latin typeface="+mn-lt"/>
                <a:ea typeface="+mn-ea"/>
                <a:cs typeface="+mn-cs"/>
              </a:rPr>
              <a:t>Tip:</a:t>
            </a:r>
            <a:r>
              <a:rPr lang="en-US" sz="1200" b="0" i="0" kern="1200" dirty="0">
                <a:solidFill>
                  <a:schemeClr val="tx1"/>
                </a:solidFill>
                <a:effectLst/>
                <a:latin typeface="+mn-lt"/>
                <a:ea typeface="+mn-ea"/>
                <a:cs typeface="+mn-cs"/>
              </a:rPr>
              <a:t> Be sure to create a new resource group for a swarm. If you choose to use an existing group, the swarm fails as Azure does not currently support this.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29</a:t>
            </a:fld>
            <a:endParaRPr lang="en-US" altLang="en-US"/>
          </a:p>
        </p:txBody>
      </p:sp>
    </p:spTree>
    <p:extLst>
      <p:ext uri="{BB962C8B-B14F-4D97-AF65-F5344CB8AC3E}">
        <p14:creationId xmlns:p14="http://schemas.microsoft.com/office/powerpoint/2010/main" val="689138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Create a swarm</a:t>
            </a:r>
          </a:p>
          <a:p>
            <a:br>
              <a:rPr lang="en-US" dirty="0"/>
            </a:br>
            <a:r>
              <a:rPr lang="en-US" dirty="0"/>
              <a:t>6. </a:t>
            </a:r>
            <a:r>
              <a:rPr lang="en-US" sz="1200" b="0" i="0" kern="1200" dirty="0">
                <a:solidFill>
                  <a:schemeClr val="tx1"/>
                </a:solidFill>
                <a:effectLst/>
                <a:latin typeface="+mn-lt"/>
                <a:ea typeface="+mn-ea"/>
                <a:cs typeface="+mn-cs"/>
              </a:rPr>
              <a:t>Choose how many swarm managers and worker nodes to deploy.</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Here, we create one manager and two worker nodes. (This maps nicely to the </a:t>
            </a:r>
            <a:r>
              <a:rPr lang="en-US" sz="1200" b="0" i="0" u="none" strike="noStrike" kern="1200" dirty="0">
                <a:solidFill>
                  <a:schemeClr val="tx1"/>
                </a:solidFill>
                <a:effectLst/>
                <a:latin typeface="+mn-lt"/>
                <a:ea typeface="+mn-ea"/>
                <a:cs typeface="+mn-cs"/>
                <a:hlinkClick r:id="rId3"/>
              </a:rPr>
              <a:t>Swarm tutorial setup</a:t>
            </a:r>
            <a:r>
              <a:rPr lang="en-US" sz="1200" b="0" i="0" kern="1200" dirty="0">
                <a:solidFill>
                  <a:schemeClr val="tx1"/>
                </a:solidFill>
                <a:effectLst/>
                <a:latin typeface="+mn-lt"/>
                <a:ea typeface="+mn-ea"/>
                <a:cs typeface="+mn-cs"/>
              </a:rPr>
              <a:t> and the </a:t>
            </a:r>
            <a:r>
              <a:rPr lang="en-US" sz="1200" b="0" i="0" u="none" strike="noStrike" kern="1200" dirty="0">
                <a:solidFill>
                  <a:schemeClr val="tx1"/>
                </a:solidFill>
                <a:effectLst/>
                <a:latin typeface="+mn-lt"/>
                <a:ea typeface="+mn-ea"/>
                <a:cs typeface="+mn-cs"/>
                <a:hlinkClick r:id="rId4"/>
              </a:rPr>
              <a:t>voting app sample in Docker Labs</a:t>
            </a:r>
            <a:r>
              <a:rPr lang="en-US" sz="1200" b="0" i="0" kern="1200" dirty="0">
                <a:solidFill>
                  <a:schemeClr val="tx1"/>
                </a:solidFill>
                <a:effectLst/>
                <a:latin typeface="+mn-lt"/>
                <a:ea typeface="+mn-ea"/>
                <a:cs typeface="+mn-cs"/>
              </a:rPr>
              <a:t>.)</a:t>
            </a:r>
          </a:p>
          <a:p>
            <a:endParaRPr lang="en-US" dirty="0"/>
          </a:p>
          <a:p>
            <a:r>
              <a:rPr lang="en-US" b="1" dirty="0"/>
              <a:t>IMAGE:</a:t>
            </a:r>
          </a:p>
          <a:p>
            <a:r>
              <a:rPr lang="en-US" b="1" dirty="0"/>
              <a:t>cloud-create-swarm-4-size.png</a:t>
            </a:r>
          </a:p>
          <a:p>
            <a:endParaRPr lang="en-US" dirty="0"/>
          </a:p>
          <a:p>
            <a:r>
              <a:rPr lang="en-US" sz="1200" b="0" i="0" kern="1200" dirty="0">
                <a:solidFill>
                  <a:schemeClr val="tx1"/>
                </a:solidFill>
                <a:effectLst/>
                <a:latin typeface="+mn-lt"/>
                <a:ea typeface="+mn-ea"/>
                <a:cs typeface="+mn-cs"/>
              </a:rPr>
              <a:t>7. Configure swarm properties, SSH key and resource cleanup.</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Copy-paste the public </a:t>
            </a:r>
            <a:r>
              <a:rPr lang="en-US" sz="1200" b="0" i="0" u="none" strike="noStrike" kern="1200" dirty="0">
                <a:solidFill>
                  <a:schemeClr val="tx1"/>
                </a:solidFill>
                <a:effectLst/>
                <a:latin typeface="+mn-lt"/>
                <a:ea typeface="+mn-ea"/>
                <a:cs typeface="+mn-cs"/>
                <a:hlinkClick r:id="rId5"/>
              </a:rPr>
              <a:t>SSH key</a:t>
            </a:r>
            <a:r>
              <a:rPr lang="en-US" sz="1200" b="0" i="0" kern="1200" dirty="0">
                <a:solidFill>
                  <a:schemeClr val="tx1"/>
                </a:solidFill>
                <a:effectLst/>
                <a:latin typeface="+mn-lt"/>
                <a:ea typeface="+mn-ea"/>
                <a:cs typeface="+mn-cs"/>
              </a:rPr>
              <a:t> you want to use to connect to the nodes. </a:t>
            </a:r>
          </a:p>
          <a:p>
            <a:r>
              <a:rPr lang="en-US" sz="1200" b="0" i="0" kern="1200" dirty="0">
                <a:solidFill>
                  <a:schemeClr val="tx1"/>
                </a:solidFill>
                <a:effectLst/>
                <a:latin typeface="+mn-lt"/>
                <a:ea typeface="+mn-ea"/>
                <a:cs typeface="+mn-cs"/>
              </a:rPr>
              <a:t>(Provide the one for which you have the private key locally.)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azure-create-swarm-5-properties.png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SHARE:</a:t>
            </a:r>
          </a:p>
          <a:p>
            <a:pPr lvl="1"/>
            <a:r>
              <a:rPr lang="en-US" sz="1200" b="0" i="0" kern="1200" dirty="0">
                <a:solidFill>
                  <a:schemeClr val="tx1"/>
                </a:solidFill>
                <a:effectLst/>
                <a:latin typeface="+mn-lt"/>
                <a:ea typeface="+mn-ea"/>
                <a:cs typeface="+mn-cs"/>
              </a:rPr>
              <a:t>To list existing </a:t>
            </a:r>
            <a:r>
              <a:rPr lang="en-US" sz="1200" b="0" i="0" kern="1200" dirty="0">
                <a:solidFill>
                  <a:schemeClr val="tx1"/>
                </a:solidFill>
                <a:effectLst/>
                <a:latin typeface="Courier New" charset="0"/>
                <a:ea typeface="Courier New" charset="0"/>
                <a:cs typeface="Courier New" charset="0"/>
              </a:rPr>
              <a:t>SSH keys: ls -al ~/.</a:t>
            </a:r>
            <a:r>
              <a:rPr lang="en-US" sz="1200" b="0" i="0" kern="1200" dirty="0" err="1">
                <a:solidFill>
                  <a:schemeClr val="tx1"/>
                </a:solidFill>
                <a:effectLst/>
                <a:latin typeface="Courier New" charset="0"/>
                <a:ea typeface="Courier New" charset="0"/>
                <a:cs typeface="Courier New" charset="0"/>
              </a:rPr>
              <a:t>ssh</a:t>
            </a:r>
            <a:endParaRPr lang="en-US" sz="1200" b="0" i="0" kern="1200" dirty="0">
              <a:solidFill>
                <a:schemeClr val="tx1"/>
              </a:solidFill>
              <a:effectLst/>
              <a:latin typeface="Courier New" charset="0"/>
              <a:ea typeface="Courier New" charset="0"/>
              <a:cs typeface="Courier New" charset="0"/>
            </a:endParaRPr>
          </a:p>
          <a:p>
            <a:pPr lvl="1"/>
            <a:r>
              <a:rPr lang="en-US" sz="1200" b="0" i="0" kern="1200" dirty="0">
                <a:solidFill>
                  <a:schemeClr val="tx1"/>
                </a:solidFill>
                <a:effectLst/>
                <a:latin typeface="+mn-lt"/>
                <a:ea typeface="+mn-ea"/>
                <a:cs typeface="+mn-cs"/>
              </a:rPr>
              <a:t>To copy the public SSH key to your clipboard: </a:t>
            </a:r>
            <a:r>
              <a:rPr lang="en-US" sz="1200" b="0" i="0" kern="1200" dirty="0" err="1">
                <a:solidFill>
                  <a:schemeClr val="tx1"/>
                </a:solidFill>
                <a:effectLst/>
                <a:latin typeface="+mn-lt"/>
                <a:ea typeface="+mn-ea"/>
                <a:cs typeface="+mn-cs"/>
              </a:rPr>
              <a:t>pbcopy</a:t>
            </a:r>
            <a:r>
              <a:rPr lang="en-US" sz="1200" b="0" i="0" kern="1200" dirty="0">
                <a:solidFill>
                  <a:schemeClr val="tx1"/>
                </a:solidFill>
                <a:effectLst/>
                <a:latin typeface="+mn-lt"/>
                <a:ea typeface="+mn-ea"/>
                <a:cs typeface="+mn-cs"/>
              </a:rPr>
              <a:t> &lt;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id_rsa.pub</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Choose whether to provide daily resource cleanup. </a:t>
            </a:r>
          </a:p>
          <a:p>
            <a:r>
              <a:rPr lang="en-US" sz="1200" b="0" i="0" kern="1200" dirty="0">
                <a:solidFill>
                  <a:schemeClr val="tx1"/>
                </a:solidFill>
                <a:effectLst/>
                <a:latin typeface="+mn-lt"/>
                <a:ea typeface="+mn-ea"/>
                <a:cs typeface="+mn-cs"/>
              </a:rPr>
              <a:t>(Enabling this option helps avoid charges for resources that you are no longer using.)</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30</a:t>
            </a:fld>
            <a:endParaRPr lang="en-US" altLang="en-US"/>
          </a:p>
        </p:txBody>
      </p:sp>
    </p:spTree>
    <p:extLst>
      <p:ext uri="{BB962C8B-B14F-4D97-AF65-F5344CB8AC3E}">
        <p14:creationId xmlns:p14="http://schemas.microsoft.com/office/powerpoint/2010/main" val="167651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Cloud provides a hosted </a:t>
            </a:r>
            <a:r>
              <a:rPr lang="en-US" sz="1200" b="0" i="0" u="none" strike="noStrike" kern="1200" dirty="0">
                <a:solidFill>
                  <a:schemeClr val="tx1"/>
                </a:solidFill>
                <a:effectLst/>
                <a:latin typeface="+mn-lt"/>
                <a:ea typeface="+mn-ea"/>
                <a:cs typeface="+mn-cs"/>
                <a:hlinkClick r:id="rId3"/>
              </a:rPr>
              <a:t>registry service</a:t>
            </a:r>
            <a:r>
              <a:rPr lang="en-US" sz="1200" b="0" i="0" kern="1200" dirty="0">
                <a:solidFill>
                  <a:schemeClr val="tx1"/>
                </a:solidFill>
                <a:effectLst/>
                <a:latin typeface="+mn-lt"/>
                <a:ea typeface="+mn-ea"/>
                <a:cs typeface="+mn-cs"/>
              </a:rPr>
              <a:t> with </a:t>
            </a:r>
            <a:r>
              <a:rPr lang="en-US" sz="1200" b="0" i="0" u="none" strike="noStrike" kern="1200" dirty="0">
                <a:solidFill>
                  <a:schemeClr val="tx1"/>
                </a:solidFill>
                <a:effectLst/>
                <a:latin typeface="+mn-lt"/>
                <a:ea typeface="+mn-ea"/>
                <a:cs typeface="+mn-cs"/>
                <a:hlinkClick r:id="rId4"/>
              </a:rPr>
              <a:t>build</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testing</a:t>
            </a:r>
            <a:r>
              <a:rPr lang="en-US" sz="1200" b="0" i="0" kern="1200" dirty="0">
                <a:solidFill>
                  <a:schemeClr val="tx1"/>
                </a:solidFill>
                <a:effectLst/>
                <a:latin typeface="+mn-lt"/>
                <a:ea typeface="+mn-ea"/>
                <a:cs typeface="+mn-cs"/>
              </a:rPr>
              <a:t> facilities for </a:t>
            </a:r>
            <a:r>
              <a:rPr lang="en-US" sz="1200" b="0" i="0" kern="1200" dirty="0" err="1">
                <a:solidFill>
                  <a:schemeClr val="tx1"/>
                </a:solidFill>
                <a:effectLst/>
                <a:latin typeface="+mn-lt"/>
                <a:ea typeface="+mn-ea"/>
                <a:cs typeface="+mn-cs"/>
              </a:rPr>
              <a:t>Dockerized</a:t>
            </a:r>
            <a:r>
              <a:rPr lang="en-US" sz="1200" b="0" i="0" kern="1200" dirty="0">
                <a:solidFill>
                  <a:schemeClr val="tx1"/>
                </a:solidFill>
                <a:effectLst/>
                <a:latin typeface="+mn-lt"/>
                <a:ea typeface="+mn-ea"/>
                <a:cs typeface="+mn-cs"/>
              </a:rPr>
              <a:t> application images; </a:t>
            </a:r>
          </a:p>
          <a:p>
            <a:r>
              <a:rPr lang="en-US" sz="1200" b="0" i="0" kern="1200" dirty="0">
                <a:solidFill>
                  <a:schemeClr val="tx1"/>
                </a:solidFill>
                <a:effectLst/>
                <a:latin typeface="+mn-lt"/>
                <a:ea typeface="+mn-ea"/>
                <a:cs typeface="+mn-cs"/>
              </a:rPr>
              <a:t>tools to help you set up and </a:t>
            </a:r>
            <a:r>
              <a:rPr lang="en-US" sz="1200" b="0" i="0" u="none" strike="noStrike" kern="1200" dirty="0">
                <a:solidFill>
                  <a:schemeClr val="tx1"/>
                </a:solidFill>
                <a:effectLst/>
                <a:latin typeface="+mn-lt"/>
                <a:ea typeface="+mn-ea"/>
                <a:cs typeface="+mn-cs"/>
                <a:hlinkClick r:id="rId6"/>
              </a:rPr>
              <a:t>manage host infrastructure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and </a:t>
            </a:r>
            <a:r>
              <a:rPr lang="en-US" sz="1200" b="0" i="0" u="none" strike="noStrike" kern="1200" dirty="0">
                <a:solidFill>
                  <a:schemeClr val="tx1"/>
                </a:solidFill>
                <a:effectLst/>
                <a:latin typeface="+mn-lt"/>
                <a:ea typeface="+mn-ea"/>
                <a:cs typeface="+mn-cs"/>
                <a:hlinkClick r:id="rId7"/>
              </a:rPr>
              <a:t>application lifecycle features</a:t>
            </a:r>
            <a:r>
              <a:rPr lang="en-US" sz="1200" b="0" i="0" kern="1200" dirty="0">
                <a:solidFill>
                  <a:schemeClr val="tx1"/>
                </a:solidFill>
                <a:effectLst/>
                <a:latin typeface="+mn-lt"/>
                <a:ea typeface="+mn-ea"/>
                <a:cs typeface="+mn-cs"/>
              </a:rPr>
              <a:t> to automate deploying (and redeploying) services created from images.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140319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8. </a:t>
            </a:r>
            <a:r>
              <a:rPr lang="en-US" sz="1200" b="0" i="0" kern="1200" dirty="0">
                <a:solidFill>
                  <a:schemeClr val="tx1"/>
                </a:solidFill>
                <a:effectLst/>
                <a:latin typeface="+mn-lt"/>
                <a:ea typeface="+mn-ea"/>
                <a:cs typeface="+mn-cs"/>
              </a:rPr>
              <a:t>Select the machine sizes for the managers, and for the workers.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IMAGE:</a:t>
            </a:r>
          </a:p>
          <a:p>
            <a:r>
              <a:rPr lang="en-US" sz="1200" b="1" i="0" kern="1200" dirty="0">
                <a:solidFill>
                  <a:schemeClr val="tx1"/>
                </a:solidFill>
                <a:effectLst/>
                <a:latin typeface="+mn-lt"/>
                <a:ea typeface="+mn-ea"/>
                <a:cs typeface="+mn-cs"/>
              </a:rPr>
              <a:t>azure-create-swarm-6-manager-worker.png</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The larger your swarm, the larger the machine size you should use. </a:t>
            </a:r>
          </a:p>
          <a:p>
            <a:r>
              <a:rPr lang="en-US" sz="1200" b="0" i="0" kern="1200" dirty="0">
                <a:solidFill>
                  <a:schemeClr val="tx1"/>
                </a:solidFill>
                <a:effectLst/>
                <a:latin typeface="+mn-lt"/>
                <a:ea typeface="+mn-ea"/>
                <a:cs typeface="+mn-cs"/>
              </a:rPr>
              <a:t>To learn more about resource setup, see </a:t>
            </a:r>
            <a:r>
              <a:rPr lang="en-US" sz="1200" b="0" i="0" u="none" strike="noStrike" kern="1200" dirty="0">
                <a:solidFill>
                  <a:schemeClr val="tx1"/>
                </a:solidFill>
                <a:effectLst/>
                <a:latin typeface="+mn-lt"/>
                <a:ea typeface="+mn-ea"/>
                <a:cs typeface="+mn-cs"/>
                <a:hlinkClick r:id="rId3"/>
              </a:rPr>
              <a:t>configuration options</a:t>
            </a:r>
            <a:r>
              <a:rPr lang="en-US" sz="1200" b="0" i="0" kern="1200" dirty="0">
                <a:solidFill>
                  <a:schemeClr val="tx1"/>
                </a:solidFill>
                <a:effectLst/>
                <a:latin typeface="+mn-lt"/>
                <a:ea typeface="+mn-ea"/>
                <a:cs typeface="+mn-cs"/>
              </a:rPr>
              <a:t> in the Docker for Azure topics.</a:t>
            </a:r>
          </a:p>
          <a:p>
            <a:br>
              <a:rPr lang="en-US" dirty="0"/>
            </a:br>
            <a:br>
              <a:rPr lang="en-US" dirty="0"/>
            </a:b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31</a:t>
            </a:fld>
            <a:endParaRPr lang="en-US" altLang="en-US"/>
          </a:p>
        </p:txBody>
      </p:sp>
    </p:spTree>
    <p:extLst>
      <p:ext uri="{BB962C8B-B14F-4D97-AF65-F5344CB8AC3E}">
        <p14:creationId xmlns:p14="http://schemas.microsoft.com/office/powerpoint/2010/main" val="302071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9.</a:t>
            </a:r>
            <a:r>
              <a:rPr lang="en-US" sz="1200" b="0" i="0" kern="1200" baseline="0" dirty="0">
                <a:solidFill>
                  <a:schemeClr val="tx1"/>
                </a:solidFill>
                <a:effectLst/>
                <a:latin typeface="+mn-lt"/>
                <a:ea typeface="+mn-ea"/>
                <a:cs typeface="+mn-cs"/>
              </a:rPr>
              <a:t> Click Create.</a:t>
            </a:r>
          </a:p>
          <a:p>
            <a:r>
              <a:rPr lang="en-US" sz="1200" b="1" i="0" kern="1200" baseline="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Docker for Azure bootstraps all of the recommended infrastructure to start using Docker on Azure automatically. </a:t>
            </a:r>
          </a:p>
          <a:p>
            <a:r>
              <a:rPr lang="en-US" sz="1200" b="0" i="0" kern="1200" dirty="0">
                <a:solidFill>
                  <a:schemeClr val="tx1"/>
                </a:solidFill>
                <a:effectLst/>
                <a:latin typeface="+mn-lt"/>
                <a:ea typeface="+mn-ea"/>
                <a:cs typeface="+mn-cs"/>
              </a:rPr>
              <a:t>You don’t need to worry about rolling your own instances, security groups, or load balancers when using Docker for Azure. </a:t>
            </a:r>
          </a:p>
          <a:p>
            <a:r>
              <a:rPr lang="en-US" sz="1200" b="0" i="0" kern="1200" dirty="0">
                <a:solidFill>
                  <a:schemeClr val="tx1"/>
                </a:solidFill>
                <a:effectLst/>
                <a:latin typeface="+mn-lt"/>
                <a:ea typeface="+mn-ea"/>
                <a:cs typeface="+mn-cs"/>
              </a:rPr>
              <a:t>This takes a few minutes. When the swarm is ready, its indicator on the Swarms page shows steady green.</a:t>
            </a:r>
          </a:p>
          <a:p>
            <a:endParaRPr lang="en-US" dirty="0"/>
          </a:p>
          <a:p>
            <a:r>
              <a:rPr lang="en-US" b="1" dirty="0"/>
              <a:t>IMAGE:</a:t>
            </a:r>
          </a:p>
          <a:p>
            <a:r>
              <a:rPr lang="en-US" b="1" dirty="0"/>
              <a:t>azure-create-swarm-7-list.png</a:t>
            </a:r>
          </a:p>
          <a:p>
            <a:endParaRPr lang="en-US" b="1" dirty="0"/>
          </a:p>
          <a:p>
            <a:r>
              <a:rPr lang="en-US" b="1" dirty="0"/>
              <a:t>SHARE:</a:t>
            </a:r>
          </a:p>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At this time, you cannot add nodes to a swarm from within Docker Cloud. To add new nodes to an existing swarm, log in to your Azure account, and add nodes manually. (You can unregister or dissolve swarms directly from Docker Cloud.)</a:t>
            </a:r>
          </a:p>
          <a:p>
            <a:br>
              <a:rPr lang="en-US" dirty="0"/>
            </a:br>
            <a:br>
              <a:rPr lang="en-US" dirty="0"/>
            </a:b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1623901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Manage builds and images</a:t>
            </a:r>
            <a:br>
              <a:rPr lang="en-US" dirty="0"/>
            </a:br>
            <a:endParaRPr lang="en-US" dirty="0"/>
          </a:p>
          <a:p>
            <a:r>
              <a:rPr lang="en-US" sz="1200" b="0" i="0" u="none" strike="noStrike" kern="1200" dirty="0">
                <a:solidFill>
                  <a:schemeClr val="tx1"/>
                </a:solidFill>
                <a:effectLst/>
                <a:latin typeface="+mn-lt"/>
                <a:ea typeface="+mn-ea"/>
                <a:cs typeface="+mn-cs"/>
              </a:rPr>
              <a:t>Manage swarms (beta swarm mode)</a:t>
            </a:r>
            <a:br>
              <a:rPr lang="en-US" b="0" dirty="0"/>
            </a:br>
            <a:endParaRPr lang="en-US" b="0" dirty="0"/>
          </a:p>
          <a:p>
            <a:r>
              <a:rPr lang="en-US" sz="1200" b="1" i="0" u="none" strike="noStrike" kern="1200" dirty="0">
                <a:solidFill>
                  <a:schemeClr val="tx1"/>
                </a:solidFill>
                <a:effectLst/>
                <a:latin typeface="+mn-lt"/>
                <a:ea typeface="+mn-ea"/>
                <a:cs typeface="+mn-cs"/>
              </a:rPr>
              <a:t>(3) Manage Infrastructure (standard mode)</a:t>
            </a:r>
            <a:br>
              <a:rPr lang="en-US" b="1" dirty="0"/>
            </a:br>
            <a:endParaRPr lang="en-US" b="1" dirty="0"/>
          </a:p>
          <a:p>
            <a:r>
              <a:rPr lang="en-US" sz="1200" b="0" i="0" u="none" strike="noStrike" kern="1200" dirty="0">
                <a:solidFill>
                  <a:schemeClr val="tx1"/>
                </a:solidFill>
                <a:effectLst/>
                <a:latin typeface="+mn-lt"/>
                <a:ea typeface="+mn-ea"/>
                <a:cs typeface="+mn-cs"/>
              </a:rPr>
              <a:t>Manage nodes and apps (standard mode)</a:t>
            </a:r>
            <a:br>
              <a:rPr lang="en-US" dirty="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a:p>
        </p:txBody>
      </p:sp>
    </p:spTree>
    <p:extLst>
      <p:ext uri="{BB962C8B-B14F-4D97-AF65-F5344CB8AC3E}">
        <p14:creationId xmlns:p14="http://schemas.microsoft.com/office/powerpoint/2010/main" val="1493034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Docker Cloud infrastructure overview (Standard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uses an agent and system containers to deploy and manage nodes (hosts) on your behalf.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nodes accessible to your account are connected by an overlay or mesh network,</a:t>
            </a:r>
          </a:p>
          <a:p>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regardless of host or cloud service provider.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Deploy nodes from Docker Cloud</a:t>
            </a:r>
          </a:p>
          <a:p>
            <a:r>
              <a:rPr lang="en-US" sz="1200" b="0" i="0" kern="1200" dirty="0">
                <a:solidFill>
                  <a:schemeClr val="tx1"/>
                </a:solidFill>
                <a:effectLst/>
                <a:latin typeface="+mn-lt"/>
                <a:ea typeface="+mn-ea"/>
                <a:cs typeface="+mn-cs"/>
              </a:rPr>
              <a:t>When you use Docker Cloud to deploy nodes on a hosted provider, the service stores your cloud provider credentials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then deploys nodes for you using the services’ API to perform actions on your behalf.</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SOURCE:</a:t>
            </a:r>
          </a:p>
          <a:p>
            <a:r>
              <a:rPr lang="en-US" sz="1200" b="1" i="0" kern="1200" dirty="0">
                <a:solidFill>
                  <a:schemeClr val="tx1"/>
                </a:solidFill>
                <a:effectLst/>
                <a:latin typeface="+mn-lt"/>
                <a:ea typeface="+mn-ea"/>
                <a:cs typeface="+mn-cs"/>
              </a:rPr>
              <a:t>https://</a:t>
            </a:r>
            <a:r>
              <a:rPr lang="en-US" sz="1200" b="1" i="0" kern="1200" dirty="0" err="1">
                <a:solidFill>
                  <a:schemeClr val="tx1"/>
                </a:solidFill>
                <a:effectLst/>
                <a:latin typeface="+mn-lt"/>
                <a:ea typeface="+mn-ea"/>
                <a:cs typeface="+mn-cs"/>
              </a:rPr>
              <a:t>docs.docker.com</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docker</a:t>
            </a:r>
            <a:r>
              <a:rPr lang="en-US" sz="1200" b="1" i="0" kern="1200" dirty="0">
                <a:solidFill>
                  <a:schemeClr val="tx1"/>
                </a:solidFill>
                <a:effectLst/>
                <a:latin typeface="+mn-lt"/>
                <a:ea typeface="+mn-ea"/>
                <a:cs typeface="+mn-cs"/>
              </a:rPr>
              <a:t>-cloud/infrastructure/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602836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Bring your own host</a:t>
            </a:r>
          </a:p>
          <a:p>
            <a:r>
              <a:rPr lang="en-US" sz="1200" b="0" i="0" kern="1200" dirty="0">
                <a:solidFill>
                  <a:schemeClr val="tx1"/>
                </a:solidFill>
                <a:effectLst/>
                <a:latin typeface="+mn-lt"/>
                <a:ea typeface="+mn-ea"/>
                <a:cs typeface="+mn-cs"/>
              </a:rPr>
              <a:t>If you are using </a:t>
            </a:r>
            <a:r>
              <a:rPr lang="en-US" sz="1200" b="0" i="0" u="none" strike="noStrike" kern="1200" dirty="0">
                <a:solidFill>
                  <a:schemeClr val="tx1"/>
                </a:solidFill>
                <a:effectLst/>
                <a:latin typeface="+mn-lt"/>
                <a:ea typeface="+mn-ea"/>
                <a:cs typeface="+mn-cs"/>
                <a:hlinkClick r:id="rId3"/>
              </a:rPr>
              <a:t>Bring Your Own Host</a:t>
            </a:r>
            <a:r>
              <a:rPr lang="en-US" sz="1200" b="0" i="0" kern="1200" dirty="0">
                <a:solidFill>
                  <a:schemeClr val="tx1"/>
                </a:solidFill>
                <a:effectLst/>
                <a:latin typeface="+mn-lt"/>
                <a:ea typeface="+mn-ea"/>
                <a:cs typeface="+mn-cs"/>
              </a:rPr>
              <a:t>, Docker Cloud provides a script that:</a:t>
            </a:r>
          </a:p>
          <a:p>
            <a:r>
              <a:rPr lang="en-US" sz="1200" b="0" i="0" kern="1200" dirty="0">
                <a:solidFill>
                  <a:schemeClr val="tx1"/>
                </a:solidFill>
                <a:effectLst/>
                <a:latin typeface="+mn-lt"/>
                <a:ea typeface="+mn-ea"/>
                <a:cs typeface="+mn-cs"/>
              </a:rPr>
              <a:t>- installs the Docker Cloud Agent on the host</a:t>
            </a:r>
          </a:p>
          <a:p>
            <a:r>
              <a:rPr lang="en-US" sz="1200" b="0" i="0" kern="1200" dirty="0">
                <a:solidFill>
                  <a:schemeClr val="tx1"/>
                </a:solidFill>
                <a:effectLst/>
                <a:latin typeface="+mn-lt"/>
                <a:ea typeface="+mn-ea"/>
                <a:cs typeface="+mn-cs"/>
              </a:rPr>
              <a:t>- downloads and installs the latest Docker CS Engine version and the AUFS storage driver</a:t>
            </a:r>
          </a:p>
          <a:p>
            <a:r>
              <a:rPr lang="en-US" sz="1200" b="0" i="0" kern="1200" dirty="0">
                <a:solidFill>
                  <a:schemeClr val="tx1"/>
                </a:solidFill>
                <a:effectLst/>
                <a:latin typeface="+mn-lt"/>
                <a:ea typeface="+mn-ea"/>
                <a:cs typeface="+mn-cs"/>
              </a:rPr>
              <a:t>- sets up TLS certificates and the Docker security configuration</a:t>
            </a:r>
          </a:p>
          <a:p>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registers the host with Docker Cloud under your user account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this connection is established, the Docker Cloud Agent manages the node and performs updates when the user requests them, </a:t>
            </a:r>
          </a:p>
          <a:p>
            <a:r>
              <a:rPr lang="en-US" sz="1200" b="0" i="0" kern="1200" dirty="0">
                <a:solidFill>
                  <a:schemeClr val="tx1"/>
                </a:solidFill>
                <a:effectLst/>
                <a:latin typeface="+mn-lt"/>
                <a:ea typeface="+mn-ea"/>
                <a:cs typeface="+mn-cs"/>
              </a:rPr>
              <a:t>and can also create and maintain a reverse tunnel to Docker Cloud if firewall restrictions prevent a direct connection.</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SOURCE:</a:t>
            </a:r>
          </a:p>
          <a:p>
            <a:r>
              <a:rPr lang="en-US" sz="1200" b="1" i="0" kern="1200" dirty="0">
                <a:solidFill>
                  <a:schemeClr val="tx1"/>
                </a:solidFill>
                <a:effectLst/>
                <a:latin typeface="+mn-lt"/>
                <a:ea typeface="+mn-ea"/>
                <a:cs typeface="+mn-cs"/>
              </a:rPr>
              <a:t>https://</a:t>
            </a:r>
            <a:r>
              <a:rPr lang="en-US" sz="1200" b="1" i="0" kern="1200" dirty="0" err="1">
                <a:solidFill>
                  <a:schemeClr val="tx1"/>
                </a:solidFill>
                <a:effectLst/>
                <a:latin typeface="+mn-lt"/>
                <a:ea typeface="+mn-ea"/>
                <a:cs typeface="+mn-cs"/>
              </a:rPr>
              <a:t>docs.docker.com</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docker</a:t>
            </a:r>
            <a:r>
              <a:rPr lang="en-US" sz="1200" b="1" i="0" kern="1200" dirty="0">
                <a:solidFill>
                  <a:schemeClr val="tx1"/>
                </a:solidFill>
                <a:effectLst/>
                <a:latin typeface="+mn-lt"/>
                <a:ea typeface="+mn-ea"/>
                <a:cs typeface="+mn-cs"/>
              </a:rPr>
              <a:t>-cloud/infrastructure/</a:t>
            </a:r>
          </a:p>
          <a:p>
            <a:endParaRPr lang="en-US" sz="1200" b="0" i="0" u="none" strike="noStrike"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16567485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Internal networking</a:t>
            </a:r>
          </a:p>
          <a:p>
            <a:r>
              <a:rPr lang="en-US" sz="1200" b="0" i="0" kern="1200" dirty="0">
                <a:solidFill>
                  <a:schemeClr val="tx1"/>
                </a:solidFill>
                <a:effectLst/>
                <a:latin typeface="+mn-lt"/>
                <a:ea typeface="+mn-ea"/>
                <a:cs typeface="+mn-cs"/>
              </a:rPr>
              <a:t>Docker Cloud communicates with the Docker daemon running in the node using the following IPs, on port </a:t>
            </a:r>
            <a:r>
              <a:rPr lang="en-US" sz="1200" b="1" i="0" kern="1200" dirty="0">
                <a:solidFill>
                  <a:schemeClr val="tx1"/>
                </a:solidFill>
                <a:effectLst/>
                <a:latin typeface="+mn-lt"/>
                <a:ea typeface="+mn-ea"/>
                <a:cs typeface="+mn-cs"/>
              </a:rPr>
              <a:t>2375/</a:t>
            </a:r>
            <a:r>
              <a:rPr lang="en-US" sz="1200" b="1" i="0" kern="1200" dirty="0" err="1">
                <a:solidFill>
                  <a:schemeClr val="tx1"/>
                </a:solidFill>
                <a:effectLst/>
                <a:latin typeface="+mn-lt"/>
                <a:ea typeface="+mn-ea"/>
                <a:cs typeface="+mn-cs"/>
              </a:rPr>
              <a:t>tcp</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52.204.126.235/32</a:t>
            </a:r>
          </a:p>
          <a:p>
            <a:r>
              <a:rPr lang="en-US" sz="1200" b="0" i="0" kern="1200" dirty="0">
                <a:solidFill>
                  <a:schemeClr val="tx1"/>
                </a:solidFill>
                <a:effectLst/>
                <a:latin typeface="+mn-lt"/>
                <a:ea typeface="+mn-ea"/>
                <a:cs typeface="+mn-cs"/>
              </a:rPr>
              <a:t>52.6.30.174/32</a:t>
            </a:r>
          </a:p>
          <a:p>
            <a:r>
              <a:rPr lang="en-US" sz="1200" b="0" i="0" kern="1200" dirty="0">
                <a:solidFill>
                  <a:schemeClr val="tx1"/>
                </a:solidFill>
                <a:effectLst/>
                <a:latin typeface="+mn-lt"/>
                <a:ea typeface="+mn-ea"/>
                <a:cs typeface="+mn-cs"/>
              </a:rPr>
              <a:t>52.205.192.142/32</a:t>
            </a:r>
          </a:p>
          <a:p>
            <a:r>
              <a:rPr lang="en-US" sz="1200" b="0" i="0" kern="1200" dirty="0">
                <a:solidFill>
                  <a:schemeClr val="tx1"/>
                </a:solidFill>
                <a:effectLst/>
                <a:latin typeface="+mn-lt"/>
                <a:ea typeface="+mn-ea"/>
                <a:cs typeface="+mn-cs"/>
              </a:rPr>
              <a:t>52.205.2.114/32</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port is not accessible, Docker Cloud creates a secure reverse tunnel from the nodes to Docker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add a node on Docker Cloud, the node joins the Weave private overlay network for containers in other nodes by connecting on ports </a:t>
            </a:r>
            <a:r>
              <a:rPr lang="en-US" sz="1200" b="1" i="0" kern="1200" dirty="0">
                <a:solidFill>
                  <a:schemeClr val="tx1"/>
                </a:solidFill>
                <a:effectLst/>
                <a:latin typeface="+mn-lt"/>
                <a:ea typeface="+mn-ea"/>
                <a:cs typeface="+mn-cs"/>
              </a:rPr>
              <a:t>6783/</a:t>
            </a:r>
            <a:r>
              <a:rPr lang="en-US" sz="1200" b="1" i="0" kern="1200" dirty="0" err="1">
                <a:solidFill>
                  <a:schemeClr val="tx1"/>
                </a:solidFill>
                <a:effectLst/>
                <a:latin typeface="+mn-lt"/>
                <a:ea typeface="+mn-ea"/>
                <a:cs typeface="+mn-cs"/>
              </a:rPr>
              <a:t>tcp</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6783/</a:t>
            </a:r>
            <a:r>
              <a:rPr lang="en-US" sz="1200" b="1" i="0" kern="1200" dirty="0" err="1">
                <a:solidFill>
                  <a:schemeClr val="tx1"/>
                </a:solidFill>
                <a:effectLst/>
                <a:latin typeface="+mn-lt"/>
                <a:ea typeface="+mn-ea"/>
                <a:cs typeface="+mn-cs"/>
              </a:rPr>
              <a:t>udp</a:t>
            </a:r>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(You should make sure these ports are open.)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059133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Internal overlay network</a:t>
            </a:r>
          </a:p>
          <a:p>
            <a:r>
              <a:rPr lang="en-US" sz="1200" b="0" i="0" kern="1200" dirty="0">
                <a:solidFill>
                  <a:schemeClr val="tx1"/>
                </a:solidFill>
                <a:effectLst/>
                <a:latin typeface="+mn-lt"/>
                <a:ea typeface="+mn-ea"/>
                <a:cs typeface="+mn-cs"/>
              </a:rPr>
              <a:t>Docker Cloud creates a per-user overlay network which connects all containers across all of the user’s hosts.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network connects all of your containers on the 10.7.0.0/16 subnet, and gives every container a local IP.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IP persists on each container even if the container is redeployed and ends up on a different host.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Every container can reach any other container on any port within the subnet.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SOURCE:</a:t>
            </a:r>
          </a:p>
          <a:p>
            <a:r>
              <a:rPr lang="en-US" sz="1200" b="1" i="0" kern="1200" dirty="0">
                <a:solidFill>
                  <a:schemeClr val="tx1"/>
                </a:solidFill>
                <a:effectLst/>
                <a:latin typeface="+mn-lt"/>
                <a:ea typeface="+mn-ea"/>
                <a:cs typeface="+mn-cs"/>
              </a:rPr>
              <a:t>https://</a:t>
            </a:r>
            <a:r>
              <a:rPr lang="en-US" sz="1200" b="1" i="0" kern="1200" dirty="0" err="1">
                <a:solidFill>
                  <a:schemeClr val="tx1"/>
                </a:solidFill>
                <a:effectLst/>
                <a:latin typeface="+mn-lt"/>
                <a:ea typeface="+mn-ea"/>
                <a:cs typeface="+mn-cs"/>
              </a:rPr>
              <a:t>docs.docker.com</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docker</a:t>
            </a:r>
            <a:r>
              <a:rPr lang="en-US" sz="1200" b="1" i="0" kern="1200" dirty="0">
                <a:solidFill>
                  <a:schemeClr val="tx1"/>
                </a:solidFill>
                <a:effectLst/>
                <a:latin typeface="+mn-lt"/>
                <a:ea typeface="+mn-ea"/>
                <a:cs typeface="+mn-cs"/>
              </a:rPr>
              <a:t>-cloud/infrastructure/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37</a:t>
            </a:fld>
            <a:endParaRPr lang="en-US" altLang="en-US"/>
          </a:p>
        </p:txBody>
      </p:sp>
    </p:spTree>
    <p:extLst>
      <p:ext uri="{BB962C8B-B14F-4D97-AF65-F5344CB8AC3E}">
        <p14:creationId xmlns:p14="http://schemas.microsoft.com/office/powerpoint/2010/main" val="21391017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External access</a:t>
            </a:r>
          </a:p>
          <a:p>
            <a:r>
              <a:rPr lang="en-US" sz="1200" b="0" i="0" kern="1200" dirty="0">
                <a:solidFill>
                  <a:schemeClr val="tx1"/>
                </a:solidFill>
                <a:effectLst/>
                <a:latin typeface="+mn-lt"/>
                <a:ea typeface="+mn-ea"/>
                <a:cs typeface="+mn-cs"/>
              </a:rPr>
              <a:t>The easiest way to access nodes is to ensure that your public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 key is available to them.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quickly copy your public key to all of the nodes in your Docker Cloud account by running the </a:t>
            </a:r>
            <a:r>
              <a:rPr lang="en-US" sz="1200" b="1" i="0" kern="1200" dirty="0" err="1">
                <a:solidFill>
                  <a:schemeClr val="tx1"/>
                </a:solidFill>
                <a:effectLst/>
                <a:latin typeface="+mn-lt"/>
                <a:ea typeface="+mn-ea"/>
                <a:cs typeface="+mn-cs"/>
              </a:rPr>
              <a:t>authorizedkeys</a:t>
            </a:r>
            <a:r>
              <a:rPr lang="en-US" sz="1200" b="0" i="0" kern="1200" dirty="0">
                <a:solidFill>
                  <a:schemeClr val="tx1"/>
                </a:solidFill>
                <a:effectLst/>
                <a:latin typeface="+mn-lt"/>
                <a:ea typeface="+mn-ea"/>
                <a:cs typeface="+mn-cs"/>
              </a:rPr>
              <a:t> container.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SOURCE:</a:t>
            </a:r>
          </a:p>
          <a:p>
            <a:r>
              <a:rPr lang="en-US" sz="1200" b="1" i="0" kern="1200" dirty="0">
                <a:solidFill>
                  <a:schemeClr val="tx1"/>
                </a:solidFill>
                <a:effectLst/>
                <a:latin typeface="+mn-lt"/>
                <a:ea typeface="+mn-ea"/>
                <a:cs typeface="+mn-cs"/>
              </a:rPr>
              <a:t>https://</a:t>
            </a:r>
            <a:r>
              <a:rPr lang="en-US" sz="1200" b="1" i="0" kern="1200" dirty="0" err="1">
                <a:solidFill>
                  <a:schemeClr val="tx1"/>
                </a:solidFill>
                <a:effectLst/>
                <a:latin typeface="+mn-lt"/>
                <a:ea typeface="+mn-ea"/>
                <a:cs typeface="+mn-cs"/>
              </a:rPr>
              <a:t>docs.docker.com</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docker</a:t>
            </a:r>
            <a:r>
              <a:rPr lang="en-US" sz="1200" b="1" i="0" kern="1200" dirty="0">
                <a:solidFill>
                  <a:schemeClr val="tx1"/>
                </a:solidFill>
                <a:effectLst/>
                <a:latin typeface="+mn-lt"/>
                <a:ea typeface="+mn-ea"/>
                <a:cs typeface="+mn-cs"/>
              </a:rPr>
              <a:t>-cloud/infrastructure/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SHOULD</a:t>
            </a:r>
            <a:r>
              <a:rPr lang="en-US" sz="1200" b="0" i="0" kern="1200" baseline="0" dirty="0">
                <a:solidFill>
                  <a:schemeClr val="tx1"/>
                </a:solidFill>
                <a:effectLst/>
                <a:latin typeface="+mn-lt"/>
                <a:ea typeface="+mn-ea"/>
                <a:cs typeface="+mn-cs"/>
              </a:rPr>
              <a:t> WE ADD ANY OF THE FOLLOWING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Further subject covered </a:t>
            </a:r>
            <a:r>
              <a:rPr lang="mr-I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possibly to add</a:t>
            </a:r>
          </a:p>
          <a:p>
            <a:r>
              <a:rPr lang="en-US" sz="1200" b="0" i="0" u="none" strike="noStrike" kern="1200" dirty="0">
                <a:solidFill>
                  <a:schemeClr val="tx1"/>
                </a:solidFill>
                <a:effectLst/>
                <a:latin typeface="+mn-lt"/>
                <a:ea typeface="+mn-ea"/>
                <a:cs typeface="+mn-cs"/>
                <a:hlinkClick r:id="rId3"/>
              </a:rPr>
              <a:t>SSH into a Docker Cloud-managed node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 more about </a:t>
            </a:r>
            <a:r>
              <a:rPr lang="en-US" sz="1200" b="0" i="0" u="none" strike="noStrike" kern="1200" dirty="0">
                <a:solidFill>
                  <a:schemeClr val="tx1"/>
                </a:solidFill>
                <a:effectLst/>
                <a:latin typeface="+mn-lt"/>
                <a:ea typeface="+mn-ea"/>
                <a:cs typeface="+mn-cs"/>
                <a:hlinkClick r:id="rId4"/>
              </a:rPr>
              <a:t>Deployment strategies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Learn how to </a:t>
            </a:r>
            <a:r>
              <a:rPr lang="en-US" sz="1200" b="0" i="0" u="none" strike="noStrike" kern="1200" dirty="0">
                <a:solidFill>
                  <a:schemeClr val="tx1"/>
                </a:solidFill>
                <a:effectLst/>
                <a:latin typeface="+mn-lt"/>
                <a:ea typeface="+mn-ea"/>
                <a:cs typeface="+mn-cs"/>
                <a:hlinkClick r:id="rId5"/>
              </a:rPr>
              <a:t>Upgrade Docker Engine on a node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6"/>
              </a:rPr>
              <a:t>Use the Docker Cloud Agent to Bring your Own Host</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7"/>
              </a:rPr>
              <a:t>Link to Amazon Web Services hosts</a:t>
            </a:r>
            <a:endParaRPr lang="en-US" sz="1200" b="0" i="0"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hlinkClick r:id="rId8"/>
              </a:rPr>
              <a:t>Using Docker Cloud on AWS FAQ</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9"/>
              </a:rPr>
              <a:t>Link to DigitalOcean hosts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Link to Microsoft Azure hosts</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1"/>
              </a:rPr>
              <a:t>Link to Packet hosts</a:t>
            </a:r>
            <a:endParaRPr lang="en-US" sz="1200" b="0" i="0"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hlinkClick r:id="rId12"/>
              </a:rPr>
              <a:t>Using Docker Cloud and Packet FAQ</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3"/>
              </a:rPr>
              <a:t>Link to SoftLayer hosts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880989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Manage builds and images</a:t>
            </a:r>
            <a:br>
              <a:rPr lang="en-US" dirty="0"/>
            </a:br>
            <a:endParaRPr lang="en-US" dirty="0"/>
          </a:p>
          <a:p>
            <a:r>
              <a:rPr lang="en-US" sz="1200" b="0" i="0" u="none" strike="noStrike" kern="1200" dirty="0">
                <a:solidFill>
                  <a:schemeClr val="tx1"/>
                </a:solidFill>
                <a:effectLst/>
                <a:latin typeface="+mn-lt"/>
                <a:ea typeface="+mn-ea"/>
                <a:cs typeface="+mn-cs"/>
              </a:rPr>
              <a:t>Manage swarms (beta swarm mode)</a:t>
            </a:r>
            <a:br>
              <a:rPr lang="en-US" b="0" dirty="0"/>
            </a:br>
            <a:endParaRPr lang="en-US" b="0" dirty="0"/>
          </a:p>
          <a:p>
            <a:r>
              <a:rPr lang="en-US" sz="1200" b="0" i="0" u="none" strike="noStrike" kern="1200" dirty="0">
                <a:solidFill>
                  <a:schemeClr val="tx1"/>
                </a:solidFill>
                <a:effectLst/>
                <a:latin typeface="+mn-lt"/>
                <a:ea typeface="+mn-ea"/>
                <a:cs typeface="+mn-cs"/>
              </a:rPr>
              <a:t>Manage Infrastructure (standard mode)</a:t>
            </a:r>
            <a:br>
              <a:rPr lang="en-US" b="0" dirty="0"/>
            </a:br>
            <a:endParaRPr lang="en-US" b="0" dirty="0"/>
          </a:p>
          <a:p>
            <a:r>
              <a:rPr lang="en-US" sz="1200" b="1" i="0" u="none" strike="noStrike" kern="1200">
                <a:solidFill>
                  <a:schemeClr val="tx1"/>
                </a:solidFill>
                <a:effectLst/>
                <a:latin typeface="+mn-lt"/>
                <a:ea typeface="+mn-ea"/>
                <a:cs typeface="+mn-cs"/>
              </a:rPr>
              <a:t>(4) Manage </a:t>
            </a:r>
            <a:r>
              <a:rPr lang="en-US" sz="1200" b="1" i="0" u="none" strike="noStrike" kern="1200" dirty="0">
                <a:solidFill>
                  <a:schemeClr val="tx1"/>
                </a:solidFill>
                <a:effectLst/>
                <a:latin typeface="+mn-lt"/>
                <a:ea typeface="+mn-ea"/>
                <a:cs typeface="+mn-cs"/>
              </a:rPr>
              <a:t>nodes and apps (standard mode)</a:t>
            </a:r>
            <a:br>
              <a:rPr lang="en-US" b="1" dirty="0"/>
            </a:br>
            <a:endParaRPr lang="en-US" b="1"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529735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topics cover the traditional, pre-Swarm model for deploying and managing nodes, services, and applications in Docker Cloud.</a:t>
            </a:r>
          </a:p>
          <a:p>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Getting started with Docker Cloud</a:t>
            </a:r>
            <a:endParaRPr lang="en-US" sz="1200" b="0" i="0"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hlinkClick r:id="rId4"/>
              </a:rPr>
              <a:t>Applications in Docker Cloud</a:t>
            </a:r>
            <a:endParaRPr lang="en-US" sz="1200" b="1"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5"/>
              </a:rPr>
              <a:t>Cloud stack file YAML reference</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Applications in Docker Cloud are usually several Services linked together using the specifications from a </a:t>
            </a:r>
            <a:r>
              <a:rPr lang="en-US" sz="1200" b="0" i="0" u="none" strike="noStrike" kern="1200" dirty="0">
                <a:solidFill>
                  <a:schemeClr val="tx1"/>
                </a:solidFill>
                <a:effectLst/>
                <a:latin typeface="+mn-lt"/>
                <a:ea typeface="+mn-ea"/>
                <a:cs typeface="+mn-cs"/>
                <a:hlinkClick r:id="rId6"/>
              </a:rPr>
              <a:t>Stackfile</a:t>
            </a:r>
            <a:r>
              <a:rPr lang="en-US" sz="1200" b="0" i="0" kern="1200" dirty="0">
                <a:solidFill>
                  <a:schemeClr val="tx1"/>
                </a:solidFill>
                <a:effectLst/>
                <a:latin typeface="+mn-lt"/>
                <a:ea typeface="+mn-ea"/>
                <a:cs typeface="+mn-cs"/>
              </a:rPr>
              <a:t> or a Compose file.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also create individual services using the Docker Cloud Services wizard, </a:t>
            </a:r>
          </a:p>
          <a:p>
            <a:r>
              <a:rPr lang="en-US" sz="1200" b="0" i="0" kern="1200" dirty="0">
                <a:solidFill>
                  <a:schemeClr val="tx1"/>
                </a:solidFill>
                <a:effectLst/>
                <a:latin typeface="+mn-lt"/>
                <a:ea typeface="+mn-ea"/>
                <a:cs typeface="+mn-cs"/>
              </a:rPr>
              <a:t>and you can attach </a:t>
            </a:r>
            <a:r>
              <a:rPr lang="en-US" sz="1200" b="0" i="0" u="none" strike="noStrike" kern="1200" dirty="0">
                <a:solidFill>
                  <a:schemeClr val="tx1"/>
                </a:solidFill>
                <a:effectLst/>
                <a:latin typeface="+mn-lt"/>
                <a:ea typeface="+mn-ea"/>
                <a:cs typeface="+mn-cs"/>
                <a:hlinkClick r:id="rId7"/>
              </a:rPr>
              <a:t>Volumes</a:t>
            </a:r>
            <a:r>
              <a:rPr lang="en-US" sz="1200" b="0" i="0" kern="1200" dirty="0">
                <a:solidFill>
                  <a:schemeClr val="tx1"/>
                </a:solidFill>
                <a:effectLst/>
                <a:latin typeface="+mn-lt"/>
                <a:ea typeface="+mn-ea"/>
                <a:cs typeface="+mn-cs"/>
              </a:rPr>
              <a:t> to use as long-lived storage for your services.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are using Docker Cloud’s </a:t>
            </a:r>
            <a:r>
              <a:rPr lang="en-US" sz="1200" b="0" i="0" kern="1200" dirty="0" err="1">
                <a:solidFill>
                  <a:schemeClr val="tx1"/>
                </a:solidFill>
                <a:effectLst/>
                <a:latin typeface="+mn-lt"/>
                <a:ea typeface="+mn-ea"/>
                <a:cs typeface="+mn-cs"/>
              </a:rPr>
              <a:t>autobuild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autotest</a:t>
            </a:r>
            <a:r>
              <a:rPr lang="en-US" sz="1200" b="0" i="0" kern="1200" dirty="0">
                <a:solidFill>
                  <a:schemeClr val="tx1"/>
                </a:solidFill>
                <a:effectLst/>
                <a:latin typeface="+mn-lt"/>
                <a:ea typeface="+mn-ea"/>
                <a:cs typeface="+mn-cs"/>
              </a:rPr>
              <a:t> features, you can also use </a:t>
            </a:r>
            <a:r>
              <a:rPr lang="en-US" sz="1200" b="0" i="0" u="none" strike="noStrike" kern="1200" dirty="0">
                <a:solidFill>
                  <a:schemeClr val="tx1"/>
                </a:solidFill>
                <a:effectLst/>
                <a:latin typeface="+mn-lt"/>
                <a:ea typeface="+mn-ea"/>
                <a:cs typeface="+mn-cs"/>
                <a:hlinkClick r:id="rId8"/>
              </a:rPr>
              <a:t>autoredeploy</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to automatically redeploy the application </a:t>
            </a:r>
          </a:p>
          <a:p>
            <a:r>
              <a:rPr lang="en-US" sz="1200" b="0" i="0" kern="1200" dirty="0">
                <a:solidFill>
                  <a:schemeClr val="tx1"/>
                </a:solidFill>
                <a:effectLst/>
                <a:latin typeface="+mn-lt"/>
                <a:ea typeface="+mn-ea"/>
                <a:cs typeface="+mn-cs"/>
              </a:rPr>
              <a:t>each time its underlying services are updated.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207084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Introducing Docker Cloud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is a node?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node is an individual Linux host used to deploy and run your applications.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Cloud does not provide hosting services, so all of your applications, services, and containers run on your own hosts.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Your hosts can come from several different sources, including physical servers, virtual machines or cloud providers.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912509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42</a:t>
            </a:fld>
            <a:endParaRPr lang="en-US" altLang="en-US" dirty="0"/>
          </a:p>
        </p:txBody>
      </p:sp>
    </p:spTree>
    <p:extLst>
      <p:ext uri="{BB962C8B-B14F-4D97-AF65-F5344CB8AC3E}">
        <p14:creationId xmlns:p14="http://schemas.microsoft.com/office/powerpoint/2010/main" val="1500329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dirty="0"/>
          </a:p>
        </p:txBody>
      </p:sp>
    </p:spTree>
    <p:extLst>
      <p:ext uri="{BB962C8B-B14F-4D97-AF65-F5344CB8AC3E}">
        <p14:creationId xmlns:p14="http://schemas.microsoft.com/office/powerpoint/2010/main" val="54200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dirty="0"/>
          </a:p>
        </p:txBody>
      </p:sp>
    </p:spTree>
    <p:extLst>
      <p:ext uri="{BB962C8B-B14F-4D97-AF65-F5344CB8AC3E}">
        <p14:creationId xmlns:p14="http://schemas.microsoft.com/office/powerpoint/2010/main" val="3348566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45</a:t>
            </a:fld>
            <a:endParaRPr lang="en-US" altLang="en-US" dirty="0"/>
          </a:p>
        </p:txBody>
      </p:sp>
    </p:spTree>
    <p:extLst>
      <p:ext uri="{BB962C8B-B14F-4D97-AF65-F5344CB8AC3E}">
        <p14:creationId xmlns:p14="http://schemas.microsoft.com/office/powerpoint/2010/main" val="1847488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46</a:t>
            </a:fld>
            <a:endParaRPr lang="en-US" altLang="en-US" dirty="0"/>
          </a:p>
        </p:txBody>
      </p:sp>
    </p:spTree>
    <p:extLst>
      <p:ext uri="{BB962C8B-B14F-4D97-AF65-F5344CB8AC3E}">
        <p14:creationId xmlns:p14="http://schemas.microsoft.com/office/powerpoint/2010/main" val="14988239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47</a:t>
            </a:fld>
            <a:endParaRPr lang="en-US" altLang="en-US" dirty="0"/>
          </a:p>
        </p:txBody>
      </p:sp>
    </p:spTree>
    <p:extLst>
      <p:ext uri="{BB962C8B-B14F-4D97-AF65-F5344CB8AC3E}">
        <p14:creationId xmlns:p14="http://schemas.microsoft.com/office/powerpoint/2010/main" val="2462207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48</a:t>
            </a:fld>
            <a:endParaRPr lang="en-US" altLang="en-US" dirty="0"/>
          </a:p>
        </p:txBody>
      </p:sp>
    </p:spTree>
    <p:extLst>
      <p:ext uri="{BB962C8B-B14F-4D97-AF65-F5344CB8AC3E}">
        <p14:creationId xmlns:p14="http://schemas.microsoft.com/office/powerpoint/2010/main" val="5251990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49</a:t>
            </a:fld>
            <a:endParaRPr lang="en-US" altLang="en-US" dirty="0"/>
          </a:p>
        </p:txBody>
      </p:sp>
    </p:spTree>
    <p:extLst>
      <p:ext uri="{BB962C8B-B14F-4D97-AF65-F5344CB8AC3E}">
        <p14:creationId xmlns:p14="http://schemas.microsoft.com/office/powerpoint/2010/main" val="1816215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These virtual systems can be local (as when you use Machine to install and run Docker Engine in VirtualBox on Mac or Windows) or remote (as when you use Machine to provision </a:t>
            </a:r>
            <a:r>
              <a:rPr lang="en-US" sz="1200" dirty="0" err="1"/>
              <a:t>Dockerized</a:t>
            </a:r>
            <a:r>
              <a:rPr lang="en-US" sz="1200" dirty="0"/>
              <a:t> hosts on cloud providers). The </a:t>
            </a:r>
            <a:r>
              <a:rPr lang="en-US" sz="1200" dirty="0" err="1"/>
              <a:t>Dockerized</a:t>
            </a:r>
            <a:r>
              <a:rPr lang="en-US" sz="1200" dirty="0"/>
              <a:t> hosts themselves can be thought of, and are sometimes referred to as, managed “</a:t>
            </a:r>
            <a:r>
              <a:rPr lang="en-US" sz="1200" b="1" i="1" dirty="0"/>
              <a:t>machines</a:t>
            </a:r>
            <a:r>
              <a:rPr lang="en-US" sz="1200" dirty="0"/>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50</a:t>
            </a:fld>
            <a:endParaRPr lang="en-US" altLang="en-US" dirty="0"/>
          </a:p>
        </p:txBody>
      </p:sp>
    </p:spTree>
    <p:extLst>
      <p:ext uri="{BB962C8B-B14F-4D97-AF65-F5344CB8AC3E}">
        <p14:creationId xmlns:p14="http://schemas.microsoft.com/office/powerpoint/2010/main" val="15761879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51</a:t>
            </a:fld>
            <a:endParaRPr lang="en-US" altLang="en-US" dirty="0"/>
          </a:p>
        </p:txBody>
      </p:sp>
    </p:spTree>
    <p:extLst>
      <p:ext uri="{BB962C8B-B14F-4D97-AF65-F5344CB8AC3E}">
        <p14:creationId xmlns:p14="http://schemas.microsoft.com/office/powerpoint/2010/main" val="53923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is a node cluster?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launching a node from a cloud provider you actually create a node cluster.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Node Clusters are groups of nodes of the same type and from the same cloud provider.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Node clusters allow you to scale the infrastructure by provisioning more nodes with a drag of a slider.</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1790234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52</a:t>
            </a:fld>
            <a:endParaRPr lang="en-US" altLang="en-US" dirty="0"/>
          </a:p>
        </p:txBody>
      </p:sp>
    </p:spTree>
    <p:extLst>
      <p:ext uri="{BB962C8B-B14F-4D97-AF65-F5344CB8AC3E}">
        <p14:creationId xmlns:p14="http://schemas.microsoft.com/office/powerpoint/2010/main" val="1865535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53</a:t>
            </a:fld>
            <a:endParaRPr lang="en-US" altLang="en-US" dirty="0"/>
          </a:p>
        </p:txBody>
      </p:sp>
    </p:spTree>
    <p:extLst>
      <p:ext uri="{BB962C8B-B14F-4D97-AF65-F5344CB8AC3E}">
        <p14:creationId xmlns:p14="http://schemas.microsoft.com/office/powerpoint/2010/main" val="1160177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54</a:t>
            </a:fld>
            <a:endParaRPr lang="en-US" altLang="en-US" dirty="0"/>
          </a:p>
        </p:txBody>
      </p:sp>
    </p:spTree>
    <p:extLst>
      <p:ext uri="{BB962C8B-B14F-4D97-AF65-F5344CB8AC3E}">
        <p14:creationId xmlns:p14="http://schemas.microsoft.com/office/powerpoint/2010/main" val="8101462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55</a:t>
            </a:fld>
            <a:endParaRPr lang="en-US" altLang="en-US" dirty="0"/>
          </a:p>
        </p:txBody>
      </p:sp>
    </p:spTree>
    <p:extLst>
      <p:ext uri="{BB962C8B-B14F-4D97-AF65-F5344CB8AC3E}">
        <p14:creationId xmlns:p14="http://schemas.microsoft.com/office/powerpoint/2010/main" val="7528324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56</a:t>
            </a:fld>
            <a:endParaRPr lang="en-US" altLang="en-US" dirty="0"/>
          </a:p>
        </p:txBody>
      </p:sp>
    </p:spTree>
    <p:extLst>
      <p:ext uri="{BB962C8B-B14F-4D97-AF65-F5344CB8AC3E}">
        <p14:creationId xmlns:p14="http://schemas.microsoft.com/office/powerpoint/2010/main" val="8474749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57</a:t>
            </a:fld>
            <a:endParaRPr lang="en-US" altLang="en-US" dirty="0"/>
          </a:p>
        </p:txBody>
      </p:sp>
    </p:spTree>
    <p:extLst>
      <p:ext uri="{BB962C8B-B14F-4D97-AF65-F5344CB8AC3E}">
        <p14:creationId xmlns:p14="http://schemas.microsoft.com/office/powerpoint/2010/main" val="6403852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58</a:t>
            </a:fld>
            <a:endParaRPr lang="en-US" altLang="en-US" dirty="0"/>
          </a:p>
        </p:txBody>
      </p:sp>
    </p:spTree>
    <p:extLst>
      <p:ext uri="{BB962C8B-B14F-4D97-AF65-F5344CB8AC3E}">
        <p14:creationId xmlns:p14="http://schemas.microsoft.com/office/powerpoint/2010/main" val="3450328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59</a:t>
            </a:fld>
            <a:endParaRPr lang="en-US" altLang="en-US" dirty="0"/>
          </a:p>
        </p:txBody>
      </p:sp>
    </p:spTree>
    <p:extLst>
      <p:ext uri="{BB962C8B-B14F-4D97-AF65-F5344CB8AC3E}">
        <p14:creationId xmlns:p14="http://schemas.microsoft.com/office/powerpoint/2010/main" val="5722611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60</a:t>
            </a:fld>
            <a:endParaRPr lang="en-US" altLang="en-US" dirty="0"/>
          </a:p>
        </p:txBody>
      </p:sp>
    </p:spTree>
    <p:extLst>
      <p:ext uri="{BB962C8B-B14F-4D97-AF65-F5344CB8AC3E}">
        <p14:creationId xmlns:p14="http://schemas.microsoft.com/office/powerpoint/2010/main" val="6568680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61</a:t>
            </a:fld>
            <a:endParaRPr lang="en-US" altLang="en-US" dirty="0"/>
          </a:p>
        </p:txBody>
      </p:sp>
    </p:spTree>
    <p:extLst>
      <p:ext uri="{BB962C8B-B14F-4D97-AF65-F5344CB8AC3E}">
        <p14:creationId xmlns:p14="http://schemas.microsoft.com/office/powerpoint/2010/main" val="68314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Use cloud service providers</a:t>
            </a:r>
          </a:p>
          <a:p>
            <a:r>
              <a:rPr lang="en-US" sz="1200" b="0" i="0" kern="1200" dirty="0">
                <a:solidFill>
                  <a:schemeClr val="tx1"/>
                </a:solidFill>
                <a:effectLst/>
                <a:latin typeface="+mn-lt"/>
                <a:ea typeface="+mn-ea"/>
                <a:cs typeface="+mn-cs"/>
              </a:rPr>
              <a:t>Docker Cloud makes it easy to provision nodes from existing cloud providers.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already have an account with an infrastructure as a service provider, you can provision new nodes directly from within Docker Cloud.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Today we have native support for Amazon Web Services, </a:t>
            </a:r>
            <a:r>
              <a:rPr lang="en-US" sz="1200" b="0" i="0" kern="1200" dirty="0" err="1">
                <a:solidFill>
                  <a:schemeClr val="tx1"/>
                </a:solidFill>
                <a:effectLst/>
                <a:latin typeface="+mn-lt"/>
                <a:ea typeface="+mn-ea"/>
                <a:cs typeface="+mn-cs"/>
              </a:rPr>
              <a:t>DigitalOcean</a:t>
            </a:r>
            <a:r>
              <a:rPr lang="en-US" sz="1200" b="0" i="0" kern="1200" dirty="0">
                <a:solidFill>
                  <a:schemeClr val="tx1"/>
                </a:solidFill>
                <a:effectLst/>
                <a:latin typeface="+mn-lt"/>
                <a:ea typeface="+mn-ea"/>
                <a:cs typeface="+mn-cs"/>
              </a:rPr>
              <a:t>, Microsoft Azure, </a:t>
            </a:r>
            <a:r>
              <a:rPr lang="en-US" sz="1200" b="0" i="0" kern="1200" dirty="0" err="1">
                <a:solidFill>
                  <a:schemeClr val="tx1"/>
                </a:solidFill>
                <a:effectLst/>
                <a:latin typeface="+mn-lt"/>
                <a:ea typeface="+mn-ea"/>
                <a:cs typeface="+mn-cs"/>
              </a:rPr>
              <a:t>Packet.net</a:t>
            </a:r>
            <a:r>
              <a:rPr lang="en-US" sz="1200" b="0" i="0" kern="1200" dirty="0">
                <a:solidFill>
                  <a:schemeClr val="tx1"/>
                </a:solidFill>
                <a:effectLst/>
                <a:latin typeface="+mn-lt"/>
                <a:ea typeface="+mn-ea"/>
                <a:cs typeface="+mn-cs"/>
              </a:rPr>
              <a:t>, and IBM </a:t>
            </a:r>
            <a:r>
              <a:rPr lang="en-US" sz="1200" b="0" i="0" kern="1200" dirty="0" err="1">
                <a:solidFill>
                  <a:schemeClr val="tx1"/>
                </a:solidFill>
                <a:effectLst/>
                <a:latin typeface="+mn-lt"/>
                <a:ea typeface="+mn-ea"/>
                <a:cs typeface="+mn-cs"/>
              </a:rPr>
              <a:t>SoftLayer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your own hosts (“Bring your own nodes”)</a:t>
            </a:r>
          </a:p>
          <a:p>
            <a:r>
              <a:rPr lang="en-US" sz="1200" b="0" i="0" kern="1200" dirty="0">
                <a:solidFill>
                  <a:schemeClr val="tx1"/>
                </a:solidFill>
                <a:effectLst/>
                <a:latin typeface="+mn-lt"/>
                <a:ea typeface="+mn-ea"/>
                <a:cs typeface="+mn-cs"/>
              </a:rPr>
              <a:t>You can also provide your own node or nodes.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means you can use any Linux host connected to the Internet as a Docker Cloud node as long as you can install a Cloud agent.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agent registers itself with your Docker account, and allows you to use Docker Cloud to deploy containerized applications.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9953372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62</a:t>
            </a:fld>
            <a:endParaRPr lang="en-US" altLang="en-US" dirty="0"/>
          </a:p>
        </p:txBody>
      </p:sp>
    </p:spTree>
    <p:extLst>
      <p:ext uri="{BB962C8B-B14F-4D97-AF65-F5344CB8AC3E}">
        <p14:creationId xmlns:p14="http://schemas.microsoft.com/office/powerpoint/2010/main" val="9192407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63</a:t>
            </a:fld>
            <a:endParaRPr lang="en-US" altLang="en-US" dirty="0"/>
          </a:p>
        </p:txBody>
      </p:sp>
    </p:spTree>
    <p:extLst>
      <p:ext uri="{BB962C8B-B14F-4D97-AF65-F5344CB8AC3E}">
        <p14:creationId xmlns:p14="http://schemas.microsoft.com/office/powerpoint/2010/main" val="13015527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64</a:t>
            </a:fld>
            <a:endParaRPr lang="en-US" altLang="en-US" dirty="0"/>
          </a:p>
        </p:txBody>
      </p:sp>
    </p:spTree>
    <p:extLst>
      <p:ext uri="{BB962C8B-B14F-4D97-AF65-F5344CB8AC3E}">
        <p14:creationId xmlns:p14="http://schemas.microsoft.com/office/powerpoint/2010/main" val="7129796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65</a:t>
            </a:fld>
            <a:endParaRPr lang="en-US" altLang="en-US" dirty="0"/>
          </a:p>
        </p:txBody>
      </p:sp>
    </p:spTree>
    <p:extLst>
      <p:ext uri="{BB962C8B-B14F-4D97-AF65-F5344CB8AC3E}">
        <p14:creationId xmlns:p14="http://schemas.microsoft.com/office/powerpoint/2010/main" val="20759395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66</a:t>
            </a:fld>
            <a:endParaRPr lang="en-US" altLang="en-US" dirty="0"/>
          </a:p>
        </p:txBody>
      </p:sp>
    </p:spTree>
    <p:extLst>
      <p:ext uri="{BB962C8B-B14F-4D97-AF65-F5344CB8AC3E}">
        <p14:creationId xmlns:p14="http://schemas.microsoft.com/office/powerpoint/2010/main" val="17868965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67</a:t>
            </a:fld>
            <a:endParaRPr lang="en-US" altLang="en-US" dirty="0"/>
          </a:p>
        </p:txBody>
      </p:sp>
    </p:spTree>
    <p:extLst>
      <p:ext uri="{BB962C8B-B14F-4D97-AF65-F5344CB8AC3E}">
        <p14:creationId xmlns:p14="http://schemas.microsoft.com/office/powerpoint/2010/main" val="8209895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68</a:t>
            </a:fld>
            <a:endParaRPr lang="en-US" altLang="en-US" dirty="0"/>
          </a:p>
        </p:txBody>
      </p:sp>
    </p:spTree>
    <p:extLst>
      <p:ext uri="{BB962C8B-B14F-4D97-AF65-F5344CB8AC3E}">
        <p14:creationId xmlns:p14="http://schemas.microsoft.com/office/powerpoint/2010/main" val="19696718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69</a:t>
            </a:fld>
            <a:endParaRPr lang="en-US" altLang="en-US" dirty="0"/>
          </a:p>
        </p:txBody>
      </p:sp>
    </p:spTree>
    <p:extLst>
      <p:ext uri="{BB962C8B-B14F-4D97-AF65-F5344CB8AC3E}">
        <p14:creationId xmlns:p14="http://schemas.microsoft.com/office/powerpoint/2010/main" val="19573705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have two good ways to group components for development purposes and then clean them up when you want to start over.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This approach works fine for local development and grouping. In shared environments the best approach is to properly label your components (services, RCs, pods, etc) and delete them using labels,</a:t>
            </a:r>
            <a:r>
              <a:rPr lang="en-US" baseline="0" dirty="0"/>
              <a:t> as above.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70</a:t>
            </a:fld>
            <a:endParaRPr lang="en-US" altLang="en-US" dirty="0"/>
          </a:p>
        </p:txBody>
      </p:sp>
    </p:spTree>
    <p:extLst>
      <p:ext uri="{BB962C8B-B14F-4D97-AF65-F5344CB8AC3E}">
        <p14:creationId xmlns:p14="http://schemas.microsoft.com/office/powerpoint/2010/main" val="48179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is a service?</a:t>
            </a:r>
          </a:p>
          <a:p>
            <a:r>
              <a:rPr lang="en-US" sz="1200" b="0" i="0" kern="1200" dirty="0">
                <a:solidFill>
                  <a:schemeClr val="tx1"/>
                </a:solidFill>
                <a:effectLst/>
                <a:latin typeface="+mn-lt"/>
                <a:ea typeface="+mn-ea"/>
                <a:cs typeface="+mn-cs"/>
              </a:rPr>
              <a:t>Services are logical groups of containers from the same image.</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Services make it simple to scale your application across different nodes.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Docker Cloud you drag a slider to increase or decrease the availability, performance, and redundancy of the application.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Services can also be linked one to another even if they are deployed on different nodes, regions, or even cloud providers.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4389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SHARE:</a:t>
            </a:r>
          </a:p>
          <a:p>
            <a:r>
              <a:rPr lang="en-US" sz="1200" b="0" i="0" kern="1200" dirty="0">
                <a:solidFill>
                  <a:schemeClr val="tx1"/>
                </a:solidFill>
                <a:effectLst/>
                <a:latin typeface="+mn-lt"/>
                <a:ea typeface="+mn-ea"/>
                <a:cs typeface="+mn-cs"/>
              </a:rPr>
              <a:t>Let’s get started! To work with Docker Cloud we first need a Docker ID.</a:t>
            </a:r>
          </a:p>
          <a:p>
            <a:r>
              <a:rPr lang="en-US" sz="1200" b="0" i="0" kern="1200" dirty="0">
                <a:solidFill>
                  <a:schemeClr val="tx1"/>
                </a:solidFill>
                <a:effectLst/>
                <a:latin typeface="+mn-lt"/>
                <a:ea typeface="+mn-ea"/>
                <a:cs typeface="+mn-cs"/>
              </a:rPr>
              <a:t>(These are the same credentials you used for Docker Hub if you had an account there.)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DOCKER ID</a:t>
            </a:r>
          </a:p>
          <a:p>
            <a:r>
              <a:rPr lang="en-US" sz="1200" b="0" i="0" kern="1200" dirty="0">
                <a:solidFill>
                  <a:schemeClr val="tx1"/>
                </a:solidFill>
                <a:effectLst/>
                <a:latin typeface="+mn-lt"/>
                <a:ea typeface="+mn-ea"/>
                <a:cs typeface="+mn-cs"/>
              </a:rPr>
              <a:t>Docker Cloud uses your Docker ID for access and access control, and this allows you to link your Hub and Cloud accounts.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already have an account on Docker Hub, you can use the same credentials to log in to Docker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don’t have a </a:t>
            </a:r>
            <a:r>
              <a:rPr lang="en-US" sz="1200" b="0" i="0" u="none" strike="noStrike" kern="1200" dirty="0">
                <a:solidFill>
                  <a:schemeClr val="tx1"/>
                </a:solidFill>
                <a:effectLst/>
                <a:latin typeface="+mn-lt"/>
                <a:ea typeface="+mn-ea"/>
                <a:cs typeface="+mn-cs"/>
                <a:hlinkClick r:id="rId3"/>
              </a:rPr>
              <a:t>Docker ID</a:t>
            </a:r>
            <a:r>
              <a:rPr lang="en-US" sz="1200" b="0" i="0" kern="1200" dirty="0">
                <a:solidFill>
                  <a:schemeClr val="tx1"/>
                </a:solidFill>
                <a:effectLst/>
                <a:latin typeface="+mn-lt"/>
                <a:ea typeface="+mn-ea"/>
                <a:cs typeface="+mn-cs"/>
              </a:rPr>
              <a:t> yet, you can sign up for one from the Cloud website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 using the </a:t>
            </a:r>
            <a:r>
              <a:rPr lang="en-US" sz="1200" b="0" i="0" kern="1200" dirty="0" err="1">
                <a:solidFill>
                  <a:schemeClr val="tx1"/>
                </a:solidFill>
                <a:effectLst/>
                <a:latin typeface="+mn-lt"/>
                <a:ea typeface="+mn-ea"/>
                <a:cs typeface="+mn-cs"/>
              </a:rPr>
              <a:t>docker</a:t>
            </a:r>
            <a:r>
              <a:rPr lang="en-US" sz="1200" b="0" i="0" kern="1200" dirty="0">
                <a:solidFill>
                  <a:schemeClr val="tx1"/>
                </a:solidFill>
                <a:effectLst/>
                <a:latin typeface="+mn-lt"/>
                <a:ea typeface="+mn-ea"/>
                <a:cs typeface="+mn-cs"/>
              </a:rPr>
              <a:t> login command in the Docker CLI.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name you choose for your Docker ID becomes part of your account namespace.</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166122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ADVANTAGE: 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Images, Builds, and Testing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Cloud uses the hosted Docker Cloud Registry,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which allows you to publish </a:t>
            </a:r>
            <a:r>
              <a:rPr lang="en-US" sz="1200" b="0" i="0" kern="1200" dirty="0" err="1">
                <a:solidFill>
                  <a:schemeClr val="tx1"/>
                </a:solidFill>
                <a:effectLst/>
                <a:latin typeface="+mn-lt"/>
                <a:ea typeface="+mn-ea"/>
                <a:cs typeface="+mn-cs"/>
              </a:rPr>
              <a:t>Dockerized</a:t>
            </a:r>
            <a:r>
              <a:rPr lang="en-US" sz="1200" b="0" i="0" kern="1200" dirty="0">
                <a:solidFill>
                  <a:schemeClr val="tx1"/>
                </a:solidFill>
                <a:effectLst/>
                <a:latin typeface="+mn-lt"/>
                <a:ea typeface="+mn-ea"/>
                <a:cs typeface="+mn-cs"/>
              </a:rPr>
              <a:t> images on the internet either publicly or privately.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Cloud can also store pre-built images,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or link to your source code so it can build the code into Docker images,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optionally test the resulting images before pushing them to a repository.</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1168608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6/14/18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6/14/18</a:t>
            </a:fld>
            <a:endParaRPr lang="en-US"/>
          </a:p>
        </p:txBody>
      </p:sp>
    </p:spTree>
    <p:extLst>
      <p:ext uri="{BB962C8B-B14F-4D97-AF65-F5344CB8AC3E}">
        <p14:creationId xmlns:p14="http://schemas.microsoft.com/office/powerpoint/2010/main" val="1849644866"/>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6/14/18</a:t>
            </a:fld>
            <a:endParaRPr lang="en-US"/>
          </a:p>
        </p:txBody>
      </p:sp>
    </p:spTree>
    <p:extLst>
      <p:ext uri="{BB962C8B-B14F-4D97-AF65-F5344CB8AC3E}">
        <p14:creationId xmlns:p14="http://schemas.microsoft.com/office/powerpoint/2010/main" val="1526930890"/>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6/14/18</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6/14/18</a:t>
            </a:fld>
            <a:endParaRPr lang="en-US"/>
          </a:p>
        </p:txBody>
      </p:sp>
    </p:spTree>
    <p:extLst>
      <p:ext uri="{BB962C8B-B14F-4D97-AF65-F5344CB8AC3E}">
        <p14:creationId xmlns:p14="http://schemas.microsoft.com/office/powerpoint/2010/main" val="35431863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6/14/18</a:t>
            </a:fld>
            <a:endParaRPr lang="en-US"/>
          </a:p>
        </p:txBody>
      </p:sp>
    </p:spTree>
    <p:extLst>
      <p:ext uri="{BB962C8B-B14F-4D97-AF65-F5344CB8AC3E}">
        <p14:creationId xmlns:p14="http://schemas.microsoft.com/office/powerpoint/2010/main" val="3917606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6/14/18</a:t>
            </a:fld>
            <a:endParaRPr lang="en-US"/>
          </a:p>
        </p:txBody>
      </p:sp>
    </p:spTree>
    <p:extLst>
      <p:ext uri="{BB962C8B-B14F-4D97-AF65-F5344CB8AC3E}">
        <p14:creationId xmlns:p14="http://schemas.microsoft.com/office/powerpoint/2010/main" val="11170666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6/14/18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6/14/18</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76200" y="4957864"/>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6/14/18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6/14/18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a:t>Docker on the Cloud</a:t>
            </a:r>
          </a:p>
        </p:txBody>
      </p:sp>
      <p:sp>
        <p:nvSpPr>
          <p:cNvPr id="3" name="Subtitle 2"/>
          <p:cNvSpPr>
            <a:spLocks noGrp="1"/>
          </p:cNvSpPr>
          <p:nvPr>
            <p:ph type="subTitle" idx="1"/>
          </p:nvPr>
        </p:nvSpPr>
        <p:spPr/>
        <p:txBody>
          <a:bodyPr rtlCol="0">
            <a:normAutofit/>
          </a:bodyPr>
          <a:lstStyle/>
          <a:p>
            <a:pPr>
              <a:spcAft>
                <a:spcPts val="0"/>
              </a:spcAft>
              <a:defRPr/>
            </a:pPr>
            <a:r>
              <a:rPr lang="en-US" dirty="0"/>
              <a:t>manage builds, swarms, Infrastructure, and nodes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Images, Builds, and Testing</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Docker Cloud uses the hosted Docker Cloud Registry</a:t>
            </a:r>
          </a:p>
          <a:p>
            <a:pPr>
              <a:buFont typeface="Wingdings" charset="2"/>
              <a:buChar char="q"/>
            </a:pPr>
            <a:r>
              <a:rPr lang="en-US" sz="2400" dirty="0">
                <a:solidFill>
                  <a:schemeClr val="tx1"/>
                </a:solidFill>
              </a:rPr>
              <a:t> Allowing you to publish </a:t>
            </a:r>
            <a:r>
              <a:rPr lang="en-US" sz="2400" dirty="0" err="1">
                <a:solidFill>
                  <a:schemeClr val="tx1"/>
                </a:solidFill>
              </a:rPr>
              <a:t>Dockerized</a:t>
            </a:r>
            <a:r>
              <a:rPr lang="en-US" sz="2400" dirty="0">
                <a:solidFill>
                  <a:schemeClr val="tx1"/>
                </a:solidFill>
              </a:rPr>
              <a:t> images online, either publicly or privately</a:t>
            </a:r>
          </a:p>
          <a:p>
            <a:pPr>
              <a:buFont typeface="Wingdings" charset="2"/>
              <a:buChar char="q"/>
            </a:pPr>
            <a:r>
              <a:rPr lang="en-US" sz="2400" dirty="0">
                <a:solidFill>
                  <a:schemeClr val="tx1"/>
                </a:solidFill>
              </a:rPr>
              <a:t> Docker Cloud can also store pre-built images</a:t>
            </a:r>
          </a:p>
          <a:p>
            <a:pPr>
              <a:buFont typeface="Wingdings" charset="2"/>
              <a:buChar char="q"/>
            </a:pPr>
            <a:r>
              <a:rPr lang="en-US" sz="2400" dirty="0">
                <a:solidFill>
                  <a:schemeClr val="tx1"/>
                </a:solidFill>
              </a:rPr>
              <a:t> Or, link to your source code so it can build the code into Docker images</a:t>
            </a:r>
          </a:p>
          <a:p>
            <a:pPr>
              <a:buFont typeface="Wingdings" charset="2"/>
              <a:buChar char="q"/>
            </a:pPr>
            <a:r>
              <a:rPr lang="en-US" sz="2400" dirty="0">
                <a:solidFill>
                  <a:schemeClr val="tx1"/>
                </a:solidFill>
              </a:rPr>
              <a:t> Optionally testing the resulting images before pushing them to a repository</a:t>
            </a:r>
          </a:p>
          <a:p>
            <a:pPr>
              <a:buFont typeface="Wingdings" charset="2"/>
              <a:buChar char="q"/>
            </a:pPr>
            <a:endParaRPr lang="en-US" sz="2400" dirty="0">
              <a:solidFill>
                <a:schemeClr val="tx1"/>
              </a:solidFill>
            </a:endParaRP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6436629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Images, Builds, and Testing</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447800"/>
            <a:ext cx="6203140" cy="463331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1086191"/>
            <a:ext cx="1209160" cy="1209160"/>
          </a:xfrm>
          <a:prstGeom prst="rect">
            <a:avLst/>
          </a:prstGeom>
        </p:spPr>
      </p:pic>
    </p:spTree>
    <p:extLst>
      <p:ext uri="{BB962C8B-B14F-4D97-AF65-F5344CB8AC3E}">
        <p14:creationId xmlns:p14="http://schemas.microsoft.com/office/powerpoint/2010/main" val="15658832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Swarm Management (Beta Swarm Mode)</a:t>
            </a:r>
            <a:endParaRPr lang="en-US" dirty="0">
              <a:solidFill>
                <a:schemeClr val="tx1"/>
              </a:solidFill>
            </a:endParaRPr>
          </a:p>
        </p:txBody>
      </p:sp>
      <p:sp>
        <p:nvSpPr>
          <p:cNvPr id="3" name="Content Placeholder 2"/>
          <p:cNvSpPr>
            <a:spLocks noGrp="1"/>
          </p:cNvSpPr>
          <p:nvPr>
            <p:ph idx="1"/>
          </p:nvPr>
        </p:nvSpPr>
        <p:spPr>
          <a:xfrm>
            <a:off x="1097279" y="1066801"/>
            <a:ext cx="5913121" cy="5257799"/>
          </a:xfrm>
        </p:spPr>
        <p:txBody>
          <a:bodyPr>
            <a:normAutofit/>
          </a:bodyPr>
          <a:lstStyle/>
          <a:p>
            <a:pPr>
              <a:buFont typeface="Wingdings" charset="2"/>
              <a:buChar char="q"/>
            </a:pPr>
            <a:r>
              <a:rPr lang="en-US" sz="2400" dirty="0"/>
              <a:t> W</a:t>
            </a:r>
            <a:r>
              <a:rPr lang="en-US" sz="2400" dirty="0">
                <a:solidFill>
                  <a:schemeClr val="tx1"/>
                </a:solidFill>
              </a:rPr>
              <a:t>ith Beta Swarm Mode, you can create new swarms from within Docker Cloud</a:t>
            </a:r>
          </a:p>
          <a:p>
            <a:pPr>
              <a:buFont typeface="Wingdings" charset="2"/>
              <a:buChar char="q"/>
            </a:pPr>
            <a:r>
              <a:rPr lang="en-US" sz="2400" dirty="0">
                <a:solidFill>
                  <a:schemeClr val="tx1"/>
                </a:solidFill>
              </a:rPr>
              <a:t> You can register existing swarms to Docker Cloud, or provision swarms to your cloud providers</a:t>
            </a:r>
          </a:p>
          <a:p>
            <a:pPr>
              <a:buFont typeface="Wingdings" charset="2"/>
              <a:buChar char="q"/>
            </a:pPr>
            <a:r>
              <a:rPr lang="en-US" sz="2400" dirty="0">
                <a:solidFill>
                  <a:schemeClr val="tx1"/>
                </a:solidFill>
              </a:rPr>
              <a:t> Your Docker ID authenticates and securely accesses personal or team swarms</a:t>
            </a:r>
          </a:p>
          <a:p>
            <a:pPr>
              <a:buFont typeface="Wingdings" charset="2"/>
              <a:buChar char="q"/>
            </a:pPr>
            <a:r>
              <a:rPr lang="en-US" sz="2400" dirty="0">
                <a:solidFill>
                  <a:schemeClr val="tx1"/>
                </a:solidFill>
              </a:rPr>
              <a:t> Docker Cloud allows you to connect your local Docker Engine to any swarm you have access to in Docker Cloud</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1143000"/>
            <a:ext cx="3962400" cy="4953000"/>
          </a:xfrm>
          <a:prstGeom prst="rect">
            <a:avLst/>
          </a:prstGeom>
        </p:spPr>
      </p:pic>
    </p:spTree>
    <p:extLst>
      <p:ext uri="{BB962C8B-B14F-4D97-AF65-F5344CB8AC3E}">
        <p14:creationId xmlns:p14="http://schemas.microsoft.com/office/powerpoint/2010/main" val="20656959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Swarm Management (Beta Swarm Mode)</a:t>
            </a:r>
            <a:endParaRPr lang="en-US"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552" y="1447800"/>
            <a:ext cx="7253855" cy="458063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1066800"/>
            <a:ext cx="1209160" cy="1209160"/>
          </a:xfrm>
          <a:prstGeom prst="rect">
            <a:avLst/>
          </a:prstGeom>
        </p:spPr>
      </p:pic>
    </p:spTree>
    <p:extLst>
      <p:ext uri="{BB962C8B-B14F-4D97-AF65-F5344CB8AC3E}">
        <p14:creationId xmlns:p14="http://schemas.microsoft.com/office/powerpoint/2010/main" val="14734725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Infrastructure management (Standard Mode)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Before doing anything with your images, you need somewhere to run them</a:t>
            </a:r>
          </a:p>
          <a:p>
            <a:pPr>
              <a:buFont typeface="Wingdings" charset="2"/>
              <a:buChar char="q"/>
            </a:pPr>
            <a:r>
              <a:rPr lang="en-US" sz="2400" dirty="0">
                <a:solidFill>
                  <a:schemeClr val="tx1"/>
                </a:solidFill>
              </a:rPr>
              <a:t> Docker Cloud allows you to link to your infrastructure </a:t>
            </a:r>
          </a:p>
          <a:p>
            <a:pPr>
              <a:buFont typeface="Wingdings" charset="2"/>
              <a:buChar char="q"/>
            </a:pPr>
            <a:r>
              <a:rPr lang="en-US" sz="2400" dirty="0">
                <a:solidFill>
                  <a:schemeClr val="tx1"/>
                </a:solidFill>
              </a:rPr>
              <a:t> Or, like to your cloud services provider so you can provision new nodes automatically </a:t>
            </a:r>
          </a:p>
          <a:p>
            <a:pPr>
              <a:buFont typeface="Wingdings" charset="2"/>
              <a:buChar char="q"/>
            </a:pPr>
            <a:r>
              <a:rPr lang="en-US" sz="2400" dirty="0">
                <a:solidFill>
                  <a:schemeClr val="tx1"/>
                </a:solidFill>
              </a:rPr>
              <a:t> Once you have nodes set up, you can deploy images directly from Docker Cloud repositories</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spTree>
    <p:extLst>
      <p:ext uri="{BB962C8B-B14F-4D97-AF65-F5344CB8AC3E}">
        <p14:creationId xmlns:p14="http://schemas.microsoft.com/office/powerpoint/2010/main" val="20291168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Infrastructure management (Standard Mode)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31099"/>
            <a:ext cx="7398560" cy="46801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1066800"/>
            <a:ext cx="1371600" cy="1371600"/>
          </a:xfrm>
          <a:prstGeom prst="rect">
            <a:avLst/>
          </a:prstGeom>
        </p:spPr>
      </p:pic>
    </p:spTree>
    <p:extLst>
      <p:ext uri="{BB962C8B-B14F-4D97-AF65-F5344CB8AC3E}">
        <p14:creationId xmlns:p14="http://schemas.microsoft.com/office/powerpoint/2010/main" val="1552146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Services, Stacks, and Applications (Standard Mode)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Images are just one layer in containerized applications</a:t>
            </a:r>
          </a:p>
          <a:p>
            <a:pPr>
              <a:buFont typeface="Wingdings" charset="2"/>
              <a:buChar char="q"/>
            </a:pPr>
            <a:r>
              <a:rPr lang="en-US" sz="2400" dirty="0">
                <a:solidFill>
                  <a:schemeClr val="tx1"/>
                </a:solidFill>
              </a:rPr>
              <a:t> Once you’ve built an image, you can use it to deploy services</a:t>
            </a:r>
          </a:p>
          <a:p>
            <a:pPr>
              <a:buFont typeface="Wingdings" charset="2"/>
              <a:buChar char="q"/>
            </a:pPr>
            <a:r>
              <a:rPr lang="en-US" sz="2400" dirty="0">
                <a:solidFill>
                  <a:schemeClr val="tx1"/>
                </a:solidFill>
              </a:rPr>
              <a:t> Or, use Docker Cloud’s </a:t>
            </a:r>
            <a:r>
              <a:rPr lang="en-US" sz="2400" b="1" dirty="0">
                <a:solidFill>
                  <a:schemeClr val="tx1"/>
                </a:solidFill>
              </a:rPr>
              <a:t>stackfiles</a:t>
            </a:r>
            <a:r>
              <a:rPr lang="en-US" sz="2400" dirty="0">
                <a:solidFill>
                  <a:schemeClr val="tx1"/>
                </a:solidFill>
              </a:rPr>
              <a:t> to combine it with other services and </a:t>
            </a:r>
            <a:r>
              <a:rPr lang="en-US" sz="2400" dirty="0" err="1">
                <a:solidFill>
                  <a:schemeClr val="tx1"/>
                </a:solidFill>
              </a:rPr>
              <a:t>microservices</a:t>
            </a:r>
            <a:r>
              <a:rPr lang="en-US" sz="2400" dirty="0">
                <a:solidFill>
                  <a:schemeClr val="tx1"/>
                </a:solidFill>
              </a:rPr>
              <a:t>, to form a full application</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Tree>
    <p:extLst>
      <p:ext uri="{BB962C8B-B14F-4D97-AF65-F5344CB8AC3E}">
        <p14:creationId xmlns:p14="http://schemas.microsoft.com/office/powerpoint/2010/main" val="9349173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Services, Stacks, and Applications (Standard Mode)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394013"/>
            <a:ext cx="5486400" cy="476025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990600"/>
            <a:ext cx="1371600" cy="1371600"/>
          </a:xfrm>
          <a:prstGeom prst="rect">
            <a:avLst/>
          </a:prstGeom>
        </p:spPr>
      </p:pic>
    </p:spTree>
    <p:extLst>
      <p:ext uri="{BB962C8B-B14F-4D97-AF65-F5344CB8AC3E}">
        <p14:creationId xmlns:p14="http://schemas.microsoft.com/office/powerpoint/2010/main" val="494626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Manage Builds &amp; Images</a:t>
            </a:r>
            <a:endParaRPr lang="en-US" dirty="0"/>
          </a:p>
        </p:txBody>
      </p:sp>
    </p:spTree>
    <p:extLst>
      <p:ext uri="{BB962C8B-B14F-4D97-AF65-F5344CB8AC3E}">
        <p14:creationId xmlns:p14="http://schemas.microsoft.com/office/powerpoint/2010/main" val="67292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Builds &amp; Images</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Docker Cloud provides a hosted registry service where you can create repositories to store your Docker images</a:t>
            </a:r>
          </a:p>
          <a:p>
            <a:pPr>
              <a:buFont typeface="Wingdings" charset="2"/>
              <a:buChar char="q"/>
            </a:pPr>
            <a:r>
              <a:rPr lang="en-US" sz="2400" dirty="0">
                <a:solidFill>
                  <a:schemeClr val="tx1"/>
                </a:solidFill>
              </a:rPr>
              <a:t> You can choose to push images to the repositories, or link to your source code and build them directly in Docker Cloud</a:t>
            </a:r>
          </a:p>
          <a:p>
            <a:pPr>
              <a:buFont typeface="Wingdings" charset="2"/>
              <a:buChar char="q"/>
            </a:pPr>
            <a:r>
              <a:rPr lang="en-US" sz="2400" dirty="0">
                <a:solidFill>
                  <a:schemeClr val="tx1"/>
                </a:solidFill>
              </a:rPr>
              <a:t> You can build images manually, or set up automated builds to rebuild your Docker image on each </a:t>
            </a:r>
            <a:r>
              <a:rPr lang="en-US" sz="2400" dirty="0" err="1">
                <a:solidFill>
                  <a:schemeClr val="tx1"/>
                </a:solidFill>
                <a:latin typeface="Courier New" charset="0"/>
                <a:ea typeface="Courier New" charset="0"/>
                <a:cs typeface="Courier New" charset="0"/>
              </a:rPr>
              <a:t>git</a:t>
            </a:r>
            <a:r>
              <a:rPr lang="en-US" sz="2400" dirty="0">
                <a:solidFill>
                  <a:schemeClr val="tx1"/>
                </a:solidFill>
                <a:latin typeface="Courier New" charset="0"/>
                <a:ea typeface="Courier New" charset="0"/>
                <a:cs typeface="Courier New" charset="0"/>
              </a:rPr>
              <a:t> push</a:t>
            </a:r>
            <a:r>
              <a:rPr lang="en-US" sz="2400" dirty="0">
                <a:solidFill>
                  <a:schemeClr val="tx1"/>
                </a:solidFill>
              </a:rPr>
              <a:t> to the source code</a:t>
            </a:r>
          </a:p>
          <a:p>
            <a:pPr>
              <a:buFont typeface="Wingdings" charset="2"/>
              <a:buChar char="q"/>
            </a:pPr>
            <a:r>
              <a:rPr lang="en-US" sz="2400" dirty="0">
                <a:solidFill>
                  <a:schemeClr val="tx1"/>
                </a:solidFill>
              </a:rPr>
              <a:t> You can also create automated tests, and when the tests pass use </a:t>
            </a:r>
            <a:r>
              <a:rPr lang="en-US" sz="2400" dirty="0" err="1">
                <a:solidFill>
                  <a:schemeClr val="tx1"/>
                </a:solidFill>
              </a:rPr>
              <a:t>autoredeploy</a:t>
            </a:r>
            <a:r>
              <a:rPr lang="en-US" sz="2400" dirty="0">
                <a:solidFill>
                  <a:schemeClr val="tx1"/>
                </a:solidFill>
              </a:rPr>
              <a:t> to automatically update your running services when a build passes its tests</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spTree>
    <p:extLst>
      <p:ext uri="{BB962C8B-B14F-4D97-AF65-F5344CB8AC3E}">
        <p14:creationId xmlns:p14="http://schemas.microsoft.com/office/powerpoint/2010/main" val="472585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Introduction to Docker Cloud</a:t>
            </a:r>
            <a:endParaRPr lang="en-US" dirty="0"/>
          </a:p>
        </p:txBody>
      </p:sp>
    </p:spTree>
    <p:extLst>
      <p:ext uri="{BB962C8B-B14F-4D97-AF65-F5344CB8AC3E}">
        <p14:creationId xmlns:p14="http://schemas.microsoft.com/office/powerpoint/2010/main" val="120969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Cloud - Automated Builds</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When you set up </a:t>
            </a:r>
            <a:r>
              <a:rPr lang="en-US" sz="2400" dirty="0" err="1">
                <a:solidFill>
                  <a:schemeClr val="tx1"/>
                </a:solidFill>
              </a:rPr>
              <a:t>autobuilds</a:t>
            </a:r>
            <a:r>
              <a:rPr lang="en-US" sz="2400" dirty="0">
                <a:solidFill>
                  <a:schemeClr val="tx1"/>
                </a:solidFill>
              </a:rPr>
              <a:t>, you create a list of branches and tags that you want to build into Docker images</a:t>
            </a:r>
          </a:p>
          <a:p>
            <a:pPr>
              <a:buFont typeface="Wingdings" charset="2"/>
              <a:buChar char="q"/>
            </a:pPr>
            <a:r>
              <a:rPr lang="en-US" sz="2400" dirty="0">
                <a:solidFill>
                  <a:schemeClr val="tx1"/>
                </a:solidFill>
              </a:rPr>
              <a:t> When you push code to a source code branch for one of those listed image tags, the push uses a </a:t>
            </a:r>
            <a:r>
              <a:rPr lang="en-US" sz="2400" dirty="0" err="1">
                <a:solidFill>
                  <a:schemeClr val="tx1"/>
                </a:solidFill>
              </a:rPr>
              <a:t>webhook</a:t>
            </a:r>
            <a:r>
              <a:rPr lang="en-US" sz="2400" dirty="0">
                <a:solidFill>
                  <a:schemeClr val="tx1"/>
                </a:solidFill>
              </a:rPr>
              <a:t> to trigger a new build</a:t>
            </a:r>
          </a:p>
          <a:p>
            <a:pPr>
              <a:buFont typeface="Wingdings" charset="2"/>
              <a:buChar char="q"/>
            </a:pPr>
            <a:r>
              <a:rPr lang="en-US" sz="2400" dirty="0">
                <a:solidFill>
                  <a:schemeClr val="tx1"/>
                </a:solidFill>
              </a:rPr>
              <a:t>  The built image is then pushed to the Docker Cloud registry or to an external registry</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17538454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Cloud - Automated Builds</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If you have automated tests configured, these run after building but before pushing to the registry</a:t>
            </a:r>
          </a:p>
          <a:p>
            <a:pPr>
              <a:buFont typeface="Wingdings" charset="2"/>
              <a:buChar char="q"/>
            </a:pPr>
            <a:r>
              <a:rPr lang="en-US" sz="2400" dirty="0">
                <a:solidFill>
                  <a:schemeClr val="tx1"/>
                </a:solidFill>
              </a:rPr>
              <a:t> Use these tests to create a CI workflow where a build that fails its tests does </a:t>
            </a:r>
            <a:r>
              <a:rPr lang="en-US" sz="2400" b="1" dirty="0">
                <a:solidFill>
                  <a:schemeClr val="tx1"/>
                </a:solidFill>
              </a:rPr>
              <a:t>not</a:t>
            </a:r>
            <a:r>
              <a:rPr lang="en-US" sz="2400" dirty="0">
                <a:solidFill>
                  <a:schemeClr val="tx1"/>
                </a:solidFill>
              </a:rPr>
              <a:t> push the built image</a:t>
            </a:r>
          </a:p>
          <a:p>
            <a:pPr>
              <a:buFont typeface="Wingdings" charset="2"/>
              <a:buChar char="q"/>
            </a:pPr>
            <a:r>
              <a:rPr lang="en-US" sz="2400" dirty="0">
                <a:solidFill>
                  <a:schemeClr val="tx1"/>
                </a:solidFill>
              </a:rPr>
              <a:t> Automated tests do not push images to the registry on their own.</a:t>
            </a:r>
          </a:p>
          <a:p>
            <a:pPr>
              <a:buFont typeface="Wingdings" charset="2"/>
              <a:buChar char="q"/>
            </a:pPr>
            <a:r>
              <a:rPr lang="en-US" sz="2400" dirty="0">
                <a:solidFill>
                  <a:schemeClr val="tx1"/>
                </a:solidFill>
              </a:rPr>
              <a:t> You can also just use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push</a:t>
            </a:r>
            <a:r>
              <a:rPr lang="en-US" sz="2400" dirty="0">
                <a:solidFill>
                  <a:schemeClr val="tx1"/>
                </a:solidFill>
              </a:rPr>
              <a:t> to push pre-built images to these repositories, even if you have automatic builds set up</a:t>
            </a:r>
          </a:p>
          <a:p>
            <a:pPr>
              <a:buFont typeface="Wingdings" charset="2"/>
              <a:buChar char="q"/>
            </a:pPr>
            <a:r>
              <a:rPr lang="en-US" sz="2400" dirty="0">
                <a:solidFill>
                  <a:schemeClr val="tx1"/>
                </a:solidFill>
              </a:rPr>
              <a:t> Here’s a look at the Docker Cloud build dashboard...</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015947" flipH="1">
            <a:off x="10818992" y="5256779"/>
            <a:ext cx="1041335" cy="739348"/>
          </a:xfrm>
          <a:prstGeom prst="rect">
            <a:avLst/>
          </a:prstGeom>
        </p:spPr>
      </p:pic>
      <p:sp>
        <p:nvSpPr>
          <p:cNvPr id="7" name="TextBox 6"/>
          <p:cNvSpPr txBox="1"/>
          <p:nvPr/>
        </p:nvSpPr>
        <p:spPr>
          <a:xfrm rot="20141411" flipH="1">
            <a:off x="9590098" y="4906215"/>
            <a:ext cx="1242648" cy="954107"/>
          </a:xfrm>
          <a:prstGeom prst="rect">
            <a:avLst/>
          </a:prstGeom>
          <a:noFill/>
        </p:spPr>
        <p:txBody>
          <a:bodyPr wrap="none" rtlCol="0">
            <a:spAutoFit/>
          </a:bodyPr>
          <a:lstStyle/>
          <a:p>
            <a:pPr algn="ctr"/>
            <a:r>
              <a:rPr lang="en-US" sz="2800" dirty="0">
                <a:solidFill>
                  <a:srgbClr val="E72102"/>
                </a:solidFill>
                <a:latin typeface="Hand Of Sean (Demo)" charset="0"/>
                <a:ea typeface="Hand Of Sean (Demo)" charset="0"/>
                <a:cs typeface="Hand Of Sean (Demo)" charset="0"/>
              </a:rPr>
              <a:t>Next,</a:t>
            </a:r>
          </a:p>
          <a:p>
            <a:pPr algn="ctr"/>
            <a:r>
              <a:rPr lang="en-US" sz="2800" dirty="0">
                <a:solidFill>
                  <a:srgbClr val="E72102"/>
                </a:solidFill>
                <a:latin typeface="Hand Of Sean (Demo)" charset="0"/>
                <a:ea typeface="Hand Of Sean (Demo)" charset="0"/>
                <a:cs typeface="Hand Of Sean (Demo)" charset="0"/>
              </a:rPr>
              <a:t>Slide!</a:t>
            </a:r>
          </a:p>
        </p:txBody>
      </p:sp>
    </p:spTree>
    <p:extLst>
      <p:ext uri="{BB962C8B-B14F-4D97-AF65-F5344CB8AC3E}">
        <p14:creationId xmlns:p14="http://schemas.microsoft.com/office/powerpoint/2010/main" val="15950930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Cloud </a:t>
            </a:r>
            <a:r>
              <a:rPr lang="mr-IN" dirty="0"/>
              <a:t>–</a:t>
            </a:r>
            <a:r>
              <a:rPr lang="en-US" dirty="0"/>
              <a:t> Automated Builds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5400"/>
            <a:ext cx="5214377" cy="497362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965" y="1016010"/>
            <a:ext cx="1269990" cy="1269990"/>
          </a:xfrm>
          <a:prstGeom prst="rect">
            <a:avLst/>
          </a:prstGeom>
        </p:spPr>
      </p:pic>
    </p:spTree>
    <p:extLst>
      <p:ext uri="{BB962C8B-B14F-4D97-AF65-F5344CB8AC3E}">
        <p14:creationId xmlns:p14="http://schemas.microsoft.com/office/powerpoint/2010/main" val="6193170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Manage Swarms</a:t>
            </a:r>
            <a:endParaRPr lang="en-US" sz="5400" dirty="0"/>
          </a:p>
        </p:txBody>
      </p:sp>
    </p:spTree>
    <p:extLst>
      <p:ext uri="{BB962C8B-B14F-4D97-AF65-F5344CB8AC3E}">
        <p14:creationId xmlns:p14="http://schemas.microsoft.com/office/powerpoint/2010/main" val="298214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 Swarms</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Docker Cloud now allows you to connect to clusters of Docker Engines in swarm mode</a:t>
            </a:r>
          </a:p>
          <a:p>
            <a:pPr>
              <a:buFont typeface="Wingdings" charset="2"/>
              <a:buChar char="q"/>
            </a:pPr>
            <a:r>
              <a:rPr lang="en-US" sz="2400" dirty="0">
                <a:solidFill>
                  <a:schemeClr val="tx1"/>
                </a:solidFill>
              </a:rPr>
              <a:t> With Beta Swarm Mode in Docker Cloud, you can provision swarms to popular cloud providers, or register existing swarms to Docker Cloud</a:t>
            </a:r>
          </a:p>
          <a:p>
            <a:pPr>
              <a:buFont typeface="Wingdings" charset="2"/>
              <a:buChar char="q"/>
            </a:pPr>
            <a:r>
              <a:rPr lang="en-US" sz="2400" dirty="0">
                <a:solidFill>
                  <a:schemeClr val="tx1"/>
                </a:solidFill>
              </a:rPr>
              <a:t> Use your Docker ID to authenticate and securely access personal or team swarms</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14151264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New Swarm on Azure in Docker Cloud</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You can now create </a:t>
            </a:r>
            <a:r>
              <a:rPr lang="en-US" sz="2400" i="1" dirty="0">
                <a:solidFill>
                  <a:schemeClr val="tx1"/>
                </a:solidFill>
              </a:rPr>
              <a:t>new</a:t>
            </a:r>
            <a:r>
              <a:rPr lang="en-US" sz="2400" dirty="0">
                <a:solidFill>
                  <a:schemeClr val="tx1"/>
                </a:solidFill>
              </a:rPr>
              <a:t> Docker Swarms from within Docker Cloud as well as register existing swarms</a:t>
            </a:r>
          </a:p>
          <a:p>
            <a:pPr>
              <a:buFont typeface="Wingdings" charset="2"/>
              <a:buChar char="q"/>
            </a:pPr>
            <a:r>
              <a:rPr lang="en-US" sz="2400" dirty="0">
                <a:solidFill>
                  <a:schemeClr val="tx1"/>
                </a:solidFill>
              </a:rPr>
              <a:t>When you create a swarm, Docker Cloud connects to the Cloud provider on your behalf, and uses the provider’s APIs and a provider-specific template to launch Docker instances </a:t>
            </a:r>
          </a:p>
          <a:p>
            <a:pPr>
              <a:buFont typeface="Wingdings" charset="2"/>
              <a:buChar char="q"/>
            </a:pPr>
            <a:r>
              <a:rPr lang="en-US" sz="2400" dirty="0">
                <a:solidFill>
                  <a:schemeClr val="tx1"/>
                </a:solidFill>
              </a:rPr>
              <a:t>The instances are then joined to a swarm and the swarm is configured using your input</a:t>
            </a:r>
          </a:p>
          <a:p>
            <a:pPr>
              <a:buFont typeface="Wingdings" charset="2"/>
              <a:buChar char="q"/>
            </a:pPr>
            <a:r>
              <a:rPr lang="en-US" sz="2400" dirty="0">
                <a:solidFill>
                  <a:schemeClr val="tx1"/>
                </a:solidFill>
              </a:rPr>
              <a:t>When you access the swarm from Docker Cloud, the system forwards your commands directly to the Docker instances running in the swarm</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Tree>
    <p:extLst>
      <p:ext uri="{BB962C8B-B14F-4D97-AF65-F5344CB8AC3E}">
        <p14:creationId xmlns:p14="http://schemas.microsoft.com/office/powerpoint/2010/main" val="15908941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New Swarm on Azure in Docker Cloud</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To create a swarm, you need to give Docker Cloud permission to deploy swarm nodes on your behalf in your cloud services provider account</a:t>
            </a:r>
          </a:p>
          <a:p>
            <a:pPr>
              <a:buFont typeface="Wingdings" charset="2"/>
              <a:buChar char="q"/>
            </a:pPr>
            <a:r>
              <a:rPr lang="en-US" sz="2400" dirty="0">
                <a:solidFill>
                  <a:schemeClr val="tx1"/>
                </a:solidFill>
              </a:rPr>
              <a:t> If you haven’t yet linked Docker Cloud to Azure, you’ll first need to follow those steps </a:t>
            </a:r>
          </a:p>
          <a:p>
            <a:pPr>
              <a:buFont typeface="Wingdings" charset="2"/>
              <a:buChar char="q"/>
            </a:pPr>
            <a:r>
              <a:rPr lang="en-US" sz="2400" dirty="0">
                <a:solidFill>
                  <a:schemeClr val="tx1"/>
                </a:solidFill>
              </a:rPr>
              <a:t> Once it’s linked, it shows up on the </a:t>
            </a:r>
            <a:r>
              <a:rPr lang="en-US" sz="2400" b="1" dirty="0">
                <a:solidFill>
                  <a:schemeClr val="tx1"/>
                </a:solidFill>
              </a:rPr>
              <a:t>Swarms -&gt; Create</a:t>
            </a:r>
            <a:r>
              <a:rPr lang="en-US" sz="2400" dirty="0">
                <a:solidFill>
                  <a:schemeClr val="tx1"/>
                </a:solidFill>
              </a:rPr>
              <a:t> page as a connected service provider</a:t>
            </a:r>
          </a:p>
          <a:p>
            <a:pPr>
              <a:buFont typeface="Wingdings" charset="2"/>
              <a:buChar char="q"/>
            </a:pPr>
            <a:endParaRPr lang="en-US" sz="2400" dirty="0">
              <a:solidFill>
                <a:schemeClr val="tx1"/>
              </a:solidFill>
            </a:endParaRP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26360"/>
            <a:ext cx="10058400" cy="2295134"/>
          </a:xfrm>
          <a:prstGeom prst="rect">
            <a:avLst/>
          </a:prstGeom>
        </p:spPr>
      </p:pic>
    </p:spTree>
    <p:extLst>
      <p:ext uri="{BB962C8B-B14F-4D97-AF65-F5344CB8AC3E}">
        <p14:creationId xmlns:p14="http://schemas.microsoft.com/office/powerpoint/2010/main" val="191098726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Swarm</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Here’s the quick rundown:</a:t>
            </a:r>
          </a:p>
          <a:p>
            <a:pPr marL="457200" indent="-457200">
              <a:buClr>
                <a:schemeClr val="tx1"/>
              </a:buClr>
              <a:buFont typeface="+mj-lt"/>
              <a:buAutoNum type="arabicPeriod"/>
            </a:pPr>
            <a:r>
              <a:rPr lang="en-US" sz="2400" dirty="0">
                <a:solidFill>
                  <a:schemeClr val="tx1"/>
                </a:solidFill>
              </a:rPr>
              <a:t>If necessary, log in to Docker Cloud and switch to Swarm Mode.</a:t>
            </a:r>
          </a:p>
          <a:p>
            <a:pPr marL="457200" indent="-457200">
              <a:buClr>
                <a:schemeClr val="tx1"/>
              </a:buClr>
              <a:buFont typeface="+mj-lt"/>
              <a:buAutoNum type="arabicPeriod"/>
            </a:pPr>
            <a:r>
              <a:rPr lang="en-US" sz="2400" dirty="0">
                <a:solidFill>
                  <a:schemeClr val="tx1"/>
                </a:solidFill>
              </a:rPr>
              <a:t>Click </a:t>
            </a:r>
            <a:r>
              <a:rPr lang="en-US" sz="2400" b="1" dirty="0">
                <a:solidFill>
                  <a:schemeClr val="tx1"/>
                </a:solidFill>
              </a:rPr>
              <a:t>Swarms</a:t>
            </a:r>
            <a:r>
              <a:rPr lang="en-US" sz="2400" dirty="0">
                <a:solidFill>
                  <a:schemeClr val="tx1"/>
                </a:solidFill>
              </a:rPr>
              <a:t> in the top navigation, then click </a:t>
            </a:r>
            <a:r>
              <a:rPr lang="en-US" sz="2400" b="1" dirty="0">
                <a:solidFill>
                  <a:schemeClr val="tx1"/>
                </a:solidFill>
              </a:rPr>
              <a:t>Create.</a:t>
            </a:r>
            <a:endParaRPr lang="en-US" sz="2400" dirty="0">
              <a:solidFill>
                <a:schemeClr val="tx1"/>
              </a:solidFill>
            </a:endParaRPr>
          </a:p>
          <a:p>
            <a:pPr marL="457200" indent="-457200">
              <a:buClr>
                <a:schemeClr val="tx1"/>
              </a:buClr>
              <a:buFont typeface="+mj-lt"/>
              <a:buAutoNum type="arabicPeriod"/>
            </a:pPr>
            <a:r>
              <a:rPr lang="en-US" sz="2400" dirty="0">
                <a:solidFill>
                  <a:schemeClr val="tx1"/>
                </a:solidFill>
              </a:rPr>
              <a:t>Enter a name for the new swarm.</a:t>
            </a:r>
            <a:endParaRPr lang="en-US" sz="2200" dirty="0">
              <a:solidFill>
                <a:schemeClr val="tx1"/>
              </a:solidFill>
            </a:endParaRP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200" y="3352800"/>
            <a:ext cx="8483600" cy="2133600"/>
          </a:xfrm>
          <a:prstGeom prst="rect">
            <a:avLst/>
          </a:prstGeom>
        </p:spPr>
      </p:pic>
    </p:spTree>
    <p:extLst>
      <p:ext uri="{BB962C8B-B14F-4D97-AF65-F5344CB8AC3E}">
        <p14:creationId xmlns:p14="http://schemas.microsoft.com/office/powerpoint/2010/main" val="13175870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Swarm</a:t>
            </a:r>
          </a:p>
        </p:txBody>
      </p:sp>
      <p:sp>
        <p:nvSpPr>
          <p:cNvPr id="3" name="Content Placeholder 2"/>
          <p:cNvSpPr>
            <a:spLocks noGrp="1"/>
          </p:cNvSpPr>
          <p:nvPr>
            <p:ph idx="1"/>
          </p:nvPr>
        </p:nvSpPr>
        <p:spPr/>
        <p:txBody>
          <a:bodyPr>
            <a:normAutofit/>
          </a:bodyPr>
          <a:lstStyle/>
          <a:p>
            <a:pPr marL="365760" indent="-457200">
              <a:buClr>
                <a:schemeClr val="tx1"/>
              </a:buClr>
              <a:buFont typeface="+mj-lt"/>
              <a:buAutoNum type="arabicPeriod" startAt="4"/>
            </a:pPr>
            <a:r>
              <a:rPr lang="en-US" sz="2200" dirty="0">
                <a:solidFill>
                  <a:schemeClr val="tx1"/>
                </a:solidFill>
              </a:rPr>
              <a:t>Select Microsoft Azure as the service provider, select a channel (Stable or Edge) from the drop-down menu, provide an App name, and select the Azure Subscription you want to use.</a:t>
            </a:r>
          </a:p>
          <a:p>
            <a:pPr lvl="1">
              <a:buFont typeface="Wingdings" charset="2"/>
              <a:buChar char="q"/>
            </a:pPr>
            <a:endParaRPr lang="en-US" sz="22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133600"/>
            <a:ext cx="7599679" cy="3974691"/>
          </a:xfrm>
          <a:prstGeom prst="rect">
            <a:avLst/>
          </a:prstGeom>
        </p:spPr>
      </p:pic>
    </p:spTree>
    <p:extLst>
      <p:ext uri="{BB962C8B-B14F-4D97-AF65-F5344CB8AC3E}">
        <p14:creationId xmlns:p14="http://schemas.microsoft.com/office/powerpoint/2010/main" val="14072712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Swarm</a:t>
            </a:r>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5"/>
            </a:pPr>
            <a:r>
              <a:rPr lang="en-US" sz="2400" dirty="0">
                <a:solidFill>
                  <a:schemeClr val="tx1"/>
                </a:solidFill>
              </a:rPr>
              <a:t>Make sure that </a:t>
            </a:r>
            <a:r>
              <a:rPr lang="en-US" sz="2400" b="1" dirty="0">
                <a:solidFill>
                  <a:schemeClr val="tx1"/>
                </a:solidFill>
              </a:rPr>
              <a:t>Create new resource group</a:t>
            </a:r>
            <a:r>
              <a:rPr lang="en-US" sz="2400" dirty="0">
                <a:solidFill>
                  <a:schemeClr val="tx1"/>
                </a:solidFill>
              </a:rPr>
              <a:t> is selected, provide a name for the group, and select a location from the drop-down menu.</a:t>
            </a:r>
            <a:endParaRPr lang="en-US" sz="22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350" y="2057400"/>
            <a:ext cx="8369300" cy="3657600"/>
          </a:xfrm>
          <a:prstGeom prst="rect">
            <a:avLst/>
          </a:prstGeom>
        </p:spPr>
      </p:pic>
    </p:spTree>
    <p:extLst>
      <p:ext uri="{BB962C8B-B14F-4D97-AF65-F5344CB8AC3E}">
        <p14:creationId xmlns:p14="http://schemas.microsoft.com/office/powerpoint/2010/main" val="8503714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Docker Cloud</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
        <p:nvSpPr>
          <p:cNvPr id="8" name="Rounded Rectangle 7"/>
          <p:cNvSpPr/>
          <p:nvPr/>
        </p:nvSpPr>
        <p:spPr>
          <a:xfrm>
            <a:off x="1447800" y="1295400"/>
            <a:ext cx="8961121" cy="38100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ysClr val="windowText" lastClr="000000"/>
              </a:solidFill>
            </a:endParaRPr>
          </a:p>
          <a:p>
            <a:r>
              <a:rPr lang="en-US" sz="2800" b="1" dirty="0">
                <a:solidFill>
                  <a:sysClr val="windowText" lastClr="000000"/>
                </a:solidFill>
              </a:rPr>
              <a:t>  Docker says:</a:t>
            </a:r>
          </a:p>
          <a:p>
            <a:r>
              <a:rPr lang="en-US" sz="2400" dirty="0">
                <a:solidFill>
                  <a:schemeClr val="tx1"/>
                </a:solidFill>
                <a:latin typeface="+mj-lt"/>
              </a:rPr>
              <a:t>  “Docker Cloud provides a hosted service with build and testing   </a:t>
            </a:r>
          </a:p>
          <a:p>
            <a:r>
              <a:rPr lang="en-US" sz="2400" dirty="0">
                <a:solidFill>
                  <a:schemeClr val="tx1"/>
                </a:solidFill>
                <a:latin typeface="+mj-lt"/>
              </a:rPr>
              <a:t>  facilities for </a:t>
            </a:r>
            <a:r>
              <a:rPr lang="en-US" sz="2400" dirty="0" err="1">
                <a:solidFill>
                  <a:schemeClr val="tx1"/>
                </a:solidFill>
                <a:latin typeface="+mj-lt"/>
              </a:rPr>
              <a:t>Dockerized</a:t>
            </a:r>
            <a:r>
              <a:rPr lang="en-US" sz="2400" dirty="0">
                <a:solidFill>
                  <a:schemeClr val="tx1"/>
                </a:solidFill>
                <a:latin typeface="+mj-lt"/>
              </a:rPr>
              <a:t> application images; tools to help you               </a:t>
            </a:r>
          </a:p>
          <a:p>
            <a:r>
              <a:rPr lang="en-US" sz="2400" dirty="0">
                <a:solidFill>
                  <a:schemeClr val="tx1"/>
                </a:solidFill>
                <a:latin typeface="+mj-lt"/>
              </a:rPr>
              <a:t>  set up and manage host infrastructure; and application                          </a:t>
            </a:r>
          </a:p>
          <a:p>
            <a:r>
              <a:rPr lang="en-US" sz="2400" dirty="0">
                <a:solidFill>
                  <a:schemeClr val="tx1"/>
                </a:solidFill>
                <a:latin typeface="+mj-lt"/>
              </a:rPr>
              <a:t>  lifecycle features to automate deploying services created               </a:t>
            </a:r>
          </a:p>
          <a:p>
            <a:r>
              <a:rPr lang="en-US" sz="2400" dirty="0">
                <a:solidFill>
                  <a:schemeClr val="tx1"/>
                </a:solidFill>
                <a:latin typeface="+mj-lt"/>
              </a:rPr>
              <a:t>  from images.”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9785" y="2613279"/>
            <a:ext cx="2846416" cy="3846508"/>
          </a:xfrm>
          <a:prstGeom prst="rect">
            <a:avLst/>
          </a:prstGeom>
        </p:spPr>
      </p:pic>
    </p:spTree>
    <p:extLst>
      <p:ext uri="{BB962C8B-B14F-4D97-AF65-F5344CB8AC3E}">
        <p14:creationId xmlns:p14="http://schemas.microsoft.com/office/powerpoint/2010/main" val="98981445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Swarm</a:t>
            </a:r>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6"/>
            </a:pPr>
            <a:r>
              <a:rPr lang="en-US" sz="2400" dirty="0">
                <a:solidFill>
                  <a:schemeClr val="tx1"/>
                </a:solidFill>
              </a:rPr>
              <a:t>Choose how many swarm managers and worker nodes to deploy.</a:t>
            </a: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r>
              <a:rPr lang="en-US" sz="2400" dirty="0">
                <a:solidFill>
                  <a:schemeClr val="tx1"/>
                </a:solidFill>
              </a:rPr>
              <a:t> Configure swarm properties, SSH key and resource cleanup.</a:t>
            </a: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400" dirty="0">
              <a:solidFill>
                <a:schemeClr val="tx1"/>
              </a:solidFill>
            </a:endParaRPr>
          </a:p>
          <a:p>
            <a:pPr marL="457200" indent="-457200">
              <a:buClr>
                <a:schemeClr val="tx1"/>
              </a:buClr>
              <a:buFont typeface="+mj-lt"/>
              <a:buAutoNum type="arabicPeriod" startAt="6"/>
            </a:pPr>
            <a:endParaRPr lang="en-US" sz="22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557" y="1511284"/>
            <a:ext cx="7525443" cy="191771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4191000"/>
            <a:ext cx="8115300" cy="1839468"/>
          </a:xfrm>
          <a:prstGeom prst="rect">
            <a:avLst/>
          </a:prstGeom>
        </p:spPr>
      </p:pic>
    </p:spTree>
    <p:extLst>
      <p:ext uri="{BB962C8B-B14F-4D97-AF65-F5344CB8AC3E}">
        <p14:creationId xmlns:p14="http://schemas.microsoft.com/office/powerpoint/2010/main" val="107697201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Swarm</a:t>
            </a:r>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8"/>
            </a:pPr>
            <a:r>
              <a:rPr lang="en-US" sz="2400" dirty="0">
                <a:solidFill>
                  <a:schemeClr val="tx1"/>
                </a:solidFill>
              </a:rPr>
              <a:t>Select the machine sizes for the managers, and for the worker.</a:t>
            </a: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2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612900"/>
            <a:ext cx="8267700" cy="4559300"/>
          </a:xfrm>
          <a:prstGeom prst="rect">
            <a:avLst/>
          </a:prstGeom>
        </p:spPr>
      </p:pic>
    </p:spTree>
    <p:extLst>
      <p:ext uri="{BB962C8B-B14F-4D97-AF65-F5344CB8AC3E}">
        <p14:creationId xmlns:p14="http://schemas.microsoft.com/office/powerpoint/2010/main" val="119495264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Swarm</a:t>
            </a:r>
          </a:p>
        </p:txBody>
      </p:sp>
      <p:sp>
        <p:nvSpPr>
          <p:cNvPr id="3" name="Content Placeholder 2"/>
          <p:cNvSpPr>
            <a:spLocks noGrp="1"/>
          </p:cNvSpPr>
          <p:nvPr>
            <p:ph idx="1"/>
          </p:nvPr>
        </p:nvSpPr>
        <p:spPr/>
        <p:txBody>
          <a:bodyPr>
            <a:normAutofit/>
          </a:bodyPr>
          <a:lstStyle/>
          <a:p>
            <a:pPr marL="457200" indent="-457200">
              <a:buClr>
                <a:schemeClr val="tx1"/>
              </a:buClr>
              <a:buFont typeface="+mj-lt"/>
              <a:buAutoNum type="arabicPeriod" startAt="8"/>
            </a:pPr>
            <a:r>
              <a:rPr lang="en-US" sz="2400" dirty="0">
                <a:solidFill>
                  <a:schemeClr val="tx1"/>
                </a:solidFill>
              </a:rPr>
              <a:t>Click </a:t>
            </a:r>
            <a:r>
              <a:rPr lang="en-US" sz="2400" b="1" dirty="0">
                <a:solidFill>
                  <a:schemeClr val="tx1"/>
                </a:solidFill>
              </a:rPr>
              <a:t>Create.</a:t>
            </a: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400" dirty="0">
              <a:solidFill>
                <a:schemeClr val="tx1"/>
              </a:solidFill>
            </a:endParaRPr>
          </a:p>
          <a:p>
            <a:pPr marL="457200" indent="-457200">
              <a:buClr>
                <a:schemeClr val="tx1"/>
              </a:buClr>
              <a:buFont typeface="+mj-lt"/>
              <a:buAutoNum type="arabicPeriod" startAt="8"/>
            </a:pPr>
            <a:endParaRPr lang="en-US" sz="22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600200"/>
            <a:ext cx="10058400" cy="3771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6482" y="1103206"/>
            <a:ext cx="1614584" cy="1614584"/>
          </a:xfrm>
          <a:prstGeom prst="rect">
            <a:avLst/>
          </a:prstGeom>
        </p:spPr>
      </p:pic>
      <p:sp>
        <p:nvSpPr>
          <p:cNvPr id="10" name="Rectangle 9"/>
          <p:cNvSpPr/>
          <p:nvPr/>
        </p:nvSpPr>
        <p:spPr>
          <a:xfrm>
            <a:off x="3200400" y="4038599"/>
            <a:ext cx="990600" cy="609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Oval Callout 8"/>
          <p:cNvSpPr/>
          <p:nvPr/>
        </p:nvSpPr>
        <p:spPr>
          <a:xfrm>
            <a:off x="3352801" y="3581400"/>
            <a:ext cx="2209800" cy="1305340"/>
          </a:xfrm>
          <a:prstGeom prst="wedgeEllipseCallout">
            <a:avLst>
              <a:gd name="adj1" fmla="val -60227"/>
              <a:gd name="adj2" fmla="val 274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Here’s our swarm!</a:t>
            </a:r>
          </a:p>
        </p:txBody>
      </p:sp>
      <p:sp>
        <p:nvSpPr>
          <p:cNvPr id="12" name="Cloud Callout 11"/>
          <p:cNvSpPr/>
          <p:nvPr/>
        </p:nvSpPr>
        <p:spPr>
          <a:xfrm flipH="1">
            <a:off x="7086600" y="457200"/>
            <a:ext cx="2667000" cy="1143000"/>
          </a:xfrm>
          <a:prstGeom prst="cloudCallout">
            <a:avLst>
              <a:gd name="adj1" fmla="val -43125"/>
              <a:gd name="adj2" fmla="val 683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Pretty cool, if you ask me!</a:t>
            </a:r>
          </a:p>
        </p:txBody>
      </p:sp>
    </p:spTree>
    <p:extLst>
      <p:ext uri="{BB962C8B-B14F-4D97-AF65-F5344CB8AC3E}">
        <p14:creationId xmlns:p14="http://schemas.microsoft.com/office/powerpoint/2010/main" val="14205261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Manage Infrastructure </a:t>
            </a:r>
            <a:endParaRPr lang="en-US" sz="5400" dirty="0"/>
          </a:p>
        </p:txBody>
      </p:sp>
    </p:spTree>
    <p:extLst>
      <p:ext uri="{BB962C8B-B14F-4D97-AF65-F5344CB8AC3E}">
        <p14:creationId xmlns:p14="http://schemas.microsoft.com/office/powerpoint/2010/main" val="31351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Cloud uses an agent and system containers to deploy and manage nodes (hosts) on your behalf</a:t>
            </a:r>
          </a:p>
          <a:p>
            <a:pPr>
              <a:buFont typeface="Wingdings" charset="2"/>
              <a:buChar char="q"/>
            </a:pPr>
            <a:r>
              <a:rPr lang="en-US" sz="2400" dirty="0">
                <a:solidFill>
                  <a:schemeClr val="tx1"/>
                </a:solidFill>
              </a:rPr>
              <a:t> All nodes accessible to your account are connected by an overlay or mesh network</a:t>
            </a:r>
          </a:p>
          <a:p>
            <a:pPr marL="0" indent="0">
              <a:buNone/>
            </a:pPr>
            <a:r>
              <a:rPr lang="en-US" sz="2400" b="1" dirty="0">
                <a:solidFill>
                  <a:schemeClr val="tx1"/>
                </a:solidFill>
              </a:rPr>
              <a:t>Deploy nodes from Docker Cloud</a:t>
            </a:r>
          </a:p>
          <a:p>
            <a:pPr>
              <a:buFont typeface="Wingdings" charset="2"/>
              <a:buChar char="q"/>
            </a:pPr>
            <a:r>
              <a:rPr lang="en-US" sz="2400" b="1" dirty="0">
                <a:solidFill>
                  <a:schemeClr val="tx1"/>
                </a:solidFill>
              </a:rPr>
              <a:t> </a:t>
            </a:r>
            <a:r>
              <a:rPr lang="en-US" sz="2400" dirty="0">
                <a:solidFill>
                  <a:schemeClr val="tx1"/>
                </a:solidFill>
              </a:rPr>
              <a:t>When you use Docker Cloud to deploy nodes on a hosted provider, the service stores your cloud provider credentials </a:t>
            </a:r>
          </a:p>
          <a:p>
            <a:pPr>
              <a:buFont typeface="Wingdings" charset="2"/>
              <a:buChar char="q"/>
            </a:pPr>
            <a:r>
              <a:rPr lang="en-US" sz="2400" dirty="0">
                <a:solidFill>
                  <a:schemeClr val="tx1"/>
                </a:solidFill>
              </a:rPr>
              <a:t> And then deploys nodes for you using the services’ API to perform actions on your behalf</a:t>
            </a:r>
          </a:p>
          <a:p>
            <a:pPr>
              <a:buFont typeface="Wingdings" charset="2"/>
              <a:buChar char="q"/>
            </a:pPr>
            <a:endParaRPr lang="en-US" sz="2400" b="1"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Tree>
    <p:extLst>
      <p:ext uri="{BB962C8B-B14F-4D97-AF65-F5344CB8AC3E}">
        <p14:creationId xmlns:p14="http://schemas.microsoft.com/office/powerpoint/2010/main" val="8321620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solidFill>
                  <a:schemeClr val="tx1"/>
                </a:solidFill>
              </a:rPr>
              <a:t>Bring your own host</a:t>
            </a:r>
          </a:p>
          <a:p>
            <a:pPr>
              <a:buFont typeface="Wingdings" charset="2"/>
              <a:buChar char="q"/>
            </a:pPr>
            <a:r>
              <a:rPr lang="en-US" sz="2400" b="1" dirty="0">
                <a:solidFill>
                  <a:schemeClr val="tx1"/>
                </a:solidFill>
              </a:rPr>
              <a:t> </a:t>
            </a:r>
            <a:r>
              <a:rPr lang="en-US" sz="2400" dirty="0">
                <a:solidFill>
                  <a:schemeClr val="tx1"/>
                </a:solidFill>
              </a:rPr>
              <a:t>If you are using Bring Your Own Host, Docker Cloud provides a script that:</a:t>
            </a:r>
          </a:p>
          <a:p>
            <a:pPr lvl="1">
              <a:buFont typeface="Arial" charset="0"/>
              <a:buChar char="•"/>
            </a:pPr>
            <a:r>
              <a:rPr lang="en-US" sz="2000" dirty="0">
                <a:solidFill>
                  <a:schemeClr val="tx1"/>
                </a:solidFill>
              </a:rPr>
              <a:t> installs the Docker Cloud Agent on the host</a:t>
            </a:r>
          </a:p>
          <a:p>
            <a:pPr lvl="1">
              <a:buFont typeface="Arial" charset="0"/>
              <a:buChar char="•"/>
            </a:pPr>
            <a:r>
              <a:rPr lang="en-US" sz="2000" dirty="0">
                <a:solidFill>
                  <a:schemeClr val="tx1"/>
                </a:solidFill>
              </a:rPr>
              <a:t> downloads and installs the latest Docker CS Engine version and the AUFS storage driver</a:t>
            </a:r>
          </a:p>
          <a:p>
            <a:pPr lvl="1">
              <a:buFont typeface="Arial" charset="0"/>
              <a:buChar char="•"/>
            </a:pPr>
            <a:r>
              <a:rPr lang="en-US" sz="2000" dirty="0">
                <a:solidFill>
                  <a:schemeClr val="tx1"/>
                </a:solidFill>
              </a:rPr>
              <a:t> sets up TLS certificates and the Docker security configuration</a:t>
            </a:r>
          </a:p>
          <a:p>
            <a:pPr lvl="1">
              <a:buFont typeface="Arial" charset="0"/>
              <a:buChar char="•"/>
            </a:pPr>
            <a:r>
              <a:rPr lang="en-US" sz="2000" dirty="0">
                <a:solidFill>
                  <a:schemeClr val="tx1"/>
                </a:solidFill>
              </a:rPr>
              <a:t> registers the host with Docker Cloud under your user account</a:t>
            </a:r>
            <a:endParaRPr lang="en-US" sz="2200" dirty="0">
              <a:solidFill>
                <a:schemeClr val="tx1"/>
              </a:solidFill>
            </a:endParaRPr>
          </a:p>
          <a:p>
            <a:pPr>
              <a:buFont typeface="Wingdings" charset="2"/>
              <a:buChar char="q"/>
            </a:pPr>
            <a:r>
              <a:rPr lang="en-US" sz="2400" b="1" dirty="0">
                <a:solidFill>
                  <a:schemeClr val="tx1"/>
                </a:solidFill>
              </a:rPr>
              <a:t> </a:t>
            </a:r>
            <a:r>
              <a:rPr lang="en-US" sz="2400" dirty="0">
                <a:solidFill>
                  <a:schemeClr val="tx1"/>
                </a:solidFill>
              </a:rPr>
              <a:t>Once this connection is established, the Docker Cloud Agent manages the node and performs updates when the user requests them</a:t>
            </a:r>
          </a:p>
          <a:p>
            <a:pPr>
              <a:buFont typeface="Wingdings" charset="2"/>
              <a:buChar char="q"/>
            </a:pPr>
            <a:r>
              <a:rPr lang="en-US" sz="2400" dirty="0">
                <a:solidFill>
                  <a:schemeClr val="tx1"/>
                </a:solidFill>
              </a:rPr>
              <a:t> And it can also create and maintain a reverse tunnel to Docker Cloud if firewall restrictions prevent a direct connection</a:t>
            </a:r>
          </a:p>
          <a:p>
            <a:pPr>
              <a:buFont typeface="Wingdings" charset="2"/>
              <a:buChar char="q"/>
            </a:pPr>
            <a:endParaRPr lang="en-US" sz="2400" dirty="0">
              <a:solidFill>
                <a:schemeClr val="tx1"/>
              </a:solidFill>
            </a:endParaRP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Tree>
    <p:extLst>
      <p:ext uri="{BB962C8B-B14F-4D97-AF65-F5344CB8AC3E}">
        <p14:creationId xmlns:p14="http://schemas.microsoft.com/office/powerpoint/2010/main" val="14933763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solidFill>
                  <a:schemeClr val="tx1"/>
                </a:solidFill>
              </a:rPr>
              <a:t>Internal networking</a:t>
            </a:r>
          </a:p>
          <a:p>
            <a:pPr>
              <a:buFont typeface="Wingdings" charset="2"/>
              <a:buChar char="q"/>
            </a:pPr>
            <a:r>
              <a:rPr lang="en-US" sz="2400" dirty="0">
                <a:solidFill>
                  <a:schemeClr val="tx1"/>
                </a:solidFill>
              </a:rPr>
              <a:t> Docker Cloud communicates with the Docker daemon running in the node using the following IPs, on port </a:t>
            </a:r>
            <a:r>
              <a:rPr lang="en-US" sz="2400" b="1" dirty="0">
                <a:solidFill>
                  <a:schemeClr val="tx1"/>
                </a:solidFill>
              </a:rPr>
              <a:t>2375/</a:t>
            </a:r>
            <a:r>
              <a:rPr lang="en-US" sz="2400" b="1" dirty="0" err="1">
                <a:solidFill>
                  <a:schemeClr val="tx1"/>
                </a:solidFill>
              </a:rPr>
              <a:t>tcp</a:t>
            </a:r>
            <a:endParaRPr lang="en-US" sz="2400" b="1"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
        <p:nvSpPr>
          <p:cNvPr id="6" name="Content Placeholder 2"/>
          <p:cNvSpPr>
            <a:spLocks noGrp="1"/>
          </p:cNvSpPr>
          <p:nvPr/>
        </p:nvSpPr>
        <p:spPr>
          <a:xfrm>
            <a:off x="6774179" y="2133600"/>
            <a:ext cx="3208021" cy="2133599"/>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solidFill>
                  <a:schemeClr val="tx1"/>
                </a:solidFill>
                <a:latin typeface="Courier New" charset="0"/>
                <a:ea typeface="Courier New" charset="0"/>
                <a:cs typeface="Courier New" charset="0"/>
              </a:rPr>
              <a:t>  52.214.126.235/32</a:t>
            </a:r>
          </a:p>
          <a:p>
            <a:pPr marL="0" indent="0">
              <a:buNone/>
            </a:pPr>
            <a:r>
              <a:rPr lang="en-US" dirty="0">
                <a:solidFill>
                  <a:schemeClr val="tx1"/>
                </a:solidFill>
                <a:latin typeface="Courier New" charset="0"/>
                <a:ea typeface="Courier New" charset="0"/>
                <a:cs typeface="Courier New" charset="0"/>
              </a:rPr>
              <a:t>  52.6.30.74/32</a:t>
            </a:r>
          </a:p>
          <a:p>
            <a:pPr marL="0" indent="0">
              <a:buNone/>
            </a:pPr>
            <a:r>
              <a:rPr lang="en-US" dirty="0">
                <a:solidFill>
                  <a:schemeClr val="tx1"/>
                </a:solidFill>
                <a:latin typeface="Courier New" charset="0"/>
                <a:ea typeface="Courier New" charset="0"/>
                <a:cs typeface="Courier New" charset="0"/>
              </a:rPr>
              <a:t>  52.205.92.142/32</a:t>
            </a:r>
          </a:p>
          <a:p>
            <a:pPr marL="0" indent="0">
              <a:buNone/>
            </a:pPr>
            <a:r>
              <a:rPr lang="en-US" dirty="0">
                <a:solidFill>
                  <a:schemeClr val="tx1"/>
                </a:solidFill>
                <a:latin typeface="Courier New" charset="0"/>
                <a:ea typeface="Courier New" charset="0"/>
                <a:cs typeface="Courier New" charset="0"/>
              </a:rPr>
              <a:t>  52.235.2.114/32</a:t>
            </a:r>
          </a:p>
        </p:txBody>
      </p:sp>
      <p:sp>
        <p:nvSpPr>
          <p:cNvPr id="7" name="Content Placeholder 2"/>
          <p:cNvSpPr txBox="1">
            <a:spLocks/>
          </p:cNvSpPr>
          <p:nvPr/>
        </p:nvSpPr>
        <p:spPr>
          <a:xfrm>
            <a:off x="1066799" y="2362200"/>
            <a:ext cx="5707380" cy="36592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dirty="0">
                <a:solidFill>
                  <a:schemeClr val="tx1"/>
                </a:solidFill>
              </a:rPr>
              <a:t> If the port is not accessible, Docker Cloud creates a secure reverse tunnel from the nodes to Docker Cloud</a:t>
            </a:r>
          </a:p>
          <a:p>
            <a:pPr fontAlgn="auto">
              <a:buFont typeface="Wingdings" charset="2"/>
              <a:buChar char="q"/>
            </a:pPr>
            <a:r>
              <a:rPr lang="en-US" sz="2400" dirty="0">
                <a:solidFill>
                  <a:schemeClr val="tx1"/>
                </a:solidFill>
              </a:rPr>
              <a:t> When you add a node on Docker Cloud, the node joins the Weave private overlay network for containers in other nodes by connecting on ports </a:t>
            </a:r>
            <a:r>
              <a:rPr lang="en-US" sz="2400" b="1" dirty="0">
                <a:solidFill>
                  <a:schemeClr val="tx1"/>
                </a:solidFill>
              </a:rPr>
              <a:t>6783/</a:t>
            </a:r>
            <a:r>
              <a:rPr lang="en-US" sz="2400" b="1" dirty="0" err="1">
                <a:solidFill>
                  <a:schemeClr val="tx1"/>
                </a:solidFill>
              </a:rPr>
              <a:t>tcp</a:t>
            </a:r>
            <a:r>
              <a:rPr lang="en-US" sz="2400" dirty="0">
                <a:solidFill>
                  <a:schemeClr val="tx1"/>
                </a:solidFill>
              </a:rPr>
              <a:t> and </a:t>
            </a:r>
            <a:r>
              <a:rPr lang="en-US" sz="2400" b="1" dirty="0">
                <a:solidFill>
                  <a:schemeClr val="tx1"/>
                </a:solidFill>
              </a:rPr>
              <a:t>6783/</a:t>
            </a:r>
            <a:r>
              <a:rPr lang="en-US" sz="2400" b="1" dirty="0" err="1">
                <a:solidFill>
                  <a:schemeClr val="tx1"/>
                </a:solidFill>
              </a:rPr>
              <a:t>udp</a:t>
            </a:r>
            <a:r>
              <a:rPr lang="en-US" sz="2400" dirty="0">
                <a:solidFill>
                  <a:schemeClr val="tx1"/>
                </a:solidFill>
              </a:rPr>
              <a:t> </a:t>
            </a:r>
          </a:p>
          <a:p>
            <a:pPr fontAlgn="auto">
              <a:buFont typeface="Wingdings" charset="2"/>
              <a:buChar char="q"/>
            </a:pPr>
            <a:endParaRPr lang="en-US" sz="2400" dirty="0">
              <a:solidFill>
                <a:schemeClr val="tx1"/>
              </a:solidFill>
            </a:endParaRPr>
          </a:p>
          <a:p>
            <a:pPr fontAlgn="auto">
              <a:buFont typeface="Wingdings" charset="2"/>
              <a:buChar char="q"/>
            </a:pPr>
            <a:endParaRPr lang="en-US" sz="2400" dirty="0">
              <a:solidFill>
                <a:schemeClr val="tx1"/>
              </a:solidFill>
            </a:endParaRPr>
          </a:p>
          <a:p>
            <a:pPr fontAlgn="auto">
              <a:buFont typeface="Wingdings" charset="2"/>
              <a:buChar char="q"/>
            </a:pPr>
            <a:endParaRPr lang="en-US" sz="2400" dirty="0">
              <a:solidFill>
                <a:schemeClr val="tx1"/>
              </a:solidFill>
            </a:endParaRPr>
          </a:p>
          <a:p>
            <a:pPr fontAlgn="auto">
              <a:buFont typeface="Wingdings" charset="2"/>
              <a:buChar char="q"/>
            </a:pPr>
            <a:endParaRPr lang="en-US" sz="2400" dirty="0"/>
          </a:p>
        </p:txBody>
      </p:sp>
    </p:spTree>
    <p:extLst>
      <p:ext uri="{BB962C8B-B14F-4D97-AF65-F5344CB8AC3E}">
        <p14:creationId xmlns:p14="http://schemas.microsoft.com/office/powerpoint/2010/main" val="141425644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solidFill>
                  <a:schemeClr val="tx1"/>
                </a:solidFill>
              </a:rPr>
              <a:t>Internal Overlay Network</a:t>
            </a:r>
          </a:p>
          <a:p>
            <a:pPr>
              <a:buFont typeface="Wingdings" charset="2"/>
              <a:buChar char="q"/>
            </a:pPr>
            <a:r>
              <a:rPr lang="en-US" sz="2400" dirty="0">
                <a:solidFill>
                  <a:schemeClr val="tx1"/>
                </a:solidFill>
              </a:rPr>
              <a:t> Docker Cloud creates a per-user overlay network which connects all containers across all of the user’s hosts</a:t>
            </a:r>
          </a:p>
          <a:p>
            <a:pPr>
              <a:buFont typeface="Wingdings" charset="2"/>
              <a:buChar char="q"/>
            </a:pPr>
            <a:r>
              <a:rPr lang="en-US" sz="2400" dirty="0">
                <a:solidFill>
                  <a:schemeClr val="tx1"/>
                </a:solidFill>
              </a:rPr>
              <a:t> This network connects all of your containers on the </a:t>
            </a:r>
            <a:r>
              <a:rPr lang="en-US" sz="2400" dirty="0">
                <a:solidFill>
                  <a:schemeClr val="tx1"/>
                </a:solidFill>
                <a:latin typeface="Courier New" charset="0"/>
                <a:ea typeface="Courier New" charset="0"/>
                <a:cs typeface="Courier New" charset="0"/>
              </a:rPr>
              <a:t>10.7.0.0/16</a:t>
            </a:r>
            <a:r>
              <a:rPr lang="en-US" sz="2400" dirty="0">
                <a:solidFill>
                  <a:schemeClr val="tx1"/>
                </a:solidFill>
              </a:rPr>
              <a:t> subnet, and gives every container a local IP</a:t>
            </a:r>
          </a:p>
          <a:p>
            <a:pPr>
              <a:buFont typeface="Wingdings" charset="2"/>
              <a:buChar char="q"/>
            </a:pPr>
            <a:r>
              <a:rPr lang="en-US" sz="2400" dirty="0">
                <a:solidFill>
                  <a:schemeClr val="tx1"/>
                </a:solidFill>
              </a:rPr>
              <a:t> This IP persists on each container even if the container is redeployed and ends up on a different host</a:t>
            </a:r>
          </a:p>
          <a:p>
            <a:pPr>
              <a:buFont typeface="Wingdings" charset="2"/>
              <a:buChar char="q"/>
            </a:pPr>
            <a:r>
              <a:rPr lang="en-US" sz="2400" dirty="0">
                <a:solidFill>
                  <a:schemeClr val="tx1"/>
                </a:solidFill>
              </a:rPr>
              <a:t> Every container can reach any other container on any port within the subnet</a:t>
            </a:r>
          </a:p>
          <a:p>
            <a:pPr>
              <a:buFont typeface="Wingdings" charset="2"/>
              <a:buChar char="q"/>
            </a:pPr>
            <a:endParaRPr lang="en-US" sz="22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37</a:t>
            </a:fld>
            <a:endParaRPr lang="en-US" altLang="en-US"/>
          </a:p>
        </p:txBody>
      </p:sp>
    </p:spTree>
    <p:extLst>
      <p:ext uri="{BB962C8B-B14F-4D97-AF65-F5344CB8AC3E}">
        <p14:creationId xmlns:p14="http://schemas.microsoft.com/office/powerpoint/2010/main" val="17292815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Infrastructure (standard mode)</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solidFill>
                  <a:schemeClr val="tx1"/>
                </a:solidFill>
              </a:rPr>
              <a:t>External Access</a:t>
            </a:r>
          </a:p>
          <a:p>
            <a:pPr>
              <a:buFont typeface="Wingdings" charset="2"/>
              <a:buChar char="q"/>
            </a:pPr>
            <a:r>
              <a:rPr lang="en-US" sz="2200" dirty="0">
                <a:solidFill>
                  <a:schemeClr val="tx1"/>
                </a:solidFill>
              </a:rPr>
              <a:t> </a:t>
            </a:r>
            <a:r>
              <a:rPr lang="en-US" sz="2400" dirty="0">
                <a:solidFill>
                  <a:schemeClr val="tx1"/>
                </a:solidFill>
              </a:rPr>
              <a:t>The easiest way to access nodes is to ensure that your public </a:t>
            </a:r>
            <a:r>
              <a:rPr lang="en-US" sz="2400" dirty="0" err="1">
                <a:solidFill>
                  <a:schemeClr val="tx1"/>
                </a:solidFill>
              </a:rPr>
              <a:t>ssh</a:t>
            </a:r>
            <a:r>
              <a:rPr lang="en-US" sz="2400" dirty="0">
                <a:solidFill>
                  <a:schemeClr val="tx1"/>
                </a:solidFill>
              </a:rPr>
              <a:t> key is available to them</a:t>
            </a:r>
          </a:p>
          <a:p>
            <a:pPr>
              <a:buFont typeface="Wingdings" charset="2"/>
              <a:buChar char="q"/>
            </a:pPr>
            <a:r>
              <a:rPr lang="en-US" sz="2400" dirty="0">
                <a:solidFill>
                  <a:schemeClr val="tx1"/>
                </a:solidFill>
              </a:rPr>
              <a:t> You can quickly copy your public key to all of the nodes in your Docker Cloud account by running the </a:t>
            </a:r>
            <a:r>
              <a:rPr lang="en-US" sz="2400" b="1" dirty="0" err="1">
                <a:solidFill>
                  <a:schemeClr val="tx1"/>
                </a:solidFill>
              </a:rPr>
              <a:t>authorizedkeys</a:t>
            </a:r>
            <a:r>
              <a:rPr lang="en-US" sz="2400" dirty="0">
                <a:solidFill>
                  <a:schemeClr val="tx1"/>
                </a:solidFill>
              </a:rPr>
              <a:t> container</a:t>
            </a:r>
          </a:p>
          <a:p>
            <a:pPr>
              <a:buFont typeface="Wingdings" charset="2"/>
              <a:buChar char="q"/>
            </a:pPr>
            <a:endParaRPr lang="en-US" sz="22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3429000"/>
            <a:ext cx="3187700" cy="2540000"/>
          </a:xfrm>
          <a:prstGeom prst="rect">
            <a:avLst/>
          </a:prstGeom>
        </p:spPr>
      </p:pic>
    </p:spTree>
    <p:extLst>
      <p:ext uri="{BB962C8B-B14F-4D97-AF65-F5344CB8AC3E}">
        <p14:creationId xmlns:p14="http://schemas.microsoft.com/office/powerpoint/2010/main" val="94582941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solidFill>
                  <a:schemeClr val="tx1"/>
                </a:solidFill>
              </a:rPr>
              <a:t>Manage Nodes and Apps</a:t>
            </a:r>
            <a:endParaRPr lang="en-US" sz="5400" dirty="0"/>
          </a:p>
        </p:txBody>
      </p:sp>
    </p:spTree>
    <p:extLst>
      <p:ext uri="{BB962C8B-B14F-4D97-AF65-F5344CB8AC3E}">
        <p14:creationId xmlns:p14="http://schemas.microsoft.com/office/powerpoint/2010/main" val="1569213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node?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A node is an individual Linux host used to deploy and run your applications</a:t>
            </a:r>
          </a:p>
          <a:p>
            <a:pPr>
              <a:buFont typeface="Wingdings" charset="2"/>
              <a:buChar char="q"/>
            </a:pPr>
            <a:r>
              <a:rPr lang="en-US" sz="2400" dirty="0">
                <a:solidFill>
                  <a:schemeClr val="tx1"/>
                </a:solidFill>
              </a:rPr>
              <a:t> Docker Cloud does not provide hosting services, so all of your applications, services, and containers run on your own hosts</a:t>
            </a:r>
          </a:p>
          <a:p>
            <a:pPr>
              <a:buFont typeface="Wingdings" charset="2"/>
              <a:buChar char="q"/>
            </a:pPr>
            <a:r>
              <a:rPr lang="en-US" sz="2400" dirty="0">
                <a:solidFill>
                  <a:schemeClr val="tx1"/>
                </a:solidFill>
              </a:rPr>
              <a:t> Your hosts can come from several different sources, including physical servers, virtual machines or cloud providers</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198596438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Manage Nodes and Apps (standard mode)</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These topics cover the traditional, pre-Swarm model for deploying and managing nodes, services, and applications in Docker Cloud</a:t>
            </a:r>
          </a:p>
          <a:p>
            <a:pPr marL="0" indent="0">
              <a:buNone/>
            </a:pPr>
            <a:r>
              <a:rPr lang="en-US" sz="2400" b="1" dirty="0">
                <a:solidFill>
                  <a:schemeClr val="tx1"/>
                </a:solidFill>
              </a:rPr>
              <a:t>Applications in Docker Cloud</a:t>
            </a:r>
          </a:p>
          <a:p>
            <a:pPr>
              <a:buFont typeface="Wingdings" charset="2"/>
              <a:buChar char="q"/>
            </a:pPr>
            <a:r>
              <a:rPr lang="en-US" sz="2400" dirty="0">
                <a:solidFill>
                  <a:schemeClr val="tx1"/>
                </a:solidFill>
              </a:rPr>
              <a:t> Applications in Docker Cloud are usually several Services linked together</a:t>
            </a:r>
          </a:p>
          <a:p>
            <a:pPr>
              <a:buFont typeface="Wingdings" charset="2"/>
              <a:buChar char="q"/>
            </a:pPr>
            <a:r>
              <a:rPr lang="en-US" sz="2400" dirty="0">
                <a:solidFill>
                  <a:schemeClr val="tx1"/>
                </a:solidFill>
              </a:rPr>
              <a:t> You can create individual services using the Docker Cloud Services wizard </a:t>
            </a:r>
          </a:p>
          <a:p>
            <a:pPr>
              <a:buFont typeface="Wingdings" charset="2"/>
              <a:buChar char="q"/>
            </a:pPr>
            <a:r>
              <a:rPr lang="en-US" sz="2400" dirty="0">
                <a:solidFill>
                  <a:schemeClr val="tx1"/>
                </a:solidFill>
              </a:rPr>
              <a:t> And you can attach Volumes to use as long-lived storage for your services</a:t>
            </a:r>
          </a:p>
          <a:p>
            <a:pPr>
              <a:buFont typeface="Wingdings" charset="2"/>
              <a:buChar char="q"/>
            </a:pPr>
            <a:r>
              <a:rPr lang="en-US" sz="2400" dirty="0">
                <a:solidFill>
                  <a:schemeClr val="tx1"/>
                </a:solidFill>
              </a:rPr>
              <a:t> If you are using </a:t>
            </a:r>
            <a:r>
              <a:rPr lang="en-US" sz="2400" dirty="0" err="1">
                <a:solidFill>
                  <a:schemeClr val="tx1"/>
                </a:solidFill>
              </a:rPr>
              <a:t>autobuild</a:t>
            </a:r>
            <a:r>
              <a:rPr lang="en-US" sz="2400" dirty="0">
                <a:solidFill>
                  <a:schemeClr val="tx1"/>
                </a:solidFill>
              </a:rPr>
              <a:t> and </a:t>
            </a:r>
            <a:r>
              <a:rPr lang="en-US" sz="2400" dirty="0" err="1">
                <a:solidFill>
                  <a:schemeClr val="tx1"/>
                </a:solidFill>
              </a:rPr>
              <a:t>autotest</a:t>
            </a:r>
            <a:r>
              <a:rPr lang="en-US" sz="2400" dirty="0">
                <a:solidFill>
                  <a:schemeClr val="tx1"/>
                </a:solidFill>
              </a:rPr>
              <a:t> features</a:t>
            </a:r>
          </a:p>
          <a:p>
            <a:pPr lvl="1">
              <a:buFont typeface="Wingdings" charset="2"/>
              <a:buChar char="q"/>
            </a:pPr>
            <a:r>
              <a:rPr lang="en-US" sz="2200" dirty="0">
                <a:solidFill>
                  <a:schemeClr val="tx1"/>
                </a:solidFill>
              </a:rPr>
              <a:t> you can also se autoredeploy to automatically redeploy the application</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spTree>
    <p:extLst>
      <p:ext uri="{BB962C8B-B14F-4D97-AF65-F5344CB8AC3E}">
        <p14:creationId xmlns:p14="http://schemas.microsoft.com/office/powerpoint/2010/main" val="193678113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Docker Machine</a:t>
            </a:r>
            <a:endParaRPr lang="en-US" dirty="0"/>
          </a:p>
        </p:txBody>
      </p:sp>
    </p:spTree>
    <p:extLst>
      <p:ext uri="{BB962C8B-B14F-4D97-AF65-F5344CB8AC3E}">
        <p14:creationId xmlns:p14="http://schemas.microsoft.com/office/powerpoint/2010/main" val="1917020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Machine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Docker Machine is a tool </a:t>
            </a:r>
          </a:p>
          <a:p>
            <a:pPr lvl="1">
              <a:buFont typeface="Wingdings" panose="05000000000000000000" pitchFamily="2" charset="2"/>
              <a:buChar char="q"/>
            </a:pPr>
            <a:r>
              <a:rPr lang="en-US" sz="2200" dirty="0"/>
              <a:t> Lets you install Docker Engine on virtual hosts</a:t>
            </a:r>
          </a:p>
          <a:p>
            <a:pPr lvl="1">
              <a:buFont typeface="Wingdings" panose="05000000000000000000" pitchFamily="2" charset="2"/>
              <a:buChar char="q"/>
            </a:pPr>
            <a:r>
              <a:rPr lang="en-US" sz="2200" dirty="0"/>
              <a:t> Manage the hosts with </a:t>
            </a:r>
            <a:r>
              <a:rPr lang="en-US" sz="2200" dirty="0">
                <a:latin typeface="Courier New" charset="0"/>
                <a:ea typeface="Courier New" charset="0"/>
                <a:cs typeface="Courier New" charset="0"/>
              </a:rPr>
              <a:t>docker-machine</a:t>
            </a:r>
            <a:r>
              <a:rPr lang="en-US" sz="2200" dirty="0"/>
              <a:t> commands</a:t>
            </a:r>
          </a:p>
          <a:p>
            <a:pPr>
              <a:buFont typeface="Wingdings" panose="05000000000000000000" pitchFamily="2" charset="2"/>
              <a:buChar char="q"/>
            </a:pPr>
            <a:r>
              <a:rPr lang="en-US" sz="2400" dirty="0"/>
              <a:t> You can use Machine </a:t>
            </a:r>
          </a:p>
          <a:p>
            <a:pPr lvl="1">
              <a:buFont typeface="Wingdings" panose="05000000000000000000" pitchFamily="2" charset="2"/>
              <a:buChar char="q"/>
            </a:pPr>
            <a:r>
              <a:rPr lang="en-US" sz="2200" dirty="0"/>
              <a:t> Create Docker hosts on your local Mac or Windows box</a:t>
            </a:r>
          </a:p>
          <a:p>
            <a:pPr>
              <a:buFont typeface="Wingdings" panose="05000000000000000000" pitchFamily="2" charset="2"/>
              <a:buChar char="q"/>
            </a:pPr>
            <a:r>
              <a:rPr lang="en-US" sz="2400" dirty="0"/>
              <a:t> On the company network</a:t>
            </a:r>
          </a:p>
          <a:p>
            <a:pPr lvl="1">
              <a:buFont typeface="Wingdings" panose="05000000000000000000" pitchFamily="2" charset="2"/>
              <a:buChar char="q"/>
            </a:pPr>
            <a:r>
              <a:rPr lang="en-US" sz="2200" dirty="0"/>
              <a:t> In your data center</a:t>
            </a:r>
          </a:p>
          <a:p>
            <a:pPr lvl="1">
              <a:buFont typeface="Wingdings" panose="05000000000000000000" pitchFamily="2" charset="2"/>
              <a:buChar char="q"/>
            </a:pPr>
            <a:r>
              <a:rPr lang="en-US" sz="2200" dirty="0"/>
              <a:t> Cloud providers like AWS or Digital Ocean</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42</a:t>
            </a:fld>
            <a:endParaRPr lang="en-US" altLang="en-US" dirty="0"/>
          </a:p>
        </p:txBody>
      </p:sp>
    </p:spTree>
    <p:extLst>
      <p:ext uri="{BB962C8B-B14F-4D97-AF65-F5344CB8AC3E}">
        <p14:creationId xmlns:p14="http://schemas.microsoft.com/office/powerpoint/2010/main" val="12766709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Machine Overview</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Using </a:t>
            </a:r>
            <a:r>
              <a:rPr lang="en-US" sz="2400" dirty="0">
                <a:latin typeface="Courier New" charset="0"/>
                <a:ea typeface="Courier New" charset="0"/>
                <a:cs typeface="Courier New" charset="0"/>
              </a:rPr>
              <a:t>docker-machine</a:t>
            </a:r>
            <a:r>
              <a:rPr lang="en-US" sz="2400" dirty="0"/>
              <a:t> </a:t>
            </a:r>
            <a:r>
              <a:rPr lang="en-US" sz="2400" b="1" dirty="0"/>
              <a:t>commands</a:t>
            </a:r>
            <a:r>
              <a:rPr lang="en-US" sz="2400" dirty="0"/>
              <a:t>, you can: </a:t>
            </a:r>
          </a:p>
          <a:p>
            <a:pPr lvl="1">
              <a:buFont typeface="Wingdings" panose="05000000000000000000" pitchFamily="2" charset="2"/>
              <a:buChar char="q"/>
            </a:pPr>
            <a:r>
              <a:rPr lang="en-US" sz="2400" dirty="0"/>
              <a:t> Start</a:t>
            </a:r>
          </a:p>
          <a:p>
            <a:pPr lvl="1">
              <a:buFont typeface="Wingdings" panose="05000000000000000000" pitchFamily="2" charset="2"/>
              <a:buChar char="q"/>
            </a:pPr>
            <a:r>
              <a:rPr lang="en-US" sz="2400" dirty="0"/>
              <a:t> Inspect </a:t>
            </a:r>
          </a:p>
          <a:p>
            <a:pPr lvl="1">
              <a:buFont typeface="Wingdings" panose="05000000000000000000" pitchFamily="2" charset="2"/>
              <a:buChar char="q"/>
            </a:pPr>
            <a:r>
              <a:rPr lang="en-US" sz="2400" dirty="0"/>
              <a:t> Stop </a:t>
            </a:r>
          </a:p>
          <a:p>
            <a:pPr lvl="1">
              <a:buFont typeface="Wingdings" panose="05000000000000000000" pitchFamily="2" charset="2"/>
              <a:buChar char="q"/>
            </a:pPr>
            <a:r>
              <a:rPr lang="en-US" sz="2400" dirty="0"/>
              <a:t> Restart a managed host </a:t>
            </a:r>
          </a:p>
          <a:p>
            <a:pPr lvl="1">
              <a:buFont typeface="Wingdings" panose="05000000000000000000" pitchFamily="2" charset="2"/>
              <a:buChar char="q"/>
            </a:pPr>
            <a:r>
              <a:rPr lang="en-US" sz="2400" dirty="0"/>
              <a:t> Upgrade the Docker client and daemon</a:t>
            </a:r>
          </a:p>
          <a:p>
            <a:pPr lvl="1">
              <a:buFont typeface="Wingdings" panose="05000000000000000000" pitchFamily="2" charset="2"/>
              <a:buChar char="q"/>
            </a:pPr>
            <a:r>
              <a:rPr lang="en-US" sz="2400" dirty="0"/>
              <a:t> Configure a Docker client to talk to your host.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dirty="0"/>
          </a:p>
        </p:txBody>
      </p:sp>
    </p:spTree>
    <p:extLst>
      <p:ext uri="{BB962C8B-B14F-4D97-AF65-F5344CB8AC3E}">
        <p14:creationId xmlns:p14="http://schemas.microsoft.com/office/powerpoint/2010/main" val="28327634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Up the Machine Environment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Point the Machine CLI at a running, managed host, and you can run </a:t>
            </a:r>
            <a:r>
              <a:rPr lang="en-US" sz="2400" dirty="0">
                <a:latin typeface="Courier New" charset="0"/>
                <a:ea typeface="Courier New" charset="0"/>
                <a:cs typeface="Courier New" charset="0"/>
              </a:rPr>
              <a:t>docker</a:t>
            </a:r>
            <a:r>
              <a:rPr lang="en-US" sz="2400" dirty="0"/>
              <a:t> commands directly on that host. </a:t>
            </a:r>
          </a:p>
          <a:p>
            <a:pPr>
              <a:buFont typeface="Wingdings" panose="05000000000000000000" pitchFamily="2" charset="2"/>
              <a:buChar char="q"/>
            </a:pPr>
            <a:r>
              <a:rPr lang="en-US" sz="2400" dirty="0"/>
              <a:t> For example, run </a:t>
            </a:r>
            <a:r>
              <a:rPr lang="en-US" sz="2400" dirty="0">
                <a:latin typeface="Courier New" charset="0"/>
                <a:ea typeface="Courier New" charset="0"/>
                <a:cs typeface="Courier New" charset="0"/>
              </a:rPr>
              <a:t>docker-machine env </a:t>
            </a:r>
            <a:r>
              <a:rPr lang="en-US" sz="2400" dirty="0"/>
              <a:t>default to point to a host called default.</a:t>
            </a:r>
          </a:p>
          <a:p>
            <a:pPr lvl="1">
              <a:buFont typeface="Wingdings" panose="05000000000000000000" pitchFamily="2" charset="2"/>
              <a:buChar char="q"/>
            </a:pPr>
            <a:r>
              <a:rPr lang="en-US" sz="2200" dirty="0"/>
              <a:t> NOTE: You may have to name the VM specifically, like this: </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44</a:t>
            </a:fld>
            <a:endParaRPr lang="en-US" altLang="en-US" dirty="0"/>
          </a:p>
        </p:txBody>
      </p:sp>
      <p:sp>
        <p:nvSpPr>
          <p:cNvPr id="7" name="Content Placeholder 2"/>
          <p:cNvSpPr>
            <a:spLocks noGrp="1"/>
          </p:cNvSpPr>
          <p:nvPr/>
        </p:nvSpPr>
        <p:spPr>
          <a:xfrm>
            <a:off x="4030979" y="3352800"/>
            <a:ext cx="4191000"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charset="0"/>
                <a:ea typeface="Courier New" charset="0"/>
                <a:cs typeface="Courier New" charset="0"/>
              </a:rPr>
              <a:t>docker-machine env &lt;name&gt;</a:t>
            </a:r>
          </a:p>
        </p:txBody>
      </p:sp>
    </p:spTree>
    <p:extLst>
      <p:ext uri="{BB962C8B-B14F-4D97-AF65-F5344CB8AC3E}">
        <p14:creationId xmlns:p14="http://schemas.microsoft.com/office/powerpoint/2010/main" val="42282133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Setting Up the Machine Environment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You can run </a:t>
            </a:r>
            <a:r>
              <a:rPr lang="en-US" sz="2400" dirty="0">
                <a:latin typeface="Courier New" charset="0"/>
                <a:ea typeface="Courier New" charset="0"/>
                <a:cs typeface="Courier New" charset="0"/>
              </a:rPr>
              <a:t>docker ps</a:t>
            </a:r>
            <a:r>
              <a:rPr lang="en-US" sz="2400" dirty="0"/>
              <a:t>, </a:t>
            </a:r>
            <a:r>
              <a:rPr lang="en-US" sz="2400" dirty="0">
                <a:latin typeface="Courier New" charset="0"/>
                <a:ea typeface="Courier New" charset="0"/>
                <a:cs typeface="Courier New" charset="0"/>
              </a:rPr>
              <a:t>docker run hello-world</a:t>
            </a:r>
            <a:r>
              <a:rPr lang="en-US" sz="2400" dirty="0"/>
              <a:t>, and so forth</a:t>
            </a:r>
          </a:p>
          <a:p>
            <a:pPr>
              <a:buFont typeface="Wingdings" panose="05000000000000000000" pitchFamily="2" charset="2"/>
              <a:buChar char="q"/>
            </a:pPr>
            <a:r>
              <a:rPr lang="en-US" sz="2400" dirty="0"/>
              <a:t> Output:</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45</a:t>
            </a:fld>
            <a:endParaRPr lang="en-US" altLang="en-US" dirty="0"/>
          </a:p>
        </p:txBody>
      </p:sp>
      <p:sp>
        <p:nvSpPr>
          <p:cNvPr id="6" name="Content Placeholder 2"/>
          <p:cNvSpPr>
            <a:spLocks noGrp="1"/>
          </p:cNvSpPr>
          <p:nvPr/>
        </p:nvSpPr>
        <p:spPr>
          <a:xfrm>
            <a:off x="2887979" y="2248747"/>
            <a:ext cx="6476999" cy="2438399"/>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latin typeface="Courier New" charset="0"/>
                <a:ea typeface="Courier New" charset="0"/>
                <a:cs typeface="Courier New" charset="0"/>
              </a:rPr>
              <a:t>export DOCKER_TLS_VERIFY="1"</a:t>
            </a:r>
          </a:p>
          <a:p>
            <a:r>
              <a:rPr lang="en-US" sz="1800" dirty="0">
                <a:latin typeface="Courier New" charset="0"/>
                <a:ea typeface="Courier New" charset="0"/>
                <a:cs typeface="Courier New" charset="0"/>
              </a:rPr>
              <a:t>export DOCKER_HOST="tcp://XXX.XXX.XX.XXX:XXXX"</a:t>
            </a:r>
          </a:p>
          <a:p>
            <a:r>
              <a:rPr lang="en-US" sz="1800" dirty="0">
                <a:latin typeface="Courier New" charset="0"/>
                <a:ea typeface="Courier New" charset="0"/>
                <a:cs typeface="Courier New" charset="0"/>
              </a:rPr>
              <a:t>export DOCKER_CERT_PATH= &lt;PATH&gt;</a:t>
            </a:r>
          </a:p>
          <a:p>
            <a:r>
              <a:rPr lang="en-US" sz="1800" dirty="0">
                <a:latin typeface="Courier New" charset="0"/>
                <a:ea typeface="Courier New" charset="0"/>
                <a:cs typeface="Courier New" charset="0"/>
              </a:rPr>
              <a:t>export DOCKER_MACHINE_NAME= &lt;NAME&gt;</a:t>
            </a:r>
          </a:p>
          <a:p>
            <a:r>
              <a:rPr lang="en-US" sz="1800" dirty="0">
                <a:latin typeface="Courier New" charset="0"/>
                <a:ea typeface="Courier New" charset="0"/>
                <a:cs typeface="Courier New" charset="0"/>
              </a:rPr>
              <a:t># Now configure the shell: </a:t>
            </a:r>
          </a:p>
          <a:p>
            <a:r>
              <a:rPr lang="en-US" sz="1800" dirty="0">
                <a:latin typeface="Courier New" charset="0"/>
                <a:ea typeface="Courier New" charset="0"/>
                <a:cs typeface="Courier New" charset="0"/>
              </a:rPr>
              <a:t># eval $(docker-machine env dev)</a:t>
            </a:r>
          </a:p>
        </p:txBody>
      </p:sp>
    </p:spTree>
    <p:extLst>
      <p:ext uri="{BB962C8B-B14F-4D97-AF65-F5344CB8AC3E}">
        <p14:creationId xmlns:p14="http://schemas.microsoft.com/office/powerpoint/2010/main" val="152856141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Good Old Days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Docker for Mac &amp; Docker for Windows are available as </a:t>
            </a:r>
            <a:r>
              <a:rPr lang="en-US" sz="2400" b="1" dirty="0"/>
              <a:t>native</a:t>
            </a:r>
            <a:r>
              <a:rPr lang="en-US" sz="2400" dirty="0"/>
              <a:t> apps</a:t>
            </a:r>
          </a:p>
          <a:p>
            <a:pPr>
              <a:buFont typeface="Wingdings" panose="05000000000000000000" pitchFamily="2" charset="2"/>
              <a:buChar char="q"/>
            </a:pPr>
            <a:r>
              <a:rPr lang="en-US" sz="2400" dirty="0"/>
              <a:t> Include Docker Machine, and Docker Compose.</a:t>
            </a:r>
          </a:p>
          <a:p>
            <a:pPr>
              <a:buFont typeface="Wingdings" panose="05000000000000000000" pitchFamily="2" charset="2"/>
              <a:buChar char="q"/>
            </a:pPr>
            <a:r>
              <a:rPr lang="en-US" sz="2400" dirty="0"/>
              <a:t> So, no more need for confusion</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46</a:t>
            </a:fld>
            <a:endParaRPr lang="en-US" alt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932" y="3350557"/>
            <a:ext cx="3000386" cy="190224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915" y="3886715"/>
            <a:ext cx="2056885" cy="20568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8438" y="4215384"/>
            <a:ext cx="2069592" cy="1728216"/>
          </a:xfrm>
          <a:prstGeom prst="rect">
            <a:avLst/>
          </a:prstGeom>
        </p:spPr>
      </p:pic>
    </p:spTree>
    <p:extLst>
      <p:ext uri="{BB962C8B-B14F-4D97-AF65-F5344CB8AC3E}">
        <p14:creationId xmlns:p14="http://schemas.microsoft.com/office/powerpoint/2010/main" val="195936294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Remote Host Option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Docker </a:t>
            </a:r>
            <a:r>
              <a:rPr lang="en-US" sz="2400" b="1" dirty="0"/>
              <a:t>Engine</a:t>
            </a:r>
            <a:r>
              <a:rPr lang="en-US" sz="2400" dirty="0"/>
              <a:t> runs natively on Linux systems</a:t>
            </a:r>
          </a:p>
          <a:p>
            <a:pPr>
              <a:buFont typeface="Wingdings" panose="05000000000000000000" pitchFamily="2" charset="2"/>
              <a:buChar char="q"/>
            </a:pPr>
            <a:r>
              <a:rPr lang="en-US" sz="2400" dirty="0"/>
              <a:t> If you have a Linux box as your </a:t>
            </a:r>
            <a:r>
              <a:rPr lang="en-US" sz="2400" b="1" dirty="0"/>
              <a:t>primary</a:t>
            </a:r>
            <a:r>
              <a:rPr lang="en-US" sz="2400" dirty="0"/>
              <a:t> system, and want to run Docker commands</a:t>
            </a:r>
          </a:p>
          <a:p>
            <a:pPr lvl="1">
              <a:buFont typeface="Wingdings" panose="05000000000000000000" pitchFamily="2" charset="2"/>
              <a:buChar char="q"/>
            </a:pPr>
            <a:r>
              <a:rPr lang="en-US" sz="2200" dirty="0"/>
              <a:t> Download and install Docker Engine</a:t>
            </a:r>
          </a:p>
          <a:p>
            <a:pPr>
              <a:buFont typeface="Wingdings" panose="05000000000000000000" pitchFamily="2" charset="2"/>
              <a:buChar char="q"/>
            </a:pPr>
            <a:r>
              <a:rPr lang="en-US" sz="2400" dirty="0"/>
              <a:t> To provision multiple Docker hosts on a network, or in the cloud or even locally, you </a:t>
            </a:r>
            <a:r>
              <a:rPr lang="en-US" sz="2400" b="1" dirty="0"/>
              <a:t>need</a:t>
            </a:r>
            <a:r>
              <a:rPr lang="en-US" sz="2400" dirty="0"/>
              <a:t> Docker Machine</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47</a:t>
            </a:fld>
            <a:endParaRPr lang="en-US" altLang="en-US" dirty="0"/>
          </a:p>
        </p:txBody>
      </p:sp>
    </p:spTree>
    <p:extLst>
      <p:ext uri="{BB962C8B-B14F-4D97-AF65-F5344CB8AC3E}">
        <p14:creationId xmlns:p14="http://schemas.microsoft.com/office/powerpoint/2010/main" val="14018181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Remote Host Option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Use </a:t>
            </a:r>
            <a:r>
              <a:rPr lang="en-US" sz="2400" dirty="0">
                <a:latin typeface="Courier New" charset="0"/>
                <a:ea typeface="Courier New" charset="0"/>
                <a:cs typeface="Courier New" charset="0"/>
              </a:rPr>
              <a:t>docker-machine</a:t>
            </a:r>
            <a:r>
              <a:rPr lang="en-US" sz="2400" dirty="0"/>
              <a:t> commands to provision and </a:t>
            </a:r>
            <a:r>
              <a:rPr lang="en-US" sz="2400" b="1" dirty="0"/>
              <a:t>manage</a:t>
            </a:r>
            <a:r>
              <a:rPr lang="en-US" sz="2400" dirty="0"/>
              <a:t> large numbers of Docker hosts</a:t>
            </a:r>
          </a:p>
          <a:p>
            <a:pPr>
              <a:buFont typeface="Wingdings" panose="05000000000000000000" pitchFamily="2" charset="2"/>
              <a:buChar char="q"/>
            </a:pPr>
            <a:r>
              <a:rPr lang="en-US" sz="2400" dirty="0"/>
              <a:t> Machine automatically:</a:t>
            </a:r>
          </a:p>
          <a:p>
            <a:pPr lvl="1">
              <a:buFont typeface="Wingdings" panose="05000000000000000000" pitchFamily="2" charset="2"/>
              <a:buChar char="q"/>
            </a:pPr>
            <a:r>
              <a:rPr lang="en-US" sz="2200" dirty="0"/>
              <a:t> creates hosts</a:t>
            </a:r>
          </a:p>
          <a:p>
            <a:pPr lvl="1">
              <a:buFont typeface="Wingdings" panose="05000000000000000000" pitchFamily="2" charset="2"/>
              <a:buChar char="q"/>
            </a:pPr>
            <a:r>
              <a:rPr lang="en-US" sz="2200" dirty="0"/>
              <a:t> installs Docker Engine on them</a:t>
            </a:r>
          </a:p>
          <a:p>
            <a:pPr lvl="1">
              <a:buFont typeface="Wingdings" panose="05000000000000000000" pitchFamily="2" charset="2"/>
              <a:buChar char="q"/>
            </a:pPr>
            <a:r>
              <a:rPr lang="en-US" sz="2200" dirty="0"/>
              <a:t> then configures the Docker clients</a:t>
            </a:r>
          </a:p>
          <a:p>
            <a:pPr>
              <a:buFont typeface="Wingdings" panose="05000000000000000000" pitchFamily="2" charset="2"/>
              <a:buChar char="q"/>
            </a:pPr>
            <a:r>
              <a:rPr lang="en-US" sz="2400" dirty="0"/>
              <a:t> Each managed host is the </a:t>
            </a:r>
            <a:r>
              <a:rPr lang="en-US" sz="2400" b="1" dirty="0"/>
              <a:t>combination</a:t>
            </a:r>
            <a:r>
              <a:rPr lang="en-US" sz="2400" dirty="0"/>
              <a:t> of a Docker host and a configured client</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48</a:t>
            </a:fld>
            <a:endParaRPr lang="en-US" altLang="en-US" dirty="0"/>
          </a:p>
        </p:txBody>
      </p:sp>
    </p:spTree>
    <p:extLst>
      <p:ext uri="{BB962C8B-B14F-4D97-AF65-F5344CB8AC3E}">
        <p14:creationId xmlns:p14="http://schemas.microsoft.com/office/powerpoint/2010/main" val="3120790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Docker Engine </a:t>
            </a:r>
            <a:r>
              <a:rPr lang="en-US" dirty="0"/>
              <a:t>vs. Docker Machine</a:t>
            </a:r>
          </a:p>
        </p:txBody>
      </p:sp>
      <p:sp>
        <p:nvSpPr>
          <p:cNvPr id="3" name="Content Placeholder 2"/>
          <p:cNvSpPr>
            <a:spLocks noGrp="1"/>
          </p:cNvSpPr>
          <p:nvPr>
            <p:ph idx="1"/>
          </p:nvPr>
        </p:nvSpPr>
        <p:spPr>
          <a:xfrm>
            <a:off x="1097279" y="1066801"/>
            <a:ext cx="8122921" cy="4802293"/>
          </a:xfrm>
        </p:spPr>
        <p:txBody>
          <a:bodyPr>
            <a:normAutofit/>
          </a:bodyPr>
          <a:lstStyle/>
          <a:p>
            <a:pPr>
              <a:buFont typeface="Wingdings" panose="05000000000000000000" pitchFamily="2" charset="2"/>
              <a:buChar char="q"/>
            </a:pPr>
            <a:r>
              <a:rPr lang="en-US" sz="2400" dirty="0"/>
              <a:t> When people say “</a:t>
            </a:r>
            <a:r>
              <a:rPr lang="en-US" sz="2400" i="1" dirty="0"/>
              <a:t>Docker</a:t>
            </a:r>
            <a:r>
              <a:rPr lang="en-US" sz="2400" dirty="0"/>
              <a:t>” they typically mean Docker</a:t>
            </a:r>
            <a:r>
              <a:rPr lang="en-US" sz="2400" b="1" dirty="0"/>
              <a:t> Engine</a:t>
            </a:r>
            <a:endParaRPr lang="en-US" sz="2400" dirty="0"/>
          </a:p>
          <a:p>
            <a:pPr>
              <a:buFont typeface="Wingdings" panose="05000000000000000000" pitchFamily="2" charset="2"/>
              <a:buChar char="q"/>
            </a:pPr>
            <a:r>
              <a:rPr lang="en-US" sz="2400" dirty="0"/>
              <a:t> The client-server application </a:t>
            </a:r>
            <a:r>
              <a:rPr lang="en-US" sz="2400" b="1" dirty="0"/>
              <a:t>consist</a:t>
            </a:r>
            <a:r>
              <a:rPr lang="en-US" sz="2400" dirty="0"/>
              <a:t> of: </a:t>
            </a:r>
          </a:p>
          <a:p>
            <a:pPr lvl="1">
              <a:buFont typeface="Wingdings" panose="05000000000000000000" pitchFamily="2" charset="2"/>
              <a:buChar char="q"/>
            </a:pPr>
            <a:r>
              <a:rPr lang="en-US" sz="2400" dirty="0"/>
              <a:t> the Docker </a:t>
            </a:r>
            <a:r>
              <a:rPr lang="en-US" sz="2400" b="1" dirty="0"/>
              <a:t>daemon </a:t>
            </a:r>
          </a:p>
          <a:p>
            <a:pPr lvl="1">
              <a:buFont typeface="Wingdings" panose="05000000000000000000" pitchFamily="2" charset="2"/>
              <a:buChar char="q"/>
            </a:pPr>
            <a:r>
              <a:rPr lang="en-US" sz="2400" dirty="0"/>
              <a:t> a REST </a:t>
            </a:r>
            <a:r>
              <a:rPr lang="en-US" sz="2400" b="1" dirty="0"/>
              <a:t>API</a:t>
            </a:r>
            <a:r>
              <a:rPr lang="en-US" sz="2400" dirty="0"/>
              <a:t> that specifies interfaces</a:t>
            </a:r>
          </a:p>
          <a:p>
            <a:pPr lvl="1">
              <a:buFont typeface="Wingdings" panose="05000000000000000000" pitchFamily="2" charset="2"/>
              <a:buChar char="q"/>
            </a:pPr>
            <a:r>
              <a:rPr lang="en-US" sz="2400" dirty="0"/>
              <a:t> a command line interface (</a:t>
            </a:r>
            <a:r>
              <a:rPr lang="en-US" sz="2400" b="1" dirty="0"/>
              <a:t>CLI</a:t>
            </a:r>
            <a:r>
              <a:rPr lang="en-US" sz="2400" dirty="0"/>
              <a:t>)                                                      client that talks to the daemon                                     </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49</a:t>
            </a:fld>
            <a:endParaRPr lang="en-US" altLang="en-US" dirty="0"/>
          </a:p>
        </p:txBody>
      </p:sp>
      <p:grpSp>
        <p:nvGrpSpPr>
          <p:cNvPr id="35" name="Group 34"/>
          <p:cNvGrpSpPr/>
          <p:nvPr/>
        </p:nvGrpSpPr>
        <p:grpSpPr>
          <a:xfrm>
            <a:off x="6605715" y="1664644"/>
            <a:ext cx="4270588" cy="4376075"/>
            <a:chOff x="6605715" y="1664644"/>
            <a:chExt cx="4270588" cy="4376075"/>
          </a:xfrm>
        </p:grpSpPr>
        <p:sp>
          <p:nvSpPr>
            <p:cNvPr id="26" name="Oval 25"/>
            <p:cNvSpPr/>
            <p:nvPr/>
          </p:nvSpPr>
          <p:spPr>
            <a:xfrm>
              <a:off x="6605715" y="1728264"/>
              <a:ext cx="4270588" cy="4270588"/>
            </a:xfrm>
            <a:prstGeom prst="ellipse">
              <a:avLst/>
            </a:prstGeom>
            <a:solidFill>
              <a:schemeClr val="bg2"/>
            </a:solidFill>
            <a:ln w="635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p:cNvSpPr/>
            <p:nvPr/>
          </p:nvSpPr>
          <p:spPr>
            <a:xfrm>
              <a:off x="7056211" y="2501440"/>
              <a:ext cx="3454778" cy="3454778"/>
            </a:xfrm>
            <a:prstGeom prst="ellipse">
              <a:avLst/>
            </a:prstGeom>
            <a:solidFill>
              <a:schemeClr val="bg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7522936" y="3341044"/>
              <a:ext cx="2540378" cy="2540378"/>
            </a:xfrm>
            <a:prstGeom prst="ellipse">
              <a:avLst/>
            </a:prstGeom>
            <a:solidFill>
              <a:schemeClr val="bg2">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TextBox 29"/>
            <p:cNvSpPr txBox="1"/>
            <p:nvPr/>
          </p:nvSpPr>
          <p:spPr>
            <a:xfrm>
              <a:off x="7779066" y="1664644"/>
              <a:ext cx="2028119" cy="892552"/>
            </a:xfrm>
            <a:prstGeom prst="rect">
              <a:avLst/>
            </a:prstGeom>
            <a:noFill/>
            <a:ln>
              <a:noFill/>
            </a:ln>
          </p:spPr>
          <p:txBody>
            <a:bodyPr wrap="none" rtlCol="0">
              <a:spAutoFit/>
            </a:bodyPr>
            <a:lstStyle/>
            <a:p>
              <a:pPr algn="ctr"/>
              <a:r>
                <a:rPr lang="en-US" sz="2800" b="1" dirty="0"/>
                <a:t>Client</a:t>
              </a:r>
            </a:p>
            <a:p>
              <a:pPr algn="ctr"/>
              <a:r>
                <a:rPr lang="en-US" sz="2400" dirty="0">
                  <a:latin typeface="Courier New" charset="0"/>
                  <a:ea typeface="Courier New" charset="0"/>
                  <a:cs typeface="Courier New" charset="0"/>
                </a:rPr>
                <a:t>docker CLI</a:t>
              </a:r>
            </a:p>
          </p:txBody>
        </p:sp>
        <p:sp>
          <p:nvSpPr>
            <p:cNvPr id="31" name="TextBox 30"/>
            <p:cNvSpPr txBox="1"/>
            <p:nvPr/>
          </p:nvSpPr>
          <p:spPr>
            <a:xfrm>
              <a:off x="8142500" y="2731444"/>
              <a:ext cx="1301255" cy="461665"/>
            </a:xfrm>
            <a:prstGeom prst="rect">
              <a:avLst/>
            </a:prstGeom>
            <a:noFill/>
          </p:spPr>
          <p:txBody>
            <a:bodyPr wrap="none" rtlCol="0">
              <a:spAutoFit/>
            </a:bodyPr>
            <a:lstStyle/>
            <a:p>
              <a:pPr algn="ctr"/>
              <a:r>
                <a:rPr lang="en-US" sz="2400" b="1" dirty="0">
                  <a:latin typeface="+mn-lt"/>
                  <a:ea typeface="Courier New" charset="0"/>
                  <a:cs typeface="Courier New" charset="0"/>
                </a:rPr>
                <a:t>REST API</a:t>
              </a:r>
            </a:p>
          </p:txBody>
        </p:sp>
        <p:sp>
          <p:nvSpPr>
            <p:cNvPr id="32" name="TextBox 31"/>
            <p:cNvSpPr txBox="1"/>
            <p:nvPr/>
          </p:nvSpPr>
          <p:spPr>
            <a:xfrm>
              <a:off x="7493023" y="3578139"/>
              <a:ext cx="2581155" cy="1261884"/>
            </a:xfrm>
            <a:prstGeom prst="rect">
              <a:avLst/>
            </a:prstGeom>
            <a:noFill/>
          </p:spPr>
          <p:txBody>
            <a:bodyPr wrap="none" rtlCol="0">
              <a:spAutoFit/>
            </a:bodyPr>
            <a:lstStyle/>
            <a:p>
              <a:pPr algn="ctr"/>
              <a:r>
                <a:rPr lang="en-US" sz="2800" b="1" dirty="0"/>
                <a:t>Server</a:t>
              </a:r>
            </a:p>
            <a:p>
              <a:pPr algn="ctr"/>
              <a:r>
                <a:rPr lang="en-US" sz="2400" dirty="0">
                  <a:latin typeface="Courier New" charset="0"/>
                  <a:ea typeface="Courier New" charset="0"/>
                  <a:cs typeface="Courier New" charset="0"/>
                </a:rPr>
                <a:t>docker daemon</a:t>
              </a:r>
            </a:p>
            <a:p>
              <a:pPr algn="ctr"/>
              <a:endParaRPr lang="en-US" sz="2400" b="1"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4343400"/>
              <a:ext cx="1697319" cy="1697319"/>
            </a:xfrm>
            <a:prstGeom prst="rect">
              <a:avLst/>
            </a:prstGeom>
          </p:spPr>
        </p:pic>
      </p:grpSp>
    </p:spTree>
    <p:extLst>
      <p:ext uri="{BB962C8B-B14F-4D97-AF65-F5344CB8AC3E}">
        <p14:creationId xmlns:p14="http://schemas.microsoft.com/office/powerpoint/2010/main" val="8625769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node cluster?</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When launching a node from a cloud provider you actually create a node cluster</a:t>
            </a:r>
          </a:p>
          <a:p>
            <a:pPr>
              <a:buFont typeface="Wingdings" charset="2"/>
              <a:buChar char="q"/>
            </a:pPr>
            <a:r>
              <a:rPr lang="en-US" sz="2400" dirty="0">
                <a:solidFill>
                  <a:schemeClr val="tx1"/>
                </a:solidFill>
              </a:rPr>
              <a:t> Node Clusters are groups of nodes of the same type and from the same cloud provider</a:t>
            </a:r>
          </a:p>
          <a:p>
            <a:pPr>
              <a:buFont typeface="Wingdings" charset="2"/>
              <a:buChar char="q"/>
            </a:pPr>
            <a:r>
              <a:rPr lang="en-US" sz="2400" dirty="0">
                <a:solidFill>
                  <a:schemeClr val="tx1"/>
                </a:solidFill>
              </a:rPr>
              <a:t> Node clusters allow you to scale the infrastructure by provisioning more nodes with a drag of a slider</a:t>
            </a:r>
          </a:p>
          <a:p>
            <a:pPr>
              <a:buFont typeface="Wingdings" charset="2"/>
              <a:buChar char="q"/>
            </a:pPr>
            <a:r>
              <a:rPr lang="en-US" sz="2400" dirty="0">
                <a:solidFill>
                  <a:schemeClr val="tx1"/>
                </a:solidFill>
              </a:rPr>
              <a:t> Pretty cool, huh?</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94593" y="3644811"/>
            <a:ext cx="2740007" cy="2374989"/>
          </a:xfrm>
          <a:prstGeom prst="rect">
            <a:avLst/>
          </a:prstGeom>
        </p:spPr>
      </p:pic>
    </p:spTree>
    <p:extLst>
      <p:ext uri="{BB962C8B-B14F-4D97-AF65-F5344CB8AC3E}">
        <p14:creationId xmlns:p14="http://schemas.microsoft.com/office/powerpoint/2010/main" val="136322258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Engine vs. </a:t>
            </a:r>
            <a:r>
              <a:rPr lang="en-US" b="1" dirty="0"/>
              <a:t>Docker Machine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Docker Engine accepts </a:t>
            </a:r>
            <a:r>
              <a:rPr lang="en-US" sz="2400" dirty="0">
                <a:latin typeface="Courier New" charset="0"/>
                <a:ea typeface="Courier New" charset="0"/>
                <a:cs typeface="Courier New" charset="0"/>
              </a:rPr>
              <a:t>docker</a:t>
            </a:r>
            <a:r>
              <a:rPr lang="en-US" sz="2400" dirty="0"/>
              <a:t> commands from the CLI</a:t>
            </a:r>
          </a:p>
          <a:p>
            <a:pPr>
              <a:buFont typeface="Wingdings" panose="05000000000000000000" pitchFamily="2" charset="2"/>
              <a:buChar char="q"/>
            </a:pPr>
            <a:r>
              <a:rPr lang="en-US" sz="2400" dirty="0"/>
              <a:t> </a:t>
            </a:r>
            <a:r>
              <a:rPr lang="en-US" sz="2400" b="1" dirty="0"/>
              <a:t>Docker Machine</a:t>
            </a:r>
            <a:r>
              <a:rPr lang="en-US" sz="2400" dirty="0"/>
              <a:t> is a tool for provisioning and managing your </a:t>
            </a:r>
            <a:r>
              <a:rPr lang="en-US" sz="2400" dirty="0" err="1"/>
              <a:t>Dockerized</a:t>
            </a:r>
            <a:r>
              <a:rPr lang="en-US" sz="2400" dirty="0"/>
              <a:t> hosts</a:t>
            </a:r>
          </a:p>
          <a:p>
            <a:pPr>
              <a:buFont typeface="Wingdings" panose="05000000000000000000" pitchFamily="2" charset="2"/>
              <a:buChar char="q"/>
            </a:pPr>
            <a:r>
              <a:rPr lang="en-US" sz="2400" dirty="0"/>
              <a:t> You install Docker Machine on your local system</a:t>
            </a:r>
          </a:p>
          <a:p>
            <a:pPr>
              <a:buFont typeface="Wingdings" panose="05000000000000000000" pitchFamily="2" charset="2"/>
              <a:buChar char="q"/>
            </a:pPr>
            <a:r>
              <a:rPr lang="en-US" sz="2400" dirty="0"/>
              <a:t> You can use Machine to install Docker Engine on one or more virtual systems</a:t>
            </a:r>
          </a:p>
          <a:p>
            <a:pPr>
              <a:buFont typeface="Wingdings" panose="05000000000000000000" pitchFamily="2" charset="2"/>
              <a:buChar char="q"/>
            </a:pPr>
            <a:r>
              <a:rPr lang="en-US" sz="2400" dirty="0"/>
              <a:t> Virtual systems can be local</a:t>
            </a:r>
          </a:p>
          <a:p>
            <a:pPr>
              <a:buFont typeface="Wingdings" panose="05000000000000000000" pitchFamily="2" charset="2"/>
              <a:buChar char="q"/>
            </a:pPr>
            <a:r>
              <a:rPr lang="en-US" sz="2400" dirty="0"/>
              <a:t> Or, they can be remote</a:t>
            </a:r>
          </a:p>
          <a:p>
            <a:pPr>
              <a:buFont typeface="Wingdings" panose="05000000000000000000" pitchFamily="2" charset="2"/>
              <a:buChar char="q"/>
            </a:pPr>
            <a:r>
              <a:rPr lang="en-US" sz="2400" dirty="0"/>
              <a:t> The </a:t>
            </a:r>
            <a:r>
              <a:rPr lang="en-US" sz="2400" dirty="0" err="1"/>
              <a:t>Dockerized</a:t>
            </a:r>
            <a:r>
              <a:rPr lang="en-US" sz="2400" dirty="0"/>
              <a:t> hosts themselves can be called managed “</a:t>
            </a:r>
            <a:r>
              <a:rPr lang="en-US" sz="2400" b="1" i="1" dirty="0"/>
              <a:t>machines</a:t>
            </a:r>
            <a:r>
              <a:rPr lang="en-US" sz="2400" dirty="0"/>
              <a: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50</a:t>
            </a:fld>
            <a:endParaRPr lang="en-US" altLang="en-US" dirty="0"/>
          </a:p>
        </p:txBody>
      </p:sp>
    </p:spTree>
    <p:extLst>
      <p:ext uri="{BB962C8B-B14F-4D97-AF65-F5344CB8AC3E}">
        <p14:creationId xmlns:p14="http://schemas.microsoft.com/office/powerpoint/2010/main" val="79318184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Remote Machine Host Diagram</a:t>
            </a:r>
            <a:endParaRPr lang="en-US" b="1"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51</a:t>
            </a:fld>
            <a:endParaRPr lang="en-US" altLang="en-US" dirty="0"/>
          </a:p>
        </p:txBody>
      </p:sp>
      <p:grpSp>
        <p:nvGrpSpPr>
          <p:cNvPr id="104" name="Group 103"/>
          <p:cNvGrpSpPr/>
          <p:nvPr/>
        </p:nvGrpSpPr>
        <p:grpSpPr>
          <a:xfrm>
            <a:off x="1362968" y="1371600"/>
            <a:ext cx="9686032" cy="4237712"/>
            <a:chOff x="1085617" y="1760316"/>
            <a:chExt cx="9686032" cy="4237712"/>
          </a:xfrm>
        </p:grpSpPr>
        <p:grpSp>
          <p:nvGrpSpPr>
            <p:cNvPr id="89" name="Group 88"/>
            <p:cNvGrpSpPr/>
            <p:nvPr/>
          </p:nvGrpSpPr>
          <p:grpSpPr>
            <a:xfrm>
              <a:off x="8035451" y="1764067"/>
              <a:ext cx="2736198" cy="2869751"/>
              <a:chOff x="6407802" y="1083494"/>
              <a:chExt cx="2736198" cy="2869751"/>
            </a:xfrm>
          </p:grpSpPr>
          <p:sp>
            <p:nvSpPr>
              <p:cNvPr id="64" name="Oval 63"/>
              <p:cNvSpPr/>
              <p:nvPr/>
            </p:nvSpPr>
            <p:spPr>
              <a:xfrm>
                <a:off x="6407802" y="1083494"/>
                <a:ext cx="2736198" cy="2736198"/>
              </a:xfrm>
              <a:prstGeom prst="ellipse">
                <a:avLst/>
              </a:prstGeom>
              <a:solidFill>
                <a:schemeClr val="bg2">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Oval 65"/>
              <p:cNvSpPr/>
              <p:nvPr/>
            </p:nvSpPr>
            <p:spPr>
              <a:xfrm>
                <a:off x="6659974" y="1592483"/>
                <a:ext cx="2224851" cy="2224851"/>
              </a:xfrm>
              <a:prstGeom prst="ellipse">
                <a:avLst/>
              </a:prstGeom>
              <a:solidFill>
                <a:schemeClr val="bg2">
                  <a:lumMod val="50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TextBox 67"/>
              <p:cNvSpPr txBox="1"/>
              <p:nvPr/>
            </p:nvSpPr>
            <p:spPr>
              <a:xfrm>
                <a:off x="7273031" y="1230086"/>
                <a:ext cx="1022139" cy="369332"/>
              </a:xfrm>
              <a:prstGeom prst="rect">
                <a:avLst/>
              </a:prstGeom>
              <a:noFill/>
            </p:spPr>
            <p:txBody>
              <a:bodyPr wrap="none" rtlCol="0">
                <a:spAutoFit/>
              </a:bodyPr>
              <a:lstStyle/>
              <a:p>
                <a:r>
                  <a:rPr lang="en-US" b="1" dirty="0"/>
                  <a:t>REST API</a:t>
                </a:r>
              </a:p>
            </p:txBody>
          </p:sp>
          <p:sp>
            <p:nvSpPr>
              <p:cNvPr id="69" name="TextBox 68"/>
              <p:cNvSpPr txBox="1"/>
              <p:nvPr/>
            </p:nvSpPr>
            <p:spPr>
              <a:xfrm>
                <a:off x="6783989" y="1917943"/>
                <a:ext cx="1976823" cy="646331"/>
              </a:xfrm>
              <a:prstGeom prst="rect">
                <a:avLst/>
              </a:prstGeom>
              <a:noFill/>
            </p:spPr>
            <p:txBody>
              <a:bodyPr wrap="none" rtlCol="0">
                <a:spAutoFit/>
              </a:bodyPr>
              <a:lstStyle/>
              <a:p>
                <a:pPr algn="ctr"/>
                <a:r>
                  <a:rPr lang="en-US" b="1" dirty="0">
                    <a:solidFill>
                      <a:schemeClr val="bg1"/>
                    </a:solidFill>
                  </a:rPr>
                  <a:t>server</a:t>
                </a:r>
              </a:p>
              <a:p>
                <a:pPr algn="ctr"/>
                <a:r>
                  <a:rPr lang="en-US" dirty="0">
                    <a:solidFill>
                      <a:schemeClr val="bg1"/>
                    </a:solidFill>
                    <a:latin typeface="Courier New" charset="0"/>
                    <a:ea typeface="Courier New" charset="0"/>
                    <a:cs typeface="Courier New" charset="0"/>
                  </a:rPr>
                  <a:t>docker daemon</a:t>
                </a: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7262" y="2509326"/>
                <a:ext cx="1443919" cy="1443919"/>
              </a:xfrm>
              <a:prstGeom prst="rect">
                <a:avLst/>
              </a:prstGeom>
            </p:spPr>
          </p:pic>
        </p:grpSp>
        <p:cxnSp>
          <p:nvCxnSpPr>
            <p:cNvPr id="91" name="Straight Arrow Connector 90"/>
            <p:cNvCxnSpPr/>
            <p:nvPr/>
          </p:nvCxnSpPr>
          <p:spPr>
            <a:xfrm>
              <a:off x="3306132" y="3148584"/>
              <a:ext cx="498149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1085617" y="1760316"/>
              <a:ext cx="2741711" cy="2832585"/>
              <a:chOff x="2590800" y="1054563"/>
              <a:chExt cx="2741711" cy="2832585"/>
            </a:xfrm>
          </p:grpSpPr>
          <p:sp>
            <p:nvSpPr>
              <p:cNvPr id="57" name="Oval 56"/>
              <p:cNvSpPr/>
              <p:nvPr/>
            </p:nvSpPr>
            <p:spPr>
              <a:xfrm>
                <a:off x="2590800" y="1075623"/>
                <a:ext cx="2741711" cy="2741711"/>
              </a:xfrm>
              <a:prstGeom prst="ellipse">
                <a:avLst/>
              </a:prstGeom>
              <a:solidFill>
                <a:schemeClr val="bg2">
                  <a:lumMod val="2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Oval 57"/>
              <p:cNvSpPr/>
              <p:nvPr/>
            </p:nvSpPr>
            <p:spPr>
              <a:xfrm>
                <a:off x="2913758" y="1633416"/>
                <a:ext cx="2157295" cy="2157295"/>
              </a:xfrm>
              <a:prstGeom prst="ellipse">
                <a:avLst/>
              </a:prstGeom>
              <a:solidFill>
                <a:schemeClr val="bg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Oval 58"/>
              <p:cNvSpPr/>
              <p:nvPr/>
            </p:nvSpPr>
            <p:spPr>
              <a:xfrm>
                <a:off x="3199250" y="2201067"/>
                <a:ext cx="1586309" cy="1586309"/>
              </a:xfrm>
              <a:prstGeom prst="ellipse">
                <a:avLst/>
              </a:prstGeom>
              <a:solidFill>
                <a:schemeClr val="bg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3" name="Picture 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4865" y="2499993"/>
                <a:ext cx="1387155" cy="1387155"/>
              </a:xfrm>
              <a:prstGeom prst="rect">
                <a:avLst/>
              </a:prstGeom>
            </p:spPr>
          </p:pic>
          <p:sp>
            <p:nvSpPr>
              <p:cNvPr id="71" name="TextBox 70"/>
              <p:cNvSpPr txBox="1"/>
              <p:nvPr/>
            </p:nvSpPr>
            <p:spPr>
              <a:xfrm>
                <a:off x="3493036" y="2315327"/>
                <a:ext cx="1022139" cy="369332"/>
              </a:xfrm>
              <a:prstGeom prst="rect">
                <a:avLst/>
              </a:prstGeom>
              <a:noFill/>
            </p:spPr>
            <p:txBody>
              <a:bodyPr wrap="none" rtlCol="0">
                <a:spAutoFit/>
              </a:bodyPr>
              <a:lstStyle/>
              <a:p>
                <a:r>
                  <a:rPr lang="en-US" b="1" dirty="0"/>
                  <a:t>REST API</a:t>
                </a:r>
              </a:p>
            </p:txBody>
          </p:sp>
          <p:sp>
            <p:nvSpPr>
              <p:cNvPr id="72" name="TextBox 71"/>
              <p:cNvSpPr txBox="1"/>
              <p:nvPr/>
            </p:nvSpPr>
            <p:spPr>
              <a:xfrm>
                <a:off x="3210778" y="1600200"/>
                <a:ext cx="1563249" cy="646331"/>
              </a:xfrm>
              <a:prstGeom prst="rect">
                <a:avLst/>
              </a:prstGeom>
              <a:noFill/>
            </p:spPr>
            <p:txBody>
              <a:bodyPr wrap="none" rtlCol="0">
                <a:spAutoFit/>
              </a:bodyPr>
              <a:lstStyle/>
              <a:p>
                <a:pPr algn="ctr"/>
                <a:r>
                  <a:rPr lang="en-US" b="1" dirty="0"/>
                  <a:t>Client</a:t>
                </a:r>
              </a:p>
              <a:p>
                <a:pPr algn="ctr"/>
                <a:r>
                  <a:rPr lang="en-US" dirty="0">
                    <a:latin typeface="Courier New" charset="0"/>
                    <a:ea typeface="Courier New" charset="0"/>
                    <a:cs typeface="Courier New" charset="0"/>
                  </a:rPr>
                  <a:t>docker CLI</a:t>
                </a:r>
              </a:p>
            </p:txBody>
          </p:sp>
          <p:sp>
            <p:nvSpPr>
              <p:cNvPr id="73" name="TextBox 72"/>
              <p:cNvSpPr txBox="1"/>
              <p:nvPr/>
            </p:nvSpPr>
            <p:spPr>
              <a:xfrm>
                <a:off x="2914518" y="1054563"/>
                <a:ext cx="2114682" cy="646331"/>
              </a:xfrm>
              <a:prstGeom prst="rect">
                <a:avLst/>
              </a:prstGeom>
              <a:noFill/>
            </p:spPr>
            <p:txBody>
              <a:bodyPr wrap="none" rtlCol="0">
                <a:spAutoFit/>
              </a:bodyPr>
              <a:lstStyle/>
              <a:p>
                <a:pPr algn="ctr"/>
                <a:r>
                  <a:rPr lang="en-US" b="1" dirty="0">
                    <a:solidFill>
                      <a:schemeClr val="bg1"/>
                    </a:solidFill>
                  </a:rPr>
                  <a:t>Client</a:t>
                </a:r>
              </a:p>
              <a:p>
                <a:pPr algn="ctr"/>
                <a:r>
                  <a:rPr lang="en-US" dirty="0">
                    <a:solidFill>
                      <a:schemeClr val="bg1"/>
                    </a:solidFill>
                    <a:latin typeface="Courier New" charset="0"/>
                    <a:ea typeface="Courier New" charset="0"/>
                    <a:cs typeface="Courier New" charset="0"/>
                  </a:rPr>
                  <a:t>docker-machine</a:t>
                </a:r>
              </a:p>
            </p:txBody>
          </p:sp>
        </p:grpSp>
        <p:pic>
          <p:nvPicPr>
            <p:cNvPr id="83" name="Picture 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5405" y="3687099"/>
              <a:ext cx="2310929" cy="231092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2567" y="3859826"/>
              <a:ext cx="1796932" cy="1796932"/>
            </a:xfrm>
            <a:prstGeom prst="rect">
              <a:avLst/>
            </a:prstGeom>
          </p:spPr>
        </p:pic>
        <p:grpSp>
          <p:nvGrpSpPr>
            <p:cNvPr id="79" name="Group 78"/>
            <p:cNvGrpSpPr/>
            <p:nvPr/>
          </p:nvGrpSpPr>
          <p:grpSpPr>
            <a:xfrm>
              <a:off x="6765521" y="4732835"/>
              <a:ext cx="1009648" cy="1009648"/>
              <a:chOff x="5412274" y="4877550"/>
              <a:chExt cx="1009648" cy="1009648"/>
            </a:xfrm>
          </p:grpSpPr>
          <p:sp>
            <p:nvSpPr>
              <p:cNvPr id="80" name="Oval 79"/>
              <p:cNvSpPr/>
              <p:nvPr/>
            </p:nvSpPr>
            <p:spPr>
              <a:xfrm>
                <a:off x="5412274" y="4877550"/>
                <a:ext cx="1009648" cy="1009648"/>
              </a:xfrm>
              <a:prstGeom prst="ellipse">
                <a:avLst/>
              </a:prstGeom>
              <a:solidFill>
                <a:schemeClr val="bg2">
                  <a:lumMod val="75000"/>
                </a:schemeClr>
              </a:solidFill>
              <a:ln w="254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5497998" y="4963275"/>
                <a:ext cx="838200" cy="83820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503" y="5013840"/>
                <a:ext cx="721988" cy="721988"/>
              </a:xfrm>
              <a:prstGeom prst="rect">
                <a:avLst/>
              </a:prstGeom>
            </p:spPr>
          </p:pic>
        </p:grpSp>
        <p:cxnSp>
          <p:nvCxnSpPr>
            <p:cNvPr id="13" name="Straight Arrow Connector 12"/>
            <p:cNvCxnSpPr/>
            <p:nvPr/>
          </p:nvCxnSpPr>
          <p:spPr>
            <a:xfrm>
              <a:off x="3962400" y="5243704"/>
              <a:ext cx="2982817" cy="140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56527" y="4732835"/>
              <a:ext cx="1009648" cy="1009648"/>
              <a:chOff x="4135289" y="3800475"/>
              <a:chExt cx="1009648" cy="1009648"/>
            </a:xfrm>
          </p:grpSpPr>
          <p:sp>
            <p:nvSpPr>
              <p:cNvPr id="85" name="Oval 84"/>
              <p:cNvSpPr/>
              <p:nvPr/>
            </p:nvSpPr>
            <p:spPr>
              <a:xfrm>
                <a:off x="4135289" y="3800475"/>
                <a:ext cx="1009648" cy="1009648"/>
              </a:xfrm>
              <a:prstGeom prst="ellipse">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221013" y="388620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9645" y="3959940"/>
                <a:ext cx="690719" cy="690719"/>
              </a:xfrm>
              <a:prstGeom prst="rect">
                <a:avLst/>
              </a:prstGeom>
            </p:spPr>
          </p:pic>
        </p:grpSp>
        <p:grpSp>
          <p:nvGrpSpPr>
            <p:cNvPr id="74" name="Group 73"/>
            <p:cNvGrpSpPr/>
            <p:nvPr/>
          </p:nvGrpSpPr>
          <p:grpSpPr>
            <a:xfrm flipH="1">
              <a:off x="6439134" y="3425210"/>
              <a:ext cx="987232" cy="642184"/>
              <a:chOff x="9236640" y="3429000"/>
              <a:chExt cx="987232" cy="642184"/>
            </a:xfrm>
          </p:grpSpPr>
          <p:sp>
            <p:nvSpPr>
              <p:cNvPr id="20" name="TextBox 19"/>
              <p:cNvSpPr txBox="1"/>
              <p:nvPr/>
            </p:nvSpPr>
            <p:spPr>
              <a:xfrm>
                <a:off x="9409764" y="3518674"/>
                <a:ext cx="640984" cy="400110"/>
              </a:xfrm>
              <a:prstGeom prst="rect">
                <a:avLst/>
              </a:prstGeom>
              <a:noFill/>
            </p:spPr>
            <p:txBody>
              <a:bodyPr wrap="square" rtlCol="0">
                <a:spAutoFit/>
              </a:bodyPr>
              <a:lstStyle/>
              <a:p>
                <a:r>
                  <a:rPr lang="en-US" sz="2000" dirty="0">
                    <a:latin typeface="Courier New" charset="0"/>
                    <a:ea typeface="Courier New" charset="0"/>
                    <a:cs typeface="Courier New" charset="0"/>
                  </a:rPr>
                  <a:t>... </a:t>
                </a:r>
              </a:p>
            </p:txBody>
          </p:sp>
          <p:sp>
            <p:nvSpPr>
              <p:cNvPr id="21" name="Rounded Rectangular Callout 20"/>
              <p:cNvSpPr/>
              <p:nvPr/>
            </p:nvSpPr>
            <p:spPr>
              <a:xfrm>
                <a:off x="9236640" y="3429000"/>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4187573" y="3417816"/>
              <a:ext cx="987232" cy="642184"/>
              <a:chOff x="9236640" y="3429000"/>
              <a:chExt cx="987232" cy="642184"/>
            </a:xfrm>
          </p:grpSpPr>
          <p:sp>
            <p:nvSpPr>
              <p:cNvPr id="95" name="TextBox 94"/>
              <p:cNvSpPr txBox="1"/>
              <p:nvPr/>
            </p:nvSpPr>
            <p:spPr>
              <a:xfrm>
                <a:off x="9409764" y="3518674"/>
                <a:ext cx="640984" cy="400110"/>
              </a:xfrm>
              <a:prstGeom prst="rect">
                <a:avLst/>
              </a:prstGeom>
              <a:noFill/>
            </p:spPr>
            <p:txBody>
              <a:bodyPr wrap="square" rtlCol="0">
                <a:spAutoFit/>
              </a:bodyPr>
              <a:lstStyle/>
              <a:p>
                <a:r>
                  <a:rPr lang="en-US" sz="2000" dirty="0">
                    <a:latin typeface="Courier New" charset="0"/>
                    <a:ea typeface="Courier New" charset="0"/>
                    <a:cs typeface="Courier New" charset="0"/>
                  </a:rPr>
                  <a:t>... </a:t>
                </a:r>
              </a:p>
            </p:txBody>
          </p:sp>
          <p:sp>
            <p:nvSpPr>
              <p:cNvPr id="96" name="Rounded Rectangular Callout 95"/>
              <p:cNvSpPr/>
              <p:nvPr/>
            </p:nvSpPr>
            <p:spPr>
              <a:xfrm>
                <a:off x="9236640" y="3429000"/>
                <a:ext cx="987232" cy="642184"/>
              </a:xfrm>
              <a:prstGeom prst="wedgeRoundRectCallout">
                <a:avLst>
                  <a:gd name="adj1" fmla="val -47574"/>
                  <a:gd name="adj2" fmla="val 76389"/>
                  <a:gd name="adj3" fmla="val 16667"/>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TextBox 96"/>
            <p:cNvSpPr txBox="1"/>
            <p:nvPr/>
          </p:nvSpPr>
          <p:spPr>
            <a:xfrm>
              <a:off x="4799319" y="4839264"/>
              <a:ext cx="2074094" cy="369332"/>
            </a:xfrm>
            <a:prstGeom prst="rect">
              <a:avLst/>
            </a:prstGeom>
            <a:noFill/>
          </p:spPr>
          <p:txBody>
            <a:bodyPr wrap="none" rtlCol="0">
              <a:spAutoFit/>
            </a:bodyPr>
            <a:lstStyle/>
            <a:p>
              <a:r>
                <a:rPr lang="en-US" b="1" dirty="0"/>
                <a:t>docker run &lt;image&gt;</a:t>
              </a:r>
            </a:p>
          </p:txBody>
        </p:sp>
        <p:sp>
          <p:nvSpPr>
            <p:cNvPr id="101" name="TextBox 100"/>
            <p:cNvSpPr txBox="1"/>
            <p:nvPr/>
          </p:nvSpPr>
          <p:spPr>
            <a:xfrm>
              <a:off x="4703993" y="2903316"/>
              <a:ext cx="2359620" cy="369332"/>
            </a:xfrm>
            <a:prstGeom prst="rect">
              <a:avLst/>
            </a:prstGeom>
            <a:solidFill>
              <a:schemeClr val="bg1"/>
            </a:solidFill>
            <a:ln>
              <a:noFill/>
            </a:ln>
          </p:spPr>
          <p:txBody>
            <a:bodyPr wrap="none" rtlCol="0">
              <a:spAutoFit/>
            </a:bodyPr>
            <a:lstStyle/>
            <a:p>
              <a:r>
                <a:rPr lang="en-US" b="1" dirty="0"/>
                <a:t>docker-machine create</a:t>
              </a:r>
            </a:p>
          </p:txBody>
        </p:sp>
      </p:grpSp>
    </p:spTree>
    <p:extLst>
      <p:ext uri="{BB962C8B-B14F-4D97-AF65-F5344CB8AC3E}">
        <p14:creationId xmlns:p14="http://schemas.microsoft.com/office/powerpoint/2010/main" val="63698133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Using Local VM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Let’s take a look at using </a:t>
            </a:r>
            <a:r>
              <a:rPr lang="en-US" sz="2400" dirty="0">
                <a:latin typeface="Courier New" charset="0"/>
                <a:ea typeface="Courier New" charset="0"/>
                <a:cs typeface="Courier New" charset="0"/>
              </a:rPr>
              <a:t>docker-machine</a:t>
            </a:r>
            <a:r>
              <a:rPr lang="en-US" sz="2400" dirty="0"/>
              <a:t> to create, use and manage a Docker host inside of a </a:t>
            </a:r>
            <a:r>
              <a:rPr lang="en-US" sz="2400" b="1" dirty="0"/>
              <a:t>local</a:t>
            </a:r>
            <a:r>
              <a:rPr lang="en-US" sz="2400" dirty="0"/>
              <a:t> virtual machine. </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52</a:t>
            </a:fld>
            <a:endParaRPr lang="en-US" alt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953544"/>
            <a:ext cx="2921000" cy="3467100"/>
          </a:xfrm>
          <a:prstGeom prst="rect">
            <a:avLst/>
          </a:prstGeom>
        </p:spPr>
      </p:pic>
    </p:spTree>
    <p:extLst>
      <p:ext uri="{BB962C8B-B14F-4D97-AF65-F5344CB8AC3E}">
        <p14:creationId xmlns:p14="http://schemas.microsoft.com/office/powerpoint/2010/main" val="50829276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Prerequisite Information</a:t>
            </a:r>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a:t> Keep the following considerations in mind when using Machine to create local VMs.</a:t>
            </a:r>
            <a:r>
              <a:rPr lang="en-US" sz="2400" b="1" dirty="0"/>
              <a:t> </a:t>
            </a:r>
          </a:p>
          <a:p>
            <a:pPr marL="274320" lvl="2" indent="-91440">
              <a:spcBef>
                <a:spcPts val="1200"/>
              </a:spcBef>
              <a:spcAft>
                <a:spcPts val="200"/>
              </a:spcAft>
              <a:buSzPct val="100000"/>
              <a:buFont typeface="Wingdings" panose="05000000000000000000" pitchFamily="2" charset="2"/>
              <a:buChar char="q"/>
            </a:pPr>
            <a:r>
              <a:rPr lang="en-US" sz="2000" b="1" dirty="0"/>
              <a:t> Docker for Windows</a:t>
            </a:r>
            <a:r>
              <a:rPr lang="en-US" sz="2000" dirty="0"/>
              <a:t> - You can use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 create</a:t>
            </a:r>
            <a:r>
              <a:rPr lang="en-US" sz="2000" dirty="0"/>
              <a:t> with the </a:t>
            </a:r>
            <a:r>
              <a:rPr lang="en-US" sz="2000" dirty="0" err="1">
                <a:latin typeface="Courier New" charset="0"/>
                <a:ea typeface="Courier New" charset="0"/>
                <a:cs typeface="Courier New" charset="0"/>
              </a:rPr>
              <a:t>hyperv</a:t>
            </a:r>
            <a:r>
              <a:rPr lang="en-US" sz="2000" dirty="0"/>
              <a:t> driver to create additional local machines.</a:t>
            </a:r>
          </a:p>
          <a:p>
            <a:pPr lvl="1">
              <a:buFont typeface="Wingdings" panose="05000000000000000000" pitchFamily="2" charset="2"/>
              <a:buChar char="q"/>
            </a:pPr>
            <a:r>
              <a:rPr lang="en-US" sz="2200" b="1" dirty="0"/>
              <a:t> </a:t>
            </a:r>
            <a:r>
              <a:rPr lang="en-US" sz="2000" b="1" dirty="0"/>
              <a:t>Docker for Mac</a:t>
            </a:r>
            <a:r>
              <a:rPr lang="en-US" sz="2000" dirty="0"/>
              <a:t> - You can use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 create</a:t>
            </a:r>
            <a:r>
              <a:rPr lang="en-US" sz="2000" dirty="0"/>
              <a:t> with the </a:t>
            </a:r>
            <a:r>
              <a:rPr lang="en-US" sz="2000" dirty="0" err="1">
                <a:latin typeface="Courier New" charset="0"/>
                <a:ea typeface="Courier New" charset="0"/>
                <a:cs typeface="Courier New" charset="0"/>
              </a:rPr>
              <a:t>virtualbox</a:t>
            </a:r>
            <a:r>
              <a:rPr lang="en-US" sz="2000" dirty="0"/>
              <a:t> driver to create additional local machines.</a:t>
            </a:r>
          </a:p>
          <a:p>
            <a:br>
              <a:rPr lang="en-US" dirty="0"/>
            </a:b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53</a:t>
            </a:fld>
            <a:endParaRPr lang="en-US" altLang="en-US" dirty="0"/>
          </a:p>
        </p:txBody>
      </p:sp>
    </p:spTree>
    <p:extLst>
      <p:ext uri="{BB962C8B-B14F-4D97-AF65-F5344CB8AC3E}">
        <p14:creationId xmlns:p14="http://schemas.microsoft.com/office/powerpoint/2010/main" val="51723269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Prerequisite Information</a:t>
            </a:r>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a:t> </a:t>
            </a:r>
            <a:r>
              <a:rPr lang="en-US" sz="2400" b="1" dirty="0"/>
              <a:t>Docker for Windows  </a:t>
            </a:r>
          </a:p>
          <a:p>
            <a:pPr marL="274320" lvl="2" indent="-91440">
              <a:spcBef>
                <a:spcPts val="1200"/>
              </a:spcBef>
              <a:spcAft>
                <a:spcPts val="200"/>
              </a:spcAft>
              <a:buSzPct val="100000"/>
              <a:buFont typeface="Wingdings" panose="05000000000000000000" pitchFamily="2" charset="2"/>
              <a:buChar char="q"/>
            </a:pPr>
            <a:r>
              <a:rPr lang="en-US" sz="2000" dirty="0"/>
              <a:t> Docker for Windows uses Microsoft Hyper-V for virtualization, and Hyper-V is not compatible with Oracle </a:t>
            </a:r>
            <a:r>
              <a:rPr lang="en-US" sz="2000" dirty="0" err="1"/>
              <a:t>VirtualBox</a:t>
            </a:r>
            <a:r>
              <a:rPr lang="en-US" sz="2000" dirty="0"/>
              <a:t>. </a:t>
            </a:r>
          </a:p>
          <a:p>
            <a:pPr marL="274320" lvl="2" indent="-91440">
              <a:spcBef>
                <a:spcPts val="1200"/>
              </a:spcBef>
              <a:spcAft>
                <a:spcPts val="200"/>
              </a:spcAft>
              <a:buSzPct val="100000"/>
              <a:buFont typeface="Wingdings" panose="05000000000000000000" pitchFamily="2" charset="2"/>
              <a:buChar char="q"/>
            </a:pPr>
            <a:r>
              <a:rPr lang="en-US" sz="2000" dirty="0"/>
              <a:t> Therefore, you cannot run the two solutions simultaneously. </a:t>
            </a:r>
          </a:p>
          <a:p>
            <a:pPr marL="274320" lvl="2" indent="-91440">
              <a:spcBef>
                <a:spcPts val="1200"/>
              </a:spcBef>
              <a:spcAft>
                <a:spcPts val="200"/>
              </a:spcAft>
              <a:buSzPct val="100000"/>
              <a:buFont typeface="Wingdings" panose="05000000000000000000" pitchFamily="2" charset="2"/>
              <a:buChar char="q"/>
            </a:pPr>
            <a:r>
              <a:rPr lang="en-US" sz="2000" dirty="0"/>
              <a:t> But you can still use </a:t>
            </a:r>
            <a:r>
              <a:rPr lang="en-US" sz="2000" dirty="0" err="1">
                <a:latin typeface="Courier New" charset="0"/>
                <a:ea typeface="Courier New" charset="0"/>
                <a:cs typeface="Courier New" charset="0"/>
              </a:rPr>
              <a:t>docker</a:t>
            </a:r>
            <a:r>
              <a:rPr lang="en-US" sz="2000" dirty="0">
                <a:latin typeface="Courier New" charset="0"/>
                <a:ea typeface="Courier New" charset="0"/>
                <a:cs typeface="Courier New" charset="0"/>
              </a:rPr>
              <a:t>-machine</a:t>
            </a:r>
            <a:r>
              <a:rPr lang="en-US" sz="2000" dirty="0"/>
              <a:t> to create more local VMs by using the Microsoft Hyper-V driver.</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54</a:t>
            </a:fld>
            <a:endParaRPr lang="en-US" altLang="en-US" dirty="0"/>
          </a:p>
        </p:txBody>
      </p:sp>
    </p:spTree>
    <p:extLst>
      <p:ext uri="{BB962C8B-B14F-4D97-AF65-F5344CB8AC3E}">
        <p14:creationId xmlns:p14="http://schemas.microsoft.com/office/powerpoint/2010/main" val="214305978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 Prerequisite Information</a:t>
            </a:r>
          </a:p>
        </p:txBody>
      </p:sp>
      <p:sp>
        <p:nvSpPr>
          <p:cNvPr id="3" name="Content Placeholder 2"/>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q"/>
            </a:pPr>
            <a:r>
              <a:rPr lang="en-US" sz="2400" dirty="0"/>
              <a:t> </a:t>
            </a:r>
            <a:r>
              <a:rPr lang="en-US" sz="2400" b="1" dirty="0"/>
              <a:t>Docker for Mac</a:t>
            </a:r>
          </a:p>
          <a:p>
            <a:pPr marL="274320" lvl="2" indent="-91440">
              <a:spcBef>
                <a:spcPts val="1200"/>
              </a:spcBef>
              <a:spcAft>
                <a:spcPts val="200"/>
              </a:spcAft>
              <a:buSzPct val="100000"/>
              <a:buFont typeface="Wingdings" panose="05000000000000000000" pitchFamily="2" charset="2"/>
              <a:buChar char="q"/>
            </a:pPr>
            <a:r>
              <a:rPr lang="en-US" sz="2000" dirty="0"/>
              <a:t> Uses </a:t>
            </a:r>
            <a:r>
              <a:rPr lang="en-US" sz="2000" dirty="0">
                <a:ea typeface="Courier New" charset="0"/>
                <a:cs typeface="Courier New" charset="0"/>
              </a:rPr>
              <a:t>HyperKit</a:t>
            </a:r>
            <a:r>
              <a:rPr lang="en-US" sz="2000" dirty="0"/>
              <a:t>, a lightweight macOS virtualization solution built on top of the Hypervisor.framework in macOS 10.10 Yosemite and higher.</a:t>
            </a:r>
          </a:p>
          <a:p>
            <a:pPr marL="274320" lvl="2" indent="-91440">
              <a:spcBef>
                <a:spcPts val="1200"/>
              </a:spcBef>
              <a:spcAft>
                <a:spcPts val="200"/>
              </a:spcAft>
              <a:buSzPct val="100000"/>
              <a:buFont typeface="Wingdings" panose="05000000000000000000" pitchFamily="2" charset="2"/>
              <a:buChar char="q"/>
            </a:pPr>
            <a:r>
              <a:rPr lang="en-US" sz="2000" dirty="0"/>
              <a:t> You can run both </a:t>
            </a:r>
            <a:r>
              <a:rPr lang="en-US" sz="2000" dirty="0" err="1"/>
              <a:t>HyperKit</a:t>
            </a:r>
            <a:r>
              <a:rPr lang="en-US" sz="2000" dirty="0"/>
              <a:t> and Oracle VirtualBox on the same system. </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55</a:t>
            </a:fld>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379" y="3467947"/>
            <a:ext cx="5410200" cy="2495516"/>
          </a:xfrm>
          <a:prstGeom prst="rect">
            <a:avLst/>
          </a:prstGeom>
        </p:spPr>
      </p:pic>
    </p:spTree>
    <p:extLst>
      <p:ext uri="{BB962C8B-B14F-4D97-AF65-F5344CB8AC3E}">
        <p14:creationId xmlns:p14="http://schemas.microsoft.com/office/powerpoint/2010/main" val="108151689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Running Containers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To run a Docker container, you:</a:t>
            </a:r>
          </a:p>
          <a:p>
            <a:pPr lvl="1">
              <a:buFont typeface="Wingdings" panose="05000000000000000000" pitchFamily="2" charset="2"/>
              <a:buChar char="q"/>
            </a:pPr>
            <a:r>
              <a:rPr lang="en-US" sz="2200" dirty="0"/>
              <a:t> Create a new (or start an existing) Docker virtual machine</a:t>
            </a:r>
          </a:p>
          <a:p>
            <a:pPr lvl="1">
              <a:buFont typeface="Wingdings" panose="05000000000000000000" pitchFamily="2" charset="2"/>
              <a:buChar char="q"/>
            </a:pPr>
            <a:r>
              <a:rPr lang="en-US" sz="2200" dirty="0"/>
              <a:t> Switch your environment to your new VM</a:t>
            </a:r>
          </a:p>
          <a:p>
            <a:pPr lvl="1">
              <a:buFont typeface="Wingdings" panose="05000000000000000000" pitchFamily="2" charset="2"/>
              <a:buChar char="q"/>
            </a:pPr>
            <a:r>
              <a:rPr lang="en-US" sz="2200" dirty="0"/>
              <a:t> Use the docker client to create, load, and manage containers</a:t>
            </a:r>
          </a:p>
          <a:p>
            <a:pPr>
              <a:buFont typeface="Wingdings" panose="05000000000000000000" pitchFamily="2" charset="2"/>
              <a:buChar char="q"/>
            </a:pPr>
            <a:r>
              <a:rPr lang="en-US" sz="2400" dirty="0"/>
              <a:t> Once you create a machine, you can reuse it as often as you like</a:t>
            </a:r>
          </a:p>
          <a:p>
            <a:pPr>
              <a:buFont typeface="Wingdings" panose="05000000000000000000" pitchFamily="2" charset="2"/>
              <a:buChar char="q"/>
            </a:pPr>
            <a:r>
              <a:rPr lang="en-US" sz="2400" dirty="0"/>
              <a:t> Like any VirtualBox VM, it maintains its configuration between uses</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56</a:t>
            </a:fld>
            <a:endParaRPr lang="en-US" altLang="en-US" dirty="0"/>
          </a:p>
        </p:txBody>
      </p:sp>
      <p:sp>
        <p:nvSpPr>
          <p:cNvPr id="6" name="Content Placeholder 2"/>
          <p:cNvSpPr>
            <a:spLocks noGrp="1"/>
          </p:cNvSpPr>
          <p:nvPr/>
        </p:nvSpPr>
        <p:spPr>
          <a:xfrm>
            <a:off x="711763" y="8243496"/>
            <a:ext cx="10286999" cy="990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ID                                HOSTNAME  STATUS  AVAILABILITY  MANAGER  STATUS5re1humv246m6clujn0zng9jy    docker    Ready   Activerbavg04vwiijyzzjwdjoc3io2 *  docker    Ready   Active        Leader</a:t>
            </a:r>
          </a:p>
        </p:txBody>
      </p:sp>
      <p:sp>
        <p:nvSpPr>
          <p:cNvPr id="8" name="Content Placeholder 2"/>
          <p:cNvSpPr>
            <a:spLocks noGrp="1"/>
          </p:cNvSpPr>
          <p:nvPr/>
        </p:nvSpPr>
        <p:spPr>
          <a:xfrm>
            <a:off x="3429000" y="7620000"/>
            <a:ext cx="2426263"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charset="0"/>
                <a:ea typeface="Courier New" charset="0"/>
                <a:cs typeface="Courier New" charset="0"/>
              </a:rPr>
              <a:t>docker node ls</a:t>
            </a:r>
          </a:p>
        </p:txBody>
      </p:sp>
    </p:spTree>
    <p:extLst>
      <p:ext uri="{BB962C8B-B14F-4D97-AF65-F5344CB8AC3E}">
        <p14:creationId xmlns:p14="http://schemas.microsoft.com/office/powerpoint/2010/main" val="202870502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Containers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Let’s look at how to create a new container, using Docker Machine.</a:t>
            </a:r>
          </a:p>
          <a:p>
            <a:pPr>
              <a:buFont typeface="Wingdings" panose="05000000000000000000" pitchFamily="2" charset="2"/>
              <a:buChar char="q"/>
            </a:pPr>
            <a:r>
              <a:rPr lang="en-US" sz="2400" dirty="0"/>
              <a:t> First, open a command </a:t>
            </a:r>
            <a:r>
              <a:rPr lang="en-US" sz="2400" dirty="0">
                <a:latin typeface="Courier New" charset="0"/>
                <a:ea typeface="Courier New" charset="0"/>
                <a:cs typeface="Courier New" charset="0"/>
              </a:rPr>
              <a:t>shell</a:t>
            </a:r>
            <a:r>
              <a:rPr lang="en-US" sz="2400" dirty="0"/>
              <a:t> or terminal window. </a:t>
            </a:r>
          </a:p>
          <a:p>
            <a:pPr>
              <a:buFont typeface="Wingdings" panose="05000000000000000000" pitchFamily="2" charset="2"/>
              <a:buChar char="q"/>
            </a:pPr>
            <a:r>
              <a:rPr lang="en-US" sz="2400" dirty="0"/>
              <a:t> Use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ls</a:t>
            </a:r>
            <a:r>
              <a:rPr lang="en-US" sz="2400" dirty="0"/>
              <a:t> to list available machines:</a:t>
            </a:r>
          </a:p>
          <a:p>
            <a:pPr marL="201168" lvl="1" indent="0">
              <a:buNone/>
            </a:pPr>
            <a:endParaRPr lang="en-US" sz="2200" dirty="0"/>
          </a:p>
          <a:p>
            <a:pPr marL="201168" lvl="1" indent="0">
              <a:buNone/>
            </a:pPr>
            <a:r>
              <a:rPr lang="en-US" sz="2200" dirty="0"/>
              <a:t> </a:t>
            </a:r>
          </a:p>
          <a:p>
            <a:pPr>
              <a:buFont typeface="Wingdings" panose="05000000000000000000" pitchFamily="2" charset="2"/>
              <a:buChar char="q"/>
            </a:pPr>
            <a:r>
              <a:rPr lang="en-US" sz="2400" dirty="0"/>
              <a:t> Output (No machines have been created):</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57</a:t>
            </a:fld>
            <a:endParaRPr lang="en-US" altLang="en-US" dirty="0"/>
          </a:p>
        </p:txBody>
      </p:sp>
      <p:sp>
        <p:nvSpPr>
          <p:cNvPr id="6" name="Content Placeholder 2"/>
          <p:cNvSpPr>
            <a:spLocks noGrp="1"/>
          </p:cNvSpPr>
          <p:nvPr/>
        </p:nvSpPr>
        <p:spPr>
          <a:xfrm>
            <a:off x="2291359" y="3985699"/>
            <a:ext cx="7670237" cy="290904"/>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NAME  ACTIVE  DRIVER  STATE  URL  SWARM  DOCKER  ERRORS</a:t>
            </a:r>
          </a:p>
        </p:txBody>
      </p:sp>
      <p:sp>
        <p:nvSpPr>
          <p:cNvPr id="8" name="Content Placeholder 2"/>
          <p:cNvSpPr>
            <a:spLocks noGrp="1"/>
          </p:cNvSpPr>
          <p:nvPr/>
        </p:nvSpPr>
        <p:spPr>
          <a:xfrm>
            <a:off x="4640578" y="2651308"/>
            <a:ext cx="2971800" cy="32370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-machine ls</a:t>
            </a:r>
          </a:p>
        </p:txBody>
      </p:sp>
    </p:spTree>
    <p:extLst>
      <p:ext uri="{BB962C8B-B14F-4D97-AF65-F5344CB8AC3E}">
        <p14:creationId xmlns:p14="http://schemas.microsoft.com/office/powerpoint/2010/main" val="139992093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Containers Example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To create a Machine:</a:t>
            </a:r>
          </a:p>
          <a:p>
            <a:pPr lvl="1"/>
            <a:r>
              <a:rPr lang="en-US" sz="2400" b="1" dirty="0"/>
              <a:t>Run</a:t>
            </a:r>
            <a:r>
              <a:rPr lang="en-US" sz="2400" dirty="0"/>
              <a:t>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create &lt;command&gt;</a:t>
            </a:r>
            <a:endParaRPr lang="en-US" sz="2400" dirty="0"/>
          </a:p>
          <a:p>
            <a:pPr lvl="1"/>
            <a:r>
              <a:rPr lang="en-US" sz="2400" b="1" dirty="0"/>
              <a:t>Pass</a:t>
            </a:r>
            <a:r>
              <a:rPr lang="en-US" sz="2400" dirty="0"/>
              <a:t> driver to the </a:t>
            </a:r>
            <a:r>
              <a:rPr lang="en-US" sz="2400" dirty="0">
                <a:latin typeface="Courier New" charset="0"/>
                <a:ea typeface="Courier New" charset="0"/>
                <a:cs typeface="Courier New" charset="0"/>
              </a:rPr>
              <a:t>--driver</a:t>
            </a:r>
            <a:r>
              <a:rPr lang="en-US" sz="2400" dirty="0"/>
              <a:t> flag and provide a machine name</a:t>
            </a:r>
          </a:p>
          <a:p>
            <a:pPr lvl="1"/>
            <a:r>
              <a:rPr lang="en-US" sz="2400" dirty="0"/>
              <a:t>If this is your first machine, </a:t>
            </a:r>
            <a:r>
              <a:rPr lang="en-US" sz="2400" b="1" dirty="0"/>
              <a:t>name</a:t>
            </a:r>
            <a:r>
              <a:rPr lang="en-US" sz="2400" dirty="0"/>
              <a:t> it </a:t>
            </a:r>
            <a:r>
              <a:rPr lang="en-US" sz="2400" dirty="0">
                <a:latin typeface="Courier New" charset="0"/>
                <a:ea typeface="Courier New" charset="0"/>
                <a:cs typeface="Courier New" charset="0"/>
              </a:rPr>
              <a:t>default</a:t>
            </a:r>
            <a:r>
              <a:rPr lang="en-US" sz="2400" dirty="0"/>
              <a:t> as shown in the example </a:t>
            </a:r>
          </a:p>
          <a:p>
            <a:pPr lvl="1"/>
            <a:r>
              <a:rPr lang="en-US" sz="2400" dirty="0"/>
              <a:t>If you already have a “default” machine, choose </a:t>
            </a:r>
            <a:r>
              <a:rPr lang="en-US" sz="2400" b="1" dirty="0"/>
              <a:t>another</a:t>
            </a:r>
            <a:r>
              <a:rPr lang="en-US" sz="2400" dirty="0"/>
              <a:t> name for this new machine</a:t>
            </a:r>
          </a:p>
          <a:p>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58</a:t>
            </a:fld>
            <a:endParaRPr lang="en-US" altLang="en-US" dirty="0"/>
          </a:p>
        </p:txBody>
      </p:sp>
    </p:spTree>
    <p:extLst>
      <p:ext uri="{BB962C8B-B14F-4D97-AF65-F5344CB8AC3E}">
        <p14:creationId xmlns:p14="http://schemas.microsoft.com/office/powerpoint/2010/main" val="191419037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New Machine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So, our command should look something like this:</a:t>
            </a:r>
          </a:p>
          <a:p>
            <a:pPr lvl="1">
              <a:buFont typeface="Wingdings" panose="05000000000000000000" pitchFamily="2" charset="2"/>
              <a:buChar char="q"/>
            </a:pPr>
            <a:endParaRPr lang="en-US" sz="2400" dirty="0"/>
          </a:p>
          <a:p>
            <a:pPr lvl="1">
              <a:buFont typeface="Wingdings" panose="05000000000000000000" pitchFamily="2" charset="2"/>
              <a:buChar char="q"/>
            </a:pPr>
            <a:endParaRPr lang="en-US" sz="2400" dirty="0"/>
          </a:p>
          <a:p>
            <a:pPr lvl="1">
              <a:buFont typeface="Wingdings" panose="05000000000000000000" pitchFamily="2" charset="2"/>
              <a:buChar char="q"/>
            </a:pPr>
            <a:endParaRPr lang="en-US" sz="2400" dirty="0"/>
          </a:p>
          <a:p>
            <a:pPr>
              <a:buFont typeface="Wingdings" panose="05000000000000000000" pitchFamily="2" charset="2"/>
              <a:buChar char="q"/>
            </a:pPr>
            <a:r>
              <a:rPr lang="en-US" sz="2600" dirty="0">
                <a:ea typeface="Courier New" charset="0"/>
                <a:cs typeface="Courier New" charset="0"/>
              </a:rPr>
              <a:t> Output:</a:t>
            </a:r>
          </a:p>
          <a:p>
            <a:pPr>
              <a:buFont typeface="Wingdings" panose="05000000000000000000" pitchFamily="2" charset="2"/>
              <a:buChar char="q"/>
            </a:pPr>
            <a:endParaRPr lang="en-US" sz="2600" dirty="0">
              <a:ea typeface="Courier New" charset="0"/>
              <a:cs typeface="Courier New" charset="0"/>
            </a:endParaRPr>
          </a:p>
          <a:p>
            <a:pPr>
              <a:buFont typeface="Wingdings" panose="05000000000000000000" pitchFamily="2" charset="2"/>
              <a:buChar char="q"/>
            </a:pPr>
            <a:endParaRPr lang="en-US" sz="2600" dirty="0">
              <a:ea typeface="Courier New" charset="0"/>
              <a:cs typeface="Courier New" charset="0"/>
            </a:endParaRPr>
          </a:p>
          <a:p>
            <a:pPr>
              <a:buFont typeface="Wingdings" panose="05000000000000000000" pitchFamily="2" charset="2"/>
              <a:buChar char="q"/>
            </a:pPr>
            <a:endParaRPr lang="en-US" sz="2600" dirty="0">
              <a:ea typeface="Courier New" charset="0"/>
              <a:cs typeface="Courier New" charset="0"/>
            </a:endParaRPr>
          </a:p>
          <a:p>
            <a:pPr>
              <a:buFont typeface="Wingdings" panose="05000000000000000000" pitchFamily="2" charset="2"/>
              <a:buChar char="q"/>
            </a:pPr>
            <a:r>
              <a:rPr lang="en-US" sz="2600" dirty="0">
                <a:ea typeface="Courier New" charset="0"/>
                <a:cs typeface="Courier New" charset="0"/>
              </a:rPr>
              <a:t> </a:t>
            </a:r>
            <a:r>
              <a:rPr lang="en-US" sz="2800" dirty="0"/>
              <a:t>This downloads a lightweight Linux distribution boot2docker, with the Docker daemon installed, </a:t>
            </a:r>
            <a:r>
              <a:rPr lang="en-US" sz="2800" dirty="0" err="1"/>
              <a:t>pluscreates</a:t>
            </a:r>
            <a:r>
              <a:rPr lang="en-US" sz="2800" dirty="0"/>
              <a:t> and starts a </a:t>
            </a:r>
            <a:r>
              <a:rPr lang="en-US" sz="2800" dirty="0" err="1"/>
              <a:t>VirtualBox</a:t>
            </a:r>
            <a:r>
              <a:rPr lang="en-US" sz="2800" dirty="0"/>
              <a:t>.</a:t>
            </a:r>
            <a:endParaRPr lang="en-US" sz="2600" dirty="0">
              <a:ea typeface="Courier New" charset="0"/>
              <a:cs typeface="Courier New" charset="0"/>
            </a:endParaRPr>
          </a:p>
          <a:p>
            <a:pPr>
              <a:buFont typeface="Wingdings" panose="05000000000000000000" pitchFamily="2" charset="2"/>
              <a:buChar char="q"/>
            </a:pPr>
            <a:endParaRPr lang="en-US" sz="2400" dirty="0">
              <a:latin typeface="+mj-lt"/>
              <a:ea typeface="Courier New" charset="0"/>
              <a:cs typeface="Courier New" charset="0"/>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59</a:t>
            </a:fld>
            <a:endParaRPr lang="en-US" altLang="en-US" dirty="0"/>
          </a:p>
        </p:txBody>
      </p:sp>
      <p:sp>
        <p:nvSpPr>
          <p:cNvPr id="8" name="Content Placeholder 2"/>
          <p:cNvSpPr>
            <a:spLocks noGrp="1"/>
          </p:cNvSpPr>
          <p:nvPr/>
        </p:nvSpPr>
        <p:spPr>
          <a:xfrm>
            <a:off x="1746883" y="1778499"/>
            <a:ext cx="7930517"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create --driver </a:t>
            </a:r>
            <a:r>
              <a:rPr lang="en-US" sz="2000" dirty="0" err="1">
                <a:solidFill>
                  <a:schemeClr val="bg1"/>
                </a:solidFill>
                <a:latin typeface="Courier New" charset="0"/>
                <a:ea typeface="Courier New" charset="0"/>
                <a:cs typeface="Courier New" charset="0"/>
              </a:rPr>
              <a:t>virtualbox</a:t>
            </a:r>
            <a:r>
              <a:rPr lang="en-US" sz="2000" dirty="0">
                <a:solidFill>
                  <a:schemeClr val="bg1"/>
                </a:solidFill>
                <a:latin typeface="Courier New" charset="0"/>
                <a:ea typeface="Courier New" charset="0"/>
                <a:cs typeface="Courier New" charset="0"/>
              </a:rPr>
              <a:t> default</a:t>
            </a:r>
          </a:p>
        </p:txBody>
      </p:sp>
      <p:sp>
        <p:nvSpPr>
          <p:cNvPr id="9" name="Content Placeholder 2"/>
          <p:cNvSpPr>
            <a:spLocks noGrp="1"/>
          </p:cNvSpPr>
          <p:nvPr/>
        </p:nvSpPr>
        <p:spPr>
          <a:xfrm>
            <a:off x="3376610" y="3124200"/>
            <a:ext cx="4671062" cy="130653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tx1"/>
                </a:solidFill>
                <a:latin typeface="Courier New" charset="0"/>
                <a:ea typeface="Courier New" charset="0"/>
                <a:cs typeface="Courier New" charset="0"/>
              </a:rPr>
              <a:t>Running pre-create checks... </a:t>
            </a:r>
          </a:p>
          <a:p>
            <a:r>
              <a:rPr lang="en-US" dirty="0">
                <a:solidFill>
                  <a:schemeClr val="tx1"/>
                </a:solidFill>
                <a:latin typeface="Courier New" charset="0"/>
                <a:ea typeface="Courier New" charset="0"/>
                <a:cs typeface="Courier New" charset="0"/>
              </a:rPr>
              <a:t>Creating machine...</a:t>
            </a:r>
          </a:p>
          <a:p>
            <a:r>
              <a:rPr lang="en-US" dirty="0">
                <a:solidFill>
                  <a:schemeClr val="tx1"/>
                </a:solidFill>
                <a:latin typeface="Courier New" charset="0"/>
                <a:ea typeface="Courier New" charset="0"/>
                <a:cs typeface="Courier New" charset="0"/>
              </a:rPr>
              <a:t>...</a:t>
            </a:r>
          </a:p>
        </p:txBody>
      </p:sp>
    </p:spTree>
    <p:extLst>
      <p:ext uri="{BB962C8B-B14F-4D97-AF65-F5344CB8AC3E}">
        <p14:creationId xmlns:p14="http://schemas.microsoft.com/office/powerpoint/2010/main" val="7618176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node cluster?</a:t>
            </a:r>
            <a:endParaRPr lang="en-US" dirty="0"/>
          </a:p>
        </p:txBody>
      </p:sp>
      <p:sp>
        <p:nvSpPr>
          <p:cNvPr id="3" name="Content Placeholder 2"/>
          <p:cNvSpPr>
            <a:spLocks noGrp="1"/>
          </p:cNvSpPr>
          <p:nvPr>
            <p:ph idx="1"/>
          </p:nvPr>
        </p:nvSpPr>
        <p:spPr>
          <a:xfrm>
            <a:off x="1097279" y="1066801"/>
            <a:ext cx="10058401" cy="5181599"/>
          </a:xfrm>
        </p:spPr>
        <p:txBody>
          <a:bodyPr>
            <a:noAutofit/>
          </a:bodyPr>
          <a:lstStyle/>
          <a:p>
            <a:pPr marL="0" indent="0">
              <a:buNone/>
            </a:pPr>
            <a:r>
              <a:rPr lang="en-US" sz="2400" b="1" dirty="0">
                <a:solidFill>
                  <a:schemeClr val="tx1"/>
                </a:solidFill>
              </a:rPr>
              <a:t>Use cloud service providers</a:t>
            </a:r>
          </a:p>
          <a:p>
            <a:pPr>
              <a:buFont typeface="Wingdings" charset="2"/>
              <a:buChar char="q"/>
            </a:pPr>
            <a:r>
              <a:rPr lang="en-US" sz="2400" dirty="0"/>
              <a:t> </a:t>
            </a:r>
            <a:r>
              <a:rPr lang="en-US" sz="2400" dirty="0">
                <a:solidFill>
                  <a:schemeClr val="tx1"/>
                </a:solidFill>
              </a:rPr>
              <a:t>Docker Cloud makes it easy to provision nodes from existing cloud providers </a:t>
            </a:r>
          </a:p>
          <a:p>
            <a:pPr>
              <a:buFont typeface="Wingdings" charset="2"/>
              <a:buChar char="q"/>
            </a:pPr>
            <a:r>
              <a:rPr lang="en-US" sz="2400" dirty="0">
                <a:solidFill>
                  <a:schemeClr val="tx1"/>
                </a:solidFill>
              </a:rPr>
              <a:t> You can provision new nodes directly from within Docker Cloud</a:t>
            </a:r>
          </a:p>
          <a:p>
            <a:pPr>
              <a:buFont typeface="Wingdings" charset="2"/>
              <a:buChar char="q"/>
            </a:pPr>
            <a:r>
              <a:rPr lang="en-US" sz="2400" dirty="0">
                <a:solidFill>
                  <a:schemeClr val="tx1"/>
                </a:solidFill>
              </a:rPr>
              <a:t> Native support for AWS, </a:t>
            </a:r>
            <a:r>
              <a:rPr lang="en-US" sz="2400" dirty="0" err="1">
                <a:solidFill>
                  <a:schemeClr val="tx1"/>
                </a:solidFill>
              </a:rPr>
              <a:t>DigitalOcean</a:t>
            </a:r>
            <a:r>
              <a:rPr lang="en-US" sz="2400" dirty="0">
                <a:solidFill>
                  <a:schemeClr val="tx1"/>
                </a:solidFill>
              </a:rPr>
              <a:t>, Azure, </a:t>
            </a:r>
            <a:r>
              <a:rPr lang="en-US" sz="2400" dirty="0" err="1">
                <a:solidFill>
                  <a:schemeClr val="tx1"/>
                </a:solidFill>
              </a:rPr>
              <a:t>Packet.net</a:t>
            </a:r>
            <a:r>
              <a:rPr lang="en-US" sz="2400" dirty="0">
                <a:solidFill>
                  <a:schemeClr val="tx1"/>
                </a:solidFill>
              </a:rPr>
              <a:t>, and IBM </a:t>
            </a:r>
            <a:r>
              <a:rPr lang="en-US" sz="2400" dirty="0" err="1">
                <a:solidFill>
                  <a:schemeClr val="tx1"/>
                </a:solidFill>
              </a:rPr>
              <a:t>SoftLayer</a:t>
            </a:r>
            <a:r>
              <a:rPr lang="en-US" sz="2400" dirty="0">
                <a:solidFill>
                  <a:schemeClr val="tx1"/>
                </a:solidFill>
              </a:rPr>
              <a:t>.</a:t>
            </a:r>
          </a:p>
          <a:p>
            <a:pPr marL="0" indent="0">
              <a:buNone/>
            </a:pPr>
            <a:r>
              <a:rPr lang="en-US" sz="2400" b="1" dirty="0">
                <a:solidFill>
                  <a:schemeClr val="tx1"/>
                </a:solidFill>
              </a:rPr>
              <a:t>Use your own hosts (“Bring your own nodes”)</a:t>
            </a:r>
          </a:p>
          <a:p>
            <a:pPr>
              <a:buFont typeface="Wingdings" charset="2"/>
              <a:buChar char="q"/>
            </a:pPr>
            <a:r>
              <a:rPr lang="en-US" sz="2400" dirty="0">
                <a:solidFill>
                  <a:schemeClr val="tx1"/>
                </a:solidFill>
              </a:rPr>
              <a:t> You can also provide your own node or nodes</a:t>
            </a:r>
          </a:p>
          <a:p>
            <a:pPr>
              <a:buFont typeface="Wingdings" charset="2"/>
              <a:buChar char="q"/>
            </a:pPr>
            <a:r>
              <a:rPr lang="en-US" sz="2400" dirty="0">
                <a:solidFill>
                  <a:schemeClr val="tx1"/>
                </a:solidFill>
              </a:rPr>
              <a:t> This means you can use any Linux host connected to the Internet as a Docker Cloud node as long as you can install a Cloud agent</a:t>
            </a:r>
          </a:p>
          <a:p>
            <a:pPr>
              <a:buFont typeface="Wingdings" charset="2"/>
              <a:buChar char="q"/>
            </a:pPr>
            <a:r>
              <a:rPr lang="en-US" sz="2400" dirty="0">
                <a:solidFill>
                  <a:schemeClr val="tx1"/>
                </a:solidFill>
              </a:rPr>
              <a:t> The agent registers itself with your Docker account, and allows you to use Docker Cloud to deploy containerized applications</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175035558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Print Newly Created Machine</a:t>
            </a:r>
            <a:endParaRPr lang="en-US" dirty="0"/>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ea typeface="Courier New" charset="0"/>
                <a:cs typeface="Courier New" charset="0"/>
              </a:rPr>
              <a:t> To </a:t>
            </a:r>
            <a:r>
              <a:rPr lang="en-US" sz="2400" dirty="0"/>
              <a:t>list available machines, we want to use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-machine ls </a:t>
            </a:r>
            <a:r>
              <a:rPr lang="en-US" sz="2400" dirty="0"/>
              <a:t>again.</a:t>
            </a:r>
          </a:p>
          <a:p>
            <a:pPr>
              <a:buFont typeface="Wingdings" charset="2"/>
              <a:buChar char="q"/>
            </a:pPr>
            <a:r>
              <a:rPr lang="en-US" sz="2400" dirty="0">
                <a:ea typeface="Courier New" charset="0"/>
                <a:cs typeface="Courier New" charset="0"/>
              </a:rPr>
              <a:t> This time we should find our container listed.</a:t>
            </a:r>
          </a:p>
          <a:p>
            <a:pPr>
              <a:buFont typeface="Wingdings" charset="2"/>
              <a:buChar char="q"/>
            </a:pPr>
            <a:endParaRPr lang="en-US" sz="2400" dirty="0">
              <a:ea typeface="Courier New" charset="0"/>
              <a:cs typeface="Courier New" charset="0"/>
            </a:endParaRPr>
          </a:p>
          <a:p>
            <a:pPr>
              <a:buFont typeface="Wingdings" charset="2"/>
              <a:buChar char="q"/>
            </a:pPr>
            <a:r>
              <a:rPr lang="en-US" sz="2400" dirty="0">
                <a:ea typeface="Courier New" charset="0"/>
                <a:cs typeface="Courier New" charset="0"/>
              </a:rPr>
              <a:t> Output: </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60</a:t>
            </a:fld>
            <a:endParaRPr lang="en-US" altLang="en-US" dirty="0"/>
          </a:p>
        </p:txBody>
      </p:sp>
      <p:sp>
        <p:nvSpPr>
          <p:cNvPr id="9" name="Content Placeholder 2"/>
          <p:cNvSpPr>
            <a:spLocks noGrp="1"/>
          </p:cNvSpPr>
          <p:nvPr/>
        </p:nvSpPr>
        <p:spPr>
          <a:xfrm>
            <a:off x="1097279" y="3124200"/>
            <a:ext cx="10485121" cy="1306531"/>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NAME    ACTIVE DRIVER     STATE   URL ...</a:t>
            </a:r>
          </a:p>
          <a:p>
            <a:r>
              <a:rPr lang="en-US" dirty="0">
                <a:latin typeface="Courier New" charset="0"/>
                <a:ea typeface="Courier New" charset="0"/>
                <a:cs typeface="Courier New" charset="0"/>
              </a:rPr>
              <a:t>default *      </a:t>
            </a:r>
            <a:r>
              <a:rPr lang="en-US" dirty="0" err="1">
                <a:latin typeface="Courier New" charset="0"/>
                <a:ea typeface="Courier New" charset="0"/>
                <a:cs typeface="Courier New" charset="0"/>
              </a:rPr>
              <a:t>virtualbox</a:t>
            </a:r>
            <a:r>
              <a:rPr lang="en-US" dirty="0">
                <a:latin typeface="Courier New" charset="0"/>
                <a:ea typeface="Courier New" charset="0"/>
                <a:cs typeface="Courier New" charset="0"/>
              </a:rPr>
              <a:t> Running </a:t>
            </a:r>
            <a:r>
              <a:rPr lang="en-US" dirty="0" err="1">
                <a:latin typeface="Courier New" charset="0"/>
                <a:ea typeface="Courier New" charset="0"/>
                <a:cs typeface="Courier New" charset="0"/>
              </a:rPr>
              <a:t>tcp</a:t>
            </a:r>
            <a:r>
              <a:rPr lang="en-US" dirty="0">
                <a:latin typeface="Courier New" charset="0"/>
                <a:ea typeface="Courier New" charset="0"/>
                <a:cs typeface="Courier New" charset="0"/>
              </a:rPr>
              <a:t>://XXX.XXX.XX.XXX:XXXX ...</a:t>
            </a:r>
            <a:endParaRPr lang="en-US" dirty="0">
              <a:solidFill>
                <a:schemeClr val="tx1"/>
              </a:solidFill>
              <a:latin typeface="Courier New" charset="0"/>
              <a:ea typeface="Courier New" charset="0"/>
              <a:cs typeface="Courier New" charset="0"/>
            </a:endParaRPr>
          </a:p>
        </p:txBody>
      </p:sp>
    </p:spTree>
    <p:extLst>
      <p:ext uri="{BB962C8B-B14F-4D97-AF65-F5344CB8AC3E}">
        <p14:creationId xmlns:p14="http://schemas.microsoft.com/office/powerpoint/2010/main" val="156142720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 Docker Machine </a:t>
            </a:r>
            <a:r>
              <a:rPr lang="en-US" dirty="0" err="1"/>
              <a:t>Env</a:t>
            </a:r>
            <a:r>
              <a:rPr lang="en-US" dirty="0"/>
              <a:t> </a:t>
            </a:r>
            <a:r>
              <a:rPr lang="en-US" dirty="0" err="1"/>
              <a:t>Varibles</a:t>
            </a:r>
            <a:r>
              <a:rPr lang="en-US" dirty="0"/>
              <a:t> </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ea typeface="Courier New" charset="0"/>
                <a:cs typeface="Courier New" charset="0"/>
              </a:rPr>
              <a:t> Let’s look at </a:t>
            </a:r>
            <a:r>
              <a:rPr lang="en-US" sz="2400" dirty="0"/>
              <a:t>the environment variable for your new VM.</a:t>
            </a:r>
          </a:p>
          <a:p>
            <a:pPr>
              <a:buFont typeface="Wingdings" charset="2"/>
              <a:buChar char="q"/>
            </a:pPr>
            <a:r>
              <a:rPr lang="en-US" sz="2400" dirty="0"/>
              <a:t> To do that, we will use the following command:</a:t>
            </a:r>
          </a:p>
          <a:p>
            <a:pPr>
              <a:buFont typeface="Wingdings" charset="2"/>
              <a:buChar char="q"/>
            </a:pPr>
            <a:endParaRPr lang="en-US" sz="2400" dirty="0"/>
          </a:p>
          <a:p>
            <a:pPr>
              <a:buFont typeface="Wingdings" charset="2"/>
              <a:buChar char="q"/>
            </a:pPr>
            <a:endParaRPr lang="en-US" sz="2400" dirty="0"/>
          </a:p>
          <a:p>
            <a:pPr>
              <a:buFont typeface="Wingdings" charset="2"/>
              <a:buChar char="q"/>
            </a:pPr>
            <a:r>
              <a:rPr lang="en-US" sz="2400" dirty="0"/>
              <a:t> Output: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61</a:t>
            </a:fld>
            <a:endParaRPr lang="en-US" altLang="en-US" dirty="0"/>
          </a:p>
        </p:txBody>
      </p:sp>
      <p:sp>
        <p:nvSpPr>
          <p:cNvPr id="7" name="Content Placeholder 2"/>
          <p:cNvSpPr>
            <a:spLocks noGrp="1"/>
          </p:cNvSpPr>
          <p:nvPr/>
        </p:nvSpPr>
        <p:spPr>
          <a:xfrm>
            <a:off x="2704697" y="3278292"/>
            <a:ext cx="6843563" cy="2743200"/>
          </a:xfrm>
          <a:prstGeom prst="rect">
            <a:avLst/>
          </a:prstGeom>
          <a:solidFill>
            <a:schemeClr val="accent5">
              <a:lumMod val="60000"/>
              <a:lumOff val="40000"/>
            </a:schemeClr>
          </a:solidFill>
          <a:effectLst/>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ourier New" charset="0"/>
                <a:ea typeface="Courier New" charset="0"/>
                <a:cs typeface="Courier New" charset="0"/>
              </a:rPr>
              <a:t>export DOCKER_TLS_VERIFY=“..." </a:t>
            </a:r>
          </a:p>
          <a:p>
            <a:r>
              <a:rPr lang="en-US" dirty="0">
                <a:latin typeface="Courier New" charset="0"/>
                <a:ea typeface="Courier New" charset="0"/>
                <a:cs typeface="Courier New" charset="0"/>
              </a:rPr>
              <a:t>export DOCKER_HOST=“..." </a:t>
            </a:r>
          </a:p>
          <a:p>
            <a:r>
              <a:rPr lang="en-US" dirty="0">
                <a:latin typeface="Courier New" charset="0"/>
                <a:ea typeface="Courier New" charset="0"/>
                <a:cs typeface="Courier New" charset="0"/>
              </a:rPr>
              <a:t>export DOCKER_CERT_PATH=“..." </a:t>
            </a:r>
          </a:p>
          <a:p>
            <a:r>
              <a:rPr lang="en-US" dirty="0">
                <a:latin typeface="Courier New" charset="0"/>
                <a:ea typeface="Courier New" charset="0"/>
                <a:cs typeface="Courier New" charset="0"/>
              </a:rPr>
              <a:t>export DOCKER_MACHINE_NAME=“..." </a:t>
            </a:r>
          </a:p>
          <a:p>
            <a:r>
              <a:rPr lang="en-US" dirty="0">
                <a:latin typeface="Courier New" charset="0"/>
                <a:ea typeface="Courier New" charset="0"/>
                <a:cs typeface="Courier New" charset="0"/>
              </a:rPr>
              <a:t># Command to configure shell: </a:t>
            </a:r>
          </a:p>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eval</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docker</a:t>
            </a:r>
            <a:r>
              <a:rPr lang="en-US" dirty="0">
                <a:latin typeface="Courier New" charset="0"/>
                <a:ea typeface="Courier New" charset="0"/>
                <a:cs typeface="Courier New" charset="0"/>
              </a:rPr>
              <a:t>-machine </a:t>
            </a:r>
            <a:r>
              <a:rPr lang="en-US" dirty="0" err="1">
                <a:latin typeface="Courier New" charset="0"/>
                <a:ea typeface="Courier New" charset="0"/>
                <a:cs typeface="Courier New" charset="0"/>
              </a:rPr>
              <a:t>env</a:t>
            </a:r>
            <a:r>
              <a:rPr lang="en-US" dirty="0">
                <a:latin typeface="Courier New" charset="0"/>
                <a:ea typeface="Courier New" charset="0"/>
                <a:cs typeface="Courier New" charset="0"/>
              </a:rPr>
              <a:t> default)"</a:t>
            </a:r>
            <a:endParaRPr lang="en-US" dirty="0">
              <a:solidFill>
                <a:schemeClr val="tx1"/>
              </a:solidFill>
              <a:latin typeface="Courier New" charset="0"/>
              <a:ea typeface="Courier New" charset="0"/>
              <a:cs typeface="Courier New" charset="0"/>
            </a:endParaRPr>
          </a:p>
        </p:txBody>
      </p:sp>
      <p:sp>
        <p:nvSpPr>
          <p:cNvPr id="8" name="Content Placeholder 2"/>
          <p:cNvSpPr>
            <a:spLocks noGrp="1"/>
          </p:cNvSpPr>
          <p:nvPr/>
        </p:nvSpPr>
        <p:spPr>
          <a:xfrm>
            <a:off x="3090769" y="2119417"/>
            <a:ext cx="5410200" cy="41408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a:t>
            </a:r>
            <a:r>
              <a:rPr lang="en-US" sz="2000" dirty="0" err="1">
                <a:solidFill>
                  <a:schemeClr val="bg1"/>
                </a:solidFill>
                <a:latin typeface="Courier New" charset="0"/>
                <a:ea typeface="Courier New" charset="0"/>
                <a:cs typeface="Courier New" charset="0"/>
              </a:rPr>
              <a:t>env</a:t>
            </a:r>
            <a:r>
              <a:rPr lang="en-US" sz="2000" dirty="0">
                <a:solidFill>
                  <a:schemeClr val="bg1"/>
                </a:solidFill>
                <a:latin typeface="Courier New" charset="0"/>
                <a:ea typeface="Courier New" charset="0"/>
                <a:cs typeface="Courier New" charset="0"/>
              </a:rPr>
              <a:t> &lt;machine-name&gt;</a:t>
            </a:r>
          </a:p>
        </p:txBody>
      </p:sp>
    </p:spTree>
    <p:extLst>
      <p:ext uri="{BB962C8B-B14F-4D97-AF65-F5344CB8AC3E}">
        <p14:creationId xmlns:p14="http://schemas.microsoft.com/office/powerpoint/2010/main" val="191612708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Connecting </a:t>
            </a:r>
            <a:r>
              <a:rPr lang="en-US" dirty="0" err="1"/>
              <a:t>Env</a:t>
            </a:r>
            <a:r>
              <a:rPr lang="en-US" dirty="0"/>
              <a:t> Settings</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ea typeface="Courier New" charset="0"/>
                <a:cs typeface="Courier New" charset="0"/>
              </a:rPr>
              <a:t> Now, we need to </a:t>
            </a:r>
            <a:r>
              <a:rPr lang="en-US" sz="2400" dirty="0"/>
              <a:t>connect our shell to the new machine</a:t>
            </a:r>
            <a:endParaRPr lang="en-US" sz="2400" dirty="0">
              <a:ea typeface="Courier New" charset="0"/>
              <a:cs typeface="Courier New" charset="0"/>
            </a:endParaRPr>
          </a:p>
          <a:p>
            <a:pPr>
              <a:buFont typeface="Wingdings" charset="2"/>
              <a:buChar char="q"/>
            </a:pPr>
            <a:r>
              <a:rPr lang="en-US" sz="2400" dirty="0">
                <a:ea typeface="Courier New" charset="0"/>
                <a:cs typeface="Courier New" charset="0"/>
              </a:rPr>
              <a:t> We’ll use the following command, which can be found in the output:</a:t>
            </a:r>
          </a:p>
          <a:p>
            <a:pPr>
              <a:buFont typeface="Wingdings" charset="2"/>
              <a:buChar char="q"/>
            </a:pPr>
            <a:endParaRPr lang="en-US" sz="2400" dirty="0">
              <a:ea typeface="Courier New" charset="0"/>
              <a:cs typeface="Courier New" charset="0"/>
            </a:endParaRPr>
          </a:p>
          <a:p>
            <a:pPr>
              <a:buFont typeface="Wingdings" charset="2"/>
              <a:buChar char="q"/>
            </a:pPr>
            <a:endParaRPr lang="en-US" sz="2400" dirty="0">
              <a:ea typeface="Courier New" charset="0"/>
              <a:cs typeface="Courier New" charset="0"/>
            </a:endParaRPr>
          </a:p>
          <a:p>
            <a:pPr>
              <a:buFont typeface="Wingdings" charset="2"/>
              <a:buChar char="q"/>
            </a:pPr>
            <a:r>
              <a:rPr lang="en-US" sz="2400" dirty="0">
                <a:ea typeface="Courier New" charset="0"/>
                <a:cs typeface="Courier New" charset="0"/>
              </a:rPr>
              <a:t> </a:t>
            </a:r>
            <a:r>
              <a:rPr lang="en-US" sz="2400" dirty="0"/>
              <a:t>Now, we’re set for the current shell that the Docker client will read which specify the settings</a:t>
            </a:r>
          </a:p>
          <a:p>
            <a:pPr>
              <a:buFont typeface="Wingdings" charset="2"/>
              <a:buChar char="q"/>
            </a:pPr>
            <a:r>
              <a:rPr lang="en-US" sz="2400" dirty="0"/>
              <a:t> You need to do this each time you open a new shell or restart machine </a:t>
            </a:r>
          </a:p>
          <a:p>
            <a:pPr>
              <a:buFont typeface="Wingdings" charset="2"/>
              <a:buChar char="q"/>
            </a:pPr>
            <a:r>
              <a:rPr lang="en-US" sz="2400" dirty="0"/>
              <a:t> You can now run Docker commands on this host</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62</a:t>
            </a:fld>
            <a:endParaRPr lang="en-US" altLang="en-US" dirty="0"/>
          </a:p>
        </p:txBody>
      </p:sp>
      <p:sp>
        <p:nvSpPr>
          <p:cNvPr id="8" name="Content Placeholder 2"/>
          <p:cNvSpPr>
            <a:spLocks noGrp="1"/>
          </p:cNvSpPr>
          <p:nvPr/>
        </p:nvSpPr>
        <p:spPr>
          <a:xfrm>
            <a:off x="3109072" y="2209800"/>
            <a:ext cx="5977031" cy="39518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eval</a:t>
            </a:r>
            <a:r>
              <a:rPr lang="en-US" sz="2000" dirty="0">
                <a:solidFill>
                  <a:schemeClr val="bg1"/>
                </a:solidFill>
                <a:latin typeface="Courier New" charset="0"/>
                <a:ea typeface="Courier New" charset="0"/>
                <a:cs typeface="Courier New" charset="0"/>
              </a:rPr>
              <a:t> "$(</a:t>
            </a: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a:t>
            </a:r>
            <a:r>
              <a:rPr lang="en-US" sz="2000" dirty="0" err="1">
                <a:solidFill>
                  <a:schemeClr val="bg1"/>
                </a:solidFill>
                <a:latin typeface="Courier New" charset="0"/>
                <a:ea typeface="Courier New" charset="0"/>
                <a:cs typeface="Courier New" charset="0"/>
              </a:rPr>
              <a:t>env</a:t>
            </a:r>
            <a:r>
              <a:rPr lang="en-US" sz="2000" dirty="0">
                <a:solidFill>
                  <a:schemeClr val="bg1"/>
                </a:solidFill>
                <a:latin typeface="Courier New" charset="0"/>
                <a:ea typeface="Courier New" charset="0"/>
                <a:cs typeface="Courier New" charset="0"/>
              </a:rPr>
              <a:t> default)"</a:t>
            </a:r>
          </a:p>
        </p:txBody>
      </p:sp>
    </p:spTree>
    <p:extLst>
      <p:ext uri="{BB962C8B-B14F-4D97-AF65-F5344CB8AC3E}">
        <p14:creationId xmlns:p14="http://schemas.microsoft.com/office/powerpoint/2010/main" val="120712781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Experiment With Machine Containers</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ea typeface="Courier New" charset="0"/>
                <a:cs typeface="Courier New" charset="0"/>
              </a:rPr>
              <a:t> </a:t>
            </a:r>
            <a:r>
              <a:rPr lang="en-US" sz="2400" dirty="0"/>
              <a:t>Run a container with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to verify your set up.</a:t>
            </a:r>
          </a:p>
          <a:p>
            <a:pPr>
              <a:buFont typeface="Wingdings" charset="2"/>
              <a:buChar char="q"/>
            </a:pPr>
            <a:r>
              <a:rPr lang="en-US" sz="2400" dirty="0"/>
              <a:t> Use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run</a:t>
            </a:r>
            <a:r>
              <a:rPr lang="en-US" sz="2400" dirty="0"/>
              <a:t> to download and run </a:t>
            </a:r>
            <a:r>
              <a:rPr lang="en-US" sz="2400" dirty="0" err="1">
                <a:latin typeface="Courier New" charset="0"/>
                <a:ea typeface="Courier New" charset="0"/>
                <a:cs typeface="Courier New" charset="0"/>
              </a:rPr>
              <a:t>busybox</a:t>
            </a:r>
            <a:r>
              <a:rPr lang="en-US" sz="2400" dirty="0"/>
              <a:t> with a simple </a:t>
            </a:r>
            <a:r>
              <a:rPr lang="en-US" sz="2400" dirty="0">
                <a:latin typeface="Courier New" charset="0"/>
                <a:ea typeface="Courier New" charset="0"/>
                <a:cs typeface="Courier New" charset="0"/>
              </a:rPr>
              <a:t>echo</a:t>
            </a:r>
            <a:r>
              <a:rPr lang="en-US" sz="2400" dirty="0"/>
              <a:t> command, like this:</a:t>
            </a:r>
          </a:p>
          <a:p>
            <a:pPr>
              <a:buFont typeface="Wingdings" charset="2"/>
              <a:buChar char="q"/>
            </a:pPr>
            <a:endParaRPr lang="en-US" sz="2400" dirty="0"/>
          </a:p>
          <a:p>
            <a:pPr>
              <a:buFont typeface="Wingdings" charset="2"/>
              <a:buChar char="q"/>
            </a:pPr>
            <a:r>
              <a:rPr lang="en-US" sz="2400" dirty="0"/>
              <a:t> Output:</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63</a:t>
            </a:fld>
            <a:endParaRPr lang="en-US" altLang="en-US" dirty="0"/>
          </a:p>
        </p:txBody>
      </p:sp>
      <p:sp>
        <p:nvSpPr>
          <p:cNvPr id="8" name="Content Placeholder 2"/>
          <p:cNvSpPr>
            <a:spLocks noGrp="1"/>
          </p:cNvSpPr>
          <p:nvPr/>
        </p:nvSpPr>
        <p:spPr>
          <a:xfrm>
            <a:off x="3137963" y="2438400"/>
            <a:ext cx="5977031" cy="39518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None/>
            </a:pPr>
            <a:r>
              <a:rPr lang="en-US" sz="2000"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 run </a:t>
            </a:r>
            <a:r>
              <a:rPr lang="en-US" sz="2000" dirty="0" err="1">
                <a:solidFill>
                  <a:schemeClr val="bg1"/>
                </a:solidFill>
                <a:latin typeface="Courier New" charset="0"/>
                <a:ea typeface="Courier New" charset="0"/>
                <a:cs typeface="Courier New" charset="0"/>
              </a:rPr>
              <a:t>busybox</a:t>
            </a:r>
            <a:r>
              <a:rPr lang="en-US" sz="2000" dirty="0">
                <a:solidFill>
                  <a:schemeClr val="bg1"/>
                </a:solidFill>
                <a:latin typeface="Courier New" charset="0"/>
                <a:ea typeface="Courier New" charset="0"/>
                <a:cs typeface="Courier New" charset="0"/>
              </a:rPr>
              <a:t> echo hello world</a:t>
            </a:r>
          </a:p>
        </p:txBody>
      </p:sp>
      <p:sp>
        <p:nvSpPr>
          <p:cNvPr id="7" name="Content Placeholder 2"/>
          <p:cNvSpPr>
            <a:spLocks noGrp="1"/>
          </p:cNvSpPr>
          <p:nvPr/>
        </p:nvSpPr>
        <p:spPr>
          <a:xfrm>
            <a:off x="3055617" y="3200400"/>
            <a:ext cx="6141721" cy="2970107"/>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Unable to find image '</a:t>
            </a:r>
            <a:r>
              <a:rPr lang="en-US" sz="1800" dirty="0" err="1">
                <a:solidFill>
                  <a:schemeClr val="tx1"/>
                </a:solidFill>
                <a:latin typeface="Courier New" charset="0"/>
                <a:ea typeface="Courier New" charset="0"/>
                <a:cs typeface="Courier New" charset="0"/>
              </a:rPr>
              <a:t>busybox</a:t>
            </a:r>
            <a:r>
              <a:rPr lang="en-US" sz="1800" dirty="0">
                <a:solidFill>
                  <a:schemeClr val="tx1"/>
                </a:solidFill>
                <a:latin typeface="Courier New" charset="0"/>
                <a:ea typeface="Courier New" charset="0"/>
                <a:cs typeface="Courier New" charset="0"/>
              </a:rPr>
              <a:t>' locally </a:t>
            </a:r>
          </a:p>
          <a:p>
            <a:r>
              <a:rPr lang="en-US" sz="1800" dirty="0">
                <a:solidFill>
                  <a:schemeClr val="tx1"/>
                </a:solidFill>
                <a:latin typeface="Courier New" charset="0"/>
                <a:ea typeface="Courier New" charset="0"/>
                <a:cs typeface="Courier New" charset="0"/>
              </a:rPr>
              <a:t>Pulling repository </a:t>
            </a:r>
            <a:r>
              <a:rPr lang="en-US" sz="1800" dirty="0" err="1">
                <a:solidFill>
                  <a:schemeClr val="tx1"/>
                </a:solidFill>
                <a:latin typeface="Courier New" charset="0"/>
                <a:ea typeface="Courier New" charset="0"/>
                <a:cs typeface="Courier New" charset="0"/>
              </a:rPr>
              <a:t>busybox</a:t>
            </a:r>
            <a:r>
              <a:rPr lang="en-US" sz="1800" dirty="0">
                <a:solidFill>
                  <a:schemeClr val="tx1"/>
                </a:solidFill>
                <a:latin typeface="Courier New" charset="0"/>
                <a:ea typeface="Courier New" charset="0"/>
                <a:cs typeface="Courier New" charset="0"/>
              </a:rPr>
              <a:t> </a:t>
            </a:r>
          </a:p>
          <a:p>
            <a:r>
              <a:rPr lang="en-US" sz="1800" dirty="0">
                <a:solidFill>
                  <a:schemeClr val="tx1"/>
                </a:solidFill>
                <a:latin typeface="Courier New" charset="0"/>
                <a:ea typeface="Courier New" charset="0"/>
                <a:cs typeface="Courier New" charset="0"/>
              </a:rPr>
              <a:t>e72ac66124f0: Download complete </a:t>
            </a:r>
          </a:p>
          <a:p>
            <a:r>
              <a:rPr lang="en-US" sz="1800" dirty="0">
                <a:solidFill>
                  <a:schemeClr val="tx1"/>
                </a:solidFill>
                <a:latin typeface="Courier New" charset="0"/>
                <a:ea typeface="Courier New" charset="0"/>
                <a:cs typeface="Courier New" charset="0"/>
              </a:rPr>
              <a:t>511346ea3c5a: Download complete </a:t>
            </a:r>
          </a:p>
          <a:p>
            <a:r>
              <a:rPr lang="en-US" sz="1800" dirty="0">
                <a:solidFill>
                  <a:schemeClr val="tx1"/>
                </a:solidFill>
                <a:latin typeface="Courier New" charset="0"/>
                <a:ea typeface="Courier New" charset="0"/>
                <a:cs typeface="Courier New" charset="0"/>
              </a:rPr>
              <a:t>df754645f060: Download complete </a:t>
            </a:r>
          </a:p>
          <a:p>
            <a:r>
              <a:rPr lang="en-US" sz="1800" dirty="0">
                <a:solidFill>
                  <a:schemeClr val="tx1"/>
                </a:solidFill>
                <a:latin typeface="Courier New" charset="0"/>
                <a:ea typeface="Courier New" charset="0"/>
                <a:cs typeface="Courier New" charset="0"/>
              </a:rPr>
              <a:t>e43354c5b276: Download complete </a:t>
            </a:r>
          </a:p>
          <a:p>
            <a:r>
              <a:rPr lang="en-US" sz="1800" dirty="0">
                <a:solidFill>
                  <a:schemeClr val="tx1"/>
                </a:solidFill>
                <a:latin typeface="Courier New" charset="0"/>
                <a:ea typeface="Courier New" charset="0"/>
                <a:cs typeface="Courier New" charset="0"/>
              </a:rPr>
              <a:t>hello world</a:t>
            </a:r>
          </a:p>
        </p:txBody>
      </p:sp>
    </p:spTree>
    <p:extLst>
      <p:ext uri="{BB962C8B-B14F-4D97-AF65-F5344CB8AC3E}">
        <p14:creationId xmlns:p14="http://schemas.microsoft.com/office/powerpoint/2010/main" val="68149175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Machine Cloud Drivers</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ea typeface="Courier New" charset="0"/>
                <a:cs typeface="Courier New" charset="0"/>
              </a:rPr>
              <a:t> </a:t>
            </a:r>
            <a:r>
              <a:rPr lang="en-US" sz="2400" dirty="0"/>
              <a:t>When you install Docker Machine, you get drivers for various cloud providers</a:t>
            </a:r>
          </a:p>
          <a:p>
            <a:pPr>
              <a:buFont typeface="Wingdings" charset="2"/>
              <a:buChar char="q"/>
            </a:pPr>
            <a:r>
              <a:rPr lang="en-US" sz="2400" dirty="0"/>
              <a:t> Docker Machine driver plugins for use with other cloud platforms are available from 3rd party contributors</a:t>
            </a:r>
          </a:p>
        </p:txBody>
      </p:sp>
      <p:sp>
        <p:nvSpPr>
          <p:cNvPr id="4" name="Footer Placeholder 3"/>
          <p:cNvSpPr>
            <a:spLocks noGrp="1"/>
          </p:cNvSpPr>
          <p:nvPr>
            <p:ph type="ftr" sz="quarter" idx="11"/>
          </p:nvPr>
        </p:nvSpPr>
        <p:spPr>
          <a:xfrm>
            <a:off x="3686186" y="6492875"/>
            <a:ext cx="4822804" cy="365125"/>
          </a:xfrm>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64</a:t>
            </a:fld>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330" y="3620682"/>
            <a:ext cx="3963670" cy="144516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3679502"/>
            <a:ext cx="3505200" cy="23402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20682"/>
            <a:ext cx="5257800" cy="1901757"/>
          </a:xfrm>
          <a:prstGeom prst="rect">
            <a:avLst/>
          </a:prstGeom>
        </p:spPr>
      </p:pic>
    </p:spTree>
    <p:extLst>
      <p:ext uri="{BB962C8B-B14F-4D97-AF65-F5344CB8AC3E}">
        <p14:creationId xmlns:p14="http://schemas.microsoft.com/office/powerpoint/2010/main" val="92946445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Exploring the Cloud</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ea typeface="Courier New" charset="0"/>
                <a:cs typeface="Courier New" charset="0"/>
              </a:rPr>
              <a:t> </a:t>
            </a:r>
            <a:r>
              <a:rPr lang="en-US" sz="2400" dirty="0"/>
              <a:t>Docker Machine driver plugins are available for many cloud platforms</a:t>
            </a:r>
          </a:p>
          <a:p>
            <a:pPr>
              <a:buFont typeface="Wingdings" charset="2"/>
              <a:buChar char="q"/>
            </a:pPr>
            <a:r>
              <a:rPr lang="en-US" sz="2400" dirty="0"/>
              <a:t> When you use Docker Machine for provisioning, you create cloud hosts with Docker Engine installed on them</a:t>
            </a:r>
          </a:p>
          <a:p>
            <a:pPr>
              <a:buFont typeface="Wingdings" charset="2"/>
              <a:buChar char="q"/>
            </a:pPr>
            <a:r>
              <a:rPr lang="en-US" sz="2400" dirty="0"/>
              <a:t> We’ll need to create an account with the cloud provider</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65</a:t>
            </a:fld>
            <a:endParaRPr lang="en-US" altLang="en-US" dirty="0"/>
          </a:p>
        </p:txBody>
      </p:sp>
    </p:spTree>
    <p:extLst>
      <p:ext uri="{BB962C8B-B14F-4D97-AF65-F5344CB8AC3E}">
        <p14:creationId xmlns:p14="http://schemas.microsoft.com/office/powerpoint/2010/main" val="9071469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Exploring the Cloud</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t>  Provide account verification, security credentials, and configuration options for the providers as flags to </a:t>
            </a:r>
            <a:r>
              <a:rPr lang="en-US" sz="2400" dirty="0">
                <a:latin typeface="Courier New" charset="0"/>
                <a:ea typeface="Courier New" charset="0"/>
                <a:cs typeface="Courier New" charset="0"/>
              </a:rPr>
              <a:t>docker-machine create</a:t>
            </a:r>
            <a:r>
              <a:rPr lang="en-US" sz="2400" dirty="0"/>
              <a:t>. </a:t>
            </a:r>
          </a:p>
          <a:p>
            <a:pPr>
              <a:buFont typeface="Wingdings" charset="2"/>
              <a:buChar char="q"/>
            </a:pPr>
            <a:r>
              <a:rPr lang="en-US" sz="2400" dirty="0"/>
              <a:t>  The flags are unique for each cloud-specific driver</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66</a:t>
            </a:fld>
            <a:endParaRPr lang="en-US" altLang="en-US" dirty="0"/>
          </a:p>
        </p:txBody>
      </p:sp>
    </p:spTree>
    <p:extLst>
      <p:ext uri="{BB962C8B-B14F-4D97-AF65-F5344CB8AC3E}">
        <p14:creationId xmlns:p14="http://schemas.microsoft.com/office/powerpoint/2010/main" val="14883428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Digital Ocean Example</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t> For Digital Ocean, this command creates a Droplet (cloud host) called “</a:t>
            </a:r>
            <a:r>
              <a:rPr lang="en-US" sz="2400" dirty="0" err="1"/>
              <a:t>docker</a:t>
            </a:r>
            <a:r>
              <a:rPr lang="en-US" sz="2400" dirty="0"/>
              <a:t>-sandbox”:</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67</a:t>
            </a:fld>
            <a:endParaRPr lang="en-US" altLang="en-US" dirty="0"/>
          </a:p>
        </p:txBody>
      </p:sp>
      <p:sp>
        <p:nvSpPr>
          <p:cNvPr id="8" name="Content Placeholder 2"/>
          <p:cNvSpPr>
            <a:spLocks noGrp="1"/>
          </p:cNvSpPr>
          <p:nvPr/>
        </p:nvSpPr>
        <p:spPr>
          <a:xfrm>
            <a:off x="2484118" y="2286000"/>
            <a:ext cx="7284721" cy="66428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-machine create --driver </a:t>
            </a:r>
            <a:r>
              <a:rPr lang="en-US" dirty="0" err="1">
                <a:solidFill>
                  <a:schemeClr val="bg1"/>
                </a:solidFill>
                <a:latin typeface="Courier New" charset="0"/>
                <a:ea typeface="Courier New" charset="0"/>
                <a:cs typeface="Courier New" charset="0"/>
              </a:rPr>
              <a:t>digitalocean</a:t>
            </a: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digitalocean</a:t>
            </a:r>
            <a:r>
              <a:rPr lang="en-US" dirty="0">
                <a:solidFill>
                  <a:schemeClr val="bg1"/>
                </a:solidFill>
                <a:latin typeface="Courier New" charset="0"/>
                <a:ea typeface="Courier New" charset="0"/>
                <a:cs typeface="Courier New" charset="0"/>
              </a:rPr>
              <a:t>-access-token xxx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-sandbox </a:t>
            </a:r>
          </a:p>
          <a:p>
            <a:br>
              <a:rPr lang="en-US" dirty="0">
                <a:solidFill>
                  <a:schemeClr val="bg1"/>
                </a:solidFill>
                <a:latin typeface="Courier New" charset="0"/>
                <a:ea typeface="Courier New" charset="0"/>
                <a:cs typeface="Courier New" charset="0"/>
              </a:rPr>
            </a:br>
            <a:endParaRPr lang="en-US" sz="2000" dirty="0">
              <a:solidFill>
                <a:schemeClr val="bg1"/>
              </a:solidFill>
              <a:latin typeface="Courier New" charset="0"/>
              <a:ea typeface="Courier New" charset="0"/>
              <a:cs typeface="Courier New"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285" y="3540978"/>
            <a:ext cx="3505200" cy="2340298"/>
          </a:xfrm>
          <a:prstGeom prst="rect">
            <a:avLst/>
          </a:prstGeom>
        </p:spPr>
      </p:pic>
    </p:spTree>
    <p:extLst>
      <p:ext uri="{BB962C8B-B14F-4D97-AF65-F5344CB8AC3E}">
        <p14:creationId xmlns:p14="http://schemas.microsoft.com/office/powerpoint/2010/main" val="1958172659"/>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Amazon Web Services (AWS) Example</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t> For AWS, this command creates an instance called “</a:t>
            </a:r>
            <a:r>
              <a:rPr lang="en-US" sz="2400" dirty="0" err="1"/>
              <a:t>aws</a:t>
            </a:r>
            <a:r>
              <a:rPr lang="en-US" sz="2400" dirty="0"/>
              <a:t>-sandbox” in EC2:</a:t>
            </a:r>
          </a:p>
          <a:p>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68</a:t>
            </a:fld>
            <a:endParaRPr lang="en-US" altLang="en-US" dirty="0"/>
          </a:p>
        </p:txBody>
      </p:sp>
      <p:sp>
        <p:nvSpPr>
          <p:cNvPr id="8" name="Content Placeholder 2"/>
          <p:cNvSpPr>
            <a:spLocks noGrp="1"/>
          </p:cNvSpPr>
          <p:nvPr/>
        </p:nvSpPr>
        <p:spPr>
          <a:xfrm>
            <a:off x="1189533" y="1828800"/>
            <a:ext cx="9873892"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-machine create --driver amazonec2 --amazonec2-access-key AKI******* --amazonec2-secret-key 8T93C******* </a:t>
            </a:r>
            <a:r>
              <a:rPr lang="en-US" dirty="0" err="1">
                <a:solidFill>
                  <a:schemeClr val="bg1"/>
                </a:solidFill>
                <a:latin typeface="Courier New" charset="0"/>
                <a:ea typeface="Courier New" charset="0"/>
                <a:cs typeface="Courier New" charset="0"/>
              </a:rPr>
              <a:t>aws</a:t>
            </a:r>
            <a:r>
              <a:rPr lang="en-US" dirty="0">
                <a:solidFill>
                  <a:schemeClr val="bg1"/>
                </a:solidFill>
                <a:latin typeface="Courier New" charset="0"/>
                <a:ea typeface="Courier New" charset="0"/>
                <a:cs typeface="Courier New" charset="0"/>
              </a:rPr>
              <a:t>-sandbox </a:t>
            </a:r>
            <a:br>
              <a:rPr lang="en-US" dirty="0">
                <a:solidFill>
                  <a:schemeClr val="bg1"/>
                </a:solidFill>
                <a:latin typeface="Courier New" charset="0"/>
                <a:ea typeface="Courier New" charset="0"/>
                <a:cs typeface="Courier New" charset="0"/>
              </a:rPr>
            </a:br>
            <a:endParaRPr lang="en-US" sz="2000" dirty="0">
              <a:solidFill>
                <a:schemeClr val="bg1"/>
              </a:solidFill>
              <a:latin typeface="Courier New" charset="0"/>
              <a:ea typeface="Courier New" charset="0"/>
              <a:cs typeface="Courier New"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3657600"/>
            <a:ext cx="3963670" cy="1445168"/>
          </a:xfrm>
          <a:prstGeom prst="rect">
            <a:avLst/>
          </a:prstGeom>
        </p:spPr>
      </p:pic>
    </p:spTree>
    <p:extLst>
      <p:ext uri="{BB962C8B-B14F-4D97-AF65-F5344CB8AC3E}">
        <p14:creationId xmlns:p14="http://schemas.microsoft.com/office/powerpoint/2010/main" val="78873319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Machine Swarm</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t> Docker Machine can also provision Docker Swarm clusters </a:t>
            </a:r>
          </a:p>
          <a:p>
            <a:pPr>
              <a:buFont typeface="Wingdings" charset="2"/>
              <a:buChar char="q"/>
            </a:pPr>
            <a:r>
              <a:rPr lang="en-US" sz="2400" dirty="0"/>
              <a:t> This can be used with any driver and will be secured with TLS</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69</a:t>
            </a:fld>
            <a:endParaRPr lang="en-US" altLang="en-US" dirty="0"/>
          </a:p>
        </p:txBody>
      </p:sp>
    </p:spTree>
    <p:extLst>
      <p:ext uri="{BB962C8B-B14F-4D97-AF65-F5344CB8AC3E}">
        <p14:creationId xmlns:p14="http://schemas.microsoft.com/office/powerpoint/2010/main" val="8144148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What is a service?</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Services are logical groups of containers from the same image</a:t>
            </a:r>
          </a:p>
          <a:p>
            <a:pPr>
              <a:buFont typeface="Wingdings" charset="2"/>
              <a:buChar char="q"/>
            </a:pPr>
            <a:r>
              <a:rPr lang="en-US" sz="2400" dirty="0">
                <a:solidFill>
                  <a:schemeClr val="tx1"/>
                </a:solidFill>
              </a:rPr>
              <a:t> Services make it simple to scale your application across different nodes</a:t>
            </a:r>
          </a:p>
          <a:p>
            <a:pPr>
              <a:buFont typeface="Wingdings" charset="2"/>
              <a:buChar char="q"/>
            </a:pPr>
            <a:r>
              <a:rPr lang="en-US" sz="2400" dirty="0">
                <a:solidFill>
                  <a:schemeClr val="tx1"/>
                </a:solidFill>
              </a:rPr>
              <a:t> In Docker Cloud you drag a slider to increase or decrease the availability, performance, and redundancy of the application</a:t>
            </a:r>
          </a:p>
          <a:p>
            <a:pPr>
              <a:buFont typeface="Wingdings" charset="2"/>
              <a:buChar char="q"/>
            </a:pPr>
            <a:r>
              <a:rPr lang="en-US" sz="2400" dirty="0">
                <a:solidFill>
                  <a:schemeClr val="tx1"/>
                </a:solidFill>
              </a:rPr>
              <a:t> Services can also be linked one to another even if they are deployed on different nodes, regions, or even cloud providers</a:t>
            </a: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Tree>
    <p:extLst>
      <p:ext uri="{BB962C8B-B14F-4D97-AF65-F5344CB8AC3E}">
        <p14:creationId xmlns:p14="http://schemas.microsoft.com/office/powerpoint/2010/main" val="106639747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and Stop </a:t>
            </a:r>
          </a:p>
        </p:txBody>
      </p:sp>
      <p:sp>
        <p:nvSpPr>
          <p:cNvPr id="3" name="Content Placeholder 2"/>
          <p:cNvSpPr>
            <a:spLocks noGrp="1"/>
          </p:cNvSpPr>
          <p:nvPr>
            <p:ph idx="1"/>
          </p:nvPr>
        </p:nvSpPr>
        <p:spPr>
          <a:xfrm>
            <a:off x="1097279" y="1066800"/>
            <a:ext cx="10058401" cy="4802293"/>
          </a:xfrm>
        </p:spPr>
        <p:txBody>
          <a:bodyPr>
            <a:normAutofit/>
          </a:bodyPr>
          <a:lstStyle/>
          <a:p>
            <a:pPr>
              <a:buFont typeface="Wingdings" charset="2"/>
              <a:buChar char="q"/>
            </a:pPr>
            <a:r>
              <a:rPr lang="en-US" sz="2400" dirty="0"/>
              <a:t>  Stop with </a:t>
            </a:r>
            <a:r>
              <a:rPr lang="en-US" sz="2400" dirty="0">
                <a:latin typeface="Courier New" charset="0"/>
                <a:ea typeface="Courier New" charset="0"/>
                <a:cs typeface="Courier New" charset="0"/>
              </a:rPr>
              <a:t>docker-machine stop</a:t>
            </a:r>
            <a:r>
              <a:rPr lang="en-US" sz="2400" dirty="0"/>
              <a:t> and later start it again with </a:t>
            </a:r>
            <a:r>
              <a:rPr lang="en-US" sz="2400" dirty="0">
                <a:latin typeface="Courier New" charset="0"/>
                <a:ea typeface="Courier New" charset="0"/>
                <a:cs typeface="Courier New" charset="0"/>
              </a:rPr>
              <a:t>docker-machine start</a:t>
            </a:r>
            <a:endParaRPr lang="en-US" sz="2400" dirty="0"/>
          </a:p>
          <a:p>
            <a:pPr>
              <a:buFont typeface="Wingdings" charset="2"/>
              <a:buChar char="q"/>
            </a:pPr>
            <a:r>
              <a:rPr lang="en-US" sz="2400" dirty="0"/>
              <a:t> Stop the machine, like this:</a:t>
            </a:r>
          </a:p>
          <a:p>
            <a:pPr>
              <a:buFont typeface="Wingdings" charset="2"/>
              <a:buChar char="q"/>
            </a:pPr>
            <a:endParaRPr lang="en-US" sz="2400" dirty="0"/>
          </a:p>
          <a:p>
            <a:pPr>
              <a:buFont typeface="Wingdings" charset="2"/>
              <a:buChar char="q"/>
            </a:pPr>
            <a:endParaRPr lang="en-US" sz="2400" dirty="0"/>
          </a:p>
          <a:p>
            <a:pPr>
              <a:buFont typeface="Wingdings" charset="2"/>
              <a:buChar char="q"/>
            </a:pPr>
            <a:r>
              <a:rPr lang="en-US" sz="2400" dirty="0"/>
              <a:t> And we would start it back up, like this:</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70</a:t>
            </a:fld>
            <a:endParaRPr lang="en-US" altLang="en-US" dirty="0"/>
          </a:p>
        </p:txBody>
      </p:sp>
      <p:sp>
        <p:nvSpPr>
          <p:cNvPr id="6" name="Content Placeholder 2"/>
          <p:cNvSpPr>
            <a:spLocks noGrp="1"/>
          </p:cNvSpPr>
          <p:nvPr/>
        </p:nvSpPr>
        <p:spPr>
          <a:xfrm>
            <a:off x="3445221" y="2590800"/>
            <a:ext cx="5362515" cy="399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stop &lt;machine-name&gt;</a:t>
            </a:r>
          </a:p>
        </p:txBody>
      </p:sp>
      <p:sp>
        <p:nvSpPr>
          <p:cNvPr id="7" name="Content Placeholder 2"/>
          <p:cNvSpPr>
            <a:spLocks noGrp="1"/>
          </p:cNvSpPr>
          <p:nvPr/>
        </p:nvSpPr>
        <p:spPr>
          <a:xfrm>
            <a:off x="3349848" y="4191000"/>
            <a:ext cx="5553260" cy="399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charset="0"/>
                <a:ea typeface="Courier New" charset="0"/>
                <a:cs typeface="Courier New" charset="0"/>
              </a:rPr>
              <a:t>docker</a:t>
            </a:r>
            <a:r>
              <a:rPr lang="en-US" sz="2000" dirty="0">
                <a:solidFill>
                  <a:schemeClr val="bg1"/>
                </a:solidFill>
                <a:latin typeface="Courier New" charset="0"/>
                <a:ea typeface="Courier New" charset="0"/>
                <a:cs typeface="Courier New" charset="0"/>
              </a:rPr>
              <a:t>-machine start &lt;machine-name&gt;</a:t>
            </a:r>
          </a:p>
        </p:txBody>
      </p:sp>
    </p:spTree>
    <p:extLst>
      <p:ext uri="{BB962C8B-B14F-4D97-AF65-F5344CB8AC3E}">
        <p14:creationId xmlns:p14="http://schemas.microsoft.com/office/powerpoint/2010/main" val="22452612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Lab</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71</a:t>
            </a:fld>
            <a:endParaRPr lang="en-US" altLang="en-US"/>
          </a:p>
        </p:txBody>
      </p:sp>
    </p:spTree>
    <p:extLst>
      <p:ext uri="{BB962C8B-B14F-4D97-AF65-F5344CB8AC3E}">
        <p14:creationId xmlns:p14="http://schemas.microsoft.com/office/powerpoint/2010/main" val="18272430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Tree>
    <p:extLst>
      <p:ext uri="{BB962C8B-B14F-4D97-AF65-F5344CB8AC3E}">
        <p14:creationId xmlns:p14="http://schemas.microsoft.com/office/powerpoint/2010/main" val="381706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Docker ID</a:t>
            </a:r>
          </a:p>
        </p:txBody>
      </p:sp>
      <p:sp>
        <p:nvSpPr>
          <p:cNvPr id="3" name="Content Placeholder 2"/>
          <p:cNvSpPr>
            <a:spLocks noGrp="1"/>
          </p:cNvSpPr>
          <p:nvPr>
            <p:ph idx="1"/>
          </p:nvPr>
        </p:nvSpPr>
        <p:spPr/>
        <p:txBody>
          <a:bodyPr>
            <a:normAutofit/>
          </a:bodyPr>
          <a:lstStyle/>
          <a:p>
            <a:pPr>
              <a:buFont typeface="Wingdings" charset="2"/>
              <a:buChar char="q"/>
            </a:pPr>
            <a:r>
              <a:rPr lang="en-US" sz="2400" dirty="0"/>
              <a:t> </a:t>
            </a:r>
            <a:r>
              <a:rPr lang="en-US" sz="2400" dirty="0">
                <a:solidFill>
                  <a:schemeClr val="tx1"/>
                </a:solidFill>
              </a:rPr>
              <a:t>Docker Cloud uses your Docker ID for access and access control, and this allows you to link your Hub and Cloud accounts.</a:t>
            </a:r>
          </a:p>
          <a:p>
            <a:pPr>
              <a:buFont typeface="Wingdings" charset="2"/>
              <a:buChar char="q"/>
            </a:pPr>
            <a:r>
              <a:rPr lang="en-US" sz="2400" dirty="0">
                <a:solidFill>
                  <a:schemeClr val="tx1"/>
                </a:solidFill>
              </a:rPr>
              <a:t> If you already have an account on Docker Hub, you can use the same credentials to log in to Docker Cloud.</a:t>
            </a:r>
          </a:p>
          <a:p>
            <a:pPr>
              <a:buFont typeface="Wingdings" charset="2"/>
              <a:buChar char="q"/>
            </a:pPr>
            <a:r>
              <a:rPr lang="en-US" sz="2400" dirty="0">
                <a:solidFill>
                  <a:schemeClr val="tx1"/>
                </a:solidFill>
              </a:rPr>
              <a:t> If you don’t have a Docker ID yet, you can sign up for one from the Cloud website</a:t>
            </a:r>
          </a:p>
          <a:p>
            <a:pPr>
              <a:buFont typeface="Wingdings" charset="2"/>
              <a:buChar char="q"/>
            </a:pPr>
            <a:r>
              <a:rPr lang="en-US" sz="2400" dirty="0">
                <a:solidFill>
                  <a:schemeClr val="tx1"/>
                </a:solidFill>
              </a:rPr>
              <a:t> Or using the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login</a:t>
            </a:r>
            <a:r>
              <a:rPr lang="en-US" sz="2400" dirty="0">
                <a:solidFill>
                  <a:schemeClr val="tx1"/>
                </a:solidFill>
              </a:rPr>
              <a:t> command in the Docker CLI. </a:t>
            </a:r>
          </a:p>
          <a:p>
            <a:pPr>
              <a:buFont typeface="Wingdings" charset="2"/>
              <a:buChar char="q"/>
            </a:pPr>
            <a:r>
              <a:rPr lang="en-US" sz="2400" dirty="0">
                <a:solidFill>
                  <a:schemeClr val="tx1"/>
                </a:solidFill>
              </a:rPr>
              <a:t> The name you choose for your Docker ID becomes part of your account namespace</a:t>
            </a: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solidFill>
                <a:schemeClr val="tx1"/>
              </a:solidFill>
            </a:endParaRPr>
          </a:p>
          <a:p>
            <a:pPr>
              <a:buFont typeface="Wingdings"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Tree>
    <p:extLst>
      <p:ext uri="{BB962C8B-B14F-4D97-AF65-F5344CB8AC3E}">
        <p14:creationId xmlns:p14="http://schemas.microsoft.com/office/powerpoint/2010/main" val="2901439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a:t>Advantages of Docker on the Cloud</a:t>
            </a:r>
            <a:endParaRPr lang="en-US" dirty="0"/>
          </a:p>
        </p:txBody>
      </p:sp>
    </p:spTree>
    <p:extLst>
      <p:ext uri="{BB962C8B-B14F-4D97-AF65-F5344CB8AC3E}">
        <p14:creationId xmlns:p14="http://schemas.microsoft.com/office/powerpoint/2010/main" val="764709789"/>
      </p:ext>
    </p:extLst>
  </p:cSld>
  <p:clrMapOvr>
    <a:masterClrMapping/>
  </p:clrMapOvr>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25528</TotalTime>
  <Words>5985</Words>
  <Application>Microsoft Macintosh PowerPoint</Application>
  <PresentationFormat>Widescreen</PresentationFormat>
  <Paragraphs>1169</Paragraphs>
  <Slides>72</Slides>
  <Notes>68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Angsana New</vt:lpstr>
      <vt:lpstr>Arial</vt:lpstr>
      <vt:lpstr>Calibri</vt:lpstr>
      <vt:lpstr>Calibri Light</vt:lpstr>
      <vt:lpstr>Courier New</vt:lpstr>
      <vt:lpstr>Hand Of Sean (Demo)</vt:lpstr>
      <vt:lpstr>Mangal</vt:lpstr>
      <vt:lpstr>Wingdings</vt:lpstr>
      <vt:lpstr>Green-1</vt:lpstr>
      <vt:lpstr>Docker on the Cloud</vt:lpstr>
      <vt:lpstr>Introduction to Docker Cloud</vt:lpstr>
      <vt:lpstr>Introduction to Docker Cloud</vt:lpstr>
      <vt:lpstr>What is a node?</vt:lpstr>
      <vt:lpstr>What is a node cluster?</vt:lpstr>
      <vt:lpstr>What is a node cluster?</vt:lpstr>
      <vt:lpstr>What is a service?</vt:lpstr>
      <vt:lpstr>Docker ID</vt:lpstr>
      <vt:lpstr>Advantages of Docker on the Cloud</vt:lpstr>
      <vt:lpstr>Images, Builds, and Testing</vt:lpstr>
      <vt:lpstr>Images, Builds, and Testing</vt:lpstr>
      <vt:lpstr>Swarm Management (Beta Swarm Mode)</vt:lpstr>
      <vt:lpstr>Swarm Management (Beta Swarm Mode)</vt:lpstr>
      <vt:lpstr>Infrastructure management (Standard Mode)</vt:lpstr>
      <vt:lpstr>Infrastructure management (Standard Mode)</vt:lpstr>
      <vt:lpstr>Services, Stacks, and Applications (Standard Mode)</vt:lpstr>
      <vt:lpstr>Services, Stacks, and Applications (Standard Mode)</vt:lpstr>
      <vt:lpstr>Manage Builds &amp; Images</vt:lpstr>
      <vt:lpstr>Manage Builds &amp; Images</vt:lpstr>
      <vt:lpstr>Docker Cloud - Automated Builds</vt:lpstr>
      <vt:lpstr>Docker Cloud - Automated Builds</vt:lpstr>
      <vt:lpstr>Docker Cloud – Automated Builds</vt:lpstr>
      <vt:lpstr>Manage Swarms</vt:lpstr>
      <vt:lpstr>Manage Swarms</vt:lpstr>
      <vt:lpstr>Create a New Swarm on Azure in Docker Cloud</vt:lpstr>
      <vt:lpstr>Create a New Swarm on Azure in Docker Cloud</vt:lpstr>
      <vt:lpstr>Create a Swarm</vt:lpstr>
      <vt:lpstr>Create a Swarm</vt:lpstr>
      <vt:lpstr>Create a Swarm</vt:lpstr>
      <vt:lpstr>Create a Swarm</vt:lpstr>
      <vt:lpstr>Create a Swarm</vt:lpstr>
      <vt:lpstr>Create a Swarm</vt:lpstr>
      <vt:lpstr>Manage Infrastructure </vt:lpstr>
      <vt:lpstr>Manage Infrastructure (standard mode)</vt:lpstr>
      <vt:lpstr>Manage Infrastructure (standard mode)</vt:lpstr>
      <vt:lpstr>Manage Infrastructure (standard mode)</vt:lpstr>
      <vt:lpstr>Manage Infrastructure (standard mode)</vt:lpstr>
      <vt:lpstr>Manage Infrastructure (standard mode)</vt:lpstr>
      <vt:lpstr>Manage Nodes and Apps</vt:lpstr>
      <vt:lpstr>Manage Nodes and Apps (standard mode)</vt:lpstr>
      <vt:lpstr>Docker Machine</vt:lpstr>
      <vt:lpstr>Docker Machine</vt:lpstr>
      <vt:lpstr>Docker Machine Overview</vt:lpstr>
      <vt:lpstr>Setting Up the Machine Environment </vt:lpstr>
      <vt:lpstr>Setting Up the Machine Environment </vt:lpstr>
      <vt:lpstr>The Good Old Days</vt:lpstr>
      <vt:lpstr>Remote Host Option</vt:lpstr>
      <vt:lpstr>Remote Host Option</vt:lpstr>
      <vt:lpstr>Docker Engine vs. Docker Machine</vt:lpstr>
      <vt:lpstr>Docker Engine vs. Docker Machine</vt:lpstr>
      <vt:lpstr>Remote Machine Host Diagram</vt:lpstr>
      <vt:lpstr>Getting Started Using Local VM</vt:lpstr>
      <vt:lpstr>Prerequisite Information</vt:lpstr>
      <vt:lpstr>Windows Prerequisite Information</vt:lpstr>
      <vt:lpstr>Mac Prerequisite Information</vt:lpstr>
      <vt:lpstr>Running Containers</vt:lpstr>
      <vt:lpstr>Machine Containers</vt:lpstr>
      <vt:lpstr>Machine Containers Example</vt:lpstr>
      <vt:lpstr>Creating a New Machine</vt:lpstr>
      <vt:lpstr>Print Newly Created Machine</vt:lpstr>
      <vt:lpstr>Get Docker Machine Env Varibles </vt:lpstr>
      <vt:lpstr>Connecting Env Settings</vt:lpstr>
      <vt:lpstr>Experiment With Machine Containers</vt:lpstr>
      <vt:lpstr>Introducing Machine Cloud Drivers</vt:lpstr>
      <vt:lpstr>Exploring the Cloud</vt:lpstr>
      <vt:lpstr>Exploring the Cloud</vt:lpstr>
      <vt:lpstr>Digital Ocean Example</vt:lpstr>
      <vt:lpstr>Amazon Web Services (AWS) Example</vt:lpstr>
      <vt:lpstr>Docker Machine Swarm</vt:lpstr>
      <vt:lpstr>Start and Stop </vt:lpstr>
      <vt:lpstr>Lab</vt:lpstr>
      <vt:lpstr>End of Chapter</vt:lpstr>
    </vt:vector>
  </TitlesOfParts>
  <Company>Microsoft</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David Norwood</cp:lastModifiedBy>
  <cp:revision>1235</cp:revision>
  <cp:lastPrinted>2018-02-08T15:53:20Z</cp:lastPrinted>
  <dcterms:created xsi:type="dcterms:W3CDTF">2010-11-02T19:01:47Z</dcterms:created>
  <dcterms:modified xsi:type="dcterms:W3CDTF">2018-06-14T12:34:27Z</dcterms:modified>
</cp:coreProperties>
</file>