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48"/>
  </p:notesMasterIdLst>
  <p:sldIdLst>
    <p:sldId id="492" r:id="rId2"/>
    <p:sldId id="562" r:id="rId3"/>
    <p:sldId id="574" r:id="rId4"/>
    <p:sldId id="575" r:id="rId5"/>
    <p:sldId id="576" r:id="rId6"/>
    <p:sldId id="577" r:id="rId7"/>
    <p:sldId id="580" r:id="rId8"/>
    <p:sldId id="579" r:id="rId9"/>
    <p:sldId id="581" r:id="rId10"/>
    <p:sldId id="582" r:id="rId11"/>
    <p:sldId id="583" r:id="rId12"/>
    <p:sldId id="571" r:id="rId13"/>
    <p:sldId id="565" r:id="rId14"/>
    <p:sldId id="584" r:id="rId15"/>
    <p:sldId id="588" r:id="rId16"/>
    <p:sldId id="585" r:id="rId17"/>
    <p:sldId id="598" r:id="rId18"/>
    <p:sldId id="599" r:id="rId19"/>
    <p:sldId id="586" r:id="rId20"/>
    <p:sldId id="572" r:id="rId21"/>
    <p:sldId id="566" r:id="rId22"/>
    <p:sldId id="589" r:id="rId23"/>
    <p:sldId id="600" r:id="rId24"/>
    <p:sldId id="590" r:id="rId25"/>
    <p:sldId id="560" r:id="rId26"/>
    <p:sldId id="567" r:id="rId27"/>
    <p:sldId id="593" r:id="rId28"/>
    <p:sldId id="601" r:id="rId29"/>
    <p:sldId id="602" r:id="rId30"/>
    <p:sldId id="603" r:id="rId31"/>
    <p:sldId id="591" r:id="rId32"/>
    <p:sldId id="594" r:id="rId33"/>
    <p:sldId id="605" r:id="rId34"/>
    <p:sldId id="606" r:id="rId35"/>
    <p:sldId id="607" r:id="rId36"/>
    <p:sldId id="608" r:id="rId37"/>
    <p:sldId id="604" r:id="rId38"/>
    <p:sldId id="595" r:id="rId39"/>
    <p:sldId id="610" r:id="rId40"/>
    <p:sldId id="611" r:id="rId41"/>
    <p:sldId id="612" r:id="rId42"/>
    <p:sldId id="609" r:id="rId43"/>
    <p:sldId id="596" r:id="rId44"/>
    <p:sldId id="614" r:id="rId45"/>
    <p:sldId id="613" r:id="rId46"/>
    <p:sldId id="573" r:id="rId4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6FC9F1"/>
    <a:srgbClr val="FF9797"/>
    <a:srgbClr val="C2E59B"/>
    <a:srgbClr val="B0DD7F"/>
    <a:srgbClr val="2E6480"/>
    <a:srgbClr val="A61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08" autoAdjust="0"/>
    <p:restoredTop sz="75499" autoAdjust="0"/>
  </p:normalViewPr>
  <p:slideViewPr>
    <p:cSldViewPr>
      <p:cViewPr varScale="1">
        <p:scale>
          <a:sx n="97" d="100"/>
          <a:sy n="97" d="100"/>
        </p:scale>
        <p:origin x="126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43B43DF-0365-45BE-B3BE-4E16D548BFCD}" type="datetimeFigureOut">
              <a:rPr lang="en-US"/>
              <a:pPr>
                <a:defRPr/>
              </a:pPr>
              <a:t>6/14/18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EBEA70-C239-4A7E-B4AF-4F6E659BFF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143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atacenter/dtr/2.4/guides/admin/manage-users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atacenter/dtr/2.4/guides/admin/configure/set-up-vulnerability-scans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docker.com/datacenter/dtr/2.4/guides/user/manage-images/scan-images-for-vulnerabilities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registry/configur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atacenter/dtr/2.4/guides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registry/configur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tutorials/dockervolumes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docker.com/registry/configuration/#storage" TargetMode="External"/><Relationship Id="rId4" Type="http://schemas.openxmlformats.org/officeDocument/2006/relationships/hyperlink" Target="https://docs.docker.com/registry/storage-drivers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registry/deploying/#run-a-registry-as-a-service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registry/deploying/#use-an-intermediate-certificate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pache_Licens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swarm/services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docker.com/engine/swarm/secrets/" TargetMode="Externa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registry/deploying/#running-a-domain-registry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docker.com/registry/insecure/" TargetMode="Externa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registry/insecure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docker.com/datacenter/dtr/2.1/guides/" TargetMode="Externa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atacenter/dtr/2.4/guides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atacenter/dtr/2.4/admin/configure/deploy-caches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docker.com/datacenter/dtr/2.4/configure/garbage-collection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3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83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2746140-6302-4419-9ADE-6C3E6CABD715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813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Built-in access control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DTR uses the same authentication mechanism as Docker Universal Control Plane.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can be managed manually or synched from LDAP or Active Directory.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DTR uses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Role Based Access Control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(RBAC) to allow you to implement fine-grained access control policies for who has access to your Docker images.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2401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scanning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DTR has a built in security scanner that can be used to discover what versions of software are used in your images.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scans each layer and aggregates the results to give you a complete picture of what you are shipping as a part of your stack.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importantly, it co-relates this information with a vulnerability database that is kept up to date through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periodic updates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gives you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unprecedented insight into your exposure to known security threats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964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4731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7946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a local registry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 command like the following to start the registry container: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-d -p 5000:5000 --restart=always --name registry registry:2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registry is now ready to use.</a:t>
            </a: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Warning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These first few examples show registry configurations that are only appropriate for testing. A production-ready registry must be protected by TLS and should ideally use an access-control mechanism. Keep reading and then continue to the </a:t>
            </a: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configuration guide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deploy a production-ready registry.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345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2101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pull an image from Docker Hub and push it to your registry.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example pulls the ubuntu:16.04 image from Docker Hub and re-tags it as my-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 pushes it to the local registry.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 the ubuntu:16.04 and my-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images are deleted locally and the my-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ubuntuimage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pulled from the local registry.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 the ubuntu:16.04 image from Docker Hub.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ubuntu:16.04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1678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 the image as localhost:5000/my-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creates an additional tag for the existing image.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first part of the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hostname and port,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interprets this as the location of a registry, when pushing.</a:t>
            </a:r>
          </a:p>
          <a:p>
            <a:endParaRPr lang="en-US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are first tagging our image here, and tagging it specifically with a hostname and port, so that when we push it, it goes to our registry, not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DockerHub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ubuntu:16.04 localhost:5000/my-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image to the local registry running at localhost:5000: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push localhost:5000/my-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2553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the locally-cached ubuntu:16.04 and localhost:5000/my-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images,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 you can test pulling the image from your registry.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does not remove the localhost:5000/my-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image from your registry.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remove ubuntu:16.04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remove localhost:5000/my-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 the localhost:5000/my-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image from your local registry.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localhost:5000/my-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4019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 a local registry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stop the registry, use the same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stop command as with any other container.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stop registry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remove the container, use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rm.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stop registry &amp;&amp;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-v registry </a:t>
            </a:r>
          </a:p>
          <a:p>
            <a:br>
              <a:rPr lang="en-US" dirty="0"/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296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Registry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Estimated reading time: 1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minute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Looking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Docker Trusted Registry?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Trusted Registry (DTR) is a commercial product that enables complete image management workflow, featuring LDAP integration, image signing, security scanning, and integration with Universal Control Plane. DTR is offered as an add-on to Docker Enterprise subscriptions of Standard or higher.</a:t>
            </a:r>
          </a:p>
          <a:p>
            <a:endParaRPr lang="en-US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1987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5744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configure the container, you can pass additional or modified options to the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 command.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sections provide basic guidelines for configuring your registry.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more details, see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registry configuration reference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the registry automatically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want to use the registry as part of your permanent infrastructure, you should set it to restart automatically when Docker restarts or if it exits.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example uses the --restart always flag to set a restart policy for the registry.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-d \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 5000:5000 \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--restart=always \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--name registry \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registry:2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03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are already using port 5000, or you want to run multiple local registries to separate areas of concern, you can customize the registry’s port settings.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example runs the registry on port 5001 and also names it registry-test.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Remember, the first part of the -p value is the host port and the second part is the port within the container.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 the container, the registry listens on port 5000 by default.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-d \ -p 5001:5000 \ --name registry-test \ registry:2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8597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want to change the port the registry listens on within the container, you can use the environment variable REGISTRY_HTTP_ADDR to change it.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causes the registry to listen on port 5001 within the container: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-d \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 REGISTRY_HTTP_ADDR=0.0.0.0:5001 \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 5001:5001 \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--name registry-test \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registry:2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043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your registry data is persisted as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docker volume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 the host filesystem.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want to store your registry contents at a specific location on your host filesystem, such as if you have an SSD or SAN mounted into a particular directory, you might decide to use a bind mount instead.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bind mount is more dependent on the filesystem layout of the Docker host, but more performant in many situations.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example bind-mounts the host directory 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/registry into the registry container at 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/lib/registry/.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-d \ -p 5000:5000 \ --restart=always \ --name registry \ -v 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/registry:/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/lib/registry \ registry:2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SHARE: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customize the storage back-end, but that is a little advanced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this class.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the registry stores its data on the local filesystem, whether you use a bind mount or a volume.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store the registry data in an Amazon S3 bucket, Google Cloud Platform, or on another storage back-end by using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storage drivers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more information, see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storage configuration options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en-US" dirty="0"/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01091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Running a registry only accessible on localhost has limited usefulness.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to make your registry accessible to external hosts, you must first secure it using TLS.</a:t>
            </a:r>
          </a:p>
          <a:p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SHARE: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Transport Layer Security (TLS) – and its predecessor, Secure Sockets Layer (SSL), which is now prohibited from use by the Internet Engineering Task Force (IETF) – are cryptographic protocols that provide communications security over a computer network.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example is extended in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Run a registry as a service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39369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a certificate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examples assume the following: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registry URL is https://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myregistry.domain.com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DNS, routing, and firewall settings allow access to the registry’s host on port 5000.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already obtained a certificate from a certificate authority (CA).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have been issued an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intermediate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certificate instead, see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use an intermediate certificate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FUNNY JOKE: You’re certificate won’t look like at! So, don’t be looking for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01041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 certs directory.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mkdir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-p certs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 the 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.key files from the CA into the certs directory.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steps assume that the files are named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domain.crt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 the registry if it is currently running.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stop registry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8618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Restart the registry, directing it to use the TLS certificate.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bind-mounts the certs/directory into the container at /certs/, and sets environment variables that tell the container where to find the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domain.crt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file.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registry runs on port 443, the default HTTPS port.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-d \ --restart=always \ --name registry \ -v `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`/certs:/certs \ -e REGISTRY_HTTP_ADDR=0.0.0.0:443 \ -e REGISTRY_HTTP_TLS_CERTIFICATE=/certs/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domain.crt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-e REGISTRY_HTTP_TLS_KEY=/certs/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-p 443:443 \ registry:2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clients can now pull from and push to your registry using its external address.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commands demonstrate this: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ubuntu:16.04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ubuntu:16.04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myregistrydomain.com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/my-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push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myregistrydomain.com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/my-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myregistrydomain.com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/my-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36351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clients can now pull from and push to your registry using its external address.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commands demonstrate this: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ubuntu:16.04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ubuntu:16.04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myregistrydomain.com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/my-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push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myregistrydomain.com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/my-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myregistrydomain.com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/my-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4310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it is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Registry is a stateless, highly scalable server side application that stores and lets you distribute Docker images. The Registry is open-source, under the permissive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Apache license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use it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should use the Registry if you want to: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tightly control where your images are being stored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fully own your images distribution pipeline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 image storage and distribution tightly into your in-house development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5414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Swarm services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 several advantages over standalone containers.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use a declarative model, which means that you define the desired state and Docker works to keep your service in that state.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Services provide automatic load balancing scaling, and the ability to control the distribution of your service, among other advantages.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Services also allow you to store sensitive data such as TLS certificates in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secrets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0077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storage back-end you use determines whether you use a fully scaled service or a service with either only a single node or a node constraint.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use a distributed storage driver, such as Amazon S3, you can use a fully replicated service.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worker can write to the storage back-end without causing write conflicts.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use a local bind mount or volume, each worker node writes to its own storage location, which means that each registry contains a different data set.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solve this problem by using a single-replica service and a node constraint to ensure that only a single worker is writing to the bind mount.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example starts a registry as a single-replica service, which is accessible on any swarm node on port 80.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assumes you are using the same TLS certificates as in the previous examples.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save the TLS certificate and key as secrets: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secret create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domain.crt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certs/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domain.crt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secret create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certs/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add a label to the node where you want to run the registry.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get the node’s name, use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node ls.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Substitute your node’s name for node1 below.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node update --label-add registry=true node1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create the service, granting it access to the two secrets and constraining it to only run on nodes with the label registry=true. Besides the constraint, you are also specifying that only a single replica should run at a time. The example bind-mounts 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/registry on the swarm node to 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/lib/registry/ within the container. Bind mounts rely on the pre-existing source directory, so be sure 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/registry exists on node1. You might need to create it before running the following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create command.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secrets are mounted into a service at /run/secrets/&lt;secret-name&gt;.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create \ --name registry \ --secret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domain.crt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--secret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--constraint '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node.labels.registry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==true' \ --mount type=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bind,src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registry,dst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/lib/registry \ -e REGISTRY_HTTP_ADDR=0.0.0.0:80 \ -e REGISTRY_HTTP_TLS_CERTIFICATE=/run/secrets/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domain.crt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-e REGISTRY_HTTP_TLS_KEY=/run/secrets/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--publish published=80,target=80 \ --replicas 1 \ registry:2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access the service on port 80 of any swarm node. Docker sends the requests to the node which is running the service.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888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save the TLS certificate and key as secrets: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secret create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domain.crt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certs/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domain.crt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secret create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certs/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add a label to the node where you want to run the registry.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get the node’s name, use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node ls.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Substitute your node’s name for node1 below.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node update --label-add registry=true node1 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50811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create the service, granting it access to the two secrets and constraining it to only run on nodes with the label registry=true.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Besides the constraint, you are also specifying that only a single replica should run at a time.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example bind-mounts 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/registry on the swarm node to 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/lib/registry/ within the container.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 mounts rely on the pre-existing source directory, so be sure 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/registry exists on node1.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might need to create it before running the following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create command.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00542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secrets are mounted into a service at /run/secrets/&lt;secret-name&gt;.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create \ --name registry \ --secret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domain.crt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--secret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--constraint '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node.labels.registry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==true' \ --mount type=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bind,src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registry,dst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/lib/registry \ -e REGISTRY_HTTP_ADDR=0.0.0.0:80 \ -e REGISTRY_HTTP_TLS_CERTIFICATE=/run/secrets/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domain.crt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-e REGISTRY_HTTP_TLS_KEY=/run/secrets/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--publish published=80,target=80 \ --replicas 1 \ registry:2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access the service on port 80 of any swarm node.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sends the requests to the node which is running the service.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45015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 for registries running on secure local networks, registries should always implement access restrictions.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 basic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simplest way to achieve access restriction is through basic authentication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(this is very similar to other web servers’ basic authentication mechanism).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example uses native basic authentication using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htpasswd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store the secrets.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Warning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You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use authentication with authentication schemes that send credentials as clear text.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must </a:t>
            </a: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configure TLS first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authentication to work.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password file with one entry for the user testuser, with password testpassword: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mkdir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\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entrypoint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htpasswd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registry:2 -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testuser testpassword &gt;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htpasswd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 the registry.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stop registry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the registry with basic authentication.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-d \ -p 5000:5000 \ --restart=always \ --name registry \ -v `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-e "REGISTRY_AUTH=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htpasswd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\ -e "REGISTRY_AUTH_HTPASSWD_REALM=Registry Realm" \ -e REGISTRY_AUTH_HTPASSWD_PATH=/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htpasswd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-v `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`/certs:/certs \ -e REGISTRY_HTTP_TLS_CERTIFICATE=/certs/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domain.crt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-e REGISTRY_HTTP_TLS_KEY=/certs/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registry:2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to pull an image from the registry, or push an image to the registry.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commands fail.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in to the registry.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login myregistrydomain.com:5000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 the username and password from the first step.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that you can now pull an image from the registry or push an image to the registry.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X509 errors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X509 errors usually indicate that you are attempting to use a self-signed certificate without configuring the Docker daemon correctly. See </a:t>
            </a: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run an insecure registry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36317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password file with one entry for the user testuser, with password testpassword: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mkdir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\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--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entrypoint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htpasswd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registry:2 -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testuser testpassword &gt;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htpasswd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 the registry.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stop registry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let’s start it up!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82022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the registry with basic authentication.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-d \ -p 5000:5000 \ --restart=always \ --name registry \ -v `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-e "REGISTRY_AUTH=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htpasswd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\ -e "REGISTRY_AUTH_HTPASSWD_REALM=Registry Realm" \ -e REGISTRY_AUTH_HTPASSWD_PATH=/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htpasswd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-v `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`/certs:/certs \ -e REGISTRY_HTTP_TLS_CERTIFICATE=/certs/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domain.crt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-e REGISTRY_HTTP_TLS_KEY=/certs/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 registry:2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to pull an image from the registry, or push an image to the registry.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18226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commands fail.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in to the registry.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login myregistrydomain.com:5000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 the username and password from the first step.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that you can now pull an image from the registry or push an image to the registry.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X509 errors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X509 errors usually indicate that you are attempting to use a self-signed certificate without configuring the Docker daemon correctly. See </a:t>
            </a: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run an insecure registry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83305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your registry invocation is advanced, it may be easier to use a Docker compose file to deploy it,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rather than relying on a specific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 invocation.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following example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docker-compose.yml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a template.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registry: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restart: always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image: registry:2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ports: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- 5000:5000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environment: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REGISTRY_HTTP_TLS_CERTIFICATE: /certs/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domain.crt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REGISTRY_HTTP_TLS_KEY: /certs/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domain.key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REGISTRY_AUTH: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htpasswd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REGISTRY_AUTH_HTPASSWD_PATH: 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htpasswd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REGISTRY_AUTH_HTPASSWD_REALM: Registry Realm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volumes: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- /path/data:/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/lib/registry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- /path/certs:/certs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- /path/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Replace /path with the directory which contains the certs/ and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 directories.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84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Alternatives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looking for a zero maintenance, ready-to-go solution are encouraged to head-over to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Docker Hub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provides a free-to-use, hosted Registry, plus additional features (organization accounts, automated builds, and more).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looking for a commercially supported version of the Registry should look into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Docker Trusted Registry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Requirements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Registry is compatible with Docker engine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 1.6.0 or higher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32731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your registry by issuing the following command in the directory containing the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docker-compose.yml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file: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-compose up -d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067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 commands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your registry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-d -p 5000:5000 --name registry registry:2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 (or build) some image from the hub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 the image so that it points to your registry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 tag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localhost:5000/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myfirstimage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361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 it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push localhost:5000/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myfirstimage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 it back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localhost:5000/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myfirstimage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stop your registry and remove all data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stop registry &amp;&amp;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-v registry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1849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Trusted Registry (DTR) is the enterprise-grade image storage solution from Docker.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install it behind your firewall so that you can securely store and manage the Docker images you use in your applications.</a:t>
            </a:r>
            <a:br>
              <a:rPr lang="en-US" dirty="0"/>
            </a:br>
            <a:endParaRPr lang="en-US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595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DTR can be installed on-premises, or on a virtual private cloud.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with it, you can store your Docker images securely, behind your firewall.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use DTR as part of your continuous integration, and continuous delivery processes to build, ship, and run your applications.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DTR has a web based user interface that: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allows authorized users in your organization to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browse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It provides information about who pushed what image at what time.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It even allows you to see what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lines were used to produce the image and, if security scanning is enabled, to see a - list of all of the software installed in your images.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3514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Availability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DTR is highly available through the use of multiple replicas of all containers and metadata such that if a machine fails, DTR continues to operate and can be repaired.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Efficiency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DTR has the ability to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cache images closer to users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reduce the amount of bandwidth used during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DTR has the ability to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clean up unreferenced manifests and layers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192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C15-1EBF-45A1-AF44-AEE6B4BE264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8792CAB-4DDB-4B79-8D94-604C034BB414}" type="datetime1">
              <a:rPr lang="en-US" smtClean="0"/>
              <a:pPr>
                <a:defRPr/>
              </a:pPr>
              <a:t>6/14/18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8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4124-301A-445E-9F2A-2ECB38A1A57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C7560BC-C36D-46D7-8886-74836A29595C}" type="datetime1">
              <a:rPr lang="en-US" smtClean="0"/>
              <a:pPr>
                <a:defRPr/>
              </a:pPr>
              <a:t>6/14/18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4866"/>
      </p:ext>
    </p:extLst>
  </p:cSld>
  <p:clrMapOvr>
    <a:masterClrMapping/>
  </p:clrMapOvr>
  <p:transition>
    <p:fade/>
  </p:transition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62779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572BAA0-58A0-470D-B750-44AC85B09DE2}" type="datetime1">
              <a:rPr lang="en-US" smtClean="0"/>
              <a:pPr>
                <a:defRPr/>
              </a:pPr>
              <a:t>6/14/18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308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78F1-C508-473B-BA88-559DB2570B2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D299E6-AFBB-4699-A979-F58620962D05}" type="datetime1">
              <a:rPr lang="en-US" smtClean="0"/>
              <a:pPr>
                <a:defRPr/>
              </a:pPr>
              <a:t>6/14/18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8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7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143000"/>
            <a:ext cx="4937760" cy="4726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143001"/>
            <a:ext cx="4937760" cy="47260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5E40-D7C6-4741-B247-A4D89313615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3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2B1E5B0-4A60-4C6F-BAA5-3D0165CDA1C9}" type="datetime1">
              <a:rPr lang="en-US" smtClean="0"/>
              <a:pPr>
                <a:defRPr/>
              </a:pPr>
              <a:t>6/14/18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8632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7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43000"/>
            <a:ext cx="4937760" cy="14393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43000"/>
            <a:ext cx="4937760" cy="14393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020C-5361-476B-B8A1-3425AC1377D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9162FA-BB03-424B-9241-54B1DD0673B2}" type="datetime1">
              <a:rPr lang="en-US" smtClean="0"/>
              <a:pPr>
                <a:defRPr/>
              </a:pPr>
              <a:t>6/14/18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060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6524-B9BF-4930-AF85-EFA6EA9B1FD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9C8BEAF-301F-44D5-8B09-F4E433BF591D}" type="datetime1">
              <a:rPr lang="en-US" smtClean="0"/>
              <a:pPr>
                <a:defRPr/>
              </a:pPr>
              <a:t>6/14/18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6668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BBDB-0FA6-4C10-AF9F-76D6D9DF870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1F1ED88-B473-4DB5-9FA9-119FD3E34B2D}" type="datetime1">
              <a:rPr lang="en-US" smtClean="0"/>
              <a:pPr>
                <a:defRPr/>
              </a:pPr>
              <a:t>6/14/18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58697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E16D81-7175-4AE1-8E6E-A447F147141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406401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4319AA2-A91E-4B22-9592-D0A3BAD811E5}" type="datetime1">
              <a:rPr lang="en-US" smtClean="0"/>
              <a:pPr>
                <a:defRPr/>
              </a:pPr>
              <a:t>6/14/18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9960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161B13-1083-4196-B404-15B58F59DC74}" type="datetime1">
              <a:rPr lang="en-US" smtClean="0"/>
              <a:pPr>
                <a:defRPr/>
              </a:pPr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F60-18D9-4728-8E19-3F3551036AE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72077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6277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066801"/>
            <a:ext cx="10058401" cy="48022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A161B13-1083-4196-B404-15B58F59DC74}" type="datetime1">
              <a:rPr lang="en-US" smtClean="0"/>
              <a:pPr>
                <a:defRPr/>
              </a:pPr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FA1F60-18D9-4728-8E19-3F3551036AE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9906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48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</p:sldLayoutIdLst>
  <p:transition>
    <p:fade/>
  </p:transition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registry/deploying/#run-a-registry-as-a-service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000" dirty="0"/>
              <a:t>Docker Registry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en-US" dirty="0"/>
              <a:t>Create a local and external registry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Access Control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480229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DTR uses the same authentication mechanism as Docker Universal Control Plane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Users can be managed manually or synched from LDAP or Active Directory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DTR uses Role Based Access Control (RBAC) to allow you to implement fine-grained access control policies for who has access to your Docker images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31826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Security Scanning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480229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DTR’s built in security scanner can be used to discover versions of software 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It scans each layer and aggregates the results to give you a complete picture 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Vulnerable databases are kept up to date through periodic updates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This serves to give you unprecedented insight into your exposure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07973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Deploy Docker Registry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5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Registry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Before deploying a registry, install Docker on the host 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An instance of the registry </a:t>
            </a:r>
            <a:r>
              <a:rPr lang="en-US" sz="2400" b="1" dirty="0">
                <a:solidFill>
                  <a:schemeClr val="tx1"/>
                </a:solidFill>
              </a:rPr>
              <a:t>image</a:t>
            </a:r>
            <a:r>
              <a:rPr lang="en-US" sz="2400" dirty="0">
                <a:solidFill>
                  <a:schemeClr val="tx1"/>
                </a:solidFill>
              </a:rPr>
              <a:t>, and runs within Docker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Information about deploying and configuring a registry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31951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a Local 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Use a command like the following to start the registry container: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That’s it. No, seriously!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828800" y="1600200"/>
            <a:ext cx="8503921" cy="7620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run -d -p 5000:5000 --restart=always --name registry registry:2 </a:t>
            </a:r>
          </a:p>
        </p:txBody>
      </p:sp>
    </p:spTree>
    <p:extLst>
      <p:ext uri="{BB962C8B-B14F-4D97-AF65-F5344CB8AC3E}">
        <p14:creationId xmlns:p14="http://schemas.microsoft.com/office/powerpoint/2010/main" val="203190071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Interacting with a Registry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67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Docker Hub to 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You can pull an image from Docker Hub and push it to your registry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The following example :</a:t>
            </a:r>
          </a:p>
          <a:p>
            <a:pPr lvl="1">
              <a:buFont typeface="Wingdings" charset="2"/>
              <a:buChar char="q"/>
            </a:pPr>
            <a:r>
              <a:rPr lang="en-US" sz="2200" dirty="0">
                <a:solidFill>
                  <a:schemeClr val="tx1"/>
                </a:solidFill>
              </a:rPr>
              <a:t> Pulls the </a:t>
            </a:r>
            <a:r>
              <a:rPr lang="en-US" sz="2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ubuntu:16.04</a:t>
            </a:r>
            <a:r>
              <a:rPr lang="en-US" sz="2200" dirty="0">
                <a:solidFill>
                  <a:schemeClr val="tx1"/>
                </a:solidFill>
              </a:rPr>
              <a:t> image from Docker Hub </a:t>
            </a:r>
          </a:p>
          <a:p>
            <a:pPr lvl="1">
              <a:buFont typeface="Wingdings" charset="2"/>
              <a:buChar char="q"/>
            </a:pPr>
            <a:r>
              <a:rPr lang="en-US" sz="2200" dirty="0">
                <a:solidFill>
                  <a:schemeClr val="tx1"/>
                </a:solidFill>
              </a:rPr>
              <a:t> Re-tags it as </a:t>
            </a:r>
            <a:r>
              <a:rPr lang="en-US" sz="2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my-ubuntu</a:t>
            </a:r>
          </a:p>
          <a:p>
            <a:pPr lvl="1">
              <a:buFont typeface="Wingdings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Then pushes it to the local registry 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Then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ubuntu:16.04</a:t>
            </a:r>
            <a:r>
              <a:rPr lang="en-US" sz="2400" dirty="0">
                <a:solidFill>
                  <a:schemeClr val="tx1"/>
                </a:solidFill>
              </a:rPr>
              <a:t> and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my-ubuntu</a:t>
            </a:r>
            <a:r>
              <a:rPr lang="en-US" sz="2400" dirty="0">
                <a:solidFill>
                  <a:schemeClr val="tx1"/>
                </a:solidFill>
              </a:rPr>
              <a:t> images are deleted locally and the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my-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ubuntuimage</a:t>
            </a:r>
            <a:r>
              <a:rPr lang="en-US" sz="2400" dirty="0">
                <a:solidFill>
                  <a:schemeClr val="tx1"/>
                </a:solidFill>
              </a:rPr>
              <a:t> is pulled from the local registry 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To pull the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ubuntu:16.04</a:t>
            </a:r>
            <a:r>
              <a:rPr lang="en-US" sz="2400" dirty="0">
                <a:solidFill>
                  <a:schemeClr val="tx1"/>
                </a:solidFill>
              </a:rPr>
              <a:t> image down from Docker Hub: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3388474" y="4953000"/>
            <a:ext cx="5476009" cy="4572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pull ubuntu:16.04 </a:t>
            </a:r>
          </a:p>
        </p:txBody>
      </p:sp>
    </p:spTree>
    <p:extLst>
      <p:ext uri="{BB962C8B-B14F-4D97-AF65-F5344CB8AC3E}">
        <p14:creationId xmlns:p14="http://schemas.microsoft.com/office/powerpoint/2010/main" val="39561001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Docker Hub to 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Tag the image as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localhost:5000/my-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This creates an additional tag for the existing image!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When the first part of the </a:t>
            </a:r>
            <a:r>
              <a:rPr lang="en-US" sz="2400" b="1" dirty="0">
                <a:solidFill>
                  <a:schemeClr val="tx1"/>
                </a:solidFill>
              </a:rPr>
              <a:t>tag</a:t>
            </a:r>
            <a:r>
              <a:rPr lang="en-US" sz="2400" dirty="0">
                <a:solidFill>
                  <a:schemeClr val="tx1"/>
                </a:solidFill>
              </a:rPr>
              <a:t> is a hostname and port, Docker interprets this as the location of a registry, when pushing: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Push</a:t>
            </a:r>
            <a:r>
              <a:rPr lang="en-US" sz="2400" dirty="0">
                <a:solidFill>
                  <a:schemeClr val="tx1"/>
                </a:solidFill>
              </a:rPr>
              <a:t> the image to the local registry running at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localhost:5000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249679" y="2819400"/>
            <a:ext cx="9753599" cy="4572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tag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ubuntu:16.04 </a:t>
            </a:r>
            <a:r>
              <a:rPr lang="en-US" sz="2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localhost:5000/my-</a:t>
            </a:r>
            <a:r>
              <a:rPr lang="en-US" sz="2400" b="1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2438401" y="3886200"/>
            <a:ext cx="7391399" cy="4572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push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localhost:5000/my-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55490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Docker Hub to 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Tag the image as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localhost:5000/my-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This creates an additional tag for the existing image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When the first part of the tag is a hostname and port, Docker interprets this as the location of a registry, when pushing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Push the image to the local registry running at localhost:5000: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743200" y="2895600"/>
            <a:ext cx="6751321" cy="4572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image remove ubuntu:16.04 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1706879" y="3581400"/>
            <a:ext cx="8808721" cy="4572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image remove localhost:5000/my-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2468879" y="4876800"/>
            <a:ext cx="7208521" cy="4572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pull localhost:5000/my-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438468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Stop a Local 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To stop the registry, use the same 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container stop</a:t>
            </a:r>
            <a:r>
              <a:rPr lang="en-US" sz="2400" dirty="0">
                <a:solidFill>
                  <a:schemeClr val="tx1"/>
                </a:solidFill>
              </a:rPr>
              <a:t> command as with any other container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It’s that easy! 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To remove the container, use 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container 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951087" y="1905000"/>
            <a:ext cx="6289825" cy="467698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container stop registry 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2777975" y="3935814"/>
            <a:ext cx="6670825" cy="788586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container stop registry &amp;&amp;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container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-v registry </a:t>
            </a:r>
          </a:p>
        </p:txBody>
      </p:sp>
    </p:spTree>
    <p:extLst>
      <p:ext uri="{BB962C8B-B14F-4D97-AF65-F5344CB8AC3E}">
        <p14:creationId xmlns:p14="http://schemas.microsoft.com/office/powerpoint/2010/main" val="137146482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 Registry Introduction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1097279" y="1295400"/>
            <a:ext cx="10115205" cy="33702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ysClr val="windowText" lastClr="000000"/>
                </a:solidFill>
              </a:rPr>
              <a:t> Docker says: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“Docker Trusted Registry (DTR) is a commercial product that enables complete image management workflow, featuring LDAP integration, image signing, security scanning, and integration with Universal Control Plane. DTR is offered as an add-on to Docker Enterprise subscriptions of Standard or higher.”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104" y="3828775"/>
            <a:ext cx="2485368" cy="243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1445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Basic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9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the Registry Automatically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To configure the container, you can pass additional or modified options to the 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run</a:t>
            </a:r>
            <a:r>
              <a:rPr lang="en-US" sz="2400" dirty="0">
                <a:solidFill>
                  <a:schemeClr val="tx1"/>
                </a:solidFill>
              </a:rPr>
              <a:t> command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If you want to use the registry as part of your permanent infrastructure, you should set it to restart </a:t>
            </a:r>
            <a:r>
              <a:rPr lang="en-US" sz="2400" b="1" dirty="0">
                <a:solidFill>
                  <a:schemeClr val="tx1"/>
                </a:solidFill>
              </a:rPr>
              <a:t>automatically</a:t>
            </a:r>
            <a:r>
              <a:rPr lang="en-US" sz="2400" dirty="0">
                <a:solidFill>
                  <a:schemeClr val="tx1"/>
                </a:solidFill>
              </a:rPr>
              <a:t> when Docker restarts or if it exits 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This example uses the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--restart</a:t>
            </a:r>
            <a:r>
              <a:rPr lang="en-US" sz="2400" dirty="0">
                <a:solidFill>
                  <a:schemeClr val="tx1"/>
                </a:solidFill>
              </a:rPr>
              <a:t> always flag to set a restart policy for the registry: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4271558" y="3276600"/>
            <a:ext cx="3648884" cy="28194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$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run -d \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-p 5000:5000 \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--restart=always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\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--name registry \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registry:2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8242">
            <a:off x="3180560" y="4473029"/>
            <a:ext cx="1252628" cy="8893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20052075" flipH="1">
            <a:off x="2099786" y="4281116"/>
            <a:ext cx="1987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E72102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Restart!</a:t>
            </a:r>
          </a:p>
        </p:txBody>
      </p:sp>
    </p:spTree>
    <p:extLst>
      <p:ext uri="{BB962C8B-B14F-4D97-AF65-F5344CB8AC3E}">
        <p14:creationId xmlns:p14="http://schemas.microsoft.com/office/powerpoint/2010/main" val="23051914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Customize the Published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If you are already using port 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5000</a:t>
            </a:r>
            <a:r>
              <a:rPr lang="en-US" sz="2400" dirty="0">
                <a:solidFill>
                  <a:schemeClr val="tx1"/>
                </a:solidFill>
              </a:rPr>
              <a:t>, or you want to run multiple local registries to separate areas of concern, you can customize the registry’s port settings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This example runs the registry on port 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5001</a:t>
            </a:r>
            <a:r>
              <a:rPr lang="en-US" sz="2400" dirty="0">
                <a:solidFill>
                  <a:schemeClr val="tx1"/>
                </a:solidFill>
              </a:rPr>
              <a:t> and names it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registry-test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Remember</a:t>
            </a:r>
            <a:r>
              <a:rPr lang="en-US" sz="2400" dirty="0">
                <a:solidFill>
                  <a:schemeClr val="tx1"/>
                </a:solidFill>
              </a:rPr>
              <a:t>, the first part of the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-p</a:t>
            </a:r>
            <a:r>
              <a:rPr lang="en-US" sz="2400" dirty="0">
                <a:solidFill>
                  <a:schemeClr val="tx1"/>
                </a:solidFill>
              </a:rPr>
              <a:t> value is the host port and the second part is the port within the container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Within the container, the registry listens on port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5000</a:t>
            </a:r>
            <a:r>
              <a:rPr lang="en-US" sz="2400" dirty="0">
                <a:solidFill>
                  <a:schemeClr val="tx1"/>
                </a:solidFill>
              </a:rPr>
              <a:t> by </a:t>
            </a:r>
            <a:r>
              <a:rPr lang="en-US" sz="2400" b="1" dirty="0">
                <a:solidFill>
                  <a:schemeClr val="tx1"/>
                </a:solidFill>
              </a:rPr>
              <a:t>default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3890558" y="3810000"/>
            <a:ext cx="4491442" cy="22098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$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run -d \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-p 5001:5000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\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--name registry-test \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registry:2</a:t>
            </a:r>
          </a:p>
        </p:txBody>
      </p:sp>
    </p:spTree>
    <p:extLst>
      <p:ext uri="{BB962C8B-B14F-4D97-AF65-F5344CB8AC3E}">
        <p14:creationId xmlns:p14="http://schemas.microsoft.com/office/powerpoint/2010/main" val="40556607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Customize the Published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If you want to change the port the registry listens on within the container, you can use the environment variable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REGISTRY_HTTP_ADDR</a:t>
            </a:r>
            <a:r>
              <a:rPr lang="en-US" sz="2400" dirty="0">
                <a:solidFill>
                  <a:schemeClr val="tx1"/>
                </a:solidFill>
              </a:rPr>
              <a:t> to change it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This command causes the registry to listen on port 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5001</a:t>
            </a:r>
            <a:r>
              <a:rPr lang="en-US" sz="2400" dirty="0">
                <a:solidFill>
                  <a:schemeClr val="tx1"/>
                </a:solidFill>
              </a:rPr>
              <a:t> within the container: 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971800" y="2514600"/>
            <a:ext cx="6928660" cy="29718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$ 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run -d \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-e REGISTRY_HTTP_ADDR=0.0.0.0:5001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\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-p 5001:5001 \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--name registry-test \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registry:2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831" flipH="1">
            <a:off x="7996345" y="3781997"/>
            <a:ext cx="1252628" cy="8893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9454652" flipH="1">
            <a:off x="8176189" y="4604552"/>
            <a:ext cx="2558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E72102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Not secure!</a:t>
            </a:r>
          </a:p>
        </p:txBody>
      </p:sp>
    </p:spTree>
    <p:extLst>
      <p:ext uri="{BB962C8B-B14F-4D97-AF65-F5344CB8AC3E}">
        <p14:creationId xmlns:p14="http://schemas.microsoft.com/office/powerpoint/2010/main" val="94291157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Customize the Storage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Registry data is persisted as a docker volume on the host filesystem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If you want to store your registry contents at a specific location on your host filesystem, you might decide to use a bind mount instead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A bind mount is more dependent on the filesystem layout of the Docker host, but more performant in many situations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The following example bind mounts the host directory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mnt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/registry</a:t>
            </a:r>
            <a:r>
              <a:rPr lang="en-US" sz="2400" dirty="0">
                <a:solidFill>
                  <a:schemeClr val="tx1"/>
                </a:solidFill>
              </a:rPr>
              <a:t> into the registry container at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/lib/registry/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2641714" y="4038600"/>
            <a:ext cx="6969530" cy="21336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$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run -d -p 5000:5000 \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--restart=always --name registry \     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-v /</a:t>
            </a:r>
            <a:r>
              <a:rPr lang="en-US" sz="2400" b="1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mnt</a:t>
            </a:r>
            <a:r>
              <a:rPr lang="en-US" sz="2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/registry:/</a:t>
            </a:r>
            <a:r>
              <a:rPr lang="en-US" sz="2400" b="1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2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/lib/registry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\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registry:2 </a:t>
            </a:r>
          </a:p>
        </p:txBody>
      </p:sp>
    </p:spTree>
    <p:extLst>
      <p:ext uri="{BB962C8B-B14F-4D97-AF65-F5344CB8AC3E}">
        <p14:creationId xmlns:p14="http://schemas.microsoft.com/office/powerpoint/2010/main" val="30019153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Run Externally Accessible Registry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68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Externally Accessible 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Running a registry only accessible on localhost has limited usefulness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In order to make a registry accessible to external hosts, you must first secure it using Transport Layer Security (TLS)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This example is extended in </a:t>
            </a:r>
            <a:r>
              <a:rPr lang="en-US" sz="2400" dirty="0">
                <a:solidFill>
                  <a:schemeClr val="tx1"/>
                </a:solidFill>
                <a:hlinkClick r:id="rId3"/>
              </a:rPr>
              <a:t>Run a registry as a service</a:t>
            </a:r>
            <a:r>
              <a:rPr lang="en-US" sz="2400" dirty="0">
                <a:solidFill>
                  <a:schemeClr val="tx1"/>
                </a:solidFill>
              </a:rPr>
              <a:t> below.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103099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a Certificate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These examples assume the following:</a:t>
            </a:r>
          </a:p>
          <a:p>
            <a:pPr lvl="1">
              <a:buFont typeface="Wingdings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Your registry URL is </a:t>
            </a:r>
            <a:r>
              <a:rPr lang="en-US" sz="2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sz="2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myregistry.domain.com</a:t>
            </a:r>
            <a:r>
              <a:rPr lang="en-US" sz="2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</a:p>
          <a:p>
            <a:pPr lvl="1">
              <a:buFont typeface="Wingdings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Your DNS, routing, and firewall settings allow access to the registry’s host on </a:t>
            </a:r>
            <a:r>
              <a:rPr lang="en-US" sz="2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5000</a:t>
            </a:r>
          </a:p>
          <a:p>
            <a:pPr lvl="1">
              <a:buFont typeface="Wingdings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You have already obtained a certificate from a certificate authority (CA)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27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913241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2539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a Certificate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Firstly, </a:t>
            </a:r>
            <a:r>
              <a:rPr lang="en-US" sz="2400" dirty="0">
                <a:solidFill>
                  <a:schemeClr val="tx1"/>
                </a:solidFill>
              </a:rPr>
              <a:t>we’ll create a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certs</a:t>
            </a:r>
            <a:r>
              <a:rPr lang="en-US" sz="2400" dirty="0">
                <a:solidFill>
                  <a:schemeClr val="tx1"/>
                </a:solidFill>
              </a:rPr>
              <a:t> directory: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Copy the .</a:t>
            </a:r>
            <a:r>
              <a:rPr lang="en-US" sz="2400" dirty="0" err="1">
                <a:solidFill>
                  <a:schemeClr val="tx1"/>
                </a:solidFill>
              </a:rPr>
              <a:t>crt</a:t>
            </a:r>
            <a:r>
              <a:rPr lang="en-US" sz="2400" dirty="0">
                <a:solidFill>
                  <a:schemeClr val="tx1"/>
                </a:solidFill>
              </a:rPr>
              <a:t> and .key files from the CA into the certs directory. 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The following steps assume that the files are named:</a:t>
            </a: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>
              <a:buFont typeface="Wingdings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domain.crt</a:t>
            </a:r>
            <a:endParaRPr lang="en-US" sz="22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>
              <a:buFont typeface="Wingdings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domain.key</a:t>
            </a:r>
            <a:endParaRPr lang="en-US" sz="22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  <a:ea typeface="Courier New" charset="0"/>
                <a:cs typeface="Courier New" charset="0"/>
              </a:rPr>
              <a:t> In this situation, we’ll stop any registry currently running before we proceed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4343400" y="1567440"/>
            <a:ext cx="3633189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-p certs</a:t>
            </a:r>
          </a:p>
        </p:txBody>
      </p:sp>
    </p:spTree>
    <p:extLst>
      <p:ext uri="{BB962C8B-B14F-4D97-AF65-F5344CB8AC3E}">
        <p14:creationId xmlns:p14="http://schemas.microsoft.com/office/powerpoint/2010/main" val="41439866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a Certificate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Restart the registry, directing it to use the TLS certificate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This command bind-mounts the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certs/directory</a:t>
            </a:r>
            <a:r>
              <a:rPr lang="en-US" sz="2400" dirty="0">
                <a:solidFill>
                  <a:schemeClr val="tx1"/>
                </a:solidFill>
              </a:rPr>
              <a:t> into the container at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/certs/</a:t>
            </a:r>
            <a:r>
              <a:rPr lang="en-US" sz="2400" dirty="0">
                <a:solidFill>
                  <a:schemeClr val="tx1"/>
                </a:solidFill>
              </a:rPr>
              <a:t>, and sets environment variables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The registry runs on port 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443</a:t>
            </a:r>
            <a:r>
              <a:rPr lang="en-US" sz="2400" dirty="0">
                <a:solidFill>
                  <a:schemeClr val="tx1"/>
                </a:solidFill>
              </a:rPr>
              <a:t>, the default 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HTTPS</a:t>
            </a:r>
            <a:r>
              <a:rPr lang="en-US" sz="2400" dirty="0">
                <a:solidFill>
                  <a:schemeClr val="tx1"/>
                </a:solidFill>
              </a:rPr>
              <a:t> port: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970033" y="2895600"/>
            <a:ext cx="8316967" cy="3049694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$ 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run -d \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--restart=always \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--name registry \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-v `</a:t>
            </a:r>
            <a:r>
              <a:rPr lang="en-US" b="1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pwd</a:t>
            </a:r>
            <a:r>
              <a: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`/certs:/certs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\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-e REGISTRY_HTTP_ADDR=0.0.0.0:443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\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-e REGISTRY_HTTP_TLS_CERTIFICATE=/certs/</a:t>
            </a:r>
            <a:r>
              <a:rPr lang="en-US" b="1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domain.crt</a:t>
            </a:r>
            <a:r>
              <a: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\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-e REGISTRY_HTTP_TLS_KEY=/certs/</a:t>
            </a:r>
            <a:r>
              <a:rPr lang="en-US" b="1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domain.key</a:t>
            </a:r>
            <a:r>
              <a: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\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-p 443:443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\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registry:2 </a:t>
            </a:r>
          </a:p>
        </p:txBody>
      </p:sp>
    </p:spTree>
    <p:extLst>
      <p:ext uri="{BB962C8B-B14F-4D97-AF65-F5344CB8AC3E}">
        <p14:creationId xmlns:p14="http://schemas.microsoft.com/office/powerpoint/2010/main" val="38146202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&amp; Why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115206" cy="480229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b="1" dirty="0"/>
              <a:t> W</a:t>
            </a:r>
            <a:r>
              <a:rPr lang="en-US" sz="2400" b="1" dirty="0">
                <a:solidFill>
                  <a:schemeClr val="tx1"/>
                </a:solidFill>
              </a:rPr>
              <a:t>hat it is: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The Registry is a stateless, highly scalable server side application that stores and allows distribution of Docker images. The Registry is open-source, under the permissive Apache license.</a:t>
            </a:r>
          </a:p>
          <a:p>
            <a:pPr>
              <a:buFont typeface="Wingdings" charset="2"/>
              <a:buChar char="q"/>
            </a:pPr>
            <a:r>
              <a:rPr lang="en-US" sz="2400" b="1" dirty="0">
                <a:solidFill>
                  <a:schemeClr val="tx1"/>
                </a:solidFill>
              </a:rPr>
              <a:t> Why use it: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Use the Registry if you want to:</a:t>
            </a:r>
          </a:p>
          <a:p>
            <a:pPr>
              <a:buFont typeface="Wingdings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Tightly control where your images are being stored</a:t>
            </a:r>
          </a:p>
          <a:p>
            <a:pPr>
              <a:buFont typeface="Wingdings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Fully own your images distribution pipeline</a:t>
            </a:r>
          </a:p>
          <a:p>
            <a:pPr>
              <a:buFont typeface="Wingdings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Integrate image storage and distribution tightly into your in-house development workflow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881001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a Certificate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Docker clients can now pull from and push to your registry using its external address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The following commands demonstrate this: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676400" y="2438400"/>
            <a:ext cx="8839200" cy="2287694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$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pull ubuntu:16.04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$ docker tag ubuntu:16.04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registrydomain.com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/my-ubuntu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$ docker push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registrydomain.com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/my-ubuntu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$ docker pull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registrydomain.com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/my-ubuntu</a:t>
            </a:r>
          </a:p>
        </p:txBody>
      </p:sp>
    </p:spTree>
    <p:extLst>
      <p:ext uri="{BB962C8B-B14F-4D97-AF65-F5344CB8AC3E}">
        <p14:creationId xmlns:p14="http://schemas.microsoft.com/office/powerpoint/2010/main" val="1953192083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/>
              <a:t>Run the Registry as a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79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the Registry as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Swarm services provide several advantages over standalone containers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They use a declarative model, which means that you define the desired state and Docker works to keep your service in that state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Services provide automatic load balancing scaling, and the ability to control the distribution of your service, among other advantages. 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Services also allow you to store sensitive data such as TLS certificates in secrets.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47365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the Registry as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5181599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The storage back-end you use determines whether you use a fully scaled service or a service with either only a single node or a node constraint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If you use a distributed storage driver, such as Amazon S3, you can use a fully replicated service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Each worker can write to the storage back-end without causing write conflicts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If you use a local bind mount or volume, each worker node writes to its own storage location, which means that each registry contains a different data set 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You can solve this problem by using a single-replica service and a node constraint to ensure that only a single worker is writing to the bind mount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The following example starts a registry as a single-replica service, which is accessible on any swarm node on port 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80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It assumes you are using the same TLS certificates as in the previous examples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4154382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the Registry as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First, save the TLS certificate and key as secrets: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Next, add a label to the node where you want to run the registry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To get the node’s name, use 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node ls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Substitute your node’s name for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node1</a:t>
            </a:r>
            <a:r>
              <a:rPr lang="en-US" sz="2400" dirty="0">
                <a:solidFill>
                  <a:schemeClr val="tx1"/>
                </a:solidFill>
              </a:rPr>
              <a:t> below: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447800" y="1600200"/>
            <a:ext cx="9372600" cy="10668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secret create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domain.crt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certs/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domain.crt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secret create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domain.key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certs/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domain.key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143000" y="4648200"/>
            <a:ext cx="9875521" cy="4572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node update --label-add registry=true node1 </a:t>
            </a:r>
          </a:p>
        </p:txBody>
      </p:sp>
    </p:spTree>
    <p:extLst>
      <p:ext uri="{BB962C8B-B14F-4D97-AF65-F5344CB8AC3E}">
        <p14:creationId xmlns:p14="http://schemas.microsoft.com/office/powerpoint/2010/main" val="732765295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the Registry as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Next, create the service, granting it access to the two secrets and constraining it to only run on nodes with the label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registry=true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Besides the constraint, you are also specifying that only a single replica should run at a time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The example bind-mounts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mnt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/registry</a:t>
            </a:r>
            <a:r>
              <a:rPr lang="en-US" sz="2400" dirty="0">
                <a:solidFill>
                  <a:schemeClr val="tx1"/>
                </a:solidFill>
              </a:rPr>
              <a:t> on the swarm node to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/lib/registry/</a:t>
            </a:r>
            <a:r>
              <a:rPr lang="en-US" sz="2400" dirty="0">
                <a:solidFill>
                  <a:schemeClr val="tx1"/>
                </a:solidFill>
              </a:rPr>
              <a:t> within the container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Bind mounts rely on the pre-existing source directory, so be sure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mnt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/registry</a:t>
            </a:r>
            <a:r>
              <a:rPr lang="en-US" sz="2400" dirty="0">
                <a:solidFill>
                  <a:schemeClr val="tx1"/>
                </a:solidFill>
              </a:rPr>
              <a:t> exists on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node1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You might need to create it before running the following 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service create</a:t>
            </a:r>
            <a:r>
              <a:rPr lang="en-US" sz="2400" dirty="0">
                <a:solidFill>
                  <a:schemeClr val="tx1"/>
                </a:solidFill>
              </a:rPr>
              <a:t> command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658711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the Registry as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525779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By default, secrets are mounted at 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/run/secrets/&lt;secret-name&gt;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  <a:ea typeface="Courier New" charset="0"/>
                <a:cs typeface="Courier New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You can access the service on port 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80</a:t>
            </a:r>
            <a:r>
              <a:rPr lang="en-US" sz="2400" dirty="0">
                <a:solidFill>
                  <a:schemeClr val="tx1"/>
                </a:solidFill>
              </a:rPr>
              <a:t> of any swarm node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903818" y="1524000"/>
            <a:ext cx="8387540" cy="38862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</a:pP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service create \ </a:t>
            </a:r>
          </a:p>
          <a:p>
            <a:pPr>
              <a:spcBef>
                <a:spcPts val="100"/>
              </a:spcBef>
            </a:pP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--name registry \ </a:t>
            </a:r>
          </a:p>
          <a:p>
            <a:pPr>
              <a:spcBef>
                <a:spcPts val="100"/>
              </a:spcBef>
            </a:pP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--secret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domain.crt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\ </a:t>
            </a:r>
          </a:p>
          <a:p>
            <a:pPr>
              <a:spcBef>
                <a:spcPts val="100"/>
              </a:spcBef>
            </a:pP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--secret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domain.key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\ </a:t>
            </a:r>
          </a:p>
          <a:p>
            <a:pPr>
              <a:spcBef>
                <a:spcPts val="100"/>
              </a:spcBef>
            </a:pP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--constraint '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node.labels.registry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==true' \ </a:t>
            </a:r>
          </a:p>
          <a:p>
            <a:pPr>
              <a:spcBef>
                <a:spcPts val="100"/>
              </a:spcBef>
            </a:pP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--mount type=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bind,src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=/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mnt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registry,dst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=/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/lib/registry \ </a:t>
            </a:r>
          </a:p>
          <a:p>
            <a:pPr>
              <a:spcBef>
                <a:spcPts val="100"/>
              </a:spcBef>
            </a:pP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-e REGISTRY_HTTP_ADDR=0.0.0.0:80 \ </a:t>
            </a:r>
          </a:p>
          <a:p>
            <a:pPr>
              <a:spcBef>
                <a:spcPts val="100"/>
              </a:spcBef>
            </a:pP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-e REGISTRY_HTTP_TLS_CERTIFICATE=/run/secrets/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domain.crt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\ </a:t>
            </a:r>
          </a:p>
          <a:p>
            <a:pPr>
              <a:spcBef>
                <a:spcPts val="100"/>
              </a:spcBef>
            </a:pP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-e REGISTRY_HTTP_TLS_KEY=/run/secrets/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domain.key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\ </a:t>
            </a:r>
          </a:p>
          <a:p>
            <a:pPr>
              <a:spcBef>
                <a:spcPts val="100"/>
              </a:spcBef>
            </a:pP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--publish published=80,target=80 \ </a:t>
            </a:r>
          </a:p>
          <a:p>
            <a:pPr>
              <a:spcBef>
                <a:spcPts val="100"/>
              </a:spcBef>
            </a:pP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--replicas 1 \ </a:t>
            </a:r>
          </a:p>
          <a:p>
            <a:pPr>
              <a:spcBef>
                <a:spcPts val="100"/>
              </a:spcBef>
            </a:pP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registry:2 </a:t>
            </a:r>
          </a:p>
        </p:txBody>
      </p:sp>
    </p:spTree>
    <p:extLst>
      <p:ext uri="{BB962C8B-B14F-4D97-AF65-F5344CB8AC3E}">
        <p14:creationId xmlns:p14="http://schemas.microsoft.com/office/powerpoint/2010/main" val="299583279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/>
              <a:t>Restricting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113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Restricting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Except for registries running on secure local networks, registries should always implement access restrictions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The simplest way to achieve access restriction is through basic authentication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This example uses native basic authentication using 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htpasswd</a:t>
            </a:r>
            <a:r>
              <a:rPr lang="en-US" sz="2400" dirty="0">
                <a:solidFill>
                  <a:schemeClr val="tx1"/>
                </a:solidFill>
              </a:rPr>
              <a:t> to store the secrets.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38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3202094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3924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Restricting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510539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Create a password file with one entry for the user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testuser</a:t>
            </a:r>
            <a:r>
              <a:rPr lang="en-US" sz="2400" dirty="0">
                <a:solidFill>
                  <a:schemeClr val="tx1"/>
                </a:solidFill>
              </a:rPr>
              <a:t>, with password 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testpassword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Stop the previous registry: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Now, let’s start our registry with the basic authentication!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752600" y="1828800"/>
            <a:ext cx="8610600" cy="18288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auth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run \ 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--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entrypoint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htpasswd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\ 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registry:2 -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Bbn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testuser testpassword &gt;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auth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htpasswd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3505200" y="4419600"/>
            <a:ext cx="5257800" cy="4572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container stop registry </a:t>
            </a:r>
          </a:p>
        </p:txBody>
      </p:sp>
    </p:spTree>
    <p:extLst>
      <p:ext uri="{BB962C8B-B14F-4D97-AF65-F5344CB8AC3E}">
        <p14:creationId xmlns:p14="http://schemas.microsoft.com/office/powerpoint/2010/main" val="80126082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Alternatives &amp; Requirements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480229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b="1" dirty="0">
                <a:solidFill>
                  <a:schemeClr val="tx1"/>
                </a:solidFill>
              </a:rPr>
              <a:t>Docker Hub</a:t>
            </a:r>
            <a:r>
              <a:rPr lang="en-US" sz="2400" dirty="0">
                <a:solidFill>
                  <a:schemeClr val="tx1"/>
                </a:solidFill>
              </a:rPr>
              <a:t>, which provides a free-to-use, hosted Registry, plus additional features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Users looking for a commercially supported version of the Registry should look into </a:t>
            </a:r>
            <a:r>
              <a:rPr lang="en-US" sz="2400" b="1" dirty="0">
                <a:solidFill>
                  <a:schemeClr val="tx1"/>
                </a:solidFill>
              </a:rPr>
              <a:t>Docker Trusted Registry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The Registry is compatible with Docker engine various releases</a:t>
            </a:r>
          </a:p>
        </p:txBody>
      </p:sp>
    </p:spTree>
    <p:extLst>
      <p:ext uri="{BB962C8B-B14F-4D97-AF65-F5344CB8AC3E}">
        <p14:creationId xmlns:p14="http://schemas.microsoft.com/office/powerpoint/2010/main" val="71787388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Restricting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510539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Start the registry with basic authentication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Try to pull an image from the registry, or push an image to the registry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2362200" y="1582988"/>
            <a:ext cx="7391400" cy="3751012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$ 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run -d \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-p 5000:5000 \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--restart=always \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--name registry \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-v `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pwd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`/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auth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:/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auth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\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-e "REGISTRY_AUTH=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htpasswd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" \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-e "REGISTRY_AUTH_HTPASSWD_REALM=Registry Realm" \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-e REGISTRY_AUTH_HTPASSWD_PATH=/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auth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htpasswd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\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-v `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pwd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`/certs:/certs \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-e REGISTRY_HTTP_TLS_CERTIFICATE=/certs/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domain.crt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\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-e REGISTRY_HTTP_TLS_KEY=/certs/</a:t>
            </a:r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domain.key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\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registry:2 </a:t>
            </a:r>
          </a:p>
        </p:txBody>
      </p:sp>
    </p:spTree>
    <p:extLst>
      <p:ext uri="{BB962C8B-B14F-4D97-AF65-F5344CB8AC3E}">
        <p14:creationId xmlns:p14="http://schemas.microsoft.com/office/powerpoint/2010/main" val="736548912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Restricting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510539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These commands fail! But, why?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Because it works! We have got to log in...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Log in to the registry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Provide the username and password from the first step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Now we can pull an image from the registry or push an image to the registry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133600" y="2590800"/>
            <a:ext cx="7924800" cy="374072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login myregistrydomain.com:5000 </a:t>
            </a:r>
          </a:p>
        </p:txBody>
      </p:sp>
    </p:spTree>
    <p:extLst>
      <p:ext uri="{BB962C8B-B14F-4D97-AF65-F5344CB8AC3E}">
        <p14:creationId xmlns:p14="http://schemas.microsoft.com/office/powerpoint/2010/main" val="1395775701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/>
              <a:t>Deploy Using a Compose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451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Using a Compose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If your registry invocation is advanced, it may be easier to Docker Compose 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Use the following example 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docker-compose.yml</a:t>
            </a:r>
            <a:r>
              <a:rPr lang="en-US" sz="2400" dirty="0">
                <a:solidFill>
                  <a:schemeClr val="tx1"/>
                </a:solidFill>
              </a:rPr>
              <a:t> as a template: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43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2510720" y="2057400"/>
            <a:ext cx="7242880" cy="40097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registry: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restart: always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image: registry:2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ports: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- 5000:5000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environment: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REGISTRY_HTTP_TLS_CERTIFICATE: /certs/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domain.crt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REGISTRY_HTTP_TLS_KEY: /certs/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domain.key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REGISTRY_AUTH: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htpasswd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REGISTRY_AUTH_HTPASSWD_PATH: /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auth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htpasswd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REGISTRY_AUTH_HTPASSWD_REALM: Registry Realm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volumes: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- /path/data:/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/lib/registry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- /path/certs:/certs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- /path/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auth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:/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auth</a:t>
            </a:r>
            <a:endParaRPr lang="en-US" sz="16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38489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Using a Compose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Start it up by issuing the following in the directory containing the </a:t>
            </a:r>
            <a:r>
              <a:rPr lang="en-US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docker-compose.yml</a:t>
            </a:r>
            <a:r>
              <a:rPr lang="en-US" sz="2400" dirty="0">
                <a:solidFill>
                  <a:schemeClr val="tx1"/>
                </a:solidFill>
              </a:rPr>
              <a:t> file: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4267200" y="1911928"/>
            <a:ext cx="3657600" cy="374072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-compose up -d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852013"/>
            <a:ext cx="3200400" cy="31501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08102">
            <a:off x="7774722" y="2162798"/>
            <a:ext cx="1252628" cy="8893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20584186" flipH="1">
            <a:off x="8165813" y="3042538"/>
            <a:ext cx="16962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E72102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daemon</a:t>
            </a:r>
          </a:p>
          <a:p>
            <a:pPr algn="ctr"/>
            <a:r>
              <a:rPr lang="en-US" sz="3200" dirty="0">
                <a:solidFill>
                  <a:srgbClr val="E72102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553742471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/>
              <a:t>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610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/>
              <a:t>End of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4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Basic Commands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480229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Start Registry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Pull Image From </a:t>
            </a:r>
            <a:r>
              <a:rPr lang="en-US" sz="2400" dirty="0" err="1">
                <a:solidFill>
                  <a:schemeClr val="tx1"/>
                </a:solidFill>
              </a:rPr>
              <a:t>DockerHub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Tag Image to Point to the Registry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903315" y="1537853"/>
            <a:ext cx="10602885" cy="443347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run -d -p 5000:5000 --name registry registry:2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3956332" y="3091440"/>
            <a:ext cx="4279336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pull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endParaRPr lang="en-US" sz="24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1068388" y="4648200"/>
            <a:ext cx="10144097" cy="4572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image tag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localhost:5000/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myfirstimage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070738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Basic Commands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480229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Push it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Pull it Back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Now Stop the Registry and Remove All Data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2198715" y="1537853"/>
            <a:ext cx="7783485" cy="443347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push localhost:5000/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myfirstimage</a:t>
            </a:r>
            <a:endParaRPr lang="en-US" sz="24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1068388" y="4648200"/>
            <a:ext cx="10144097" cy="4572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image tag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localhost:5000/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myfirstimage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2234736" y="3093026"/>
            <a:ext cx="7783485" cy="443347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pull localhost:5000/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myfirstimage</a:t>
            </a:r>
            <a:endParaRPr lang="en-US" sz="24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9714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 Trusted Registry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1097279" y="1295400"/>
            <a:ext cx="10115205" cy="33702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 Docker says: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“</a:t>
            </a:r>
            <a:r>
              <a:rPr lang="en-US" sz="2400" dirty="0">
                <a:solidFill>
                  <a:schemeClr val="tx1"/>
                </a:solidFill>
              </a:rPr>
              <a:t>Docker Trusted Registry* (DTR) is the enterprise-grade image storage solution from Docker. You install it behind your firewall so that you can securely store and manage the Docker images you use in your applications.”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5786778"/>
            <a:ext cx="4371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*The following slides are based on </a:t>
            </a:r>
            <a:r>
              <a:rPr lang="en-US" b="1" dirty="0"/>
              <a:t>DTR 2.4.1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91"/>
          <a:stretch/>
        </p:blipFill>
        <p:spPr>
          <a:xfrm>
            <a:off x="7750371" y="4089042"/>
            <a:ext cx="3405309" cy="1676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20665521">
            <a:off x="6951713" y="4584831"/>
            <a:ext cx="1989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Hand Of Sean (Demo)" charset="0"/>
                <a:ea typeface="Hand Of Sean (Demo)" charset="0"/>
                <a:cs typeface="Hand Of Sean (Demo)" charset="0"/>
              </a:rPr>
              <a:t>Trusted</a:t>
            </a:r>
          </a:p>
        </p:txBody>
      </p:sp>
    </p:spTree>
    <p:extLst>
      <p:ext uri="{BB962C8B-B14F-4D97-AF65-F5344CB8AC3E}">
        <p14:creationId xmlns:p14="http://schemas.microsoft.com/office/powerpoint/2010/main" val="80749063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Management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480229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DTR can be installed on-premises, or on a virtual private cloud. 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You can store your Docker images securely, behind your firewall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You can use DTR as part of your CI and CD processes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DTR has a web based user interface, too!</a:t>
            </a: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02402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Availability &amp; Efficiency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10058401" cy="480229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Availability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DTR is highly available through the use of multiple replicas of all containers and metadata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So that if a machine fails, DTR continues to operate and can be repaired</a:t>
            </a:r>
          </a:p>
          <a:p>
            <a:pPr>
              <a:buFont typeface="Wingdings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Efficiency</a:t>
            </a:r>
          </a:p>
          <a:p>
            <a:r>
              <a:rPr lang="en-US" sz="2400" dirty="0">
                <a:solidFill>
                  <a:schemeClr val="tx1"/>
                </a:solidFill>
              </a:rPr>
              <a:t>DTR has the ability to cache images closer to users</a:t>
            </a:r>
          </a:p>
          <a:p>
            <a:r>
              <a:rPr lang="en-US" sz="2400" dirty="0">
                <a:solidFill>
                  <a:schemeClr val="tx1"/>
                </a:solidFill>
              </a:rPr>
              <a:t>reduces the amount of bandwidth used during </a:t>
            </a:r>
            <a:r>
              <a:rPr lang="en-US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 pulls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38871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Green-1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-1" id="{156DCCF7-3646-4809-A083-4CE9C4CB5991}" vid="{794C7AB6-B06D-438C-8590-E0CE209F89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Green-1</Template>
  <TotalTime>32708</TotalTime>
  <Words>3382</Words>
  <Application>Microsoft Macintosh PowerPoint</Application>
  <PresentationFormat>Widescreen</PresentationFormat>
  <Paragraphs>746</Paragraphs>
  <Slides>46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Angsana New</vt:lpstr>
      <vt:lpstr>Calibri</vt:lpstr>
      <vt:lpstr>Calibri Light</vt:lpstr>
      <vt:lpstr>Courier New</vt:lpstr>
      <vt:lpstr>Hand Of Sean (Demo)</vt:lpstr>
      <vt:lpstr>Wingdings</vt:lpstr>
      <vt:lpstr>Green-1</vt:lpstr>
      <vt:lpstr>Docker Registry</vt:lpstr>
      <vt:lpstr>Docker Registry Introduction</vt:lpstr>
      <vt:lpstr>What &amp; Why</vt:lpstr>
      <vt:lpstr>Alternatives &amp; Requirements </vt:lpstr>
      <vt:lpstr>Basic Commands</vt:lpstr>
      <vt:lpstr>Basic Commands</vt:lpstr>
      <vt:lpstr>Docker Trusted Registry</vt:lpstr>
      <vt:lpstr>Image Management</vt:lpstr>
      <vt:lpstr>Availability &amp; Efficiency</vt:lpstr>
      <vt:lpstr>Built-in Access Control</vt:lpstr>
      <vt:lpstr>Security Scanning</vt:lpstr>
      <vt:lpstr>Deploy Docker Registry Server</vt:lpstr>
      <vt:lpstr>Deploy Registry Server</vt:lpstr>
      <vt:lpstr>Run a Local Registry</vt:lpstr>
      <vt:lpstr>Interacting with a Registry</vt:lpstr>
      <vt:lpstr>From Docker Hub to Registry</vt:lpstr>
      <vt:lpstr>From Docker Hub to Registry</vt:lpstr>
      <vt:lpstr>From Docker Hub to Registry</vt:lpstr>
      <vt:lpstr>Stop a Local Registry</vt:lpstr>
      <vt:lpstr>Basic Configuration</vt:lpstr>
      <vt:lpstr>Start the Registry Automatically</vt:lpstr>
      <vt:lpstr>Customize the Published Port</vt:lpstr>
      <vt:lpstr>Customize the Published Port</vt:lpstr>
      <vt:lpstr>Customize the Storage Location</vt:lpstr>
      <vt:lpstr>Run Externally Accessible Registry</vt:lpstr>
      <vt:lpstr>Run Externally Accessible Registry</vt:lpstr>
      <vt:lpstr>Get a Certificate</vt:lpstr>
      <vt:lpstr>Get a Certificate</vt:lpstr>
      <vt:lpstr>Get a Certificate</vt:lpstr>
      <vt:lpstr>Get a Certificate</vt:lpstr>
      <vt:lpstr>Run the Registry as a Service</vt:lpstr>
      <vt:lpstr>Run the Registry as a Service</vt:lpstr>
      <vt:lpstr>Run the Registry as a Service</vt:lpstr>
      <vt:lpstr>Run the Registry as a Service</vt:lpstr>
      <vt:lpstr>Run the Registry as a Service</vt:lpstr>
      <vt:lpstr>Run the Registry as a Service</vt:lpstr>
      <vt:lpstr>Restricting Access</vt:lpstr>
      <vt:lpstr>Restricting Access</vt:lpstr>
      <vt:lpstr>Restricting Access</vt:lpstr>
      <vt:lpstr>Restricting Access</vt:lpstr>
      <vt:lpstr>Restricting Access</vt:lpstr>
      <vt:lpstr>Deploy Using a Compose File</vt:lpstr>
      <vt:lpstr>Deploy Using a Compose File</vt:lpstr>
      <vt:lpstr>Deploy Using a Compose File</vt:lpstr>
      <vt:lpstr>Lab</vt:lpstr>
      <vt:lpstr>End of Chapter</vt:lpstr>
    </vt:vector>
  </TitlesOfParts>
  <Company>Microsoft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Choi, Jong Youl</dc:creator>
  <cp:lastModifiedBy>David Norwood</cp:lastModifiedBy>
  <cp:revision>1161</cp:revision>
  <dcterms:created xsi:type="dcterms:W3CDTF">2010-11-02T19:01:47Z</dcterms:created>
  <dcterms:modified xsi:type="dcterms:W3CDTF">2018-06-14T13:03:01Z</dcterms:modified>
</cp:coreProperties>
</file>