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35"/>
  </p:notesMasterIdLst>
  <p:sldIdLst>
    <p:sldId id="492" r:id="rId2"/>
    <p:sldId id="562" r:id="rId3"/>
    <p:sldId id="563" r:id="rId4"/>
    <p:sldId id="564" r:id="rId5"/>
    <p:sldId id="597" r:id="rId6"/>
    <p:sldId id="565" r:id="rId7"/>
    <p:sldId id="566" r:id="rId8"/>
    <p:sldId id="576" r:id="rId9"/>
    <p:sldId id="567" r:id="rId10"/>
    <p:sldId id="568" r:id="rId11"/>
    <p:sldId id="569" r:id="rId12"/>
    <p:sldId id="570" r:id="rId13"/>
    <p:sldId id="571" r:id="rId14"/>
    <p:sldId id="572" r:id="rId15"/>
    <p:sldId id="573" r:id="rId16"/>
    <p:sldId id="577" r:id="rId17"/>
    <p:sldId id="574" r:id="rId18"/>
    <p:sldId id="575" r:id="rId19"/>
    <p:sldId id="578" r:id="rId20"/>
    <p:sldId id="579" r:id="rId21"/>
    <p:sldId id="580" r:id="rId22"/>
    <p:sldId id="590" r:id="rId23"/>
    <p:sldId id="589" r:id="rId24"/>
    <p:sldId id="581" r:id="rId25"/>
    <p:sldId id="591" r:id="rId26"/>
    <p:sldId id="582" r:id="rId27"/>
    <p:sldId id="598" r:id="rId28"/>
    <p:sldId id="592" r:id="rId29"/>
    <p:sldId id="593" r:id="rId30"/>
    <p:sldId id="594" r:id="rId31"/>
    <p:sldId id="595" r:id="rId32"/>
    <p:sldId id="596" r:id="rId33"/>
    <p:sldId id="560" r:id="rId3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220"/>
    <a:srgbClr val="FFB31D"/>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75414" autoAdjust="0"/>
  </p:normalViewPr>
  <p:slideViewPr>
    <p:cSldViewPr>
      <p:cViewPr>
        <p:scale>
          <a:sx n="68" d="100"/>
          <a:sy n="68" d="100"/>
        </p:scale>
        <p:origin x="1080" y="6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7/14/17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ooglecloudplatform.blogspot.fr/2015/10/state-of-containers-a-discussion-with-CoreOS-VMware-and-Google.html" TargetMode="External"/><Relationship Id="rId4" Type="http://schemas.openxmlformats.org/officeDocument/2006/relationships/hyperlink" Target="http://capistranorb.com/"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docker.com/engine/api/" TargetMode="External"/><Relationship Id="rId4" Type="http://schemas.openxmlformats.org/officeDocument/2006/relationships/hyperlink" Target="https://docs.docker.com/engine/security/https/"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s://blackfire.io/docs/integrations/dock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Overview</a:t>
            </a:r>
          </a:p>
          <a:p>
            <a:r>
              <a:rPr lang="en-US" sz="1200" b="0" i="0" kern="1200" dirty="0" smtClean="0">
                <a:solidFill>
                  <a:schemeClr val="tx1"/>
                </a:solidFill>
                <a:effectLst/>
                <a:latin typeface="+mn-lt"/>
                <a:ea typeface="+mn-ea"/>
                <a:cs typeface="+mn-cs"/>
              </a:rPr>
              <a:t>Docker is the world’s leading software container platform. Developers use Docker to eliminate “works on my machine” problems when collaborating on code with co-workers. Operators use Docker to run and manage apps side-by-side in isolated containers to get better compute density. Enterprises use Docker to build agile software delivery pipelines to ship new features faster, more securely and with confidence for both Linux and Windows Server apps.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a:t>
            </a:fld>
            <a:endParaRPr lang="en-US" altLang="en-US"/>
          </a:p>
        </p:txBody>
      </p:sp>
    </p:spTree>
    <p:extLst>
      <p:ext uri="{BB962C8B-B14F-4D97-AF65-F5344CB8AC3E}">
        <p14:creationId xmlns:p14="http://schemas.microsoft.com/office/powerpoint/2010/main" val="1970593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Control groups</a:t>
            </a:r>
          </a:p>
          <a:p>
            <a:r>
              <a:rPr lang="en-US" sz="1200" b="0" i="0" kern="1200" dirty="0" smtClean="0">
                <a:solidFill>
                  <a:schemeClr val="tx1"/>
                </a:solidFill>
                <a:effectLst/>
                <a:latin typeface="+mn-lt"/>
                <a:ea typeface="+mn-ea"/>
                <a:cs typeface="+mn-cs"/>
              </a:rPr>
              <a:t>Control Groups are another key component of Linux Containers. They implement resource accounting and limiting. They provide many useful metrics, but they also help ensure that each container gets its fair share of memory, CPU, disk I/O; and, more importantly, that a single container cannot bring the system down by exhausting one of those resources.</a:t>
            </a:r>
          </a:p>
          <a:p>
            <a:r>
              <a:rPr lang="en-US" sz="1200" b="0" i="0" kern="1200" dirty="0" smtClean="0">
                <a:solidFill>
                  <a:schemeClr val="tx1"/>
                </a:solidFill>
                <a:effectLst/>
                <a:latin typeface="+mn-lt"/>
                <a:ea typeface="+mn-ea"/>
                <a:cs typeface="+mn-cs"/>
              </a:rPr>
              <a:t>So while they do not play a role in preventing one container from accessing or affecting the data and processes of another container, they are essential to fend off some denial-of-service attacks. They are particularly important on multi-tenant platforms, like public and private PaaS, to guarantee a consistent uptime (and performance) even when some applications start to misbehave.</a:t>
            </a:r>
          </a:p>
          <a:p>
            <a:r>
              <a:rPr lang="en-US" sz="1200" b="0" i="0" kern="1200" dirty="0" smtClean="0">
                <a:solidFill>
                  <a:schemeClr val="tx1"/>
                </a:solidFill>
                <a:effectLst/>
                <a:latin typeface="+mn-lt"/>
                <a:ea typeface="+mn-ea"/>
                <a:cs typeface="+mn-cs"/>
              </a:rPr>
              <a:t>Control Groups have been around for a while as well: the code was started in 2006, and initially merged in kernel 2.6.24.</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86004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Kernel namespaces</a:t>
            </a:r>
          </a:p>
          <a:p>
            <a:r>
              <a:rPr lang="en-US" sz="1200" b="0" i="0" kern="1200" dirty="0" smtClean="0">
                <a:solidFill>
                  <a:schemeClr val="tx1"/>
                </a:solidFill>
                <a:effectLst/>
                <a:latin typeface="+mn-lt"/>
                <a:ea typeface="+mn-ea"/>
                <a:cs typeface="+mn-cs"/>
              </a:rPr>
              <a:t>Docker containers are very similar to LXC containers, and they have similar security features. When you start a container with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run, behind the scenes Docker creates a set of namespaces and control groups for the container.</a:t>
            </a:r>
          </a:p>
          <a:p>
            <a:r>
              <a:rPr lang="en-US" sz="1200" b="1" i="0" kern="1200" dirty="0" smtClean="0">
                <a:solidFill>
                  <a:schemeClr val="tx1"/>
                </a:solidFill>
                <a:effectLst/>
                <a:latin typeface="+mn-lt"/>
                <a:ea typeface="+mn-ea"/>
                <a:cs typeface="+mn-cs"/>
              </a:rPr>
              <a:t>Namespaces provide the first and most straightforward form of isolation</a:t>
            </a:r>
            <a:r>
              <a:rPr lang="en-US" sz="1200" b="0" i="0" kern="1200" dirty="0" smtClean="0">
                <a:solidFill>
                  <a:schemeClr val="tx1"/>
                </a:solidFill>
                <a:effectLst/>
                <a:latin typeface="+mn-lt"/>
                <a:ea typeface="+mn-ea"/>
                <a:cs typeface="+mn-cs"/>
              </a:rPr>
              <a:t>: processes running within a container cannot see, and even less affect, processes running in another container, or in the host system.</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139646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Linux kernel capabilities</a:t>
            </a:r>
          </a:p>
          <a:p>
            <a:r>
              <a:rPr lang="en-US" sz="1200" b="0" i="0" kern="1200" dirty="0" smtClean="0">
                <a:solidFill>
                  <a:schemeClr val="tx1"/>
                </a:solidFill>
                <a:effectLst/>
                <a:latin typeface="+mn-lt"/>
                <a:ea typeface="+mn-ea"/>
                <a:cs typeface="+mn-cs"/>
              </a:rPr>
              <a:t>By default, Docker starts containers with a restricted set of capabilities. What does that mean?</a:t>
            </a:r>
          </a:p>
          <a:p>
            <a:r>
              <a:rPr lang="en-US" sz="1200" b="0" i="0" kern="1200" dirty="0" smtClean="0">
                <a:solidFill>
                  <a:schemeClr val="tx1"/>
                </a:solidFill>
                <a:effectLst/>
                <a:latin typeface="+mn-lt"/>
                <a:ea typeface="+mn-ea"/>
                <a:cs typeface="+mn-cs"/>
              </a:rPr>
              <a:t>Capabilities turn the binary “root/non-root” dichotomy into a fine-grained access control system. Processes (like web servers) that just need to bind on a port below 1024 do not have to run as root: they can just be granted the </a:t>
            </a:r>
            <a:r>
              <a:rPr lang="en-US" sz="1200" b="0" i="0" kern="1200" dirty="0" err="1" smtClean="0">
                <a:solidFill>
                  <a:schemeClr val="tx1"/>
                </a:solidFill>
                <a:effectLst/>
                <a:latin typeface="+mn-lt"/>
                <a:ea typeface="+mn-ea"/>
                <a:cs typeface="+mn-cs"/>
              </a:rPr>
              <a:t>net_bind_service</a:t>
            </a:r>
            <a:r>
              <a:rPr lang="en-US" sz="1200" b="0" i="0" kern="1200" dirty="0" smtClean="0">
                <a:solidFill>
                  <a:schemeClr val="tx1"/>
                </a:solidFill>
                <a:effectLst/>
                <a:latin typeface="+mn-lt"/>
                <a:ea typeface="+mn-ea"/>
                <a:cs typeface="+mn-cs"/>
              </a:rPr>
              <a:t> capability instead. And there are many other capabilities, for almost all the specific areas where root privileges are usually needed.</a:t>
            </a:r>
          </a:p>
          <a:p>
            <a:r>
              <a:rPr lang="en-US" sz="1200" b="0" i="0" kern="1200" dirty="0" smtClean="0">
                <a:solidFill>
                  <a:schemeClr val="tx1"/>
                </a:solidFill>
                <a:effectLst/>
                <a:latin typeface="+mn-lt"/>
                <a:ea typeface="+mn-ea"/>
                <a:cs typeface="+mn-cs"/>
              </a:rPr>
              <a:t>This means a lot for container security; let’s see why!</a:t>
            </a:r>
          </a:p>
          <a:p>
            <a:r>
              <a:rPr lang="en-US" sz="1200" b="0" i="0" kern="1200" dirty="0" smtClean="0">
                <a:solidFill>
                  <a:schemeClr val="tx1"/>
                </a:solidFill>
                <a:effectLst/>
                <a:latin typeface="+mn-lt"/>
                <a:ea typeface="+mn-ea"/>
                <a:cs typeface="+mn-cs"/>
              </a:rPr>
              <a:t>Your average server (bare metal or virtual machine) needs to run a bunch of processes as root. Those typically include SSH, </a:t>
            </a:r>
            <a:r>
              <a:rPr lang="en-US" sz="1200" b="0" i="0" kern="1200" dirty="0" err="1" smtClean="0">
                <a:solidFill>
                  <a:schemeClr val="tx1"/>
                </a:solidFill>
                <a:effectLst/>
                <a:latin typeface="+mn-lt"/>
                <a:ea typeface="+mn-ea"/>
                <a:cs typeface="+mn-cs"/>
              </a:rPr>
              <a:t>cron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syslogd</a:t>
            </a:r>
            <a:r>
              <a:rPr lang="en-US" sz="1200" b="0" i="0" kern="1200" dirty="0" smtClean="0">
                <a:solidFill>
                  <a:schemeClr val="tx1"/>
                </a:solidFill>
                <a:effectLst/>
                <a:latin typeface="+mn-lt"/>
                <a:ea typeface="+mn-ea"/>
                <a:cs typeface="+mn-cs"/>
              </a:rPr>
              <a:t>; hardware management tools (e.g., load modules), network configuration tools (e.g., to handle DHCP, WPA, or VPNs), and much more. A container is very different, because almost all of those tasks are handled by the infrastructure around the container:</a:t>
            </a:r>
          </a:p>
          <a:p>
            <a:r>
              <a:rPr lang="en-US" sz="1200" b="0" i="0" kern="1200" dirty="0" smtClean="0">
                <a:solidFill>
                  <a:schemeClr val="tx1"/>
                </a:solidFill>
                <a:effectLst/>
                <a:latin typeface="+mn-lt"/>
                <a:ea typeface="+mn-ea"/>
                <a:cs typeface="+mn-cs"/>
              </a:rPr>
              <a:t>SSH access will typically be managed by a single server running on the Docker host;</a:t>
            </a:r>
          </a:p>
          <a:p>
            <a:r>
              <a:rPr lang="en-US" sz="1200" b="0" i="0" kern="1200" dirty="0" err="1" smtClean="0">
                <a:solidFill>
                  <a:schemeClr val="tx1"/>
                </a:solidFill>
                <a:effectLst/>
                <a:latin typeface="+mn-lt"/>
                <a:ea typeface="+mn-ea"/>
                <a:cs typeface="+mn-cs"/>
              </a:rPr>
              <a:t>cron</a:t>
            </a:r>
            <a:r>
              <a:rPr lang="en-US" sz="1200" b="0" i="0" kern="1200" dirty="0" smtClean="0">
                <a:solidFill>
                  <a:schemeClr val="tx1"/>
                </a:solidFill>
                <a:effectLst/>
                <a:latin typeface="+mn-lt"/>
                <a:ea typeface="+mn-ea"/>
                <a:cs typeface="+mn-cs"/>
              </a:rPr>
              <a:t>, when necessary, should run as a user process, dedicated and tailored for the app that needs its scheduling service, rather than as a platform-wide facility;</a:t>
            </a:r>
          </a:p>
          <a:p>
            <a:r>
              <a:rPr lang="en-US" sz="1200" b="0" i="0" kern="1200" dirty="0" smtClean="0">
                <a:solidFill>
                  <a:schemeClr val="tx1"/>
                </a:solidFill>
                <a:effectLst/>
                <a:latin typeface="+mn-lt"/>
                <a:ea typeface="+mn-ea"/>
                <a:cs typeface="+mn-cs"/>
              </a:rPr>
              <a:t>log management will also typically be handed to Docker, or by third-party services like </a:t>
            </a:r>
            <a:r>
              <a:rPr lang="en-US" sz="1200" b="0" i="0" kern="1200" dirty="0" err="1" smtClean="0">
                <a:solidFill>
                  <a:schemeClr val="tx1"/>
                </a:solidFill>
                <a:effectLst/>
                <a:latin typeface="+mn-lt"/>
                <a:ea typeface="+mn-ea"/>
                <a:cs typeface="+mn-cs"/>
              </a:rPr>
              <a:t>Loggly</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Splunk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hardware management is irrelevant, meaning that you never need to run </a:t>
            </a:r>
            <a:r>
              <a:rPr lang="en-US" sz="1200" b="0" i="0" kern="1200" dirty="0" err="1" smtClean="0">
                <a:solidFill>
                  <a:schemeClr val="tx1"/>
                </a:solidFill>
                <a:effectLst/>
                <a:latin typeface="+mn-lt"/>
                <a:ea typeface="+mn-ea"/>
                <a:cs typeface="+mn-cs"/>
              </a:rPr>
              <a:t>udevd</a:t>
            </a:r>
            <a:r>
              <a:rPr lang="en-US" sz="1200" b="0" i="0" kern="1200" dirty="0" smtClean="0">
                <a:solidFill>
                  <a:schemeClr val="tx1"/>
                </a:solidFill>
                <a:effectLst/>
                <a:latin typeface="+mn-lt"/>
                <a:ea typeface="+mn-ea"/>
                <a:cs typeface="+mn-cs"/>
              </a:rPr>
              <a:t> or equivalent daemons within containers;</a:t>
            </a:r>
          </a:p>
          <a:p>
            <a:r>
              <a:rPr lang="en-US" sz="1200" b="0" i="0" kern="1200" dirty="0" smtClean="0">
                <a:solidFill>
                  <a:schemeClr val="tx1"/>
                </a:solidFill>
                <a:effectLst/>
                <a:latin typeface="+mn-lt"/>
                <a:ea typeface="+mn-ea"/>
                <a:cs typeface="+mn-cs"/>
              </a:rPr>
              <a:t>network management happens outside of the containers, enforcing separation of concerns as much as possible, meaning that a container should never need to perform </a:t>
            </a:r>
            <a:r>
              <a:rPr lang="en-US" sz="1200" b="0" i="0" kern="1200" dirty="0" err="1" smtClean="0">
                <a:solidFill>
                  <a:schemeClr val="tx1"/>
                </a:solidFill>
                <a:effectLst/>
                <a:latin typeface="+mn-lt"/>
                <a:ea typeface="+mn-ea"/>
                <a:cs typeface="+mn-cs"/>
              </a:rPr>
              <a:t>ifconfig</a:t>
            </a:r>
            <a:r>
              <a:rPr lang="en-US" sz="1200" b="0" i="0" kern="1200" dirty="0" smtClean="0">
                <a:solidFill>
                  <a:schemeClr val="tx1"/>
                </a:solidFill>
                <a:effectLst/>
                <a:latin typeface="+mn-lt"/>
                <a:ea typeface="+mn-ea"/>
                <a:cs typeface="+mn-cs"/>
              </a:rPr>
              <a:t>, route, or </a:t>
            </a:r>
            <a:r>
              <a:rPr lang="en-US" sz="1200" b="0" i="0" kern="1200" dirty="0" err="1" smtClean="0">
                <a:solidFill>
                  <a:schemeClr val="tx1"/>
                </a:solidFill>
                <a:effectLst/>
                <a:latin typeface="+mn-lt"/>
                <a:ea typeface="+mn-ea"/>
                <a:cs typeface="+mn-cs"/>
              </a:rPr>
              <a:t>ip</a:t>
            </a:r>
            <a:r>
              <a:rPr lang="en-US" sz="1200" b="0" i="0" kern="1200" dirty="0" smtClean="0">
                <a:solidFill>
                  <a:schemeClr val="tx1"/>
                </a:solidFill>
                <a:effectLst/>
                <a:latin typeface="+mn-lt"/>
                <a:ea typeface="+mn-ea"/>
                <a:cs typeface="+mn-cs"/>
              </a:rPr>
              <a:t> commands (except when a container is specifically engineered to behave like a router or firewall, of course).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9</a:t>
            </a:fld>
            <a:endParaRPr lang="en-US" altLang="en-US"/>
          </a:p>
        </p:txBody>
      </p:sp>
    </p:spTree>
    <p:extLst>
      <p:ext uri="{BB962C8B-B14F-4D97-AF65-F5344CB8AC3E}">
        <p14:creationId xmlns:p14="http://schemas.microsoft.com/office/powerpoint/2010/main" val="54832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Containers provide isolated runtime environments for applications: the entire user space environment is exclusively presented to the container, and any changes to it do not impact other containers’ environments. To provide this isolation, a combination of OS-based mechanisms is used: Linux name spaces are used for isolation and scoping mechanism. File system mounts define what files are accessible to the container. </a:t>
            </a:r>
            <a:r>
              <a:rPr lang="en-US" sz="1200" b="0" i="0" kern="1200" dirty="0" err="1" smtClean="0">
                <a:solidFill>
                  <a:schemeClr val="tx1"/>
                </a:solidFill>
                <a:effectLst/>
                <a:latin typeface="+mn-lt"/>
                <a:ea typeface="+mn-ea"/>
                <a:cs typeface="+mn-cs"/>
              </a:rPr>
              <a:t>cgroups</a:t>
            </a:r>
            <a:r>
              <a:rPr lang="en-US" sz="1200" b="0" i="0" kern="1200" dirty="0" smtClean="0">
                <a:solidFill>
                  <a:schemeClr val="tx1"/>
                </a:solidFill>
                <a:effectLst/>
                <a:latin typeface="+mn-lt"/>
                <a:ea typeface="+mn-ea"/>
                <a:cs typeface="+mn-cs"/>
              </a:rPr>
              <a:t> define resource consumption of containers. Still all containers share the same OS kernel which can realize memory footprint efficiencies when identical libraries are used by multiple containers.</a:t>
            </a:r>
          </a:p>
          <a:p>
            <a:r>
              <a:rPr lang="en-US" sz="1200" b="0" i="0" kern="1200" dirty="0" smtClean="0">
                <a:solidFill>
                  <a:schemeClr val="tx1"/>
                </a:solidFill>
                <a:effectLst/>
                <a:latin typeface="+mn-lt"/>
                <a:ea typeface="+mn-ea"/>
                <a:cs typeface="+mn-cs"/>
              </a:rPr>
              <a:t>With system virtualization, the hypervisor provides a full virtual machine to a guest: the entire OS image including the kernel is now dedicated to the virtual machine. CPU virtualization is used to provide each guest with an exclusive view of a full system environment, and these mechanisms also ensure isolation from other guests. Hypervisor-based management of virtual CPUs, memory and I/O devices is used to define resource consumption of guests.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13</a:t>
            </a:fld>
            <a:endParaRPr lang="en-US" altLang="en-US"/>
          </a:p>
        </p:txBody>
      </p:sp>
    </p:spTree>
    <p:extLst>
      <p:ext uri="{BB962C8B-B14F-4D97-AF65-F5344CB8AC3E}">
        <p14:creationId xmlns:p14="http://schemas.microsoft.com/office/powerpoint/2010/main" val="127835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Except a very few </a:t>
            </a:r>
            <a:r>
              <a:rPr lang="en-US" sz="1200" b="0" i="0" u="none" strike="noStrike" kern="1200" dirty="0" smtClean="0">
                <a:solidFill>
                  <a:schemeClr val="tx1"/>
                </a:solidFill>
                <a:effectLst/>
                <a:latin typeface="+mn-lt"/>
                <a:ea typeface="+mn-ea"/>
                <a:cs typeface="+mn-cs"/>
                <a:hlinkClick r:id="rId3"/>
              </a:rPr>
              <a:t>like Google that runs containers since almost 10 years</a:t>
            </a:r>
            <a:r>
              <a:rPr lang="en-US" sz="1200" b="0" i="0" kern="1200" dirty="0" smtClean="0">
                <a:solidFill>
                  <a:schemeClr val="tx1"/>
                </a:solidFill>
                <a:effectLst/>
                <a:latin typeface="+mn-lt"/>
                <a:ea typeface="+mn-ea"/>
                <a:cs typeface="+mn-cs"/>
              </a:rPr>
              <a:t>, we used to/are using a server or a VM to host our web applications. Simply ask (if it’s not you) the “system” or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team to install and configure whatever it is needed to run that </a:t>
            </a:r>
            <a:r>
              <a:rPr lang="en-US" sz="1200" b="0" i="1" kern="1200" dirty="0" smtClean="0">
                <a:solidFill>
                  <a:schemeClr val="tx1"/>
                </a:solidFill>
                <a:effectLst/>
                <a:latin typeface="+mn-lt"/>
                <a:ea typeface="+mn-ea"/>
                <a:cs typeface="+mn-cs"/>
              </a:rPr>
              <a:t>replaces with the language you like</a:t>
            </a:r>
            <a:r>
              <a:rPr lang="en-US" sz="1200" b="0" i="0" kern="1200" dirty="0" smtClean="0">
                <a:solidFill>
                  <a:schemeClr val="tx1"/>
                </a:solidFill>
                <a:effectLst/>
                <a:latin typeface="+mn-lt"/>
                <a:ea typeface="+mn-ea"/>
                <a:cs typeface="+mn-cs"/>
              </a:rPr>
              <a:t> web application. Once they finished, we can now updates the source code deployed on the server by using </a:t>
            </a:r>
            <a:r>
              <a:rPr lang="en-US" sz="1200" b="0" i="0" u="none" strike="noStrike" kern="1200" dirty="0" smtClean="0">
                <a:solidFill>
                  <a:schemeClr val="tx1"/>
                </a:solidFill>
                <a:effectLst/>
                <a:latin typeface="+mn-lt"/>
                <a:ea typeface="+mn-ea"/>
                <a:cs typeface="+mn-cs"/>
                <a:hlinkClick r:id="rId4"/>
              </a:rPr>
              <a:t>Capistrano</a:t>
            </a:r>
            <a:r>
              <a:rPr lang="en-US" sz="1200" b="0" i="0" kern="1200" dirty="0" smtClean="0">
                <a:solidFill>
                  <a:schemeClr val="tx1"/>
                </a:solidFill>
                <a:effectLst/>
                <a:latin typeface="+mn-lt"/>
                <a:ea typeface="+mn-ea"/>
                <a:cs typeface="+mn-cs"/>
              </a:rPr>
              <a:t> or any other deployment tool. The result is that </a:t>
            </a:r>
            <a:r>
              <a:rPr lang="en-US" sz="1200" b="1" i="0" kern="1200" dirty="0" smtClean="0">
                <a:solidFill>
                  <a:schemeClr val="tx1"/>
                </a:solidFill>
                <a:effectLst/>
                <a:latin typeface="+mn-lt"/>
                <a:ea typeface="+mn-ea"/>
                <a:cs typeface="+mn-cs"/>
              </a:rPr>
              <a:t>the code is updated on the web server(s)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https://</a:t>
            </a:r>
            <a:r>
              <a:rPr lang="en-US" dirty="0" err="1" smtClean="0"/>
              <a:t>www.slideshare.net</a:t>
            </a:r>
            <a:r>
              <a:rPr lang="en-US" dirty="0" smtClean="0"/>
              <a:t>/</a:t>
            </a:r>
            <a:r>
              <a:rPr lang="en-US" dirty="0" err="1" smtClean="0"/>
              <a:t>jpetazzo</a:t>
            </a:r>
            <a:r>
              <a:rPr lang="en-US" dirty="0" smtClean="0"/>
              <a:t>/immutable-infrastructure-with-docker-and-containers-gluecon-2015</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14</a:t>
            </a:fld>
            <a:endParaRPr lang="en-US" altLang="en-US"/>
          </a:p>
        </p:txBody>
      </p:sp>
    </p:spTree>
    <p:extLst>
      <p:ext uri="{BB962C8B-B14F-4D97-AF65-F5344CB8AC3E}">
        <p14:creationId xmlns:p14="http://schemas.microsoft.com/office/powerpoint/2010/main" val="1392617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Docker daemon can listen for </a:t>
            </a:r>
            <a:r>
              <a:rPr lang="en-US" sz="1200" b="0" i="0" u="none" strike="noStrike" kern="1200" dirty="0" smtClean="0">
                <a:solidFill>
                  <a:schemeClr val="tx1"/>
                </a:solidFill>
                <a:effectLst/>
                <a:latin typeface="+mn-lt"/>
                <a:ea typeface="+mn-ea"/>
                <a:cs typeface="+mn-cs"/>
                <a:hlinkClick r:id="rId3"/>
              </a:rPr>
              <a:t>Docker Remote API</a:t>
            </a:r>
            <a:r>
              <a:rPr lang="en-US" sz="1200" b="0" i="0" kern="1200" dirty="0" smtClean="0">
                <a:solidFill>
                  <a:schemeClr val="tx1"/>
                </a:solidFill>
                <a:effectLst/>
                <a:latin typeface="+mn-lt"/>
                <a:ea typeface="+mn-ea"/>
                <a:cs typeface="+mn-cs"/>
              </a:rPr>
              <a:t> requests via three different types of Socket: </a:t>
            </a:r>
            <a:r>
              <a:rPr lang="en-US" sz="1200" b="0" i="0" kern="1200" dirty="0" err="1" smtClean="0">
                <a:solidFill>
                  <a:schemeClr val="tx1"/>
                </a:solidFill>
                <a:effectLst/>
                <a:latin typeface="+mn-lt"/>
                <a:ea typeface="+mn-ea"/>
                <a:cs typeface="+mn-cs"/>
              </a:rPr>
              <a:t>unix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fd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By default, a </a:t>
            </a:r>
            <a:r>
              <a:rPr lang="en-US" sz="1200" b="0" i="0" kern="1200" dirty="0" err="1" smtClean="0">
                <a:solidFill>
                  <a:schemeClr val="tx1"/>
                </a:solidFill>
                <a:effectLst/>
                <a:latin typeface="+mn-lt"/>
                <a:ea typeface="+mn-ea"/>
                <a:cs typeface="+mn-cs"/>
              </a:rPr>
              <a:t>unix</a:t>
            </a:r>
            <a:r>
              <a:rPr lang="en-US" sz="1200" b="0" i="0" kern="1200" dirty="0" smtClean="0">
                <a:solidFill>
                  <a:schemeClr val="tx1"/>
                </a:solidFill>
                <a:effectLst/>
                <a:latin typeface="+mn-lt"/>
                <a:ea typeface="+mn-ea"/>
                <a:cs typeface="+mn-cs"/>
              </a:rPr>
              <a:t> domain socket (or IPC socket) is created at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/run/</a:t>
            </a:r>
            <a:r>
              <a:rPr lang="en-US" sz="1200" b="0" i="0" kern="1200" dirty="0" err="1" smtClean="0">
                <a:solidFill>
                  <a:schemeClr val="tx1"/>
                </a:solidFill>
                <a:effectLst/>
                <a:latin typeface="+mn-lt"/>
                <a:ea typeface="+mn-ea"/>
                <a:cs typeface="+mn-cs"/>
              </a:rPr>
              <a:t>docker.sock</a:t>
            </a:r>
            <a:r>
              <a:rPr lang="en-US" sz="1200" b="0" i="0" kern="1200" dirty="0" smtClean="0">
                <a:solidFill>
                  <a:schemeClr val="tx1"/>
                </a:solidFill>
                <a:effectLst/>
                <a:latin typeface="+mn-lt"/>
                <a:ea typeface="+mn-ea"/>
                <a:cs typeface="+mn-cs"/>
              </a:rPr>
              <a:t>, requiring either root permission, or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group membership.</a:t>
            </a:r>
          </a:p>
          <a:p>
            <a:r>
              <a:rPr lang="en-US" sz="1200" b="0" i="0" kern="1200" dirty="0" smtClean="0">
                <a:solidFill>
                  <a:schemeClr val="tx1"/>
                </a:solidFill>
                <a:effectLst/>
                <a:latin typeface="+mn-lt"/>
                <a:ea typeface="+mn-ea"/>
                <a:cs typeface="+mn-cs"/>
              </a:rPr>
              <a:t>If you need to access the Docker daemon remotely, you need to enable the </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Socket. Beware that the default setup provides un-encrypted and un-authenticated direct access to the Docker daemon - and should be secured either using the </a:t>
            </a:r>
            <a:r>
              <a:rPr lang="en-US" sz="1200" b="0" i="0" u="none" strike="noStrike" kern="1200" dirty="0" smtClean="0">
                <a:solidFill>
                  <a:schemeClr val="tx1"/>
                </a:solidFill>
                <a:effectLst/>
                <a:latin typeface="+mn-lt"/>
                <a:ea typeface="+mn-ea"/>
                <a:cs typeface="+mn-cs"/>
                <a:hlinkClick r:id="rId4"/>
              </a:rPr>
              <a:t>built in HTTPS encrypted socket</a:t>
            </a:r>
            <a:r>
              <a:rPr lang="en-US" sz="1200" b="0" i="0" kern="1200" dirty="0" smtClean="0">
                <a:solidFill>
                  <a:schemeClr val="tx1"/>
                </a:solidFill>
                <a:effectLst/>
                <a:latin typeface="+mn-lt"/>
                <a:ea typeface="+mn-ea"/>
                <a:cs typeface="+mn-cs"/>
              </a:rPr>
              <a:t>, or by putting a secure web proxy in front of it. You can listen on port 2375 on all network interfaces with -H </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://0.0.0.0:2375, or on a particular network interface using its IP address: -H </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://192.168.59.103:2375. It is conventional to use port 2375 for un-encrypted, and port 2376 for encrypted communication with the daemon.</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15</a:t>
            </a:fld>
            <a:endParaRPr lang="en-US" altLang="en-US"/>
          </a:p>
        </p:txBody>
      </p:sp>
    </p:spTree>
    <p:extLst>
      <p:ext uri="{BB962C8B-B14F-4D97-AF65-F5344CB8AC3E}">
        <p14:creationId xmlns:p14="http://schemas.microsoft.com/office/powerpoint/2010/main" val="299280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Because your container is self-sufficient, you will </a:t>
            </a:r>
            <a:r>
              <a:rPr lang="en-US" sz="1200" b="1" i="0" kern="1200" dirty="0" smtClean="0">
                <a:solidFill>
                  <a:schemeClr val="tx1"/>
                </a:solidFill>
                <a:effectLst/>
                <a:latin typeface="+mn-lt"/>
                <a:ea typeface="+mn-ea"/>
                <a:cs typeface="+mn-cs"/>
              </a:rPr>
              <a:t>just have to run the container without caring about anything else</a:t>
            </a:r>
            <a:r>
              <a:rPr lang="en-US" sz="1200" b="0" i="0" kern="1200" dirty="0" smtClean="0">
                <a:solidFill>
                  <a:schemeClr val="tx1"/>
                </a:solidFill>
                <a:effectLst/>
                <a:latin typeface="+mn-lt"/>
                <a:ea typeface="+mn-ea"/>
                <a:cs typeface="+mn-cs"/>
              </a:rPr>
              <a:t> like mounting volumes,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That means you can share your application with your users or partners in a more easy way. A good example is the </a:t>
            </a:r>
            <a:r>
              <a:rPr lang="en-US" sz="1200" b="0" i="0" kern="1200" dirty="0" err="1" smtClean="0">
                <a:solidFill>
                  <a:schemeClr val="tx1"/>
                </a:solidFill>
                <a:effectLst/>
                <a:latin typeface="+mn-lt"/>
                <a:ea typeface="+mn-ea"/>
                <a:cs typeface="+mn-cs"/>
              </a:rPr>
              <a:t>Blackfire</a:t>
            </a:r>
            <a:r>
              <a:rPr lang="en-US" sz="1200" b="0" i="0" kern="1200" dirty="0" smtClean="0">
                <a:solidFill>
                  <a:schemeClr val="tx1"/>
                </a:solidFill>
                <a:effectLst/>
                <a:latin typeface="+mn-lt"/>
                <a:ea typeface="+mn-ea"/>
                <a:cs typeface="+mn-cs"/>
              </a:rPr>
              <a:t> company that shares their agent in an image that </a:t>
            </a:r>
            <a:r>
              <a:rPr lang="en-US" sz="1200" b="0" i="0" u="none" strike="noStrike" kern="1200" dirty="0" smtClean="0">
                <a:solidFill>
                  <a:schemeClr val="tx1"/>
                </a:solidFill>
                <a:effectLst/>
                <a:latin typeface="+mn-lt"/>
                <a:ea typeface="+mn-ea"/>
                <a:cs typeface="+mn-cs"/>
                <a:hlinkClick r:id="rId3"/>
              </a:rPr>
              <a:t>you just have todocker run</a:t>
            </a:r>
            <a:r>
              <a:rPr lang="en-US" sz="1200" b="0" i="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18</a:t>
            </a:fld>
            <a:endParaRPr lang="en-US" altLang="en-US"/>
          </a:p>
        </p:txBody>
      </p:sp>
    </p:spTree>
    <p:extLst>
      <p:ext uri="{BB962C8B-B14F-4D97-AF65-F5344CB8AC3E}">
        <p14:creationId xmlns:p14="http://schemas.microsoft.com/office/powerpoint/2010/main" val="604998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7/14/17</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7/14/17</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7/14/17</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7/14/17</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7/14/17</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7/14/17</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7/14/17</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7/14/17</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7/14/17</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7/14/17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7/14/17</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Docker</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altLang="en-US" dirty="0"/>
              <a:t>A Framework for Data Intensive </a:t>
            </a:r>
            <a:r>
              <a:rPr lang="en-US" altLang="en-US" dirty="0" smtClean="0"/>
              <a:t>Computing</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B</a:t>
            </a:r>
            <a:r>
              <a:rPr lang="en-US" dirty="0" smtClean="0"/>
              <a:t>rings </a:t>
            </a:r>
            <a:r>
              <a:rPr lang="en-US" dirty="0"/>
              <a:t>T</a:t>
            </a:r>
            <a:r>
              <a:rPr lang="en-US" dirty="0" smtClean="0"/>
              <a:t>ogether</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sp>
        <p:nvSpPr>
          <p:cNvPr id="3" name="Rounded Rectangle 2"/>
          <p:cNvSpPr/>
          <p:nvPr/>
        </p:nvSpPr>
        <p:spPr>
          <a:xfrm>
            <a:off x="4808656" y="1650442"/>
            <a:ext cx="5325944" cy="1295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5038844" y="2243714"/>
            <a:ext cx="1676400"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018456" y="2243714"/>
            <a:ext cx="1295400"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618656" y="2243714"/>
            <a:ext cx="1295400"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0" name="TextBox 9"/>
          <p:cNvSpPr txBox="1"/>
          <p:nvPr/>
        </p:nvSpPr>
        <p:spPr>
          <a:xfrm>
            <a:off x="7014792" y="1663828"/>
            <a:ext cx="1314848" cy="523220"/>
          </a:xfrm>
          <a:prstGeom prst="rect">
            <a:avLst/>
          </a:prstGeom>
          <a:noFill/>
          <a:ln>
            <a:noFill/>
          </a:ln>
        </p:spPr>
        <p:txBody>
          <a:bodyPr wrap="none" rtlCol="0">
            <a:spAutoFit/>
          </a:bodyPr>
          <a:lstStyle/>
          <a:p>
            <a:pPr algn="ctr"/>
            <a:r>
              <a:rPr lang="en-US" sz="2800" b="1" dirty="0" smtClean="0">
                <a:solidFill>
                  <a:schemeClr val="bg1"/>
                </a:solidFill>
              </a:rPr>
              <a:t>Storage</a:t>
            </a:r>
            <a:endParaRPr lang="en-US" sz="2800" b="1" dirty="0">
              <a:solidFill>
                <a:schemeClr val="bg1"/>
              </a:solidFill>
            </a:endParaRPr>
          </a:p>
        </p:txBody>
      </p:sp>
      <p:sp>
        <p:nvSpPr>
          <p:cNvPr id="11" name="TextBox 10"/>
          <p:cNvSpPr txBox="1"/>
          <p:nvPr/>
        </p:nvSpPr>
        <p:spPr>
          <a:xfrm>
            <a:off x="5071022" y="2357155"/>
            <a:ext cx="1612044" cy="369332"/>
          </a:xfrm>
          <a:prstGeom prst="rect">
            <a:avLst/>
          </a:prstGeom>
          <a:noFill/>
          <a:ln>
            <a:noFill/>
          </a:ln>
        </p:spPr>
        <p:txBody>
          <a:bodyPr wrap="none" rtlCol="0">
            <a:spAutoFit/>
          </a:bodyPr>
          <a:lstStyle/>
          <a:p>
            <a:r>
              <a:rPr lang="en-US" dirty="0" smtClean="0"/>
              <a:t>Device Mapper</a:t>
            </a:r>
            <a:endParaRPr lang="en-US" dirty="0"/>
          </a:p>
        </p:txBody>
      </p:sp>
      <p:sp>
        <p:nvSpPr>
          <p:cNvPr id="12" name="TextBox 11"/>
          <p:cNvSpPr txBox="1"/>
          <p:nvPr/>
        </p:nvSpPr>
        <p:spPr>
          <a:xfrm>
            <a:off x="7355141" y="2357155"/>
            <a:ext cx="622030" cy="369332"/>
          </a:xfrm>
          <a:prstGeom prst="rect">
            <a:avLst/>
          </a:prstGeom>
          <a:noFill/>
          <a:ln>
            <a:noFill/>
          </a:ln>
        </p:spPr>
        <p:txBody>
          <a:bodyPr wrap="none" rtlCol="0">
            <a:spAutoFit/>
          </a:bodyPr>
          <a:lstStyle/>
          <a:p>
            <a:r>
              <a:rPr lang="en-US" smtClean="0"/>
              <a:t>Btrfs</a:t>
            </a:r>
            <a:endParaRPr lang="en-US" dirty="0"/>
          </a:p>
        </p:txBody>
      </p:sp>
      <p:sp>
        <p:nvSpPr>
          <p:cNvPr id="13" name="TextBox 12"/>
          <p:cNvSpPr txBox="1"/>
          <p:nvPr/>
        </p:nvSpPr>
        <p:spPr>
          <a:xfrm>
            <a:off x="8955341" y="2357155"/>
            <a:ext cx="596830" cy="369332"/>
          </a:xfrm>
          <a:prstGeom prst="rect">
            <a:avLst/>
          </a:prstGeom>
          <a:noFill/>
          <a:ln>
            <a:noFill/>
          </a:ln>
        </p:spPr>
        <p:txBody>
          <a:bodyPr wrap="none" rtlCol="0">
            <a:spAutoFit/>
          </a:bodyPr>
          <a:lstStyle/>
          <a:p>
            <a:r>
              <a:rPr lang="en-US" dirty="0" err="1" smtClean="0"/>
              <a:t>Aufs</a:t>
            </a:r>
            <a:endParaRPr lang="en-US" dirty="0"/>
          </a:p>
        </p:txBody>
      </p:sp>
      <p:sp>
        <p:nvSpPr>
          <p:cNvPr id="14" name="Rounded Rectangle 13"/>
          <p:cNvSpPr/>
          <p:nvPr/>
        </p:nvSpPr>
        <p:spPr>
          <a:xfrm>
            <a:off x="869904" y="2988081"/>
            <a:ext cx="5539304" cy="1295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960279" y="3567898"/>
            <a:ext cx="1034732"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810057" y="3001467"/>
            <a:ext cx="2060180" cy="523220"/>
          </a:xfrm>
          <a:prstGeom prst="rect">
            <a:avLst/>
          </a:prstGeom>
          <a:noFill/>
          <a:ln>
            <a:noFill/>
          </a:ln>
        </p:spPr>
        <p:txBody>
          <a:bodyPr wrap="none" rtlCol="0">
            <a:spAutoFit/>
          </a:bodyPr>
          <a:lstStyle/>
          <a:p>
            <a:pPr algn="ctr"/>
            <a:r>
              <a:rPr lang="en-US" sz="2800" b="1" dirty="0" smtClean="0">
                <a:solidFill>
                  <a:schemeClr val="bg1"/>
                </a:solidFill>
              </a:rPr>
              <a:t>Namespaces</a:t>
            </a:r>
            <a:endParaRPr lang="en-US" sz="2800" b="1" dirty="0">
              <a:solidFill>
                <a:schemeClr val="bg1"/>
              </a:solidFill>
            </a:endParaRPr>
          </a:p>
        </p:txBody>
      </p:sp>
      <p:sp>
        <p:nvSpPr>
          <p:cNvPr id="22" name="Rounded Rectangle 21"/>
          <p:cNvSpPr/>
          <p:nvPr/>
        </p:nvSpPr>
        <p:spPr>
          <a:xfrm>
            <a:off x="6441386" y="2988081"/>
            <a:ext cx="5325944" cy="1295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6671574" y="3581353"/>
            <a:ext cx="1676400"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651186" y="3581353"/>
            <a:ext cx="1295400"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0251386" y="3581353"/>
            <a:ext cx="1295400"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6" name="TextBox 25"/>
          <p:cNvSpPr txBox="1"/>
          <p:nvPr/>
        </p:nvSpPr>
        <p:spPr>
          <a:xfrm>
            <a:off x="8337502" y="3001467"/>
            <a:ext cx="1934889" cy="523220"/>
          </a:xfrm>
          <a:prstGeom prst="rect">
            <a:avLst/>
          </a:prstGeom>
          <a:noFill/>
          <a:ln>
            <a:noFill/>
          </a:ln>
        </p:spPr>
        <p:txBody>
          <a:bodyPr wrap="none" rtlCol="0">
            <a:spAutoFit/>
          </a:bodyPr>
          <a:lstStyle/>
          <a:p>
            <a:pPr algn="ctr"/>
            <a:r>
              <a:rPr lang="en-US" sz="2800" b="1" dirty="0" smtClean="0">
                <a:solidFill>
                  <a:schemeClr val="bg1"/>
                </a:solidFill>
              </a:rPr>
              <a:t>Networking</a:t>
            </a:r>
            <a:endParaRPr lang="en-US" sz="2800" b="1" dirty="0">
              <a:solidFill>
                <a:schemeClr val="bg1"/>
              </a:solidFill>
            </a:endParaRPr>
          </a:p>
        </p:txBody>
      </p:sp>
      <p:sp>
        <p:nvSpPr>
          <p:cNvPr id="27" name="TextBox 26"/>
          <p:cNvSpPr txBox="1"/>
          <p:nvPr/>
        </p:nvSpPr>
        <p:spPr>
          <a:xfrm>
            <a:off x="7209852" y="3694794"/>
            <a:ext cx="599844" cy="369332"/>
          </a:xfrm>
          <a:prstGeom prst="rect">
            <a:avLst/>
          </a:prstGeom>
          <a:noFill/>
          <a:ln>
            <a:noFill/>
          </a:ln>
        </p:spPr>
        <p:txBody>
          <a:bodyPr wrap="none" rtlCol="0">
            <a:spAutoFit/>
          </a:bodyPr>
          <a:lstStyle/>
          <a:p>
            <a:r>
              <a:rPr lang="en-US" dirty="0" err="1" smtClean="0"/>
              <a:t>veth</a:t>
            </a:r>
            <a:endParaRPr lang="en-US" dirty="0"/>
          </a:p>
        </p:txBody>
      </p:sp>
      <p:sp>
        <p:nvSpPr>
          <p:cNvPr id="28" name="TextBox 27"/>
          <p:cNvSpPr txBox="1"/>
          <p:nvPr/>
        </p:nvSpPr>
        <p:spPr>
          <a:xfrm>
            <a:off x="8907144" y="3694794"/>
            <a:ext cx="783933" cy="369332"/>
          </a:xfrm>
          <a:prstGeom prst="rect">
            <a:avLst/>
          </a:prstGeom>
          <a:noFill/>
          <a:ln>
            <a:noFill/>
          </a:ln>
        </p:spPr>
        <p:txBody>
          <a:bodyPr wrap="none" rtlCol="0">
            <a:spAutoFit/>
          </a:bodyPr>
          <a:lstStyle/>
          <a:p>
            <a:r>
              <a:rPr lang="en-US" smtClean="0"/>
              <a:t>bridge</a:t>
            </a:r>
            <a:endParaRPr lang="en-US" dirty="0"/>
          </a:p>
        </p:txBody>
      </p:sp>
      <p:sp>
        <p:nvSpPr>
          <p:cNvPr id="29" name="TextBox 28"/>
          <p:cNvSpPr txBox="1"/>
          <p:nvPr/>
        </p:nvSpPr>
        <p:spPr>
          <a:xfrm>
            <a:off x="10437485" y="3694794"/>
            <a:ext cx="923201" cy="369332"/>
          </a:xfrm>
          <a:prstGeom prst="rect">
            <a:avLst/>
          </a:prstGeom>
          <a:noFill/>
          <a:ln>
            <a:noFill/>
          </a:ln>
        </p:spPr>
        <p:txBody>
          <a:bodyPr wrap="none" rtlCol="0">
            <a:spAutoFit/>
          </a:bodyPr>
          <a:lstStyle/>
          <a:p>
            <a:r>
              <a:rPr lang="en-US" smtClean="0"/>
              <a:t>iptables</a:t>
            </a:r>
            <a:endParaRPr lang="en-US" dirty="0"/>
          </a:p>
        </p:txBody>
      </p:sp>
      <p:sp>
        <p:nvSpPr>
          <p:cNvPr id="34" name="Rounded Rectangle 33"/>
          <p:cNvSpPr/>
          <p:nvPr/>
        </p:nvSpPr>
        <p:spPr>
          <a:xfrm>
            <a:off x="2046198" y="3567898"/>
            <a:ext cx="1034732"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118425" y="3569341"/>
            <a:ext cx="1034732"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198807" y="3567898"/>
            <a:ext cx="1034732"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5265717" y="3567898"/>
            <a:ext cx="1034732"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225813" y="3669799"/>
            <a:ext cx="503664" cy="369332"/>
          </a:xfrm>
          <a:prstGeom prst="rect">
            <a:avLst/>
          </a:prstGeom>
          <a:noFill/>
          <a:ln>
            <a:noFill/>
          </a:ln>
        </p:spPr>
        <p:txBody>
          <a:bodyPr wrap="none" rtlCol="0">
            <a:spAutoFit/>
          </a:bodyPr>
          <a:lstStyle/>
          <a:p>
            <a:r>
              <a:rPr lang="en-US" smtClean="0"/>
              <a:t>PID</a:t>
            </a:r>
            <a:endParaRPr lang="en-US" dirty="0"/>
          </a:p>
        </p:txBody>
      </p:sp>
      <p:sp>
        <p:nvSpPr>
          <p:cNvPr id="40" name="TextBox 39"/>
          <p:cNvSpPr txBox="1"/>
          <p:nvPr/>
        </p:nvSpPr>
        <p:spPr>
          <a:xfrm>
            <a:off x="2243997" y="3669799"/>
            <a:ext cx="643125" cy="369332"/>
          </a:xfrm>
          <a:prstGeom prst="rect">
            <a:avLst/>
          </a:prstGeom>
          <a:noFill/>
          <a:ln>
            <a:noFill/>
          </a:ln>
        </p:spPr>
        <p:txBody>
          <a:bodyPr wrap="none" rtlCol="0">
            <a:spAutoFit/>
          </a:bodyPr>
          <a:lstStyle/>
          <a:p>
            <a:r>
              <a:rPr lang="en-US" smtClean="0"/>
              <a:t>MNT</a:t>
            </a:r>
            <a:endParaRPr lang="en-US" dirty="0"/>
          </a:p>
        </p:txBody>
      </p:sp>
      <p:sp>
        <p:nvSpPr>
          <p:cNvPr id="41" name="TextBox 40"/>
          <p:cNvSpPr txBox="1"/>
          <p:nvPr/>
        </p:nvSpPr>
        <p:spPr>
          <a:xfrm>
            <a:off x="3394996" y="3669799"/>
            <a:ext cx="484428" cy="369332"/>
          </a:xfrm>
          <a:prstGeom prst="rect">
            <a:avLst/>
          </a:prstGeom>
          <a:noFill/>
          <a:ln>
            <a:noFill/>
          </a:ln>
        </p:spPr>
        <p:txBody>
          <a:bodyPr wrap="none" rtlCol="0">
            <a:spAutoFit/>
          </a:bodyPr>
          <a:lstStyle/>
          <a:p>
            <a:r>
              <a:rPr lang="en-US" smtClean="0"/>
              <a:t>IPC</a:t>
            </a:r>
            <a:endParaRPr lang="en-US" dirty="0"/>
          </a:p>
        </p:txBody>
      </p:sp>
      <p:sp>
        <p:nvSpPr>
          <p:cNvPr id="42" name="TextBox 41"/>
          <p:cNvSpPr txBox="1"/>
          <p:nvPr/>
        </p:nvSpPr>
        <p:spPr>
          <a:xfrm>
            <a:off x="4473959" y="3682875"/>
            <a:ext cx="549253" cy="369332"/>
          </a:xfrm>
          <a:prstGeom prst="rect">
            <a:avLst/>
          </a:prstGeom>
          <a:noFill/>
          <a:ln>
            <a:noFill/>
          </a:ln>
        </p:spPr>
        <p:txBody>
          <a:bodyPr wrap="none" rtlCol="0">
            <a:spAutoFit/>
          </a:bodyPr>
          <a:lstStyle/>
          <a:p>
            <a:pPr algn="ctr"/>
            <a:r>
              <a:rPr lang="en-US" dirty="0" smtClean="0"/>
              <a:t>UTS</a:t>
            </a:r>
            <a:endParaRPr lang="en-US" dirty="0"/>
          </a:p>
        </p:txBody>
      </p:sp>
      <p:sp>
        <p:nvSpPr>
          <p:cNvPr id="43" name="TextBox 42"/>
          <p:cNvSpPr txBox="1"/>
          <p:nvPr/>
        </p:nvSpPr>
        <p:spPr>
          <a:xfrm>
            <a:off x="5540869" y="3682875"/>
            <a:ext cx="558166" cy="369332"/>
          </a:xfrm>
          <a:prstGeom prst="rect">
            <a:avLst/>
          </a:prstGeom>
          <a:noFill/>
          <a:ln>
            <a:noFill/>
          </a:ln>
        </p:spPr>
        <p:txBody>
          <a:bodyPr wrap="none" rtlCol="0">
            <a:spAutoFit/>
          </a:bodyPr>
          <a:lstStyle/>
          <a:p>
            <a:r>
              <a:rPr lang="en-US" dirty="0" smtClean="0"/>
              <a:t>NET</a:t>
            </a:r>
            <a:endParaRPr lang="en-US" dirty="0"/>
          </a:p>
        </p:txBody>
      </p:sp>
      <p:sp>
        <p:nvSpPr>
          <p:cNvPr id="44" name="Rounded Rectangle 43"/>
          <p:cNvSpPr/>
          <p:nvPr/>
        </p:nvSpPr>
        <p:spPr>
          <a:xfrm>
            <a:off x="878519" y="4334266"/>
            <a:ext cx="5531248" cy="1295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968487" y="4912875"/>
            <a:ext cx="1293812"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253572" y="4347652"/>
            <a:ext cx="1387624" cy="523220"/>
          </a:xfrm>
          <a:prstGeom prst="rect">
            <a:avLst/>
          </a:prstGeom>
          <a:noFill/>
          <a:ln>
            <a:noFill/>
          </a:ln>
        </p:spPr>
        <p:txBody>
          <a:bodyPr wrap="none" rtlCol="0">
            <a:spAutoFit/>
          </a:bodyPr>
          <a:lstStyle/>
          <a:p>
            <a:pPr algn="ctr"/>
            <a:r>
              <a:rPr lang="en-US" sz="2800" b="1" dirty="0" err="1" smtClean="0">
                <a:solidFill>
                  <a:schemeClr val="bg1"/>
                </a:solidFill>
              </a:rPr>
              <a:t>Cgroups</a:t>
            </a:r>
            <a:endParaRPr lang="en-US" sz="2800" b="1" dirty="0">
              <a:solidFill>
                <a:schemeClr val="bg1"/>
              </a:solidFill>
            </a:endParaRPr>
          </a:p>
        </p:txBody>
      </p:sp>
      <p:sp>
        <p:nvSpPr>
          <p:cNvPr id="49" name="TextBox 48"/>
          <p:cNvSpPr txBox="1"/>
          <p:nvPr/>
        </p:nvSpPr>
        <p:spPr>
          <a:xfrm>
            <a:off x="1348178" y="5033843"/>
            <a:ext cx="526106" cy="369332"/>
          </a:xfrm>
          <a:prstGeom prst="rect">
            <a:avLst/>
          </a:prstGeom>
          <a:noFill/>
          <a:ln>
            <a:noFill/>
          </a:ln>
        </p:spPr>
        <p:txBody>
          <a:bodyPr wrap="none" rtlCol="0">
            <a:spAutoFit/>
          </a:bodyPr>
          <a:lstStyle/>
          <a:p>
            <a:r>
              <a:rPr lang="en-US" dirty="0" err="1" smtClean="0"/>
              <a:t>cpu</a:t>
            </a:r>
            <a:endParaRPr lang="en-US" dirty="0"/>
          </a:p>
        </p:txBody>
      </p:sp>
      <p:sp>
        <p:nvSpPr>
          <p:cNvPr id="52" name="Rounded Rectangle 51"/>
          <p:cNvSpPr/>
          <p:nvPr/>
        </p:nvSpPr>
        <p:spPr>
          <a:xfrm>
            <a:off x="6441386" y="4332457"/>
            <a:ext cx="5325944" cy="1295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6651818" y="4925729"/>
            <a:ext cx="1676400"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8631430" y="4925729"/>
            <a:ext cx="1295400"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10231630" y="4925729"/>
            <a:ext cx="1295400"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6" name="TextBox 55"/>
          <p:cNvSpPr txBox="1"/>
          <p:nvPr/>
        </p:nvSpPr>
        <p:spPr>
          <a:xfrm>
            <a:off x="8590129" y="4345843"/>
            <a:ext cx="1390125" cy="523220"/>
          </a:xfrm>
          <a:prstGeom prst="rect">
            <a:avLst/>
          </a:prstGeom>
          <a:noFill/>
          <a:ln>
            <a:noFill/>
          </a:ln>
        </p:spPr>
        <p:txBody>
          <a:bodyPr wrap="none" rtlCol="0">
            <a:spAutoFit/>
          </a:bodyPr>
          <a:lstStyle/>
          <a:p>
            <a:pPr algn="ctr"/>
            <a:r>
              <a:rPr lang="en-US" sz="2800" b="1" dirty="0" smtClean="0">
                <a:solidFill>
                  <a:schemeClr val="bg1"/>
                </a:solidFill>
              </a:rPr>
              <a:t>Security</a:t>
            </a:r>
            <a:endParaRPr lang="en-US" sz="2800" b="1" dirty="0">
              <a:solidFill>
                <a:schemeClr val="bg1"/>
              </a:solidFill>
            </a:endParaRPr>
          </a:p>
        </p:txBody>
      </p:sp>
      <p:sp>
        <p:nvSpPr>
          <p:cNvPr id="57" name="TextBox 56"/>
          <p:cNvSpPr txBox="1"/>
          <p:nvPr/>
        </p:nvSpPr>
        <p:spPr>
          <a:xfrm>
            <a:off x="6933617" y="5039170"/>
            <a:ext cx="1112805" cy="369332"/>
          </a:xfrm>
          <a:prstGeom prst="rect">
            <a:avLst/>
          </a:prstGeom>
          <a:noFill/>
          <a:ln>
            <a:noFill/>
          </a:ln>
        </p:spPr>
        <p:txBody>
          <a:bodyPr wrap="none" rtlCol="0">
            <a:spAutoFit/>
          </a:bodyPr>
          <a:lstStyle/>
          <a:p>
            <a:pPr algn="ctr"/>
            <a:r>
              <a:rPr lang="en-US" dirty="0" smtClean="0"/>
              <a:t>Capability</a:t>
            </a:r>
            <a:endParaRPr lang="en-US" dirty="0"/>
          </a:p>
        </p:txBody>
      </p:sp>
      <p:sp>
        <p:nvSpPr>
          <p:cNvPr id="58" name="TextBox 57"/>
          <p:cNvSpPr txBox="1"/>
          <p:nvPr/>
        </p:nvSpPr>
        <p:spPr>
          <a:xfrm>
            <a:off x="8831155" y="5039170"/>
            <a:ext cx="896400" cy="369332"/>
          </a:xfrm>
          <a:prstGeom prst="rect">
            <a:avLst/>
          </a:prstGeom>
          <a:noFill/>
          <a:ln>
            <a:noFill/>
          </a:ln>
        </p:spPr>
        <p:txBody>
          <a:bodyPr wrap="none" rtlCol="0">
            <a:spAutoFit/>
          </a:bodyPr>
          <a:lstStyle/>
          <a:p>
            <a:pPr algn="ctr"/>
            <a:r>
              <a:rPr lang="en-US" dirty="0" err="1" smtClean="0"/>
              <a:t>SELinux</a:t>
            </a:r>
            <a:endParaRPr lang="en-US" dirty="0"/>
          </a:p>
        </p:txBody>
      </p:sp>
      <p:sp>
        <p:nvSpPr>
          <p:cNvPr id="59" name="TextBox 58"/>
          <p:cNvSpPr txBox="1"/>
          <p:nvPr/>
        </p:nvSpPr>
        <p:spPr>
          <a:xfrm>
            <a:off x="10373550" y="5039170"/>
            <a:ext cx="1011560" cy="369332"/>
          </a:xfrm>
          <a:prstGeom prst="rect">
            <a:avLst/>
          </a:prstGeom>
          <a:noFill/>
          <a:ln>
            <a:noFill/>
          </a:ln>
        </p:spPr>
        <p:txBody>
          <a:bodyPr wrap="none" rtlCol="0">
            <a:spAutoFit/>
          </a:bodyPr>
          <a:lstStyle/>
          <a:p>
            <a:pPr algn="ctr"/>
            <a:r>
              <a:rPr lang="en-US" dirty="0" err="1" smtClean="0"/>
              <a:t>seccomp</a:t>
            </a:r>
            <a:endParaRPr lang="en-US" dirty="0"/>
          </a:p>
        </p:txBody>
      </p:sp>
      <p:sp>
        <p:nvSpPr>
          <p:cNvPr id="60" name="Rounded Rectangle 59"/>
          <p:cNvSpPr/>
          <p:nvPr/>
        </p:nvSpPr>
        <p:spPr>
          <a:xfrm>
            <a:off x="2325733" y="4920402"/>
            <a:ext cx="1293812"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2570402" y="5026316"/>
            <a:ext cx="807080" cy="369332"/>
          </a:xfrm>
          <a:prstGeom prst="rect">
            <a:avLst/>
          </a:prstGeom>
          <a:noFill/>
          <a:ln>
            <a:noFill/>
          </a:ln>
        </p:spPr>
        <p:txBody>
          <a:bodyPr wrap="none" rtlCol="0">
            <a:spAutoFit/>
          </a:bodyPr>
          <a:lstStyle/>
          <a:p>
            <a:r>
              <a:rPr lang="en-US" dirty="0" err="1" smtClean="0"/>
              <a:t>cpuset</a:t>
            </a:r>
            <a:endParaRPr lang="en-US" dirty="0"/>
          </a:p>
        </p:txBody>
      </p:sp>
      <p:sp>
        <p:nvSpPr>
          <p:cNvPr id="62" name="Rounded Rectangle 61"/>
          <p:cNvSpPr/>
          <p:nvPr/>
        </p:nvSpPr>
        <p:spPr>
          <a:xfrm>
            <a:off x="3659314" y="4905110"/>
            <a:ext cx="1293812"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3818297" y="5018551"/>
            <a:ext cx="975845" cy="369332"/>
          </a:xfrm>
          <a:prstGeom prst="rect">
            <a:avLst/>
          </a:prstGeom>
          <a:noFill/>
          <a:ln>
            <a:noFill/>
          </a:ln>
        </p:spPr>
        <p:txBody>
          <a:bodyPr wrap="none" rtlCol="0">
            <a:spAutoFit/>
          </a:bodyPr>
          <a:lstStyle/>
          <a:p>
            <a:r>
              <a:rPr lang="en-US" dirty="0" smtClean="0"/>
              <a:t>memory</a:t>
            </a:r>
            <a:endParaRPr lang="en-US" dirty="0"/>
          </a:p>
        </p:txBody>
      </p:sp>
      <p:sp>
        <p:nvSpPr>
          <p:cNvPr id="64" name="Rounded Rectangle 63"/>
          <p:cNvSpPr/>
          <p:nvPr/>
        </p:nvSpPr>
        <p:spPr>
          <a:xfrm>
            <a:off x="5011952" y="4893238"/>
            <a:ext cx="1293812" cy="5962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263204" y="5033843"/>
            <a:ext cx="791307" cy="369332"/>
          </a:xfrm>
          <a:prstGeom prst="rect">
            <a:avLst/>
          </a:prstGeom>
          <a:noFill/>
          <a:ln>
            <a:noFill/>
          </a:ln>
        </p:spPr>
        <p:txBody>
          <a:bodyPr wrap="none" rtlCol="0">
            <a:spAutoFit/>
          </a:bodyPr>
          <a:lstStyle/>
          <a:p>
            <a:r>
              <a:rPr lang="en-US" dirty="0" smtClean="0"/>
              <a:t>device</a:t>
            </a:r>
            <a:endParaRPr lang="en-US" dirty="0"/>
          </a:p>
        </p:txBody>
      </p:sp>
      <p:sp>
        <p:nvSpPr>
          <p:cNvPr id="67" name="Rounded Rectangle 66"/>
          <p:cNvSpPr/>
          <p:nvPr/>
        </p:nvSpPr>
        <p:spPr>
          <a:xfrm>
            <a:off x="685800" y="1371600"/>
            <a:ext cx="11277600" cy="4628147"/>
          </a:xfrm>
          <a:prstGeom prst="round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8763000" y="1066800"/>
            <a:ext cx="2018438" cy="523220"/>
          </a:xfrm>
          <a:prstGeom prst="rect">
            <a:avLst/>
          </a:prstGeom>
          <a:solidFill>
            <a:schemeClr val="bg1"/>
          </a:solidFill>
        </p:spPr>
        <p:txBody>
          <a:bodyPr wrap="none" rtlCol="0">
            <a:spAutoFit/>
          </a:bodyPr>
          <a:lstStyle/>
          <a:p>
            <a:r>
              <a:rPr lang="en-US" sz="2800" b="1" dirty="0" smtClean="0">
                <a:latin typeface="+mn-lt"/>
                <a:ea typeface="Courier New" charset="0"/>
                <a:cs typeface="Courier New" charset="0"/>
              </a:rPr>
              <a:t>Linux Kernel</a:t>
            </a:r>
            <a:endParaRPr lang="en-US" sz="2800" b="1" dirty="0">
              <a:latin typeface="+mn-lt"/>
              <a:ea typeface="Courier New" charset="0"/>
              <a:cs typeface="Courier New" charset="0"/>
            </a:endParaRPr>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18" y="1034088"/>
            <a:ext cx="2646134" cy="2646134"/>
          </a:xfrm>
          <a:prstGeom prst="rect">
            <a:avLst/>
          </a:prstGeom>
        </p:spPr>
      </p:pic>
    </p:spTree>
    <p:extLst>
      <p:ext uri="{BB962C8B-B14F-4D97-AF65-F5344CB8AC3E}">
        <p14:creationId xmlns:p14="http://schemas.microsoft.com/office/powerpoint/2010/main" val="48956807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this I</a:t>
            </a:r>
            <a:r>
              <a:rPr lang="en-US" dirty="0" smtClean="0"/>
              <a:t>mportant?</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Think about image formatting vs. </a:t>
            </a:r>
            <a:r>
              <a:rPr lang="en-US" sz="2400" dirty="0"/>
              <a:t>golden </a:t>
            </a:r>
            <a:r>
              <a:rPr lang="en-US" sz="2400" dirty="0" smtClean="0"/>
              <a:t>imaging </a:t>
            </a:r>
            <a:endParaRPr lang="en-US" sz="2400" dirty="0"/>
          </a:p>
          <a:p>
            <a:pPr>
              <a:buFont typeface="Wingdings" charset="2"/>
              <a:buChar char="q"/>
            </a:pPr>
            <a:r>
              <a:rPr lang="en-US" sz="2400" dirty="0" smtClean="0"/>
              <a:t> When using API calls</a:t>
            </a:r>
            <a:endParaRPr lang="en-US" sz="2400" dirty="0"/>
          </a:p>
          <a:p>
            <a:pPr>
              <a:buFont typeface="Wingdings" charset="2"/>
              <a:buChar char="q"/>
            </a:pPr>
            <a:r>
              <a:rPr lang="en-US" sz="2400" dirty="0" smtClean="0"/>
              <a:t> Packaging</a:t>
            </a:r>
            <a:endParaRPr lang="en-US" sz="2400" dirty="0"/>
          </a:p>
          <a:p>
            <a:pPr>
              <a:buFont typeface="Wingdings" charset="2"/>
              <a:buChar char="q"/>
            </a:pPr>
            <a:r>
              <a:rPr lang="en-US" sz="2400" dirty="0" smtClean="0"/>
              <a:t> Structural separation </a:t>
            </a:r>
            <a:r>
              <a:rPr lang="en-US" sz="2400" dirty="0"/>
              <a:t>of concerns (</a:t>
            </a:r>
            <a:r>
              <a:rPr lang="en-US" sz="2400" dirty="0" err="1"/>
              <a:t>Devs</a:t>
            </a:r>
            <a:r>
              <a:rPr lang="en-US" sz="2400" dirty="0"/>
              <a:t>/Ops)</a:t>
            </a:r>
          </a:p>
          <a:p>
            <a:pPr>
              <a:buFont typeface="Wingdings" charset="2"/>
              <a:buChar char="q"/>
            </a:pPr>
            <a:r>
              <a:rPr lang="en-US" sz="2400" dirty="0" smtClean="0"/>
              <a:t> Density and infrastructure </a:t>
            </a:r>
            <a:r>
              <a:rPr lang="en-US" sz="2400" dirty="0"/>
              <a:t>utilization</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spTree>
    <p:extLst>
      <p:ext uri="{BB962C8B-B14F-4D97-AF65-F5344CB8AC3E}">
        <p14:creationId xmlns:p14="http://schemas.microsoft.com/office/powerpoint/2010/main" val="49983772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Foundations of Docker</a:t>
            </a: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12</a:t>
            </a:fld>
            <a:endParaRPr lang="en-US" altLang="en-US"/>
          </a:p>
        </p:txBody>
      </p:sp>
      <p:sp>
        <p:nvSpPr>
          <p:cNvPr id="22" name="Cube 21"/>
          <p:cNvSpPr/>
          <p:nvPr/>
        </p:nvSpPr>
        <p:spPr>
          <a:xfrm>
            <a:off x="2079482" y="2641616"/>
            <a:ext cx="7705313" cy="4317074"/>
          </a:xfrm>
          <a:prstGeom prst="cube">
            <a:avLst>
              <a:gd name="adj" fmla="val 45428"/>
            </a:avLst>
          </a:prstGeom>
          <a:solidFill>
            <a:schemeClr val="accent6"/>
          </a:solidFill>
          <a:ln>
            <a:noFill/>
          </a:ln>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be 19"/>
          <p:cNvSpPr/>
          <p:nvPr/>
        </p:nvSpPr>
        <p:spPr>
          <a:xfrm>
            <a:off x="3040446" y="2504623"/>
            <a:ext cx="6732202" cy="2209623"/>
          </a:xfrm>
          <a:prstGeom prst="cube">
            <a:avLst>
              <a:gd name="adj" fmla="val 45428"/>
            </a:avLst>
          </a:prstGeom>
          <a:solidFill>
            <a:schemeClr val="accent1">
              <a:lumMod val="60000"/>
              <a:lumOff val="40000"/>
            </a:schemeClr>
          </a:solidFill>
          <a:ln>
            <a:noFill/>
          </a:ln>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rot="197265">
            <a:off x="8219565" y="3180046"/>
            <a:ext cx="2077813" cy="769441"/>
          </a:xfrm>
          <a:prstGeom prst="rect">
            <a:avLst/>
          </a:prstGeom>
          <a:noFill/>
          <a:ln>
            <a:noFill/>
          </a:ln>
          <a:scene3d>
            <a:camera prst="isometricOffAxis2Right"/>
            <a:lightRig rig="threePt" dir="t"/>
          </a:scene3d>
        </p:spPr>
        <p:txBody>
          <a:bodyPr wrap="none" rtlCol="0">
            <a:spAutoFit/>
          </a:bodyPr>
          <a:lstStyle/>
          <a:p>
            <a:r>
              <a:rPr lang="en-US" sz="4400" b="1" spc="300" dirty="0" smtClean="0"/>
              <a:t>Debian</a:t>
            </a:r>
            <a:endParaRPr lang="en-US" sz="4400" b="1" spc="300" dirty="0"/>
          </a:p>
        </p:txBody>
      </p:sp>
      <p:sp>
        <p:nvSpPr>
          <p:cNvPr id="12" name="Cube 11"/>
          <p:cNvSpPr/>
          <p:nvPr/>
        </p:nvSpPr>
        <p:spPr>
          <a:xfrm>
            <a:off x="3040446" y="1861911"/>
            <a:ext cx="6732202" cy="2209623"/>
          </a:xfrm>
          <a:prstGeom prst="cube">
            <a:avLst>
              <a:gd name="adj" fmla="val 45428"/>
            </a:avLst>
          </a:prstGeom>
          <a:solidFill>
            <a:srgbClr val="FF5220"/>
          </a:solidFill>
          <a:ln>
            <a:noFill/>
          </a:ln>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97265">
            <a:off x="8272591" y="2569607"/>
            <a:ext cx="2045945" cy="769441"/>
          </a:xfrm>
          <a:prstGeom prst="rect">
            <a:avLst/>
          </a:prstGeom>
          <a:noFill/>
          <a:ln>
            <a:noFill/>
          </a:ln>
          <a:scene3d>
            <a:camera prst="isometricOffAxis2Right"/>
            <a:lightRig rig="threePt" dir="t"/>
          </a:scene3d>
        </p:spPr>
        <p:txBody>
          <a:bodyPr wrap="none" rtlCol="0">
            <a:spAutoFit/>
          </a:bodyPr>
          <a:lstStyle/>
          <a:p>
            <a:r>
              <a:rPr lang="en-US" sz="4400" b="1" spc="300" dirty="0" smtClean="0"/>
              <a:t>EMACS</a:t>
            </a:r>
            <a:endParaRPr lang="en-US" sz="4400" b="1" spc="300" dirty="0"/>
          </a:p>
        </p:txBody>
      </p:sp>
      <p:sp>
        <p:nvSpPr>
          <p:cNvPr id="14" name="Cube 13"/>
          <p:cNvSpPr/>
          <p:nvPr/>
        </p:nvSpPr>
        <p:spPr>
          <a:xfrm>
            <a:off x="3040446" y="1219200"/>
            <a:ext cx="6732202" cy="2209623"/>
          </a:xfrm>
          <a:prstGeom prst="cube">
            <a:avLst>
              <a:gd name="adj" fmla="val 45428"/>
            </a:avLst>
          </a:prstGeom>
          <a:solidFill>
            <a:srgbClr val="FF5220"/>
          </a:solidFill>
          <a:ln>
            <a:noFill/>
          </a:ln>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rot="197265">
            <a:off x="8214981" y="1910161"/>
            <a:ext cx="2161169" cy="769441"/>
          </a:xfrm>
          <a:prstGeom prst="rect">
            <a:avLst/>
          </a:prstGeom>
          <a:noFill/>
          <a:ln>
            <a:noFill/>
          </a:ln>
          <a:scene3d>
            <a:camera prst="isometricOffAxis2Right"/>
            <a:lightRig rig="threePt" dir="t"/>
          </a:scene3d>
        </p:spPr>
        <p:txBody>
          <a:bodyPr wrap="none" rtlCol="0">
            <a:spAutoFit/>
          </a:bodyPr>
          <a:lstStyle/>
          <a:p>
            <a:r>
              <a:rPr lang="en-US" sz="4400" b="1" spc="300" dirty="0" smtClean="0"/>
              <a:t>Apache</a:t>
            </a:r>
          </a:p>
        </p:txBody>
      </p:sp>
      <p:sp>
        <p:nvSpPr>
          <p:cNvPr id="16" name="Cube 15"/>
          <p:cNvSpPr/>
          <p:nvPr/>
        </p:nvSpPr>
        <p:spPr>
          <a:xfrm>
            <a:off x="3040446" y="533400"/>
            <a:ext cx="6732202" cy="2209623"/>
          </a:xfrm>
          <a:prstGeom prst="cube">
            <a:avLst>
              <a:gd name="adj" fmla="val 45428"/>
            </a:avLst>
          </a:prstGeom>
          <a:solidFill>
            <a:schemeClr val="accent1">
              <a:alpha val="65000"/>
            </a:schemeClr>
          </a:solidFill>
          <a:ln>
            <a:noFill/>
          </a:ln>
          <a:effectLst/>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505200" y="1616561"/>
            <a:ext cx="5176417" cy="646331"/>
          </a:xfrm>
          <a:prstGeom prst="rect">
            <a:avLst/>
          </a:prstGeom>
          <a:noFill/>
          <a:ln>
            <a:noFill/>
          </a:ln>
        </p:spPr>
        <p:txBody>
          <a:bodyPr wrap="none" rtlCol="0">
            <a:spAutoFit/>
          </a:bodyPr>
          <a:lstStyle/>
          <a:p>
            <a:r>
              <a:rPr lang="en-US" sz="3600" b="1" dirty="0">
                <a:latin typeface="Courier New" charset="0"/>
                <a:ea typeface="Courier New" charset="0"/>
                <a:cs typeface="Courier New" charset="0"/>
              </a:rPr>
              <a:t>Writable </a:t>
            </a:r>
            <a:r>
              <a:rPr lang="en-US" sz="3600" b="1" dirty="0" smtClean="0">
                <a:latin typeface="Courier New" charset="0"/>
                <a:ea typeface="Courier New" charset="0"/>
                <a:cs typeface="Courier New" charset="0"/>
              </a:rPr>
              <a:t>Container</a:t>
            </a:r>
            <a:endParaRPr lang="en-US" sz="3600" b="1" dirty="0">
              <a:latin typeface="Courier New" charset="0"/>
              <a:ea typeface="Courier New" charset="0"/>
              <a:cs typeface="Courier New" charset="0"/>
            </a:endParaRPr>
          </a:p>
        </p:txBody>
      </p:sp>
      <p:sp>
        <p:nvSpPr>
          <p:cNvPr id="27" name="TextBox 26"/>
          <p:cNvSpPr txBox="1"/>
          <p:nvPr/>
        </p:nvSpPr>
        <p:spPr>
          <a:xfrm>
            <a:off x="6910921" y="2248895"/>
            <a:ext cx="1763624" cy="646331"/>
          </a:xfrm>
          <a:prstGeom prst="rect">
            <a:avLst/>
          </a:prstGeom>
          <a:noFill/>
          <a:ln>
            <a:noFill/>
          </a:ln>
        </p:spPr>
        <p:txBody>
          <a:bodyPr wrap="none" rtlCol="0">
            <a:spAutoFit/>
          </a:bodyPr>
          <a:lstStyle/>
          <a:p>
            <a:pPr algn="r"/>
            <a:r>
              <a:rPr lang="en-US" sz="3600" b="1" spc="300" dirty="0" smtClean="0">
                <a:latin typeface="Courier New" charset="0"/>
                <a:ea typeface="Courier New" charset="0"/>
                <a:cs typeface="Courier New" charset="0"/>
              </a:rPr>
              <a:t>Image</a:t>
            </a:r>
            <a:endParaRPr lang="en-US" sz="3600" b="1" spc="300" dirty="0">
              <a:latin typeface="Courier New" charset="0"/>
              <a:ea typeface="Courier New" charset="0"/>
              <a:cs typeface="Courier New" charset="0"/>
            </a:endParaRPr>
          </a:p>
        </p:txBody>
      </p:sp>
      <p:sp>
        <p:nvSpPr>
          <p:cNvPr id="29" name="TextBox 28"/>
          <p:cNvSpPr txBox="1"/>
          <p:nvPr/>
        </p:nvSpPr>
        <p:spPr>
          <a:xfrm>
            <a:off x="6908308" y="2889992"/>
            <a:ext cx="1763624" cy="646331"/>
          </a:xfrm>
          <a:prstGeom prst="rect">
            <a:avLst/>
          </a:prstGeom>
          <a:noFill/>
          <a:ln>
            <a:noFill/>
          </a:ln>
        </p:spPr>
        <p:txBody>
          <a:bodyPr wrap="none" rtlCol="0">
            <a:spAutoFit/>
          </a:bodyPr>
          <a:lstStyle/>
          <a:p>
            <a:pPr algn="r"/>
            <a:r>
              <a:rPr lang="en-US" sz="3600" b="1" spc="300" dirty="0" smtClean="0">
                <a:latin typeface="Courier New" charset="0"/>
                <a:ea typeface="Courier New" charset="0"/>
                <a:cs typeface="Courier New" charset="0"/>
              </a:rPr>
              <a:t>Image</a:t>
            </a:r>
            <a:endParaRPr lang="en-US" sz="3600" b="1" spc="300" dirty="0">
              <a:latin typeface="Courier New" charset="0"/>
              <a:ea typeface="Courier New" charset="0"/>
              <a:cs typeface="Courier New" charset="0"/>
            </a:endParaRPr>
          </a:p>
        </p:txBody>
      </p:sp>
      <p:sp>
        <p:nvSpPr>
          <p:cNvPr id="30" name="TextBox 29"/>
          <p:cNvSpPr txBox="1"/>
          <p:nvPr/>
        </p:nvSpPr>
        <p:spPr>
          <a:xfrm>
            <a:off x="5329350" y="3529133"/>
            <a:ext cx="3342582" cy="646331"/>
          </a:xfrm>
          <a:prstGeom prst="rect">
            <a:avLst/>
          </a:prstGeom>
          <a:noFill/>
          <a:ln>
            <a:noFill/>
          </a:ln>
        </p:spPr>
        <p:txBody>
          <a:bodyPr wrap="none" rtlCol="0">
            <a:spAutoFit/>
          </a:bodyPr>
          <a:lstStyle/>
          <a:p>
            <a:pPr algn="r"/>
            <a:r>
              <a:rPr lang="en-US" sz="3600" b="1" spc="300" dirty="0" smtClean="0">
                <a:latin typeface="Courier New" charset="0"/>
                <a:ea typeface="Courier New" charset="0"/>
                <a:cs typeface="Courier New" charset="0"/>
              </a:rPr>
              <a:t>Base Image</a:t>
            </a:r>
            <a:endParaRPr lang="en-US" sz="3600" b="1" spc="300" dirty="0">
              <a:latin typeface="Courier New" charset="0"/>
              <a:ea typeface="Courier New" charset="0"/>
              <a:cs typeface="Courier New" charset="0"/>
            </a:endParaRPr>
          </a:p>
        </p:txBody>
      </p:sp>
      <p:sp>
        <p:nvSpPr>
          <p:cNvPr id="31" name="TextBox 30"/>
          <p:cNvSpPr txBox="1"/>
          <p:nvPr/>
        </p:nvSpPr>
        <p:spPr>
          <a:xfrm>
            <a:off x="4029068" y="4710159"/>
            <a:ext cx="3743332" cy="1200329"/>
          </a:xfrm>
          <a:prstGeom prst="rect">
            <a:avLst/>
          </a:prstGeom>
          <a:noFill/>
          <a:ln>
            <a:noFill/>
          </a:ln>
        </p:spPr>
        <p:txBody>
          <a:bodyPr wrap="none" rtlCol="0">
            <a:spAutoFit/>
          </a:bodyPr>
          <a:lstStyle/>
          <a:p>
            <a:pPr algn="r"/>
            <a:r>
              <a:rPr lang="en-US" sz="7200" b="1" spc="300" dirty="0" smtClean="0">
                <a:latin typeface="Courier New" charset="0"/>
                <a:ea typeface="Courier New" charset="0"/>
                <a:cs typeface="Courier New" charset="0"/>
              </a:rPr>
              <a:t>bootfs</a:t>
            </a:r>
            <a:endParaRPr lang="en-US" sz="7200" b="1" spc="300" dirty="0">
              <a:latin typeface="Courier New" charset="0"/>
              <a:ea typeface="Courier New" charset="0"/>
              <a:cs typeface="Courier New" charset="0"/>
            </a:endParaRPr>
          </a:p>
        </p:txBody>
      </p:sp>
      <p:sp>
        <p:nvSpPr>
          <p:cNvPr id="33" name="TextBox 32"/>
          <p:cNvSpPr txBox="1"/>
          <p:nvPr/>
        </p:nvSpPr>
        <p:spPr>
          <a:xfrm rot="197265">
            <a:off x="7246645" y="4085517"/>
            <a:ext cx="3157403" cy="1323439"/>
          </a:xfrm>
          <a:prstGeom prst="rect">
            <a:avLst/>
          </a:prstGeom>
          <a:noFill/>
          <a:ln>
            <a:noFill/>
          </a:ln>
          <a:scene3d>
            <a:camera prst="isometricOffAxis2Right"/>
            <a:lightRig rig="threePt" dir="t"/>
          </a:scene3d>
        </p:spPr>
        <p:txBody>
          <a:bodyPr wrap="none" rtlCol="0">
            <a:spAutoFit/>
          </a:bodyPr>
          <a:lstStyle/>
          <a:p>
            <a:r>
              <a:rPr lang="en-US" sz="8000" b="1" spc="300" dirty="0" smtClean="0"/>
              <a:t>Kernel</a:t>
            </a:r>
          </a:p>
        </p:txBody>
      </p:sp>
      <p:sp>
        <p:nvSpPr>
          <p:cNvPr id="35" name="TextBox 34"/>
          <p:cNvSpPr txBox="1"/>
          <p:nvPr/>
        </p:nvSpPr>
        <p:spPr>
          <a:xfrm>
            <a:off x="1066800" y="2274438"/>
            <a:ext cx="1588192" cy="1200329"/>
          </a:xfrm>
          <a:prstGeom prst="rect">
            <a:avLst/>
          </a:prstGeom>
          <a:noFill/>
        </p:spPr>
        <p:txBody>
          <a:bodyPr wrap="none" rtlCol="0">
            <a:spAutoFit/>
          </a:bodyPr>
          <a:lstStyle/>
          <a:p>
            <a:pPr algn="r"/>
            <a:r>
              <a:rPr lang="en-US" sz="2400" b="1" dirty="0" smtClean="0"/>
              <a:t>References</a:t>
            </a:r>
          </a:p>
          <a:p>
            <a:pPr algn="r"/>
            <a:r>
              <a:rPr lang="en-US" sz="2400" b="1" dirty="0" smtClean="0"/>
              <a:t>Parent</a:t>
            </a:r>
          </a:p>
          <a:p>
            <a:pPr algn="r"/>
            <a:r>
              <a:rPr lang="en-US" sz="2400" b="1" dirty="0" smtClean="0"/>
              <a:t>Image</a:t>
            </a:r>
            <a:endParaRPr lang="en-US" sz="2400" b="1" dirty="0"/>
          </a:p>
        </p:txBody>
      </p: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385734"/>
            <a:ext cx="2646134" cy="2646134"/>
          </a:xfrm>
          <a:prstGeom prst="rect">
            <a:avLst/>
          </a:prstGeom>
        </p:spPr>
      </p:pic>
      <p:sp>
        <p:nvSpPr>
          <p:cNvPr id="42" name="Left Brace 41"/>
          <p:cNvSpPr/>
          <p:nvPr/>
        </p:nvSpPr>
        <p:spPr>
          <a:xfrm>
            <a:off x="2667000" y="2504623"/>
            <a:ext cx="228600" cy="708534"/>
          </a:xfrm>
          <a:prstGeom prst="leftBrace">
            <a:avLst>
              <a:gd name="adj1" fmla="val 49468"/>
              <a:gd name="adj2" fmla="val 50000"/>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984599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Virtualization vs. Containerization </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sp>
        <p:nvSpPr>
          <p:cNvPr id="7" name="Rounded Rectangle 6"/>
          <p:cNvSpPr/>
          <p:nvPr/>
        </p:nvSpPr>
        <p:spPr>
          <a:xfrm>
            <a:off x="2307756" y="3810000"/>
            <a:ext cx="2971800" cy="609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Hypervisor</a:t>
            </a:r>
            <a:endParaRPr lang="en-US" sz="2400" b="1" dirty="0"/>
          </a:p>
        </p:txBody>
      </p:sp>
      <p:sp>
        <p:nvSpPr>
          <p:cNvPr id="8" name="Rounded Rectangle 7"/>
          <p:cNvSpPr/>
          <p:nvPr/>
        </p:nvSpPr>
        <p:spPr>
          <a:xfrm>
            <a:off x="2307756" y="4495800"/>
            <a:ext cx="2971800" cy="609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OS</a:t>
            </a:r>
            <a:endParaRPr lang="en-US" sz="2400" b="1" dirty="0"/>
          </a:p>
        </p:txBody>
      </p:sp>
      <p:sp>
        <p:nvSpPr>
          <p:cNvPr id="9" name="Rounded Rectangle 8"/>
          <p:cNvSpPr/>
          <p:nvPr/>
        </p:nvSpPr>
        <p:spPr>
          <a:xfrm>
            <a:off x="2289613" y="5181600"/>
            <a:ext cx="2971800" cy="609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x86 Hardware</a:t>
            </a:r>
            <a:endParaRPr lang="en-US" sz="2400" b="1" dirty="0"/>
          </a:p>
        </p:txBody>
      </p:sp>
      <p:sp>
        <p:nvSpPr>
          <p:cNvPr id="13" name="Rounded Rectangle 12"/>
          <p:cNvSpPr/>
          <p:nvPr/>
        </p:nvSpPr>
        <p:spPr>
          <a:xfrm>
            <a:off x="2289613" y="1752600"/>
            <a:ext cx="932543" cy="19812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a:t>
            </a:r>
          </a:p>
          <a:p>
            <a:pPr algn="ctr"/>
            <a:endParaRPr lang="en-US" sz="2400" b="1" dirty="0" smtClean="0"/>
          </a:p>
          <a:p>
            <a:pPr algn="ctr"/>
            <a:r>
              <a:rPr lang="en-US" sz="2400" b="1" dirty="0" smtClean="0"/>
              <a:t>lib</a:t>
            </a:r>
          </a:p>
          <a:p>
            <a:pPr algn="ctr"/>
            <a:endParaRPr lang="en-US" sz="2400" b="1" dirty="0" smtClean="0"/>
          </a:p>
          <a:p>
            <a:pPr algn="ctr"/>
            <a:r>
              <a:rPr lang="en-US" sz="2400" b="1" dirty="0" smtClean="0"/>
              <a:t>OS</a:t>
            </a:r>
            <a:endParaRPr lang="en-US" sz="2400" b="1" dirty="0"/>
          </a:p>
        </p:txBody>
      </p:sp>
      <p:sp>
        <p:nvSpPr>
          <p:cNvPr id="14" name="Rounded Rectangle 13"/>
          <p:cNvSpPr/>
          <p:nvPr/>
        </p:nvSpPr>
        <p:spPr>
          <a:xfrm>
            <a:off x="3309241" y="1752600"/>
            <a:ext cx="932543" cy="19812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a:t>
            </a:r>
          </a:p>
          <a:p>
            <a:pPr algn="ctr"/>
            <a:endParaRPr lang="en-US" sz="2400" b="1" dirty="0" smtClean="0"/>
          </a:p>
          <a:p>
            <a:pPr algn="ctr"/>
            <a:r>
              <a:rPr lang="en-US" sz="2400" b="1" dirty="0" smtClean="0"/>
              <a:t>lib</a:t>
            </a:r>
          </a:p>
          <a:p>
            <a:pPr algn="ctr"/>
            <a:endParaRPr lang="en-US" sz="2400" b="1" dirty="0" smtClean="0"/>
          </a:p>
          <a:p>
            <a:pPr algn="ctr"/>
            <a:r>
              <a:rPr lang="en-US" sz="2400" b="1" dirty="0" smtClean="0"/>
              <a:t>OS</a:t>
            </a:r>
            <a:endParaRPr lang="en-US" sz="2400" b="1" dirty="0"/>
          </a:p>
        </p:txBody>
      </p:sp>
      <p:sp>
        <p:nvSpPr>
          <p:cNvPr id="16" name="Rounded Rectangle 15"/>
          <p:cNvSpPr/>
          <p:nvPr/>
        </p:nvSpPr>
        <p:spPr>
          <a:xfrm>
            <a:off x="6847115" y="4267200"/>
            <a:ext cx="2971800" cy="609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OS</a:t>
            </a:r>
            <a:endParaRPr lang="en-US" sz="2400" b="1" dirty="0"/>
          </a:p>
        </p:txBody>
      </p:sp>
      <p:sp>
        <p:nvSpPr>
          <p:cNvPr id="17" name="Rounded Rectangle 16"/>
          <p:cNvSpPr/>
          <p:nvPr/>
        </p:nvSpPr>
        <p:spPr>
          <a:xfrm>
            <a:off x="6828972" y="4953000"/>
            <a:ext cx="2971800" cy="609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x86 Hardware</a:t>
            </a:r>
            <a:endParaRPr lang="en-US" sz="2400" b="1" dirty="0"/>
          </a:p>
        </p:txBody>
      </p:sp>
      <p:sp>
        <p:nvSpPr>
          <p:cNvPr id="18" name="Rounded Rectangle 17"/>
          <p:cNvSpPr/>
          <p:nvPr/>
        </p:nvSpPr>
        <p:spPr>
          <a:xfrm>
            <a:off x="6828972" y="2209800"/>
            <a:ext cx="932543" cy="19812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a:t>
            </a:r>
          </a:p>
          <a:p>
            <a:pPr algn="ctr"/>
            <a:endParaRPr lang="en-US" sz="2400" b="1" dirty="0" smtClean="0"/>
          </a:p>
          <a:p>
            <a:pPr algn="ctr"/>
            <a:r>
              <a:rPr lang="en-US" sz="2400" b="1" dirty="0" smtClean="0"/>
              <a:t>lib</a:t>
            </a:r>
          </a:p>
        </p:txBody>
      </p:sp>
      <p:sp>
        <p:nvSpPr>
          <p:cNvPr id="19" name="Rounded Rectangle 18"/>
          <p:cNvSpPr/>
          <p:nvPr/>
        </p:nvSpPr>
        <p:spPr>
          <a:xfrm>
            <a:off x="7848600" y="2209800"/>
            <a:ext cx="932543" cy="19812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a:t>
            </a:r>
          </a:p>
          <a:p>
            <a:pPr algn="ctr"/>
            <a:endParaRPr lang="en-US" sz="2400" b="1" dirty="0" smtClean="0"/>
          </a:p>
          <a:p>
            <a:pPr algn="ctr"/>
            <a:r>
              <a:rPr lang="en-US" sz="2400" b="1" dirty="0" smtClean="0"/>
              <a:t>lib</a:t>
            </a:r>
          </a:p>
        </p:txBody>
      </p:sp>
      <p:sp>
        <p:nvSpPr>
          <p:cNvPr id="20" name="TextBox 19"/>
          <p:cNvSpPr txBox="1"/>
          <p:nvPr/>
        </p:nvSpPr>
        <p:spPr>
          <a:xfrm>
            <a:off x="9035867" y="2914471"/>
            <a:ext cx="2028119" cy="1200329"/>
          </a:xfrm>
          <a:prstGeom prst="rect">
            <a:avLst/>
          </a:prstGeom>
          <a:noFill/>
        </p:spPr>
        <p:txBody>
          <a:bodyPr wrap="none" rtlCol="0">
            <a:spAutoFit/>
          </a:bodyPr>
          <a:lstStyle/>
          <a:p>
            <a:r>
              <a:rPr lang="en-US" sz="2400" b="1" dirty="0" smtClean="0">
                <a:latin typeface="Courier New" charset="0"/>
                <a:ea typeface="Courier New" charset="0"/>
                <a:cs typeface="Courier New" charset="0"/>
              </a:rPr>
              <a:t>namespaces</a:t>
            </a:r>
          </a:p>
          <a:p>
            <a:r>
              <a:rPr lang="en-US" sz="2400" b="1" dirty="0" err="1" smtClean="0">
                <a:latin typeface="Courier New" charset="0"/>
                <a:ea typeface="Courier New" charset="0"/>
                <a:cs typeface="Courier New" charset="0"/>
              </a:rPr>
              <a:t>cgroups</a:t>
            </a:r>
            <a:endParaRPr lang="en-US" sz="2400" b="1" dirty="0" smtClean="0">
              <a:latin typeface="Courier New" charset="0"/>
              <a:ea typeface="Courier New" charset="0"/>
              <a:cs typeface="Courier New" charset="0"/>
            </a:endParaRPr>
          </a:p>
          <a:p>
            <a:r>
              <a:rPr lang="en-US" sz="2400" b="1" dirty="0" err="1" smtClean="0">
                <a:latin typeface="Courier New" charset="0"/>
                <a:ea typeface="Courier New" charset="0"/>
                <a:cs typeface="Courier New" charset="0"/>
              </a:rPr>
              <a:t>chroots</a:t>
            </a:r>
            <a:endParaRPr lang="en-US" sz="2400" b="1" dirty="0" smtClean="0">
              <a:latin typeface="Courier New" charset="0"/>
              <a:ea typeface="Courier New" charset="0"/>
              <a:cs typeface="Courier New" charset="0"/>
            </a:endParaRPr>
          </a:p>
        </p:txBody>
      </p:sp>
      <p:sp>
        <p:nvSpPr>
          <p:cNvPr id="22" name="Rectangle 21"/>
          <p:cNvSpPr/>
          <p:nvPr/>
        </p:nvSpPr>
        <p:spPr>
          <a:xfrm>
            <a:off x="6749133" y="2057400"/>
            <a:ext cx="1055915" cy="2286000"/>
          </a:xfrm>
          <a:prstGeom prst="rect">
            <a:avLst/>
          </a:prstGeom>
          <a:noFill/>
          <a:ln w="635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803445" y="2057400"/>
            <a:ext cx="1055915" cy="2286000"/>
          </a:xfrm>
          <a:prstGeom prst="rect">
            <a:avLst/>
          </a:prstGeom>
          <a:noFill/>
          <a:ln w="635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289613" y="1295400"/>
            <a:ext cx="1907830" cy="461665"/>
          </a:xfrm>
          <a:prstGeom prst="rect">
            <a:avLst/>
          </a:prstGeom>
          <a:noFill/>
        </p:spPr>
        <p:txBody>
          <a:bodyPr wrap="none" rtlCol="0">
            <a:spAutoFit/>
          </a:bodyPr>
          <a:lstStyle/>
          <a:p>
            <a:r>
              <a:rPr lang="en-US" sz="2400" b="1" dirty="0" smtClean="0"/>
              <a:t>Virtualization</a:t>
            </a:r>
            <a:endParaRPr lang="en-US" sz="2400" b="1" dirty="0"/>
          </a:p>
        </p:txBody>
      </p:sp>
      <p:sp>
        <p:nvSpPr>
          <p:cNvPr id="30" name="Arc 29"/>
          <p:cNvSpPr/>
          <p:nvPr/>
        </p:nvSpPr>
        <p:spPr>
          <a:xfrm rot="21001363">
            <a:off x="8791529" y="2267449"/>
            <a:ext cx="1098733" cy="1304835"/>
          </a:xfrm>
          <a:prstGeom prst="arc">
            <a:avLst>
              <a:gd name="adj1" fmla="val 15071013"/>
              <a:gd name="adj2" fmla="val 726167"/>
            </a:avLst>
          </a:prstGeom>
          <a:ln w="63500" cap="rnd" cmpd="sng">
            <a:solidFill>
              <a:schemeClr val="accent1"/>
            </a:solidFill>
            <a:prstDash val="solid"/>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6672379" y="1367135"/>
            <a:ext cx="2293448" cy="461665"/>
          </a:xfrm>
          <a:prstGeom prst="rect">
            <a:avLst/>
          </a:prstGeom>
          <a:noFill/>
        </p:spPr>
        <p:txBody>
          <a:bodyPr wrap="none" rtlCol="0">
            <a:spAutoFit/>
          </a:bodyPr>
          <a:lstStyle/>
          <a:p>
            <a:r>
              <a:rPr lang="en-US" sz="2400" b="1" dirty="0" smtClean="0"/>
              <a:t>Containerization</a:t>
            </a:r>
            <a:endParaRPr lang="en-US" sz="2400" b="1" dirty="0"/>
          </a:p>
        </p:txBody>
      </p:sp>
    </p:spTree>
    <p:extLst>
      <p:ext uri="{BB962C8B-B14F-4D97-AF65-F5344CB8AC3E}">
        <p14:creationId xmlns:p14="http://schemas.microsoft.com/office/powerpoint/2010/main" val="49501243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Immutable </a:t>
            </a:r>
            <a:r>
              <a:rPr lang="en-US" dirty="0" smtClean="0"/>
              <a:t>Infrastructure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t>We’ll put it back in </a:t>
            </a:r>
            <a:r>
              <a:rPr lang="en-US" sz="2400" b="1" dirty="0" err="1"/>
              <a:t>Ansible</a:t>
            </a:r>
            <a:r>
              <a:rPr lang="en-US" sz="2400" dirty="0"/>
              <a:t>"</a:t>
            </a:r>
          </a:p>
          <a:p>
            <a:pPr>
              <a:buFont typeface="Wingdings" charset="2"/>
              <a:buChar char="q"/>
            </a:pPr>
            <a:r>
              <a:rPr lang="en-US" sz="2400" dirty="0" smtClean="0"/>
              <a:t> Cattle </a:t>
            </a:r>
            <a:r>
              <a:rPr lang="en-US" sz="2400" b="1" dirty="0" smtClean="0"/>
              <a:t>vs. </a:t>
            </a:r>
            <a:r>
              <a:rPr lang="en-US" sz="2400" dirty="0"/>
              <a:t>Pets</a:t>
            </a:r>
          </a:p>
          <a:p>
            <a:pPr>
              <a:buFont typeface="Wingdings" charset="2"/>
              <a:buChar char="q"/>
            </a:pPr>
            <a:r>
              <a:rPr lang="en-US" sz="2400" dirty="0" smtClean="0"/>
              <a:t> Don’t </a:t>
            </a:r>
            <a:r>
              <a:rPr lang="en-US" sz="2400" dirty="0"/>
              <a:t>change it; </a:t>
            </a:r>
            <a:r>
              <a:rPr lang="en-US" sz="2400" b="1" dirty="0"/>
              <a:t>replace it</a:t>
            </a:r>
            <a:endParaRPr lang="en-US" sz="2400" dirty="0"/>
          </a:p>
          <a:p>
            <a:pPr>
              <a:buFont typeface="Wingdings" charset="2"/>
              <a:buChar char="q"/>
            </a:pPr>
            <a:r>
              <a:rPr lang="en-US" sz="2400" dirty="0" smtClean="0"/>
              <a:t> System </a:t>
            </a:r>
            <a:r>
              <a:rPr lang="en-US" sz="2400" dirty="0"/>
              <a:t>created fully from automation; </a:t>
            </a:r>
            <a:r>
              <a:rPr lang="en-US" sz="2400" b="1" dirty="0"/>
              <a:t>avoid drift</a:t>
            </a:r>
            <a:endParaRPr lang="en-US" sz="2400" dirty="0"/>
          </a:p>
          <a:p>
            <a:pPr>
              <a:buFont typeface="Wingdings" charset="2"/>
              <a:buChar char="q"/>
            </a:pPr>
            <a:r>
              <a:rPr lang="en-US" sz="2400" dirty="0" smtClean="0"/>
              <a:t> Manual </a:t>
            </a:r>
            <a:r>
              <a:rPr lang="en-US" sz="2400" b="1" dirty="0"/>
              <a:t>intervention</a:t>
            </a:r>
            <a:r>
              <a:rPr lang="en-US" sz="2400" dirty="0"/>
              <a:t> is error prone</a:t>
            </a:r>
          </a:p>
          <a:p>
            <a:pPr>
              <a:buFont typeface="Wingdings" charset="2"/>
              <a:buChar char="q"/>
            </a:pPr>
            <a:r>
              <a:rPr lang="en-US" sz="2400" dirty="0" smtClean="0"/>
              <a:t> How </a:t>
            </a:r>
            <a:r>
              <a:rPr lang="en-US" sz="2400" dirty="0"/>
              <a:t>does </a:t>
            </a:r>
            <a:r>
              <a:rPr lang="en-US" sz="2400" b="1" dirty="0"/>
              <a:t>Docker</a:t>
            </a:r>
            <a:r>
              <a:rPr lang="en-US" sz="2400" dirty="0"/>
              <a:t> help?</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spTree>
    <p:extLst>
      <p:ext uri="{BB962C8B-B14F-4D97-AF65-F5344CB8AC3E}">
        <p14:creationId xmlns:p14="http://schemas.microsoft.com/office/powerpoint/2010/main" val="265784904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Docker </a:t>
            </a:r>
            <a:r>
              <a:rPr lang="en-US" dirty="0" smtClean="0"/>
              <a:t>Components</a:t>
            </a:r>
            <a:endParaRPr lang="en-US" dirty="0"/>
          </a:p>
        </p:txBody>
      </p:sp>
      <p:sp>
        <p:nvSpPr>
          <p:cNvPr id="3" name="Content Placeholder 2"/>
          <p:cNvSpPr>
            <a:spLocks noGrp="1"/>
          </p:cNvSpPr>
          <p:nvPr>
            <p:ph idx="1"/>
          </p:nvPr>
        </p:nvSpPr>
        <p:spPr/>
        <p:txBody>
          <a:bodyPr/>
          <a:lstStyle/>
          <a:p>
            <a:pPr>
              <a:buFont typeface="Wingdings" charset="2"/>
              <a:buChar char="q"/>
            </a:pPr>
            <a:r>
              <a:rPr lang="en-US" sz="2400" dirty="0" smtClean="0"/>
              <a:t> Docker </a:t>
            </a:r>
            <a:r>
              <a:rPr lang="en-US" sz="2400" dirty="0"/>
              <a:t>C</a:t>
            </a:r>
            <a:r>
              <a:rPr lang="en-US" sz="2400" dirty="0" smtClean="0"/>
              <a:t>lient</a:t>
            </a:r>
            <a:endParaRPr lang="en-US" sz="2400" dirty="0"/>
          </a:p>
          <a:p>
            <a:pPr>
              <a:buFont typeface="Wingdings" charset="2"/>
              <a:buChar char="q"/>
            </a:pPr>
            <a:r>
              <a:rPr lang="en-US" sz="2400" dirty="0" smtClean="0"/>
              <a:t> Docker </a:t>
            </a:r>
            <a:r>
              <a:rPr lang="en-US" sz="2400" dirty="0"/>
              <a:t>D</a:t>
            </a:r>
            <a:r>
              <a:rPr lang="en-US" sz="2400" dirty="0" smtClean="0"/>
              <a:t>aemon</a:t>
            </a:r>
            <a:endParaRPr lang="en-US" sz="2400" dirty="0"/>
          </a:p>
          <a:p>
            <a:pPr>
              <a:buFont typeface="Wingdings" charset="2"/>
              <a:buChar char="q"/>
            </a:pPr>
            <a:r>
              <a:rPr lang="en-US" sz="2400" dirty="0" smtClean="0"/>
              <a:t> Images</a:t>
            </a:r>
            <a:endParaRPr lang="en-US" sz="2400" dirty="0"/>
          </a:p>
          <a:p>
            <a:pPr>
              <a:buFont typeface="Wingdings" charset="2"/>
              <a:buChar char="q"/>
            </a:pPr>
            <a:r>
              <a:rPr lang="en-US" sz="2400" dirty="0" smtClean="0"/>
              <a:t> Registry</a:t>
            </a:r>
            <a:endParaRPr lang="en-US" sz="2400" dirty="0"/>
          </a:p>
          <a:p>
            <a:pPr>
              <a:buFont typeface="Wingdings" charset="2"/>
              <a:buChar char="q"/>
            </a:pPr>
            <a:r>
              <a:rPr lang="en-US" sz="2400" dirty="0" smtClean="0"/>
              <a:t> Containers</a:t>
            </a:r>
            <a:endParaRPr lang="en-US" sz="2400" dirty="0"/>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spTree>
    <p:extLst>
      <p:ext uri="{BB962C8B-B14F-4D97-AF65-F5344CB8AC3E}">
        <p14:creationId xmlns:p14="http://schemas.microsoft.com/office/powerpoint/2010/main" val="9552975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Docker </a:t>
            </a:r>
            <a:r>
              <a:rPr lang="en-US" dirty="0" smtClean="0"/>
              <a:t>Components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80" y="1066800"/>
            <a:ext cx="9372600" cy="4945109"/>
          </a:xfrm>
          <a:prstGeom prst="rect">
            <a:avLst/>
          </a:prstGeom>
        </p:spPr>
      </p:pic>
    </p:spTree>
    <p:extLst>
      <p:ext uri="{BB962C8B-B14F-4D97-AF65-F5344CB8AC3E}">
        <p14:creationId xmlns:p14="http://schemas.microsoft.com/office/powerpoint/2010/main" val="103891164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t>
            </a:r>
            <a:r>
              <a:rPr lang="en-US" dirty="0" smtClean="0"/>
              <a:t>Images</a:t>
            </a:r>
            <a:endParaRPr lang="en-US" dirty="0"/>
          </a:p>
        </p:txBody>
      </p:sp>
      <p:sp>
        <p:nvSpPr>
          <p:cNvPr id="3" name="Content Placeholder 2"/>
          <p:cNvSpPr>
            <a:spLocks noGrp="1"/>
          </p:cNvSpPr>
          <p:nvPr>
            <p:ph idx="1"/>
          </p:nvPr>
        </p:nvSpPr>
        <p:spPr/>
        <p:txBody>
          <a:bodyPr/>
          <a:lstStyle/>
          <a:p>
            <a:pPr>
              <a:buFont typeface="Wingdings" charset="2"/>
              <a:buChar char="q"/>
            </a:pPr>
            <a:r>
              <a:rPr lang="en-US" sz="2400" b="1" dirty="0" smtClean="0"/>
              <a:t> Templates</a:t>
            </a:r>
            <a:r>
              <a:rPr lang="en-US" sz="2400" dirty="0"/>
              <a:t> from which containers are created</a:t>
            </a:r>
          </a:p>
          <a:p>
            <a:pPr>
              <a:buFont typeface="Wingdings" charset="2"/>
              <a:buChar char="q"/>
            </a:pPr>
            <a:r>
              <a:rPr lang="en-US" sz="2400" b="1" dirty="0" smtClean="0"/>
              <a:t> Layered</a:t>
            </a:r>
            <a:r>
              <a:rPr lang="en-US" sz="2400" dirty="0"/>
              <a:t> using union filesystems</a:t>
            </a:r>
          </a:p>
          <a:p>
            <a:pPr>
              <a:buFont typeface="Wingdings" charset="2"/>
              <a:buChar char="q"/>
            </a:pPr>
            <a:r>
              <a:rPr lang="en-US" sz="2400" dirty="0" smtClean="0"/>
              <a:t> Each </a:t>
            </a:r>
            <a:r>
              <a:rPr lang="en-US" sz="2400" dirty="0"/>
              <a:t>change to the system is a </a:t>
            </a:r>
            <a:r>
              <a:rPr lang="en-US" sz="2400" b="1" dirty="0" smtClean="0"/>
              <a:t>layer </a:t>
            </a:r>
            <a:r>
              <a:rPr lang="en-US" sz="2400" dirty="0" smtClean="0"/>
              <a:t>added</a:t>
            </a:r>
            <a:endParaRPr lang="en-US" sz="2400" dirty="0"/>
          </a:p>
          <a:p>
            <a:pPr>
              <a:buFont typeface="Wingdings" charset="2"/>
              <a:buChar char="q"/>
            </a:pPr>
            <a:r>
              <a:rPr lang="en-US" sz="2400" dirty="0" smtClean="0"/>
              <a:t> Typically </a:t>
            </a:r>
            <a:r>
              <a:rPr lang="en-US" sz="2400" dirty="0"/>
              <a:t>created </a:t>
            </a:r>
            <a:r>
              <a:rPr lang="en-US" sz="2400" dirty="0" smtClean="0"/>
              <a:t>from </a:t>
            </a:r>
            <a:r>
              <a:rPr lang="en-US" sz="2400" b="1" dirty="0" smtClean="0"/>
              <a:t>instructions</a:t>
            </a:r>
            <a:r>
              <a:rPr lang="en-US" sz="2400" dirty="0" smtClean="0"/>
              <a:t> stored in </a:t>
            </a:r>
            <a:r>
              <a:rPr lang="en-US" sz="2400" dirty="0" err="1" smtClean="0"/>
              <a:t>Dockerfiles</a:t>
            </a:r>
            <a:endParaRPr lang="en-US" sz="2400" dirty="0"/>
          </a:p>
          <a:p>
            <a:pPr>
              <a:buFont typeface="Wingdings" charset="2"/>
              <a:buChar char="q"/>
            </a:pPr>
            <a:r>
              <a:rPr lang="en-US" sz="2400" dirty="0" smtClean="0"/>
              <a:t> Stored </a:t>
            </a:r>
            <a:r>
              <a:rPr lang="en-US" sz="2400" dirty="0"/>
              <a:t>in a </a:t>
            </a:r>
            <a:r>
              <a:rPr lang="en-US" sz="2400" dirty="0" smtClean="0"/>
              <a:t>Docker </a:t>
            </a:r>
            <a:r>
              <a:rPr lang="en-US" sz="2400" b="1" dirty="0" smtClean="0"/>
              <a:t>registry</a:t>
            </a:r>
            <a:r>
              <a:rPr lang="en-US" sz="2400" dirty="0" smtClean="0"/>
              <a:t>, locally or remotely</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spTree>
    <p:extLst>
      <p:ext uri="{BB962C8B-B14F-4D97-AF65-F5344CB8AC3E}">
        <p14:creationId xmlns:p14="http://schemas.microsoft.com/office/powerpoint/2010/main" val="216233331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t>
            </a:r>
            <a:r>
              <a:rPr lang="en-US" dirty="0" smtClean="0"/>
              <a:t>Containers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b="1" dirty="0" smtClean="0"/>
              <a:t> Runtime</a:t>
            </a:r>
            <a:r>
              <a:rPr lang="en-US" sz="2400" dirty="0"/>
              <a:t> </a:t>
            </a:r>
            <a:r>
              <a:rPr lang="en-US" sz="2400" dirty="0" smtClean="0"/>
              <a:t>instance </a:t>
            </a:r>
            <a:r>
              <a:rPr lang="en-US" sz="2400" dirty="0"/>
              <a:t>of a Docker Image</a:t>
            </a:r>
          </a:p>
          <a:p>
            <a:pPr>
              <a:buFont typeface="Wingdings" charset="2"/>
              <a:buChar char="q"/>
            </a:pPr>
            <a:r>
              <a:rPr lang="en-US" sz="2400" dirty="0" smtClean="0"/>
              <a:t> </a:t>
            </a:r>
            <a:r>
              <a:rPr lang="en-US" sz="2400" b="1" dirty="0" smtClean="0"/>
              <a:t>Copy</a:t>
            </a:r>
            <a:r>
              <a:rPr lang="en-US" sz="2400" dirty="0" smtClean="0"/>
              <a:t> </a:t>
            </a:r>
            <a:r>
              <a:rPr lang="en-US" sz="2400" dirty="0"/>
              <a:t>on write file system; changes localized</a:t>
            </a:r>
          </a:p>
          <a:p>
            <a:pPr>
              <a:buFont typeface="Wingdings" charset="2"/>
              <a:buChar char="q"/>
            </a:pPr>
            <a:r>
              <a:rPr lang="en-US" sz="2400" b="1" dirty="0" smtClean="0"/>
              <a:t> “Virtualized”</a:t>
            </a:r>
            <a:r>
              <a:rPr lang="en-US" sz="2400" dirty="0"/>
              <a:t> with namespaces, </a:t>
            </a:r>
            <a:r>
              <a:rPr lang="en-US" sz="2400" dirty="0" err="1"/>
              <a:t>c</a:t>
            </a:r>
            <a:r>
              <a:rPr lang="en-US" sz="2400" dirty="0" err="1" smtClean="0"/>
              <a:t>groups</a:t>
            </a:r>
            <a:r>
              <a:rPr lang="en-US" sz="2400" dirty="0"/>
              <a:t>, </a:t>
            </a:r>
            <a:r>
              <a:rPr lang="en-US" sz="2400" dirty="0" err="1" smtClean="0"/>
              <a:t>SELinux</a:t>
            </a:r>
            <a:r>
              <a:rPr lang="en-US" sz="2400" dirty="0"/>
              <a:t>, </a:t>
            </a:r>
            <a:r>
              <a:rPr lang="en-US" sz="2400" dirty="0" smtClean="0"/>
              <a:t>etc.</a:t>
            </a:r>
            <a:endParaRPr lang="en-US" sz="2400" dirty="0"/>
          </a:p>
          <a:p>
            <a:pPr>
              <a:buFont typeface="Wingdings" charset="2"/>
              <a:buChar char="q"/>
            </a:pPr>
            <a:r>
              <a:rPr lang="en-US" sz="2400" dirty="0" smtClean="0"/>
              <a:t> Each has </a:t>
            </a:r>
            <a:r>
              <a:rPr lang="en-US" sz="2400" b="1" dirty="0" smtClean="0"/>
              <a:t>own</a:t>
            </a:r>
            <a:r>
              <a:rPr lang="en-US" sz="2400" dirty="0" smtClean="0"/>
              <a:t> </a:t>
            </a:r>
            <a:r>
              <a:rPr lang="en-US" sz="2400" dirty="0"/>
              <a:t>IP </a:t>
            </a:r>
            <a:r>
              <a:rPr lang="en-US" sz="2400" dirty="0" smtClean="0"/>
              <a:t>address, networking, and volumes</a:t>
            </a:r>
            <a:endParaRPr lang="en-US" sz="2400" dirty="0"/>
          </a:p>
          <a:p>
            <a:pPr>
              <a:buFont typeface="Wingdings" charset="2"/>
              <a:buChar char="q"/>
            </a:pPr>
            <a:r>
              <a:rPr lang="en-US" sz="2400" dirty="0" smtClean="0"/>
              <a:t> Intended </a:t>
            </a:r>
            <a:r>
              <a:rPr lang="en-US" sz="2400" dirty="0"/>
              <a:t>to run </a:t>
            </a:r>
            <a:r>
              <a:rPr lang="en-US" sz="2400" b="1" dirty="0"/>
              <a:t>single</a:t>
            </a:r>
            <a:r>
              <a:rPr lang="en-US" sz="2400" dirty="0"/>
              <a:t> process (</a:t>
            </a:r>
            <a:r>
              <a:rPr lang="en-US" sz="2400" dirty="0" smtClean="0"/>
              <a:t>process </a:t>
            </a:r>
            <a:r>
              <a:rPr lang="en-US" sz="2400" dirty="0"/>
              <a:t>virtualization)</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18</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0" y="3306941"/>
            <a:ext cx="2857500" cy="2857500"/>
          </a:xfrm>
          <a:prstGeom prst="rect">
            <a:avLst/>
          </a:prstGeom>
        </p:spPr>
      </p:pic>
    </p:spTree>
    <p:extLst>
      <p:ext uri="{BB962C8B-B14F-4D97-AF65-F5344CB8AC3E}">
        <p14:creationId xmlns:p14="http://schemas.microsoft.com/office/powerpoint/2010/main" val="2549142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a:t>
            </a:r>
            <a:r>
              <a:rPr lang="en-US" dirty="0" smtClean="0"/>
              <a:t>Workflow</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Work </a:t>
            </a:r>
            <a:r>
              <a:rPr lang="en-US" sz="2400" dirty="0"/>
              <a:t>from </a:t>
            </a:r>
            <a:r>
              <a:rPr lang="en-US" sz="2400" b="1" dirty="0"/>
              <a:t>V</a:t>
            </a:r>
            <a:r>
              <a:rPr lang="en-US" sz="2400" b="1" dirty="0" smtClean="0"/>
              <a:t>agrant </a:t>
            </a:r>
            <a:r>
              <a:rPr lang="en-US" sz="2400" dirty="0"/>
              <a:t>image</a:t>
            </a:r>
          </a:p>
          <a:p>
            <a:pPr>
              <a:buFont typeface="Wingdings" charset="2"/>
              <a:buChar char="q"/>
            </a:pPr>
            <a:r>
              <a:rPr lang="en-US" sz="2400" dirty="0" smtClean="0"/>
              <a:t> Can </a:t>
            </a:r>
            <a:r>
              <a:rPr lang="en-US" sz="2400" dirty="0"/>
              <a:t>trash and reboot it any time</a:t>
            </a:r>
          </a:p>
          <a:p>
            <a:pPr>
              <a:buFont typeface="Wingdings" charset="2"/>
              <a:buChar char="q"/>
            </a:pPr>
            <a:r>
              <a:rPr lang="en-US" sz="2400" b="1" dirty="0" smtClean="0"/>
              <a:t> Locally</a:t>
            </a:r>
            <a:r>
              <a:rPr lang="en-US" sz="2400" dirty="0"/>
              <a:t> running D</a:t>
            </a:r>
            <a:r>
              <a:rPr lang="en-US" sz="2400" dirty="0" smtClean="0"/>
              <a:t>ocker </a:t>
            </a:r>
            <a:r>
              <a:rPr lang="en-US" sz="2400" dirty="0"/>
              <a:t>client</a:t>
            </a:r>
          </a:p>
          <a:p>
            <a:pPr>
              <a:buFont typeface="Wingdings" charset="2"/>
              <a:buChar char="q"/>
            </a:pPr>
            <a:r>
              <a:rPr lang="en-US" sz="2400" dirty="0" smtClean="0"/>
              <a:t> Source </a:t>
            </a:r>
            <a:r>
              <a:rPr lang="en-US" sz="2400" dirty="0"/>
              <a:t>code in developer IDE</a:t>
            </a:r>
          </a:p>
          <a:p>
            <a:pPr>
              <a:buFont typeface="Wingdings" charset="2"/>
              <a:buChar char="q"/>
            </a:pPr>
            <a:r>
              <a:rPr lang="en-US" sz="2400" dirty="0" smtClean="0"/>
              <a:t> When </a:t>
            </a:r>
            <a:r>
              <a:rPr lang="en-US" sz="2400" dirty="0"/>
              <a:t>ready, use tooling to </a:t>
            </a:r>
            <a:r>
              <a:rPr lang="en-US" sz="2400" b="1" dirty="0"/>
              <a:t>generate </a:t>
            </a:r>
            <a:r>
              <a:rPr lang="en-US" sz="2400" dirty="0"/>
              <a:t>D</a:t>
            </a:r>
            <a:r>
              <a:rPr lang="en-US" sz="2400" dirty="0" smtClean="0"/>
              <a:t>ocker image, or </a:t>
            </a:r>
            <a:r>
              <a:rPr lang="en-US" sz="2400" dirty="0"/>
              <a:t>hand </a:t>
            </a:r>
            <a:r>
              <a:rPr lang="en-US" sz="2400" dirty="0" smtClean="0"/>
              <a:t>craft</a:t>
            </a:r>
            <a:endParaRPr lang="en-US" sz="2400" dirty="0"/>
          </a:p>
          <a:p>
            <a:pPr>
              <a:buFont typeface="Wingdings" charset="2"/>
              <a:buChar char="q"/>
            </a:pPr>
            <a:r>
              <a:rPr lang="en-US" sz="2400" dirty="0" smtClean="0"/>
              <a:t> Run </a:t>
            </a:r>
            <a:r>
              <a:rPr lang="en-US" sz="2400" dirty="0"/>
              <a:t>image locally </a:t>
            </a:r>
            <a:r>
              <a:rPr lang="en-US" sz="2400" dirty="0" smtClean="0"/>
              <a:t>- possibly </a:t>
            </a:r>
            <a:r>
              <a:rPr lang="en-US" sz="2400" dirty="0"/>
              <a:t>with </a:t>
            </a:r>
            <a:r>
              <a:rPr lang="en-US" sz="2400" dirty="0" smtClean="0"/>
              <a:t>others</a:t>
            </a:r>
            <a:endParaRPr lang="en-US" sz="2400" dirty="0"/>
          </a:p>
          <a:p>
            <a:pPr>
              <a:buFont typeface="Wingdings" charset="2"/>
              <a:buChar char="q"/>
            </a:pPr>
            <a:r>
              <a:rPr lang="en-US" sz="2400" dirty="0" smtClean="0"/>
              <a:t> Push code, or image</a:t>
            </a:r>
            <a:endParaRPr lang="en-US" sz="2400" dirty="0"/>
          </a:p>
          <a:p>
            <a:pPr>
              <a:buFont typeface="Wingdings" charset="2"/>
              <a:buChar char="q"/>
            </a:pPr>
            <a:r>
              <a:rPr lang="en-US" sz="2400" dirty="0" smtClean="0"/>
              <a:t> CI </a:t>
            </a:r>
            <a:r>
              <a:rPr lang="en-US" sz="2400" dirty="0"/>
              <a:t>process kicks in</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19</a:t>
            </a:fld>
            <a:endParaRPr lang="en-US" altLang="en-US"/>
          </a:p>
        </p:txBody>
      </p:sp>
    </p:spTree>
    <p:extLst>
      <p:ext uri="{BB962C8B-B14F-4D97-AF65-F5344CB8AC3E}">
        <p14:creationId xmlns:p14="http://schemas.microsoft.com/office/powerpoint/2010/main" val="118290409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t>
            </a:r>
            <a:r>
              <a:rPr lang="en-US" dirty="0" smtClean="0"/>
              <a:t>This </a:t>
            </a:r>
            <a:r>
              <a:rPr lang="en-US" dirty="0"/>
              <a:t>Docker </a:t>
            </a:r>
            <a:r>
              <a:rPr lang="en-US" dirty="0" smtClean="0"/>
              <a:t>Thing?</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 </a:t>
            </a:r>
            <a:r>
              <a:rPr lang="en-US" sz="2400" dirty="0"/>
              <a:t>company?</a:t>
            </a:r>
          </a:p>
          <a:p>
            <a:pPr>
              <a:buFont typeface="Wingdings" charset="2"/>
              <a:buChar char="q"/>
            </a:pPr>
            <a:r>
              <a:rPr lang="en-US" sz="2400" dirty="0" smtClean="0"/>
              <a:t> A </a:t>
            </a:r>
            <a:r>
              <a:rPr lang="en-US" sz="2400" dirty="0"/>
              <a:t>format?</a:t>
            </a:r>
          </a:p>
          <a:p>
            <a:pPr>
              <a:buFont typeface="Wingdings" charset="2"/>
              <a:buChar char="q"/>
            </a:pPr>
            <a:r>
              <a:rPr lang="en-US" sz="2400" dirty="0" smtClean="0"/>
              <a:t> An </a:t>
            </a:r>
            <a:r>
              <a:rPr lang="en-US" sz="2400" dirty="0"/>
              <a:t>API</a:t>
            </a:r>
            <a:r>
              <a:rPr lang="en-US" sz="2400" dirty="0" smtClean="0"/>
              <a:t>?</a:t>
            </a:r>
          </a:p>
          <a:p>
            <a:pPr>
              <a:buFont typeface="Wingdings" charset="2"/>
              <a:buChar char="q"/>
            </a:pPr>
            <a:r>
              <a:rPr lang="en-US" sz="2400" dirty="0"/>
              <a:t> </a:t>
            </a:r>
            <a:r>
              <a:rPr lang="en-US" sz="2400" dirty="0" smtClean="0"/>
              <a:t>Framework?</a:t>
            </a:r>
          </a:p>
          <a:p>
            <a:pPr>
              <a:buFont typeface="Wingdings" charset="2"/>
              <a:buChar char="q"/>
            </a:pPr>
            <a:r>
              <a:rPr lang="en-US" sz="2400" dirty="0"/>
              <a:t> </a:t>
            </a:r>
            <a:r>
              <a:rPr lang="en-US" sz="2400" dirty="0" smtClean="0"/>
              <a:t>Or, maybe something in the </a:t>
            </a:r>
            <a:r>
              <a:rPr lang="en-US" sz="2400" dirty="0" smtClean="0"/>
              <a:t>Cloud</a:t>
            </a:r>
            <a:r>
              <a:rPr lang="en-US" sz="2400" dirty="0"/>
              <a:t>!</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240" y="1944794"/>
            <a:ext cx="4381500" cy="3905250"/>
          </a:xfrm>
          <a:prstGeom prst="rect">
            <a:avLst/>
          </a:prstGeom>
        </p:spPr>
      </p:pic>
    </p:spTree>
    <p:extLst>
      <p:ext uri="{BB962C8B-B14F-4D97-AF65-F5344CB8AC3E}">
        <p14:creationId xmlns:p14="http://schemas.microsoft.com/office/powerpoint/2010/main" val="43355914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Developer W</a:t>
            </a:r>
            <a:r>
              <a:rPr lang="en-US" dirty="0" smtClean="0"/>
              <a:t>orks Locally</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432" y="2347107"/>
            <a:ext cx="1178253" cy="117825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166" y="2676024"/>
            <a:ext cx="2617213" cy="203218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2774" y="2269779"/>
            <a:ext cx="1265746" cy="126574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2805991"/>
            <a:ext cx="2483786" cy="2483786"/>
          </a:xfrm>
          <a:prstGeom prst="rect">
            <a:avLst/>
          </a:prstGeom>
        </p:spPr>
      </p:pic>
      <p:sp>
        <p:nvSpPr>
          <p:cNvPr id="14" name="Arc 13"/>
          <p:cNvSpPr/>
          <p:nvPr/>
        </p:nvSpPr>
        <p:spPr>
          <a:xfrm flipH="1">
            <a:off x="2971800" y="3132261"/>
            <a:ext cx="2057400" cy="978074"/>
          </a:xfrm>
          <a:prstGeom prst="arc">
            <a:avLst>
              <a:gd name="adj1" fmla="val 112388"/>
              <a:gd name="adj2" fmla="val 8809712"/>
            </a:avLst>
          </a:prstGeom>
          <a:ln w="63500" cap="r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7344423" flipH="1">
            <a:off x="6681272" y="3255234"/>
            <a:ext cx="1484975" cy="1484920"/>
          </a:xfrm>
          <a:prstGeom prst="arc">
            <a:avLst>
              <a:gd name="adj1" fmla="val 19837207"/>
              <a:gd name="adj2" fmla="val 5699281"/>
            </a:avLst>
          </a:prstGeom>
          <a:ln w="63500" cap="r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7467600" y="3576935"/>
            <a:ext cx="1479572" cy="461665"/>
          </a:xfrm>
          <a:prstGeom prst="rect">
            <a:avLst/>
          </a:prstGeom>
          <a:noFill/>
        </p:spPr>
        <p:txBody>
          <a:bodyPr wrap="none" rtlCol="0">
            <a:spAutoFit/>
          </a:bodyPr>
          <a:lstStyle/>
          <a:p>
            <a:r>
              <a:rPr lang="en-US" sz="2400" b="1" dirty="0" err="1" smtClean="0"/>
              <a:t>Dockerfile</a:t>
            </a:r>
            <a:endParaRPr lang="en-US" sz="2400" b="1" dirty="0"/>
          </a:p>
        </p:txBody>
      </p:sp>
      <p:sp>
        <p:nvSpPr>
          <p:cNvPr id="20" name="TextBox 19"/>
          <p:cNvSpPr txBox="1"/>
          <p:nvPr/>
        </p:nvSpPr>
        <p:spPr>
          <a:xfrm>
            <a:off x="2504901" y="3185846"/>
            <a:ext cx="924099" cy="461665"/>
          </a:xfrm>
          <a:prstGeom prst="rect">
            <a:avLst/>
          </a:prstGeom>
          <a:noFill/>
        </p:spPr>
        <p:txBody>
          <a:bodyPr wrap="none" rtlCol="0">
            <a:spAutoFit/>
          </a:bodyPr>
          <a:lstStyle/>
          <a:p>
            <a:r>
              <a:rPr lang="en-US" sz="2400" b="1" dirty="0" smtClean="0"/>
              <a:t>Client</a:t>
            </a:r>
            <a:endParaRPr lang="en-US" sz="2400" b="1" dirty="0"/>
          </a:p>
        </p:txBody>
      </p:sp>
      <p:sp>
        <p:nvSpPr>
          <p:cNvPr id="21" name="TextBox 20"/>
          <p:cNvSpPr txBox="1"/>
          <p:nvPr/>
        </p:nvSpPr>
        <p:spPr>
          <a:xfrm>
            <a:off x="4567046" y="2281535"/>
            <a:ext cx="1912383" cy="461665"/>
          </a:xfrm>
          <a:prstGeom prst="rect">
            <a:avLst/>
          </a:prstGeom>
          <a:noFill/>
        </p:spPr>
        <p:txBody>
          <a:bodyPr wrap="none" rtlCol="0">
            <a:spAutoFit/>
          </a:bodyPr>
          <a:lstStyle/>
          <a:p>
            <a:pPr algn="ctr"/>
            <a:r>
              <a:rPr lang="en-US" sz="2400" b="1" dirty="0" smtClean="0"/>
              <a:t>Development</a:t>
            </a:r>
            <a:endParaRPr lang="en-US" sz="2400" b="1" dirty="0"/>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0600" y="2574613"/>
            <a:ext cx="1479925" cy="1219705"/>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149838">
            <a:off x="9388231" y="2973963"/>
            <a:ext cx="702294" cy="702294"/>
          </a:xfrm>
          <a:prstGeom prst="rect">
            <a:avLst/>
          </a:prstGeom>
          <a:scene3d>
            <a:camera prst="perspectiveContrastingRightFacing"/>
            <a:lightRig rig="threePt" dir="t"/>
          </a:scene3d>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43800" y="1981200"/>
            <a:ext cx="724020" cy="724020"/>
          </a:xfrm>
          <a:prstGeom prst="rect">
            <a:avLst/>
          </a:prstGeom>
        </p:spPr>
      </p:pic>
      <p:sp>
        <p:nvSpPr>
          <p:cNvPr id="26" name="Rounded Rectangle 25"/>
          <p:cNvSpPr/>
          <p:nvPr/>
        </p:nvSpPr>
        <p:spPr>
          <a:xfrm>
            <a:off x="8150943" y="3132260"/>
            <a:ext cx="1016010" cy="4345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a:t>
            </a:r>
            <a:endParaRPr lang="en-US" dirty="0"/>
          </a:p>
        </p:txBody>
      </p:sp>
      <p:sp>
        <p:nvSpPr>
          <p:cNvPr id="27" name="TextBox 26"/>
          <p:cNvSpPr txBox="1"/>
          <p:nvPr/>
        </p:nvSpPr>
        <p:spPr>
          <a:xfrm>
            <a:off x="9091340" y="2133600"/>
            <a:ext cx="967060" cy="461665"/>
          </a:xfrm>
          <a:prstGeom prst="rect">
            <a:avLst/>
          </a:prstGeom>
          <a:noFill/>
        </p:spPr>
        <p:txBody>
          <a:bodyPr wrap="none" rtlCol="0">
            <a:spAutoFit/>
          </a:bodyPr>
          <a:lstStyle/>
          <a:p>
            <a:r>
              <a:rPr lang="en-US" sz="2400" b="1" smtClean="0"/>
              <a:t>Image</a:t>
            </a:r>
            <a:endParaRPr lang="en-US" sz="2400" b="1" dirty="0"/>
          </a:p>
        </p:txBody>
      </p:sp>
    </p:spTree>
    <p:extLst>
      <p:ext uri="{BB962C8B-B14F-4D97-AF65-F5344CB8AC3E}">
        <p14:creationId xmlns:p14="http://schemas.microsoft.com/office/powerpoint/2010/main" val="213663500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a:t>
            </a:r>
            <a:r>
              <a:rPr lang="en-US" dirty="0" smtClean="0"/>
              <a:t>Pushes Code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355" y="1432707"/>
            <a:ext cx="1178253" cy="11782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089" y="1761624"/>
            <a:ext cx="2617213" cy="203218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1697" y="1355379"/>
            <a:ext cx="1265746" cy="126574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1923" y="1891591"/>
            <a:ext cx="2483786" cy="2483786"/>
          </a:xfrm>
          <a:prstGeom prst="rect">
            <a:avLst/>
          </a:prstGeom>
        </p:spPr>
      </p:pic>
      <p:sp>
        <p:nvSpPr>
          <p:cNvPr id="11" name="Arc 10"/>
          <p:cNvSpPr/>
          <p:nvPr/>
        </p:nvSpPr>
        <p:spPr>
          <a:xfrm flipH="1">
            <a:off x="2833123" y="2217860"/>
            <a:ext cx="1219200" cy="1234359"/>
          </a:xfrm>
          <a:prstGeom prst="arc">
            <a:avLst>
              <a:gd name="adj1" fmla="val 21163113"/>
              <a:gd name="adj2" fmla="val 7652331"/>
            </a:avLst>
          </a:prstGeom>
          <a:ln w="63500" cap="r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p:cNvSpPr/>
          <p:nvPr/>
        </p:nvSpPr>
        <p:spPr>
          <a:xfrm rot="17344423" flipH="1">
            <a:off x="6459301" y="2044953"/>
            <a:ext cx="1246497" cy="1789680"/>
          </a:xfrm>
          <a:prstGeom prst="arc">
            <a:avLst>
              <a:gd name="adj1" fmla="val 20063694"/>
              <a:gd name="adj2" fmla="val 5699281"/>
            </a:avLst>
          </a:prstGeom>
          <a:ln w="63500" cap="r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7176523" y="2662535"/>
            <a:ext cx="1479572" cy="461665"/>
          </a:xfrm>
          <a:prstGeom prst="rect">
            <a:avLst/>
          </a:prstGeom>
          <a:noFill/>
        </p:spPr>
        <p:txBody>
          <a:bodyPr wrap="none" rtlCol="0">
            <a:spAutoFit/>
          </a:bodyPr>
          <a:lstStyle/>
          <a:p>
            <a:r>
              <a:rPr lang="en-US" sz="2400" b="1" dirty="0" err="1" smtClean="0"/>
              <a:t>Dockerfile</a:t>
            </a:r>
            <a:endParaRPr lang="en-US" sz="2400" b="1" dirty="0"/>
          </a:p>
        </p:txBody>
      </p:sp>
      <p:sp>
        <p:nvSpPr>
          <p:cNvPr id="14" name="TextBox 13"/>
          <p:cNvSpPr txBox="1"/>
          <p:nvPr/>
        </p:nvSpPr>
        <p:spPr>
          <a:xfrm>
            <a:off x="2213824" y="2271446"/>
            <a:ext cx="924099" cy="461665"/>
          </a:xfrm>
          <a:prstGeom prst="rect">
            <a:avLst/>
          </a:prstGeom>
          <a:noFill/>
        </p:spPr>
        <p:txBody>
          <a:bodyPr wrap="none" rtlCol="0">
            <a:spAutoFit/>
          </a:bodyPr>
          <a:lstStyle/>
          <a:p>
            <a:r>
              <a:rPr lang="en-US" sz="2400" b="1" dirty="0" smtClean="0"/>
              <a:t>Client</a:t>
            </a:r>
            <a:endParaRPr lang="en-US" sz="2400" b="1" dirty="0"/>
          </a:p>
        </p:txBody>
      </p:sp>
      <p:sp>
        <p:nvSpPr>
          <p:cNvPr id="15" name="TextBox 14"/>
          <p:cNvSpPr txBox="1"/>
          <p:nvPr/>
        </p:nvSpPr>
        <p:spPr>
          <a:xfrm>
            <a:off x="4275969" y="1367135"/>
            <a:ext cx="1912383" cy="461665"/>
          </a:xfrm>
          <a:prstGeom prst="rect">
            <a:avLst/>
          </a:prstGeom>
          <a:noFill/>
        </p:spPr>
        <p:txBody>
          <a:bodyPr wrap="none" rtlCol="0">
            <a:spAutoFit/>
          </a:bodyPr>
          <a:lstStyle/>
          <a:p>
            <a:pPr algn="ctr"/>
            <a:r>
              <a:rPr lang="en-US" sz="2400" b="1" dirty="0" smtClean="0"/>
              <a:t>Development</a:t>
            </a:r>
            <a:endParaRPr lang="en-US" sz="2400" b="1" dirty="0"/>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9523" y="1660213"/>
            <a:ext cx="1479925" cy="1219705"/>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142481" flipH="1" flipV="1">
            <a:off x="9092604" y="2071936"/>
            <a:ext cx="674492" cy="674492"/>
          </a:xfrm>
          <a:prstGeom prst="rect">
            <a:avLst/>
          </a:prstGeom>
          <a:scene3d>
            <a:camera prst="perspectiveContrastingRightFacing" fov="7200000">
              <a:rot lat="623787" lon="18963663" rev="21513203"/>
            </a:camera>
            <a:lightRig rig="threePt" dir="t"/>
          </a:scene3d>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2723" y="1066800"/>
            <a:ext cx="724020" cy="724020"/>
          </a:xfrm>
          <a:prstGeom prst="rect">
            <a:avLst/>
          </a:prstGeom>
        </p:spPr>
      </p:pic>
      <p:sp>
        <p:nvSpPr>
          <p:cNvPr id="20" name="TextBox 19"/>
          <p:cNvSpPr txBox="1"/>
          <p:nvPr/>
        </p:nvSpPr>
        <p:spPr>
          <a:xfrm>
            <a:off x="8610600" y="1295400"/>
            <a:ext cx="967060" cy="461665"/>
          </a:xfrm>
          <a:prstGeom prst="rect">
            <a:avLst/>
          </a:prstGeom>
          <a:noFill/>
        </p:spPr>
        <p:txBody>
          <a:bodyPr wrap="none" rtlCol="0">
            <a:spAutoFit/>
          </a:bodyPr>
          <a:lstStyle/>
          <a:p>
            <a:r>
              <a:rPr lang="en-US" sz="2400" b="1" dirty="0" smtClean="0"/>
              <a:t>Image</a:t>
            </a:r>
            <a:endParaRPr lang="en-US" sz="2400" b="1" dirty="0"/>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00200" y="3276600"/>
            <a:ext cx="2420113" cy="2420113"/>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30757" y="4079122"/>
            <a:ext cx="1467466" cy="2030656"/>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9836" y="4439300"/>
            <a:ext cx="1265746" cy="1265746"/>
          </a:xfrm>
          <a:prstGeom prst="rect">
            <a:avLst/>
          </a:prstGeom>
        </p:spPr>
      </p:pic>
      <p:sp>
        <p:nvSpPr>
          <p:cNvPr id="24" name="TextBox 23"/>
          <p:cNvSpPr txBox="1"/>
          <p:nvPr/>
        </p:nvSpPr>
        <p:spPr>
          <a:xfrm>
            <a:off x="5054662" y="5746456"/>
            <a:ext cx="1479572" cy="461665"/>
          </a:xfrm>
          <a:prstGeom prst="rect">
            <a:avLst/>
          </a:prstGeom>
          <a:noFill/>
        </p:spPr>
        <p:txBody>
          <a:bodyPr wrap="none" rtlCol="0">
            <a:spAutoFit/>
          </a:bodyPr>
          <a:lstStyle/>
          <a:p>
            <a:r>
              <a:rPr lang="en-US" sz="2400" b="1" dirty="0" err="1" smtClean="0"/>
              <a:t>Dockerfile</a:t>
            </a:r>
            <a:endParaRPr lang="en-US" sz="2400" b="1" dirty="0"/>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7662" y="4744134"/>
            <a:ext cx="1479925" cy="1219705"/>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142481" flipH="1" flipV="1">
            <a:off x="6970743" y="5155857"/>
            <a:ext cx="674492" cy="674492"/>
          </a:xfrm>
          <a:prstGeom prst="rect">
            <a:avLst/>
          </a:prstGeom>
          <a:scene3d>
            <a:camera prst="perspectiveContrastingRightFacing" fov="7200000">
              <a:rot lat="623787" lon="18963663" rev="21513203"/>
            </a:camera>
            <a:lightRig rig="threePt" dir="t"/>
          </a:scene3d>
        </p:spPr>
      </p:pic>
      <p:sp>
        <p:nvSpPr>
          <p:cNvPr id="27" name="Rounded Rectangle 26"/>
          <p:cNvSpPr/>
          <p:nvPr/>
        </p:nvSpPr>
        <p:spPr>
          <a:xfrm>
            <a:off x="5847615" y="5258363"/>
            <a:ext cx="796229" cy="3609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a:t>
            </a:r>
            <a:endParaRPr lang="en-US" dirty="0"/>
          </a:p>
        </p:txBody>
      </p:sp>
      <p:sp>
        <p:nvSpPr>
          <p:cNvPr id="28" name="TextBox 27"/>
          <p:cNvSpPr txBox="1"/>
          <p:nvPr/>
        </p:nvSpPr>
        <p:spPr>
          <a:xfrm>
            <a:off x="6477000" y="4353855"/>
            <a:ext cx="967060" cy="461665"/>
          </a:xfrm>
          <a:prstGeom prst="rect">
            <a:avLst/>
          </a:prstGeom>
          <a:noFill/>
        </p:spPr>
        <p:txBody>
          <a:bodyPr wrap="none" rtlCol="0">
            <a:spAutoFit/>
          </a:bodyPr>
          <a:lstStyle/>
          <a:p>
            <a:r>
              <a:rPr lang="en-US" sz="2400" b="1" smtClean="0"/>
              <a:t>Image</a:t>
            </a:r>
            <a:endParaRPr lang="en-US" sz="2400" b="1" dirty="0"/>
          </a:p>
        </p:txBody>
      </p:sp>
      <p:sp>
        <p:nvSpPr>
          <p:cNvPr id="29" name="Rounded Rectangle 28"/>
          <p:cNvSpPr/>
          <p:nvPr/>
        </p:nvSpPr>
        <p:spPr>
          <a:xfrm>
            <a:off x="8004034" y="2152643"/>
            <a:ext cx="796229" cy="3609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a:t>
            </a:r>
            <a:endParaRPr lang="en-US" dirty="0"/>
          </a:p>
        </p:txBody>
      </p:sp>
      <p:pic>
        <p:nvPicPr>
          <p:cNvPr id="30" name="Pictur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07989" y="2409182"/>
            <a:ext cx="3853649" cy="3797129"/>
          </a:xfrm>
          <a:prstGeom prst="rect">
            <a:avLst/>
          </a:prstGeom>
        </p:spPr>
      </p:pic>
      <p:sp>
        <p:nvSpPr>
          <p:cNvPr id="31" name="Arc 30"/>
          <p:cNvSpPr/>
          <p:nvPr/>
        </p:nvSpPr>
        <p:spPr>
          <a:xfrm rot="5056862" flipH="1">
            <a:off x="2385973" y="2628984"/>
            <a:ext cx="1548528" cy="1457269"/>
          </a:xfrm>
          <a:prstGeom prst="arc">
            <a:avLst>
              <a:gd name="adj1" fmla="val 1892914"/>
              <a:gd name="adj2" fmla="val 6213000"/>
            </a:avLst>
          </a:prstGeom>
          <a:ln w="63500" cap="r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flipH="1">
            <a:off x="3011100" y="4386531"/>
            <a:ext cx="1219200" cy="1234359"/>
          </a:xfrm>
          <a:prstGeom prst="arc">
            <a:avLst>
              <a:gd name="adj1" fmla="val 1676989"/>
              <a:gd name="adj2" fmla="val 7652331"/>
            </a:avLst>
          </a:prstGeom>
          <a:ln w="63500" cap="r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rot="20327658" flipH="1">
            <a:off x="7344768" y="4682928"/>
            <a:ext cx="1219200" cy="1234359"/>
          </a:xfrm>
          <a:prstGeom prst="arc">
            <a:avLst>
              <a:gd name="adj1" fmla="val 1141615"/>
              <a:gd name="adj2" fmla="val 7306555"/>
            </a:avLst>
          </a:prstGeom>
          <a:ln w="63500" cap="r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5163415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Hello Docker Container</a:t>
            </a:r>
            <a:endParaRPr lang="en-US" dirty="0"/>
          </a:p>
        </p:txBody>
      </p:sp>
      <p:sp>
        <p:nvSpPr>
          <p:cNvPr id="3" name="Text Placeholder 2"/>
          <p:cNvSpPr>
            <a:spLocks noGrp="1"/>
          </p:cNvSpPr>
          <p:nvPr>
            <p:ph type="body" idx="1"/>
          </p:nvPr>
        </p:nvSpPr>
        <p:spPr/>
        <p:txBody>
          <a:bodyPr/>
          <a:lstStyle/>
          <a:p>
            <a:r>
              <a:rPr lang="en-US" dirty="0" smtClean="0"/>
              <a:t>Let’s create our first container</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22</a:t>
            </a:fld>
            <a:endParaRPr lang="en-US" altLang="en-US"/>
          </a:p>
        </p:txBody>
      </p:sp>
    </p:spTree>
    <p:extLst>
      <p:ext uri="{BB962C8B-B14F-4D97-AF65-F5344CB8AC3E}">
        <p14:creationId xmlns:p14="http://schemas.microsoft.com/office/powerpoint/2010/main" val="661297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Pull a </a:t>
            </a:r>
            <a:r>
              <a:rPr lang="en-US" dirty="0" smtClean="0"/>
              <a:t>Docker Image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23</a:t>
            </a:fld>
            <a:endParaRPr lang="en-US" altLang="en-US"/>
          </a:p>
        </p:txBody>
      </p:sp>
      <p:sp>
        <p:nvSpPr>
          <p:cNvPr id="7" name="Content Placeholder 2"/>
          <p:cNvSpPr>
            <a:spLocks noGrp="1"/>
          </p:cNvSpPr>
          <p:nvPr>
            <p:ph idx="1"/>
          </p:nvPr>
        </p:nvSpPr>
        <p:spPr>
          <a:xfrm>
            <a:off x="1097279" y="1066801"/>
            <a:ext cx="10058401" cy="4802293"/>
          </a:xfrm>
        </p:spPr>
        <p:txBody>
          <a:bodyPr>
            <a:normAutofit/>
          </a:bodyPr>
          <a:lstStyle/>
          <a:p>
            <a:pPr>
              <a:buFont typeface="Wingdings" charset="2"/>
              <a:buChar char="q"/>
            </a:pPr>
            <a:r>
              <a:rPr lang="en-US" sz="2400" dirty="0" smtClean="0"/>
              <a:t> Let’s pull a Centos 7 image from </a:t>
            </a:r>
            <a:r>
              <a:rPr lang="en-US" sz="2400" dirty="0" err="1" smtClean="0"/>
              <a:t>DockerHub</a:t>
            </a:r>
            <a:r>
              <a:rPr lang="en-US" sz="2400" dirty="0" smtClean="0"/>
              <a:t>, like this: </a:t>
            </a:r>
          </a:p>
          <a:p>
            <a:pPr>
              <a:buFont typeface="Wingdings" charset="2"/>
              <a:buChar char="q"/>
            </a:pPr>
            <a:endParaRPr lang="en-US" sz="2400" dirty="0"/>
          </a:p>
          <a:p>
            <a:pPr>
              <a:buFont typeface="Wingdings" charset="2"/>
              <a:buChar char="q"/>
            </a:pPr>
            <a:r>
              <a:rPr lang="en-US" sz="2400" dirty="0" smtClean="0"/>
              <a:t> Output:</a:t>
            </a:r>
          </a:p>
        </p:txBody>
      </p:sp>
      <p:sp>
        <p:nvSpPr>
          <p:cNvPr id="14" name="Content Placeholder 2"/>
          <p:cNvSpPr>
            <a:spLocks noGrp="1"/>
          </p:cNvSpPr>
          <p:nvPr/>
        </p:nvSpPr>
        <p:spPr>
          <a:xfrm>
            <a:off x="4267200" y="1676399"/>
            <a:ext cx="3345179" cy="339027"/>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pull centos:7</a:t>
            </a:r>
          </a:p>
        </p:txBody>
      </p:sp>
      <p:sp>
        <p:nvSpPr>
          <p:cNvPr id="17" name="Content Placeholder 2"/>
          <p:cNvSpPr>
            <a:spLocks noGrp="1"/>
          </p:cNvSpPr>
          <p:nvPr/>
        </p:nvSpPr>
        <p:spPr>
          <a:xfrm>
            <a:off x="1600200" y="2606119"/>
            <a:ext cx="6240779" cy="3406629"/>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smtClean="0">
                <a:solidFill>
                  <a:schemeClr val="tx1"/>
                </a:solidFill>
                <a:latin typeface="Courier New" panose="02070309020205020404" pitchFamily="49" charset="0"/>
                <a:cs typeface="Courier New" panose="02070309020205020404" pitchFamily="49" charset="0"/>
              </a:rPr>
              <a:t>Pulling </a:t>
            </a:r>
            <a:r>
              <a:rPr lang="en-US" sz="1800" dirty="0">
                <a:solidFill>
                  <a:schemeClr val="tx1"/>
                </a:solidFill>
                <a:latin typeface="Courier New" panose="02070309020205020404" pitchFamily="49" charset="0"/>
                <a:cs typeface="Courier New" panose="02070309020205020404" pitchFamily="49" charset="0"/>
              </a:rPr>
              <a:t>from library/centos</a:t>
            </a:r>
          </a:p>
          <a:p>
            <a:r>
              <a:rPr lang="en-US" sz="1800" dirty="0">
                <a:solidFill>
                  <a:schemeClr val="tx1"/>
                </a:solidFill>
                <a:latin typeface="Courier New" panose="02070309020205020404" pitchFamily="49" charset="0"/>
                <a:cs typeface="Courier New" panose="02070309020205020404" pitchFamily="49" charset="0"/>
              </a:rPr>
              <a:t>fa5be2806d4c: Pull complete</a:t>
            </a:r>
          </a:p>
          <a:p>
            <a:r>
              <a:rPr lang="en-US" sz="1800" dirty="0">
                <a:solidFill>
                  <a:schemeClr val="tx1"/>
                </a:solidFill>
                <a:latin typeface="Courier New" panose="02070309020205020404" pitchFamily="49" charset="0"/>
                <a:cs typeface="Courier New" panose="02070309020205020404" pitchFamily="49" charset="0"/>
              </a:rPr>
              <a:t>0cd86ce0a197: Pull complete</a:t>
            </a:r>
          </a:p>
          <a:p>
            <a:r>
              <a:rPr lang="en-US" sz="1800" dirty="0">
                <a:solidFill>
                  <a:schemeClr val="tx1"/>
                </a:solidFill>
                <a:latin typeface="Courier New" panose="02070309020205020404" pitchFamily="49" charset="0"/>
                <a:cs typeface="Courier New" panose="02070309020205020404" pitchFamily="49" charset="0"/>
              </a:rPr>
              <a:t>e9407f1d4b65: Pull complete</a:t>
            </a:r>
          </a:p>
          <a:p>
            <a:r>
              <a:rPr lang="en-US" sz="1800" dirty="0">
                <a:solidFill>
                  <a:schemeClr val="tx1"/>
                </a:solidFill>
                <a:latin typeface="Courier New" panose="02070309020205020404" pitchFamily="49" charset="0"/>
                <a:cs typeface="Courier New" panose="02070309020205020404" pitchFamily="49" charset="0"/>
              </a:rPr>
              <a:t>c9853740aa05: Pull complete</a:t>
            </a:r>
          </a:p>
          <a:p>
            <a:r>
              <a:rPr lang="en-US" sz="1800" dirty="0">
                <a:solidFill>
                  <a:schemeClr val="tx1"/>
                </a:solidFill>
                <a:latin typeface="Courier New" panose="02070309020205020404" pitchFamily="49" charset="0"/>
                <a:cs typeface="Courier New" panose="02070309020205020404" pitchFamily="49" charset="0"/>
              </a:rPr>
              <a:t>e9fa5d3a0d0e: Pull complete</a:t>
            </a:r>
          </a:p>
          <a:p>
            <a:r>
              <a:rPr lang="en-US" sz="1800" dirty="0">
                <a:solidFill>
                  <a:schemeClr val="tx1"/>
                </a:solidFill>
                <a:latin typeface="Courier New" panose="02070309020205020404" pitchFamily="49" charset="0"/>
                <a:cs typeface="Courier New" panose="02070309020205020404" pitchFamily="49" charset="0"/>
              </a:rPr>
              <a:t>Digest: </a:t>
            </a:r>
            <a:r>
              <a:rPr lang="en-US" sz="1800" dirty="0" smtClean="0">
                <a:solidFill>
                  <a:schemeClr val="tx1"/>
                </a:solidFill>
                <a:latin typeface="Courier New" panose="02070309020205020404" pitchFamily="49" charset="0"/>
                <a:cs typeface="Courier New" panose="02070309020205020404" pitchFamily="49" charset="0"/>
              </a:rPr>
              <a:t>sha256:xxxxxxxxxxxxx</a:t>
            </a:r>
            <a:r>
              <a:rPr lang="is-IS" sz="1800" dirty="0" smtClean="0">
                <a:solidFill>
                  <a:schemeClr val="tx1"/>
                </a:solidFill>
                <a:latin typeface="Courier New" panose="02070309020205020404" pitchFamily="49" charset="0"/>
                <a:cs typeface="Courier New" panose="02070309020205020404" pitchFamily="49" charset="0"/>
              </a:rPr>
              <a:t>...</a:t>
            </a:r>
            <a:endParaRPr lang="en-US" sz="1800" dirty="0" smtClean="0">
              <a:solidFill>
                <a:schemeClr val="tx1"/>
              </a:solidFill>
              <a:latin typeface="Courier New" panose="02070309020205020404" pitchFamily="49" charset="0"/>
              <a:cs typeface="Courier New" panose="02070309020205020404" pitchFamily="49" charset="0"/>
            </a:endParaRPr>
          </a:p>
          <a:p>
            <a:r>
              <a:rPr lang="en-US" sz="1800" dirty="0" smtClean="0">
                <a:solidFill>
                  <a:schemeClr val="tx1"/>
                </a:solidFill>
                <a:latin typeface="Courier New" panose="02070309020205020404" pitchFamily="49" charset="0"/>
                <a:cs typeface="Courier New" panose="02070309020205020404" pitchFamily="49" charset="0"/>
              </a:rPr>
              <a:t>Status</a:t>
            </a:r>
            <a:r>
              <a:rPr lang="en-US" sz="1800" dirty="0">
                <a:solidFill>
                  <a:schemeClr val="tx1"/>
                </a:solidFill>
                <a:latin typeface="Courier New" panose="02070309020205020404" pitchFamily="49" charset="0"/>
                <a:cs typeface="Courier New" panose="02070309020205020404" pitchFamily="49" charset="0"/>
              </a:rPr>
              <a:t>: Downloaded newer image for centos:7</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643018"/>
            <a:ext cx="2538582" cy="253858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3276600"/>
            <a:ext cx="3416300" cy="2552700"/>
          </a:xfrm>
          <a:prstGeom prst="rect">
            <a:avLst/>
          </a:prstGeom>
        </p:spPr>
      </p:pic>
    </p:spTree>
    <p:extLst>
      <p:ext uri="{BB962C8B-B14F-4D97-AF65-F5344CB8AC3E}">
        <p14:creationId xmlns:p14="http://schemas.microsoft.com/office/powerpoint/2010/main" val="346019848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a:t>
            </a:r>
            <a:r>
              <a:rPr lang="en-US" dirty="0" smtClean="0"/>
              <a:t>Docker Images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Now, let’s list all our locally installed images, like:</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a:t> </a:t>
            </a:r>
            <a:r>
              <a:rPr lang="en-US" sz="2400" dirty="0" smtClean="0"/>
              <a:t>Output:</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
        <p:nvSpPr>
          <p:cNvPr id="8" name="Content Placeholder 2"/>
          <p:cNvSpPr>
            <a:spLocks noGrp="1"/>
          </p:cNvSpPr>
          <p:nvPr/>
        </p:nvSpPr>
        <p:spPr>
          <a:xfrm>
            <a:off x="4331914" y="1817028"/>
            <a:ext cx="2297486" cy="39277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images</a:t>
            </a:r>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2"/>
          <p:cNvSpPr>
            <a:spLocks noGrp="1"/>
          </p:cNvSpPr>
          <p:nvPr/>
        </p:nvSpPr>
        <p:spPr>
          <a:xfrm>
            <a:off x="2174473" y="3200572"/>
            <a:ext cx="7971741" cy="1142828"/>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smtClean="0">
                <a:solidFill>
                  <a:schemeClr val="tx1"/>
                </a:solidFill>
                <a:latin typeface="Courier New" panose="02070309020205020404" pitchFamily="49" charset="0"/>
                <a:cs typeface="Courier New" panose="02070309020205020404" pitchFamily="49" charset="0"/>
              </a:rPr>
              <a:t>REPOSITORY </a:t>
            </a:r>
            <a:r>
              <a:rPr lang="en-US" altLang="en-US" dirty="0">
                <a:solidFill>
                  <a:schemeClr val="tx1"/>
                </a:solidFill>
                <a:latin typeface="Courier New" panose="02070309020205020404" pitchFamily="49" charset="0"/>
                <a:cs typeface="Courier New" panose="02070309020205020404" pitchFamily="49" charset="0"/>
              </a:rPr>
              <a:t>TAG IMAGE ID </a:t>
            </a:r>
            <a:r>
              <a:rPr lang="en-US" altLang="en-US" dirty="0" smtClean="0">
                <a:solidFill>
                  <a:schemeClr val="tx1"/>
                </a:solidFill>
                <a:latin typeface="Courier New" panose="02070309020205020404" pitchFamily="49" charset="0"/>
                <a:cs typeface="Courier New" panose="02070309020205020404" pitchFamily="49" charset="0"/>
              </a:rPr>
              <a:t>	CREATED 	VIRTUAL </a:t>
            </a:r>
            <a:r>
              <a:rPr lang="en-US" altLang="en-US" dirty="0">
                <a:solidFill>
                  <a:schemeClr val="tx1"/>
                </a:solidFill>
                <a:latin typeface="Courier New" panose="02070309020205020404" pitchFamily="49" charset="0"/>
                <a:cs typeface="Courier New" panose="02070309020205020404" pitchFamily="49" charset="0"/>
              </a:rPr>
              <a:t>SIZE </a:t>
            </a:r>
            <a:endParaRPr lang="en-US" altLang="en-US" dirty="0" smtClean="0">
              <a:solidFill>
                <a:schemeClr val="tx1"/>
              </a:solidFill>
              <a:latin typeface="Courier New" panose="02070309020205020404" pitchFamily="49" charset="0"/>
              <a:cs typeface="Courier New" panose="02070309020205020404" pitchFamily="49" charset="0"/>
            </a:endParaRPr>
          </a:p>
          <a:p>
            <a:r>
              <a:rPr lang="en-US" altLang="en-US" dirty="0" smtClean="0">
                <a:solidFill>
                  <a:schemeClr val="tx1"/>
                </a:solidFill>
                <a:latin typeface="Courier New" panose="02070309020205020404" pitchFamily="49" charset="0"/>
                <a:cs typeface="Courier New" panose="02070309020205020404" pitchFamily="49" charset="0"/>
              </a:rPr>
              <a:t>centos     7   e9fa5d3a0d0e  2 </a:t>
            </a:r>
            <a:r>
              <a:rPr lang="en-US" altLang="en-US" dirty="0">
                <a:solidFill>
                  <a:schemeClr val="tx1"/>
                </a:solidFill>
                <a:latin typeface="Courier New" panose="02070309020205020404" pitchFamily="49" charset="0"/>
                <a:cs typeface="Courier New" panose="02070309020205020404" pitchFamily="49" charset="0"/>
              </a:rPr>
              <a:t>days ago </a:t>
            </a:r>
            <a:r>
              <a:rPr lang="en-US" altLang="en-US" dirty="0" smtClean="0">
                <a:solidFill>
                  <a:schemeClr val="tx1"/>
                </a:solidFill>
                <a:latin typeface="Courier New" panose="02070309020205020404" pitchFamily="49" charset="0"/>
                <a:cs typeface="Courier New" panose="02070309020205020404" pitchFamily="49" charset="0"/>
              </a:rPr>
              <a:t>	172.3 </a:t>
            </a:r>
            <a:r>
              <a:rPr lang="en-US" altLang="en-US" dirty="0">
                <a:solidFill>
                  <a:schemeClr val="tx1"/>
                </a:solidFill>
                <a:latin typeface="Courier New" panose="02070309020205020404" pitchFamily="49" charset="0"/>
                <a:cs typeface="Courier New" panose="02070309020205020404" pitchFamily="49" charset="0"/>
              </a:rPr>
              <a:t>MB </a:t>
            </a:r>
          </a:p>
          <a:p>
            <a:endParaRPr lang="en-US" dirty="0" smtClean="0">
              <a:solidFill>
                <a:schemeClr val="tx1"/>
              </a:solidFill>
              <a:latin typeface="Courier New" panose="02070309020205020404" pitchFamily="49" charset="0"/>
              <a:cs typeface="Courier New" panose="02070309020205020404" pitchFamily="49" charset="0"/>
            </a:endParaRPr>
          </a:p>
          <a:p>
            <a:endParaRPr lang="en-U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921907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a:t>
            </a:r>
            <a:r>
              <a:rPr lang="en-US" dirty="0" smtClean="0"/>
              <a:t>Docker Images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We can pass the images command (-a) option to see all images, past and present:</a:t>
            </a:r>
          </a:p>
          <a:p>
            <a:pPr>
              <a:buFont typeface="Wingdings" charset="2"/>
              <a:buChar char="q"/>
            </a:pPr>
            <a:endParaRPr lang="en-US" sz="2400" dirty="0" smtClean="0"/>
          </a:p>
          <a:p>
            <a:pPr>
              <a:buFont typeface="Wingdings" charset="2"/>
              <a:buChar char="q"/>
            </a:pPr>
            <a:r>
              <a:rPr lang="en-US" sz="2400" dirty="0"/>
              <a:t> </a:t>
            </a:r>
            <a:r>
              <a:rPr lang="en-US" sz="2400" dirty="0" smtClean="0"/>
              <a:t>Output:</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
        <p:nvSpPr>
          <p:cNvPr id="8" name="Content Placeholder 2"/>
          <p:cNvSpPr>
            <a:spLocks noGrp="1"/>
          </p:cNvSpPr>
          <p:nvPr/>
        </p:nvSpPr>
        <p:spPr>
          <a:xfrm>
            <a:off x="4495800" y="1676400"/>
            <a:ext cx="2819400" cy="42538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images -a</a:t>
            </a:r>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2"/>
          <p:cNvSpPr>
            <a:spLocks noGrp="1"/>
          </p:cNvSpPr>
          <p:nvPr/>
        </p:nvSpPr>
        <p:spPr>
          <a:xfrm>
            <a:off x="1753291" y="3124200"/>
            <a:ext cx="8803181" cy="2490534"/>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1800" dirty="0" smtClean="0">
                <a:solidFill>
                  <a:schemeClr val="tx1"/>
                </a:solidFill>
                <a:latin typeface="Courier New" panose="02070309020205020404" pitchFamily="49" charset="0"/>
                <a:cs typeface="Courier New" panose="02070309020205020404" pitchFamily="49" charset="0"/>
              </a:rPr>
              <a:t>REPOSITORY </a:t>
            </a:r>
            <a:r>
              <a:rPr lang="en-US" altLang="en-US" sz="1800" dirty="0">
                <a:solidFill>
                  <a:schemeClr val="tx1"/>
                </a:solidFill>
                <a:latin typeface="Courier New" panose="02070309020205020404" pitchFamily="49" charset="0"/>
                <a:cs typeface="Courier New" panose="02070309020205020404" pitchFamily="49" charset="0"/>
              </a:rPr>
              <a:t>TAG </a:t>
            </a:r>
            <a:r>
              <a:rPr lang="en-US" altLang="en-US" sz="1800" dirty="0" smtClean="0">
                <a:solidFill>
                  <a:schemeClr val="tx1"/>
                </a:solidFill>
                <a:latin typeface="Courier New" panose="02070309020205020404" pitchFamily="49" charset="0"/>
                <a:cs typeface="Courier New" panose="02070309020205020404" pitchFamily="49" charset="0"/>
              </a:rPr>
              <a:t>	IMAGE </a:t>
            </a:r>
            <a:r>
              <a:rPr lang="en-US" altLang="en-US" sz="1800" dirty="0">
                <a:solidFill>
                  <a:schemeClr val="tx1"/>
                </a:solidFill>
                <a:latin typeface="Courier New" panose="02070309020205020404" pitchFamily="49" charset="0"/>
                <a:cs typeface="Courier New" panose="02070309020205020404" pitchFamily="49" charset="0"/>
              </a:rPr>
              <a:t>ID 	</a:t>
            </a:r>
            <a:r>
              <a:rPr lang="en-US" altLang="en-US" sz="1800" dirty="0" smtClean="0">
                <a:solidFill>
                  <a:schemeClr val="tx1"/>
                </a:solidFill>
                <a:latin typeface="Courier New" panose="02070309020205020404" pitchFamily="49" charset="0"/>
                <a:cs typeface="Courier New" panose="02070309020205020404" pitchFamily="49" charset="0"/>
              </a:rPr>
              <a:t>CREATED 	VIRTUAL </a:t>
            </a:r>
            <a:r>
              <a:rPr lang="en-US" altLang="en-US" sz="1800" dirty="0">
                <a:solidFill>
                  <a:schemeClr val="tx1"/>
                </a:solidFill>
                <a:latin typeface="Courier New" panose="02070309020205020404" pitchFamily="49" charset="0"/>
                <a:cs typeface="Courier New" panose="02070309020205020404" pitchFamily="49" charset="0"/>
              </a:rPr>
              <a:t>SIZE </a:t>
            </a:r>
            <a:endParaRPr lang="en-US" altLang="en-US" sz="1800" dirty="0" smtClean="0">
              <a:solidFill>
                <a:schemeClr val="tx1"/>
              </a:solidFill>
              <a:latin typeface="Courier New" panose="02070309020205020404" pitchFamily="49" charset="0"/>
              <a:cs typeface="Courier New" panose="02070309020205020404" pitchFamily="49" charset="0"/>
            </a:endParaRPr>
          </a:p>
          <a:p>
            <a:r>
              <a:rPr lang="en-US" altLang="en-US" sz="1800" dirty="0">
                <a:solidFill>
                  <a:schemeClr val="tx1"/>
                </a:solidFill>
                <a:latin typeface="Courier New" panose="02070309020205020404" pitchFamily="49" charset="0"/>
                <a:cs typeface="Courier New" panose="02070309020205020404" pitchFamily="49" charset="0"/>
              </a:rPr>
              <a:t>centos     </a:t>
            </a:r>
            <a:r>
              <a:rPr lang="en-US" altLang="en-US" sz="1800" dirty="0" smtClean="0">
                <a:solidFill>
                  <a:schemeClr val="tx1"/>
                </a:solidFill>
                <a:latin typeface="Courier New" panose="02070309020205020404" pitchFamily="49" charset="0"/>
                <a:cs typeface="Courier New" panose="02070309020205020404" pitchFamily="49" charset="0"/>
              </a:rPr>
              <a:t>7   	e9fa5d3a0d0e	2 </a:t>
            </a:r>
            <a:r>
              <a:rPr lang="en-US" altLang="en-US" sz="1800" dirty="0">
                <a:solidFill>
                  <a:schemeClr val="tx1"/>
                </a:solidFill>
                <a:latin typeface="Courier New" panose="02070309020205020404" pitchFamily="49" charset="0"/>
                <a:cs typeface="Courier New" panose="02070309020205020404" pitchFamily="49" charset="0"/>
              </a:rPr>
              <a:t>days </a:t>
            </a:r>
            <a:r>
              <a:rPr lang="en-US" altLang="en-US" sz="1800" dirty="0" smtClean="0">
                <a:solidFill>
                  <a:schemeClr val="tx1"/>
                </a:solidFill>
                <a:latin typeface="Courier New" panose="02070309020205020404" pitchFamily="49" charset="0"/>
                <a:cs typeface="Courier New" panose="02070309020205020404" pitchFamily="49" charset="0"/>
              </a:rPr>
              <a:t>ago	172.3 </a:t>
            </a:r>
            <a:r>
              <a:rPr lang="en-US" altLang="en-US" sz="1800" dirty="0">
                <a:solidFill>
                  <a:schemeClr val="tx1"/>
                </a:solidFill>
                <a:latin typeface="Courier New" panose="02070309020205020404" pitchFamily="49" charset="0"/>
                <a:cs typeface="Courier New" panose="02070309020205020404" pitchFamily="49" charset="0"/>
              </a:rPr>
              <a:t>MB</a:t>
            </a:r>
          </a:p>
          <a:p>
            <a:r>
              <a:rPr lang="en-US" altLang="en-US" sz="1800" dirty="0">
                <a:solidFill>
                  <a:schemeClr val="tx1"/>
                </a:solidFill>
                <a:latin typeface="Courier New" panose="02070309020205020404" pitchFamily="49" charset="0"/>
                <a:cs typeface="Courier New" panose="02070309020205020404" pitchFamily="49" charset="0"/>
              </a:rPr>
              <a:t>&lt;none&gt;     </a:t>
            </a:r>
            <a:r>
              <a:rPr lang="en-US" altLang="en-US" sz="1800" dirty="0" smtClean="0">
                <a:solidFill>
                  <a:schemeClr val="tx1"/>
                </a:solidFill>
                <a:latin typeface="Courier New" panose="02070309020205020404" pitchFamily="49" charset="0"/>
                <a:cs typeface="Courier New" panose="02070309020205020404" pitchFamily="49" charset="0"/>
              </a:rPr>
              <a:t>&lt;</a:t>
            </a:r>
            <a:r>
              <a:rPr lang="en-US" altLang="en-US" sz="1800" dirty="0">
                <a:solidFill>
                  <a:schemeClr val="tx1"/>
                </a:solidFill>
                <a:latin typeface="Courier New" panose="02070309020205020404" pitchFamily="49" charset="0"/>
                <a:cs typeface="Courier New" panose="02070309020205020404" pitchFamily="49" charset="0"/>
              </a:rPr>
              <a:t>none&gt;    </a:t>
            </a:r>
            <a:r>
              <a:rPr lang="en-US" altLang="en-US" sz="1800" dirty="0" smtClean="0">
                <a:solidFill>
                  <a:schemeClr val="tx1"/>
                </a:solidFill>
                <a:latin typeface="Courier New" panose="02070309020205020404" pitchFamily="49" charset="0"/>
                <a:cs typeface="Courier New" panose="02070309020205020404" pitchFamily="49" charset="0"/>
              </a:rPr>
              <a:t>c9853740aa05	2 </a:t>
            </a:r>
            <a:r>
              <a:rPr lang="en-US" altLang="en-US" sz="1800" dirty="0">
                <a:solidFill>
                  <a:schemeClr val="tx1"/>
                </a:solidFill>
                <a:latin typeface="Courier New" panose="02070309020205020404" pitchFamily="49" charset="0"/>
                <a:cs typeface="Courier New" panose="02070309020205020404" pitchFamily="49" charset="0"/>
              </a:rPr>
              <a:t>days </a:t>
            </a:r>
            <a:r>
              <a:rPr lang="en-US" altLang="en-US" sz="1800" dirty="0" smtClean="0">
                <a:solidFill>
                  <a:schemeClr val="tx1"/>
                </a:solidFill>
                <a:latin typeface="Courier New" panose="02070309020205020404" pitchFamily="49" charset="0"/>
                <a:cs typeface="Courier New" panose="02070309020205020404" pitchFamily="49" charset="0"/>
              </a:rPr>
              <a:t>ago	172.3 </a:t>
            </a:r>
            <a:r>
              <a:rPr lang="en-US" altLang="en-US" sz="1800" dirty="0">
                <a:solidFill>
                  <a:schemeClr val="tx1"/>
                </a:solidFill>
                <a:latin typeface="Courier New" panose="02070309020205020404" pitchFamily="49" charset="0"/>
                <a:cs typeface="Courier New" panose="02070309020205020404" pitchFamily="49" charset="0"/>
              </a:rPr>
              <a:t>MB</a:t>
            </a:r>
          </a:p>
          <a:p>
            <a:r>
              <a:rPr lang="en-US" altLang="en-US" sz="1800" dirty="0">
                <a:solidFill>
                  <a:schemeClr val="tx1"/>
                </a:solidFill>
                <a:latin typeface="Courier New" panose="02070309020205020404" pitchFamily="49" charset="0"/>
                <a:cs typeface="Courier New" panose="02070309020205020404" pitchFamily="49" charset="0"/>
              </a:rPr>
              <a:t>&lt;none&gt;     </a:t>
            </a:r>
            <a:r>
              <a:rPr lang="en-US" altLang="en-US" sz="1800" dirty="0" smtClean="0">
                <a:solidFill>
                  <a:schemeClr val="tx1"/>
                </a:solidFill>
                <a:latin typeface="Courier New" panose="02070309020205020404" pitchFamily="49" charset="0"/>
                <a:cs typeface="Courier New" panose="02070309020205020404" pitchFamily="49" charset="0"/>
              </a:rPr>
              <a:t>&lt;</a:t>
            </a:r>
            <a:r>
              <a:rPr lang="en-US" altLang="en-US" sz="1800" dirty="0">
                <a:solidFill>
                  <a:schemeClr val="tx1"/>
                </a:solidFill>
                <a:latin typeface="Courier New" panose="02070309020205020404" pitchFamily="49" charset="0"/>
                <a:cs typeface="Courier New" panose="02070309020205020404" pitchFamily="49" charset="0"/>
              </a:rPr>
              <a:t>none&gt;    </a:t>
            </a:r>
            <a:r>
              <a:rPr lang="en-US" altLang="en-US" sz="1800" dirty="0" smtClean="0">
                <a:solidFill>
                  <a:schemeClr val="tx1"/>
                </a:solidFill>
                <a:latin typeface="Courier New" panose="02070309020205020404" pitchFamily="49" charset="0"/>
                <a:cs typeface="Courier New" panose="02070309020205020404" pitchFamily="49" charset="0"/>
              </a:rPr>
              <a:t>e9407f1d4b65	2 </a:t>
            </a:r>
            <a:r>
              <a:rPr lang="en-US" altLang="en-US" sz="1800" dirty="0">
                <a:solidFill>
                  <a:schemeClr val="tx1"/>
                </a:solidFill>
                <a:latin typeface="Courier New" panose="02070309020205020404" pitchFamily="49" charset="0"/>
                <a:cs typeface="Courier New" panose="02070309020205020404" pitchFamily="49" charset="0"/>
              </a:rPr>
              <a:t>days </a:t>
            </a:r>
            <a:r>
              <a:rPr lang="en-US" altLang="en-US" sz="1800" dirty="0" smtClean="0">
                <a:solidFill>
                  <a:schemeClr val="tx1"/>
                </a:solidFill>
                <a:latin typeface="Courier New" panose="02070309020205020404" pitchFamily="49" charset="0"/>
                <a:cs typeface="Courier New" panose="02070309020205020404" pitchFamily="49" charset="0"/>
              </a:rPr>
              <a:t>ago	172.3 </a:t>
            </a:r>
            <a:r>
              <a:rPr lang="en-US" altLang="en-US" sz="1800" dirty="0">
                <a:solidFill>
                  <a:schemeClr val="tx1"/>
                </a:solidFill>
                <a:latin typeface="Courier New" panose="02070309020205020404" pitchFamily="49" charset="0"/>
                <a:cs typeface="Courier New" panose="02070309020205020404" pitchFamily="49" charset="0"/>
              </a:rPr>
              <a:t>MB</a:t>
            </a:r>
          </a:p>
          <a:p>
            <a:r>
              <a:rPr lang="en-US" altLang="en-US" sz="1800" dirty="0">
                <a:solidFill>
                  <a:schemeClr val="tx1"/>
                </a:solidFill>
                <a:latin typeface="Courier New" panose="02070309020205020404" pitchFamily="49" charset="0"/>
                <a:cs typeface="Courier New" panose="02070309020205020404" pitchFamily="49" charset="0"/>
              </a:rPr>
              <a:t>&lt;none&gt;     </a:t>
            </a:r>
            <a:r>
              <a:rPr lang="en-US" altLang="en-US" sz="1800" dirty="0" smtClean="0">
                <a:solidFill>
                  <a:schemeClr val="tx1"/>
                </a:solidFill>
                <a:latin typeface="Courier New" panose="02070309020205020404" pitchFamily="49" charset="0"/>
                <a:cs typeface="Courier New" panose="02070309020205020404" pitchFamily="49" charset="0"/>
              </a:rPr>
              <a:t>&lt;</a:t>
            </a:r>
            <a:r>
              <a:rPr lang="en-US" altLang="en-US" sz="1800" dirty="0">
                <a:solidFill>
                  <a:schemeClr val="tx1"/>
                </a:solidFill>
                <a:latin typeface="Courier New" panose="02070309020205020404" pitchFamily="49" charset="0"/>
                <a:cs typeface="Courier New" panose="02070309020205020404" pitchFamily="49" charset="0"/>
              </a:rPr>
              <a:t>none&gt;    </a:t>
            </a:r>
            <a:r>
              <a:rPr lang="en-US" altLang="en-US" sz="1800" dirty="0" smtClean="0">
                <a:solidFill>
                  <a:schemeClr val="tx1"/>
                </a:solidFill>
                <a:latin typeface="Courier New" panose="02070309020205020404" pitchFamily="49" charset="0"/>
                <a:cs typeface="Courier New" panose="02070309020205020404" pitchFamily="49" charset="0"/>
              </a:rPr>
              <a:t>0cd86ce0a197	2 </a:t>
            </a:r>
            <a:r>
              <a:rPr lang="en-US" altLang="en-US" sz="1800" dirty="0">
                <a:solidFill>
                  <a:schemeClr val="tx1"/>
                </a:solidFill>
                <a:latin typeface="Courier New" panose="02070309020205020404" pitchFamily="49" charset="0"/>
                <a:cs typeface="Courier New" panose="02070309020205020404" pitchFamily="49" charset="0"/>
              </a:rPr>
              <a:t>days ago     </a:t>
            </a:r>
            <a:r>
              <a:rPr lang="en-US" altLang="en-US" sz="1800" dirty="0" smtClean="0">
                <a:solidFill>
                  <a:schemeClr val="tx1"/>
                </a:solidFill>
                <a:latin typeface="Courier New" panose="02070309020205020404" pitchFamily="49" charset="0"/>
                <a:cs typeface="Courier New" panose="02070309020205020404" pitchFamily="49" charset="0"/>
              </a:rPr>
              <a:t>172.3 </a:t>
            </a:r>
            <a:r>
              <a:rPr lang="en-US" altLang="en-US" sz="1800" dirty="0">
                <a:solidFill>
                  <a:schemeClr val="tx1"/>
                </a:solidFill>
                <a:latin typeface="Courier New" panose="02070309020205020404" pitchFamily="49" charset="0"/>
                <a:cs typeface="Courier New" panose="02070309020205020404" pitchFamily="49" charset="0"/>
              </a:rPr>
              <a:t>MB</a:t>
            </a:r>
          </a:p>
          <a:p>
            <a:r>
              <a:rPr lang="en-US" altLang="en-US" sz="1800" dirty="0">
                <a:solidFill>
                  <a:schemeClr val="tx1"/>
                </a:solidFill>
                <a:latin typeface="Courier New" panose="02070309020205020404" pitchFamily="49" charset="0"/>
                <a:cs typeface="Courier New" panose="02070309020205020404" pitchFamily="49" charset="0"/>
              </a:rPr>
              <a:t>&lt;none&gt;     </a:t>
            </a:r>
            <a:r>
              <a:rPr lang="en-US" altLang="en-US" sz="1800" dirty="0" smtClean="0">
                <a:solidFill>
                  <a:schemeClr val="tx1"/>
                </a:solidFill>
                <a:latin typeface="Courier New" panose="02070309020205020404" pitchFamily="49" charset="0"/>
                <a:cs typeface="Courier New" panose="02070309020205020404" pitchFamily="49" charset="0"/>
              </a:rPr>
              <a:t>&lt;</a:t>
            </a:r>
            <a:r>
              <a:rPr lang="en-US" altLang="en-US" sz="1800" dirty="0">
                <a:solidFill>
                  <a:schemeClr val="tx1"/>
                </a:solidFill>
                <a:latin typeface="Courier New" panose="02070309020205020404" pitchFamily="49" charset="0"/>
                <a:cs typeface="Courier New" panose="02070309020205020404" pitchFamily="49" charset="0"/>
              </a:rPr>
              <a:t>none&gt;    </a:t>
            </a:r>
            <a:r>
              <a:rPr lang="en-US" altLang="en-US" sz="1800" dirty="0" smtClean="0">
                <a:solidFill>
                  <a:schemeClr val="tx1"/>
                </a:solidFill>
                <a:latin typeface="Courier New" panose="02070309020205020404" pitchFamily="49" charset="0"/>
                <a:cs typeface="Courier New" panose="02070309020205020404" pitchFamily="49" charset="0"/>
              </a:rPr>
              <a:t>fa5be2806d4c	5 </a:t>
            </a:r>
            <a:r>
              <a:rPr lang="en-US" altLang="en-US" sz="1800" dirty="0">
                <a:solidFill>
                  <a:schemeClr val="tx1"/>
                </a:solidFill>
                <a:latin typeface="Courier New" panose="02070309020205020404" pitchFamily="49" charset="0"/>
                <a:cs typeface="Courier New" panose="02070309020205020404" pitchFamily="49" charset="0"/>
              </a:rPr>
              <a:t>weeks ago    </a:t>
            </a:r>
            <a:r>
              <a:rPr lang="en-US" altLang="en-US" sz="1800" dirty="0" smtClean="0">
                <a:solidFill>
                  <a:schemeClr val="tx1"/>
                </a:solidFill>
                <a:latin typeface="Courier New" panose="02070309020205020404" pitchFamily="49" charset="0"/>
                <a:cs typeface="Courier New" panose="02070309020205020404" pitchFamily="49" charset="0"/>
              </a:rPr>
              <a:t>0 </a:t>
            </a:r>
            <a:r>
              <a:rPr lang="en-US" altLang="en-US" sz="1800" dirty="0">
                <a:solidFill>
                  <a:schemeClr val="tx1"/>
                </a:solidFill>
                <a:latin typeface="Courier New" panose="02070309020205020404" pitchFamily="49" charset="0"/>
                <a:cs typeface="Courier New" panose="02070309020205020404" pitchFamily="49" charset="0"/>
              </a:rPr>
              <a:t>B</a:t>
            </a:r>
            <a:endParaRPr lang="en-US" sz="1800" dirty="0" smtClean="0">
              <a:solidFill>
                <a:schemeClr val="tx1"/>
              </a:solidFill>
              <a:latin typeface="Courier New" panose="02070309020205020404" pitchFamily="49" charset="0"/>
              <a:cs typeface="Courier New" panose="02070309020205020404" pitchFamily="49" charset="0"/>
            </a:endParaRPr>
          </a:p>
          <a:p>
            <a:endParaRPr lang="en-US" sz="1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69004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Our First Docker Container</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Here’s how we can then run </a:t>
            </a:r>
            <a:r>
              <a:rPr lang="en-US" sz="2400" dirty="0"/>
              <a:t>a </a:t>
            </a:r>
            <a:r>
              <a:rPr lang="en-US" sz="2400" dirty="0" smtClean="0"/>
              <a:t>Linux </a:t>
            </a:r>
            <a:r>
              <a:rPr lang="en-US" sz="2400" dirty="0"/>
              <a:t>command inside a </a:t>
            </a:r>
            <a:r>
              <a:rPr lang="en-US" sz="2400" dirty="0" smtClean="0"/>
              <a:t>Docker </a:t>
            </a:r>
            <a:r>
              <a:rPr lang="en-US" sz="2400" dirty="0"/>
              <a:t>container</a:t>
            </a:r>
            <a:r>
              <a:rPr lang="en-US" sz="2400" dirty="0" smtClean="0"/>
              <a: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Output: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a:t>
            </a:r>
            <a:r>
              <a:rPr lang="en-US" sz="2400" dirty="0"/>
              <a:t>Woah, what happened? It just </a:t>
            </a:r>
            <a:r>
              <a:rPr lang="en-US" sz="2400" dirty="0" smtClean="0"/>
              <a:t>printed </a:t>
            </a:r>
            <a:r>
              <a:rPr lang="en-US" sz="2400" dirty="0"/>
              <a:t>"hello, world"? So what</a:t>
            </a:r>
            <a:r>
              <a:rPr lang="en-US" sz="2400" dirty="0" smtClean="0"/>
              <a:t>?</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sp>
        <p:nvSpPr>
          <p:cNvPr id="7" name="Content Placeholder 2"/>
          <p:cNvSpPr>
            <a:spLocks noGrp="1"/>
          </p:cNvSpPr>
          <p:nvPr/>
        </p:nvSpPr>
        <p:spPr>
          <a:xfrm>
            <a:off x="2773679" y="1642400"/>
            <a:ext cx="6705600" cy="372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run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centos:7 echo “hello world”</a:t>
            </a:r>
            <a:endParaRPr lang="en-US"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2745889" y="3810000"/>
            <a:ext cx="1880594" cy="3810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smtClean="0">
                <a:solidFill>
                  <a:schemeClr val="tx1"/>
                </a:solidFill>
                <a:latin typeface="Courier New" panose="02070309020205020404" pitchFamily="49" charset="0"/>
                <a:cs typeface="Courier New" panose="02070309020205020404" pitchFamily="49" charset="0"/>
              </a:rPr>
              <a:t>hello world</a:t>
            </a:r>
            <a:endParaRPr lang="en-US" dirty="0" smtClean="0">
              <a:solidFill>
                <a:schemeClr val="tx1"/>
              </a:solidFill>
              <a:latin typeface="Courier New" panose="02070309020205020404" pitchFamily="49" charset="0"/>
              <a:cs typeface="Courier New" panose="02070309020205020404" pitchFamily="49" charset="0"/>
            </a:endParaRPr>
          </a:p>
          <a:p>
            <a:endParaRPr lang="en-US"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111648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Our First Docker Container</a:t>
            </a:r>
          </a:p>
        </p:txBody>
      </p:sp>
      <p:sp>
        <p:nvSpPr>
          <p:cNvPr id="3" name="Content Placeholder 2"/>
          <p:cNvSpPr>
            <a:spLocks noGrp="1"/>
          </p:cNvSpPr>
          <p:nvPr>
            <p:ph idx="1"/>
          </p:nvPr>
        </p:nvSpPr>
        <p:spPr/>
        <p:txBody>
          <a:bodyPr/>
          <a:lstStyle/>
          <a:p>
            <a:pPr>
              <a:buFont typeface="Wingdings" charset="2"/>
              <a:buChar char="q"/>
            </a:pPr>
            <a:r>
              <a:rPr lang="en-US" sz="2400" dirty="0" smtClean="0"/>
              <a:t> Let’s </a:t>
            </a:r>
            <a:r>
              <a:rPr lang="en-US" sz="2400" dirty="0"/>
              <a:t>run a </a:t>
            </a:r>
            <a:r>
              <a:rPr lang="en-US" sz="2400" dirty="0" smtClean="0"/>
              <a:t>Linux shell </a:t>
            </a:r>
            <a:r>
              <a:rPr lang="en-US" sz="2400" b="1" dirty="0" smtClean="0"/>
              <a:t>inside</a:t>
            </a:r>
            <a:r>
              <a:rPr lang="en-US" sz="2400" dirty="0" smtClean="0"/>
              <a:t> </a:t>
            </a:r>
            <a:r>
              <a:rPr lang="en-US" sz="2400" dirty="0"/>
              <a:t>a </a:t>
            </a:r>
            <a:r>
              <a:rPr lang="en-US" sz="2400" dirty="0" smtClean="0"/>
              <a:t>Docker container, from the inside:</a:t>
            </a:r>
          </a:p>
          <a:p>
            <a:pPr>
              <a:buFont typeface="Wingdings" charset="2"/>
              <a:buChar char="q"/>
            </a:pPr>
            <a:endParaRPr lang="en-US" sz="2400" dirty="0"/>
          </a:p>
          <a:p>
            <a:pPr>
              <a:buFont typeface="Wingdings" charset="2"/>
              <a:buChar char="q"/>
            </a:pPr>
            <a:r>
              <a:rPr lang="en-US" sz="2400" dirty="0"/>
              <a:t> </a:t>
            </a:r>
            <a:r>
              <a:rPr lang="en-US" sz="2400" dirty="0" smtClean="0"/>
              <a:t>Output:</a:t>
            </a:r>
            <a:endParaRPr lang="en-US" sz="2400" dirty="0"/>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27</a:t>
            </a:fld>
            <a:endParaRPr lang="en-US" altLang="en-US"/>
          </a:p>
        </p:txBody>
      </p:sp>
      <p:sp>
        <p:nvSpPr>
          <p:cNvPr id="7" name="Content Placeholder 2"/>
          <p:cNvSpPr>
            <a:spLocks noGrp="1"/>
          </p:cNvSpPr>
          <p:nvPr/>
        </p:nvSpPr>
        <p:spPr>
          <a:xfrm>
            <a:off x="3316604" y="1643317"/>
            <a:ext cx="5619750" cy="37372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run --it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centos:7 bash</a:t>
            </a:r>
            <a:endParaRPr lang="en-US"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4183379" y="2593555"/>
            <a:ext cx="3886200" cy="435395"/>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[root@d7dfcc490cbe /]# _</a:t>
            </a:r>
            <a:endParaRPr lang="en-US" dirty="0" smtClean="0">
              <a:solidFill>
                <a:schemeClr val="tx1"/>
              </a:solidFill>
              <a:latin typeface="Courier New" panose="02070309020205020404" pitchFamily="49" charset="0"/>
              <a:cs typeface="Courier New" panose="02070309020205020404" pitchFamily="49" charset="0"/>
            </a:endParaRPr>
          </a:p>
          <a:p>
            <a:endParaRPr lang="en-U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987932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Our Container</a:t>
            </a:r>
            <a:endParaRPr lang="en-US" dirty="0"/>
          </a:p>
        </p:txBody>
      </p:sp>
      <p:sp>
        <p:nvSpPr>
          <p:cNvPr id="3" name="Content Placeholder 2"/>
          <p:cNvSpPr>
            <a:spLocks noGrp="1"/>
          </p:cNvSpPr>
          <p:nvPr>
            <p:ph idx="1"/>
          </p:nvPr>
        </p:nvSpPr>
        <p:spPr/>
        <p:txBody>
          <a:bodyPr/>
          <a:lstStyle/>
          <a:p>
            <a:pPr>
              <a:buFont typeface="Wingdings" charset="2"/>
              <a:buChar char="q"/>
            </a:pPr>
            <a:r>
              <a:rPr lang="en-US" sz="2400" dirty="0" smtClean="0"/>
              <a:t> Now from inside the Docker container itself, we’ll issue commands, like this:</a:t>
            </a:r>
          </a:p>
          <a:p>
            <a:pPr>
              <a:buFont typeface="Wingdings" charset="2"/>
              <a:buChar char="q"/>
            </a:pPr>
            <a:endParaRPr lang="en-US" sz="2400" dirty="0"/>
          </a:p>
          <a:p>
            <a:pPr>
              <a:buFont typeface="Wingdings" charset="2"/>
              <a:buChar char="q"/>
            </a:pPr>
            <a:endParaRPr lang="en-US" sz="2400" dirty="0"/>
          </a:p>
          <a:p>
            <a:pPr>
              <a:buFont typeface="Wingdings" charset="2"/>
              <a:buChar char="q"/>
            </a:pPr>
            <a:r>
              <a:rPr lang="en-US" sz="2400" dirty="0"/>
              <a:t> </a:t>
            </a:r>
            <a:r>
              <a:rPr lang="en-US" sz="2400" dirty="0" smtClean="0"/>
              <a:t>Output:</a:t>
            </a:r>
            <a:endParaRPr lang="en-US" sz="2400" dirty="0"/>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28</a:t>
            </a:fld>
            <a:endParaRPr lang="en-US" altLang="en-US"/>
          </a:p>
        </p:txBody>
      </p:sp>
      <p:sp>
        <p:nvSpPr>
          <p:cNvPr id="7" name="Content Placeholder 2"/>
          <p:cNvSpPr>
            <a:spLocks noGrp="1"/>
          </p:cNvSpPr>
          <p:nvPr/>
        </p:nvSpPr>
        <p:spPr>
          <a:xfrm>
            <a:off x="4524374" y="1981200"/>
            <a:ext cx="3143251" cy="390045"/>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ll</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etc</a:t>
            </a:r>
            <a:r>
              <a:rPr lang="en-US" dirty="0">
                <a:solidFill>
                  <a:schemeClr val="bg1"/>
                </a:solidFill>
                <a:latin typeface="Courier New" panose="02070309020205020404" pitchFamily="49" charset="0"/>
                <a:cs typeface="Courier New" panose="02070309020205020404" pitchFamily="49" charset="0"/>
              </a:rPr>
              <a:t>/*-release</a:t>
            </a:r>
          </a:p>
        </p:txBody>
      </p:sp>
      <p:sp>
        <p:nvSpPr>
          <p:cNvPr id="10" name="Content Placeholder 2"/>
          <p:cNvSpPr>
            <a:spLocks noGrp="1"/>
          </p:cNvSpPr>
          <p:nvPr/>
        </p:nvSpPr>
        <p:spPr>
          <a:xfrm>
            <a:off x="1776701" y="3331439"/>
            <a:ext cx="8641773" cy="2537655"/>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smtClean="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rw</a:t>
            </a:r>
            <a:r>
              <a:rPr lang="en-US" sz="1800" dirty="0">
                <a:solidFill>
                  <a:schemeClr val="tx1"/>
                </a:solidFill>
                <a:latin typeface="Courier New" panose="02070309020205020404" pitchFamily="49" charset="0"/>
                <a:cs typeface="Courier New" panose="02070309020205020404" pitchFamily="49" charset="0"/>
              </a:rPr>
              <a:t>-r--r-- 1 root root  38 Mar 31  2015 /</a:t>
            </a:r>
            <a:r>
              <a:rPr lang="en-US" sz="1800" dirty="0" err="1">
                <a:solidFill>
                  <a:schemeClr val="tx1"/>
                </a:solidFill>
                <a:latin typeface="Courier New" panose="02070309020205020404" pitchFamily="49" charset="0"/>
                <a:cs typeface="Courier New" panose="02070309020205020404" pitchFamily="49" charset="0"/>
              </a:rPr>
              <a:t>etc</a:t>
            </a:r>
            <a:r>
              <a:rPr lang="en-US" sz="1800" dirty="0">
                <a:solidFill>
                  <a:schemeClr val="tx1"/>
                </a:solidFill>
                <a:latin typeface="Courier New" panose="02070309020205020404" pitchFamily="49" charset="0"/>
                <a:cs typeface="Courier New" panose="02070309020205020404" pitchFamily="49" charset="0"/>
              </a:rPr>
              <a:t>/centos-release</a:t>
            </a:r>
          </a:p>
          <a:p>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rw</a:t>
            </a:r>
            <a:r>
              <a:rPr lang="en-US" sz="1800" dirty="0">
                <a:solidFill>
                  <a:schemeClr val="tx1"/>
                </a:solidFill>
                <a:latin typeface="Courier New" panose="02070309020205020404" pitchFamily="49" charset="0"/>
                <a:cs typeface="Courier New" panose="02070309020205020404" pitchFamily="49" charset="0"/>
              </a:rPr>
              <a:t>-r--r-- 1 root </a:t>
            </a:r>
            <a:r>
              <a:rPr lang="en-US" sz="1800" dirty="0" err="1">
                <a:solidFill>
                  <a:schemeClr val="tx1"/>
                </a:solidFill>
                <a:latin typeface="Courier New" panose="02070309020205020404" pitchFamily="49" charset="0"/>
                <a:cs typeface="Courier New" panose="02070309020205020404" pitchFamily="49" charset="0"/>
              </a:rPr>
              <a:t>root</a:t>
            </a:r>
            <a:r>
              <a:rPr lang="en-US" sz="1800" dirty="0">
                <a:solidFill>
                  <a:schemeClr val="tx1"/>
                </a:solidFill>
                <a:latin typeface="Courier New" panose="02070309020205020404" pitchFamily="49" charset="0"/>
                <a:cs typeface="Courier New" panose="02070309020205020404" pitchFamily="49" charset="0"/>
              </a:rPr>
              <a:t> 393 Mar 31  2015 /</a:t>
            </a:r>
            <a:r>
              <a:rPr lang="en-US" sz="1800" dirty="0" err="1">
                <a:solidFill>
                  <a:schemeClr val="tx1"/>
                </a:solidFill>
                <a:latin typeface="Courier New" panose="02070309020205020404" pitchFamily="49" charset="0"/>
                <a:cs typeface="Courier New" panose="02070309020205020404" pitchFamily="49" charset="0"/>
              </a:rPr>
              <a:t>etc</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os</a:t>
            </a:r>
            <a:r>
              <a:rPr lang="en-US" sz="1800" dirty="0">
                <a:solidFill>
                  <a:schemeClr val="tx1"/>
                </a:solidFill>
                <a:latin typeface="Courier New" panose="02070309020205020404" pitchFamily="49" charset="0"/>
                <a:cs typeface="Courier New" panose="02070309020205020404" pitchFamily="49" charset="0"/>
              </a:rPr>
              <a:t>-release</a:t>
            </a:r>
          </a:p>
          <a:p>
            <a:r>
              <a:rPr lang="en-US" sz="1800" dirty="0" err="1">
                <a:solidFill>
                  <a:schemeClr val="tx1"/>
                </a:solidFill>
                <a:latin typeface="Courier New" panose="02070309020205020404" pitchFamily="49" charset="0"/>
                <a:cs typeface="Courier New" panose="02070309020205020404" pitchFamily="49" charset="0"/>
              </a:rPr>
              <a:t>lrwxrwxrwx</a:t>
            </a:r>
            <a:r>
              <a:rPr lang="en-US" sz="1800" dirty="0">
                <a:solidFill>
                  <a:schemeClr val="tx1"/>
                </a:solidFill>
                <a:latin typeface="Courier New" panose="02070309020205020404" pitchFamily="49" charset="0"/>
                <a:cs typeface="Courier New" panose="02070309020205020404" pitchFamily="49" charset="0"/>
              </a:rPr>
              <a:t> 1 root </a:t>
            </a:r>
            <a:r>
              <a:rPr lang="en-US" sz="1800" dirty="0" err="1">
                <a:solidFill>
                  <a:schemeClr val="tx1"/>
                </a:solidFill>
                <a:latin typeface="Courier New" panose="02070309020205020404" pitchFamily="49" charset="0"/>
                <a:cs typeface="Courier New" panose="02070309020205020404" pitchFamily="49" charset="0"/>
              </a:rPr>
              <a:t>root</a:t>
            </a:r>
            <a:r>
              <a:rPr lang="en-US" sz="1800" dirty="0">
                <a:solidFill>
                  <a:schemeClr val="tx1"/>
                </a:solidFill>
                <a:latin typeface="Courier New" panose="02070309020205020404" pitchFamily="49" charset="0"/>
                <a:cs typeface="Courier New" panose="02070309020205020404" pitchFamily="49" charset="0"/>
              </a:rPr>
              <a:t>  14 Aug 14 21:00 /</a:t>
            </a:r>
            <a:r>
              <a:rPr lang="en-US" sz="1800" dirty="0" err="1">
                <a:solidFill>
                  <a:schemeClr val="tx1"/>
                </a:solidFill>
                <a:latin typeface="Courier New" panose="02070309020205020404" pitchFamily="49" charset="0"/>
                <a:cs typeface="Courier New" panose="02070309020205020404" pitchFamily="49" charset="0"/>
              </a:rPr>
              <a:t>etc</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redhat</a:t>
            </a:r>
            <a:r>
              <a:rPr lang="en-US" sz="1800" dirty="0">
                <a:solidFill>
                  <a:schemeClr val="tx1"/>
                </a:solidFill>
                <a:latin typeface="Courier New" panose="02070309020205020404" pitchFamily="49" charset="0"/>
                <a:cs typeface="Courier New" panose="02070309020205020404" pitchFamily="49" charset="0"/>
              </a:rPr>
              <a:t>-release -&gt; centos-release</a:t>
            </a:r>
          </a:p>
          <a:p>
            <a:r>
              <a:rPr lang="en-US" sz="1800" dirty="0" err="1">
                <a:solidFill>
                  <a:schemeClr val="tx1"/>
                </a:solidFill>
                <a:latin typeface="Courier New" panose="02070309020205020404" pitchFamily="49" charset="0"/>
                <a:cs typeface="Courier New" panose="02070309020205020404" pitchFamily="49" charset="0"/>
              </a:rPr>
              <a:t>lrwxrwxrwx</a:t>
            </a:r>
            <a:r>
              <a:rPr lang="en-US" sz="1800" dirty="0">
                <a:solidFill>
                  <a:schemeClr val="tx1"/>
                </a:solidFill>
                <a:latin typeface="Courier New" panose="02070309020205020404" pitchFamily="49" charset="0"/>
                <a:cs typeface="Courier New" panose="02070309020205020404" pitchFamily="49" charset="0"/>
              </a:rPr>
              <a:t> 1 root </a:t>
            </a:r>
            <a:r>
              <a:rPr lang="en-US" sz="1800" dirty="0" err="1">
                <a:solidFill>
                  <a:schemeClr val="tx1"/>
                </a:solidFill>
                <a:latin typeface="Courier New" panose="02070309020205020404" pitchFamily="49" charset="0"/>
                <a:cs typeface="Courier New" panose="02070309020205020404" pitchFamily="49" charset="0"/>
              </a:rPr>
              <a:t>root</a:t>
            </a:r>
            <a:r>
              <a:rPr lang="en-US" sz="1800" dirty="0">
                <a:solidFill>
                  <a:schemeClr val="tx1"/>
                </a:solidFill>
                <a:latin typeface="Courier New" panose="02070309020205020404" pitchFamily="49" charset="0"/>
                <a:cs typeface="Courier New" panose="02070309020205020404" pitchFamily="49" charset="0"/>
              </a:rPr>
              <a:t>  14 Aug 14 21:00 /</a:t>
            </a:r>
            <a:r>
              <a:rPr lang="en-US" sz="1800" dirty="0" err="1">
                <a:solidFill>
                  <a:schemeClr val="tx1"/>
                </a:solidFill>
                <a:latin typeface="Courier New" panose="02070309020205020404" pitchFamily="49" charset="0"/>
                <a:cs typeface="Courier New" panose="02070309020205020404" pitchFamily="49" charset="0"/>
              </a:rPr>
              <a:t>etc</a:t>
            </a:r>
            <a:r>
              <a:rPr lang="en-US" sz="1800" dirty="0">
                <a:solidFill>
                  <a:schemeClr val="tx1"/>
                </a:solidFill>
                <a:latin typeface="Courier New" panose="02070309020205020404" pitchFamily="49" charset="0"/>
                <a:cs typeface="Courier New" panose="02070309020205020404" pitchFamily="49" charset="0"/>
              </a:rPr>
              <a:t>/system-release -&gt; centos-release</a:t>
            </a:r>
            <a:endParaRPr lang="en-US" sz="18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701258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Our Container</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We can now play around with Linux commands within the container:</a:t>
            </a:r>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r>
              <a:rPr lang="en-US" sz="2400" dirty="0" smtClean="0"/>
              <a:t> If it looks like Linux and it works like Linux...</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29</a:t>
            </a:fld>
            <a:endParaRPr lang="en-US" altLang="en-US"/>
          </a:p>
        </p:txBody>
      </p:sp>
      <p:sp>
        <p:nvSpPr>
          <p:cNvPr id="8" name="Content Placeholder 2"/>
          <p:cNvSpPr>
            <a:spLocks noGrp="1"/>
          </p:cNvSpPr>
          <p:nvPr/>
        </p:nvSpPr>
        <p:spPr>
          <a:xfrm>
            <a:off x="4450079" y="1828800"/>
            <a:ext cx="3352800" cy="2286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bg1"/>
                </a:solidFill>
                <a:latin typeface="Courier New" panose="02070309020205020404" pitchFamily="49" charset="0"/>
                <a:cs typeface="Courier New" panose="02070309020205020404" pitchFamily="49" charset="0"/>
              </a:rPr>
              <a:t># hostname </a:t>
            </a:r>
            <a:r>
              <a:rPr lang="en-US" dirty="0">
                <a:solidFill>
                  <a:schemeClr val="bg1"/>
                </a:solidFill>
                <a:latin typeface="Courier New" panose="02070309020205020404" pitchFamily="49" charset="0"/>
                <a:cs typeface="Courier New" panose="02070309020205020404" pitchFamily="49" charset="0"/>
              </a:rPr>
              <a:t>-f</a:t>
            </a:r>
          </a:p>
          <a:p>
            <a:r>
              <a:rPr lang="en-US" dirty="0" smtClean="0">
                <a:solidFill>
                  <a:schemeClr val="bg1"/>
                </a:solidFill>
                <a:latin typeface="Courier New" panose="02070309020205020404" pitchFamily="49" charset="0"/>
                <a:cs typeface="Courier New" panose="02070309020205020404" pitchFamily="49" charset="0"/>
              </a:rPr>
              <a:t># cat </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etc</a:t>
            </a:r>
            <a:r>
              <a:rPr lang="en-US" dirty="0">
                <a:solidFill>
                  <a:schemeClr val="bg1"/>
                </a:solidFill>
                <a:latin typeface="Courier New" panose="02070309020205020404" pitchFamily="49" charset="0"/>
                <a:cs typeface="Courier New" panose="02070309020205020404" pitchFamily="49" charset="0"/>
              </a:rPr>
              <a:t>/hosts</a:t>
            </a:r>
          </a:p>
          <a:p>
            <a:r>
              <a:rPr lang="en-US" dirty="0" smtClean="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ps</a:t>
            </a:r>
            <a:r>
              <a:rPr lang="en-US" dirty="0">
                <a:solidFill>
                  <a:schemeClr val="bg1"/>
                </a:solidFill>
                <a:latin typeface="Courier New" panose="02070309020205020404" pitchFamily="49" charset="0"/>
                <a:cs typeface="Courier New" panose="02070309020205020404" pitchFamily="49" charset="0"/>
              </a:rPr>
              <a:t> aux</a:t>
            </a:r>
          </a:p>
          <a:p>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yum -y install vim</a:t>
            </a:r>
          </a:p>
          <a:p>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ip</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a</a:t>
            </a:r>
          </a:p>
        </p:txBody>
      </p:sp>
    </p:spTree>
    <p:extLst>
      <p:ext uri="{BB962C8B-B14F-4D97-AF65-F5344CB8AC3E}">
        <p14:creationId xmlns:p14="http://schemas.microsoft.com/office/powerpoint/2010/main" val="26291249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That’s </a:t>
            </a:r>
            <a:r>
              <a:rPr lang="en-US" b="1" dirty="0" smtClean="0"/>
              <a:t>Not</a:t>
            </a:r>
            <a:r>
              <a:rPr lang="en-US" dirty="0" smtClean="0"/>
              <a:t> New About Docker</a:t>
            </a:r>
            <a:endParaRPr lang="en-US" dirty="0"/>
          </a:p>
        </p:txBody>
      </p:sp>
      <p:sp>
        <p:nvSpPr>
          <p:cNvPr id="3" name="Content Placeholder 2"/>
          <p:cNvSpPr>
            <a:spLocks noGrp="1"/>
          </p:cNvSpPr>
          <p:nvPr>
            <p:ph idx="1"/>
          </p:nvPr>
        </p:nvSpPr>
        <p:spPr>
          <a:xfrm>
            <a:off x="1325879" y="1066801"/>
            <a:ext cx="4389121" cy="4802293"/>
          </a:xfrm>
        </p:spPr>
        <p:txBody>
          <a:bodyPr>
            <a:normAutofit/>
          </a:bodyPr>
          <a:lstStyle/>
          <a:p>
            <a:pPr>
              <a:buFont typeface="Wingdings" charset="2"/>
              <a:buChar char="q"/>
            </a:pPr>
            <a:r>
              <a:rPr lang="en-US" sz="2400" dirty="0" smtClean="0"/>
              <a:t> Linux-</a:t>
            </a:r>
            <a:r>
              <a:rPr lang="en-US" sz="2400" b="1" dirty="0" smtClean="0"/>
              <a:t>native</a:t>
            </a:r>
            <a:r>
              <a:rPr lang="en-US" sz="2400" dirty="0" smtClean="0"/>
              <a:t> functionality</a:t>
            </a:r>
          </a:p>
          <a:p>
            <a:pPr>
              <a:buFont typeface="Wingdings" charset="2"/>
              <a:buChar char="q"/>
            </a:pPr>
            <a:r>
              <a:rPr lang="en-US" sz="2400" dirty="0">
                <a:ea typeface="Courier New" charset="0"/>
                <a:cs typeface="Courier New" charset="0"/>
              </a:rPr>
              <a:t> </a:t>
            </a:r>
            <a:r>
              <a:rPr lang="en-US" sz="2400" dirty="0" smtClean="0">
                <a:ea typeface="Courier New" charset="0"/>
                <a:cs typeface="Courier New" charset="0"/>
              </a:rPr>
              <a:t>Control Groups (</a:t>
            </a:r>
            <a:r>
              <a:rPr lang="en-US" sz="2400" b="1" dirty="0" err="1" smtClean="0">
                <a:ea typeface="Courier New" charset="0"/>
                <a:cs typeface="Courier New" charset="0"/>
              </a:rPr>
              <a:t>cgroups</a:t>
            </a:r>
            <a:r>
              <a:rPr lang="en-US" sz="2400" dirty="0" smtClean="0">
                <a:ea typeface="Courier New" charset="0"/>
                <a:cs typeface="Courier New" charset="0"/>
              </a:rPr>
              <a:t>)</a:t>
            </a:r>
            <a:endParaRPr lang="en-US" sz="2400" dirty="0">
              <a:ea typeface="Courier New" charset="0"/>
              <a:cs typeface="Courier New" charset="0"/>
            </a:endParaRPr>
          </a:p>
          <a:p>
            <a:pPr>
              <a:buFont typeface="Wingdings" charset="2"/>
              <a:buChar char="q"/>
            </a:pPr>
            <a:r>
              <a:rPr lang="en-US" sz="2400" dirty="0" smtClean="0"/>
              <a:t> Kernel </a:t>
            </a:r>
            <a:r>
              <a:rPr lang="en-US" sz="2400" b="1" dirty="0"/>
              <a:t>N</a:t>
            </a:r>
            <a:r>
              <a:rPr lang="en-US" sz="2400" b="1" dirty="0" smtClean="0"/>
              <a:t>amespaces</a:t>
            </a:r>
            <a:endParaRPr lang="en-US" sz="2400" b="1" dirty="0"/>
          </a:p>
          <a:p>
            <a:pPr>
              <a:buFont typeface="Wingdings" charset="2"/>
              <a:buChar char="q"/>
            </a:pPr>
            <a:r>
              <a:rPr lang="en-US" sz="2400" dirty="0" smtClean="0"/>
              <a:t> </a:t>
            </a:r>
            <a:r>
              <a:rPr lang="en-US" sz="2400" b="1" dirty="0" err="1" smtClean="0">
                <a:ea typeface="Courier New" charset="0"/>
                <a:cs typeface="Courier New" charset="0"/>
              </a:rPr>
              <a:t>chroot</a:t>
            </a:r>
            <a:endParaRPr lang="en-US" sz="2400" b="1" dirty="0">
              <a:ea typeface="Courier New" charset="0"/>
              <a:cs typeface="Courier New" charset="0"/>
            </a:endParaRPr>
          </a:p>
          <a:p>
            <a:pPr>
              <a:buFont typeface="Wingdings" charset="2"/>
              <a:buChar char="q"/>
            </a:pPr>
            <a:r>
              <a:rPr lang="en-US" sz="2400" dirty="0" smtClean="0"/>
              <a:t> Linux </a:t>
            </a:r>
            <a:r>
              <a:rPr lang="en-US" sz="2400" b="1" dirty="0"/>
              <a:t>C</a:t>
            </a:r>
            <a:r>
              <a:rPr lang="en-US" sz="2400" b="1" dirty="0" smtClean="0"/>
              <a:t>apabilities</a:t>
            </a:r>
            <a:endParaRPr lang="en-US" sz="2400" b="1" dirty="0"/>
          </a:p>
          <a:p>
            <a:pPr>
              <a:buFont typeface="Wingdings" charset="2"/>
              <a:buChar char="q"/>
            </a:pPr>
            <a:r>
              <a:rPr lang="en-US" sz="2400" dirty="0" smtClean="0"/>
              <a:t> Security </a:t>
            </a:r>
            <a:r>
              <a:rPr lang="en-US" sz="2400" dirty="0"/>
              <a:t>(</a:t>
            </a:r>
            <a:r>
              <a:rPr lang="en-US" sz="2400" b="1" dirty="0" err="1"/>
              <a:t>SELinux</a:t>
            </a:r>
            <a:r>
              <a:rPr lang="en-US" sz="2400" dirty="0"/>
              <a:t>)</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690" y="1826544"/>
            <a:ext cx="4038600" cy="3721100"/>
          </a:xfrm>
          <a:prstGeom prst="rect">
            <a:avLst/>
          </a:prstGeom>
        </p:spPr>
      </p:pic>
    </p:spTree>
    <p:extLst>
      <p:ext uri="{BB962C8B-B14F-4D97-AF65-F5344CB8AC3E}">
        <p14:creationId xmlns:p14="http://schemas.microsoft.com/office/powerpoint/2010/main" val="421987072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a Mess</a:t>
            </a:r>
            <a:endParaRPr lang="en-US" dirty="0"/>
          </a:p>
        </p:txBody>
      </p:sp>
      <p:sp>
        <p:nvSpPr>
          <p:cNvPr id="3" name="Content Placeholder 2"/>
          <p:cNvSpPr>
            <a:spLocks noGrp="1"/>
          </p:cNvSpPr>
          <p:nvPr>
            <p:ph idx="1"/>
          </p:nvPr>
        </p:nvSpPr>
        <p:spPr/>
        <p:txBody>
          <a:bodyPr>
            <a:noAutofit/>
          </a:bodyPr>
          <a:lstStyle/>
          <a:p>
            <a:pPr>
              <a:buFont typeface="Wingdings" charset="2"/>
              <a:buChar char="q"/>
            </a:pPr>
            <a:r>
              <a:rPr lang="en-US" sz="2400" dirty="0" smtClean="0"/>
              <a:t> Now, lets pretend we do some destructive stuff, on purpose:</a:t>
            </a:r>
            <a:endParaRPr lang="en-US" sz="2400" dirty="0"/>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And now say we delete this, too:</a:t>
            </a:r>
          </a:p>
          <a:p>
            <a:pPr>
              <a:buFont typeface="Wingdings" charset="2"/>
              <a:buChar char="q"/>
            </a:pPr>
            <a:endParaRPr lang="en-US" sz="2400" dirty="0"/>
          </a:p>
          <a:p>
            <a:pPr>
              <a:buFont typeface="Wingdings" charset="2"/>
              <a:buChar char="q"/>
            </a:pPr>
            <a:endParaRPr lang="en-US" sz="2400" dirty="0"/>
          </a:p>
          <a:p>
            <a:pPr>
              <a:buFont typeface="Wingdings" charset="2"/>
              <a:buChar char="q"/>
            </a:pPr>
            <a:r>
              <a:rPr lang="en-US" sz="2400" dirty="0" smtClean="0"/>
              <a:t> Now, if we tried to issue any commands, like </a:t>
            </a:r>
            <a:r>
              <a:rPr lang="en-US" sz="2400" dirty="0" smtClean="0">
                <a:latin typeface="Courier New" charset="0"/>
                <a:ea typeface="Courier New" charset="0"/>
                <a:cs typeface="Courier New" charset="0"/>
              </a:rPr>
              <a:t>ls</a:t>
            </a:r>
            <a:r>
              <a:rPr lang="en-US" sz="2400" dirty="0" smtClean="0"/>
              <a:t>, </a:t>
            </a:r>
            <a:r>
              <a:rPr lang="en-US" sz="2400" dirty="0" err="1" smtClean="0">
                <a:latin typeface="Courier New" charset="0"/>
                <a:ea typeface="Courier New" charset="0"/>
                <a:cs typeface="Courier New" charset="0"/>
              </a:rPr>
              <a:t>ps</a:t>
            </a:r>
            <a:r>
              <a:rPr lang="en-US" sz="2400" dirty="0" smtClean="0"/>
              <a:t>, or </a:t>
            </a:r>
            <a:r>
              <a:rPr lang="en-US" sz="2400" dirty="0" smtClean="0">
                <a:latin typeface="Courier New" charset="0"/>
                <a:ea typeface="Courier New" charset="0"/>
                <a:cs typeface="Courier New" charset="0"/>
              </a:rPr>
              <a:t>cd</a:t>
            </a:r>
            <a:r>
              <a:rPr lang="en-US" sz="2400" dirty="0" smtClean="0"/>
              <a:t> we’d get:</a:t>
            </a:r>
          </a:p>
          <a:p>
            <a:pPr>
              <a:buFont typeface="Wingdings" charset="2"/>
              <a:buChar char="q"/>
            </a:pPr>
            <a:endParaRPr lang="en-US" sz="2400" dirty="0" smtClean="0"/>
          </a:p>
          <a:p>
            <a:pPr>
              <a:buFont typeface="Wingdings" charset="2"/>
              <a:buChar char="q"/>
            </a:pPr>
            <a:r>
              <a:rPr lang="en-US" sz="2400" dirty="0" smtClean="0"/>
              <a:t> Whoops</a:t>
            </a:r>
            <a:r>
              <a:rPr lang="en-US" sz="2400" dirty="0"/>
              <a:t>… cannot </a:t>
            </a:r>
            <a:r>
              <a:rPr lang="en-US" sz="2400" dirty="0" smtClean="0">
                <a:latin typeface="Courier New" charset="0"/>
                <a:ea typeface="Courier New" charset="0"/>
                <a:cs typeface="Courier New" charset="0"/>
              </a:rPr>
              <a:t>ls, cd</a:t>
            </a:r>
            <a:r>
              <a:rPr lang="en-US" sz="2400" dirty="0" smtClean="0"/>
              <a:t> </a:t>
            </a:r>
            <a:r>
              <a:rPr lang="en-US" sz="2400" dirty="0"/>
              <a:t>or do anything useful anymore. </a:t>
            </a:r>
            <a:r>
              <a:rPr lang="en-US" sz="2400" smtClean="0"/>
              <a:t>What’d we’d do?</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a:p>
        </p:txBody>
      </p:sp>
      <p:sp>
        <p:nvSpPr>
          <p:cNvPr id="8" name="Content Placeholder 2"/>
          <p:cNvSpPr>
            <a:spLocks noGrp="1"/>
          </p:cNvSpPr>
          <p:nvPr/>
        </p:nvSpPr>
        <p:spPr>
          <a:xfrm>
            <a:off x="4552950" y="1676400"/>
            <a:ext cx="3086100" cy="40339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fr</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usr</a:t>
            </a:r>
            <a:r>
              <a:rPr lang="en-US" dirty="0" smtClean="0">
                <a:solidFill>
                  <a:schemeClr val="bg1"/>
                </a:solidFill>
                <a:latin typeface="Courier New" panose="02070309020205020404" pitchFamily="49" charset="0"/>
                <a:cs typeface="Courier New" panose="02070309020205020404" pitchFamily="49" charset="0"/>
              </a:rPr>
              <a:t>/</a:t>
            </a:r>
            <a:r>
              <a:rPr lang="en-US" dirty="0" err="1" smtClean="0">
                <a:solidFill>
                  <a:schemeClr val="bg1"/>
                </a:solidFill>
                <a:latin typeface="Courier New" panose="02070309020205020404" pitchFamily="49" charset="0"/>
                <a:cs typeface="Courier New" panose="02070309020205020404" pitchFamily="49" charset="0"/>
              </a:rPr>
              <a:t>sbin</a:t>
            </a:r>
            <a:endParaRPr lang="en-US" dirty="0">
              <a:solidFill>
                <a:schemeClr val="bg1"/>
              </a:solidFill>
              <a:latin typeface="Courier New" panose="02070309020205020404" pitchFamily="49" charset="0"/>
              <a:cs typeface="Courier New" panose="02070309020205020404" pitchFamily="49" charset="0"/>
            </a:endParaRPr>
          </a:p>
        </p:txBody>
      </p:sp>
      <p:sp>
        <p:nvSpPr>
          <p:cNvPr id="10" name="Content Placeholder 2"/>
          <p:cNvSpPr>
            <a:spLocks noGrp="1"/>
          </p:cNvSpPr>
          <p:nvPr/>
        </p:nvSpPr>
        <p:spPr>
          <a:xfrm>
            <a:off x="4626380" y="3178856"/>
            <a:ext cx="2939240" cy="37601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fr</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usr</a:t>
            </a:r>
            <a:r>
              <a:rPr lang="en-US" dirty="0" smtClean="0">
                <a:solidFill>
                  <a:schemeClr val="bg1"/>
                </a:solidFill>
                <a:latin typeface="Courier New" panose="02070309020205020404" pitchFamily="49" charset="0"/>
                <a:cs typeface="Courier New" panose="02070309020205020404" pitchFamily="49" charset="0"/>
              </a:rPr>
              <a:t>/bin</a:t>
            </a:r>
            <a:endParaRPr lang="en-US" dirty="0">
              <a:solidFill>
                <a:schemeClr val="bg1"/>
              </a:solidFill>
              <a:latin typeface="Courier New" panose="02070309020205020404" pitchFamily="49" charset="0"/>
              <a:cs typeface="Courier New" panose="02070309020205020404" pitchFamily="49" charset="0"/>
            </a:endParaRPr>
          </a:p>
        </p:txBody>
      </p:sp>
      <p:sp>
        <p:nvSpPr>
          <p:cNvPr id="12" name="Content Placeholder 2"/>
          <p:cNvSpPr>
            <a:spLocks noGrp="1"/>
          </p:cNvSpPr>
          <p:nvPr/>
        </p:nvSpPr>
        <p:spPr>
          <a:xfrm>
            <a:off x="2890060" y="4584365"/>
            <a:ext cx="7010400" cy="457201"/>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mtClean="0">
                <a:solidFill>
                  <a:schemeClr val="tx1"/>
                </a:solidFill>
                <a:latin typeface="Courier New" panose="02070309020205020404" pitchFamily="49" charset="0"/>
                <a:cs typeface="Courier New" panose="02070309020205020404" pitchFamily="49" charset="0"/>
              </a:rPr>
              <a:t> bash</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usr</a:t>
            </a:r>
            <a:r>
              <a:rPr lang="en-US" dirty="0">
                <a:solidFill>
                  <a:schemeClr val="tx1"/>
                </a:solidFill>
                <a:latin typeface="Courier New" panose="02070309020205020404" pitchFamily="49" charset="0"/>
                <a:cs typeface="Courier New" panose="02070309020205020404" pitchFamily="49" charset="0"/>
              </a:rPr>
              <a:t>/bin/ls: No such file or directory</a:t>
            </a:r>
          </a:p>
        </p:txBody>
      </p:sp>
    </p:spTree>
    <p:extLst>
      <p:ext uri="{BB962C8B-B14F-4D97-AF65-F5344CB8AC3E}">
        <p14:creationId xmlns:p14="http://schemas.microsoft.com/office/powerpoint/2010/main" val="415797003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Easy Is Starting Over</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In the last slide we pretended to destroy all our hard work.</a:t>
            </a:r>
          </a:p>
          <a:p>
            <a:pPr>
              <a:buFont typeface="Wingdings" charset="2"/>
              <a:buChar char="q"/>
            </a:pPr>
            <a:r>
              <a:rPr lang="en-US" sz="2400" dirty="0"/>
              <a:t> </a:t>
            </a:r>
            <a:r>
              <a:rPr lang="en-US" sz="2400" dirty="0" smtClean="0"/>
              <a:t>Now, how easy is it to start over?</a:t>
            </a:r>
          </a:p>
          <a:p>
            <a:pPr>
              <a:buFont typeface="Wingdings" charset="2"/>
              <a:buChar char="q"/>
            </a:pPr>
            <a:r>
              <a:rPr lang="en-US" sz="2400" dirty="0"/>
              <a:t> </a:t>
            </a:r>
            <a:r>
              <a:rPr lang="en-US" sz="2400" dirty="0" smtClean="0"/>
              <a:t>Just </a:t>
            </a:r>
            <a:r>
              <a:rPr lang="en-US" sz="2400" dirty="0"/>
              <a:t>exit the container and fire up a new one</a:t>
            </a:r>
            <a:r>
              <a:rPr lang="en-US" sz="2400" dirty="0" smtClean="0"/>
              <a: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smtClean="0"/>
              <a:t> And everything is back! Wow… right?</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sp>
        <p:nvSpPr>
          <p:cNvPr id="11" name="Content Placeholder 2"/>
          <p:cNvSpPr>
            <a:spLocks noGrp="1"/>
          </p:cNvSpPr>
          <p:nvPr/>
        </p:nvSpPr>
        <p:spPr>
          <a:xfrm>
            <a:off x="3086100" y="2743200"/>
            <a:ext cx="5524500"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run --it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centos:7 bash</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701986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Lab</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32</a:t>
            </a:fld>
            <a:endParaRPr lang="en-US" altLang="en-US"/>
          </a:p>
        </p:txBody>
      </p:sp>
    </p:spTree>
    <p:extLst>
      <p:ext uri="{BB962C8B-B14F-4D97-AF65-F5344CB8AC3E}">
        <p14:creationId xmlns:p14="http://schemas.microsoft.com/office/powerpoint/2010/main" val="18421726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6606"/>
            <a:ext cx="10058400" cy="627795"/>
          </a:xfrm>
        </p:spPr>
        <p:txBody>
          <a:bodyPr/>
          <a:lstStyle/>
          <a:p>
            <a:r>
              <a:rPr lang="en-US" dirty="0" smtClean="0"/>
              <a:t>What Are </a:t>
            </a:r>
            <a:r>
              <a:rPr lang="en-US" dirty="0" err="1" smtClean="0"/>
              <a:t>Cgroups</a:t>
            </a:r>
            <a:endParaRPr lang="en-US" dirty="0"/>
          </a:p>
        </p:txBody>
      </p:sp>
      <p:sp>
        <p:nvSpPr>
          <p:cNvPr id="3" name="Content Placeholder 2"/>
          <p:cNvSpPr>
            <a:spLocks noGrp="1"/>
          </p:cNvSpPr>
          <p:nvPr>
            <p:ph idx="1"/>
          </p:nvPr>
        </p:nvSpPr>
        <p:spPr>
          <a:xfrm>
            <a:off x="1097279" y="1066801"/>
            <a:ext cx="7056121" cy="4802293"/>
          </a:xfrm>
        </p:spPr>
        <p:txBody>
          <a:bodyPr>
            <a:noAutofit/>
          </a:bodyPr>
          <a:lstStyle/>
          <a:p>
            <a:pPr>
              <a:buFont typeface="Wingdings" charset="2"/>
              <a:buChar char="q"/>
            </a:pPr>
            <a:r>
              <a:rPr lang="en-US" sz="2400" dirty="0" smtClean="0"/>
              <a:t> Built </a:t>
            </a:r>
            <a:r>
              <a:rPr lang="en-US" sz="2400" dirty="0"/>
              <a:t>into Kernel (RHEL7/</a:t>
            </a:r>
            <a:r>
              <a:rPr lang="en-US" sz="2400" dirty="0" err="1"/>
              <a:t>Debian</a:t>
            </a:r>
            <a:r>
              <a:rPr lang="en-US" sz="2400" dirty="0"/>
              <a:t>/</a:t>
            </a:r>
            <a:r>
              <a:rPr lang="en-US" sz="2400" dirty="0" err="1"/>
              <a:t>etc</a:t>
            </a:r>
            <a:r>
              <a:rPr lang="en-US" sz="2400" dirty="0"/>
              <a:t>)</a:t>
            </a:r>
          </a:p>
          <a:p>
            <a:pPr>
              <a:buFont typeface="Wingdings" charset="2"/>
              <a:buChar char="q"/>
            </a:pPr>
            <a:r>
              <a:rPr lang="en-US" sz="2400" dirty="0" smtClean="0"/>
              <a:t> Generically </a:t>
            </a:r>
            <a:r>
              <a:rPr lang="en-US" sz="2400" dirty="0"/>
              <a:t>isolates resource usage (CPU, memory, disk, network)</a:t>
            </a:r>
          </a:p>
          <a:p>
            <a:pPr>
              <a:buFont typeface="Wingdings" charset="2"/>
              <a:buChar char="q"/>
            </a:pPr>
            <a:r>
              <a:rPr lang="en-US" sz="2400" dirty="0" smtClean="0"/>
              <a:t> Guarantee </a:t>
            </a:r>
            <a:r>
              <a:rPr lang="en-US" sz="2400" dirty="0"/>
              <a:t>resources to app/set of apps</a:t>
            </a:r>
          </a:p>
          <a:p>
            <a:pPr>
              <a:buFont typeface="Wingdings" charset="2"/>
              <a:buChar char="q"/>
            </a:pPr>
            <a:r>
              <a:rPr lang="en-US" sz="2400" dirty="0" smtClean="0"/>
              <a:t> Can </a:t>
            </a:r>
            <a:r>
              <a:rPr lang="en-US" sz="2400" dirty="0"/>
              <a:t>be adjusted on the fly</a:t>
            </a:r>
          </a:p>
          <a:p>
            <a:pPr>
              <a:buFont typeface="Wingdings" charset="2"/>
              <a:buChar char="q"/>
            </a:pPr>
            <a:r>
              <a:rPr lang="en-US" sz="2400" dirty="0" smtClean="0"/>
              <a:t> Can </a:t>
            </a:r>
            <a:r>
              <a:rPr lang="en-US" sz="2400" dirty="0"/>
              <a:t>monitor the </a:t>
            </a:r>
            <a:r>
              <a:rPr lang="en-US" sz="2400" dirty="0" err="1"/>
              <a:t>cgroup</a:t>
            </a:r>
            <a:r>
              <a:rPr lang="en-US" sz="2400" dirty="0"/>
              <a:t> itself to see </a:t>
            </a:r>
            <a:r>
              <a:rPr lang="en-US" sz="2400" dirty="0" smtClean="0"/>
              <a:t>utilization</a:t>
            </a:r>
            <a:endParaRPr lang="en-US" sz="2400" dirty="0"/>
          </a:p>
          <a:p>
            <a:pPr>
              <a:buFont typeface="Wingdings" charset="2"/>
              <a:buChar char="q"/>
            </a:pPr>
            <a:endParaRPr lang="en-US" sz="2400" dirty="0" smtClean="0"/>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83720358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Cgroups</a:t>
            </a:r>
            <a:endParaRPr lang="en-US" dirty="0"/>
          </a:p>
        </p:txBody>
      </p:sp>
      <p:sp>
        <p:nvSpPr>
          <p:cNvPr id="3" name="Content Placeholder 2"/>
          <p:cNvSpPr>
            <a:spLocks noGrp="1"/>
          </p:cNvSpPr>
          <p:nvPr>
            <p:ph idx="1"/>
          </p:nvPr>
        </p:nvSpPr>
        <p:spPr>
          <a:xfrm>
            <a:off x="1097279" y="1066801"/>
            <a:ext cx="7056121" cy="4802293"/>
          </a:xfrm>
        </p:spPr>
        <p:txBody>
          <a:bodyPr>
            <a:noAutofit/>
          </a:bodyPr>
          <a:lstStyle/>
          <a:p>
            <a:pPr>
              <a:buFont typeface="Wingdings" charset="2"/>
              <a:buChar char="q"/>
            </a:pPr>
            <a:r>
              <a:rPr lang="en-US" sz="2400" dirty="0" smtClean="0"/>
              <a:t> Wikipedia says: </a:t>
            </a:r>
          </a:p>
          <a:p>
            <a:pPr marL="0" indent="0">
              <a:buNone/>
            </a:pPr>
            <a:r>
              <a:rPr lang="en-US" sz="2400" dirty="0" smtClean="0"/>
              <a:t>“</a:t>
            </a:r>
            <a:r>
              <a:rPr lang="en-US" sz="2400" b="1" dirty="0" err="1" smtClean="0"/>
              <a:t>cgroups</a:t>
            </a:r>
            <a:r>
              <a:rPr lang="en-US" sz="2400" dirty="0" smtClean="0"/>
              <a:t> (abbreviated from control </a:t>
            </a:r>
            <a:r>
              <a:rPr lang="en-US" sz="2400" dirty="0"/>
              <a:t>groups) is a Linux kernel feature that limits, accounts for, and isolates the resource usage (CPU, memory, disk I/O, network, etc.) of a collection of processes.</a:t>
            </a:r>
            <a:r>
              <a:rPr lang="en-US" sz="2400" dirty="0" smtClean="0"/>
              <a:t>“ </a:t>
            </a:r>
            <a:endParaRPr lang="en-US" sz="2400" dirty="0"/>
          </a:p>
          <a:p>
            <a:pPr>
              <a:buFont typeface="Wingdings" charset="2"/>
              <a:buChar char="q"/>
            </a:pPr>
            <a:endParaRPr lang="en-US" sz="2400" dirty="0" smtClean="0"/>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spTree>
    <p:extLst>
      <p:ext uri="{BB962C8B-B14F-4D97-AF65-F5344CB8AC3E}">
        <p14:creationId xmlns:p14="http://schemas.microsoft.com/office/powerpoint/2010/main" val="3555059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of Control Groups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sp>
        <p:nvSpPr>
          <p:cNvPr id="7" name="Rounded Rectangle 6"/>
          <p:cNvSpPr/>
          <p:nvPr/>
        </p:nvSpPr>
        <p:spPr>
          <a:xfrm>
            <a:off x="1600200" y="1219200"/>
            <a:ext cx="9220200" cy="4953000"/>
          </a:xfrm>
          <a:prstGeom prst="roundRect">
            <a:avLst/>
          </a:prstGeom>
          <a:noFill/>
          <a:ln w="63500">
            <a:solidFill>
              <a:schemeClr val="accent1"/>
            </a:solidFill>
            <a:prstDash val="dash"/>
            <a:round/>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442245" y="3003572"/>
            <a:ext cx="8045818" cy="140468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442243" y="4520495"/>
            <a:ext cx="8045819" cy="1404688"/>
          </a:xfrm>
          <a:prstGeom prst="roundRect">
            <a:avLst/>
          </a:prstGeom>
          <a:solidFill>
            <a:srgbClr val="FF5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2436382" y="1475792"/>
            <a:ext cx="1935398" cy="140468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470704" y="1475792"/>
            <a:ext cx="1935398" cy="140468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511684" y="1475792"/>
            <a:ext cx="1935398" cy="1404688"/>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552664" y="1478914"/>
            <a:ext cx="1935398" cy="1404688"/>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66999" y="4659288"/>
            <a:ext cx="6636753" cy="1261884"/>
          </a:xfrm>
          <a:prstGeom prst="rect">
            <a:avLst/>
          </a:prstGeom>
          <a:noFill/>
        </p:spPr>
        <p:txBody>
          <a:bodyPr wrap="none" rtlCol="0">
            <a:spAutoFit/>
          </a:bodyPr>
          <a:lstStyle/>
          <a:p>
            <a:r>
              <a:rPr lang="en-US" sz="2800" b="1" dirty="0" smtClean="0">
                <a:latin typeface="+mn-lt"/>
                <a:ea typeface="Courier New" charset="0"/>
                <a:cs typeface="Courier New" charset="0"/>
              </a:rPr>
              <a:t>USERS</a:t>
            </a:r>
          </a:p>
          <a:p>
            <a:endParaRPr lang="en-US" sz="2400" b="1" dirty="0" smtClean="0">
              <a:latin typeface="Courier New" charset="0"/>
              <a:ea typeface="Courier New" charset="0"/>
              <a:cs typeface="Courier New" charset="0"/>
            </a:endParaRPr>
          </a:p>
          <a:p>
            <a:r>
              <a:rPr lang="en-US" sz="2400" dirty="0" smtClean="0">
                <a:latin typeface="Courier New" charset="0"/>
                <a:ea typeface="Courier New" charset="0"/>
                <a:cs typeface="Courier New" charset="0"/>
              </a:rPr>
              <a:t>@admin, student-1, student-2, guest</a:t>
            </a:r>
            <a:endParaRPr lang="en-US" sz="2400" dirty="0">
              <a:latin typeface="Courier New" charset="0"/>
              <a:ea typeface="Courier New" charset="0"/>
              <a:cs typeface="Courier New" charset="0"/>
            </a:endParaRPr>
          </a:p>
        </p:txBody>
      </p:sp>
      <p:sp>
        <p:nvSpPr>
          <p:cNvPr id="18" name="TextBox 17"/>
          <p:cNvSpPr txBox="1"/>
          <p:nvPr/>
        </p:nvSpPr>
        <p:spPr>
          <a:xfrm>
            <a:off x="2666999" y="3074974"/>
            <a:ext cx="4608954" cy="1261884"/>
          </a:xfrm>
          <a:prstGeom prst="rect">
            <a:avLst/>
          </a:prstGeom>
          <a:noFill/>
        </p:spPr>
        <p:txBody>
          <a:bodyPr wrap="none" rtlCol="0">
            <a:spAutoFit/>
          </a:bodyPr>
          <a:lstStyle/>
          <a:p>
            <a:r>
              <a:rPr lang="en-US" sz="2800" b="1" dirty="0" smtClean="0">
                <a:latin typeface="+mn-lt"/>
                <a:ea typeface="Courier New" charset="0"/>
                <a:cs typeface="Courier New" charset="0"/>
              </a:rPr>
              <a:t>PROCESSES</a:t>
            </a:r>
          </a:p>
          <a:p>
            <a:endParaRPr lang="en-US" sz="2400" b="1" dirty="0" smtClean="0">
              <a:latin typeface="Courier New" charset="0"/>
              <a:ea typeface="Courier New" charset="0"/>
              <a:cs typeface="Courier New" charset="0"/>
            </a:endParaRPr>
          </a:p>
          <a:p>
            <a:r>
              <a:rPr lang="en-US" sz="2400" dirty="0" smtClean="0">
                <a:latin typeface="Courier New" charset="0"/>
                <a:ea typeface="Courier New" charset="0"/>
                <a:cs typeface="Courier New" charset="0"/>
              </a:rPr>
              <a:t>Firefox-*, </a:t>
            </a:r>
            <a:r>
              <a:rPr lang="en-US" sz="2400" dirty="0" err="1" smtClean="0">
                <a:latin typeface="Courier New" charset="0"/>
                <a:ea typeface="Courier New" charset="0"/>
                <a:cs typeface="Courier New" charset="0"/>
              </a:rPr>
              <a:t>npmviewer.bin</a:t>
            </a:r>
            <a:endParaRPr lang="en-US" sz="2400" dirty="0" smtClean="0">
              <a:latin typeface="Courier New" charset="0"/>
              <a:ea typeface="Courier New" charset="0"/>
              <a:cs typeface="Courier New" charset="0"/>
            </a:endParaRPr>
          </a:p>
        </p:txBody>
      </p:sp>
      <p:sp>
        <p:nvSpPr>
          <p:cNvPr id="19" name="TextBox 18"/>
          <p:cNvSpPr txBox="1"/>
          <p:nvPr/>
        </p:nvSpPr>
        <p:spPr>
          <a:xfrm>
            <a:off x="2383364" y="1547194"/>
            <a:ext cx="2028120" cy="1261884"/>
          </a:xfrm>
          <a:prstGeom prst="rect">
            <a:avLst/>
          </a:prstGeom>
          <a:noFill/>
        </p:spPr>
        <p:txBody>
          <a:bodyPr wrap="none" rtlCol="0">
            <a:spAutoFit/>
          </a:bodyPr>
          <a:lstStyle/>
          <a:p>
            <a:pPr algn="ctr"/>
            <a:r>
              <a:rPr lang="en-US" sz="2800" b="1" dirty="0" smtClean="0">
                <a:latin typeface="+mn-lt"/>
                <a:ea typeface="Courier New" charset="0"/>
                <a:cs typeface="Courier New" charset="0"/>
              </a:rPr>
              <a:t>CPU</a:t>
            </a:r>
          </a:p>
          <a:p>
            <a:pPr algn="ctr"/>
            <a:endParaRPr lang="en-US" sz="2400" b="1" dirty="0">
              <a:latin typeface="Courier New" charset="0"/>
              <a:ea typeface="Courier New" charset="0"/>
              <a:cs typeface="Courier New" charset="0"/>
            </a:endParaRPr>
          </a:p>
          <a:p>
            <a:pPr algn="ctr"/>
            <a:r>
              <a:rPr lang="en-US" sz="2400" dirty="0" smtClean="0">
                <a:latin typeface="Courier New" charset="0"/>
                <a:ea typeface="Courier New" charset="0"/>
                <a:cs typeface="Courier New" charset="0"/>
              </a:rPr>
              <a:t>512 Shares</a:t>
            </a:r>
            <a:endParaRPr lang="en-US" sz="2400" dirty="0">
              <a:latin typeface="Courier New" charset="0"/>
              <a:ea typeface="Courier New" charset="0"/>
              <a:cs typeface="Courier New" charset="0"/>
            </a:endParaRPr>
          </a:p>
        </p:txBody>
      </p:sp>
      <p:sp>
        <p:nvSpPr>
          <p:cNvPr id="20" name="TextBox 19"/>
          <p:cNvSpPr txBox="1"/>
          <p:nvPr/>
        </p:nvSpPr>
        <p:spPr>
          <a:xfrm>
            <a:off x="4604215" y="1540892"/>
            <a:ext cx="1659429" cy="1261884"/>
          </a:xfrm>
          <a:prstGeom prst="rect">
            <a:avLst/>
          </a:prstGeom>
          <a:noFill/>
        </p:spPr>
        <p:txBody>
          <a:bodyPr wrap="none" rtlCol="0">
            <a:spAutoFit/>
          </a:bodyPr>
          <a:lstStyle/>
          <a:p>
            <a:pPr algn="ctr"/>
            <a:r>
              <a:rPr lang="en-US" sz="2800" b="1" dirty="0" smtClean="0">
                <a:latin typeface="+mn-lt"/>
                <a:ea typeface="Courier New" charset="0"/>
                <a:cs typeface="Courier New" charset="0"/>
              </a:rPr>
              <a:t>MEMORY</a:t>
            </a:r>
          </a:p>
          <a:p>
            <a:pPr algn="ctr"/>
            <a:endParaRPr lang="en-US" sz="2400" b="1" dirty="0">
              <a:latin typeface="Courier New" charset="0"/>
              <a:ea typeface="Courier New" charset="0"/>
              <a:cs typeface="Courier New" charset="0"/>
            </a:endParaRPr>
          </a:p>
          <a:p>
            <a:pPr algn="ctr"/>
            <a:r>
              <a:rPr lang="en-US" sz="2400" dirty="0" smtClean="0">
                <a:latin typeface="Courier New" charset="0"/>
                <a:ea typeface="Courier New" charset="0"/>
                <a:cs typeface="Courier New" charset="0"/>
              </a:rPr>
              <a:t>No Limit</a:t>
            </a:r>
            <a:endParaRPr lang="en-US" sz="2400" dirty="0">
              <a:latin typeface="Courier New" charset="0"/>
              <a:ea typeface="Courier New" charset="0"/>
              <a:cs typeface="Courier New" charset="0"/>
            </a:endParaRPr>
          </a:p>
        </p:txBody>
      </p:sp>
      <p:sp>
        <p:nvSpPr>
          <p:cNvPr id="21" name="TextBox 20"/>
          <p:cNvSpPr txBox="1"/>
          <p:nvPr/>
        </p:nvSpPr>
        <p:spPr>
          <a:xfrm>
            <a:off x="6581066" y="1540892"/>
            <a:ext cx="1736886" cy="1261884"/>
          </a:xfrm>
          <a:prstGeom prst="rect">
            <a:avLst/>
          </a:prstGeom>
          <a:noFill/>
        </p:spPr>
        <p:txBody>
          <a:bodyPr wrap="none" rtlCol="0">
            <a:spAutoFit/>
          </a:bodyPr>
          <a:lstStyle/>
          <a:p>
            <a:pPr algn="ctr"/>
            <a:r>
              <a:rPr lang="en-US" sz="2800" b="1" dirty="0" smtClean="0">
                <a:latin typeface="+mn-lt"/>
                <a:ea typeface="Courier New" charset="0"/>
                <a:cs typeface="Courier New" charset="0"/>
              </a:rPr>
              <a:t>NETWORK</a:t>
            </a:r>
          </a:p>
          <a:p>
            <a:pPr algn="ctr"/>
            <a:endParaRPr lang="en-US" sz="2400" b="1" dirty="0">
              <a:latin typeface="Courier New" charset="0"/>
              <a:ea typeface="Courier New" charset="0"/>
              <a:cs typeface="Courier New" charset="0"/>
            </a:endParaRPr>
          </a:p>
          <a:p>
            <a:pPr algn="ctr"/>
            <a:r>
              <a:rPr lang="en-US" sz="2400" dirty="0" smtClean="0">
                <a:latin typeface="Courier New" charset="0"/>
                <a:ea typeface="Courier New" charset="0"/>
                <a:cs typeface="Courier New" charset="0"/>
              </a:rPr>
              <a:t>No Limit</a:t>
            </a:r>
            <a:endParaRPr lang="en-US" sz="2400" dirty="0">
              <a:latin typeface="Courier New" charset="0"/>
              <a:ea typeface="Courier New" charset="0"/>
              <a:cs typeface="Courier New" charset="0"/>
            </a:endParaRPr>
          </a:p>
        </p:txBody>
      </p:sp>
      <p:sp>
        <p:nvSpPr>
          <p:cNvPr id="22" name="TextBox 21"/>
          <p:cNvSpPr txBox="1"/>
          <p:nvPr/>
        </p:nvSpPr>
        <p:spPr>
          <a:xfrm>
            <a:off x="8690648" y="1540892"/>
            <a:ext cx="1659430" cy="1261884"/>
          </a:xfrm>
          <a:prstGeom prst="rect">
            <a:avLst/>
          </a:prstGeom>
          <a:noFill/>
        </p:spPr>
        <p:txBody>
          <a:bodyPr wrap="none" rtlCol="0">
            <a:spAutoFit/>
          </a:bodyPr>
          <a:lstStyle/>
          <a:p>
            <a:pPr algn="ctr"/>
            <a:r>
              <a:rPr lang="en-US" sz="2800" b="1" dirty="0" smtClean="0">
                <a:latin typeface="+mn-lt"/>
                <a:ea typeface="Courier New" charset="0"/>
                <a:cs typeface="Courier New" charset="0"/>
              </a:rPr>
              <a:t>STORAGE</a:t>
            </a:r>
          </a:p>
          <a:p>
            <a:pPr algn="ctr"/>
            <a:r>
              <a:rPr lang="en-US" sz="2400" b="1" dirty="0" smtClean="0">
                <a:latin typeface="+mn-lt"/>
                <a:ea typeface="Courier New" charset="0"/>
                <a:cs typeface="Courier New" charset="0"/>
              </a:rPr>
              <a:t>I/0</a:t>
            </a:r>
            <a:endParaRPr lang="en-US" sz="2400" b="1" dirty="0">
              <a:latin typeface="+mn-lt"/>
              <a:ea typeface="Courier New" charset="0"/>
              <a:cs typeface="Courier New" charset="0"/>
            </a:endParaRPr>
          </a:p>
          <a:p>
            <a:pPr algn="ctr"/>
            <a:r>
              <a:rPr lang="en-US" sz="2400" dirty="0" smtClean="0">
                <a:latin typeface="Courier New" charset="0"/>
                <a:ea typeface="Courier New" charset="0"/>
                <a:cs typeface="Courier New" charset="0"/>
              </a:rPr>
              <a:t>No limit</a:t>
            </a:r>
            <a:endParaRPr lang="en-US" sz="2400" dirty="0">
              <a:latin typeface="Courier New" charset="0"/>
              <a:ea typeface="Courier New" charset="0"/>
              <a:cs typeface="Courier New" charset="0"/>
            </a:endParaRPr>
          </a:p>
        </p:txBody>
      </p:sp>
      <p:sp>
        <p:nvSpPr>
          <p:cNvPr id="23" name="TextBox 22"/>
          <p:cNvSpPr txBox="1"/>
          <p:nvPr/>
        </p:nvSpPr>
        <p:spPr>
          <a:xfrm rot="16200000">
            <a:off x="735309" y="3422464"/>
            <a:ext cx="2646687" cy="584775"/>
          </a:xfrm>
          <a:prstGeom prst="rect">
            <a:avLst/>
          </a:prstGeom>
          <a:noFill/>
        </p:spPr>
        <p:txBody>
          <a:bodyPr wrap="none" rtlCol="0">
            <a:spAutoFit/>
          </a:bodyPr>
          <a:lstStyle/>
          <a:p>
            <a:r>
              <a:rPr lang="en-US" sz="3200" b="1" dirty="0" smtClean="0"/>
              <a:t>CGROUP No. 1</a:t>
            </a:r>
            <a:endParaRPr lang="en-US" sz="3200" b="1" dirty="0"/>
          </a:p>
        </p:txBody>
      </p:sp>
    </p:spTree>
    <p:extLst>
      <p:ext uri="{BB962C8B-B14F-4D97-AF65-F5344CB8AC3E}">
        <p14:creationId xmlns:p14="http://schemas.microsoft.com/office/powerpoint/2010/main" val="1690118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Kernel N</a:t>
            </a:r>
            <a:r>
              <a:rPr lang="en-US" dirty="0" smtClean="0"/>
              <a:t>amespaces</a:t>
            </a:r>
            <a:endParaRPr lang="en-US" dirty="0"/>
          </a:p>
        </p:txBody>
      </p:sp>
      <p:sp>
        <p:nvSpPr>
          <p:cNvPr id="3" name="Content Placeholder 2"/>
          <p:cNvSpPr>
            <a:spLocks noGrp="1"/>
          </p:cNvSpPr>
          <p:nvPr>
            <p:ph idx="1"/>
          </p:nvPr>
        </p:nvSpPr>
        <p:spPr/>
        <p:txBody>
          <a:bodyPr/>
          <a:lstStyle/>
          <a:p>
            <a:pPr>
              <a:buFont typeface="Wingdings" charset="2"/>
              <a:buChar char="q"/>
            </a:pPr>
            <a:r>
              <a:rPr lang="en-US" sz="2400" dirty="0" smtClean="0"/>
              <a:t> Isolating </a:t>
            </a:r>
            <a:r>
              <a:rPr lang="en-US" sz="2400" dirty="0"/>
              <a:t>views of the system</a:t>
            </a:r>
          </a:p>
          <a:p>
            <a:pPr>
              <a:buFont typeface="Wingdings" charset="2"/>
              <a:buChar char="q"/>
            </a:pPr>
            <a:r>
              <a:rPr lang="en-US" sz="2400" dirty="0" smtClean="0"/>
              <a:t> You can </a:t>
            </a:r>
            <a:r>
              <a:rPr lang="en-US" sz="2400" dirty="0"/>
              <a:t>make a process think it’s the only process</a:t>
            </a:r>
          </a:p>
          <a:p>
            <a:pPr>
              <a:buFont typeface="Wingdings" charset="2"/>
              <a:buChar char="q"/>
            </a:pPr>
            <a:r>
              <a:rPr lang="en-US" sz="2400" dirty="0" smtClean="0"/>
              <a:t> Built-in ways </a:t>
            </a:r>
            <a:r>
              <a:rPr lang="en-US" sz="2400" dirty="0"/>
              <a:t>to "virtualize" a process</a:t>
            </a:r>
          </a:p>
          <a:p>
            <a:endParaRPr lang="en-US" dirty="0" smtClean="0"/>
          </a:p>
          <a:p>
            <a:r>
              <a:rPr lang="en-US" sz="2400" dirty="0" smtClean="0"/>
              <a:t>Wikipedia says:</a:t>
            </a:r>
            <a:endParaRPr lang="en-US" sz="2400" dirty="0"/>
          </a:p>
          <a:p>
            <a:r>
              <a:rPr lang="en-US" sz="2400" b="1" dirty="0" smtClean="0"/>
              <a:t>“Namespaces</a:t>
            </a:r>
            <a:r>
              <a:rPr lang="en-US" sz="2400" dirty="0"/>
              <a:t> are a feature of the Linux </a:t>
            </a:r>
            <a:r>
              <a:rPr lang="en-US" sz="2400" b="1" dirty="0"/>
              <a:t>kernel</a:t>
            </a:r>
            <a:r>
              <a:rPr lang="en-US" sz="2400" dirty="0"/>
              <a:t> that isolates and virtualizes system resources of a collection of processes. Examples of resources that can be virtualized include process IDs, hostnames, user IDs, network access, </a:t>
            </a:r>
            <a:r>
              <a:rPr lang="en-US" sz="2400" dirty="0" smtClean="0"/>
              <a:t>inter-process </a:t>
            </a:r>
            <a:r>
              <a:rPr lang="en-US" sz="2400" dirty="0"/>
              <a:t>communication, and filesystems</a:t>
            </a:r>
            <a:r>
              <a:rPr lang="en-US" sz="2400" dirty="0" smtClean="0"/>
              <a:t>.”</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spTree>
    <p:extLst>
      <p:ext uri="{BB962C8B-B14F-4D97-AF65-F5344CB8AC3E}">
        <p14:creationId xmlns:p14="http://schemas.microsoft.com/office/powerpoint/2010/main" val="269697217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Kernel N</a:t>
            </a:r>
            <a:r>
              <a:rPr lang="en-US" dirty="0" smtClean="0"/>
              <a:t>amespaces</a:t>
            </a:r>
            <a:endParaRPr lang="en-US" dirty="0"/>
          </a:p>
        </p:txBody>
      </p:sp>
      <p:sp>
        <p:nvSpPr>
          <p:cNvPr id="3" name="Content Placeholder 2"/>
          <p:cNvSpPr>
            <a:spLocks noGrp="1"/>
          </p:cNvSpPr>
          <p:nvPr>
            <p:ph idx="1"/>
          </p:nvPr>
        </p:nvSpPr>
        <p:spPr/>
        <p:txBody>
          <a:bodyPr/>
          <a:lstStyle/>
          <a:p>
            <a:pPr>
              <a:buFont typeface="Wingdings" charset="2"/>
              <a:buChar char="q"/>
            </a:pPr>
            <a:r>
              <a:rPr lang="en-US" sz="2400" b="1" dirty="0" smtClean="0"/>
              <a:t> </a:t>
            </a:r>
            <a:r>
              <a:rPr lang="en-US" sz="2400" b="1" dirty="0" err="1" smtClean="0">
                <a:latin typeface="Courier New" charset="0"/>
                <a:ea typeface="Courier New" charset="0"/>
                <a:cs typeface="Courier New" charset="0"/>
              </a:rPr>
              <a:t>mnt</a:t>
            </a:r>
            <a:r>
              <a:rPr lang="en-US" sz="2400" dirty="0"/>
              <a:t> </a:t>
            </a:r>
            <a:r>
              <a:rPr lang="en-US" sz="2400" dirty="0" smtClean="0"/>
              <a:t>	mount </a:t>
            </a:r>
            <a:r>
              <a:rPr lang="en-US" sz="2400" dirty="0"/>
              <a:t>points, </a:t>
            </a:r>
            <a:r>
              <a:rPr lang="en-US" sz="2400" dirty="0" smtClean="0"/>
              <a:t>filesystem</a:t>
            </a:r>
            <a:endParaRPr lang="en-US" sz="2400" dirty="0"/>
          </a:p>
          <a:p>
            <a:pPr>
              <a:buFont typeface="Wingdings" charset="2"/>
              <a:buChar char="q"/>
            </a:pPr>
            <a:r>
              <a:rPr lang="en-US" sz="2400" b="1" dirty="0" smtClean="0"/>
              <a:t> </a:t>
            </a:r>
            <a:r>
              <a:rPr lang="en-US" sz="2400" b="1" dirty="0" err="1" smtClean="0">
                <a:latin typeface="Courier New" charset="0"/>
                <a:ea typeface="Courier New" charset="0"/>
                <a:cs typeface="Courier New" charset="0"/>
              </a:rPr>
              <a:t>pid</a:t>
            </a:r>
            <a:r>
              <a:rPr lang="en-US" sz="2400" dirty="0"/>
              <a:t> 	</a:t>
            </a:r>
            <a:r>
              <a:rPr lang="en-US" sz="2400" dirty="0" smtClean="0"/>
              <a:t>processes</a:t>
            </a:r>
            <a:endParaRPr lang="en-US" sz="2400" dirty="0"/>
          </a:p>
          <a:p>
            <a:pPr>
              <a:buFont typeface="Wingdings" charset="2"/>
              <a:buChar char="q"/>
            </a:pPr>
            <a:r>
              <a:rPr lang="en-US" sz="2400" b="1" dirty="0" smtClean="0"/>
              <a:t> </a:t>
            </a:r>
            <a:r>
              <a:rPr lang="en-US" sz="2400" b="1" dirty="0" smtClean="0">
                <a:latin typeface="Courier New" charset="0"/>
                <a:ea typeface="Courier New" charset="0"/>
                <a:cs typeface="Courier New" charset="0"/>
              </a:rPr>
              <a:t>net</a:t>
            </a:r>
            <a:r>
              <a:rPr lang="en-US" sz="2400" dirty="0"/>
              <a:t> </a:t>
            </a:r>
            <a:r>
              <a:rPr lang="en-US" sz="2400" dirty="0" smtClean="0"/>
              <a:t>	network stack</a:t>
            </a:r>
            <a:endParaRPr lang="en-US" sz="2400" dirty="0"/>
          </a:p>
          <a:p>
            <a:pPr>
              <a:buFont typeface="Wingdings" charset="2"/>
              <a:buChar char="q"/>
            </a:pPr>
            <a:r>
              <a:rPr lang="en-US" sz="2400" b="1" dirty="0" smtClean="0"/>
              <a:t> </a:t>
            </a:r>
            <a:r>
              <a:rPr lang="en-US" sz="2400" b="1" dirty="0" err="1" smtClean="0">
                <a:latin typeface="Courier New" charset="0"/>
                <a:ea typeface="Courier New" charset="0"/>
                <a:cs typeface="Courier New" charset="0"/>
              </a:rPr>
              <a:t>ipc</a:t>
            </a:r>
            <a:r>
              <a:rPr lang="en-US" sz="2400" dirty="0"/>
              <a:t> </a:t>
            </a:r>
            <a:r>
              <a:rPr lang="en-US" sz="2400" dirty="0" smtClean="0"/>
              <a:t>	inter-process </a:t>
            </a:r>
            <a:r>
              <a:rPr lang="en-US" sz="2400" dirty="0" err="1" smtClean="0"/>
              <a:t>comms</a:t>
            </a:r>
            <a:endParaRPr lang="en-US" sz="2400" dirty="0"/>
          </a:p>
          <a:p>
            <a:pPr>
              <a:buFont typeface="Wingdings" charset="2"/>
              <a:buChar char="q"/>
            </a:pPr>
            <a:r>
              <a:rPr lang="en-US" sz="2400" b="1" dirty="0" smtClean="0"/>
              <a:t> </a:t>
            </a:r>
            <a:r>
              <a:rPr lang="en-US" sz="2400" b="1" dirty="0" err="1" smtClean="0">
                <a:latin typeface="Courier New" charset="0"/>
                <a:ea typeface="Courier New" charset="0"/>
                <a:cs typeface="Courier New" charset="0"/>
              </a:rPr>
              <a:t>uts</a:t>
            </a:r>
            <a:r>
              <a:rPr lang="en-US" sz="2400" dirty="0"/>
              <a:t> </a:t>
            </a:r>
            <a:r>
              <a:rPr lang="en-US" sz="2400" dirty="0" smtClean="0"/>
              <a:t>	hostname</a:t>
            </a:r>
            <a:endParaRPr lang="en-US" sz="2400" dirty="0"/>
          </a:p>
          <a:p>
            <a:pPr>
              <a:buFont typeface="Wingdings" charset="2"/>
              <a:buChar char="q"/>
            </a:pPr>
            <a:r>
              <a:rPr lang="en-US" sz="2400" b="1" dirty="0" smtClean="0"/>
              <a:t> </a:t>
            </a:r>
            <a:r>
              <a:rPr lang="en-US" sz="2400" b="1" dirty="0" smtClean="0">
                <a:latin typeface="Courier New" charset="0"/>
                <a:ea typeface="Courier New" charset="0"/>
                <a:cs typeface="Courier New" charset="0"/>
              </a:rPr>
              <a:t>user</a:t>
            </a:r>
            <a:r>
              <a:rPr lang="en-US" sz="2400" dirty="0"/>
              <a:t> 	</a:t>
            </a:r>
            <a:r>
              <a:rPr lang="en-US" sz="2400" dirty="0" smtClean="0"/>
              <a:t>UIDs</a:t>
            </a:r>
            <a:endParaRPr lang="en-US" sz="2400" dirty="0"/>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427" y="1408180"/>
            <a:ext cx="3028033" cy="4119533"/>
          </a:xfrm>
          <a:prstGeom prst="rect">
            <a:avLst/>
          </a:prstGeom>
        </p:spPr>
      </p:pic>
    </p:spTree>
    <p:extLst>
      <p:ext uri="{BB962C8B-B14F-4D97-AF65-F5344CB8AC3E}">
        <p14:creationId xmlns:p14="http://schemas.microsoft.com/office/powerpoint/2010/main" val="42925966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capabilities</a:t>
            </a:r>
          </a:p>
        </p:txBody>
      </p:sp>
      <p:sp>
        <p:nvSpPr>
          <p:cNvPr id="3" name="Content Placeholder 2"/>
          <p:cNvSpPr>
            <a:spLocks noGrp="1"/>
          </p:cNvSpPr>
          <p:nvPr>
            <p:ph idx="1"/>
          </p:nvPr>
        </p:nvSpPr>
        <p:spPr/>
        <p:txBody>
          <a:bodyPr>
            <a:normAutofit/>
          </a:bodyPr>
          <a:lstStyle/>
          <a:p>
            <a:pPr>
              <a:buFont typeface="Wingdings" charset="2"/>
              <a:buChar char="q"/>
            </a:pPr>
            <a:r>
              <a:rPr lang="en-US" sz="2400" b="1" dirty="0" smtClean="0"/>
              <a:t> </a:t>
            </a:r>
            <a:r>
              <a:rPr lang="en-US" sz="2400" dirty="0" smtClean="0"/>
              <a:t>Like Linux, </a:t>
            </a:r>
            <a:r>
              <a:rPr lang="en-US" sz="2400" dirty="0" smtClean="0">
                <a:latin typeface="Courier New" charset="0"/>
                <a:ea typeface="Courier New" charset="0"/>
                <a:cs typeface="Courier New" charset="0"/>
              </a:rPr>
              <a:t>root</a:t>
            </a:r>
            <a:r>
              <a:rPr lang="en-US" sz="2400" dirty="0"/>
              <a:t> has </a:t>
            </a:r>
            <a:r>
              <a:rPr lang="en-US" sz="2400" b="1" dirty="0"/>
              <a:t>all</a:t>
            </a:r>
            <a:r>
              <a:rPr lang="en-US" sz="2400" dirty="0"/>
              <a:t> </a:t>
            </a:r>
            <a:r>
              <a:rPr lang="en-US" sz="2400" dirty="0" smtClean="0"/>
              <a:t>capabilities.</a:t>
            </a:r>
            <a:endParaRPr lang="en-US" sz="2400" dirty="0"/>
          </a:p>
          <a:p>
            <a:pPr>
              <a:buFont typeface="Wingdings" charset="2"/>
              <a:buChar char="q"/>
            </a:pPr>
            <a:r>
              <a:rPr lang="en-US" sz="2400" dirty="0" smtClean="0"/>
              <a:t> Includes a </a:t>
            </a:r>
            <a:r>
              <a:rPr lang="en-US" sz="2400" dirty="0"/>
              <a:t>fine-grained division of </a:t>
            </a:r>
            <a:r>
              <a:rPr lang="en-US" sz="2400" dirty="0" smtClean="0">
                <a:latin typeface="Courier New" charset="0"/>
                <a:ea typeface="Courier New" charset="0"/>
                <a:cs typeface="Courier New" charset="0"/>
              </a:rPr>
              <a:t>root</a:t>
            </a:r>
            <a:r>
              <a:rPr lang="en-US" sz="2400" dirty="0" smtClean="0"/>
              <a:t>'s </a:t>
            </a:r>
            <a:r>
              <a:rPr lang="en-US" sz="2400" dirty="0"/>
              <a:t>permissions for a </a:t>
            </a:r>
            <a:r>
              <a:rPr lang="en-US" sz="2400" dirty="0" smtClean="0"/>
              <a:t>processes.</a:t>
            </a:r>
            <a:endParaRPr lang="en-US" sz="2400" dirty="0"/>
          </a:p>
          <a:p>
            <a:pPr>
              <a:buFont typeface="Wingdings" charset="2"/>
              <a:buChar char="q"/>
            </a:pPr>
            <a:r>
              <a:rPr lang="en-US" sz="2400" b="1" dirty="0" smtClean="0"/>
              <a:t> </a:t>
            </a:r>
            <a:r>
              <a:rPr lang="en-US" sz="2400" dirty="0" smtClean="0">
                <a:latin typeface="Courier New" charset="0"/>
                <a:ea typeface="Courier New" charset="0"/>
                <a:cs typeface="Courier New" charset="0"/>
              </a:rPr>
              <a:t>CAP_NET_ADMIN</a:t>
            </a:r>
            <a:r>
              <a:rPr lang="en-US" sz="2400" dirty="0"/>
              <a:t> - modify routing tables, firewalling, NAT, </a:t>
            </a:r>
            <a:r>
              <a:rPr lang="en-US" sz="2400" dirty="0" smtClean="0"/>
              <a:t>etc.</a:t>
            </a:r>
            <a:endParaRPr lang="en-US" sz="2400" dirty="0"/>
          </a:p>
          <a:p>
            <a:pPr>
              <a:buFont typeface="Wingdings" charset="2"/>
              <a:buChar char="q"/>
            </a:pPr>
            <a:r>
              <a:rPr lang="en-US" sz="2400" b="1" dirty="0" smtClean="0"/>
              <a:t> </a:t>
            </a:r>
            <a:r>
              <a:rPr lang="en-US" sz="2400" dirty="0" smtClean="0">
                <a:latin typeface="Courier New" charset="0"/>
                <a:ea typeface="Courier New" charset="0"/>
                <a:cs typeface="Courier New" charset="0"/>
              </a:rPr>
              <a:t>CAP_KILL</a:t>
            </a:r>
            <a:r>
              <a:rPr lang="en-US" sz="2400" dirty="0"/>
              <a:t> - bypass any checks for sending the kill signals</a:t>
            </a:r>
          </a:p>
          <a:p>
            <a:pPr>
              <a:buFont typeface="Wingdings" charset="2"/>
              <a:buChar char="q"/>
            </a:pPr>
            <a:r>
              <a:rPr lang="en-US" sz="2400" b="1" dirty="0" smtClean="0"/>
              <a:t> </a:t>
            </a:r>
            <a:r>
              <a:rPr lang="en-US" sz="2400" dirty="0" smtClean="0">
                <a:latin typeface="Courier New" charset="0"/>
                <a:ea typeface="Courier New" charset="0"/>
                <a:cs typeface="Courier New" charset="0"/>
              </a:rPr>
              <a:t>CAP_SYS_ADMIN</a:t>
            </a:r>
            <a:r>
              <a:rPr lang="en-US" sz="2400" dirty="0"/>
              <a:t> - mount, set hostname, </a:t>
            </a:r>
            <a:r>
              <a:rPr lang="en-US" sz="2400" dirty="0" smtClean="0"/>
              <a:t>etc.</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a:t>
            </a:fld>
            <a:endParaRPr lang="en-US" altLang="en-US"/>
          </a:p>
        </p:txBody>
      </p:sp>
    </p:spTree>
    <p:extLst>
      <p:ext uri="{BB962C8B-B14F-4D97-AF65-F5344CB8AC3E}">
        <p14:creationId xmlns:p14="http://schemas.microsoft.com/office/powerpoint/2010/main" val="8027161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25513</TotalTime>
  <Words>1464</Words>
  <Application>Microsoft Macintosh PowerPoint</Application>
  <PresentationFormat>Widescreen</PresentationFormat>
  <Paragraphs>357</Paragraphs>
  <Slides>33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Angsana New</vt:lpstr>
      <vt:lpstr>Calibri</vt:lpstr>
      <vt:lpstr>Calibri Light</vt:lpstr>
      <vt:lpstr>Courier New</vt:lpstr>
      <vt:lpstr>Wingdings</vt:lpstr>
      <vt:lpstr>Green-1</vt:lpstr>
      <vt:lpstr>Docker</vt:lpstr>
      <vt:lpstr>What is This Docker Thing?</vt:lpstr>
      <vt:lpstr>That’s Not New About Docker</vt:lpstr>
      <vt:lpstr>What Are Cgroups</vt:lpstr>
      <vt:lpstr>What Are Cgroups</vt:lpstr>
      <vt:lpstr>Diagram of Control Groups</vt:lpstr>
      <vt:lpstr>Kernel Namespaces</vt:lpstr>
      <vt:lpstr>Kernel Namespaces</vt:lpstr>
      <vt:lpstr>Linux capabilities</vt:lpstr>
      <vt:lpstr>Docker Brings Together</vt:lpstr>
      <vt:lpstr>Why is this Important?</vt:lpstr>
      <vt:lpstr>Foundations of Docker</vt:lpstr>
      <vt:lpstr>Virtualization vs. Containerization </vt:lpstr>
      <vt:lpstr>Immutable Infrastructure</vt:lpstr>
      <vt:lpstr>Basic Docker Components</vt:lpstr>
      <vt:lpstr>Basic Docker Components</vt:lpstr>
      <vt:lpstr>Docker Images</vt:lpstr>
      <vt:lpstr>Docker Containers</vt:lpstr>
      <vt:lpstr>Developer Workflow</vt:lpstr>
      <vt:lpstr>Developer Works Locally</vt:lpstr>
      <vt:lpstr>Developer Pushes Code</vt:lpstr>
      <vt:lpstr>Hello Docker Container</vt:lpstr>
      <vt:lpstr>Pull a Docker Image</vt:lpstr>
      <vt:lpstr>List Docker Images</vt:lpstr>
      <vt:lpstr>List Docker Images</vt:lpstr>
      <vt:lpstr>Running Our First Docker Container</vt:lpstr>
      <vt:lpstr>Running Our First Docker Container</vt:lpstr>
      <vt:lpstr>Inside Our Container</vt:lpstr>
      <vt:lpstr>Inside Our Container</vt:lpstr>
      <vt:lpstr>Let’s Make a Mess</vt:lpstr>
      <vt:lpstr>How Easy Is Starting Over</vt:lpstr>
      <vt:lpstr>Lab</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Microsoft Office User</cp:lastModifiedBy>
  <cp:revision>1135</cp:revision>
  <dcterms:created xsi:type="dcterms:W3CDTF">2010-11-02T19:01:47Z</dcterms:created>
  <dcterms:modified xsi:type="dcterms:W3CDTF">2017-07-14T21:12:54Z</dcterms:modified>
</cp:coreProperties>
</file>