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0"/>
  </p:notesMasterIdLst>
  <p:sldIdLst>
    <p:sldId id="492" r:id="rId2"/>
    <p:sldId id="628" r:id="rId3"/>
    <p:sldId id="605" r:id="rId4"/>
    <p:sldId id="604" r:id="rId5"/>
    <p:sldId id="629" r:id="rId6"/>
    <p:sldId id="630" r:id="rId7"/>
    <p:sldId id="631" r:id="rId8"/>
    <p:sldId id="589" r:id="rId9"/>
    <p:sldId id="624" r:id="rId10"/>
    <p:sldId id="625" r:id="rId11"/>
    <p:sldId id="626" r:id="rId12"/>
    <p:sldId id="627" r:id="rId13"/>
    <p:sldId id="606" r:id="rId14"/>
    <p:sldId id="633" r:id="rId15"/>
    <p:sldId id="632" r:id="rId16"/>
    <p:sldId id="634" r:id="rId17"/>
    <p:sldId id="608" r:id="rId18"/>
    <p:sldId id="639" r:id="rId19"/>
    <p:sldId id="635" r:id="rId20"/>
    <p:sldId id="607" r:id="rId21"/>
    <p:sldId id="609" r:id="rId22"/>
    <p:sldId id="614" r:id="rId23"/>
    <p:sldId id="613" r:id="rId24"/>
    <p:sldId id="610" r:id="rId25"/>
    <p:sldId id="615" r:id="rId26"/>
    <p:sldId id="616" r:id="rId27"/>
    <p:sldId id="611" r:id="rId28"/>
    <p:sldId id="612" r:id="rId29"/>
    <p:sldId id="617" r:id="rId30"/>
    <p:sldId id="637" r:id="rId31"/>
    <p:sldId id="619" r:id="rId32"/>
    <p:sldId id="620" r:id="rId33"/>
    <p:sldId id="623" r:id="rId34"/>
    <p:sldId id="621" r:id="rId35"/>
    <p:sldId id="622" r:id="rId36"/>
    <p:sldId id="636" r:id="rId37"/>
    <p:sldId id="596" r:id="rId38"/>
    <p:sldId id="560" r:id="rId3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48" userDrawn="1">
          <p15:clr>
            <a:srgbClr val="A4A3A4"/>
          </p15:clr>
        </p15:guide>
        <p15:guide id="2" pos="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24" autoAdjust="0"/>
    <p:restoredTop sz="75483" autoAdjust="0"/>
  </p:normalViewPr>
  <p:slideViewPr>
    <p:cSldViewPr>
      <p:cViewPr>
        <p:scale>
          <a:sx n="83" d="100"/>
          <a:sy n="83" d="100"/>
        </p:scale>
        <p:origin x="832" y="320"/>
      </p:cViewPr>
      <p:guideLst>
        <p:guide orient="horz" pos="48"/>
        <p:guide pos="48"/>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7/14/17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map-ports-tomcat"/></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Let’s start a container and check where the images/containers live on disk.</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When you run the find, this is the location where your container lives. If you inspect that folder, you’ll see the running container’s files right there.</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Each directory in that location is a layer in the image. If you matched </a:t>
            </a:r>
            <a:r>
              <a:rPr lang="en-US" sz="1200" b="0" i="0" kern="1200" dirty="0" err="1" smtClean="0">
                <a:solidFill>
                  <a:schemeClr val="tx1"/>
                </a:solidFill>
                <a:effectLst/>
                <a:latin typeface="Courier New" panose="02070309020205020404" pitchFamily="49" charset="0"/>
                <a:ea typeface="+mn-ea"/>
                <a:cs typeface="Courier New" panose="02070309020205020404" pitchFamily="49" charset="0"/>
              </a:rPr>
              <a:t>docker</a:t>
            </a:r>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 images -a</a:t>
            </a:r>
            <a:r>
              <a:rPr lang="en-US" sz="1200" b="0" i="0" kern="1200" dirty="0" smtClean="0">
                <a:solidFill>
                  <a:schemeClr val="tx1"/>
                </a:solidFill>
                <a:effectLst/>
                <a:latin typeface="+mn-lt"/>
                <a:ea typeface="+mn-ea"/>
                <a:cs typeface="+mn-cs"/>
              </a:rPr>
              <a:t> you should see all of those layers in the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/lib/</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aufs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mnt</a:t>
            </a:r>
            <a:r>
              <a:rPr lang="en-US" sz="1200" b="0" i="0" kern="1200" dirty="0" smtClean="0">
                <a:solidFill>
                  <a:schemeClr val="tx1"/>
                </a:solidFill>
                <a:effectLst/>
                <a:latin typeface="+mn-lt"/>
                <a:ea typeface="+mn-ea"/>
                <a:cs typeface="+mn-cs"/>
              </a:rPr>
              <a:t> folder</a:t>
            </a:r>
          </a:p>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234272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Let’s start a container and check where the images/containers live on disk.</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When you run the find, this is the location where your container lives. If you inspect that folder, you’ll see the running container’s files right there.</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Each directory in that location is a layer in the image. If you matched </a:t>
            </a:r>
            <a:r>
              <a:rPr lang="en-US" sz="1200" b="0" i="0" kern="1200" dirty="0" err="1" smtClean="0">
                <a:solidFill>
                  <a:schemeClr val="tx1"/>
                </a:solidFill>
                <a:effectLst/>
                <a:latin typeface="Courier New" panose="02070309020205020404" pitchFamily="49" charset="0"/>
                <a:ea typeface="+mn-ea"/>
                <a:cs typeface="Courier New" panose="02070309020205020404" pitchFamily="49" charset="0"/>
              </a:rPr>
              <a:t>docker</a:t>
            </a:r>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 images -a</a:t>
            </a:r>
            <a:r>
              <a:rPr lang="en-US" sz="1200" b="0" i="0" kern="1200" dirty="0" smtClean="0">
                <a:solidFill>
                  <a:schemeClr val="tx1"/>
                </a:solidFill>
                <a:effectLst/>
                <a:latin typeface="+mn-lt"/>
                <a:ea typeface="+mn-ea"/>
                <a:cs typeface="+mn-cs"/>
              </a:rPr>
              <a:t> you should see all of those layers in the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/lib/</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aufs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mnt</a:t>
            </a:r>
            <a:r>
              <a:rPr lang="en-US" sz="1200" b="0" i="0" kern="1200" dirty="0" smtClean="0">
                <a:solidFill>
                  <a:schemeClr val="tx1"/>
                </a:solidFill>
                <a:effectLst/>
                <a:latin typeface="+mn-lt"/>
                <a:ea typeface="+mn-ea"/>
                <a:cs typeface="+mn-cs"/>
              </a:rPr>
              <a:t> folder</a:t>
            </a:r>
          </a:p>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a:t>
            </a:fld>
            <a:endParaRPr lang="en-US" altLang="en-US"/>
          </a:p>
        </p:txBody>
      </p:sp>
    </p:spTree>
    <p:extLst>
      <p:ext uri="{BB962C8B-B14F-4D97-AF65-F5344CB8AC3E}">
        <p14:creationId xmlns:p14="http://schemas.microsoft.com/office/powerpoint/2010/main" val="1058730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Let’s start a container and check where the images/containers live on disk.</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When you run the find, this is the location where your container lives. If you inspect that folder, you’ll see the running container’s files right there.</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Each directory in that location is a layer in the image. If you matched </a:t>
            </a:r>
            <a:r>
              <a:rPr lang="en-US" sz="1200" b="0" i="0" kern="1200" dirty="0" err="1" smtClean="0">
                <a:solidFill>
                  <a:schemeClr val="tx1"/>
                </a:solidFill>
                <a:effectLst/>
                <a:latin typeface="Courier New" panose="02070309020205020404" pitchFamily="49" charset="0"/>
                <a:ea typeface="+mn-ea"/>
                <a:cs typeface="Courier New" panose="02070309020205020404" pitchFamily="49" charset="0"/>
              </a:rPr>
              <a:t>docker</a:t>
            </a:r>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 images -a</a:t>
            </a:r>
            <a:r>
              <a:rPr lang="en-US" sz="1200" b="0" i="0" kern="1200" dirty="0" smtClean="0">
                <a:solidFill>
                  <a:schemeClr val="tx1"/>
                </a:solidFill>
                <a:effectLst/>
                <a:latin typeface="+mn-lt"/>
                <a:ea typeface="+mn-ea"/>
                <a:cs typeface="+mn-cs"/>
              </a:rPr>
              <a:t> you should see all of those layers in the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/lib/</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aufs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mnt</a:t>
            </a:r>
            <a:r>
              <a:rPr lang="en-US" sz="1200" b="0" i="0" kern="1200" dirty="0" smtClean="0">
                <a:solidFill>
                  <a:schemeClr val="tx1"/>
                </a:solidFill>
                <a:effectLst/>
                <a:latin typeface="+mn-lt"/>
                <a:ea typeface="+mn-ea"/>
                <a:cs typeface="+mn-cs"/>
              </a:rPr>
              <a:t> folder</a:t>
            </a:r>
          </a:p>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5140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step in the </a:t>
            </a:r>
            <a:r>
              <a:rPr lang="en-US" dirty="0" err="1" smtClean="0"/>
              <a:t>docker</a:t>
            </a:r>
            <a:r>
              <a:rPr lang="en-US" dirty="0" smtClean="0"/>
              <a:t> file is a new image layer! Don’t put passwords into the </a:t>
            </a:r>
            <a:r>
              <a:rPr lang="en-US" dirty="0" err="1" smtClean="0"/>
              <a:t>docker</a:t>
            </a:r>
            <a:r>
              <a:rPr lang="en-US" dirty="0" smtClean="0"/>
              <a:t> file!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3191672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Note, you’ll need to </a:t>
            </a:r>
            <a:r>
              <a:rPr lang="en-US" sz="1200" b="0" i="0" u="sng" kern="1200" dirty="0" smtClean="0">
                <a:solidFill>
                  <a:schemeClr val="tx1"/>
                </a:solidFill>
                <a:effectLst/>
                <a:latin typeface="+mn-lt"/>
                <a:ea typeface="+mn-ea"/>
                <a:cs typeface="+mn-cs"/>
                <a:hlinkClick r:id="rId3" action="ppaction://hlinkfile"/>
              </a:rPr>
              <a:t>open ports 5000 on your VM to allow forwarding to work</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168975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7/14/17</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7/14/17</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7/14/17</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7/14/17</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7/14/17</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7/14/17</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7/14/17</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7/14/17</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7/14/17</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7/14/17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7/14/17</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Registry</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a:t>A Framework for Data Intensive </a:t>
            </a:r>
            <a:r>
              <a:rPr lang="en-US" altLang="en-US" dirty="0" smtClean="0"/>
              <a:t>Computing</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is Docker</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
        <p:nvSpPr>
          <p:cNvPr id="7" name="Content Placeholder 2"/>
          <p:cNvSpPr>
            <a:spLocks noGrp="1"/>
          </p:cNvSpPr>
          <p:nvPr>
            <p:ph idx="1"/>
          </p:nvPr>
        </p:nvSpPr>
        <p:spPr>
          <a:xfrm>
            <a:off x="1097279" y="1066801"/>
            <a:ext cx="6217921" cy="5105399"/>
          </a:xfrm>
        </p:spPr>
        <p:txBody>
          <a:bodyPr>
            <a:normAutofit/>
          </a:bodyPr>
          <a:lstStyle/>
          <a:p>
            <a:pPr>
              <a:buFont typeface="Wingdings" charset="2"/>
              <a:buChar char="q"/>
            </a:pPr>
            <a:r>
              <a:rPr lang="en-US" sz="2400" dirty="0" smtClean="0"/>
              <a:t> Here’s how we might use the </a:t>
            </a:r>
            <a:r>
              <a:rPr lang="en-US" sz="2400" dirty="0" smtClean="0">
                <a:latin typeface="Courier New" charset="0"/>
                <a:ea typeface="Courier New" charset="0"/>
                <a:cs typeface="Courier New" charset="0"/>
              </a:rPr>
              <a:t>find</a:t>
            </a:r>
            <a:r>
              <a:rPr lang="en-US" sz="2400" dirty="0" smtClean="0"/>
              <a: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smtClean="0"/>
              <a:t> This </a:t>
            </a:r>
            <a:r>
              <a:rPr lang="en-US" sz="2400" dirty="0"/>
              <a:t>is the location where your container lives. </a:t>
            </a:r>
            <a:endParaRPr lang="en-US" sz="2400" dirty="0" smtClean="0"/>
          </a:p>
          <a:p>
            <a:pPr>
              <a:buFont typeface="Wingdings" charset="2"/>
              <a:buChar char="q"/>
            </a:pPr>
            <a:r>
              <a:rPr lang="en-US" sz="2400" dirty="0"/>
              <a:t> </a:t>
            </a:r>
            <a:r>
              <a:rPr lang="en-US" sz="2400" dirty="0" smtClean="0"/>
              <a:t>If </a:t>
            </a:r>
            <a:r>
              <a:rPr lang="en-US" sz="2400" dirty="0"/>
              <a:t>you inspect that folder, you’ll see the running container’s files right there</a:t>
            </a:r>
            <a:r>
              <a:rPr lang="en-US" sz="2400" dirty="0" smtClean="0"/>
              <a:t>. </a:t>
            </a:r>
          </a:p>
          <a:p>
            <a:pPr>
              <a:buFont typeface="Wingdings" charset="2"/>
              <a:buChar char="q"/>
            </a:pPr>
            <a:r>
              <a:rPr lang="en-US" sz="2400" dirty="0"/>
              <a:t> </a:t>
            </a:r>
            <a:r>
              <a:rPr lang="en-US" sz="2400" dirty="0" smtClean="0"/>
              <a:t>Each </a:t>
            </a:r>
            <a:r>
              <a:rPr lang="en-US" sz="2400" dirty="0"/>
              <a:t>directory in that location is a layer in the image. </a:t>
            </a:r>
            <a:endParaRPr lang="en-US" sz="2400" dirty="0" smtClean="0"/>
          </a:p>
          <a:p>
            <a:pPr>
              <a:buFont typeface="Wingdings" charset="2"/>
              <a:buChar char="q"/>
            </a:pPr>
            <a:endParaRPr lang="en-US" sz="2400" dirty="0" smtClean="0"/>
          </a:p>
          <a:p>
            <a:pPr>
              <a:buFont typeface="Wingdings" charset="2"/>
              <a:buChar char="q"/>
            </a:pPr>
            <a:endParaRPr lang="en-US" sz="2400" dirty="0"/>
          </a:p>
          <a:p>
            <a:pPr>
              <a:buFont typeface="Wingdings" charset="2"/>
              <a:buChar char="q"/>
            </a:pPr>
            <a:endParaRPr lang="en-US" sz="2400" dirty="0" smtClean="0"/>
          </a:p>
        </p:txBody>
      </p:sp>
      <p:sp>
        <p:nvSpPr>
          <p:cNvPr id="11" name="Content Placeholder 2"/>
          <p:cNvSpPr>
            <a:spLocks noGrp="1"/>
          </p:cNvSpPr>
          <p:nvPr/>
        </p:nvSpPr>
        <p:spPr>
          <a:xfrm>
            <a:off x="3141642" y="1752600"/>
            <a:ext cx="5969676" cy="34422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find ./</a:t>
            </a:r>
            <a:r>
              <a:rPr lang="en-US" dirty="0" err="1">
                <a:solidFill>
                  <a:schemeClr val="bg1"/>
                </a:solidFill>
                <a:latin typeface="Courier New" panose="02070309020205020404" pitchFamily="49" charset="0"/>
                <a:cs typeface="Courier New" panose="02070309020205020404" pitchFamily="49" charset="0"/>
              </a:rPr>
              <a:t>aufs</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mnt</a:t>
            </a:r>
            <a:r>
              <a:rPr lang="en-US" dirty="0">
                <a:solidFill>
                  <a:schemeClr val="bg1"/>
                </a:solidFill>
                <a:latin typeface="Courier New" panose="02070309020205020404" pitchFamily="49" charset="0"/>
                <a:cs typeface="Courier New" panose="02070309020205020404" pitchFamily="49" charset="0"/>
              </a:rPr>
              <a:t> -name </a:t>
            </a:r>
            <a:r>
              <a:rPr lang="en-US" dirty="0" smtClean="0">
                <a:solidFill>
                  <a:schemeClr val="bg1"/>
                </a:solidFill>
                <a:latin typeface="Courier New" panose="02070309020205020404" pitchFamily="49" charset="0"/>
                <a:cs typeface="Courier New" panose="02070309020205020404" pitchFamily="49" charset="0"/>
              </a:rPr>
              <a:t>&lt;container </a:t>
            </a:r>
            <a:r>
              <a:rPr lang="en-US" dirty="0">
                <a:solidFill>
                  <a:schemeClr val="bg1"/>
                </a:solidFill>
                <a:latin typeface="Courier New" panose="02070309020205020404" pitchFamily="49" charset="0"/>
                <a:cs typeface="Courier New" panose="02070309020205020404" pitchFamily="49" charset="0"/>
              </a:rPr>
              <a:t>id&gt;*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2935023"/>
            <a:ext cx="3183264" cy="2188494"/>
          </a:xfrm>
          <a:prstGeom prst="rect">
            <a:avLst/>
          </a:prstGeom>
          <a:effectLst>
            <a:outerShdw blurRad="190500" dir="960000" sx="90000" sy="-19000" rotWithShape="0">
              <a:prstClr val="black">
                <a:alpha val="15000"/>
              </a:prstClr>
            </a:outerShdw>
          </a:effectLst>
        </p:spPr>
      </p:pic>
    </p:spTree>
    <p:extLst>
      <p:ext uri="{BB962C8B-B14F-4D97-AF65-F5344CB8AC3E}">
        <p14:creationId xmlns:p14="http://schemas.microsoft.com/office/powerpoint/2010/main" val="6524128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5" y="422073"/>
            <a:ext cx="10058400" cy="627795"/>
          </a:xfrm>
        </p:spPr>
        <p:txBody>
          <a:bodyPr>
            <a:normAutofit/>
          </a:bodyPr>
          <a:lstStyle/>
          <a:p>
            <a:r>
              <a:rPr lang="en-US" dirty="0" smtClean="0"/>
              <a:t>Docker Backend</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a:t>
            </a:r>
            <a:r>
              <a:rPr lang="en-US" sz="2400" dirty="0"/>
              <a:t> </a:t>
            </a:r>
            <a:r>
              <a:rPr lang="en-US" sz="2400" b="1" dirty="0" smtClean="0"/>
              <a:t>Device Mapper </a:t>
            </a:r>
            <a:r>
              <a:rPr lang="en-US" sz="2400" dirty="0" smtClean="0"/>
              <a:t>is </a:t>
            </a:r>
            <a:r>
              <a:rPr lang="en-US" sz="2400" dirty="0"/>
              <a:t>a kernel-based framework that underpins many advanced volume management technologies on Linux. </a:t>
            </a:r>
            <a:endParaRPr lang="en-US" sz="2400" dirty="0" smtClean="0"/>
          </a:p>
          <a:p>
            <a:pPr>
              <a:buFont typeface="Wingdings" panose="05000000000000000000" pitchFamily="2" charset="2"/>
              <a:buChar char="q"/>
            </a:pPr>
            <a:r>
              <a:rPr lang="en-US" sz="2400" dirty="0"/>
              <a:t> </a:t>
            </a:r>
            <a:r>
              <a:rPr lang="en-US" sz="2400" dirty="0" smtClean="0"/>
              <a:t>Docker’s</a:t>
            </a:r>
            <a:r>
              <a:rPr lang="en-US" sz="2400" dirty="0"/>
              <a:t> </a:t>
            </a:r>
            <a:r>
              <a:rPr lang="en-US" sz="2400" b="1" dirty="0" err="1" smtClean="0"/>
              <a:t>devicemapper</a:t>
            </a:r>
            <a:r>
              <a:rPr lang="en-US" sz="2400" dirty="0"/>
              <a:t> storage driver leverages the thin provisioning and snapshotting capabilities of this framework for image and container management</a:t>
            </a:r>
            <a:r>
              <a:rPr lang="en-US" sz="2400" dirty="0" smtClean="0"/>
              <a:t>.</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b="1" dirty="0" smtClean="0"/>
              <a:t>NOTE</a:t>
            </a:r>
            <a:r>
              <a:rPr lang="en-US" sz="2400" dirty="0" smtClean="0"/>
              <a:t>: The Device </a:t>
            </a:r>
            <a:r>
              <a:rPr lang="en-US" sz="2400" dirty="0"/>
              <a:t>Mapper storage driver </a:t>
            </a:r>
            <a:r>
              <a:rPr lang="en-US" sz="2400" dirty="0" smtClean="0"/>
              <a:t>is referred to as</a:t>
            </a:r>
            <a:r>
              <a:rPr lang="en-US" sz="2400" dirty="0"/>
              <a:t> </a:t>
            </a:r>
            <a:r>
              <a:rPr lang="en-US" sz="2400" dirty="0" err="1"/>
              <a:t>devicemapper</a:t>
            </a:r>
            <a:r>
              <a:rPr lang="en-US" sz="2400" dirty="0"/>
              <a:t>, and the kernel framework as Device Mapper.</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Tree>
    <p:extLst>
      <p:ext uri="{BB962C8B-B14F-4D97-AF65-F5344CB8AC3E}">
        <p14:creationId xmlns:p14="http://schemas.microsoft.com/office/powerpoint/2010/main" val="8687030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AUFS Storage Driver</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AUFS </a:t>
            </a:r>
            <a:r>
              <a:rPr lang="en-US" sz="2400" dirty="0"/>
              <a:t>was the first storage driver in use with Docker. </a:t>
            </a:r>
            <a:endParaRPr lang="en-US" sz="2400" dirty="0" smtClean="0"/>
          </a:p>
          <a:p>
            <a:pPr>
              <a:buFont typeface="Wingdings" panose="05000000000000000000" pitchFamily="2" charset="2"/>
              <a:buChar char="q"/>
            </a:pPr>
            <a:r>
              <a:rPr lang="en-US" sz="2400" dirty="0"/>
              <a:t> </a:t>
            </a:r>
            <a:r>
              <a:rPr lang="en-US" sz="2400" dirty="0" smtClean="0"/>
              <a:t>AUFS </a:t>
            </a:r>
            <a:r>
              <a:rPr lang="en-US" sz="2400" dirty="0"/>
              <a:t>has several features that make it a good choice for Docker. </a:t>
            </a:r>
            <a:endParaRPr lang="en-US" sz="2400" dirty="0" smtClean="0"/>
          </a:p>
          <a:p>
            <a:pPr>
              <a:buFont typeface="Wingdings" panose="05000000000000000000" pitchFamily="2" charset="2"/>
              <a:buChar char="q"/>
            </a:pPr>
            <a:r>
              <a:rPr lang="en-US" sz="2400" dirty="0"/>
              <a:t> </a:t>
            </a:r>
            <a:r>
              <a:rPr lang="en-US" sz="2400" dirty="0" smtClean="0"/>
              <a:t>These </a:t>
            </a:r>
            <a:r>
              <a:rPr lang="en-US" sz="2400" dirty="0"/>
              <a:t>features </a:t>
            </a:r>
            <a:r>
              <a:rPr lang="en-US" sz="2400" dirty="0" smtClean="0"/>
              <a:t>enable:</a:t>
            </a:r>
          </a:p>
          <a:p>
            <a:pPr lvl="1">
              <a:buFont typeface="Wingdings" panose="05000000000000000000" pitchFamily="2" charset="2"/>
              <a:buChar char="q"/>
            </a:pPr>
            <a:r>
              <a:rPr lang="en-US" sz="2200" dirty="0" smtClean="0"/>
              <a:t> Fast </a:t>
            </a:r>
            <a:r>
              <a:rPr lang="en-US" sz="2200" dirty="0"/>
              <a:t>container startup </a:t>
            </a:r>
            <a:r>
              <a:rPr lang="en-US" sz="2200" dirty="0" smtClean="0"/>
              <a:t>times.</a:t>
            </a:r>
          </a:p>
          <a:p>
            <a:pPr lvl="1">
              <a:buFont typeface="Wingdings" panose="05000000000000000000" pitchFamily="2" charset="2"/>
              <a:buChar char="q"/>
            </a:pPr>
            <a:r>
              <a:rPr lang="en-US" sz="2200" dirty="0"/>
              <a:t> </a:t>
            </a:r>
            <a:r>
              <a:rPr lang="en-US" sz="2200" dirty="0" smtClean="0"/>
              <a:t>Efficient </a:t>
            </a:r>
            <a:r>
              <a:rPr lang="en-US" sz="2200" dirty="0"/>
              <a:t>use of </a:t>
            </a:r>
            <a:r>
              <a:rPr lang="en-US" sz="2200" dirty="0" smtClean="0"/>
              <a:t>storage.</a:t>
            </a:r>
          </a:p>
          <a:p>
            <a:pPr lvl="1">
              <a:buFont typeface="Wingdings" panose="05000000000000000000" pitchFamily="2" charset="2"/>
              <a:buChar char="q"/>
            </a:pPr>
            <a:r>
              <a:rPr lang="en-US" sz="2200" dirty="0"/>
              <a:t> </a:t>
            </a:r>
            <a:r>
              <a:rPr lang="en-US" sz="2200" dirty="0" smtClean="0"/>
              <a:t>Efficient </a:t>
            </a:r>
            <a:r>
              <a:rPr lang="en-US" sz="2200" dirty="0"/>
              <a:t>use of </a:t>
            </a:r>
            <a:r>
              <a:rPr lang="en-US" sz="2200" dirty="0" smtClean="0"/>
              <a:t>memory.</a:t>
            </a:r>
          </a:p>
          <a:p>
            <a:pPr>
              <a:buFont typeface="Wingdings" panose="05000000000000000000" pitchFamily="2" charset="2"/>
              <a:buChar char="q"/>
            </a:pPr>
            <a:r>
              <a:rPr lang="en-US" sz="2600" dirty="0"/>
              <a:t> </a:t>
            </a:r>
            <a:r>
              <a:rPr lang="en-US" sz="2600" dirty="0" smtClean="0"/>
              <a:t>Despite </a:t>
            </a:r>
            <a:r>
              <a:rPr lang="en-US" sz="2600" dirty="0"/>
              <a:t>its capabilities and long history with Docker, some Linux distributions do not support AUFS. </a:t>
            </a:r>
            <a:endParaRPr lang="en-US" sz="2600" dirty="0" smtClean="0"/>
          </a:p>
          <a:p>
            <a:pPr>
              <a:buFont typeface="Wingdings" panose="05000000000000000000" pitchFamily="2" charset="2"/>
              <a:buChar char="q"/>
            </a:pPr>
            <a:r>
              <a:rPr lang="en-US" sz="2600" dirty="0"/>
              <a:t> </a:t>
            </a:r>
            <a:r>
              <a:rPr lang="en-US" sz="2600" dirty="0" smtClean="0"/>
              <a:t>This </a:t>
            </a:r>
            <a:r>
              <a:rPr lang="en-US" sz="2600" dirty="0"/>
              <a:t>is usually because AUFS is not included in the mainline (upstream) Linux kernel.</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spTree>
    <p:extLst>
      <p:ext uri="{BB962C8B-B14F-4D97-AF65-F5344CB8AC3E}">
        <p14:creationId xmlns:p14="http://schemas.microsoft.com/office/powerpoint/2010/main" val="67639162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BTRFS Storage Driver</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BTRFS is </a:t>
            </a:r>
            <a:r>
              <a:rPr lang="en-US" sz="2400" dirty="0"/>
              <a:t>a next generation copy-on-write filesystem that supports many advanced storage technologies that make it a good fit for Docker. </a:t>
            </a:r>
            <a:endParaRPr lang="en-US" sz="2400" dirty="0" smtClean="0"/>
          </a:p>
          <a:p>
            <a:pPr>
              <a:buFont typeface="Wingdings" panose="05000000000000000000" pitchFamily="2" charset="2"/>
              <a:buChar char="q"/>
            </a:pPr>
            <a:r>
              <a:rPr lang="en-US" sz="2400" dirty="0"/>
              <a:t> BTRFS is included in the mainline Linux kernel and its on-disk-format is now considered stable. </a:t>
            </a:r>
            <a:endParaRPr lang="en-US" sz="2400" dirty="0" smtClean="0"/>
          </a:p>
          <a:p>
            <a:pPr>
              <a:buFont typeface="Wingdings" panose="05000000000000000000" pitchFamily="2" charset="2"/>
              <a:buChar char="q"/>
            </a:pPr>
            <a:r>
              <a:rPr lang="en-US" sz="2400" dirty="0"/>
              <a:t> </a:t>
            </a:r>
            <a:r>
              <a:rPr lang="en-US" sz="2400" dirty="0" smtClean="0"/>
              <a:t>However</a:t>
            </a:r>
            <a:r>
              <a:rPr lang="en-US" sz="2400" dirty="0"/>
              <a:t>, many of its features are still under heavy development and users should consider it a fast-moving target</a:t>
            </a:r>
            <a:r>
              <a:rPr lang="en-US" sz="2400" dirty="0" smtClean="0"/>
              <a:t>.</a:t>
            </a:r>
          </a:p>
          <a:p>
            <a:pPr>
              <a:buFont typeface="Wingdings" panose="05000000000000000000" pitchFamily="2" charset="2"/>
              <a:buChar char="q"/>
            </a:pPr>
            <a:r>
              <a:rPr lang="en-US" sz="2400" dirty="0"/>
              <a:t> Docker’s  BTRFS  storage driver stores every image layer and container in its own BTRFS </a:t>
            </a:r>
            <a:r>
              <a:rPr lang="en-US" sz="2400" dirty="0" err="1" smtClean="0"/>
              <a:t>subvolume</a:t>
            </a:r>
            <a:r>
              <a:rPr lang="en-US" sz="2400" dirty="0" smtClean="0"/>
              <a:t> </a:t>
            </a:r>
            <a:r>
              <a:rPr lang="en-US" sz="2400" dirty="0"/>
              <a:t>or snapshot. </a:t>
            </a:r>
            <a:endParaRPr lang="en-US" sz="2400" dirty="0" smtClean="0"/>
          </a:p>
          <a:p>
            <a:pPr>
              <a:buFont typeface="Wingdings" panose="05000000000000000000" pitchFamily="2" charset="2"/>
              <a:buChar char="q"/>
            </a:pPr>
            <a:r>
              <a:rPr lang="en-US" sz="2400" dirty="0"/>
              <a:t> </a:t>
            </a:r>
            <a:r>
              <a:rPr lang="en-US" sz="2400" dirty="0" smtClean="0"/>
              <a:t>The </a:t>
            </a:r>
            <a:r>
              <a:rPr lang="en-US" sz="2400" dirty="0"/>
              <a:t>base layer of an image is stored as a </a:t>
            </a:r>
            <a:r>
              <a:rPr lang="en-US" sz="2400" dirty="0" err="1" smtClean="0"/>
              <a:t>subvolume</a:t>
            </a:r>
            <a:r>
              <a:rPr lang="en-US" sz="2400" dirty="0" smtClean="0"/>
              <a:t> </a:t>
            </a:r>
            <a:r>
              <a:rPr lang="en-US" sz="2400" dirty="0"/>
              <a:t>whereas child image layers and containers are stored as snapshots. </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Tree>
    <p:extLst>
      <p:ext uri="{BB962C8B-B14F-4D97-AF65-F5344CB8AC3E}">
        <p14:creationId xmlns:p14="http://schemas.microsoft.com/office/powerpoint/2010/main" val="8687030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 &amp; Windows Storage Drivers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a:t>
            </a:r>
            <a:r>
              <a:rPr lang="en-US" sz="2400" dirty="0"/>
              <a:t>T</a:t>
            </a:r>
            <a:r>
              <a:rPr lang="en-US" sz="2400" dirty="0" smtClean="0"/>
              <a:t>he average Mac and Windows user won’t need to change our storage drivers.</a:t>
            </a:r>
          </a:p>
          <a:p>
            <a:pPr>
              <a:buFont typeface="Wingdings" panose="05000000000000000000" pitchFamily="2" charset="2"/>
              <a:buChar char="q"/>
            </a:pPr>
            <a:r>
              <a:rPr lang="en-US" sz="2400" dirty="0" smtClean="0"/>
              <a:t> Docker </a:t>
            </a:r>
            <a:r>
              <a:rPr lang="en-US" sz="2400" dirty="0"/>
              <a:t>for Mac and Docker for Windows only support </a:t>
            </a:r>
            <a:r>
              <a:rPr lang="en-US" sz="2400" dirty="0">
                <a:latin typeface="Courier New" charset="0"/>
                <a:ea typeface="Courier New" charset="0"/>
                <a:cs typeface="Courier New" charset="0"/>
              </a:rPr>
              <a:t>overlay2 </a:t>
            </a:r>
            <a:r>
              <a:rPr lang="en-US" sz="2400" dirty="0" err="1">
                <a:latin typeface="Courier New" charset="0"/>
                <a:ea typeface="Courier New" charset="0"/>
                <a:cs typeface="Courier New" charset="0"/>
              </a:rPr>
              <a:t>aufs</a:t>
            </a:r>
            <a:r>
              <a:rPr lang="en-US" sz="2400" dirty="0"/>
              <a:t>, </a:t>
            </a:r>
            <a:r>
              <a:rPr lang="en-US" sz="2400" dirty="0">
                <a:latin typeface="Courier New" charset="0"/>
                <a:ea typeface="Courier New" charset="0"/>
                <a:cs typeface="Courier New" charset="0"/>
              </a:rPr>
              <a:t>overlay</a:t>
            </a:r>
            <a:r>
              <a:rPr lang="en-US" sz="2400" dirty="0"/>
              <a:t>, or </a:t>
            </a:r>
            <a:r>
              <a:rPr lang="en-US" sz="2400" dirty="0" err="1" smtClean="0">
                <a:latin typeface="Courier New" charset="0"/>
                <a:ea typeface="Courier New" charset="0"/>
                <a:cs typeface="Courier New" charset="0"/>
              </a:rPr>
              <a:t>vfs</a:t>
            </a:r>
            <a:r>
              <a:rPr lang="en-US" sz="2400" dirty="0" smtClean="0"/>
              <a:t>. </a:t>
            </a:r>
          </a:p>
          <a:p>
            <a:pPr>
              <a:buFont typeface="Wingdings" panose="05000000000000000000" pitchFamily="2" charset="2"/>
              <a:buChar char="q"/>
            </a:pPr>
            <a:r>
              <a:rPr lang="en-US" sz="2400" dirty="0"/>
              <a:t> </a:t>
            </a:r>
            <a:r>
              <a:rPr lang="en-US" sz="2400" dirty="0" smtClean="0"/>
              <a:t>The </a:t>
            </a:r>
            <a:r>
              <a:rPr lang="en-US" sz="2400" dirty="0"/>
              <a:t>last two are </a:t>
            </a:r>
            <a:r>
              <a:rPr lang="en-US" sz="2400" b="1" dirty="0"/>
              <a:t>not</a:t>
            </a:r>
            <a:r>
              <a:rPr lang="en-US" sz="2400" dirty="0"/>
              <a:t> recommended. </a:t>
            </a:r>
            <a:endParaRPr lang="en-US" sz="2400" dirty="0" smtClean="0"/>
          </a:p>
          <a:p>
            <a:pPr>
              <a:buFont typeface="Wingdings" panose="05000000000000000000" pitchFamily="2" charset="2"/>
              <a:buChar char="q"/>
            </a:pPr>
            <a:r>
              <a:rPr lang="en-US" sz="2400" dirty="0"/>
              <a:t> </a:t>
            </a:r>
            <a:r>
              <a:rPr lang="en-US" sz="2400" dirty="0" smtClean="0"/>
              <a:t>Currently</a:t>
            </a:r>
            <a:r>
              <a:rPr lang="en-US" sz="2400" dirty="0"/>
              <a:t>, </a:t>
            </a:r>
            <a:r>
              <a:rPr lang="en-US" sz="2400" dirty="0" err="1">
                <a:latin typeface="Courier New" charset="0"/>
                <a:ea typeface="Courier New" charset="0"/>
                <a:cs typeface="Courier New" charset="0"/>
              </a:rPr>
              <a:t>aufs</a:t>
            </a:r>
            <a:r>
              <a:rPr lang="en-US" sz="2400" dirty="0"/>
              <a:t> is the default in stable releases and </a:t>
            </a:r>
            <a:r>
              <a:rPr lang="en-US" sz="2400" dirty="0">
                <a:latin typeface="Courier New" charset="0"/>
                <a:ea typeface="Courier New" charset="0"/>
                <a:cs typeface="Courier New" charset="0"/>
              </a:rPr>
              <a:t>overlay2</a:t>
            </a:r>
            <a:r>
              <a:rPr lang="en-US" sz="2400" dirty="0"/>
              <a:t> is the default in Edge releases. </a:t>
            </a: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To see what driver you are currently utilizing, display </a:t>
            </a:r>
            <a:r>
              <a:rPr lang="en-US" sz="2400" dirty="0" smtClean="0">
                <a:latin typeface="Courier New" charset="0"/>
                <a:ea typeface="Courier New" charset="0"/>
                <a:cs typeface="Courier New" charset="0"/>
              </a:rPr>
              <a:t>info</a:t>
            </a:r>
            <a:r>
              <a:rPr lang="en-US" sz="2400" dirty="0" smtClean="0"/>
              <a:t>, like this:</a:t>
            </a:r>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
        <p:nvSpPr>
          <p:cNvPr id="6" name="Content Placeholder 2"/>
          <p:cNvSpPr>
            <a:spLocks noGrp="1"/>
          </p:cNvSpPr>
          <p:nvPr/>
        </p:nvSpPr>
        <p:spPr>
          <a:xfrm>
            <a:off x="5134451" y="4876800"/>
            <a:ext cx="1926273" cy="38099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info</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834354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Docker Register</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a:t> </a:t>
            </a:r>
            <a:r>
              <a:rPr lang="en-US" sz="2400" dirty="0" smtClean="0"/>
              <a:t>So, now that we’ve learned more about images and containers, what do we do with them?</a:t>
            </a:r>
          </a:p>
          <a:p>
            <a:pPr>
              <a:buFont typeface="Wingdings" panose="05000000000000000000" pitchFamily="2" charset="2"/>
              <a:buChar char="q"/>
            </a:pPr>
            <a:r>
              <a:rPr lang="en-US" sz="2400" dirty="0" smtClean="0"/>
              <a:t> Let’s look ahead at how a Docker Registry can assist that process.</a:t>
            </a:r>
          </a:p>
          <a:p>
            <a:pPr>
              <a:buFont typeface="Wingdings" panose="05000000000000000000" pitchFamily="2" charset="2"/>
              <a:buChar char="q"/>
            </a:pPr>
            <a:r>
              <a:rPr lang="en-US" sz="2400" dirty="0"/>
              <a:t> </a:t>
            </a:r>
            <a:r>
              <a:rPr lang="en-US" sz="2400" dirty="0" smtClean="0"/>
              <a:t>A registry is a great place to park, or store an image.</a:t>
            </a:r>
          </a:p>
          <a:p>
            <a:pPr>
              <a:buFont typeface="Wingdings" panose="05000000000000000000" pitchFamily="2" charset="2"/>
              <a:buChar char="q"/>
            </a:pPr>
            <a:r>
              <a:rPr lang="en-US" sz="2400" dirty="0"/>
              <a:t> </a:t>
            </a:r>
            <a:r>
              <a:rPr lang="en-US" sz="2400" dirty="0" smtClean="0"/>
              <a:t>Docker Registry not only stores them,  					              but instructions on how they go together.</a:t>
            </a:r>
          </a:p>
          <a:p>
            <a:pPr>
              <a:buFont typeface="Wingdings" panose="05000000000000000000" pitchFamily="2" charset="2"/>
              <a:buChar char="q"/>
            </a:pPr>
            <a:r>
              <a:rPr lang="en-US" sz="2400" dirty="0"/>
              <a:t> The Registry is a stateless, highly scalable </a:t>
            </a:r>
            <a:r>
              <a:rPr lang="en-US" sz="2400" dirty="0" smtClean="0"/>
              <a:t>                      			     server </a:t>
            </a:r>
            <a:r>
              <a:rPr lang="en-US" sz="2400" dirty="0"/>
              <a:t>side application that stores and lets </a:t>
            </a:r>
            <a:r>
              <a:rPr lang="en-US" sz="2400" dirty="0" smtClean="0"/>
              <a:t>                                                                      you </a:t>
            </a:r>
            <a:r>
              <a:rPr lang="en-US" sz="2400" dirty="0"/>
              <a:t>distribute Docker images.</a:t>
            </a:r>
            <a:endParaRPr lang="en-US" sz="2400" dirty="0" smtClean="0"/>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590800"/>
            <a:ext cx="3505200" cy="3435097"/>
          </a:xfrm>
          <a:prstGeom prst="rect">
            <a:avLst/>
          </a:prstGeom>
        </p:spPr>
      </p:pic>
    </p:spTree>
    <p:extLst>
      <p:ext uri="{BB962C8B-B14F-4D97-AF65-F5344CB8AC3E}">
        <p14:creationId xmlns:p14="http://schemas.microsoft.com/office/powerpoint/2010/main" val="140071985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Docker Register</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a:t> </a:t>
            </a:r>
            <a:r>
              <a:rPr lang="en-US" sz="2400" dirty="0" smtClean="0"/>
              <a:t>You </a:t>
            </a:r>
            <a:r>
              <a:rPr lang="en-US" sz="2400" dirty="0"/>
              <a:t>should use the Registry if you want </a:t>
            </a:r>
            <a:r>
              <a:rPr lang="en-US" sz="2400" dirty="0" smtClean="0"/>
              <a:t>to:</a:t>
            </a:r>
          </a:p>
          <a:p>
            <a:pPr lvl="1">
              <a:buFont typeface="Wingdings" panose="05000000000000000000" pitchFamily="2" charset="2"/>
              <a:buChar char="q"/>
            </a:pPr>
            <a:r>
              <a:rPr lang="en-US" sz="2000" dirty="0" smtClean="0"/>
              <a:t> Tightly </a:t>
            </a:r>
            <a:r>
              <a:rPr lang="en-US" sz="2000" dirty="0"/>
              <a:t>control where your images are being </a:t>
            </a:r>
            <a:r>
              <a:rPr lang="en-US" sz="2000" dirty="0" smtClean="0"/>
              <a:t>stored. </a:t>
            </a:r>
          </a:p>
          <a:p>
            <a:pPr lvl="1">
              <a:buFont typeface="Wingdings" panose="05000000000000000000" pitchFamily="2" charset="2"/>
              <a:buChar char="q"/>
            </a:pPr>
            <a:r>
              <a:rPr lang="en-US" sz="2000" dirty="0"/>
              <a:t> </a:t>
            </a:r>
            <a:r>
              <a:rPr lang="en-US" sz="2000" dirty="0" smtClean="0"/>
              <a:t>Fully </a:t>
            </a:r>
            <a:r>
              <a:rPr lang="en-US" sz="2000" dirty="0"/>
              <a:t>own your images distribution </a:t>
            </a:r>
            <a:r>
              <a:rPr lang="en-US" sz="2000" dirty="0" smtClean="0"/>
              <a:t>pipeline. </a:t>
            </a:r>
          </a:p>
          <a:p>
            <a:pPr lvl="1">
              <a:buFont typeface="Wingdings" panose="05000000000000000000" pitchFamily="2" charset="2"/>
              <a:buChar char="q"/>
            </a:pPr>
            <a:r>
              <a:rPr lang="en-US" sz="2000" dirty="0"/>
              <a:t> </a:t>
            </a:r>
            <a:r>
              <a:rPr lang="en-US" sz="2000" dirty="0" smtClean="0"/>
              <a:t>Integrate </a:t>
            </a:r>
            <a:r>
              <a:rPr lang="en-US" sz="2000" dirty="0"/>
              <a:t>image storage and distribution tightly into your in-house development workflow</a:t>
            </a: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Tree>
    <p:extLst>
      <p:ext uri="{BB962C8B-B14F-4D97-AF65-F5344CB8AC3E}">
        <p14:creationId xmlns:p14="http://schemas.microsoft.com/office/powerpoint/2010/main" val="190706923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Registry Quick </a:t>
            </a:r>
            <a:r>
              <a:rPr lang="en-US" dirty="0"/>
              <a:t>Look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cs typeface="Courier New" panose="02070309020205020404" pitchFamily="49" charset="0"/>
              </a:rPr>
              <a:t> Start the registry:</a:t>
            </a:r>
          </a:p>
          <a:p>
            <a:pPr>
              <a:buFont typeface="Wingdings" panose="05000000000000000000" pitchFamily="2" charset="2"/>
              <a:buChar char="q"/>
            </a:pPr>
            <a:endParaRPr lang="en-US" sz="2400" dirty="0" smtClean="0">
              <a:cs typeface="Courier New" panose="02070309020205020404" pitchFamily="49" charset="0"/>
            </a:endParaRPr>
          </a:p>
          <a:p>
            <a:pPr>
              <a:buFont typeface="Wingdings" panose="05000000000000000000" pitchFamily="2" charset="2"/>
              <a:buChar char="q"/>
            </a:pPr>
            <a:endParaRPr lang="en-US" sz="2400" dirty="0">
              <a:cs typeface="Courier New" panose="02070309020205020404" pitchFamily="49" charset="0"/>
            </a:endParaRPr>
          </a:p>
          <a:p>
            <a:pPr>
              <a:buFont typeface="Wingdings" panose="05000000000000000000" pitchFamily="2" charset="2"/>
              <a:buChar char="q"/>
            </a:pPr>
            <a:r>
              <a:rPr lang="en-US" sz="2400" dirty="0" smtClean="0">
                <a:cs typeface="Courier New" panose="02070309020205020404" pitchFamily="49" charset="0"/>
              </a:rPr>
              <a:t> </a:t>
            </a:r>
            <a:r>
              <a:rPr lang="en-US" sz="2400" dirty="0" smtClean="0"/>
              <a:t>Pull </a:t>
            </a:r>
            <a:r>
              <a:rPr lang="en-US" sz="2400" dirty="0"/>
              <a:t>(or build) some image from the </a:t>
            </a:r>
            <a:r>
              <a:rPr lang="en-US" sz="2400" dirty="0" smtClean="0"/>
              <a:t>hub:</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Tag </a:t>
            </a:r>
            <a:r>
              <a:rPr lang="en-US" sz="2400" dirty="0"/>
              <a:t>the image so that it points to your </a:t>
            </a:r>
            <a:r>
              <a:rPr lang="en-US" sz="2400" dirty="0" smtClean="0"/>
              <a:t>registry:</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sp>
        <p:nvSpPr>
          <p:cNvPr id="6" name="Content Placeholder 2"/>
          <p:cNvSpPr>
            <a:spLocks noGrp="1"/>
          </p:cNvSpPr>
          <p:nvPr/>
        </p:nvSpPr>
        <p:spPr>
          <a:xfrm>
            <a:off x="1676400" y="1678159"/>
            <a:ext cx="8400843" cy="37642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run -d -p 5000:5000 --name registry </a:t>
            </a:r>
            <a:r>
              <a:rPr lang="en-US" dirty="0" smtClean="0">
                <a:solidFill>
                  <a:schemeClr val="bg1"/>
                </a:solidFill>
                <a:latin typeface="Courier New" charset="0"/>
                <a:ea typeface="Courier New" charset="0"/>
                <a:cs typeface="Courier New" charset="0"/>
              </a:rPr>
              <a:t>registry:2</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4602479" y="3291309"/>
            <a:ext cx="3048000" cy="35327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pull </a:t>
            </a:r>
            <a:r>
              <a:rPr lang="en-US" dirty="0" err="1">
                <a:solidFill>
                  <a:schemeClr val="bg1"/>
                </a:solidFill>
                <a:latin typeface="Courier New" charset="0"/>
                <a:ea typeface="Courier New" charset="0"/>
                <a:cs typeface="Courier New" charset="0"/>
              </a:rPr>
              <a:t>ubuntu</a:t>
            </a:r>
            <a:r>
              <a:rPr lang="en-US" dirty="0">
                <a:solidFill>
                  <a:schemeClr val="bg1"/>
                </a:solidFill>
                <a:latin typeface="Courier New" charset="0"/>
                <a:ea typeface="Courier New" charset="0"/>
                <a:cs typeface="Courier New" charset="0"/>
              </a:rPr>
              <a:t> </a:t>
            </a:r>
          </a:p>
        </p:txBody>
      </p:sp>
      <p:sp>
        <p:nvSpPr>
          <p:cNvPr id="8" name="Content Placeholder 2"/>
          <p:cNvSpPr>
            <a:spLocks noGrp="1"/>
          </p:cNvSpPr>
          <p:nvPr/>
        </p:nvSpPr>
        <p:spPr>
          <a:xfrm>
            <a:off x="2545079" y="4724400"/>
            <a:ext cx="7162800" cy="41129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tag </a:t>
            </a:r>
            <a:r>
              <a:rPr lang="en-US" dirty="0" err="1">
                <a:solidFill>
                  <a:schemeClr val="bg1"/>
                </a:solidFill>
                <a:latin typeface="Courier New" charset="0"/>
                <a:ea typeface="Courier New" charset="0"/>
                <a:cs typeface="Courier New" charset="0"/>
              </a:rPr>
              <a:t>ubuntu</a:t>
            </a:r>
            <a:r>
              <a:rPr lang="en-US" dirty="0">
                <a:solidFill>
                  <a:schemeClr val="bg1"/>
                </a:solidFill>
                <a:latin typeface="Courier New" charset="0"/>
                <a:ea typeface="Courier New" charset="0"/>
                <a:cs typeface="Courier New" charset="0"/>
              </a:rPr>
              <a:t> localhost:5000/</a:t>
            </a:r>
            <a:r>
              <a:rPr lang="en-US" dirty="0" err="1">
                <a:solidFill>
                  <a:schemeClr val="bg1"/>
                </a:solidFill>
                <a:latin typeface="Courier New" charset="0"/>
                <a:ea typeface="Courier New" charset="0"/>
                <a:cs typeface="Courier New" charset="0"/>
              </a:rPr>
              <a:t>myfirstimage</a:t>
            </a:r>
            <a:r>
              <a:rPr lang="en-US" dirty="0">
                <a:solidFill>
                  <a:schemeClr val="bg1"/>
                </a:solidFill>
                <a:latin typeface="Courier New" charset="0"/>
                <a:ea typeface="Courier New" charset="0"/>
                <a:cs typeface="Courier New" charset="0"/>
              </a:rPr>
              <a:t> </a:t>
            </a:r>
          </a:p>
          <a:p>
            <a:r>
              <a:rPr lang="en-US" dirty="0"/>
              <a:t/>
            </a:r>
            <a:br>
              <a:rPr lang="en-US" dirty="0"/>
            </a:b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18291078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Registry Quick </a:t>
            </a:r>
            <a:r>
              <a:rPr lang="en-US" dirty="0"/>
              <a:t>Look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cs typeface="Courier New" panose="02070309020205020404" pitchFamily="49" charset="0"/>
              </a:rPr>
              <a:t> </a:t>
            </a:r>
            <a:r>
              <a:rPr lang="en-US" sz="2400" dirty="0" smtClean="0"/>
              <a:t>Push it:</a:t>
            </a:r>
            <a:endParaRPr lang="en-US" sz="2400" dirty="0"/>
          </a:p>
          <a:p>
            <a:r>
              <a:rPr lang="en-US" sz="2400" dirty="0"/>
              <a:t/>
            </a:r>
            <a:br>
              <a:rPr lang="en-US" sz="2400" dirty="0"/>
            </a:br>
            <a:endParaRPr lang="en-US" sz="2400" dirty="0" smtClean="0"/>
          </a:p>
          <a:p>
            <a:endParaRPr lang="en-US" sz="2400" dirty="0">
              <a:cs typeface="Courier New" panose="02070309020205020404" pitchFamily="49" charset="0"/>
            </a:endParaRPr>
          </a:p>
          <a:p>
            <a:pPr>
              <a:buFont typeface="Wingdings" panose="05000000000000000000" pitchFamily="2" charset="2"/>
              <a:buChar char="q"/>
            </a:pPr>
            <a:r>
              <a:rPr lang="en-US" sz="2400" dirty="0" smtClean="0">
                <a:cs typeface="Courier New" panose="02070309020205020404" pitchFamily="49" charset="0"/>
              </a:rPr>
              <a:t> </a:t>
            </a:r>
            <a:r>
              <a:rPr lang="en-US" sz="2400" dirty="0" smtClean="0"/>
              <a:t>Pull it back:</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Now, </a:t>
            </a:r>
            <a:r>
              <a:rPr lang="en-US" sz="2400" dirty="0"/>
              <a:t>stop your registry and remove all </a:t>
            </a:r>
            <a:r>
              <a:rPr lang="en-US" sz="2400" dirty="0" smtClean="0"/>
              <a:t>data:</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sp>
        <p:nvSpPr>
          <p:cNvPr id="6" name="Content Placeholder 2"/>
          <p:cNvSpPr>
            <a:spLocks noGrp="1"/>
          </p:cNvSpPr>
          <p:nvPr/>
        </p:nvSpPr>
        <p:spPr>
          <a:xfrm>
            <a:off x="2971800" y="1733512"/>
            <a:ext cx="6248400" cy="39280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push localhost:5000/</a:t>
            </a:r>
            <a:r>
              <a:rPr lang="en-US" dirty="0" err="1">
                <a:solidFill>
                  <a:schemeClr val="bg1"/>
                </a:solidFill>
                <a:latin typeface="Courier New" charset="0"/>
                <a:ea typeface="Courier New" charset="0"/>
                <a:cs typeface="Courier New" charset="0"/>
              </a:rPr>
              <a:t>myfirstimage</a:t>
            </a:r>
            <a:r>
              <a:rPr lang="en-US" dirty="0">
                <a:solidFill>
                  <a:schemeClr val="bg1"/>
                </a:solidFill>
                <a:latin typeface="Courier New" charset="0"/>
                <a:ea typeface="Courier New" charset="0"/>
                <a:cs typeface="Courier New" charset="0"/>
              </a:rPr>
              <a:t> </a:t>
            </a:r>
          </a:p>
          <a:p>
            <a:r>
              <a:rPr lang="en-US" dirty="0"/>
              <a:t/>
            </a:r>
            <a:br>
              <a:rPr lang="en-US" dirty="0"/>
            </a:b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3017518" y="3467947"/>
            <a:ext cx="6217922" cy="35327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pull localhost:5000/</a:t>
            </a:r>
            <a:r>
              <a:rPr lang="en-US" dirty="0" err="1">
                <a:solidFill>
                  <a:schemeClr val="bg1"/>
                </a:solidFill>
                <a:latin typeface="Courier New" charset="0"/>
                <a:ea typeface="Courier New" charset="0"/>
                <a:cs typeface="Courier New" charset="0"/>
              </a:rPr>
              <a:t>myfirstimage</a:t>
            </a:r>
            <a:r>
              <a:rPr lang="en-US" dirty="0">
                <a:solidFill>
                  <a:schemeClr val="bg1"/>
                </a:solidFill>
                <a:latin typeface="Courier New" charset="0"/>
                <a:ea typeface="Courier New" charset="0"/>
                <a:cs typeface="Courier New" charset="0"/>
              </a:rPr>
              <a:t> </a:t>
            </a:r>
          </a:p>
          <a:p>
            <a:r>
              <a:rPr lang="en-US" dirty="0">
                <a:solidFill>
                  <a:schemeClr val="bg1"/>
                </a:solidFill>
                <a:latin typeface="Courier New" charset="0"/>
                <a:ea typeface="Courier New" charset="0"/>
                <a:cs typeface="Courier New" charset="0"/>
              </a:rPr>
              <a:t/>
            </a:r>
            <a:br>
              <a:rPr lang="en-US" dirty="0">
                <a:solidFill>
                  <a:schemeClr val="bg1"/>
                </a:solidFill>
                <a:latin typeface="Courier New" charset="0"/>
                <a:ea typeface="Courier New" charset="0"/>
                <a:cs typeface="Courier New" charset="0"/>
              </a:rPr>
            </a:br>
            <a:endParaRPr lang="en-US" dirty="0">
              <a:solidFill>
                <a:schemeClr val="bg1"/>
              </a:solidFill>
              <a:latin typeface="Courier New" charset="0"/>
              <a:ea typeface="Courier New" charset="0"/>
              <a:cs typeface="Courier New" charset="0"/>
            </a:endParaRPr>
          </a:p>
        </p:txBody>
      </p:sp>
      <p:sp>
        <p:nvSpPr>
          <p:cNvPr id="8" name="Content Placeholder 2"/>
          <p:cNvSpPr>
            <a:spLocks noGrp="1"/>
          </p:cNvSpPr>
          <p:nvPr/>
        </p:nvSpPr>
        <p:spPr>
          <a:xfrm>
            <a:off x="2545079" y="5162856"/>
            <a:ext cx="7162800" cy="41129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stop registry &amp;&amp;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rm</a:t>
            </a:r>
            <a:r>
              <a:rPr lang="en-US" dirty="0">
                <a:solidFill>
                  <a:schemeClr val="bg1"/>
                </a:solidFill>
                <a:latin typeface="Courier New" charset="0"/>
                <a:ea typeface="Courier New" charset="0"/>
                <a:cs typeface="Courier New" charset="0"/>
              </a:rPr>
              <a:t> -v registry </a:t>
            </a:r>
          </a:p>
          <a:p>
            <a:r>
              <a:rPr lang="en-US" dirty="0">
                <a:solidFill>
                  <a:schemeClr val="bg1"/>
                </a:solidFill>
                <a:latin typeface="Courier New" charset="0"/>
                <a:ea typeface="Courier New" charset="0"/>
                <a:cs typeface="Courier New" charset="0"/>
              </a:rPr>
              <a:t/>
            </a:r>
            <a:br>
              <a:rPr lang="en-US" dirty="0">
                <a:solidFill>
                  <a:schemeClr val="bg1"/>
                </a:solidFill>
                <a:latin typeface="Courier New" charset="0"/>
                <a:ea typeface="Courier New" charset="0"/>
                <a:cs typeface="Courier New" charset="0"/>
              </a:rPr>
            </a:br>
            <a:r>
              <a:rPr lang="en-US" dirty="0">
                <a:solidFill>
                  <a:schemeClr val="bg1"/>
                </a:solidFill>
                <a:latin typeface="Courier New" charset="0"/>
                <a:ea typeface="Courier New" charset="0"/>
                <a:cs typeface="Courier New" charset="0"/>
              </a:rPr>
              <a:t> </a:t>
            </a:r>
            <a:br>
              <a:rPr lang="en-US" dirty="0">
                <a:solidFill>
                  <a:schemeClr val="bg1"/>
                </a:solidFill>
                <a:latin typeface="Courier New" charset="0"/>
                <a:ea typeface="Courier New" charset="0"/>
                <a:cs typeface="Courier New" charset="0"/>
              </a:rPr>
            </a:b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213650949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Register Alternatives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Users </a:t>
            </a:r>
            <a:r>
              <a:rPr lang="en-US" sz="2400" dirty="0"/>
              <a:t>looking for a zero maintenance, ready-to-go solution are encouraged to head-over to the </a:t>
            </a:r>
            <a:r>
              <a:rPr lang="en-US" sz="2400" b="1" dirty="0"/>
              <a:t>Docker </a:t>
            </a:r>
            <a:r>
              <a:rPr lang="en-US" sz="2400" b="1" dirty="0" smtClean="0"/>
              <a:t>Hub</a:t>
            </a:r>
            <a:r>
              <a:rPr lang="en-US" sz="2400" dirty="0" smtClean="0"/>
              <a:t>. </a:t>
            </a:r>
          </a:p>
          <a:p>
            <a:pPr>
              <a:buFont typeface="Wingdings" panose="05000000000000000000" pitchFamily="2" charset="2"/>
              <a:buChar char="q"/>
            </a:pPr>
            <a:r>
              <a:rPr lang="en-US" sz="2400" dirty="0"/>
              <a:t> </a:t>
            </a:r>
            <a:r>
              <a:rPr lang="en-US" sz="2400" dirty="0" smtClean="0"/>
              <a:t>Docker Hub provides </a:t>
            </a:r>
            <a:r>
              <a:rPr lang="en-US" sz="2400" dirty="0"/>
              <a:t>a </a:t>
            </a:r>
            <a:r>
              <a:rPr lang="en-US" sz="2400" b="1" dirty="0"/>
              <a:t>free-to-use</a:t>
            </a:r>
            <a:r>
              <a:rPr lang="en-US" sz="2400" dirty="0"/>
              <a:t>, hosted Registry, plus additional features (organization accounts, automated builds, and more</a:t>
            </a:r>
            <a:r>
              <a:rPr lang="en-US" sz="2400" dirty="0" smtClean="0"/>
              <a:t>).</a:t>
            </a:r>
          </a:p>
          <a:p>
            <a:pPr>
              <a:buFont typeface="Wingdings" panose="05000000000000000000" pitchFamily="2" charset="2"/>
              <a:buChar char="q"/>
            </a:pPr>
            <a:r>
              <a:rPr lang="en-US" sz="2400" dirty="0"/>
              <a:t> </a:t>
            </a:r>
            <a:r>
              <a:rPr lang="en-US" sz="2400" dirty="0" smtClean="0"/>
              <a:t>Users </a:t>
            </a:r>
            <a:r>
              <a:rPr lang="en-US" sz="2400" dirty="0"/>
              <a:t>looking for a commercially supported version of the Registry should look into Docker </a:t>
            </a:r>
            <a:r>
              <a:rPr lang="en-US" sz="2400" b="1" dirty="0"/>
              <a:t>Trusted</a:t>
            </a:r>
            <a:r>
              <a:rPr lang="en-US" sz="2400" dirty="0"/>
              <a:t> Registry</a:t>
            </a:r>
            <a:r>
              <a:rPr lang="en-US" sz="2400" dirty="0" smtClean="0"/>
              <a:t>.</a:t>
            </a:r>
          </a:p>
          <a:p>
            <a:pPr>
              <a:buFont typeface="Wingdings" panose="05000000000000000000" pitchFamily="2" charset="2"/>
              <a:buChar char="q"/>
            </a:pPr>
            <a:r>
              <a:rPr lang="en-US" sz="2400" dirty="0"/>
              <a:t> Docker Registry is the </a:t>
            </a:r>
            <a:r>
              <a:rPr lang="en-US" sz="2400" b="1" dirty="0"/>
              <a:t>core</a:t>
            </a:r>
            <a:r>
              <a:rPr lang="en-US" sz="2400" dirty="0"/>
              <a:t> technology behind the Docker </a:t>
            </a:r>
            <a:r>
              <a:rPr lang="en-US" sz="2400" dirty="0" smtClean="0"/>
              <a:t>Hub.</a:t>
            </a:r>
            <a:endParaRPr lang="en-US" sz="2400" dirty="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spTree>
    <p:extLst>
      <p:ext uri="{BB962C8B-B14F-4D97-AF65-F5344CB8AC3E}">
        <p14:creationId xmlns:p14="http://schemas.microsoft.com/office/powerpoint/2010/main" val="73321965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Containers, and Storage Drivers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In the lesson we’ll learn how </a:t>
            </a:r>
            <a:r>
              <a:rPr lang="en-US" sz="2400" dirty="0"/>
              <a:t>Docker builds and stores </a:t>
            </a:r>
            <a:r>
              <a:rPr lang="en-US" sz="2400" dirty="0" smtClean="0"/>
              <a:t>images</a:t>
            </a:r>
          </a:p>
          <a:p>
            <a:pPr>
              <a:buFont typeface="Wingdings" panose="05000000000000000000" pitchFamily="2" charset="2"/>
              <a:buChar char="q"/>
            </a:pPr>
            <a:r>
              <a:rPr lang="en-US" sz="2400" dirty="0"/>
              <a:t> </a:t>
            </a:r>
            <a:r>
              <a:rPr lang="en-US" sz="2400" dirty="0" smtClean="0"/>
              <a:t>Then</a:t>
            </a:r>
            <a:r>
              <a:rPr lang="en-US" sz="2400" dirty="0"/>
              <a:t>, </a:t>
            </a:r>
            <a:r>
              <a:rPr lang="en-US" sz="2400" dirty="0" smtClean="0"/>
              <a:t>we’ll learn </a:t>
            </a:r>
            <a:r>
              <a:rPr lang="en-US" sz="2400" dirty="0"/>
              <a:t>how these images are used by </a:t>
            </a:r>
            <a:r>
              <a:rPr lang="en-US" sz="2400" dirty="0" smtClean="0"/>
              <a:t>containers</a:t>
            </a:r>
          </a:p>
          <a:p>
            <a:pPr>
              <a:buFont typeface="Wingdings" panose="05000000000000000000" pitchFamily="2" charset="2"/>
              <a:buChar char="q"/>
            </a:pPr>
            <a:r>
              <a:rPr lang="en-US" sz="2400" dirty="0" smtClean="0"/>
              <a:t> We’ll also get a </a:t>
            </a:r>
            <a:r>
              <a:rPr lang="en-US" sz="2400" dirty="0"/>
              <a:t>short introduction </a:t>
            </a:r>
            <a:r>
              <a:rPr lang="en-US" sz="2400" dirty="0" smtClean="0"/>
              <a:t>in the </a:t>
            </a:r>
            <a:r>
              <a:rPr lang="en-US" sz="2400" dirty="0"/>
              <a:t>technologies that enable both images and container </a:t>
            </a:r>
            <a:r>
              <a:rPr lang="en-US" sz="2400" dirty="0" smtClean="0"/>
              <a:t>operations</a:t>
            </a:r>
          </a:p>
          <a:p>
            <a:pPr>
              <a:buFont typeface="Wingdings" panose="05000000000000000000" pitchFamily="2" charset="2"/>
              <a:buChar char="q"/>
            </a:pPr>
            <a:r>
              <a:rPr lang="en-US" sz="2400" dirty="0"/>
              <a:t> </a:t>
            </a:r>
            <a:r>
              <a:rPr lang="en-US" sz="2400" dirty="0" smtClean="0"/>
              <a:t>Finally, we will look briefly at creating a Docker Registry and what it is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a:t>
            </a:fld>
            <a:endParaRPr lang="en-US" altLang="en-US"/>
          </a:p>
        </p:txBody>
      </p:sp>
    </p:spTree>
    <p:extLst>
      <p:ext uri="{BB962C8B-B14F-4D97-AF65-F5344CB8AC3E}">
        <p14:creationId xmlns:p14="http://schemas.microsoft.com/office/powerpoint/2010/main" val="188486146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Public/Private Docker </a:t>
            </a:r>
            <a:r>
              <a:rPr lang="en-US" dirty="0"/>
              <a:t>R</a:t>
            </a:r>
            <a:r>
              <a:rPr lang="en-US" dirty="0" smtClean="0"/>
              <a:t>egistry</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Docker </a:t>
            </a:r>
            <a:r>
              <a:rPr lang="en-US" sz="2400" dirty="0"/>
              <a:t>hub: </a:t>
            </a:r>
            <a:r>
              <a:rPr lang="en-US" sz="2400" dirty="0">
                <a:latin typeface="Courier New" panose="02070309020205020404" pitchFamily="49" charset="0"/>
                <a:cs typeface="Courier New" panose="02070309020205020404" pitchFamily="49" charset="0"/>
              </a:rPr>
              <a:t>http://</a:t>
            </a:r>
            <a:r>
              <a:rPr lang="en-US" sz="2400" dirty="0" smtClean="0">
                <a:latin typeface="Courier New" panose="02070309020205020404" pitchFamily="49" charset="0"/>
                <a:cs typeface="Courier New" panose="02070309020205020404" pitchFamily="49" charset="0"/>
              </a:rPr>
              <a:t>docker.io</a:t>
            </a:r>
            <a:endParaRPr lang="en-US" sz="2400" dirty="0">
              <a:latin typeface="Courier New" panose="02070309020205020404" pitchFamily="49" charset="0"/>
              <a:cs typeface="Courier New" panose="02070309020205020404" pitchFamily="49" charset="0"/>
            </a:endParaRPr>
          </a:p>
          <a:p>
            <a:pPr>
              <a:buFont typeface="Wingdings" charset="2"/>
              <a:buChar char="q"/>
            </a:pPr>
            <a:r>
              <a:rPr lang="en-US" sz="2400" dirty="0" smtClean="0"/>
              <a:t> Can </a:t>
            </a:r>
            <a:r>
              <a:rPr lang="en-US" sz="2400" dirty="0"/>
              <a:t>host public </a:t>
            </a:r>
            <a:r>
              <a:rPr lang="en-US" sz="2400" dirty="0" smtClean="0"/>
              <a:t>images</a:t>
            </a:r>
            <a:endParaRPr lang="en-US" sz="2400" dirty="0"/>
          </a:p>
          <a:p>
            <a:pPr>
              <a:buFont typeface="Wingdings" charset="2"/>
              <a:buChar char="q"/>
            </a:pPr>
            <a:r>
              <a:rPr lang="en-US" sz="2400" dirty="0" smtClean="0"/>
              <a:t> Can </a:t>
            </a:r>
            <a:r>
              <a:rPr lang="en-US" sz="2400" dirty="0"/>
              <a:t>also host private </a:t>
            </a:r>
            <a:r>
              <a:rPr lang="en-US" sz="2400" dirty="0" smtClean="0"/>
              <a:t>repos, like </a:t>
            </a:r>
            <a:r>
              <a:rPr lang="en-US" sz="2400" dirty="0" err="1"/>
              <a:t>G</a:t>
            </a:r>
            <a:r>
              <a:rPr lang="en-US" sz="2400" dirty="0" err="1" smtClean="0"/>
              <a:t>ithub</a:t>
            </a:r>
            <a:r>
              <a:rPr lang="en-US" sz="2400" dirty="0" smtClean="0"/>
              <a:t> and </a:t>
            </a:r>
            <a:r>
              <a:rPr lang="en-US" sz="2400" dirty="0" err="1" smtClean="0"/>
              <a:t>B</a:t>
            </a:r>
            <a:r>
              <a:rPr lang="en-US" sz="2400" dirty="0" err="1"/>
              <a:t>i</a:t>
            </a:r>
            <a:r>
              <a:rPr lang="en-US" sz="2400" dirty="0" err="1" smtClean="0"/>
              <a:t>tbucket</a:t>
            </a:r>
            <a:r>
              <a:rPr lang="en-US" sz="2400" dirty="0" smtClean="0"/>
              <a:t>.</a:t>
            </a:r>
            <a:endParaRPr lang="en-US" sz="2400" dirty="0"/>
          </a:p>
          <a:p>
            <a:pPr>
              <a:buFont typeface="Wingdings" charset="2"/>
              <a:buChar char="q"/>
            </a:pPr>
            <a:r>
              <a:rPr lang="en-US" sz="2400" dirty="0" smtClean="0"/>
              <a:t> Other registries:</a:t>
            </a:r>
            <a:endParaRPr lang="en-US" sz="2400" dirty="0"/>
          </a:p>
          <a:p>
            <a:pPr lvl="1">
              <a:buFont typeface="Wingdings" charset="2"/>
              <a:buChar char="q"/>
            </a:pPr>
            <a:r>
              <a:rPr lang="en-US" sz="2200" dirty="0" smtClean="0"/>
              <a:t> </a:t>
            </a:r>
            <a:r>
              <a:rPr lang="en-US" sz="2200" dirty="0" err="1" smtClean="0"/>
              <a:t>JFrog</a:t>
            </a:r>
            <a:endParaRPr lang="en-US" sz="2200" dirty="0"/>
          </a:p>
          <a:p>
            <a:pPr lvl="1">
              <a:buFont typeface="Wingdings" charset="2"/>
              <a:buChar char="q"/>
            </a:pPr>
            <a:r>
              <a:rPr lang="en-US" sz="2400" dirty="0" smtClean="0"/>
              <a:t> </a:t>
            </a:r>
            <a:r>
              <a:rPr lang="en-US" sz="2200" dirty="0" err="1" smtClean="0"/>
              <a:t>Quay.io</a:t>
            </a:r>
            <a:endParaRPr lang="en-US" sz="2200" dirty="0" smtClean="0"/>
          </a:p>
          <a:p>
            <a:pPr lvl="1">
              <a:buFont typeface="Wingdings" charset="2"/>
              <a:buChar char="q"/>
            </a:pPr>
            <a:r>
              <a:rPr lang="en-US" sz="2200" dirty="0" smtClean="0"/>
              <a:t> Google </a:t>
            </a:r>
            <a:r>
              <a:rPr lang="en-US" sz="2200" dirty="0"/>
              <a:t>Container Registry</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113489034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Enterprise </a:t>
            </a:r>
            <a:r>
              <a:rPr lang="en-US" dirty="0" smtClean="0"/>
              <a:t>Docker Registry</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Be </a:t>
            </a:r>
            <a:r>
              <a:rPr lang="en-US" sz="2400" dirty="0"/>
              <a:t>careful with images on Docker </a:t>
            </a:r>
            <a:r>
              <a:rPr lang="en-US" sz="2400" dirty="0" smtClean="0"/>
              <a:t>Hub, because of security vulnerabilities.</a:t>
            </a:r>
            <a:endParaRPr lang="en-US" sz="2400" dirty="0"/>
          </a:p>
          <a:p>
            <a:pPr>
              <a:buFont typeface="Wingdings" charset="2"/>
              <a:buChar char="q"/>
            </a:pPr>
            <a:r>
              <a:rPr lang="en-US" sz="2400" dirty="0" smtClean="0"/>
              <a:t> Use official registries, which are sponsored by legitimate vendors.</a:t>
            </a:r>
          </a:p>
          <a:p>
            <a:pPr>
              <a:buFont typeface="Wingdings" charset="2"/>
              <a:buChar char="q"/>
            </a:pPr>
            <a:r>
              <a:rPr lang="en-US" sz="2400" dirty="0"/>
              <a:t> </a:t>
            </a:r>
            <a:r>
              <a:rPr lang="en-US" sz="2400" dirty="0" smtClean="0"/>
              <a:t>Trusted, official images on Docker Hub feature an “Official Repository” heading.</a:t>
            </a:r>
            <a:endParaRPr lang="en-US" sz="2400" dirty="0"/>
          </a:p>
          <a:p>
            <a:pPr>
              <a:buFont typeface="Wingdings" charset="2"/>
              <a:buChar char="q"/>
            </a:pPr>
            <a:r>
              <a:rPr lang="en-US" sz="2400" dirty="0"/>
              <a:t> </a:t>
            </a:r>
            <a:r>
              <a:rPr lang="en-US" sz="2400" dirty="0" smtClean="0"/>
              <a:t>Red </a:t>
            </a:r>
            <a:r>
              <a:rPr lang="en-US" sz="2400" dirty="0"/>
              <a:t>Hat Docker </a:t>
            </a:r>
            <a:r>
              <a:rPr lang="en-US" sz="2400" dirty="0" smtClean="0"/>
              <a:t>registry</a:t>
            </a:r>
          </a:p>
          <a:p>
            <a:pPr lvl="1">
              <a:buFont typeface="Wingdings" charset="2"/>
              <a:buChar char="q"/>
            </a:pPr>
            <a:r>
              <a:rPr lang="en-US" sz="2200" dirty="0"/>
              <a:t> </a:t>
            </a:r>
            <a:r>
              <a:rPr lang="en-US" sz="2200" dirty="0" smtClean="0"/>
              <a:t>registry.access.redhat.com:5000</a:t>
            </a:r>
            <a:endParaRPr lang="en-US" sz="2200" dirty="0"/>
          </a:p>
          <a:p>
            <a:pPr>
              <a:buFont typeface="Wingdings" charset="2"/>
              <a:buChar char="q"/>
            </a:pPr>
            <a:r>
              <a:rPr lang="en-US" sz="2600" dirty="0"/>
              <a:t> </a:t>
            </a:r>
            <a:r>
              <a:rPr lang="en-US" sz="2600" dirty="0" smtClean="0"/>
              <a:t>Try pulling </a:t>
            </a:r>
            <a:r>
              <a:rPr lang="en-US" sz="2800" dirty="0"/>
              <a:t>Red </a:t>
            </a:r>
            <a:r>
              <a:rPr lang="en-US" sz="2800" dirty="0" smtClean="0"/>
              <a:t>Hat’s registry</a:t>
            </a:r>
            <a:r>
              <a:rPr lang="en-US" sz="2600" dirty="0" smtClean="0"/>
              <a:t>, like this:</a:t>
            </a:r>
            <a:endParaRPr lang="en-US" sz="26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sp>
        <p:nvSpPr>
          <p:cNvPr id="6" name="Content Placeholder 2"/>
          <p:cNvSpPr>
            <a:spLocks noGrp="1"/>
          </p:cNvSpPr>
          <p:nvPr/>
        </p:nvSpPr>
        <p:spPr>
          <a:xfrm>
            <a:off x="2087879" y="4572000"/>
            <a:ext cx="8077200" cy="40178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pull </a:t>
            </a:r>
            <a:r>
              <a:rPr lang="en-US" dirty="0" err="1" smtClean="0">
                <a:solidFill>
                  <a:schemeClr val="bg1"/>
                </a:solidFill>
                <a:latin typeface="Courier New" panose="02070309020205020404" pitchFamily="49" charset="0"/>
                <a:cs typeface="Courier New" panose="02070309020205020404" pitchFamily="49" charset="0"/>
              </a:rPr>
              <a:t>registry.access.redhat.com</a:t>
            </a:r>
            <a:r>
              <a:rPr lang="en-US" dirty="0" smtClean="0">
                <a:solidFill>
                  <a:schemeClr val="bg1"/>
                </a:solidFill>
                <a:latin typeface="Courier New" panose="02070309020205020404" pitchFamily="49" charset="0"/>
                <a:cs typeface="Courier New" panose="02070309020205020404" pitchFamily="49" charset="0"/>
              </a:rPr>
              <a:t>/rhel7:latest</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13232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t>
            </a:r>
            <a:r>
              <a:rPr lang="en-US" dirty="0" err="1" smtClean="0"/>
              <a:t>Dockerfile</a:t>
            </a:r>
            <a:r>
              <a:rPr lang="en-US" dirty="0" smtClean="0"/>
              <a:t> Images </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Let’s try to </a:t>
            </a:r>
            <a:r>
              <a:rPr lang="en-US" sz="2400" dirty="0"/>
              <a:t>build </a:t>
            </a:r>
            <a:r>
              <a:rPr lang="en-US" sz="2400" dirty="0" smtClean="0"/>
              <a:t>Docker </a:t>
            </a:r>
            <a:r>
              <a:rPr lang="en-US" sz="2400" dirty="0"/>
              <a:t>images from </a:t>
            </a:r>
            <a:r>
              <a:rPr lang="en-US" sz="2400" dirty="0" smtClean="0"/>
              <a:t>a </a:t>
            </a:r>
            <a:r>
              <a:rPr lang="en-US" sz="2400" dirty="0" err="1" smtClean="0"/>
              <a:t>Dockerfile</a:t>
            </a:r>
            <a:r>
              <a:rPr lang="en-US" sz="2400" dirty="0" smtClean="0"/>
              <a:t>, like this:</a:t>
            </a:r>
            <a:endParaRPr lang="en-US" sz="2400"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
        <p:nvSpPr>
          <p:cNvPr id="7" name="Content Placeholder 2"/>
          <p:cNvSpPr>
            <a:spLocks noGrp="1"/>
          </p:cNvSpPr>
          <p:nvPr/>
        </p:nvSpPr>
        <p:spPr>
          <a:xfrm>
            <a:off x="3722369" y="2034894"/>
            <a:ext cx="3897632" cy="2308506"/>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FROM fabric8/java-agent-bond</a:t>
            </a:r>
            <a:endParaRPr lang="en-US" sz="1600" dirty="0">
              <a:solidFill>
                <a:schemeClr val="tx1"/>
              </a:solidFill>
              <a:latin typeface="Courier New" panose="02070309020205020404" pitchFamily="49" charset="0"/>
              <a:cs typeface="Courier New" panose="02070309020205020404" pitchFamily="49" charset="0"/>
            </a:endParaRPr>
          </a:p>
          <a:p>
            <a:r>
              <a:rPr lang="en-US" sz="1600" dirty="0" smtClean="0">
                <a:solidFill>
                  <a:schemeClr val="tx1"/>
                </a:solidFill>
                <a:latin typeface="Courier New" panose="02070309020205020404" pitchFamily="49" charset="0"/>
                <a:cs typeface="Courier New" panose="02070309020205020404" pitchFamily="49" charset="0"/>
              </a:rPr>
              <a:t>ENV </a:t>
            </a:r>
            <a:r>
              <a:rPr lang="en-US" sz="1600" dirty="0">
                <a:solidFill>
                  <a:schemeClr val="tx1"/>
                </a:solidFill>
                <a:latin typeface="Courier New" panose="02070309020205020404" pitchFamily="49" charset="0"/>
                <a:cs typeface="Courier New" panose="02070309020205020404" pitchFamily="49" charset="0"/>
              </a:rPr>
              <a:t>CLASSPATH /maven/*:/</a:t>
            </a:r>
            <a:r>
              <a:rPr lang="en-US" sz="1600" dirty="0" smtClean="0">
                <a:solidFill>
                  <a:schemeClr val="tx1"/>
                </a:solidFill>
                <a:latin typeface="Courier New" panose="02070309020205020404" pitchFamily="49" charset="0"/>
                <a:cs typeface="Courier New" panose="02070309020205020404" pitchFamily="49" charset="0"/>
              </a:rPr>
              <a:t>maven</a:t>
            </a:r>
            <a:endParaRPr lang="en-US" sz="1600" dirty="0">
              <a:solidFill>
                <a:schemeClr val="tx1"/>
              </a:solidFill>
              <a:latin typeface="Courier New" panose="02070309020205020404" pitchFamily="49" charset="0"/>
              <a:cs typeface="Courier New" panose="02070309020205020404" pitchFamily="49" charset="0"/>
            </a:endParaRPr>
          </a:p>
          <a:p>
            <a:r>
              <a:rPr lang="en-US" sz="1600" dirty="0">
                <a:solidFill>
                  <a:schemeClr val="tx1"/>
                </a:solidFill>
                <a:latin typeface="Courier New" panose="02070309020205020404" pitchFamily="49" charset="0"/>
                <a:cs typeface="Courier New" panose="02070309020205020404" pitchFamily="49" charset="0"/>
              </a:rPr>
              <a:t>RUN </a:t>
            </a:r>
            <a:r>
              <a:rPr lang="en-US" sz="1600" dirty="0" err="1">
                <a:solidFill>
                  <a:schemeClr val="tx1"/>
                </a:solidFill>
                <a:latin typeface="Courier New" panose="02070309020205020404" pitchFamily="49" charset="0"/>
                <a:cs typeface="Courier New" panose="02070309020205020404" pitchFamily="49" charset="0"/>
              </a:rPr>
              <a:t>mkdir</a:t>
            </a:r>
            <a:r>
              <a:rPr lang="en-US" sz="1600" dirty="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maven</a:t>
            </a:r>
            <a:endParaRPr lang="en-US" sz="1600" dirty="0">
              <a:solidFill>
                <a:schemeClr val="tx1"/>
              </a:solidFill>
              <a:latin typeface="Courier New" panose="02070309020205020404" pitchFamily="49" charset="0"/>
              <a:cs typeface="Courier New" panose="02070309020205020404" pitchFamily="49" charset="0"/>
            </a:endParaRPr>
          </a:p>
          <a:p>
            <a:r>
              <a:rPr lang="en-US" sz="1600" dirty="0">
                <a:solidFill>
                  <a:schemeClr val="tx1"/>
                </a:solidFill>
                <a:latin typeface="Courier New" panose="02070309020205020404" pitchFamily="49" charset="0"/>
                <a:cs typeface="Courier New" panose="02070309020205020404" pitchFamily="49" charset="0"/>
              </a:rPr>
              <a:t>EXPOSE 8778 </a:t>
            </a:r>
            <a:r>
              <a:rPr lang="en-US" sz="1600" dirty="0" smtClean="0">
                <a:solidFill>
                  <a:schemeClr val="tx1"/>
                </a:solidFill>
                <a:latin typeface="Courier New" panose="02070309020205020404" pitchFamily="49" charset="0"/>
                <a:cs typeface="Courier New" panose="02070309020205020404" pitchFamily="49" charset="0"/>
              </a:rPr>
              <a:t>9779</a:t>
            </a:r>
            <a:endParaRPr lang="en-US" sz="1600" dirty="0">
              <a:solidFill>
                <a:schemeClr val="tx1"/>
              </a:solidFill>
              <a:latin typeface="Courier New" panose="02070309020205020404" pitchFamily="49" charset="0"/>
              <a:cs typeface="Courier New" panose="02070309020205020404" pitchFamily="49" charset="0"/>
            </a:endParaRPr>
          </a:p>
          <a:p>
            <a:r>
              <a:rPr lang="en-US" sz="1600" dirty="0">
                <a:solidFill>
                  <a:schemeClr val="tx1"/>
                </a:solidFill>
                <a:latin typeface="Courier New" panose="02070309020205020404" pitchFamily="49" charset="0"/>
                <a:cs typeface="Courier New" panose="02070309020205020404" pitchFamily="49" charset="0"/>
              </a:rPr>
              <a:t>ADD run.sh /fabric8/run.sh</a:t>
            </a:r>
          </a:p>
          <a:p>
            <a:r>
              <a:rPr lang="en-US" sz="1600" dirty="0">
                <a:solidFill>
                  <a:schemeClr val="tx1"/>
                </a:solidFill>
                <a:latin typeface="Courier New" panose="02070309020205020404" pitchFamily="49" charset="0"/>
                <a:cs typeface="Courier New" panose="02070309020205020404" pitchFamily="49" charset="0"/>
              </a:rPr>
              <a:t>CMD [ "/fabric8/run.sh" </a:t>
            </a:r>
            <a:r>
              <a:rPr lang="en-US" sz="1600" dirty="0" smtClean="0">
                <a:solidFill>
                  <a:schemeClr val="tx1"/>
                </a:solidFill>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85584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Dockerfile</a:t>
            </a:r>
            <a:r>
              <a:rPr lang="en-US" dirty="0" smtClean="0"/>
              <a:t> Basic Commands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smtClean="0">
                <a:latin typeface="Courier New" charset="0"/>
                <a:ea typeface="Courier New" charset="0"/>
                <a:cs typeface="Courier New" charset="0"/>
              </a:rPr>
              <a:t> FROM</a:t>
            </a:r>
            <a:endParaRPr lang="en-US" sz="2400" b="1" dirty="0">
              <a:latin typeface="Courier New" charset="0"/>
              <a:ea typeface="Courier New" charset="0"/>
              <a:cs typeface="Courier New" charset="0"/>
            </a:endParaRPr>
          </a:p>
          <a:p>
            <a:pPr>
              <a:buFont typeface="Wingdings" panose="05000000000000000000" pitchFamily="2" charset="2"/>
              <a:buChar char="q"/>
            </a:pPr>
            <a:r>
              <a:rPr lang="en-US" sz="2400" b="1" dirty="0" smtClean="0">
                <a:latin typeface="Courier New" charset="0"/>
                <a:ea typeface="Courier New" charset="0"/>
                <a:cs typeface="Courier New" charset="0"/>
              </a:rPr>
              <a:t> ADD</a:t>
            </a:r>
            <a:endParaRPr lang="en-US" sz="2400" b="1" dirty="0">
              <a:latin typeface="Courier New" charset="0"/>
              <a:ea typeface="Courier New" charset="0"/>
              <a:cs typeface="Courier New" charset="0"/>
            </a:endParaRPr>
          </a:p>
          <a:p>
            <a:pPr>
              <a:buFont typeface="Wingdings" panose="05000000000000000000" pitchFamily="2" charset="2"/>
              <a:buChar char="q"/>
            </a:pPr>
            <a:r>
              <a:rPr lang="en-US" sz="2400" b="1" dirty="0" smtClean="0">
                <a:latin typeface="Courier New" charset="0"/>
                <a:ea typeface="Courier New" charset="0"/>
                <a:cs typeface="Courier New" charset="0"/>
              </a:rPr>
              <a:t> COPY</a:t>
            </a:r>
            <a:endParaRPr lang="en-US" sz="2400" b="1" dirty="0">
              <a:latin typeface="Courier New" charset="0"/>
              <a:ea typeface="Courier New" charset="0"/>
              <a:cs typeface="Courier New" charset="0"/>
            </a:endParaRPr>
          </a:p>
          <a:p>
            <a:pPr>
              <a:buFont typeface="Wingdings" panose="05000000000000000000" pitchFamily="2" charset="2"/>
              <a:buChar char="q"/>
            </a:pPr>
            <a:r>
              <a:rPr lang="en-US" sz="2400" b="1" dirty="0" smtClean="0">
                <a:latin typeface="Courier New" charset="0"/>
                <a:ea typeface="Courier New" charset="0"/>
                <a:cs typeface="Courier New" charset="0"/>
              </a:rPr>
              <a:t> USER</a:t>
            </a:r>
            <a:endParaRPr lang="en-US" sz="2400" b="1" dirty="0">
              <a:latin typeface="Courier New" charset="0"/>
              <a:ea typeface="Courier New" charset="0"/>
              <a:cs typeface="Courier New" charset="0"/>
            </a:endParaRPr>
          </a:p>
          <a:p>
            <a:pPr>
              <a:buFont typeface="Wingdings" panose="05000000000000000000" pitchFamily="2" charset="2"/>
              <a:buChar char="q"/>
            </a:pPr>
            <a:r>
              <a:rPr lang="en-US" sz="2400" b="1" dirty="0" smtClean="0">
                <a:latin typeface="Courier New" charset="0"/>
                <a:ea typeface="Courier New" charset="0"/>
                <a:cs typeface="Courier New" charset="0"/>
              </a:rPr>
              <a:t> ENV</a:t>
            </a:r>
            <a:endParaRPr lang="en-US" sz="2400" b="1" dirty="0">
              <a:latin typeface="Courier New" charset="0"/>
              <a:ea typeface="Courier New" charset="0"/>
              <a:cs typeface="Courier New" charset="0"/>
            </a:endParaRPr>
          </a:p>
          <a:p>
            <a:pPr>
              <a:buFont typeface="Wingdings" panose="05000000000000000000" pitchFamily="2" charset="2"/>
              <a:buChar char="q"/>
            </a:pPr>
            <a:r>
              <a:rPr lang="en-US" sz="2400" b="1" dirty="0" smtClean="0">
                <a:latin typeface="Courier New" charset="0"/>
                <a:ea typeface="Courier New" charset="0"/>
                <a:cs typeface="Courier New" charset="0"/>
              </a:rPr>
              <a:t> VOLUME</a:t>
            </a:r>
            <a:endParaRPr lang="en-US" sz="2400" b="1" dirty="0">
              <a:latin typeface="Courier New" charset="0"/>
              <a:ea typeface="Courier New" charset="0"/>
              <a:cs typeface="Courier New" charset="0"/>
            </a:endParaRPr>
          </a:p>
          <a:p>
            <a:pPr>
              <a:buFont typeface="Wingdings" panose="05000000000000000000" pitchFamily="2" charset="2"/>
              <a:buChar char="q"/>
            </a:pPr>
            <a:r>
              <a:rPr lang="en-US" sz="2400" b="1" dirty="0" smtClean="0">
                <a:latin typeface="Courier New" charset="0"/>
                <a:ea typeface="Courier New" charset="0"/>
                <a:cs typeface="Courier New" charset="0"/>
              </a:rPr>
              <a:t> WORKDIR</a:t>
            </a:r>
            <a:endParaRPr lang="en-US" sz="2400" b="1" dirty="0">
              <a:latin typeface="Courier New" charset="0"/>
              <a:ea typeface="Courier New" charset="0"/>
              <a:cs typeface="Courier New" charset="0"/>
            </a:endParaRPr>
          </a:p>
          <a:p>
            <a:pPr>
              <a:buFont typeface="Wingdings" panose="05000000000000000000" pitchFamily="2" charset="2"/>
              <a:buChar char="q"/>
            </a:pPr>
            <a:r>
              <a:rPr lang="en-US" sz="2400" b="1" dirty="0" smtClean="0">
                <a:latin typeface="Courier New" charset="0"/>
                <a:ea typeface="Courier New" charset="0"/>
                <a:cs typeface="Courier New" charset="0"/>
              </a:rPr>
              <a:t> CMD</a:t>
            </a:r>
            <a:endParaRPr lang="en-US" sz="2400" b="1" dirty="0">
              <a:latin typeface="Courier New" charset="0"/>
              <a:ea typeface="Courier New" charset="0"/>
              <a:cs typeface="Courier New" charset="0"/>
            </a:endParaRPr>
          </a:p>
          <a:p>
            <a:pPr>
              <a:buFont typeface="Wingdings" panose="05000000000000000000" pitchFamily="2" charset="2"/>
              <a:buChar char="q"/>
            </a:pPr>
            <a:r>
              <a:rPr lang="en-US" sz="2400" b="1" dirty="0" smtClean="0">
                <a:latin typeface="Courier New" charset="0"/>
                <a:ea typeface="Courier New" charset="0"/>
                <a:cs typeface="Courier New" charset="0"/>
              </a:rPr>
              <a:t> ENTRYPOINT</a:t>
            </a:r>
            <a:endParaRPr lang="en-US" sz="2400" b="1" dirty="0">
              <a:latin typeface="Courier New" charset="0"/>
              <a:ea typeface="Courier New" charset="0"/>
              <a:cs typeface="Courier New" charset="0"/>
            </a:endParaRPr>
          </a:p>
          <a:p>
            <a:endParaRPr lang="en-US" sz="2400" b="1" dirty="0">
              <a:latin typeface="Courier New" charset="0"/>
              <a:ea typeface="Courier New" charset="0"/>
              <a:cs typeface="Courier New" charset="0"/>
            </a:endParaRPr>
          </a:p>
          <a:p>
            <a:endParaRPr lang="en-US" sz="2400" b="1"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spTree>
    <p:extLst>
      <p:ext uri="{BB962C8B-B14F-4D97-AF65-F5344CB8AC3E}">
        <p14:creationId xmlns:p14="http://schemas.microsoft.com/office/powerpoint/2010/main" val="22430693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Advanced </a:t>
            </a:r>
            <a:r>
              <a:rPr lang="en-US" dirty="0" err="1" smtClean="0"/>
              <a:t>Dockerfile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
        <p:nvSpPr>
          <p:cNvPr id="8" name="Content Placeholder 2"/>
          <p:cNvSpPr>
            <a:spLocks noGrp="1"/>
          </p:cNvSpPr>
          <p:nvPr/>
        </p:nvSpPr>
        <p:spPr>
          <a:xfrm>
            <a:off x="1257299" y="1115291"/>
            <a:ext cx="9867901" cy="51054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600"/>
              </a:spcBef>
              <a:buNone/>
            </a:pPr>
            <a:r>
              <a:rPr lang="en-US" sz="1600" dirty="0">
                <a:solidFill>
                  <a:schemeClr val="tx1"/>
                </a:solidFill>
                <a:latin typeface="Courier New" panose="02070309020205020404" pitchFamily="49" charset="0"/>
                <a:cs typeface="Courier New" panose="02070309020205020404" pitchFamily="49" charset="0"/>
              </a:rPr>
              <a:t> FROM </a:t>
            </a:r>
            <a:r>
              <a:rPr lang="en-US" sz="1600" dirty="0" smtClean="0">
                <a:solidFill>
                  <a:schemeClr val="tx1"/>
                </a:solidFill>
                <a:latin typeface="Courier New" panose="02070309020205020404" pitchFamily="49" charset="0"/>
                <a:cs typeface="Courier New" panose="02070309020205020404" pitchFamily="49" charset="0"/>
              </a:rPr>
              <a:t>ubuntu:14.04</a:t>
            </a:r>
          </a:p>
          <a:p>
            <a:pPr marL="0" indent="0">
              <a:spcBef>
                <a:spcPts val="600"/>
              </a:spcBef>
              <a:buNone/>
            </a:pPr>
            <a:endParaRPr lang="en-US" sz="16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600" dirty="0" smtClean="0">
                <a:solidFill>
                  <a:schemeClr val="tx1"/>
                </a:solidFill>
                <a:latin typeface="Courier New" panose="02070309020205020404" pitchFamily="49" charset="0"/>
                <a:cs typeface="Courier New" panose="02070309020205020404" pitchFamily="49" charset="0"/>
              </a:rPr>
              <a:t> MAINTAINER </a:t>
            </a:r>
            <a:r>
              <a:rPr lang="en-US" sz="1600" dirty="0">
                <a:solidFill>
                  <a:schemeClr val="tx1"/>
                </a:solidFill>
                <a:latin typeface="Courier New" panose="02070309020205020404" pitchFamily="49" charset="0"/>
                <a:cs typeface="Courier New" panose="02070309020205020404" pitchFamily="49" charset="0"/>
              </a:rPr>
              <a:t>fabric8.io (http://fabric8.io</a:t>
            </a:r>
            <a:r>
              <a:rPr lang="en-US" sz="1600" dirty="0" smtClean="0">
                <a:solidFill>
                  <a:schemeClr val="tx1"/>
                </a:solidFill>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endParaRPr lang="en-US" sz="1600" dirty="0" smtClean="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600" dirty="0" smtClean="0">
                <a:solidFill>
                  <a:schemeClr val="tx1"/>
                </a:solidFill>
                <a:latin typeface="Courier New" panose="02070309020205020404" pitchFamily="49" charset="0"/>
                <a:cs typeface="Courier New" panose="02070309020205020404" pitchFamily="49" charset="0"/>
              </a:rPr>
              <a:t> ENV </a:t>
            </a:r>
            <a:r>
              <a:rPr lang="en-US" sz="1600" dirty="0">
                <a:solidFill>
                  <a:schemeClr val="tx1"/>
                </a:solidFill>
                <a:latin typeface="Courier New" panose="02070309020205020404" pitchFamily="49" charset="0"/>
                <a:cs typeface="Courier New" panose="02070309020205020404" pitchFamily="49" charset="0"/>
              </a:rPr>
              <a:t>GERRIT_HOME /home/</a:t>
            </a:r>
            <a:r>
              <a:rPr lang="en-US" sz="1600" dirty="0" err="1">
                <a:solidFill>
                  <a:schemeClr val="tx1"/>
                </a:solidFill>
                <a:latin typeface="Courier New" panose="02070309020205020404" pitchFamily="49" charset="0"/>
                <a:cs typeface="Courier New" panose="02070309020205020404" pitchFamily="49" charset="0"/>
              </a:rPr>
              <a:t>gerrit</a:t>
            </a:r>
            <a:endParaRPr lang="en-US" sz="16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600" dirty="0" smtClean="0">
                <a:solidFill>
                  <a:schemeClr val="tx1"/>
                </a:solidFill>
                <a:latin typeface="Courier New" panose="02070309020205020404" pitchFamily="49" charset="0"/>
                <a:cs typeface="Courier New" panose="02070309020205020404" pitchFamily="49" charset="0"/>
              </a:rPr>
              <a:t> ENV </a:t>
            </a:r>
            <a:r>
              <a:rPr lang="en-US" sz="1600" dirty="0">
                <a:solidFill>
                  <a:schemeClr val="tx1"/>
                </a:solidFill>
                <a:latin typeface="Courier New" panose="02070309020205020404" pitchFamily="49" charset="0"/>
                <a:cs typeface="Courier New" panose="02070309020205020404" pitchFamily="49" charset="0"/>
              </a:rPr>
              <a:t>GERRIT_TMP_DIR /home/</a:t>
            </a:r>
            <a:r>
              <a:rPr lang="en-US" sz="1600" dirty="0" err="1">
                <a:solidFill>
                  <a:schemeClr val="tx1"/>
                </a:solidFill>
                <a:latin typeface="Courier New" panose="02070309020205020404" pitchFamily="49" charset="0"/>
                <a:cs typeface="Courier New" panose="02070309020205020404" pitchFamily="49" charset="0"/>
              </a:rPr>
              <a:t>tmp</a:t>
            </a:r>
            <a:endParaRPr lang="en-US" sz="16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600" dirty="0" smtClean="0">
                <a:solidFill>
                  <a:schemeClr val="tx1"/>
                </a:solidFill>
                <a:latin typeface="Courier New" panose="02070309020205020404" pitchFamily="49" charset="0"/>
                <a:cs typeface="Courier New" panose="02070309020205020404" pitchFamily="49" charset="0"/>
              </a:rPr>
              <a:t> ENV </a:t>
            </a:r>
            <a:r>
              <a:rPr lang="en-US" sz="1600" dirty="0">
                <a:solidFill>
                  <a:schemeClr val="tx1"/>
                </a:solidFill>
                <a:latin typeface="Courier New" panose="02070309020205020404" pitchFamily="49" charset="0"/>
                <a:cs typeface="Courier New" panose="02070309020205020404" pitchFamily="49" charset="0"/>
              </a:rPr>
              <a:t>GERRIT_USER </a:t>
            </a:r>
            <a:r>
              <a:rPr lang="en-US" sz="1600" dirty="0" err="1">
                <a:solidFill>
                  <a:schemeClr val="tx1"/>
                </a:solidFill>
                <a:latin typeface="Courier New" panose="02070309020205020404" pitchFamily="49" charset="0"/>
                <a:cs typeface="Courier New" panose="02070309020205020404" pitchFamily="49" charset="0"/>
              </a:rPr>
              <a:t>gerrit</a:t>
            </a:r>
            <a:endParaRPr lang="en-US" sz="16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600" dirty="0" smtClean="0">
                <a:solidFill>
                  <a:schemeClr val="tx1"/>
                </a:solidFill>
                <a:latin typeface="Courier New" panose="02070309020205020404" pitchFamily="49" charset="0"/>
                <a:cs typeface="Courier New" panose="02070309020205020404" pitchFamily="49" charset="0"/>
              </a:rPr>
              <a:t> ENV </a:t>
            </a:r>
            <a:r>
              <a:rPr lang="en-US" sz="1600" dirty="0">
                <a:solidFill>
                  <a:schemeClr val="tx1"/>
                </a:solidFill>
                <a:latin typeface="Courier New" panose="02070309020205020404" pitchFamily="49" charset="0"/>
                <a:cs typeface="Courier New" panose="02070309020205020404" pitchFamily="49" charset="0"/>
              </a:rPr>
              <a:t>GERRIT_VERSION </a:t>
            </a:r>
            <a:r>
              <a:rPr lang="en-US" sz="1600" dirty="0" smtClean="0">
                <a:solidFill>
                  <a:schemeClr val="tx1"/>
                </a:solidFill>
                <a:latin typeface="Courier New" panose="02070309020205020404" pitchFamily="49" charset="0"/>
                <a:cs typeface="Courier New" panose="02070309020205020404" pitchFamily="49" charset="0"/>
              </a:rPr>
              <a:t>2.11</a:t>
            </a:r>
            <a:endParaRPr lang="en-US" sz="16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endParaRPr lang="en-US" sz="1600" dirty="0" smtClean="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600" dirty="0" smtClean="0">
                <a:solidFill>
                  <a:schemeClr val="tx1"/>
                </a:solidFill>
                <a:latin typeface="Courier New" panose="02070309020205020404" pitchFamily="49" charset="0"/>
                <a:cs typeface="Courier New" panose="02070309020205020404" pitchFamily="49" charset="0"/>
              </a:rPr>
              <a:t> RUN </a:t>
            </a:r>
            <a:r>
              <a:rPr lang="en-US" sz="1600" dirty="0">
                <a:solidFill>
                  <a:schemeClr val="tx1"/>
                </a:solidFill>
                <a:latin typeface="Courier New" panose="02070309020205020404" pitchFamily="49" charset="0"/>
                <a:cs typeface="Courier New" panose="02070309020205020404" pitchFamily="49" charset="0"/>
              </a:rPr>
              <a:t>\</a:t>
            </a:r>
          </a:p>
          <a:p>
            <a:pPr marL="0" indent="0">
              <a:spcBef>
                <a:spcPts val="600"/>
              </a:spcBef>
              <a:buNone/>
            </a:pP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sed</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i</a:t>
            </a:r>
            <a:r>
              <a:rPr lang="en-US" sz="1600" dirty="0">
                <a:solidFill>
                  <a:schemeClr val="tx1"/>
                </a:solidFill>
                <a:latin typeface="Courier New" panose="02070309020205020404" pitchFamily="49" charset="0"/>
                <a:cs typeface="Courier New" panose="02070309020205020404" pitchFamily="49" charset="0"/>
              </a:rPr>
              <a:t> 's/# \(.*multiverse$\)/\1/g' /</a:t>
            </a:r>
            <a:r>
              <a:rPr lang="en-US" sz="1600" dirty="0" err="1">
                <a:solidFill>
                  <a:schemeClr val="tx1"/>
                </a:solidFill>
                <a:latin typeface="Courier New" panose="02070309020205020404" pitchFamily="49" charset="0"/>
                <a:cs typeface="Courier New" panose="02070309020205020404" pitchFamily="49" charset="0"/>
              </a:rPr>
              <a:t>etc</a:t>
            </a:r>
            <a:r>
              <a:rPr lang="en-US" sz="1600" dirty="0">
                <a:solidFill>
                  <a:schemeClr val="tx1"/>
                </a:solidFill>
                <a:latin typeface="Courier New" panose="02070309020205020404" pitchFamily="49" charset="0"/>
                <a:cs typeface="Courier New" panose="02070309020205020404" pitchFamily="49" charset="0"/>
              </a:rPr>
              <a:t>/apt/</a:t>
            </a:r>
            <a:r>
              <a:rPr lang="en-US" sz="1600" dirty="0" err="1">
                <a:solidFill>
                  <a:schemeClr val="tx1"/>
                </a:solidFill>
                <a:latin typeface="Courier New" panose="02070309020205020404" pitchFamily="49" charset="0"/>
                <a:cs typeface="Courier New" panose="02070309020205020404" pitchFamily="49" charset="0"/>
              </a:rPr>
              <a:t>sources.list</a:t>
            </a:r>
            <a:r>
              <a:rPr lang="en-US" sz="1600" dirty="0">
                <a:solidFill>
                  <a:schemeClr val="tx1"/>
                </a:solidFill>
                <a:latin typeface="Courier New" panose="02070309020205020404" pitchFamily="49" charset="0"/>
                <a:cs typeface="Courier New" panose="02070309020205020404" pitchFamily="49" charset="0"/>
              </a:rPr>
              <a:t> &amp;&amp; \</a:t>
            </a:r>
          </a:p>
          <a:p>
            <a:pPr marL="0" indent="0">
              <a:spcBef>
                <a:spcPts val="600"/>
              </a:spcBef>
              <a:buNone/>
            </a:pPr>
            <a:r>
              <a:rPr lang="en-US" sz="1600" dirty="0">
                <a:solidFill>
                  <a:schemeClr val="tx1"/>
                </a:solidFill>
                <a:latin typeface="Courier New" panose="02070309020205020404" pitchFamily="49" charset="0"/>
                <a:cs typeface="Courier New" panose="02070309020205020404" pitchFamily="49" charset="0"/>
              </a:rPr>
              <a:t>  apt-get update &amp;&amp; \</a:t>
            </a:r>
          </a:p>
          <a:p>
            <a:pPr marL="0" indent="0">
              <a:spcBef>
                <a:spcPts val="600"/>
              </a:spcBef>
              <a:buNone/>
            </a:pPr>
            <a:r>
              <a:rPr lang="en-US" sz="1600" dirty="0">
                <a:solidFill>
                  <a:schemeClr val="tx1"/>
                </a:solidFill>
                <a:latin typeface="Courier New" panose="02070309020205020404" pitchFamily="49" charset="0"/>
                <a:cs typeface="Courier New" panose="02070309020205020404" pitchFamily="49" charset="0"/>
              </a:rPr>
              <a:t>  DEBIAN_FRONTEND=</a:t>
            </a:r>
            <a:r>
              <a:rPr lang="en-US" sz="1600" dirty="0" err="1">
                <a:solidFill>
                  <a:schemeClr val="tx1"/>
                </a:solidFill>
                <a:latin typeface="Courier New" panose="02070309020205020404" pitchFamily="49" charset="0"/>
                <a:cs typeface="Courier New" panose="02070309020205020404" pitchFamily="49" charset="0"/>
              </a:rPr>
              <a:t>noninteractive</a:t>
            </a:r>
            <a:r>
              <a:rPr lang="en-US" sz="1600" dirty="0">
                <a:solidFill>
                  <a:schemeClr val="tx1"/>
                </a:solidFill>
                <a:latin typeface="Courier New" panose="02070309020205020404" pitchFamily="49" charset="0"/>
                <a:cs typeface="Courier New" panose="02070309020205020404" pitchFamily="49" charset="0"/>
              </a:rPr>
              <a:t> apt-get -y upgrade &amp;&amp; \</a:t>
            </a:r>
          </a:p>
          <a:p>
            <a:pPr marL="0" indent="0">
              <a:spcBef>
                <a:spcPts val="600"/>
              </a:spcBef>
              <a:buNone/>
            </a:pPr>
            <a:r>
              <a:rPr lang="en-US" sz="1600" dirty="0">
                <a:solidFill>
                  <a:schemeClr val="tx1"/>
                </a:solidFill>
                <a:latin typeface="Courier New" panose="02070309020205020404" pitchFamily="49" charset="0"/>
                <a:cs typeface="Courier New" panose="02070309020205020404" pitchFamily="49" charset="0"/>
              </a:rPr>
              <a:t>  DEBIAN_FRONTEND=</a:t>
            </a:r>
            <a:r>
              <a:rPr lang="en-US" sz="1600" dirty="0" err="1">
                <a:solidFill>
                  <a:schemeClr val="tx1"/>
                </a:solidFill>
                <a:latin typeface="Courier New" panose="02070309020205020404" pitchFamily="49" charset="0"/>
                <a:cs typeface="Courier New" panose="02070309020205020404" pitchFamily="49" charset="0"/>
              </a:rPr>
              <a:t>noninteractive</a:t>
            </a:r>
            <a:r>
              <a:rPr lang="en-US" sz="1600" dirty="0">
                <a:solidFill>
                  <a:schemeClr val="tx1"/>
                </a:solidFill>
                <a:latin typeface="Courier New" panose="02070309020205020404" pitchFamily="49" charset="0"/>
                <a:cs typeface="Courier New" panose="02070309020205020404" pitchFamily="49" charset="0"/>
              </a:rPr>
              <a:t> apt-get install -y </a:t>
            </a:r>
            <a:r>
              <a:rPr lang="en-US" sz="1600" dirty="0" err="1">
                <a:solidFill>
                  <a:schemeClr val="tx1"/>
                </a:solidFill>
                <a:latin typeface="Courier New" panose="02070309020205020404" pitchFamily="49" charset="0"/>
                <a:cs typeface="Courier New" panose="02070309020205020404" pitchFamily="49" charset="0"/>
              </a:rPr>
              <a:t>sudo</a:t>
            </a:r>
            <a:r>
              <a:rPr lang="en-US" sz="1600" dirty="0">
                <a:solidFill>
                  <a:schemeClr val="tx1"/>
                </a:solidFill>
                <a:latin typeface="Courier New" panose="02070309020205020404" pitchFamily="49" charset="0"/>
                <a:cs typeface="Courier New" panose="02070309020205020404" pitchFamily="49" charset="0"/>
              </a:rPr>
              <a:t> vim-tiny </a:t>
            </a:r>
            <a:r>
              <a:rPr lang="en-US" sz="1600" dirty="0" err="1">
                <a:solidFill>
                  <a:schemeClr val="tx1"/>
                </a:solidFill>
                <a:latin typeface="Courier New" panose="02070309020205020404" pitchFamily="49" charset="0"/>
                <a:cs typeface="Courier New" panose="02070309020205020404" pitchFamily="49" charset="0"/>
              </a:rPr>
              <a:t>git</a:t>
            </a:r>
            <a:r>
              <a:rPr lang="en-US" sz="1600" dirty="0">
                <a:solidFill>
                  <a:schemeClr val="tx1"/>
                </a:solidFill>
                <a:latin typeface="Courier New" panose="02070309020205020404" pitchFamily="49" charset="0"/>
                <a:cs typeface="Courier New" panose="02070309020205020404" pitchFamily="49" charset="0"/>
              </a:rPr>
              <a:t> &amp;&amp; \</a:t>
            </a:r>
          </a:p>
          <a:p>
            <a:pPr marL="0" indent="0">
              <a:spcBef>
                <a:spcPts val="600"/>
              </a:spcBef>
              <a:buNone/>
            </a:pPr>
            <a:r>
              <a:rPr lang="en-US" sz="1600" dirty="0">
                <a:solidFill>
                  <a:schemeClr val="tx1"/>
                </a:solidFill>
                <a:latin typeface="Courier New" panose="02070309020205020404" pitchFamily="49" charset="0"/>
                <a:cs typeface="Courier New" panose="02070309020205020404" pitchFamily="49" charset="0"/>
              </a:rPr>
              <a:t>  DEBIAN_FRONTEND=</a:t>
            </a:r>
            <a:r>
              <a:rPr lang="en-US" sz="1600" dirty="0" err="1">
                <a:solidFill>
                  <a:schemeClr val="tx1"/>
                </a:solidFill>
                <a:latin typeface="Courier New" panose="02070309020205020404" pitchFamily="49" charset="0"/>
                <a:cs typeface="Courier New" panose="02070309020205020404" pitchFamily="49" charset="0"/>
              </a:rPr>
              <a:t>noninteractive</a:t>
            </a:r>
            <a:r>
              <a:rPr lang="en-US" sz="1600" dirty="0">
                <a:solidFill>
                  <a:schemeClr val="tx1"/>
                </a:solidFill>
                <a:latin typeface="Courier New" panose="02070309020205020404" pitchFamily="49" charset="0"/>
                <a:cs typeface="Courier New" panose="02070309020205020404" pitchFamily="49" charset="0"/>
              </a:rPr>
              <a:t> apt-get install -y openjdk-7-jre-headless &amp;&amp; \</a:t>
            </a:r>
          </a:p>
          <a:p>
            <a:pPr marL="0" indent="0">
              <a:spcBef>
                <a:spcPts val="600"/>
              </a:spcBef>
              <a:buNone/>
            </a:pPr>
            <a:r>
              <a:rPr lang="en-US" sz="1600" dirty="0">
                <a:solidFill>
                  <a:schemeClr val="tx1"/>
                </a:solidFill>
                <a:latin typeface="Courier New" panose="02070309020205020404" pitchFamily="49" charset="0"/>
                <a:cs typeface="Courier New" panose="02070309020205020404" pitchFamily="49" charset="0"/>
              </a:rPr>
              <a:t>  DEBIAN_FRONTEND=</a:t>
            </a:r>
            <a:r>
              <a:rPr lang="en-US" sz="1600" dirty="0" err="1">
                <a:solidFill>
                  <a:schemeClr val="tx1"/>
                </a:solidFill>
                <a:latin typeface="Courier New" panose="02070309020205020404" pitchFamily="49" charset="0"/>
                <a:cs typeface="Courier New" panose="02070309020205020404" pitchFamily="49" charset="0"/>
              </a:rPr>
              <a:t>noninteractive</a:t>
            </a:r>
            <a:r>
              <a:rPr lang="en-US" sz="1600" dirty="0">
                <a:solidFill>
                  <a:schemeClr val="tx1"/>
                </a:solidFill>
                <a:latin typeface="Courier New" panose="02070309020205020404" pitchFamily="49" charset="0"/>
                <a:cs typeface="Courier New" panose="02070309020205020404" pitchFamily="49" charset="0"/>
              </a:rPr>
              <a:t> apt-get install -y curl</a:t>
            </a:r>
          </a:p>
        </p:txBody>
      </p:sp>
    </p:spTree>
    <p:extLst>
      <p:ext uri="{BB962C8B-B14F-4D97-AF65-F5344CB8AC3E}">
        <p14:creationId xmlns:p14="http://schemas.microsoft.com/office/powerpoint/2010/main" val="23074951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Advanced </a:t>
            </a:r>
            <a:r>
              <a:rPr lang="en-US" dirty="0" err="1" smtClean="0"/>
              <a:t>Dockerfile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
        <p:nvSpPr>
          <p:cNvPr id="8" name="Content Placeholder 2"/>
          <p:cNvSpPr>
            <a:spLocks noGrp="1"/>
          </p:cNvSpPr>
          <p:nvPr/>
        </p:nvSpPr>
        <p:spPr>
          <a:xfrm>
            <a:off x="1287779" y="1143000"/>
            <a:ext cx="9075421" cy="4419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600"/>
              </a:spcBef>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Add user </a:t>
            </a:r>
            <a:r>
              <a:rPr lang="en-US" sz="1400" dirty="0" err="1">
                <a:solidFill>
                  <a:schemeClr val="tx1"/>
                </a:solidFill>
                <a:latin typeface="Courier New" panose="02070309020205020404" pitchFamily="49" charset="0"/>
                <a:cs typeface="Courier New" panose="02070309020205020404" pitchFamily="49" charset="0"/>
              </a:rPr>
              <a:t>gerrit</a:t>
            </a:r>
            <a:r>
              <a:rPr lang="en-US" sz="1400" dirty="0">
                <a:solidFill>
                  <a:schemeClr val="tx1"/>
                </a:solidFill>
                <a:latin typeface="Courier New" panose="02070309020205020404" pitchFamily="49" charset="0"/>
                <a:cs typeface="Courier New" panose="02070309020205020404" pitchFamily="49" charset="0"/>
              </a:rPr>
              <a:t> &amp; group like also </a:t>
            </a:r>
            <a:r>
              <a:rPr lang="en-US" sz="1400" dirty="0" err="1">
                <a:solidFill>
                  <a:schemeClr val="tx1"/>
                </a:solidFill>
                <a:latin typeface="Courier New" panose="02070309020205020404" pitchFamily="49" charset="0"/>
                <a:cs typeface="Courier New" panose="02070309020205020404" pitchFamily="49" charset="0"/>
              </a:rPr>
              <a:t>gerrit</a:t>
            </a:r>
            <a:r>
              <a:rPr lang="en-US" sz="1400" dirty="0">
                <a:solidFill>
                  <a:schemeClr val="tx1"/>
                </a:solidFill>
                <a:latin typeface="Courier New" panose="02070309020205020404" pitchFamily="49" charset="0"/>
                <a:cs typeface="Courier New" panose="02070309020205020404" pitchFamily="49" charset="0"/>
              </a:rPr>
              <a:t> to </a:t>
            </a:r>
            <a:r>
              <a:rPr lang="en-US" sz="1400" dirty="0" err="1">
                <a:solidFill>
                  <a:schemeClr val="tx1"/>
                </a:solidFill>
                <a:latin typeface="Courier New" panose="02070309020205020404" pitchFamily="49" charset="0"/>
                <a:cs typeface="Courier New" panose="02070309020205020404" pitchFamily="49" charset="0"/>
              </a:rPr>
              <a:t>sudo</a:t>
            </a:r>
            <a:r>
              <a:rPr lang="en-US" sz="1400" dirty="0">
                <a:solidFill>
                  <a:schemeClr val="tx1"/>
                </a:solidFill>
                <a:latin typeface="Courier New" panose="02070309020205020404" pitchFamily="49" charset="0"/>
                <a:cs typeface="Courier New" panose="02070309020205020404" pitchFamily="49" charset="0"/>
              </a:rPr>
              <a:t> </a:t>
            </a:r>
            <a:endParaRPr lang="en-US" sz="1400" dirty="0" smtClean="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to </a:t>
            </a:r>
            <a:r>
              <a:rPr lang="en-US" sz="1400" dirty="0">
                <a:solidFill>
                  <a:schemeClr val="tx1"/>
                </a:solidFill>
                <a:latin typeface="Courier New" panose="02070309020205020404" pitchFamily="49" charset="0"/>
                <a:cs typeface="Courier New" panose="02070309020205020404" pitchFamily="49" charset="0"/>
              </a:rPr>
              <a:t>allow the </a:t>
            </a:r>
            <a:r>
              <a:rPr lang="en-US" sz="1400" dirty="0" err="1">
                <a:solidFill>
                  <a:schemeClr val="tx1"/>
                </a:solidFill>
                <a:latin typeface="Courier New" panose="02070309020205020404" pitchFamily="49" charset="0"/>
                <a:cs typeface="Courier New" panose="02070309020205020404" pitchFamily="49" charset="0"/>
              </a:rPr>
              <a:t>gerrit</a:t>
            </a:r>
            <a:r>
              <a:rPr lang="en-US" sz="1400" dirty="0">
                <a:solidFill>
                  <a:schemeClr val="tx1"/>
                </a:solidFill>
                <a:latin typeface="Courier New" panose="02070309020205020404" pitchFamily="49" charset="0"/>
                <a:cs typeface="Courier New" panose="02070309020205020404" pitchFamily="49" charset="0"/>
              </a:rPr>
              <a:t> user to issue a </a:t>
            </a:r>
            <a:r>
              <a:rPr lang="en-US" sz="1400" dirty="0" err="1" smtClean="0">
                <a:solidFill>
                  <a:schemeClr val="tx1"/>
                </a:solidFill>
                <a:latin typeface="Courier New" panose="02070309020205020404" pitchFamily="49" charset="0"/>
                <a:cs typeface="Courier New" panose="02070309020205020404" pitchFamily="49" charset="0"/>
              </a:rPr>
              <a:t>sudo</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cmd</a:t>
            </a:r>
            <a:endParaRPr lang="en-US" sz="14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RUN </a:t>
            </a:r>
            <a:r>
              <a:rPr lang="en-US" sz="1400" dirty="0" err="1">
                <a:solidFill>
                  <a:schemeClr val="tx1"/>
                </a:solidFill>
                <a:latin typeface="Courier New" panose="02070309020205020404" pitchFamily="49" charset="0"/>
                <a:cs typeface="Courier New" panose="02070309020205020404" pitchFamily="49" charset="0"/>
              </a:rPr>
              <a:t>groupadd</a:t>
            </a:r>
            <a:r>
              <a:rPr lang="en-US" sz="1400" dirty="0">
                <a:solidFill>
                  <a:schemeClr val="tx1"/>
                </a:solidFill>
                <a:latin typeface="Courier New" panose="02070309020205020404" pitchFamily="49" charset="0"/>
                <a:cs typeface="Courier New" panose="02070309020205020404" pitchFamily="49" charset="0"/>
              </a:rPr>
              <a:t> $GERRIT_USER &amp;&amp; \</a:t>
            </a:r>
          </a:p>
          <a:p>
            <a:pPr marL="0" indent="0">
              <a:spcBef>
                <a:spcPts val="600"/>
              </a:spcBef>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useradd</a:t>
            </a:r>
            <a:r>
              <a:rPr lang="en-US" sz="1400" dirty="0">
                <a:solidFill>
                  <a:schemeClr val="tx1"/>
                </a:solidFill>
                <a:latin typeface="Courier New" panose="02070309020205020404" pitchFamily="49" charset="0"/>
                <a:cs typeface="Courier New" panose="02070309020205020404" pitchFamily="49" charset="0"/>
              </a:rPr>
              <a:t> -r -u 1000 -g $GERRIT_USER $</a:t>
            </a:r>
            <a:r>
              <a:rPr lang="en-US" sz="1400" dirty="0" smtClean="0">
                <a:solidFill>
                  <a:schemeClr val="tx1"/>
                </a:solidFill>
                <a:latin typeface="Courier New" panose="02070309020205020404" pitchFamily="49" charset="0"/>
                <a:cs typeface="Courier New" panose="02070309020205020404" pitchFamily="49" charset="0"/>
              </a:rPr>
              <a:t>GERRIT_USER</a:t>
            </a:r>
            <a:endParaRPr lang="en-US" sz="1400" dirty="0">
              <a:solidFill>
                <a:schemeClr val="tx1"/>
              </a:solidFill>
              <a:latin typeface="Courier New" panose="02070309020205020404" pitchFamily="49" charset="0"/>
              <a:cs typeface="Courier New" panose="02070309020205020404" pitchFamily="49" charset="0"/>
            </a:endParaRPr>
          </a:p>
          <a:p>
            <a:pPr marL="0" indent="0">
              <a:spcBef>
                <a:spcPts val="600"/>
              </a:spcBef>
              <a:buNone/>
              <a:tabLst>
                <a:tab pos="5578475" algn="l"/>
              </a:tabLst>
            </a:pPr>
            <a:r>
              <a:rPr lang="en-US" sz="1400" dirty="0" smtClean="0">
                <a:solidFill>
                  <a:schemeClr val="tx1"/>
                </a:solidFill>
                <a:latin typeface="Courier New" panose="02070309020205020404" pitchFamily="49" charset="0"/>
                <a:cs typeface="Courier New" panose="02070309020205020404" pitchFamily="49" charset="0"/>
              </a:rPr>
              <a:t> RUN </a:t>
            </a:r>
            <a:r>
              <a:rPr lang="en-US" sz="1400" dirty="0" err="1">
                <a:solidFill>
                  <a:schemeClr val="tx1"/>
                </a:solidFill>
                <a:latin typeface="Courier New" panose="02070309020205020404" pitchFamily="49" charset="0"/>
                <a:cs typeface="Courier New" panose="02070309020205020404" pitchFamily="49" charset="0"/>
              </a:rPr>
              <a:t>mkdir</a:t>
            </a:r>
            <a:r>
              <a:rPr lang="en-US" sz="1400" dirty="0">
                <a:solidFill>
                  <a:schemeClr val="tx1"/>
                </a:solidFill>
                <a:latin typeface="Courier New" panose="02070309020205020404" pitchFamily="49" charset="0"/>
                <a:cs typeface="Courier New" panose="02070309020205020404" pitchFamily="49" charset="0"/>
              </a:rPr>
              <a:t> ${GERRIT_HOME</a:t>
            </a:r>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 </a:t>
            </a:r>
            <a:r>
              <a:rPr lang="en-US" sz="1400" dirty="0">
                <a:solidFill>
                  <a:schemeClr val="tx1"/>
                </a:solidFill>
                <a:latin typeface="Courier New" panose="02070309020205020404" pitchFamily="49" charset="0"/>
                <a:cs typeface="Courier New" panose="02070309020205020404" pitchFamily="49" charset="0"/>
              </a:rPr>
              <a:t>Download </a:t>
            </a:r>
            <a:r>
              <a:rPr lang="en-US" sz="1400" dirty="0" err="1">
                <a:solidFill>
                  <a:schemeClr val="tx1"/>
                </a:solidFill>
                <a:latin typeface="Courier New" panose="02070309020205020404" pitchFamily="49" charset="0"/>
                <a:cs typeface="Courier New" panose="02070309020205020404" pitchFamily="49" charset="0"/>
              </a:rPr>
              <a:t>Gerrit</a:t>
            </a:r>
            <a:endParaRPr lang="en-US" sz="14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ADD </a:t>
            </a:r>
            <a:r>
              <a:rPr lang="en-US" sz="1400" dirty="0">
                <a:solidFill>
                  <a:schemeClr val="tx1"/>
                </a:solidFill>
                <a:latin typeface="Courier New" panose="02070309020205020404" pitchFamily="49" charset="0"/>
                <a:cs typeface="Courier New" panose="02070309020205020404" pitchFamily="49" charset="0"/>
              </a:rPr>
              <a:t>http://gerrit-releases.storage.googleapis.com/gerrit-${GERRIT_VERSION}.</a:t>
            </a:r>
            <a:r>
              <a:rPr lang="en-US" sz="1400" dirty="0" smtClean="0">
                <a:solidFill>
                  <a:schemeClr val="tx1"/>
                </a:solidFill>
                <a:latin typeface="Courier New" panose="02070309020205020404" pitchFamily="49" charset="0"/>
                <a:cs typeface="Courier New" panose="02070309020205020404" pitchFamily="49" charset="0"/>
              </a:rPr>
              <a:t>war &amp;&amp; \</a:t>
            </a:r>
          </a:p>
          <a:p>
            <a:pPr marL="0" indent="0">
              <a:spcBef>
                <a:spcPts val="600"/>
              </a:spcBef>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GERRIT_HOME}/${GERRIT_WAR</a:t>
            </a:r>
            <a:r>
              <a:rPr lang="en-US" sz="1400" dirty="0" smtClean="0">
                <a:solidFill>
                  <a:schemeClr val="tx1"/>
                </a:solidFill>
                <a:latin typeface="Courier New" panose="02070309020205020404" pitchFamily="49" charset="0"/>
                <a:cs typeface="Courier New" panose="02070309020205020404" pitchFamily="49" charset="0"/>
              </a:rPr>
              <a:t>}</a:t>
            </a:r>
          </a:p>
          <a:p>
            <a:pPr marL="0" indent="0">
              <a:spcBef>
                <a:spcPts val="600"/>
              </a:spcBef>
              <a:buNone/>
            </a:pPr>
            <a:endParaRPr lang="en-US" sz="14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 </a:t>
            </a:r>
            <a:r>
              <a:rPr lang="en-US" sz="1400" dirty="0">
                <a:solidFill>
                  <a:schemeClr val="tx1"/>
                </a:solidFill>
                <a:latin typeface="Courier New" panose="02070309020205020404" pitchFamily="49" charset="0"/>
                <a:cs typeface="Courier New" panose="02070309020205020404" pitchFamily="49" charset="0"/>
              </a:rPr>
              <a:t>Copy the files to bin, </a:t>
            </a:r>
            <a:r>
              <a:rPr lang="en-US" sz="1400" dirty="0" err="1">
                <a:solidFill>
                  <a:schemeClr val="tx1"/>
                </a:solidFill>
                <a:latin typeface="Courier New" panose="02070309020205020404" pitchFamily="49" charset="0"/>
                <a:cs typeface="Courier New" panose="02070309020205020404" pitchFamily="49" charset="0"/>
              </a:rPr>
              <a:t>config</a:t>
            </a:r>
            <a:r>
              <a:rPr lang="en-US" sz="1400" dirty="0">
                <a:solidFill>
                  <a:schemeClr val="tx1"/>
                </a:solidFill>
                <a:latin typeface="Courier New" panose="02070309020205020404" pitchFamily="49" charset="0"/>
                <a:cs typeface="Courier New" panose="02070309020205020404" pitchFamily="49" charset="0"/>
              </a:rPr>
              <a:t> &amp; job folders</a:t>
            </a: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ADD </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configs</a:t>
            </a:r>
            <a:r>
              <a:rPr lang="en-US" sz="1400" dirty="0">
                <a:solidFill>
                  <a:schemeClr val="tx1"/>
                </a:solidFill>
                <a:latin typeface="Courier New" panose="02070309020205020404" pitchFamily="49" charset="0"/>
                <a:cs typeface="Courier New" panose="02070309020205020404" pitchFamily="49" charset="0"/>
              </a:rPr>
              <a:t> ${GERRIT_HOME}/</a:t>
            </a:r>
            <a:r>
              <a:rPr lang="en-US" sz="1400" dirty="0" err="1" smtClean="0">
                <a:solidFill>
                  <a:schemeClr val="tx1"/>
                </a:solidFill>
                <a:latin typeface="Courier New" panose="02070309020205020404" pitchFamily="49" charset="0"/>
                <a:cs typeface="Courier New" panose="02070309020205020404" pitchFamily="49" charset="0"/>
              </a:rPr>
              <a:t>configs</a:t>
            </a:r>
            <a:endParaRPr lang="en-US" sz="1400" dirty="0" smtClean="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 </a:t>
            </a:r>
            <a:r>
              <a:rPr lang="en-US" sz="1400" dirty="0">
                <a:solidFill>
                  <a:schemeClr val="tx1"/>
                </a:solidFill>
                <a:latin typeface="Courier New" panose="02070309020205020404" pitchFamily="49" charset="0"/>
                <a:cs typeface="Courier New" panose="02070309020205020404" pitchFamily="49" charset="0"/>
              </a:rPr>
              <a:t>Copy the plugins</a:t>
            </a: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ADD </a:t>
            </a:r>
            <a:r>
              <a:rPr lang="en-US" sz="1400" dirty="0">
                <a:solidFill>
                  <a:schemeClr val="tx1"/>
                </a:solidFill>
                <a:latin typeface="Courier New" panose="02070309020205020404" pitchFamily="49" charset="0"/>
                <a:cs typeface="Courier New" panose="02070309020205020404" pitchFamily="49" charset="0"/>
              </a:rPr>
              <a:t>./plugins ${GERRIT_HOME}/</a:t>
            </a:r>
            <a:r>
              <a:rPr lang="en-US" sz="1400" dirty="0" smtClean="0">
                <a:solidFill>
                  <a:schemeClr val="tx1"/>
                </a:solidFill>
                <a:latin typeface="Courier New" panose="02070309020205020404" pitchFamily="49" charset="0"/>
                <a:cs typeface="Courier New" panose="02070309020205020404" pitchFamily="49" charset="0"/>
              </a:rPr>
              <a:t>plugins</a:t>
            </a:r>
          </a:p>
          <a:p>
            <a:pPr marL="0" indent="0">
              <a:spcBef>
                <a:spcPts val="600"/>
              </a:spcBef>
              <a:buNone/>
            </a:pPr>
            <a:r>
              <a:rPr lang="is-IS" sz="1400" dirty="0" smtClean="0">
                <a:solidFill>
                  <a:schemeClr val="tx1"/>
                </a:solidFill>
                <a:latin typeface="Courier New" panose="02070309020205020404" pitchFamily="49" charset="0"/>
                <a:cs typeface="Courier New" panose="02070309020205020404" pitchFamily="49" charset="0"/>
              </a:rPr>
              <a:t> ...</a:t>
            </a:r>
            <a:endParaRPr lang="en-US" sz="14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endParaRPr lang="en-US" sz="1400" dirty="0">
              <a:solidFill>
                <a:schemeClr val="tx1"/>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960" y="3581400"/>
            <a:ext cx="1905000" cy="2591686"/>
          </a:xfrm>
          <a:prstGeom prst="rect">
            <a:avLst/>
          </a:prstGeom>
        </p:spPr>
      </p:pic>
    </p:spTree>
    <p:extLst>
      <p:ext uri="{BB962C8B-B14F-4D97-AF65-F5344CB8AC3E}">
        <p14:creationId xmlns:p14="http://schemas.microsoft.com/office/powerpoint/2010/main" val="24724349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Advanced </a:t>
            </a:r>
            <a:r>
              <a:rPr lang="en-US" dirty="0" err="1" smtClean="0"/>
              <a:t>Dockerfile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8" name="Content Placeholder 2"/>
          <p:cNvSpPr>
            <a:spLocks noGrp="1"/>
          </p:cNvSpPr>
          <p:nvPr/>
        </p:nvSpPr>
        <p:spPr>
          <a:xfrm>
            <a:off x="1295400" y="1447800"/>
            <a:ext cx="9677400" cy="16002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600"/>
              </a:spcBef>
              <a:buNone/>
            </a:pPr>
            <a:r>
              <a:rPr lang="en-US" sz="1400" smtClean="0">
                <a:solidFill>
                  <a:schemeClr val="tx1"/>
                </a:solidFill>
                <a:latin typeface="Courier New" panose="02070309020205020404" pitchFamily="49" charset="0"/>
                <a:cs typeface="Courier New" panose="02070309020205020404" pitchFamily="49" charset="0"/>
              </a:rPr>
              <a:t> </a:t>
            </a:r>
            <a:r>
              <a:rPr lang="is-IS" sz="1400" dirty="0" smtClean="0">
                <a:solidFill>
                  <a:schemeClr val="tx1"/>
                </a:solidFill>
                <a:latin typeface="Courier New" panose="02070309020205020404" pitchFamily="49" charset="0"/>
                <a:cs typeface="Courier New" panose="02070309020205020404" pitchFamily="49" charset="0"/>
              </a:rPr>
              <a:t>...</a:t>
            </a:r>
            <a:endParaRPr lang="en-US" sz="1400" dirty="0" smtClean="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WORKDIR </a:t>
            </a:r>
            <a:r>
              <a:rPr lang="en-US" sz="1400" dirty="0">
                <a:solidFill>
                  <a:schemeClr val="tx1"/>
                </a:solidFill>
                <a:latin typeface="Courier New" panose="02070309020205020404" pitchFamily="49" charset="0"/>
                <a:cs typeface="Courier New" panose="02070309020205020404" pitchFamily="49" charset="0"/>
              </a:rPr>
              <a:t>${GERRIT_HOME}</a:t>
            </a:r>
          </a:p>
          <a:p>
            <a:pPr marL="0" indent="0">
              <a:spcBef>
                <a:spcPts val="600"/>
              </a:spcBef>
              <a:buNone/>
            </a:pPr>
            <a:endParaRPr lang="en-US" sz="1400"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EXPOSE </a:t>
            </a:r>
            <a:r>
              <a:rPr lang="en-US" sz="1400" dirty="0">
                <a:solidFill>
                  <a:schemeClr val="tx1"/>
                </a:solidFill>
                <a:latin typeface="Courier New" panose="02070309020205020404" pitchFamily="49" charset="0"/>
                <a:cs typeface="Courier New" panose="02070309020205020404" pitchFamily="49" charset="0"/>
              </a:rPr>
              <a:t>8080 29418</a:t>
            </a:r>
          </a:p>
          <a:p>
            <a:pPr marL="0" indent="0">
              <a:spcBef>
                <a:spcPts val="600"/>
              </a:spcBef>
              <a:buNone/>
            </a:pPr>
            <a:r>
              <a:rPr lang="en-US" sz="1400" dirty="0" smtClean="0">
                <a:solidFill>
                  <a:schemeClr val="tx1"/>
                </a:solidFill>
                <a:latin typeface="Courier New" panose="02070309020205020404" pitchFamily="49" charset="0"/>
                <a:cs typeface="Courier New" panose="02070309020205020404" pitchFamily="49" charset="0"/>
              </a:rPr>
              <a:t> CMD </a:t>
            </a:r>
            <a:r>
              <a:rPr lang="en-US" sz="1400" dirty="0">
                <a:solidFill>
                  <a:schemeClr val="tx1"/>
                </a:solidFill>
                <a:latin typeface="Courier New" panose="02070309020205020404" pitchFamily="49" charset="0"/>
                <a:cs typeface="Courier New" panose="02070309020205020404" pitchFamily="49" charset="0"/>
              </a:rPr>
              <a:t>["/home/</a:t>
            </a:r>
            <a:r>
              <a:rPr lang="en-US" sz="1400" dirty="0" err="1">
                <a:solidFill>
                  <a:schemeClr val="tx1"/>
                </a:solidFill>
                <a:latin typeface="Courier New" panose="02070309020205020404" pitchFamily="49" charset="0"/>
                <a:cs typeface="Courier New" panose="02070309020205020404" pitchFamily="49" charset="0"/>
              </a:rPr>
              <a:t>gerrit</a:t>
            </a:r>
            <a:r>
              <a:rPr lang="en-US" sz="1400" dirty="0">
                <a:solidFill>
                  <a:schemeClr val="tx1"/>
                </a:solidFill>
                <a:latin typeface="Courier New" panose="02070309020205020404" pitchFamily="49" charset="0"/>
                <a:cs typeface="Courier New" panose="02070309020205020404" pitchFamily="49" charset="0"/>
              </a:rPr>
              <a:t>/bin/conf-and-run-gerrit.sh"]</a:t>
            </a:r>
          </a:p>
          <a:p>
            <a:pPr marL="0" indent="0">
              <a:spcBef>
                <a:spcPts val="600"/>
              </a:spcBef>
              <a:buNone/>
            </a:pPr>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302554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a:t>
            </a:r>
            <a:r>
              <a:rPr lang="en-US" dirty="0" smtClean="0"/>
              <a:t>Between </a:t>
            </a:r>
            <a:r>
              <a:rPr lang="en-US" dirty="0"/>
              <a:t>CMD and </a:t>
            </a:r>
            <a:r>
              <a:rPr lang="en-US" dirty="0" smtClean="0"/>
              <a:t>ENTRYPOINT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CMD </a:t>
            </a:r>
            <a:r>
              <a:rPr lang="en-US" sz="2400" dirty="0"/>
              <a:t>can be overridden at run </a:t>
            </a:r>
            <a:r>
              <a:rPr lang="en-US" sz="2400" dirty="0" smtClean="0"/>
              <a:t>time, like this:</a:t>
            </a:r>
            <a:endParaRPr lang="en-US" sz="2400" dirty="0"/>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ENTRYPOINT is a fixed </a:t>
            </a:r>
            <a:r>
              <a:rPr lang="en-US" sz="2400" dirty="0"/>
              <a:t>command, </a:t>
            </a:r>
            <a:r>
              <a:rPr lang="en-US" sz="2400" dirty="0" smtClean="0"/>
              <a:t>but we can pass </a:t>
            </a:r>
            <a:r>
              <a:rPr lang="en-US" sz="2400" dirty="0"/>
              <a:t>things in as </a:t>
            </a:r>
            <a:r>
              <a:rPr lang="en-US" sz="2400" dirty="0" smtClean="0"/>
              <a:t>parameters:</a:t>
            </a:r>
          </a:p>
          <a:p>
            <a:pPr>
              <a:buFont typeface="Wingdings" charset="2"/>
              <a:buChar char="q"/>
            </a:pPr>
            <a:endParaRPr lang="en-US" sz="2400" dirty="0" smtClean="0"/>
          </a:p>
          <a:p>
            <a:pPr>
              <a:buFont typeface="Wingdings" charset="2"/>
              <a:buChar char="q"/>
            </a:pPr>
            <a:endParaRPr lang="en-US" sz="2400" dirty="0"/>
          </a:p>
          <a:p>
            <a:pPr lvl="1">
              <a:buFont typeface="Wingdings" charset="2"/>
              <a:buChar char="q"/>
            </a:pPr>
            <a:r>
              <a:rPr lang="en-US" sz="2200" dirty="0"/>
              <a:t> </a:t>
            </a:r>
            <a:r>
              <a:rPr lang="en-US" sz="2200" dirty="0" smtClean="0"/>
              <a:t>NOTE: ENTRYPOINT cannot be overridden. </a:t>
            </a:r>
            <a:endParaRPr lang="en-US" sz="2200" dirty="0"/>
          </a:p>
          <a:p>
            <a:pPr>
              <a:buFont typeface="Wingdings" charset="2"/>
              <a:buChar char="q"/>
            </a:pPr>
            <a:endParaRPr lang="en-US" sz="2400" dirty="0"/>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sp>
        <p:nvSpPr>
          <p:cNvPr id="7" name="Content Placeholder 2"/>
          <p:cNvSpPr>
            <a:spLocks noGrp="1"/>
          </p:cNvSpPr>
          <p:nvPr/>
        </p:nvSpPr>
        <p:spPr>
          <a:xfrm>
            <a:off x="2971800" y="1676400"/>
            <a:ext cx="6380018" cy="34636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–it centos:7 &lt;</a:t>
            </a:r>
            <a:r>
              <a:rPr lang="en-US" dirty="0" err="1" smtClean="0">
                <a:solidFill>
                  <a:schemeClr val="bg1"/>
                </a:solidFill>
                <a:latin typeface="Courier New" panose="02070309020205020404" pitchFamily="49" charset="0"/>
                <a:cs typeface="Courier New" panose="02070309020205020404" pitchFamily="49" charset="0"/>
              </a:rPr>
              <a:t>command_to_run</a:t>
            </a:r>
            <a:r>
              <a:rPr lang="en-US" dirty="0" smtClean="0">
                <a:solidFill>
                  <a:schemeClr val="bg1"/>
                </a:solidFill>
                <a:latin typeface="Courier New" panose="02070309020205020404" pitchFamily="49" charset="0"/>
                <a:cs typeface="Courier New" panose="02070309020205020404" pitchFamily="49" charset="0"/>
              </a:rPr>
              <a:t>&gt;</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2992582" y="3124200"/>
            <a:ext cx="62484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–it centos:7 &lt;</a:t>
            </a:r>
            <a:r>
              <a:rPr lang="en-US" dirty="0" err="1" smtClean="0">
                <a:solidFill>
                  <a:schemeClr val="bg1"/>
                </a:solidFill>
                <a:latin typeface="Courier New" panose="02070309020205020404" pitchFamily="49" charset="0"/>
                <a:cs typeface="Courier New" panose="02070309020205020404" pitchFamily="49" charset="0"/>
              </a:rPr>
              <a:t>params_to</a:t>
            </a:r>
            <a:r>
              <a:rPr lang="en-US" dirty="0" err="1">
                <a:solidFill>
                  <a:schemeClr val="bg1"/>
                </a:solidFill>
                <a:latin typeface="Courier New" panose="02070309020205020404" pitchFamily="49" charset="0"/>
                <a:cs typeface="Courier New" panose="02070309020205020404" pitchFamily="49" charset="0"/>
              </a:rPr>
              <a:t>_</a:t>
            </a:r>
            <a:r>
              <a:rPr lang="en-US" dirty="0" err="1" smtClean="0">
                <a:solidFill>
                  <a:schemeClr val="bg1"/>
                </a:solidFill>
                <a:latin typeface="Courier New" panose="02070309020205020404" pitchFamily="49" charset="0"/>
                <a:cs typeface="Courier New" panose="02070309020205020404" pitchFamily="49" charset="0"/>
              </a:rPr>
              <a:t>add</a:t>
            </a:r>
            <a:r>
              <a:rPr lang="en-US" dirty="0" smtClean="0">
                <a:solidFill>
                  <a:schemeClr val="bg1"/>
                </a:solidFill>
                <a:latin typeface="Courier New" panose="02070309020205020404" pitchFamily="49" charset="0"/>
                <a:cs typeface="Courier New" panose="02070309020205020404" pitchFamily="49" charset="0"/>
              </a:rPr>
              <a:t>&gt;  </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39286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a:t>
            </a:r>
            <a:r>
              <a:rPr lang="en-US" dirty="0" smtClean="0"/>
              <a:t>Creating </a:t>
            </a:r>
            <a:r>
              <a:rPr lang="en-US" dirty="0"/>
              <a:t>Docker </a:t>
            </a:r>
            <a:r>
              <a:rPr lang="en-US" dirty="0" smtClean="0"/>
              <a:t>Images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smtClean="0"/>
              <a:t>Clone </a:t>
            </a:r>
            <a:r>
              <a:rPr lang="en-US" sz="2400" dirty="0"/>
              <a:t>the following repository:</a:t>
            </a: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a:t> C</a:t>
            </a:r>
            <a:r>
              <a:rPr lang="en-US" sz="2400" dirty="0" smtClean="0"/>
              <a:t>d </a:t>
            </a:r>
            <a:r>
              <a:rPr lang="en-US" sz="2400" dirty="0"/>
              <a:t>into </a:t>
            </a:r>
            <a:r>
              <a:rPr lang="en-US" sz="2400" dirty="0">
                <a:latin typeface="Courier New" panose="02070309020205020404" pitchFamily="49" charset="0"/>
                <a:cs typeface="Courier New" panose="02070309020205020404" pitchFamily="49" charset="0"/>
              </a:rPr>
              <a:t>./base-images/java/images/centos/openjdk8/</a:t>
            </a:r>
            <a:r>
              <a:rPr lang="en-US" sz="2400" dirty="0" err="1">
                <a:latin typeface="Courier New" panose="02070309020205020404" pitchFamily="49" charset="0"/>
                <a:cs typeface="Courier New" panose="02070309020205020404" pitchFamily="49" charset="0"/>
              </a:rPr>
              <a:t>jdk</a:t>
            </a:r>
            <a:endParaRPr lang="en-US" sz="2400" dirty="0">
              <a:latin typeface="Courier New" panose="02070309020205020404" pitchFamily="49" charset="0"/>
              <a:cs typeface="Courier New" panose="02070309020205020404" pitchFamily="49" charset="0"/>
            </a:endParaRP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smtClean="0"/>
              <a:t> Run </a:t>
            </a:r>
            <a:r>
              <a:rPr lang="en-US" sz="2400" dirty="0"/>
              <a:t>the </a:t>
            </a:r>
            <a:r>
              <a:rPr lang="en-US" sz="2400" dirty="0" smtClean="0"/>
              <a:t>following </a:t>
            </a:r>
            <a:r>
              <a:rPr lang="en-US" sz="2400" dirty="0"/>
              <a:t>command from the directory that has the </a:t>
            </a:r>
            <a:r>
              <a:rPr lang="en-US" sz="2400" dirty="0" err="1" smtClean="0"/>
              <a:t>Dockerfile</a:t>
            </a:r>
            <a:endParaRPr lang="en-US" sz="2400" dirty="0" smtClean="0"/>
          </a:p>
          <a:p>
            <a:pPr lvl="1">
              <a:buFont typeface="Wingdings" charset="2"/>
              <a:buChar char="q"/>
            </a:pPr>
            <a:endParaRPr lang="en-US" sz="2200" dirty="0" smtClean="0"/>
          </a:p>
          <a:p>
            <a:pPr lvl="1">
              <a:buFont typeface="Wingdings" charset="2"/>
              <a:buChar char="q"/>
            </a:pPr>
            <a:endParaRPr lang="en-US" sz="2200" dirty="0"/>
          </a:p>
          <a:p>
            <a:pPr lvl="1">
              <a:buFont typeface="Wingdings" charset="2"/>
              <a:buChar char="q"/>
            </a:pPr>
            <a:r>
              <a:rPr lang="en-US" sz="2200" dirty="0" smtClean="0"/>
              <a:t>NOTE: Don’t </a:t>
            </a:r>
            <a:r>
              <a:rPr lang="en-US" sz="2200" dirty="0"/>
              <a:t>forget the </a:t>
            </a:r>
            <a:r>
              <a:rPr lang="en-US" sz="2200" dirty="0" smtClean="0"/>
              <a:t>(</a:t>
            </a:r>
            <a:r>
              <a:rPr lang="en-US" sz="2200" dirty="0" smtClean="0">
                <a:latin typeface="Courier New" charset="0"/>
                <a:ea typeface="Courier New" charset="0"/>
                <a:cs typeface="Courier New" charset="0"/>
              </a:rPr>
              <a:t>.</a:t>
            </a:r>
            <a:r>
              <a:rPr lang="en-US" sz="2200" dirty="0" smtClean="0"/>
              <a:t>) </a:t>
            </a:r>
            <a:r>
              <a:rPr lang="en-US" sz="2200" dirty="0"/>
              <a:t>character!</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sp>
        <p:nvSpPr>
          <p:cNvPr id="6" name="Content Placeholder 2"/>
          <p:cNvSpPr>
            <a:spLocks noGrp="1"/>
          </p:cNvSpPr>
          <p:nvPr/>
        </p:nvSpPr>
        <p:spPr>
          <a:xfrm>
            <a:off x="2150918" y="1590944"/>
            <a:ext cx="7951122" cy="351415"/>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g</a:t>
            </a:r>
            <a:r>
              <a:rPr lang="en-US" dirty="0" err="1" smtClean="0">
                <a:solidFill>
                  <a:schemeClr val="bg1"/>
                </a:solidFill>
                <a:latin typeface="Courier New" panose="02070309020205020404" pitchFamily="49" charset="0"/>
                <a:cs typeface="Courier New" panose="02070309020205020404" pitchFamily="49" charset="0"/>
              </a:rPr>
              <a:t>it</a:t>
            </a:r>
            <a:r>
              <a:rPr lang="en-US" dirty="0" smtClean="0">
                <a:solidFill>
                  <a:schemeClr val="bg1"/>
                </a:solidFill>
                <a:latin typeface="Courier New" panose="02070309020205020404" pitchFamily="49" charset="0"/>
                <a:cs typeface="Courier New" panose="02070309020205020404" pitchFamily="49" charset="0"/>
              </a:rPr>
              <a:t> clone git@github.com:fabric8io/base-</a:t>
            </a:r>
            <a:r>
              <a:rPr lang="en-US" dirty="0" err="1" smtClean="0">
                <a:solidFill>
                  <a:schemeClr val="bg1"/>
                </a:solidFill>
                <a:latin typeface="Courier New" panose="02070309020205020404" pitchFamily="49" charset="0"/>
                <a:cs typeface="Courier New" panose="02070309020205020404" pitchFamily="49" charset="0"/>
              </a:rPr>
              <a:t>images.git</a:t>
            </a:r>
            <a:endParaRPr lang="en-US"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2541268" y="3300013"/>
            <a:ext cx="7170421" cy="33586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build –t local.io/</a:t>
            </a:r>
            <a:r>
              <a:rPr lang="en-US" dirty="0" err="1" smtClean="0">
                <a:solidFill>
                  <a:schemeClr val="bg1"/>
                </a:solidFill>
                <a:latin typeface="Courier New" panose="02070309020205020404" pitchFamily="49" charset="0"/>
                <a:cs typeface="Courier New" panose="02070309020205020404" pitchFamily="49" charset="0"/>
              </a:rPr>
              <a:t>docker-java:latest</a:t>
            </a:r>
            <a:r>
              <a:rPr lang="en-US" dirty="0" smtClean="0">
                <a:solidFill>
                  <a:schemeClr val="bg1"/>
                </a:solidFill>
                <a:latin typeface="Courier New" panose="02070309020205020404" pitchFamily="49" charset="0"/>
                <a:cs typeface="Courier New" panose="02070309020205020404" pitchFamily="49" charset="0"/>
              </a:rPr>
              <a:t> .</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10219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a:t>
            </a:r>
            <a:r>
              <a:rPr lang="en-US" dirty="0" smtClean="0"/>
              <a:t>Creating </a:t>
            </a:r>
            <a:r>
              <a:rPr lang="en-US" dirty="0"/>
              <a:t>Docker </a:t>
            </a:r>
            <a:r>
              <a:rPr lang="en-US" dirty="0" smtClean="0"/>
              <a:t>Images</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Now, </a:t>
            </a:r>
            <a:r>
              <a:rPr lang="en-US" sz="2400" dirty="0"/>
              <a:t>list the D</a:t>
            </a:r>
            <a:r>
              <a:rPr lang="en-US" sz="2400" dirty="0" smtClean="0"/>
              <a:t>ocker </a:t>
            </a:r>
            <a:r>
              <a:rPr lang="en-US" sz="2400" dirty="0"/>
              <a:t>images</a:t>
            </a:r>
            <a:r>
              <a:rPr lang="en-US" sz="2400" dirty="0" smtClean="0"/>
              <a: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 </a:t>
            </a:r>
            <a:r>
              <a:rPr lang="en-US" sz="2400" dirty="0" smtClean="0"/>
              <a:t>Output:</a:t>
            </a:r>
          </a:p>
          <a:p>
            <a:endParaRPr lang="en-US" dirty="0"/>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sp>
        <p:nvSpPr>
          <p:cNvPr id="6" name="Content Placeholder 2"/>
          <p:cNvSpPr>
            <a:spLocks noGrp="1"/>
          </p:cNvSpPr>
          <p:nvPr/>
        </p:nvSpPr>
        <p:spPr>
          <a:xfrm>
            <a:off x="5021579" y="1714501"/>
            <a:ext cx="22098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images</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687388" y="3276600"/>
            <a:ext cx="10820400" cy="2191974"/>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400" dirty="0" smtClean="0">
                <a:solidFill>
                  <a:schemeClr val="tx1"/>
                </a:solidFill>
                <a:latin typeface="Courier New" panose="02070309020205020404" pitchFamily="49" charset="0"/>
                <a:cs typeface="Courier New" panose="02070309020205020404" pitchFamily="49" charset="0"/>
              </a:rPr>
              <a:t>REPOSITORY                         TAG         </a:t>
            </a:r>
            <a:r>
              <a:rPr lang="en-US" sz="1400" dirty="0">
                <a:solidFill>
                  <a:schemeClr val="tx1"/>
                </a:solidFill>
                <a:latin typeface="Courier New" panose="02070309020205020404" pitchFamily="49" charset="0"/>
                <a:cs typeface="Courier New" panose="02070309020205020404" pitchFamily="49" charset="0"/>
              </a:rPr>
              <a:t>IMAGE ID        </a:t>
            </a:r>
            <a:r>
              <a:rPr lang="en-US" sz="1400" dirty="0" smtClean="0">
                <a:solidFill>
                  <a:schemeClr val="tx1"/>
                </a:solidFill>
                <a:latin typeface="Courier New" panose="02070309020205020404" pitchFamily="49" charset="0"/>
                <a:cs typeface="Courier New" panose="02070309020205020404" pitchFamily="49" charset="0"/>
              </a:rPr>
              <a:t>CREATED                  </a:t>
            </a:r>
            <a:r>
              <a:rPr lang="en-US" sz="1400" dirty="0">
                <a:solidFill>
                  <a:schemeClr val="tx1"/>
                </a:solidFill>
                <a:latin typeface="Courier New" panose="02070309020205020404" pitchFamily="49" charset="0"/>
                <a:cs typeface="Courier New" panose="02070309020205020404" pitchFamily="49" charset="0"/>
              </a:rPr>
              <a:t>VIRTUAL SIZE</a:t>
            </a:r>
          </a:p>
          <a:p>
            <a:pPr marL="0" indent="0">
              <a:buNone/>
            </a:pPr>
            <a:r>
              <a:rPr lang="en-US" sz="1400" dirty="0" smtClean="0">
                <a:solidFill>
                  <a:schemeClr val="tx1"/>
                </a:solidFill>
                <a:latin typeface="Courier New" panose="02070309020205020404" pitchFamily="49" charset="0"/>
                <a:cs typeface="Courier New" panose="02070309020205020404" pitchFamily="49" charset="0"/>
              </a:rPr>
              <a:t> local.io/</a:t>
            </a:r>
            <a:r>
              <a:rPr lang="en-US" sz="1400" dirty="0" err="1" smtClean="0">
                <a:solidFill>
                  <a:schemeClr val="tx1"/>
                </a:solidFill>
                <a:latin typeface="Courier New" panose="02070309020205020404" pitchFamily="49" charset="0"/>
                <a:cs typeface="Courier New" panose="02070309020205020404" pitchFamily="49" charset="0"/>
              </a:rPr>
              <a:t>docker</a:t>
            </a:r>
            <a:r>
              <a:rPr lang="en-US" sz="1400" dirty="0" smtClean="0">
                <a:solidFill>
                  <a:schemeClr val="tx1"/>
                </a:solidFill>
                <a:latin typeface="Courier New" panose="02070309020205020404" pitchFamily="49" charset="0"/>
                <a:cs typeface="Courier New" panose="02070309020205020404" pitchFamily="49" charset="0"/>
              </a:rPr>
              <a:t>-java               </a:t>
            </a:r>
            <a:r>
              <a:rPr lang="en-US" sz="1400" dirty="0">
                <a:solidFill>
                  <a:schemeClr val="tx1"/>
                </a:solidFill>
                <a:latin typeface="Courier New" panose="02070309020205020404" pitchFamily="49" charset="0"/>
                <a:cs typeface="Courier New" panose="02070309020205020404" pitchFamily="49" charset="0"/>
              </a:rPr>
              <a:t>latest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8d11c57aafa6    </a:t>
            </a:r>
            <a:r>
              <a:rPr lang="en-US" sz="1400" dirty="0" smtClean="0">
                <a:solidFill>
                  <a:schemeClr val="tx1"/>
                </a:solidFill>
                <a:latin typeface="Courier New" panose="02070309020205020404" pitchFamily="49" charset="0"/>
                <a:cs typeface="Courier New" panose="02070309020205020404" pitchFamily="49" charset="0"/>
              </a:rPr>
              <a:t>Less </a:t>
            </a:r>
            <a:r>
              <a:rPr lang="en-US" sz="1400" dirty="0">
                <a:solidFill>
                  <a:schemeClr val="tx1"/>
                </a:solidFill>
                <a:latin typeface="Courier New" panose="02070309020205020404" pitchFamily="49" charset="0"/>
                <a:cs typeface="Courier New" panose="02070309020205020404" pitchFamily="49" charset="0"/>
              </a:rPr>
              <a:t>than a second ago   431 MB</a:t>
            </a:r>
          </a:p>
          <a:p>
            <a:pPr marL="0" indent="0">
              <a:buNone/>
            </a:pPr>
            <a:r>
              <a:rPr lang="en-US" sz="1400" dirty="0" smtClean="0">
                <a:solidFill>
                  <a:schemeClr val="tx1"/>
                </a:solidFill>
                <a:latin typeface="Courier New" panose="02070309020205020404" pitchFamily="49" charset="0"/>
                <a:cs typeface="Courier New" panose="02070309020205020404" pitchFamily="49" charset="0"/>
              </a:rPr>
              <a:t> tomcat                             </a:t>
            </a:r>
            <a:r>
              <a:rPr lang="en-US" sz="1400" dirty="0">
                <a:solidFill>
                  <a:schemeClr val="tx1"/>
                </a:solidFill>
                <a:latin typeface="Courier New" panose="02070309020205020404" pitchFamily="49" charset="0"/>
                <a:cs typeface="Courier New" panose="02070309020205020404" pitchFamily="49" charset="0"/>
              </a:rPr>
              <a:t>8.0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1e41e2ebc383    </a:t>
            </a:r>
            <a:r>
              <a:rPr lang="en-US" sz="1400" dirty="0" smtClean="0">
                <a:solidFill>
                  <a:schemeClr val="tx1"/>
                </a:solidFill>
                <a:latin typeface="Courier New" panose="02070309020205020404" pitchFamily="49" charset="0"/>
                <a:cs typeface="Courier New" panose="02070309020205020404" pitchFamily="49" charset="0"/>
              </a:rPr>
              <a:t>2 </a:t>
            </a:r>
            <a:r>
              <a:rPr lang="en-US" sz="1400" dirty="0">
                <a:solidFill>
                  <a:schemeClr val="tx1"/>
                </a:solidFill>
                <a:latin typeface="Courier New" panose="02070309020205020404" pitchFamily="49" charset="0"/>
                <a:cs typeface="Courier New" panose="02070309020205020404" pitchFamily="49" charset="0"/>
              </a:rPr>
              <a:t>days ago               347.7 MB</a:t>
            </a:r>
          </a:p>
          <a:p>
            <a:pPr marL="0" indent="0">
              <a:buNone/>
            </a:pPr>
            <a:r>
              <a:rPr lang="en-US" sz="1400" dirty="0" smtClean="0">
                <a:solidFill>
                  <a:schemeClr val="tx1"/>
                </a:solidFill>
                <a:latin typeface="Courier New" panose="02070309020205020404" pitchFamily="49" charset="0"/>
                <a:cs typeface="Courier New" panose="02070309020205020404" pitchFamily="49" charset="0"/>
              </a:rPr>
              <a:t> centos                             </a:t>
            </a:r>
            <a:r>
              <a:rPr lang="en-US" sz="1400" dirty="0">
                <a:solidFill>
                  <a:schemeClr val="tx1"/>
                </a:solidFill>
                <a:latin typeface="Courier New" panose="02070309020205020404" pitchFamily="49" charset="0"/>
                <a:cs typeface="Courier New" panose="02070309020205020404" pitchFamily="49" charset="0"/>
              </a:rPr>
              <a:t>7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e9fa5d3a0d0e    </a:t>
            </a:r>
            <a:r>
              <a:rPr lang="en-US" sz="1400" dirty="0" smtClean="0">
                <a:solidFill>
                  <a:schemeClr val="tx1"/>
                </a:solidFill>
                <a:latin typeface="Courier New" panose="02070309020205020404" pitchFamily="49" charset="0"/>
                <a:cs typeface="Courier New" panose="02070309020205020404" pitchFamily="49" charset="0"/>
              </a:rPr>
              <a:t>3 </a:t>
            </a:r>
            <a:r>
              <a:rPr lang="en-US" sz="1400" dirty="0">
                <a:solidFill>
                  <a:schemeClr val="tx1"/>
                </a:solidFill>
                <a:latin typeface="Courier New" panose="02070309020205020404" pitchFamily="49" charset="0"/>
                <a:cs typeface="Courier New" panose="02070309020205020404" pitchFamily="49" charset="0"/>
              </a:rPr>
              <a:t>days ago               172.3 MB</a:t>
            </a:r>
          </a:p>
          <a:p>
            <a:pPr marL="0" indent="0">
              <a:buNone/>
            </a:pPr>
            <a:r>
              <a:rPr lang="en-US" sz="1400" dirty="0" smtClean="0">
                <a:solidFill>
                  <a:schemeClr val="tx1"/>
                </a:solidFill>
                <a:latin typeface="Courier New" panose="02070309020205020404" pitchFamily="49" charset="0"/>
                <a:cs typeface="Courier New" panose="02070309020205020404" pitchFamily="49" charset="0"/>
              </a:rPr>
              <a:t> registry.access.redhat.com/rhel7   </a:t>
            </a:r>
            <a:r>
              <a:rPr lang="en-US" sz="1400" dirty="0">
                <a:solidFill>
                  <a:schemeClr val="tx1"/>
                </a:solidFill>
                <a:latin typeface="Courier New" panose="02070309020205020404" pitchFamily="49" charset="0"/>
                <a:cs typeface="Courier New" panose="02070309020205020404" pitchFamily="49" charset="0"/>
              </a:rPr>
              <a:t>latest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82ad5fa11820    </a:t>
            </a:r>
            <a:r>
              <a:rPr lang="en-US" sz="1400" dirty="0" smtClean="0">
                <a:solidFill>
                  <a:schemeClr val="tx1"/>
                </a:solidFill>
                <a:latin typeface="Courier New" panose="02070309020205020404" pitchFamily="49" charset="0"/>
                <a:cs typeface="Courier New" panose="02070309020205020404" pitchFamily="49" charset="0"/>
              </a:rPr>
              <a:t>5 </a:t>
            </a:r>
            <a:r>
              <a:rPr lang="en-US" sz="1400" dirty="0">
                <a:solidFill>
                  <a:schemeClr val="tx1"/>
                </a:solidFill>
                <a:latin typeface="Courier New" panose="02070309020205020404" pitchFamily="49" charset="0"/>
                <a:cs typeface="Courier New" panose="02070309020205020404" pitchFamily="49" charset="0"/>
              </a:rPr>
              <a:t>weeks ago              158.3 MB</a:t>
            </a:r>
          </a:p>
          <a:p>
            <a:pPr marL="0" indent="0">
              <a:buNone/>
            </a:pPr>
            <a:r>
              <a:rPr lang="en-US" sz="1400" dirty="0" smtClean="0">
                <a:solidFill>
                  <a:schemeClr val="tx1"/>
                </a:solidFill>
                <a:latin typeface="Courier New" panose="02070309020205020404" pitchFamily="49" charset="0"/>
                <a:cs typeface="Courier New" panose="02070309020205020404" pitchFamily="49" charset="0"/>
              </a:rPr>
              <a:t> registry.access.redhat.com/</a:t>
            </a:r>
            <a:r>
              <a:rPr lang="en-US" sz="1400" dirty="0" err="1" smtClean="0">
                <a:solidFill>
                  <a:schemeClr val="tx1"/>
                </a:solidFill>
                <a:latin typeface="Courier New" panose="02070309020205020404" pitchFamily="49" charset="0"/>
                <a:cs typeface="Courier New" panose="02070309020205020404" pitchFamily="49" charset="0"/>
              </a:rPr>
              <a:t>rhel</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latest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82ad5fa11820    </a:t>
            </a:r>
            <a:r>
              <a:rPr lang="en-US" sz="1400" dirty="0" smtClean="0">
                <a:solidFill>
                  <a:schemeClr val="tx1"/>
                </a:solidFill>
                <a:latin typeface="Courier New" panose="02070309020205020404" pitchFamily="49" charset="0"/>
                <a:cs typeface="Courier New" panose="02070309020205020404" pitchFamily="49" charset="0"/>
              </a:rPr>
              <a:t>5 </a:t>
            </a:r>
            <a:r>
              <a:rPr lang="en-US" sz="1400" dirty="0">
                <a:solidFill>
                  <a:schemeClr val="tx1"/>
                </a:solidFill>
                <a:latin typeface="Courier New" panose="02070309020205020404" pitchFamily="49" charset="0"/>
                <a:cs typeface="Courier New" panose="02070309020205020404" pitchFamily="49" charset="0"/>
              </a:rPr>
              <a:t>weeks ago              158.3 MB</a:t>
            </a:r>
          </a:p>
        </p:txBody>
      </p:sp>
    </p:spTree>
    <p:extLst>
      <p:ext uri="{BB962C8B-B14F-4D97-AF65-F5344CB8AC3E}">
        <p14:creationId xmlns:p14="http://schemas.microsoft.com/office/powerpoint/2010/main" val="28717436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Image tags</a:t>
            </a:r>
            <a:endParaRPr lang="en-US" sz="2400" dirty="0"/>
          </a:p>
          <a:p>
            <a:pPr>
              <a:buFont typeface="Wingdings" panose="05000000000000000000" pitchFamily="2" charset="2"/>
              <a:buChar char="q"/>
            </a:pPr>
            <a:r>
              <a:rPr lang="en-US" sz="2400" dirty="0" smtClean="0"/>
              <a:t> Points </a:t>
            </a:r>
            <a:r>
              <a:rPr lang="en-US" sz="2400" dirty="0"/>
              <a:t>to a specific </a:t>
            </a:r>
            <a:r>
              <a:rPr lang="en-US" sz="2400" dirty="0" smtClean="0"/>
              <a:t>layer</a:t>
            </a:r>
            <a:endParaRPr lang="en-US" sz="2400" dirty="0"/>
          </a:p>
          <a:p>
            <a:pPr>
              <a:buFont typeface="Wingdings" panose="05000000000000000000" pitchFamily="2" charset="2"/>
              <a:buChar char="q"/>
            </a:pPr>
            <a:r>
              <a:rPr lang="en-US" sz="2400" dirty="0" smtClean="0"/>
              <a:t> Usually </a:t>
            </a:r>
            <a:r>
              <a:rPr lang="en-US" sz="2400" dirty="0"/>
              <a:t>the last most layer gets </a:t>
            </a:r>
            <a:r>
              <a:rPr lang="en-US" sz="2400" dirty="0" smtClean="0"/>
              <a:t>changed</a:t>
            </a:r>
            <a:endParaRPr lang="en-US" sz="2400" dirty="0"/>
          </a:p>
          <a:p>
            <a:pPr>
              <a:buFont typeface="Wingdings" panose="05000000000000000000" pitchFamily="2" charset="2"/>
              <a:buChar char="q"/>
            </a:pPr>
            <a:r>
              <a:rPr lang="en-US" sz="2400" dirty="0" smtClean="0"/>
              <a:t> Can </a:t>
            </a:r>
            <a:r>
              <a:rPr lang="en-US" sz="2400" dirty="0"/>
              <a:t>have multiple tags each pointing to diff layers; same </a:t>
            </a:r>
            <a:r>
              <a:rPr lang="en-US" sz="2400" dirty="0" smtClean="0"/>
              <a:t>base</a:t>
            </a:r>
            <a:endParaRPr lang="en-US" sz="2400" dirty="0"/>
          </a:p>
          <a:p>
            <a:pPr>
              <a:buFont typeface="Wingdings" panose="05000000000000000000" pitchFamily="2" charset="2"/>
              <a:buChar char="q"/>
            </a:pPr>
            <a:r>
              <a:rPr lang="en-US" sz="2400" dirty="0" smtClean="0"/>
              <a:t> Don’t indicate </a:t>
            </a:r>
            <a:r>
              <a:rPr lang="en-US" sz="2400" dirty="0" smtClean="0">
                <a:latin typeface="Courier New" panose="02070309020205020404" pitchFamily="49" charset="0"/>
                <a:cs typeface="Courier New" panose="02070309020205020404" pitchFamily="49" charset="0"/>
              </a:rPr>
              <a:t>latest,</a:t>
            </a:r>
            <a:r>
              <a:rPr lang="en-US" sz="2400" dirty="0" smtClean="0"/>
              <a:t> </a:t>
            </a:r>
            <a:r>
              <a:rPr lang="en-US" sz="2400" dirty="0"/>
              <a:t>if you can help it</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Tree>
    <p:extLst>
      <p:ext uri="{BB962C8B-B14F-4D97-AF65-F5344CB8AC3E}">
        <p14:creationId xmlns:p14="http://schemas.microsoft.com/office/powerpoint/2010/main" val="407689235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Running a </a:t>
            </a:r>
            <a:r>
              <a:rPr lang="en-US" dirty="0" smtClean="0"/>
              <a:t>Local Docker Registry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The </a:t>
            </a:r>
            <a:r>
              <a:rPr lang="en-US" sz="2400" dirty="0"/>
              <a:t>old "python" based </a:t>
            </a:r>
            <a:r>
              <a:rPr lang="en-US" sz="2400" dirty="0" smtClean="0"/>
              <a:t>Docker </a:t>
            </a:r>
            <a:r>
              <a:rPr lang="en-US" sz="2400" dirty="0"/>
              <a:t>registry (before Docker 1.6 has been </a:t>
            </a:r>
            <a:r>
              <a:rPr lang="en-US" sz="2400" dirty="0" smtClean="0"/>
              <a:t>deprecated</a:t>
            </a:r>
            <a:endParaRPr lang="en-US" sz="2400" dirty="0"/>
          </a:p>
          <a:p>
            <a:pPr>
              <a:buFont typeface="Wingdings" panose="05000000000000000000" pitchFamily="2" charset="2"/>
              <a:buChar char="q"/>
            </a:pPr>
            <a:r>
              <a:rPr lang="en-US" sz="2400" dirty="0" smtClean="0"/>
              <a:t> New Docker </a:t>
            </a:r>
            <a:r>
              <a:rPr lang="en-US" sz="2400" dirty="0"/>
              <a:t>registry exists in "Docker Distribution" </a:t>
            </a:r>
            <a:r>
              <a:rPr lang="en-US" sz="2400" dirty="0" smtClean="0"/>
              <a:t>tools</a:t>
            </a:r>
            <a:endParaRPr lang="en-US" sz="2400" dirty="0"/>
          </a:p>
          <a:p>
            <a:pPr lvl="1">
              <a:buFont typeface="Wingdings" panose="05000000000000000000" pitchFamily="2" charset="2"/>
              <a:buChar char="q"/>
            </a:pPr>
            <a:r>
              <a:rPr lang="en-US" sz="2400" dirty="0" smtClean="0"/>
              <a:t> </a:t>
            </a:r>
            <a:r>
              <a:rPr lang="en-US" sz="2400" dirty="0" smtClean="0">
                <a:latin typeface="Courier New" panose="02070309020205020404" pitchFamily="49" charset="0"/>
                <a:cs typeface="Courier New" panose="02070309020205020404" pitchFamily="49" charset="0"/>
              </a:rPr>
              <a:t>https</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github.com/docker/distribution</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t> Can </a:t>
            </a:r>
            <a:r>
              <a:rPr lang="en-US" sz="2400" dirty="0"/>
              <a:t>run local / scaled out </a:t>
            </a:r>
            <a:r>
              <a:rPr lang="en-US" sz="2400" dirty="0" smtClean="0"/>
              <a:t>Docker registries</a:t>
            </a:r>
            <a:endParaRPr lang="en-US" sz="2400" dirty="0"/>
          </a:p>
          <a:p>
            <a:pPr>
              <a:buFont typeface="Wingdings" panose="05000000000000000000" pitchFamily="2" charset="2"/>
              <a:buChar char="q"/>
            </a:pPr>
            <a:r>
              <a:rPr lang="en-US" sz="2400" dirty="0" smtClean="0"/>
              <a:t> Backed </a:t>
            </a:r>
            <a:r>
              <a:rPr lang="en-US" sz="2400" dirty="0"/>
              <a:t>by </a:t>
            </a:r>
            <a:r>
              <a:rPr lang="en-US" sz="2400" dirty="0" smtClean="0"/>
              <a:t>storage</a:t>
            </a:r>
            <a:endParaRPr lang="en-US" sz="2400" dirty="0"/>
          </a:p>
          <a:p>
            <a:pPr>
              <a:buFont typeface="Wingdings" panose="05000000000000000000" pitchFamily="2" charset="2"/>
              <a:buChar char="q"/>
            </a:pPr>
            <a:r>
              <a:rPr lang="en-US" sz="2400" dirty="0" smtClean="0"/>
              <a:t> Getting </a:t>
            </a:r>
            <a:r>
              <a:rPr lang="en-US" sz="2400" dirty="0"/>
              <a:t>started: </a:t>
            </a:r>
            <a:r>
              <a:rPr lang="en-US" sz="2400" dirty="0">
                <a:latin typeface="Courier New" panose="02070309020205020404" pitchFamily="49" charset="0"/>
                <a:cs typeface="Courier New" panose="02070309020205020404" pitchFamily="49" charset="0"/>
              </a:rPr>
              <a:t>https://docs.docker.com/registry/</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Tree>
    <p:extLst>
      <p:ext uri="{BB962C8B-B14F-4D97-AF65-F5344CB8AC3E}">
        <p14:creationId xmlns:p14="http://schemas.microsoft.com/office/powerpoint/2010/main" val="144837769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be 19"/>
          <p:cNvSpPr/>
          <p:nvPr/>
        </p:nvSpPr>
        <p:spPr>
          <a:xfrm>
            <a:off x="1181525" y="1727981"/>
            <a:ext cx="2707650" cy="2382732"/>
          </a:xfrm>
          <a:prstGeom prst="cub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521249" y="2929258"/>
            <a:ext cx="1704986" cy="1098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89674" y="3220677"/>
            <a:ext cx="1384161" cy="523220"/>
          </a:xfrm>
          <a:prstGeom prst="rect">
            <a:avLst/>
          </a:prstGeom>
          <a:noFill/>
        </p:spPr>
        <p:txBody>
          <a:bodyPr wrap="none" rtlCol="0">
            <a:spAutoFit/>
          </a:bodyPr>
          <a:lstStyle/>
          <a:p>
            <a:r>
              <a:rPr lang="en-US" sz="2800" b="1" dirty="0" smtClean="0">
                <a:solidFill>
                  <a:schemeClr val="bg1"/>
                </a:solidFill>
              </a:rPr>
              <a:t>Registry</a:t>
            </a:r>
            <a:endParaRPr lang="en-US" sz="2800" b="1" dirty="0">
              <a:solidFill>
                <a:schemeClr val="bg1"/>
              </a:solidFill>
            </a:endParaRPr>
          </a:p>
        </p:txBody>
      </p:sp>
      <p:sp>
        <p:nvSpPr>
          <p:cNvPr id="23" name="TextBox 22"/>
          <p:cNvSpPr txBox="1"/>
          <p:nvPr/>
        </p:nvSpPr>
        <p:spPr>
          <a:xfrm>
            <a:off x="1245035" y="2350882"/>
            <a:ext cx="1990418" cy="523220"/>
          </a:xfrm>
          <a:prstGeom prst="rect">
            <a:avLst/>
          </a:prstGeom>
          <a:noFill/>
        </p:spPr>
        <p:txBody>
          <a:bodyPr wrap="none" rtlCol="0">
            <a:spAutoFit/>
          </a:bodyPr>
          <a:lstStyle/>
          <a:p>
            <a:pPr algn="ctr"/>
            <a:r>
              <a:rPr lang="en-US" sz="2800" b="1" dirty="0" smtClean="0">
                <a:solidFill>
                  <a:schemeClr val="bg1"/>
                </a:solidFill>
              </a:rPr>
              <a:t>Docker Host</a:t>
            </a:r>
            <a:endParaRPr lang="en-US" sz="2800" b="1" dirty="0">
              <a:solidFill>
                <a:schemeClr val="bg1"/>
              </a:solidFill>
            </a:endParaRPr>
          </a:p>
        </p:txBody>
      </p:sp>
      <p:sp>
        <p:nvSpPr>
          <p:cNvPr id="2" name="Title 1"/>
          <p:cNvSpPr>
            <a:spLocks noGrp="1"/>
          </p:cNvSpPr>
          <p:nvPr>
            <p:ph type="title"/>
          </p:nvPr>
        </p:nvSpPr>
        <p:spPr/>
        <p:txBody>
          <a:bodyPr>
            <a:normAutofit/>
          </a:bodyPr>
          <a:lstStyle/>
          <a:p>
            <a:r>
              <a:rPr lang="en-US" dirty="0"/>
              <a:t>Registry </a:t>
            </a:r>
            <a:r>
              <a:rPr lang="en-US" dirty="0" smtClean="0"/>
              <a:t>Architecture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
        <p:nvSpPr>
          <p:cNvPr id="3" name="Can 2"/>
          <p:cNvSpPr/>
          <p:nvPr/>
        </p:nvSpPr>
        <p:spPr>
          <a:xfrm>
            <a:off x="8493750" y="1881007"/>
            <a:ext cx="1981200" cy="1371600"/>
          </a:xfrm>
          <a:prstGeom prst="can">
            <a:avLst/>
          </a:prstGeom>
          <a:solidFill>
            <a:schemeClr val="accent1">
              <a:lumMod val="40000"/>
              <a:lumOff val="60000"/>
            </a:schemeClr>
          </a:solidFill>
          <a:ln>
            <a:noFill/>
          </a:ln>
          <a:effectLst>
            <a:outerShdw blurRad="50800" dist="76200" dir="654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p:cNvSpPr/>
          <p:nvPr/>
        </p:nvSpPr>
        <p:spPr>
          <a:xfrm>
            <a:off x="8909860" y="2428220"/>
            <a:ext cx="2245820" cy="1513820"/>
          </a:xfrm>
          <a:prstGeom prst="can">
            <a:avLst/>
          </a:prstGeom>
          <a:solidFill>
            <a:schemeClr val="accent1">
              <a:lumMod val="60000"/>
              <a:lumOff val="40000"/>
            </a:schemeClr>
          </a:solidFill>
          <a:ln>
            <a:noFill/>
          </a:ln>
          <a:effectLst>
            <a:outerShdw blurRad="50800" dist="76200" dir="654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p:cNvSpPr/>
          <p:nvPr/>
        </p:nvSpPr>
        <p:spPr>
          <a:xfrm>
            <a:off x="9461251" y="3067154"/>
            <a:ext cx="2249537" cy="1699272"/>
          </a:xfrm>
          <a:prstGeom prst="can">
            <a:avLst/>
          </a:prstGeom>
          <a:solidFill>
            <a:schemeClr val="accent1"/>
          </a:solidFill>
          <a:ln>
            <a:noFill/>
          </a:ln>
          <a:effectLst>
            <a:outerShdw blurRad="50800" dist="76200" dir="654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Storage</a:t>
            </a:r>
            <a:endParaRPr lang="en-US" sz="2800" b="1" dirty="0"/>
          </a:p>
        </p:txBody>
      </p:sp>
      <p:cxnSp>
        <p:nvCxnSpPr>
          <p:cNvPr id="33" name="Straight Connector 32"/>
          <p:cNvCxnSpPr/>
          <p:nvPr/>
        </p:nvCxnSpPr>
        <p:spPr>
          <a:xfrm>
            <a:off x="3561531" y="2919347"/>
            <a:ext cx="1790115" cy="93360"/>
          </a:xfrm>
          <a:prstGeom prst="line">
            <a:avLst/>
          </a:prstGeom>
          <a:ln w="63500" cap="rnd" cmpd="sng">
            <a:prstDash val="solid"/>
          </a:ln>
        </p:spPr>
        <p:style>
          <a:lnRef idx="1">
            <a:schemeClr val="accent1"/>
          </a:lnRef>
          <a:fillRef idx="0">
            <a:schemeClr val="accent1"/>
          </a:fillRef>
          <a:effectRef idx="0">
            <a:schemeClr val="accent1"/>
          </a:effectRef>
          <a:fontRef idx="minor">
            <a:schemeClr val="tx1"/>
          </a:fontRef>
        </p:style>
      </p:cxnSp>
      <p:sp>
        <p:nvSpPr>
          <p:cNvPr id="24" name="Cube 23"/>
          <p:cNvSpPr/>
          <p:nvPr/>
        </p:nvSpPr>
        <p:spPr>
          <a:xfrm>
            <a:off x="1498296" y="2612819"/>
            <a:ext cx="2707650" cy="2382732"/>
          </a:xfrm>
          <a:prstGeom prst="cub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838020" y="3814096"/>
            <a:ext cx="1704986" cy="1098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06445" y="4105515"/>
            <a:ext cx="1384161" cy="523220"/>
          </a:xfrm>
          <a:prstGeom prst="rect">
            <a:avLst/>
          </a:prstGeom>
          <a:noFill/>
        </p:spPr>
        <p:txBody>
          <a:bodyPr wrap="none" rtlCol="0">
            <a:spAutoFit/>
          </a:bodyPr>
          <a:lstStyle/>
          <a:p>
            <a:r>
              <a:rPr lang="en-US" sz="2800" b="1" dirty="0" smtClean="0">
                <a:solidFill>
                  <a:schemeClr val="bg1"/>
                </a:solidFill>
              </a:rPr>
              <a:t>Registry</a:t>
            </a:r>
            <a:endParaRPr lang="en-US" sz="2800" b="1" dirty="0">
              <a:solidFill>
                <a:schemeClr val="bg1"/>
              </a:solidFill>
            </a:endParaRPr>
          </a:p>
        </p:txBody>
      </p:sp>
      <p:sp>
        <p:nvSpPr>
          <p:cNvPr id="29" name="TextBox 28"/>
          <p:cNvSpPr txBox="1"/>
          <p:nvPr/>
        </p:nvSpPr>
        <p:spPr>
          <a:xfrm>
            <a:off x="1561806" y="3235720"/>
            <a:ext cx="1990418" cy="523220"/>
          </a:xfrm>
          <a:prstGeom prst="rect">
            <a:avLst/>
          </a:prstGeom>
          <a:noFill/>
        </p:spPr>
        <p:txBody>
          <a:bodyPr wrap="none" rtlCol="0">
            <a:spAutoFit/>
          </a:bodyPr>
          <a:lstStyle/>
          <a:p>
            <a:pPr algn="ctr"/>
            <a:r>
              <a:rPr lang="en-US" sz="2800" b="1" dirty="0" smtClean="0">
                <a:solidFill>
                  <a:schemeClr val="bg1"/>
                </a:solidFill>
              </a:rPr>
              <a:t>Docker Host</a:t>
            </a:r>
            <a:endParaRPr lang="en-US" sz="2800" b="1" dirty="0">
              <a:solidFill>
                <a:schemeClr val="bg1"/>
              </a:solidFill>
            </a:endParaRPr>
          </a:p>
        </p:txBody>
      </p:sp>
      <p:cxnSp>
        <p:nvCxnSpPr>
          <p:cNvPr id="28" name="Straight Connector 27"/>
          <p:cNvCxnSpPr/>
          <p:nvPr/>
        </p:nvCxnSpPr>
        <p:spPr>
          <a:xfrm flipV="1">
            <a:off x="3924725" y="3603732"/>
            <a:ext cx="1490671" cy="200453"/>
          </a:xfrm>
          <a:prstGeom prst="line">
            <a:avLst/>
          </a:prstGeom>
          <a:ln w="88900" cap="rnd" cmpd="sng">
            <a:prstDash val="soli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403" y="1333003"/>
            <a:ext cx="3924797" cy="3924797"/>
          </a:xfrm>
          <a:prstGeom prst="rect">
            <a:avLst/>
          </a:prstGeom>
        </p:spPr>
      </p:pic>
      <p:sp>
        <p:nvSpPr>
          <p:cNvPr id="17" name="TextBox 16"/>
          <p:cNvSpPr txBox="1"/>
          <p:nvPr/>
        </p:nvSpPr>
        <p:spPr>
          <a:xfrm rot="21388597">
            <a:off x="5852318" y="3595256"/>
            <a:ext cx="2438873" cy="523220"/>
          </a:xfrm>
          <a:prstGeom prst="rect">
            <a:avLst/>
          </a:prstGeom>
          <a:noFill/>
        </p:spPr>
        <p:txBody>
          <a:bodyPr wrap="none" rtlCol="0">
            <a:spAutoFit/>
          </a:bodyPr>
          <a:lstStyle/>
          <a:p>
            <a:r>
              <a:rPr lang="en-US" sz="2800" b="1" dirty="0" smtClean="0"/>
              <a:t>Network-Cloud</a:t>
            </a:r>
            <a:endParaRPr lang="en-US" sz="2800" b="1" dirty="0"/>
          </a:p>
        </p:txBody>
      </p:sp>
      <p:cxnSp>
        <p:nvCxnSpPr>
          <p:cNvPr id="38" name="Straight Connector 37"/>
          <p:cNvCxnSpPr/>
          <p:nvPr/>
        </p:nvCxnSpPr>
        <p:spPr>
          <a:xfrm>
            <a:off x="6781800" y="3097777"/>
            <a:ext cx="2092510" cy="135136"/>
          </a:xfrm>
          <a:prstGeom prst="line">
            <a:avLst/>
          </a:prstGeom>
          <a:ln w="63500" cap="rnd" cmpd="sng">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942822" y="3215753"/>
            <a:ext cx="1967038" cy="230609"/>
          </a:xfrm>
          <a:prstGeom prst="line">
            <a:avLst/>
          </a:prstGeom>
          <a:ln w="88900" cap="rnd" cmpd="sng">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08569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Registry </a:t>
            </a:r>
            <a:r>
              <a:rPr lang="en-US" dirty="0" smtClean="0"/>
              <a:t>Architecture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b="1" dirty="0" smtClean="0"/>
              <a:t>Implemented</a:t>
            </a:r>
            <a:r>
              <a:rPr lang="en-US" sz="2400" dirty="0" smtClean="0"/>
              <a:t> </a:t>
            </a:r>
            <a:r>
              <a:rPr lang="en-US" sz="2400" dirty="0"/>
              <a:t>with a Storage API that can be </a:t>
            </a:r>
            <a:r>
              <a:rPr lang="en-US" sz="2400" dirty="0" smtClean="0"/>
              <a:t>extended</a:t>
            </a:r>
          </a:p>
          <a:p>
            <a:pPr lvl="1">
              <a:buFont typeface="Wingdings" panose="05000000000000000000" pitchFamily="2" charset="2"/>
              <a:buChar char="q"/>
            </a:pPr>
            <a:r>
              <a:rPr lang="en-US" sz="2000" dirty="0"/>
              <a:t> </a:t>
            </a:r>
            <a:r>
              <a:rPr lang="en-US" sz="2000" dirty="0" smtClean="0"/>
              <a:t>More info at: </a:t>
            </a:r>
            <a:r>
              <a:rPr lang="en-US" sz="2000" dirty="0" smtClean="0">
                <a:latin typeface="Courier New" charset="0"/>
                <a:ea typeface="Courier New" charset="0"/>
                <a:cs typeface="Courier New" charset="0"/>
              </a:rPr>
              <a:t>https</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docs.docker.com</a:t>
            </a:r>
            <a:r>
              <a:rPr lang="en-US" sz="2000" dirty="0">
                <a:latin typeface="Courier New" charset="0"/>
                <a:ea typeface="Courier New" charset="0"/>
                <a:cs typeface="Courier New" charset="0"/>
              </a:rPr>
              <a:t>/registry/</a:t>
            </a:r>
            <a:r>
              <a:rPr lang="en-US" sz="2000" dirty="0" err="1">
                <a:latin typeface="Courier New" charset="0"/>
                <a:ea typeface="Courier New" charset="0"/>
                <a:cs typeface="Courier New" charset="0"/>
              </a:rPr>
              <a:t>storagedrivers</a:t>
            </a:r>
            <a:r>
              <a:rPr lang="en-US" sz="2000" dirty="0" smtClean="0">
                <a:latin typeface="Courier New" charset="0"/>
                <a:ea typeface="Courier New" charset="0"/>
                <a:cs typeface="Courier New" charset="0"/>
              </a:rPr>
              <a:t>/</a:t>
            </a:r>
          </a:p>
          <a:p>
            <a:pPr>
              <a:buFont typeface="Wingdings" panose="05000000000000000000" pitchFamily="2" charset="2"/>
              <a:buChar char="q"/>
            </a:pPr>
            <a:r>
              <a:rPr lang="en-US" sz="2400" b="1" dirty="0" smtClean="0"/>
              <a:t> In-memory </a:t>
            </a:r>
            <a:endParaRPr lang="en-US" sz="2400" b="1" dirty="0"/>
          </a:p>
          <a:p>
            <a:pPr lvl="1">
              <a:buFont typeface="Wingdings" panose="05000000000000000000" pitchFamily="2" charset="2"/>
              <a:buChar char="q"/>
            </a:pPr>
            <a:r>
              <a:rPr lang="en-US" sz="2000" dirty="0" smtClean="0"/>
              <a:t> Local</a:t>
            </a:r>
            <a:r>
              <a:rPr lang="en-US" sz="2000" dirty="0"/>
              <a:t>, in-memory; only expected for </a:t>
            </a:r>
            <a:r>
              <a:rPr lang="en-US" sz="2000" dirty="0" smtClean="0"/>
              <a:t>testing/reference</a:t>
            </a:r>
            <a:endParaRPr lang="en-US" sz="2000" dirty="0"/>
          </a:p>
          <a:p>
            <a:pPr>
              <a:buFont typeface="Wingdings" panose="05000000000000000000" pitchFamily="2" charset="2"/>
              <a:buChar char="q"/>
            </a:pPr>
            <a:r>
              <a:rPr lang="en-US" sz="2400" dirty="0" smtClean="0"/>
              <a:t> </a:t>
            </a:r>
            <a:r>
              <a:rPr lang="en-US" sz="2400" b="1" dirty="0" smtClean="0"/>
              <a:t>Filesystem </a:t>
            </a:r>
          </a:p>
          <a:p>
            <a:pPr lvl="1">
              <a:buFont typeface="Wingdings" panose="05000000000000000000" pitchFamily="2" charset="2"/>
              <a:buChar char="q"/>
            </a:pPr>
            <a:r>
              <a:rPr lang="en-US" sz="2000" dirty="0" smtClean="0"/>
              <a:t> Local-storage driver</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Tree>
    <p:extLst>
      <p:ext uri="{BB962C8B-B14F-4D97-AF65-F5344CB8AC3E}">
        <p14:creationId xmlns:p14="http://schemas.microsoft.com/office/powerpoint/2010/main" val="137526542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Registry </a:t>
            </a:r>
            <a:r>
              <a:rPr lang="en-US" dirty="0"/>
              <a:t>Architecture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 </a:t>
            </a:r>
            <a:r>
              <a:rPr lang="en-US" sz="2400" b="1" dirty="0" smtClean="0"/>
              <a:t>Amazon Web Services</a:t>
            </a:r>
            <a:endParaRPr lang="en-US" sz="2400" b="1" dirty="0"/>
          </a:p>
          <a:p>
            <a:pPr lvl="1">
              <a:buFont typeface="Wingdings" panose="05000000000000000000" pitchFamily="2" charset="2"/>
              <a:buChar char="q"/>
            </a:pPr>
            <a:r>
              <a:rPr lang="en-US" sz="2000" dirty="0"/>
              <a:t> </a:t>
            </a:r>
            <a:r>
              <a:rPr lang="en-US" sz="2000" dirty="0" smtClean="0"/>
              <a:t>S3 </a:t>
            </a:r>
            <a:r>
              <a:rPr lang="en-US" sz="2000" dirty="0"/>
              <a:t>B</a:t>
            </a:r>
            <a:r>
              <a:rPr lang="en-US" sz="2000" dirty="0" smtClean="0"/>
              <a:t>uckets</a:t>
            </a:r>
            <a:endParaRPr lang="en-US" sz="2000" dirty="0"/>
          </a:p>
          <a:p>
            <a:pPr>
              <a:buFont typeface="Wingdings" panose="05000000000000000000" pitchFamily="2" charset="2"/>
              <a:buChar char="q"/>
            </a:pPr>
            <a:r>
              <a:rPr lang="en-US" sz="2400" b="1" dirty="0"/>
              <a:t> </a:t>
            </a:r>
            <a:r>
              <a:rPr lang="en-US" sz="2400" b="1" dirty="0" smtClean="0"/>
              <a:t>Microsoft Azure</a:t>
            </a:r>
            <a:endParaRPr lang="en-US" sz="2400" b="1" dirty="0"/>
          </a:p>
          <a:p>
            <a:pPr lvl="1">
              <a:buFont typeface="Wingdings" panose="05000000000000000000" pitchFamily="2" charset="2"/>
              <a:buChar char="q"/>
            </a:pPr>
            <a:r>
              <a:rPr lang="en-US" sz="2000" dirty="0"/>
              <a:t> B</a:t>
            </a:r>
            <a:r>
              <a:rPr lang="en-US" sz="2000" dirty="0" smtClean="0"/>
              <a:t>lob </a:t>
            </a:r>
            <a:r>
              <a:rPr lang="en-US" sz="2000" dirty="0"/>
              <a:t>S</a:t>
            </a:r>
            <a:r>
              <a:rPr lang="en-US" sz="2000" dirty="0" smtClean="0"/>
              <a:t>torage</a:t>
            </a:r>
            <a:endParaRPr lang="en-US" sz="2000" dirty="0"/>
          </a:p>
          <a:p>
            <a:pPr>
              <a:buFont typeface="Wingdings" panose="05000000000000000000" pitchFamily="2" charset="2"/>
              <a:buChar char="q"/>
            </a:pPr>
            <a:r>
              <a:rPr lang="en-US" sz="2400" b="1" dirty="0"/>
              <a:t> </a:t>
            </a:r>
            <a:r>
              <a:rPr lang="en-US" sz="2400" b="1" dirty="0" err="1"/>
              <a:t>Ceph</a:t>
            </a:r>
            <a:r>
              <a:rPr lang="en-US" sz="2400" b="1" dirty="0"/>
              <a:t> </a:t>
            </a:r>
            <a:r>
              <a:rPr lang="en-US" sz="2400" b="1" dirty="0" err="1" smtClean="0"/>
              <a:t>Rados</a:t>
            </a:r>
            <a:r>
              <a:rPr lang="en-US" sz="2400" b="1" dirty="0" smtClean="0"/>
              <a:t> </a:t>
            </a:r>
            <a:endParaRPr lang="en-US" sz="2400" b="1" dirty="0"/>
          </a:p>
          <a:p>
            <a:pPr lvl="1">
              <a:buFont typeface="Wingdings" panose="05000000000000000000" pitchFamily="2" charset="2"/>
              <a:buChar char="q"/>
            </a:pPr>
            <a:r>
              <a:rPr lang="en-US" sz="2000" dirty="0"/>
              <a:t> O</a:t>
            </a:r>
            <a:r>
              <a:rPr lang="en-US" sz="2000" dirty="0" smtClean="0"/>
              <a:t>bject </a:t>
            </a:r>
            <a:r>
              <a:rPr lang="en-US" sz="2000" dirty="0"/>
              <a:t>S</a:t>
            </a:r>
            <a:r>
              <a:rPr lang="en-US" sz="2000" dirty="0" smtClean="0"/>
              <a:t>torage</a:t>
            </a:r>
            <a:endParaRPr lang="en-US" sz="2000" dirty="0"/>
          </a:p>
          <a:p>
            <a:pPr>
              <a:buFont typeface="Wingdings" panose="05000000000000000000" pitchFamily="2" charset="2"/>
              <a:buChar char="q"/>
            </a:pPr>
            <a:r>
              <a:rPr lang="en-US" sz="2400" dirty="0"/>
              <a:t> </a:t>
            </a:r>
            <a:r>
              <a:rPr lang="en-US" sz="2400" b="1" dirty="0" smtClean="0"/>
              <a:t>Swift </a:t>
            </a:r>
            <a:endParaRPr lang="en-US" sz="2400" b="1" dirty="0"/>
          </a:p>
          <a:p>
            <a:pPr lvl="1">
              <a:buFont typeface="Wingdings" panose="05000000000000000000" pitchFamily="2" charset="2"/>
              <a:buChar char="q"/>
            </a:pPr>
            <a:r>
              <a:rPr lang="en-US" sz="2000" dirty="0"/>
              <a:t> OpenStack </a:t>
            </a:r>
            <a:r>
              <a:rPr lang="en-US" sz="2000" dirty="0" smtClean="0"/>
              <a:t>Object </a:t>
            </a:r>
            <a:r>
              <a:rPr lang="en-US" sz="2000" dirty="0"/>
              <a:t>S</a:t>
            </a:r>
            <a:r>
              <a:rPr lang="en-US" sz="2000" dirty="0" smtClean="0"/>
              <a:t>torage</a:t>
            </a:r>
            <a:endParaRPr lang="en-US" sz="2000" dirty="0"/>
          </a:p>
          <a:p>
            <a:pPr>
              <a:buFont typeface="Wingdings" panose="05000000000000000000" pitchFamily="2" charset="2"/>
              <a:buChar char="q"/>
            </a:pPr>
            <a:r>
              <a:rPr lang="en-US" sz="2400" b="1" dirty="0"/>
              <a:t> </a:t>
            </a:r>
            <a:r>
              <a:rPr lang="en-US" sz="2400" b="1" dirty="0" smtClean="0"/>
              <a:t>Overhead Storage Solutions</a:t>
            </a:r>
            <a:endParaRPr lang="en-US" sz="2400" b="1" dirty="0"/>
          </a:p>
          <a:p>
            <a:pPr lvl="1">
              <a:buFont typeface="Wingdings" panose="05000000000000000000" pitchFamily="2" charset="2"/>
              <a:buChar char="q"/>
            </a:pPr>
            <a:r>
              <a:rPr lang="en-US" sz="2000" dirty="0"/>
              <a:t> </a:t>
            </a:r>
            <a:r>
              <a:rPr lang="en-US" sz="2000" dirty="0" err="1"/>
              <a:t>Aliyun</a:t>
            </a:r>
            <a:r>
              <a:rPr lang="en-US" sz="2000" dirty="0"/>
              <a:t> OSS</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a:p>
        </p:txBody>
      </p:sp>
    </p:spTree>
    <p:extLst>
      <p:ext uri="{BB962C8B-B14F-4D97-AF65-F5344CB8AC3E}">
        <p14:creationId xmlns:p14="http://schemas.microsoft.com/office/powerpoint/2010/main" val="409097222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Local Registry</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Let’s </a:t>
            </a:r>
            <a:r>
              <a:rPr lang="en-US" sz="2400" dirty="0"/>
              <a:t>deploy a local registry and try it </a:t>
            </a:r>
            <a:r>
              <a:rPr lang="en-US" sz="2400" dirty="0" smtClean="0"/>
              <a:t>out:</a:t>
            </a:r>
          </a:p>
          <a:p>
            <a:pPr>
              <a:buFont typeface="Wingdings" charset="2"/>
              <a:buChar char="q"/>
            </a:pPr>
            <a:endParaRPr lang="en-US" sz="2400" dirty="0"/>
          </a:p>
          <a:p>
            <a:pPr>
              <a:buFont typeface="Wingdings" charset="2"/>
              <a:buChar char="q"/>
            </a:pPr>
            <a:r>
              <a:rPr lang="en-US" sz="2400" dirty="0" smtClean="0"/>
              <a:t> Output:</a:t>
            </a:r>
            <a:endParaRPr lang="en-US" sz="2400"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
        <p:nvSpPr>
          <p:cNvPr id="6" name="Content Placeholder 2"/>
          <p:cNvSpPr>
            <a:spLocks noGrp="1"/>
          </p:cNvSpPr>
          <p:nvPr/>
        </p:nvSpPr>
        <p:spPr>
          <a:xfrm>
            <a:off x="1945870" y="1585916"/>
            <a:ext cx="8361218" cy="34636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run </a:t>
            </a:r>
            <a:r>
              <a:rPr lang="en-US" dirty="0">
                <a:solidFill>
                  <a:schemeClr val="bg1"/>
                </a:solidFill>
                <a:latin typeface="Courier New" panose="02070309020205020404" pitchFamily="49" charset="0"/>
                <a:cs typeface="Courier New" panose="02070309020205020404" pitchFamily="49" charset="0"/>
              </a:rPr>
              <a:t>-d -p 5000:5000 --name registry registry:2</a:t>
            </a:r>
          </a:p>
          <a:p>
            <a:endParaRPr lang="en-US" sz="1800"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1287779" y="2522973"/>
            <a:ext cx="9677400" cy="3697718"/>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smtClean="0">
                <a:solidFill>
                  <a:schemeClr val="tx1"/>
                </a:solidFill>
                <a:latin typeface="Courier New" panose="02070309020205020404" pitchFamily="49" charset="0"/>
                <a:cs typeface="Courier New" panose="02070309020205020404" pitchFamily="49" charset="0"/>
              </a:rPr>
              <a:t>Unable </a:t>
            </a:r>
            <a:r>
              <a:rPr lang="en-US" sz="1600" dirty="0">
                <a:solidFill>
                  <a:schemeClr val="tx1"/>
                </a:solidFill>
                <a:latin typeface="Courier New" panose="02070309020205020404" pitchFamily="49" charset="0"/>
                <a:cs typeface="Courier New" panose="02070309020205020404" pitchFamily="49" charset="0"/>
              </a:rPr>
              <a:t>to find image 'registry:2' locally</a:t>
            </a:r>
          </a:p>
          <a:p>
            <a:pPr marL="0" indent="0">
              <a:buNone/>
            </a:pPr>
            <a:r>
              <a:rPr lang="en-US" sz="1600" dirty="0" smtClean="0">
                <a:solidFill>
                  <a:schemeClr val="tx1"/>
                </a:solidFill>
                <a:latin typeface="Courier New" panose="02070309020205020404" pitchFamily="49" charset="0"/>
                <a:cs typeface="Courier New" panose="02070309020205020404" pitchFamily="49" charset="0"/>
              </a:rPr>
              <a:t> 2</a:t>
            </a:r>
            <a:r>
              <a:rPr lang="en-US" sz="1600" dirty="0">
                <a:solidFill>
                  <a:schemeClr val="tx1"/>
                </a:solidFill>
                <a:latin typeface="Courier New" panose="02070309020205020404" pitchFamily="49" charset="0"/>
                <a:cs typeface="Courier New" panose="02070309020205020404" pitchFamily="49" charset="0"/>
              </a:rPr>
              <a:t>: Pulling from library/registryf9a9f253f610: Pull complete</a:t>
            </a:r>
          </a:p>
          <a:p>
            <a:pPr marL="0" indent="0">
              <a:buNone/>
            </a:pPr>
            <a:r>
              <a:rPr lang="en-US" sz="1600" dirty="0" smtClean="0">
                <a:solidFill>
                  <a:schemeClr val="tx1"/>
                </a:solidFill>
                <a:latin typeface="Courier New" panose="02070309020205020404" pitchFamily="49" charset="0"/>
                <a:cs typeface="Courier New" panose="02070309020205020404" pitchFamily="49" charset="0"/>
              </a:rPr>
              <a:t> eeb7cb91b09d</a:t>
            </a:r>
            <a:r>
              <a:rPr lang="en-US" sz="1600" dirty="0">
                <a:solidFill>
                  <a:schemeClr val="tx1"/>
                </a:solidFill>
                <a:latin typeface="Courier New" panose="02070309020205020404" pitchFamily="49" charset="0"/>
                <a:cs typeface="Courier New" panose="02070309020205020404" pitchFamily="49" charset="0"/>
              </a:rPr>
              <a:t>: Pull complete</a:t>
            </a:r>
          </a:p>
          <a:p>
            <a:pPr marL="0" indent="0">
              <a:buNone/>
            </a:pPr>
            <a:r>
              <a:rPr lang="en-US" sz="1600" dirty="0" smtClean="0">
                <a:solidFill>
                  <a:schemeClr val="tx1"/>
                </a:solidFill>
                <a:latin typeface="Courier New" panose="02070309020205020404" pitchFamily="49" charset="0"/>
                <a:cs typeface="Courier New" panose="02070309020205020404" pitchFamily="49" charset="0"/>
              </a:rPr>
              <a:t> b3b2a507517e</a:t>
            </a:r>
            <a:r>
              <a:rPr lang="en-US" sz="1600" dirty="0">
                <a:solidFill>
                  <a:schemeClr val="tx1"/>
                </a:solidFill>
                <a:latin typeface="Courier New" panose="02070309020205020404" pitchFamily="49" charset="0"/>
                <a:cs typeface="Courier New" panose="02070309020205020404" pitchFamily="49" charset="0"/>
              </a:rPr>
              <a:t>: Pull complete</a:t>
            </a:r>
          </a:p>
          <a:p>
            <a:pPr marL="0" indent="0">
              <a:buNone/>
            </a:pPr>
            <a:r>
              <a:rPr lang="en-US" sz="1600" dirty="0" smtClean="0">
                <a:solidFill>
                  <a:schemeClr val="tx1"/>
                </a:solidFill>
                <a:latin typeface="Courier New" panose="02070309020205020404" pitchFamily="49" charset="0"/>
                <a:cs typeface="Courier New" panose="02070309020205020404" pitchFamily="49" charset="0"/>
              </a:rPr>
              <a:t> 34e7db8ae1dc</a:t>
            </a:r>
            <a:r>
              <a:rPr lang="en-US" sz="1600" dirty="0">
                <a:solidFill>
                  <a:schemeClr val="tx1"/>
                </a:solidFill>
                <a:latin typeface="Courier New" panose="02070309020205020404" pitchFamily="49" charset="0"/>
                <a:cs typeface="Courier New" panose="02070309020205020404" pitchFamily="49" charset="0"/>
              </a:rPr>
              <a:t>: Pull complete</a:t>
            </a:r>
          </a:p>
          <a:p>
            <a:pPr marL="0" indent="0">
              <a:buNone/>
            </a:pPr>
            <a:r>
              <a:rPr lang="en-US" sz="1600" dirty="0" smtClean="0">
                <a:solidFill>
                  <a:schemeClr val="tx1"/>
                </a:solidFill>
                <a:latin typeface="Courier New" panose="02070309020205020404" pitchFamily="49" charset="0"/>
                <a:cs typeface="Courier New" panose="02070309020205020404" pitchFamily="49" charset="0"/>
              </a:rPr>
              <a:t> 2eafecf5086b</a:t>
            </a:r>
            <a:r>
              <a:rPr lang="en-US" sz="1600" dirty="0">
                <a:solidFill>
                  <a:schemeClr val="tx1"/>
                </a:solidFill>
                <a:latin typeface="Courier New" panose="02070309020205020404" pitchFamily="49" charset="0"/>
                <a:cs typeface="Courier New" panose="02070309020205020404" pitchFamily="49" charset="0"/>
              </a:rPr>
              <a:t>: Pull complete</a:t>
            </a:r>
          </a:p>
          <a:p>
            <a:pPr marL="0" indent="0">
              <a:buNone/>
            </a:pPr>
            <a:r>
              <a:rPr lang="en-US" sz="1600" dirty="0" smtClean="0">
                <a:solidFill>
                  <a:schemeClr val="tx1"/>
                </a:solidFill>
                <a:latin typeface="Courier New" panose="02070309020205020404" pitchFamily="49" charset="0"/>
                <a:cs typeface="Courier New" panose="02070309020205020404" pitchFamily="49" charset="0"/>
              </a:rPr>
              <a:t> Digest</a:t>
            </a:r>
            <a:r>
              <a:rPr lang="en-US" sz="1600" dirty="0">
                <a:solidFill>
                  <a:schemeClr val="tx1"/>
                </a:solidFill>
                <a:latin typeface="Courier New" panose="02070309020205020404" pitchFamily="49" charset="0"/>
                <a:cs typeface="Courier New" panose="02070309020205020404" pitchFamily="49" charset="0"/>
              </a:rPr>
              <a:t>: sha256:802127562bcb59ac617a1296d70023258f22fc3e401fa86c866447a8c36e4278</a:t>
            </a:r>
          </a:p>
          <a:p>
            <a:pPr marL="0" indent="0">
              <a:buNone/>
            </a:pPr>
            <a:r>
              <a:rPr lang="en-US" sz="1600" dirty="0" smtClean="0">
                <a:solidFill>
                  <a:schemeClr val="tx1"/>
                </a:solidFill>
                <a:latin typeface="Courier New" panose="02070309020205020404" pitchFamily="49" charset="0"/>
                <a:cs typeface="Courier New" panose="02070309020205020404" pitchFamily="49" charset="0"/>
              </a:rPr>
              <a:t> Status</a:t>
            </a:r>
            <a:r>
              <a:rPr lang="en-US" sz="1600" dirty="0">
                <a:solidFill>
                  <a:schemeClr val="tx1"/>
                </a:solidFill>
                <a:latin typeface="Courier New" panose="02070309020205020404" pitchFamily="49" charset="0"/>
                <a:cs typeface="Courier New" panose="02070309020205020404" pitchFamily="49" charset="0"/>
              </a:rPr>
              <a:t>: Downloaded newer image for registry:2</a:t>
            </a:r>
          </a:p>
          <a:p>
            <a:pPr marL="0" indent="0">
              <a:buNone/>
            </a:pPr>
            <a:r>
              <a:rPr lang="en-US" sz="1600" dirty="0" smtClean="0">
                <a:solidFill>
                  <a:schemeClr val="tx1"/>
                </a:solidFill>
                <a:latin typeface="Courier New" panose="02070309020205020404" pitchFamily="49" charset="0"/>
                <a:cs typeface="Courier New" panose="02070309020205020404" pitchFamily="49" charset="0"/>
              </a:rPr>
              <a:t> d89a9c4719089af289e38bcc436dff0db37aa1e82ebbe5e19ce508d87dd9cd0a</a:t>
            </a:r>
            <a:endParaRPr lang="en-US"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63440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Push to </a:t>
            </a:r>
            <a:r>
              <a:rPr lang="en-US" dirty="0" smtClean="0"/>
              <a:t>Registry</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Let’s </a:t>
            </a:r>
            <a:r>
              <a:rPr lang="en-US" sz="2400" dirty="0"/>
              <a:t>tag and push our previously created </a:t>
            </a:r>
            <a:r>
              <a:rPr lang="en-US" sz="2400" dirty="0" smtClean="0"/>
              <a:t>Docker </a:t>
            </a:r>
            <a:r>
              <a:rPr lang="en-US" sz="2400" dirty="0"/>
              <a:t>image to our new registry</a:t>
            </a:r>
            <a:r>
              <a:rPr lang="en-US" sz="2400" dirty="0" smtClean="0"/>
              <a:t>:</a:t>
            </a:r>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a:t> T</a:t>
            </a:r>
            <a:r>
              <a:rPr lang="en-US" sz="2400" dirty="0" smtClean="0"/>
              <a:t>hen </a:t>
            </a:r>
            <a:r>
              <a:rPr lang="en-US" sz="2400" dirty="0"/>
              <a:t>push it: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
        <p:nvSpPr>
          <p:cNvPr id="7" name="Content Placeholder 2"/>
          <p:cNvSpPr>
            <a:spLocks noGrp="1"/>
          </p:cNvSpPr>
          <p:nvPr/>
        </p:nvSpPr>
        <p:spPr>
          <a:xfrm>
            <a:off x="1296988" y="1759354"/>
            <a:ext cx="9601200" cy="284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err="1">
                <a:solidFill>
                  <a:schemeClr val="bg1"/>
                </a:solidFill>
                <a:latin typeface="Courier New" panose="02070309020205020404" pitchFamily="49" charset="0"/>
                <a:cs typeface="Courier New" panose="02070309020205020404" pitchFamily="49" charset="0"/>
              </a:rPr>
              <a:t>docker</a:t>
            </a:r>
            <a:r>
              <a:rPr lang="en-US" sz="1800" dirty="0">
                <a:solidFill>
                  <a:schemeClr val="bg1"/>
                </a:solidFill>
                <a:latin typeface="Courier New" panose="02070309020205020404" pitchFamily="49" charset="0"/>
                <a:cs typeface="Courier New" panose="02070309020205020404" pitchFamily="49" charset="0"/>
              </a:rPr>
              <a:t> tag </a:t>
            </a:r>
            <a:r>
              <a:rPr lang="en-US" sz="1800" dirty="0" err="1">
                <a:solidFill>
                  <a:schemeClr val="bg1"/>
                </a:solidFill>
                <a:latin typeface="Courier New" panose="02070309020205020404" pitchFamily="49" charset="0"/>
                <a:cs typeface="Courier New" panose="02070309020205020404" pitchFamily="49" charset="0"/>
              </a:rPr>
              <a:t>local.io</a:t>
            </a:r>
            <a:r>
              <a:rPr lang="en-US" sz="1800" dirty="0">
                <a:solidFill>
                  <a:schemeClr val="bg1"/>
                </a:solidFill>
                <a:latin typeface="Courier New" panose="02070309020205020404" pitchFamily="49" charset="0"/>
                <a:cs typeface="Courier New" panose="02070309020205020404" pitchFamily="49" charset="0"/>
              </a:rPr>
              <a:t>/</a:t>
            </a:r>
            <a:r>
              <a:rPr lang="en-US" sz="1800" dirty="0" err="1">
                <a:solidFill>
                  <a:schemeClr val="bg1"/>
                </a:solidFill>
                <a:latin typeface="Courier New" panose="02070309020205020404" pitchFamily="49" charset="0"/>
                <a:cs typeface="Courier New" panose="02070309020205020404" pitchFamily="49" charset="0"/>
              </a:rPr>
              <a:t>docker</a:t>
            </a:r>
            <a:r>
              <a:rPr lang="en-US" sz="1800" dirty="0">
                <a:solidFill>
                  <a:schemeClr val="bg1"/>
                </a:solidFill>
                <a:latin typeface="Courier New" panose="02070309020205020404" pitchFamily="49" charset="0"/>
                <a:cs typeface="Courier New" panose="02070309020205020404" pitchFamily="49" charset="0"/>
              </a:rPr>
              <a:t>-java localhost:5000/</a:t>
            </a:r>
            <a:r>
              <a:rPr lang="en-US" sz="1800" dirty="0" err="1">
                <a:solidFill>
                  <a:schemeClr val="bg1"/>
                </a:solidFill>
                <a:latin typeface="Courier New" panose="02070309020205020404" pitchFamily="49" charset="0"/>
                <a:cs typeface="Courier New" panose="02070309020205020404" pitchFamily="49" charset="0"/>
              </a:rPr>
              <a:t>local.io</a:t>
            </a:r>
            <a:r>
              <a:rPr lang="en-US" sz="1800" dirty="0">
                <a:solidFill>
                  <a:schemeClr val="bg1"/>
                </a:solidFill>
                <a:latin typeface="Courier New" panose="02070309020205020404" pitchFamily="49" charset="0"/>
                <a:cs typeface="Courier New" panose="02070309020205020404" pitchFamily="49" charset="0"/>
              </a:rPr>
              <a:t>/</a:t>
            </a:r>
            <a:r>
              <a:rPr lang="en-US" sz="1800" dirty="0" err="1">
                <a:solidFill>
                  <a:schemeClr val="bg1"/>
                </a:solidFill>
                <a:latin typeface="Courier New" panose="02070309020205020404" pitchFamily="49" charset="0"/>
                <a:cs typeface="Courier New" panose="02070309020205020404" pitchFamily="49" charset="0"/>
              </a:rPr>
              <a:t>docker</a:t>
            </a:r>
            <a:r>
              <a:rPr lang="en-US" sz="1800" dirty="0">
                <a:solidFill>
                  <a:schemeClr val="bg1"/>
                </a:solidFill>
                <a:latin typeface="Courier New" panose="02070309020205020404" pitchFamily="49" charset="0"/>
                <a:cs typeface="Courier New" panose="02070309020205020404" pitchFamily="49" charset="0"/>
              </a:rPr>
              <a:t>-java</a:t>
            </a:r>
          </a:p>
        </p:txBody>
      </p:sp>
      <p:sp>
        <p:nvSpPr>
          <p:cNvPr id="8" name="Content Placeholder 2"/>
          <p:cNvSpPr>
            <a:spLocks noGrp="1"/>
          </p:cNvSpPr>
          <p:nvPr/>
        </p:nvSpPr>
        <p:spPr>
          <a:xfrm>
            <a:off x="2057400" y="3152707"/>
            <a:ext cx="7696200" cy="284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a:solidFill>
                  <a:schemeClr val="bg1"/>
                </a:solidFill>
                <a:latin typeface="Courier New" panose="02070309020205020404" pitchFamily="49" charset="0"/>
                <a:cs typeface="Courier New" panose="02070309020205020404" pitchFamily="49" charset="0"/>
              </a:rPr>
              <a:t>docker push localhost:5000/local.io/docker-java</a:t>
            </a:r>
            <a:endParaRPr lang="en-US" sz="1800" dirty="0" err="1">
              <a:solidFill>
                <a:schemeClr val="bg1"/>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4729" y="3437467"/>
            <a:ext cx="3416300" cy="2552700"/>
          </a:xfrm>
          <a:prstGeom prst="rect">
            <a:avLst/>
          </a:prstGeom>
        </p:spPr>
      </p:pic>
    </p:spTree>
    <p:extLst>
      <p:ext uri="{BB962C8B-B14F-4D97-AF65-F5344CB8AC3E}">
        <p14:creationId xmlns:p14="http://schemas.microsoft.com/office/powerpoint/2010/main" val="38049633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Push to </a:t>
            </a:r>
            <a:r>
              <a:rPr lang="en-US" dirty="0" smtClean="0"/>
              <a:t>Registry</a:t>
            </a:r>
            <a:endParaRPr lang="en-US" dirty="0"/>
          </a:p>
        </p:txBody>
      </p:sp>
      <p:sp>
        <p:nvSpPr>
          <p:cNvPr id="3" name="Content Placeholder 2"/>
          <p:cNvSpPr>
            <a:spLocks noGrp="1"/>
          </p:cNvSpPr>
          <p:nvPr>
            <p:ph idx="1"/>
          </p:nvPr>
        </p:nvSpPr>
        <p:spPr/>
        <p:txBody>
          <a:bodyPr/>
          <a:lstStyle/>
          <a:p>
            <a:pPr>
              <a:buFont typeface="Wingdings" charset="2"/>
              <a:buChar char="q"/>
            </a:pPr>
            <a:r>
              <a:rPr lang="en-US" dirty="0" smtClean="0"/>
              <a:t> </a:t>
            </a:r>
            <a:r>
              <a:rPr lang="en-US" sz="2400" dirty="0" smtClean="0"/>
              <a:t>Output</a:t>
            </a:r>
            <a:r>
              <a:rPr lang="en-US" dirty="0" smtClean="0"/>
              <a:t>: </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
        <p:nvSpPr>
          <p:cNvPr id="9" name="Content Placeholder 2"/>
          <p:cNvSpPr>
            <a:spLocks noGrp="1"/>
          </p:cNvSpPr>
          <p:nvPr/>
        </p:nvSpPr>
        <p:spPr>
          <a:xfrm>
            <a:off x="838200" y="1542484"/>
            <a:ext cx="10599421" cy="44958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The push refers to a repository [localhost:5000/local.io/</a:t>
            </a:r>
            <a:r>
              <a:rPr lang="en-US" sz="1800" dirty="0" err="1">
                <a:solidFill>
                  <a:schemeClr val="tx1"/>
                </a:solidFill>
                <a:latin typeface="Courier New" panose="02070309020205020404" pitchFamily="49" charset="0"/>
                <a:cs typeface="Courier New" panose="02070309020205020404" pitchFamily="49" charset="0"/>
              </a:rPr>
              <a:t>docker</a:t>
            </a:r>
            <a:r>
              <a:rPr lang="en-US" sz="1800" dirty="0">
                <a:solidFill>
                  <a:schemeClr val="tx1"/>
                </a:solidFill>
                <a:latin typeface="Courier New" panose="02070309020205020404" pitchFamily="49" charset="0"/>
                <a:cs typeface="Courier New" panose="02070309020205020404" pitchFamily="49" charset="0"/>
              </a:rPr>
              <a:t>-java] (</a:t>
            </a:r>
            <a:r>
              <a:rPr lang="en-US" sz="1800" dirty="0" err="1">
                <a:solidFill>
                  <a:schemeClr val="tx1"/>
                </a:solidFill>
                <a:latin typeface="Courier New" panose="02070309020205020404" pitchFamily="49" charset="0"/>
                <a:cs typeface="Courier New" panose="02070309020205020404" pitchFamily="49" charset="0"/>
              </a:rPr>
              <a:t>len</a:t>
            </a:r>
            <a:r>
              <a:rPr lang="en-US" sz="1800" dirty="0">
                <a:solidFill>
                  <a:schemeClr val="tx1"/>
                </a:solidFill>
                <a:latin typeface="Courier New" panose="02070309020205020404" pitchFamily="49" charset="0"/>
                <a:cs typeface="Courier New" panose="02070309020205020404" pitchFamily="49" charset="0"/>
              </a:rPr>
              <a:t>: 1)</a:t>
            </a:r>
          </a:p>
          <a:p>
            <a:pPr marL="0" indent="0">
              <a:buNone/>
            </a:pPr>
            <a:r>
              <a:rPr lang="en-US" sz="1800" dirty="0">
                <a:solidFill>
                  <a:schemeClr val="tx1"/>
                </a:solidFill>
                <a:latin typeface="Courier New" panose="02070309020205020404" pitchFamily="49" charset="0"/>
                <a:cs typeface="Courier New" panose="02070309020205020404" pitchFamily="49" charset="0"/>
              </a:rPr>
              <a:t>8d11c57aafa6: Image successfully pushed</a:t>
            </a:r>
          </a:p>
          <a:p>
            <a:pPr marL="0" indent="0">
              <a:buNone/>
            </a:pPr>
            <a:r>
              <a:rPr lang="en-US" sz="1800" dirty="0" smtClean="0">
                <a:solidFill>
                  <a:schemeClr val="tx1"/>
                </a:solidFill>
                <a:latin typeface="Courier New" panose="02070309020205020404" pitchFamily="49" charset="0"/>
                <a:cs typeface="Courier New" panose="02070309020205020404" pitchFamily="49" charset="0"/>
              </a:rPr>
              <a:t>9dbce2cf69a6: Image successfully pushed</a:t>
            </a:r>
          </a:p>
          <a:p>
            <a:pPr marL="0" indent="0">
              <a:buNone/>
            </a:pPr>
            <a:r>
              <a:rPr lang="en-US" sz="1800" dirty="0" smtClean="0">
                <a:solidFill>
                  <a:schemeClr val="tx1"/>
                </a:solidFill>
                <a:latin typeface="Courier New" panose="02070309020205020404" pitchFamily="49" charset="0"/>
                <a:cs typeface="Courier New" panose="02070309020205020404" pitchFamily="49" charset="0"/>
              </a:rPr>
              <a:t>e9fa5d3a0d0e</a:t>
            </a:r>
            <a:r>
              <a:rPr lang="en-US" sz="1800" dirty="0">
                <a:solidFill>
                  <a:schemeClr val="tx1"/>
                </a:solidFill>
                <a:latin typeface="Courier New" panose="02070309020205020404" pitchFamily="49" charset="0"/>
                <a:cs typeface="Courier New" panose="02070309020205020404" pitchFamily="49" charset="0"/>
              </a:rPr>
              <a:t>: Image already exists</a:t>
            </a:r>
          </a:p>
          <a:p>
            <a:pPr marL="0" indent="0">
              <a:buNone/>
            </a:pPr>
            <a:r>
              <a:rPr lang="en-US" sz="1800" dirty="0">
                <a:solidFill>
                  <a:schemeClr val="tx1"/>
                </a:solidFill>
                <a:latin typeface="Courier New" panose="02070309020205020404" pitchFamily="49" charset="0"/>
                <a:cs typeface="Courier New" panose="02070309020205020404" pitchFamily="49" charset="0"/>
              </a:rPr>
              <a:t>c9853740aa05: Image already exists</a:t>
            </a:r>
          </a:p>
          <a:p>
            <a:pPr marL="0" indent="0">
              <a:buNone/>
            </a:pPr>
            <a:r>
              <a:rPr lang="en-US" sz="1800" dirty="0">
                <a:solidFill>
                  <a:schemeClr val="tx1"/>
                </a:solidFill>
                <a:latin typeface="Courier New" panose="02070309020205020404" pitchFamily="49" charset="0"/>
                <a:cs typeface="Courier New" panose="02070309020205020404" pitchFamily="49" charset="0"/>
              </a:rPr>
              <a:t>e9407f1d4b65: Image already exists</a:t>
            </a:r>
          </a:p>
          <a:p>
            <a:pPr marL="0" indent="0">
              <a:buNone/>
            </a:pPr>
            <a:r>
              <a:rPr lang="en-US" sz="1800" dirty="0">
                <a:solidFill>
                  <a:schemeClr val="tx1"/>
                </a:solidFill>
                <a:latin typeface="Courier New" panose="02070309020205020404" pitchFamily="49" charset="0"/>
                <a:cs typeface="Courier New" panose="02070309020205020404" pitchFamily="49" charset="0"/>
              </a:rPr>
              <a:t>0cd86ce0a197: Image successfully pushed</a:t>
            </a:r>
          </a:p>
          <a:p>
            <a:pPr marL="0" indent="0">
              <a:buNone/>
            </a:pPr>
            <a:r>
              <a:rPr lang="en-US" sz="1800" dirty="0">
                <a:solidFill>
                  <a:schemeClr val="tx1"/>
                </a:solidFill>
                <a:latin typeface="Courier New" panose="02070309020205020404" pitchFamily="49" charset="0"/>
                <a:cs typeface="Courier New" panose="02070309020205020404" pitchFamily="49" charset="0"/>
              </a:rPr>
              <a:t>fa5be2806d4c: Image already exists</a:t>
            </a:r>
          </a:p>
          <a:p>
            <a:pPr marL="0" indent="0">
              <a:buNone/>
            </a:pPr>
            <a:r>
              <a:rPr lang="en-US" sz="1800" dirty="0">
                <a:solidFill>
                  <a:schemeClr val="tx1"/>
                </a:solidFill>
                <a:latin typeface="Courier New" panose="02070309020205020404" pitchFamily="49" charset="0"/>
                <a:cs typeface="Courier New" panose="02070309020205020404" pitchFamily="49" charset="0"/>
              </a:rPr>
              <a:t>latest: digest: sha256:0cebcc42cbc25848524eff2cf4aa9d5a47e5d360c5ebfb931e6d33cfd8a38b97 size: 29837</a:t>
            </a:r>
          </a:p>
        </p:txBody>
      </p:sp>
    </p:spTree>
    <p:extLst>
      <p:ext uri="{BB962C8B-B14F-4D97-AF65-F5344CB8AC3E}">
        <p14:creationId xmlns:p14="http://schemas.microsoft.com/office/powerpoint/2010/main" val="79822147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Lab</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37</a:t>
            </a:fld>
            <a:endParaRPr lang="en-US" altLang="en-US"/>
          </a:p>
        </p:txBody>
      </p:sp>
    </p:spTree>
    <p:extLst>
      <p:ext uri="{BB962C8B-B14F-4D97-AF65-F5344CB8AC3E}">
        <p14:creationId xmlns:p14="http://schemas.microsoft.com/office/powerpoint/2010/main" val="1842172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a:t>
            </a:r>
            <a:r>
              <a:rPr lang="en-US" dirty="0" smtClean="0"/>
              <a:t>Images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
        <p:nvSpPr>
          <p:cNvPr id="7" name="Cube 6"/>
          <p:cNvSpPr/>
          <p:nvPr/>
        </p:nvSpPr>
        <p:spPr>
          <a:xfrm>
            <a:off x="2207294" y="2794016"/>
            <a:ext cx="7705313" cy="4317074"/>
          </a:xfrm>
          <a:prstGeom prst="cube">
            <a:avLst>
              <a:gd name="adj" fmla="val 45428"/>
            </a:avLst>
          </a:prstGeom>
          <a:solidFill>
            <a:schemeClr val="accent6"/>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be 7"/>
          <p:cNvSpPr/>
          <p:nvPr/>
        </p:nvSpPr>
        <p:spPr>
          <a:xfrm>
            <a:off x="3168258" y="2657023"/>
            <a:ext cx="6732202" cy="2209623"/>
          </a:xfrm>
          <a:prstGeom prst="cube">
            <a:avLst>
              <a:gd name="adj" fmla="val 45428"/>
            </a:avLst>
          </a:prstGeom>
          <a:solidFill>
            <a:schemeClr val="accent1">
              <a:lumMod val="60000"/>
              <a:lumOff val="40000"/>
            </a:schemeClr>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197265">
            <a:off x="8347377" y="3332446"/>
            <a:ext cx="2077813" cy="769441"/>
          </a:xfrm>
          <a:prstGeom prst="rect">
            <a:avLst/>
          </a:prstGeom>
          <a:noFill/>
          <a:scene3d>
            <a:camera prst="isometricOffAxis2Right"/>
            <a:lightRig rig="threePt" dir="t"/>
          </a:scene3d>
        </p:spPr>
        <p:txBody>
          <a:bodyPr wrap="none" rtlCol="0">
            <a:spAutoFit/>
          </a:bodyPr>
          <a:lstStyle/>
          <a:p>
            <a:r>
              <a:rPr lang="en-US" sz="4400" b="1" spc="300" dirty="0" smtClean="0"/>
              <a:t>Debian</a:t>
            </a:r>
            <a:endParaRPr lang="en-US" sz="4400" b="1" spc="300" dirty="0"/>
          </a:p>
        </p:txBody>
      </p:sp>
      <p:sp>
        <p:nvSpPr>
          <p:cNvPr id="10" name="Cube 9"/>
          <p:cNvSpPr/>
          <p:nvPr/>
        </p:nvSpPr>
        <p:spPr>
          <a:xfrm>
            <a:off x="3168258" y="2014311"/>
            <a:ext cx="6732202" cy="2209623"/>
          </a:xfrm>
          <a:prstGeom prst="cube">
            <a:avLst>
              <a:gd name="adj" fmla="val 45428"/>
            </a:avLst>
          </a:prstGeom>
          <a:solidFill>
            <a:srgbClr val="FF5220"/>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97265">
            <a:off x="8400403" y="2722007"/>
            <a:ext cx="2045945" cy="769441"/>
          </a:xfrm>
          <a:prstGeom prst="rect">
            <a:avLst/>
          </a:prstGeom>
          <a:noFill/>
          <a:scene3d>
            <a:camera prst="isometricOffAxis2Right"/>
            <a:lightRig rig="threePt" dir="t"/>
          </a:scene3d>
        </p:spPr>
        <p:txBody>
          <a:bodyPr wrap="none" rtlCol="0">
            <a:spAutoFit/>
          </a:bodyPr>
          <a:lstStyle/>
          <a:p>
            <a:r>
              <a:rPr lang="en-US" sz="4400" b="1" spc="300" dirty="0" smtClean="0"/>
              <a:t>EMACS</a:t>
            </a:r>
            <a:endParaRPr lang="en-US" sz="4400" b="1" spc="300" dirty="0"/>
          </a:p>
        </p:txBody>
      </p:sp>
      <p:sp>
        <p:nvSpPr>
          <p:cNvPr id="12" name="Cube 11"/>
          <p:cNvSpPr/>
          <p:nvPr/>
        </p:nvSpPr>
        <p:spPr>
          <a:xfrm>
            <a:off x="3168258" y="1371600"/>
            <a:ext cx="6732202" cy="2209623"/>
          </a:xfrm>
          <a:prstGeom prst="cube">
            <a:avLst>
              <a:gd name="adj" fmla="val 45428"/>
            </a:avLst>
          </a:prstGeom>
          <a:solidFill>
            <a:srgbClr val="FF5220"/>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97265">
            <a:off x="8342793" y="2062561"/>
            <a:ext cx="2161169" cy="769441"/>
          </a:xfrm>
          <a:prstGeom prst="rect">
            <a:avLst/>
          </a:prstGeom>
          <a:noFill/>
          <a:scene3d>
            <a:camera prst="isometricOffAxis2Right"/>
            <a:lightRig rig="threePt" dir="t"/>
          </a:scene3d>
        </p:spPr>
        <p:txBody>
          <a:bodyPr wrap="none" rtlCol="0">
            <a:spAutoFit/>
          </a:bodyPr>
          <a:lstStyle/>
          <a:p>
            <a:r>
              <a:rPr lang="en-US" sz="4400" b="1" spc="300" dirty="0" smtClean="0"/>
              <a:t>Apache</a:t>
            </a:r>
          </a:p>
        </p:txBody>
      </p:sp>
      <p:sp>
        <p:nvSpPr>
          <p:cNvPr id="14" name="Cube 13"/>
          <p:cNvSpPr/>
          <p:nvPr/>
        </p:nvSpPr>
        <p:spPr>
          <a:xfrm>
            <a:off x="3168258" y="685800"/>
            <a:ext cx="6732202" cy="2209623"/>
          </a:xfrm>
          <a:prstGeom prst="cube">
            <a:avLst>
              <a:gd name="adj" fmla="val 45428"/>
            </a:avLst>
          </a:prstGeom>
          <a:solidFill>
            <a:schemeClr val="accent1">
              <a:alpha val="65000"/>
            </a:schemeClr>
          </a:solidFill>
          <a:effectLst/>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33012" y="1768961"/>
            <a:ext cx="5176417" cy="646331"/>
          </a:xfrm>
          <a:prstGeom prst="rect">
            <a:avLst/>
          </a:prstGeom>
          <a:noFill/>
        </p:spPr>
        <p:txBody>
          <a:bodyPr wrap="none" rtlCol="0">
            <a:spAutoFit/>
          </a:bodyPr>
          <a:lstStyle/>
          <a:p>
            <a:r>
              <a:rPr lang="en-US" sz="3600" b="1" dirty="0">
                <a:latin typeface="Courier New" charset="0"/>
                <a:ea typeface="Courier New" charset="0"/>
                <a:cs typeface="Courier New" charset="0"/>
              </a:rPr>
              <a:t>Writable </a:t>
            </a:r>
            <a:r>
              <a:rPr lang="en-US" sz="3600" b="1" dirty="0" smtClean="0">
                <a:latin typeface="Courier New" charset="0"/>
                <a:ea typeface="Courier New" charset="0"/>
                <a:cs typeface="Courier New" charset="0"/>
              </a:rPr>
              <a:t>Container</a:t>
            </a:r>
            <a:endParaRPr lang="en-US" sz="3600" b="1" dirty="0">
              <a:latin typeface="Courier New" charset="0"/>
              <a:ea typeface="Courier New" charset="0"/>
              <a:cs typeface="Courier New" charset="0"/>
            </a:endParaRPr>
          </a:p>
        </p:txBody>
      </p:sp>
      <p:sp>
        <p:nvSpPr>
          <p:cNvPr id="16" name="TextBox 15"/>
          <p:cNvSpPr txBox="1"/>
          <p:nvPr/>
        </p:nvSpPr>
        <p:spPr>
          <a:xfrm>
            <a:off x="7038733" y="2401295"/>
            <a:ext cx="1763624" cy="646331"/>
          </a:xfrm>
          <a:prstGeom prst="rect">
            <a:avLst/>
          </a:prstGeom>
          <a:noFill/>
        </p:spPr>
        <p:txBody>
          <a:bodyPr wrap="none" rtlCol="0">
            <a:spAutoFit/>
          </a:bodyPr>
          <a:lstStyle/>
          <a:p>
            <a:pPr algn="r"/>
            <a:r>
              <a:rPr lang="en-US" sz="3600" b="1" spc="300" dirty="0" smtClean="0">
                <a:latin typeface="Courier New" charset="0"/>
                <a:ea typeface="Courier New" charset="0"/>
                <a:cs typeface="Courier New" charset="0"/>
              </a:rPr>
              <a:t>Image</a:t>
            </a:r>
            <a:endParaRPr lang="en-US" sz="3600" b="1" spc="300" dirty="0">
              <a:latin typeface="Courier New" charset="0"/>
              <a:ea typeface="Courier New" charset="0"/>
              <a:cs typeface="Courier New" charset="0"/>
            </a:endParaRPr>
          </a:p>
        </p:txBody>
      </p:sp>
      <p:sp>
        <p:nvSpPr>
          <p:cNvPr id="17" name="TextBox 16"/>
          <p:cNvSpPr txBox="1"/>
          <p:nvPr/>
        </p:nvSpPr>
        <p:spPr>
          <a:xfrm>
            <a:off x="7036120" y="3042392"/>
            <a:ext cx="1763624" cy="646331"/>
          </a:xfrm>
          <a:prstGeom prst="rect">
            <a:avLst/>
          </a:prstGeom>
          <a:noFill/>
        </p:spPr>
        <p:txBody>
          <a:bodyPr wrap="none" rtlCol="0">
            <a:spAutoFit/>
          </a:bodyPr>
          <a:lstStyle/>
          <a:p>
            <a:pPr algn="r"/>
            <a:r>
              <a:rPr lang="en-US" sz="3600" b="1" spc="300" dirty="0" smtClean="0">
                <a:latin typeface="Courier New" charset="0"/>
                <a:ea typeface="Courier New" charset="0"/>
                <a:cs typeface="Courier New" charset="0"/>
              </a:rPr>
              <a:t>Image</a:t>
            </a:r>
            <a:endParaRPr lang="en-US" sz="3600" b="1" spc="300" dirty="0">
              <a:latin typeface="Courier New" charset="0"/>
              <a:ea typeface="Courier New" charset="0"/>
              <a:cs typeface="Courier New" charset="0"/>
            </a:endParaRPr>
          </a:p>
        </p:txBody>
      </p:sp>
      <p:sp>
        <p:nvSpPr>
          <p:cNvPr id="18" name="TextBox 17"/>
          <p:cNvSpPr txBox="1"/>
          <p:nvPr/>
        </p:nvSpPr>
        <p:spPr>
          <a:xfrm>
            <a:off x="5457162" y="3681533"/>
            <a:ext cx="3342582" cy="646331"/>
          </a:xfrm>
          <a:prstGeom prst="rect">
            <a:avLst/>
          </a:prstGeom>
          <a:noFill/>
        </p:spPr>
        <p:txBody>
          <a:bodyPr wrap="none" rtlCol="0">
            <a:spAutoFit/>
          </a:bodyPr>
          <a:lstStyle/>
          <a:p>
            <a:pPr algn="r"/>
            <a:r>
              <a:rPr lang="en-US" sz="3600" b="1" spc="300" dirty="0" smtClean="0">
                <a:latin typeface="Courier New" charset="0"/>
                <a:ea typeface="Courier New" charset="0"/>
                <a:cs typeface="Courier New" charset="0"/>
              </a:rPr>
              <a:t>Base Image</a:t>
            </a:r>
            <a:endParaRPr lang="en-US" sz="3600" b="1" spc="300" dirty="0">
              <a:latin typeface="Courier New" charset="0"/>
              <a:ea typeface="Courier New" charset="0"/>
              <a:cs typeface="Courier New" charset="0"/>
            </a:endParaRPr>
          </a:p>
        </p:txBody>
      </p:sp>
      <p:sp>
        <p:nvSpPr>
          <p:cNvPr id="19" name="TextBox 18"/>
          <p:cNvSpPr txBox="1"/>
          <p:nvPr/>
        </p:nvSpPr>
        <p:spPr>
          <a:xfrm>
            <a:off x="4156880" y="4862559"/>
            <a:ext cx="3743332" cy="1200329"/>
          </a:xfrm>
          <a:prstGeom prst="rect">
            <a:avLst/>
          </a:prstGeom>
          <a:noFill/>
        </p:spPr>
        <p:txBody>
          <a:bodyPr wrap="none" rtlCol="0">
            <a:spAutoFit/>
          </a:bodyPr>
          <a:lstStyle/>
          <a:p>
            <a:pPr algn="r"/>
            <a:r>
              <a:rPr lang="en-US" sz="7200" b="1" spc="300" dirty="0" smtClean="0">
                <a:latin typeface="Courier New" charset="0"/>
                <a:ea typeface="Courier New" charset="0"/>
                <a:cs typeface="Courier New" charset="0"/>
              </a:rPr>
              <a:t>bootfs</a:t>
            </a:r>
            <a:endParaRPr lang="en-US" sz="7200" b="1" spc="300" dirty="0">
              <a:latin typeface="Courier New" charset="0"/>
              <a:ea typeface="Courier New" charset="0"/>
              <a:cs typeface="Courier New" charset="0"/>
            </a:endParaRPr>
          </a:p>
        </p:txBody>
      </p:sp>
      <p:sp>
        <p:nvSpPr>
          <p:cNvPr id="20" name="TextBox 19"/>
          <p:cNvSpPr txBox="1"/>
          <p:nvPr/>
        </p:nvSpPr>
        <p:spPr>
          <a:xfrm rot="197265">
            <a:off x="7374457" y="4237917"/>
            <a:ext cx="3157403" cy="1323439"/>
          </a:xfrm>
          <a:prstGeom prst="rect">
            <a:avLst/>
          </a:prstGeom>
          <a:noFill/>
          <a:scene3d>
            <a:camera prst="isometricOffAxis2Right"/>
            <a:lightRig rig="threePt" dir="t"/>
          </a:scene3d>
        </p:spPr>
        <p:txBody>
          <a:bodyPr wrap="none" rtlCol="0">
            <a:spAutoFit/>
          </a:bodyPr>
          <a:lstStyle/>
          <a:p>
            <a:r>
              <a:rPr lang="en-US" sz="8000" b="1" spc="300" dirty="0" smtClean="0"/>
              <a:t>Kernel</a:t>
            </a:r>
          </a:p>
        </p:txBody>
      </p:sp>
      <p:sp>
        <p:nvSpPr>
          <p:cNvPr id="21" name="TextBox 20"/>
          <p:cNvSpPr txBox="1"/>
          <p:nvPr/>
        </p:nvSpPr>
        <p:spPr>
          <a:xfrm>
            <a:off x="1194612" y="2426838"/>
            <a:ext cx="1588192" cy="1200329"/>
          </a:xfrm>
          <a:prstGeom prst="rect">
            <a:avLst/>
          </a:prstGeom>
          <a:noFill/>
        </p:spPr>
        <p:txBody>
          <a:bodyPr wrap="none" rtlCol="0">
            <a:spAutoFit/>
          </a:bodyPr>
          <a:lstStyle/>
          <a:p>
            <a:pPr algn="r"/>
            <a:r>
              <a:rPr lang="en-US" sz="2400" b="1" dirty="0" smtClean="0"/>
              <a:t>References</a:t>
            </a:r>
          </a:p>
          <a:p>
            <a:pPr algn="r"/>
            <a:r>
              <a:rPr lang="en-US" sz="2400" b="1" dirty="0" smtClean="0"/>
              <a:t>Parent</a:t>
            </a:r>
          </a:p>
          <a:p>
            <a:pPr algn="r"/>
            <a:r>
              <a:rPr lang="en-US" sz="2400" b="1" dirty="0" smtClean="0"/>
              <a:t>Image</a:t>
            </a:r>
            <a:endParaRPr lang="en-US" sz="2400" b="1"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12" y="3538134"/>
            <a:ext cx="2646134" cy="2646134"/>
          </a:xfrm>
          <a:prstGeom prst="rect">
            <a:avLst/>
          </a:prstGeom>
        </p:spPr>
      </p:pic>
      <p:sp>
        <p:nvSpPr>
          <p:cNvPr id="23" name="Left Brace 22"/>
          <p:cNvSpPr/>
          <p:nvPr/>
        </p:nvSpPr>
        <p:spPr>
          <a:xfrm>
            <a:off x="2794812" y="2657023"/>
            <a:ext cx="228600" cy="708534"/>
          </a:xfrm>
          <a:prstGeom prst="leftBrace">
            <a:avLst>
              <a:gd name="adj1" fmla="val 49468"/>
              <a:gd name="adj2" fmla="val 50000"/>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03207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t>Each Docker </a:t>
            </a:r>
            <a:r>
              <a:rPr lang="en-US" sz="2400" b="1" dirty="0"/>
              <a:t>image</a:t>
            </a:r>
            <a:r>
              <a:rPr lang="en-US" sz="2400" dirty="0"/>
              <a:t> references a list of read-only layers that represent filesystem differences. </a:t>
            </a:r>
            <a:endParaRPr lang="en-US" sz="2400" dirty="0" smtClean="0"/>
          </a:p>
          <a:p>
            <a:pPr>
              <a:buFont typeface="Wingdings" panose="05000000000000000000" pitchFamily="2" charset="2"/>
              <a:buChar char="q"/>
            </a:pPr>
            <a:r>
              <a:rPr lang="en-US" sz="2400" dirty="0"/>
              <a:t> </a:t>
            </a:r>
            <a:r>
              <a:rPr lang="en-US" sz="2400" dirty="0" smtClean="0"/>
              <a:t>Layers </a:t>
            </a:r>
            <a:r>
              <a:rPr lang="en-US" sz="2400" dirty="0"/>
              <a:t>are stacked on top of each other </a:t>
            </a:r>
            <a:r>
              <a:rPr lang="en-US" sz="2400" dirty="0" smtClean="0"/>
              <a:t>                                                                               to </a:t>
            </a:r>
            <a:r>
              <a:rPr lang="en-US" sz="2400" dirty="0"/>
              <a:t>form a base for a container’s root </a:t>
            </a:r>
            <a:r>
              <a:rPr lang="en-US" sz="2400" dirty="0" smtClean="0"/>
              <a:t>                                                                     filesystem</a:t>
            </a:r>
            <a:r>
              <a:rPr lang="en-US" sz="2400" dirty="0"/>
              <a:t>. </a:t>
            </a:r>
            <a:endParaRPr lang="en-US" sz="2400" dirty="0" smtClean="0"/>
          </a:p>
          <a:p>
            <a:pPr>
              <a:buFont typeface="Wingdings" panose="05000000000000000000" pitchFamily="2" charset="2"/>
              <a:buChar char="q"/>
            </a:pPr>
            <a:r>
              <a:rPr lang="en-US" sz="2400" dirty="0"/>
              <a:t> </a:t>
            </a:r>
            <a:r>
              <a:rPr lang="en-US" sz="2400" dirty="0" smtClean="0"/>
              <a:t>The </a:t>
            </a:r>
            <a:r>
              <a:rPr lang="en-US" sz="2400" dirty="0"/>
              <a:t>diagram </a:t>
            </a:r>
            <a:r>
              <a:rPr lang="en-US" sz="2400" dirty="0" smtClean="0"/>
              <a:t>shows Ubuntu </a:t>
            </a:r>
            <a:r>
              <a:rPr lang="en-US" sz="2400" dirty="0"/>
              <a:t>15.04 </a:t>
            </a:r>
            <a:r>
              <a:rPr lang="en-US" sz="2400" dirty="0" smtClean="0"/>
              <a:t>                                                                                 image’s stacked layers.</a:t>
            </a:r>
          </a:p>
          <a:p>
            <a:pPr>
              <a:buFont typeface="Wingdings" panose="05000000000000000000" pitchFamily="2" charset="2"/>
              <a:buChar char="q"/>
            </a:pPr>
            <a:r>
              <a:rPr lang="en-US" sz="2400" dirty="0"/>
              <a:t> </a:t>
            </a:r>
            <a:r>
              <a:rPr lang="en-US" sz="2400" dirty="0" smtClean="0"/>
              <a:t>NOTE: Docker </a:t>
            </a:r>
            <a:r>
              <a:rPr lang="en-US" sz="2400" dirty="0"/>
              <a:t>storage driver is </a:t>
            </a:r>
            <a:r>
              <a:rPr lang="en-US" sz="2400" dirty="0" smtClean="0"/>
              <a:t>                                                                                  responsible </a:t>
            </a:r>
            <a:r>
              <a:rPr lang="en-US" sz="2400" dirty="0"/>
              <a:t>for stacking these </a:t>
            </a:r>
            <a:r>
              <a:rPr lang="en-US" sz="2400" dirty="0" smtClean="0"/>
              <a:t>                                                                                         layers </a:t>
            </a:r>
            <a:r>
              <a:rPr lang="en-US" sz="2400" dirty="0"/>
              <a:t>and providing a single </a:t>
            </a:r>
            <a:r>
              <a:rPr lang="en-US" sz="2400" dirty="0" smtClean="0"/>
              <a:t>                                                                                           unified </a:t>
            </a:r>
            <a:r>
              <a:rPr lang="en-US" sz="2400" dirty="0"/>
              <a:t>view.</a:t>
            </a:r>
          </a:p>
        </p:txBody>
      </p:sp>
      <p:sp>
        <p:nvSpPr>
          <p:cNvPr id="2" name="Title 1"/>
          <p:cNvSpPr>
            <a:spLocks noGrp="1"/>
          </p:cNvSpPr>
          <p:nvPr>
            <p:ph type="title"/>
          </p:nvPr>
        </p:nvSpPr>
        <p:spPr/>
        <p:txBody>
          <a:bodyPr/>
          <a:lstStyle/>
          <a:p>
            <a:r>
              <a:rPr lang="en-US" dirty="0" smtClean="0"/>
              <a:t>Image Layers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grpSp>
        <p:nvGrpSpPr>
          <p:cNvPr id="15" name="Group 14"/>
          <p:cNvGrpSpPr/>
          <p:nvPr/>
        </p:nvGrpSpPr>
        <p:grpSpPr>
          <a:xfrm>
            <a:off x="7010400" y="1611653"/>
            <a:ext cx="3733800" cy="3712588"/>
            <a:chOff x="6585880" y="2337481"/>
            <a:chExt cx="3733800" cy="3712588"/>
          </a:xfrm>
        </p:grpSpPr>
        <p:sp>
          <p:nvSpPr>
            <p:cNvPr id="13" name="Rounded Rectangle 12"/>
            <p:cNvSpPr/>
            <p:nvPr/>
          </p:nvSpPr>
          <p:spPr>
            <a:xfrm>
              <a:off x="6698300" y="2600168"/>
              <a:ext cx="3621380" cy="3424877"/>
            </a:xfrm>
            <a:prstGeom prst="round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6585880" y="4950250"/>
              <a:ext cx="3581400" cy="723053"/>
            </a:xfrm>
            <a:prstGeom prst="cub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urier New" charset="0"/>
                  <a:ea typeface="Courier New" charset="0"/>
                  <a:cs typeface="Courier New" charset="0"/>
                </a:rPr>
                <a:t>D3a1f33e8a5a	  188.1 MB</a:t>
              </a:r>
              <a:endParaRPr lang="en-US" b="1" dirty="0">
                <a:solidFill>
                  <a:schemeClr val="tx1"/>
                </a:solidFill>
                <a:latin typeface="Courier New" charset="0"/>
                <a:ea typeface="Courier New" charset="0"/>
                <a:cs typeface="Courier New" charset="0"/>
              </a:endParaRPr>
            </a:p>
          </p:txBody>
        </p:sp>
        <p:sp>
          <p:nvSpPr>
            <p:cNvPr id="8" name="Cube 7"/>
            <p:cNvSpPr/>
            <p:nvPr/>
          </p:nvSpPr>
          <p:spPr>
            <a:xfrm>
              <a:off x="6585880" y="4320961"/>
              <a:ext cx="3581400" cy="723053"/>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New" charset="0"/>
                  <a:ea typeface="Courier New" charset="0"/>
                  <a:cs typeface="Courier New" charset="0"/>
                </a:rPr>
                <a:t>c22013c84729    194.5KB</a:t>
              </a:r>
              <a:endParaRPr lang="en-US" b="1" dirty="0">
                <a:solidFill>
                  <a:schemeClr val="tx1"/>
                </a:solidFill>
                <a:latin typeface="Courier New" charset="0"/>
                <a:ea typeface="Courier New" charset="0"/>
                <a:cs typeface="Courier New" charset="0"/>
              </a:endParaRPr>
            </a:p>
          </p:txBody>
        </p:sp>
        <p:sp>
          <p:nvSpPr>
            <p:cNvPr id="10" name="Cube 9"/>
            <p:cNvSpPr/>
            <p:nvPr/>
          </p:nvSpPr>
          <p:spPr>
            <a:xfrm>
              <a:off x="6585880" y="3682807"/>
              <a:ext cx="3581400" cy="723053"/>
            </a:xfrm>
            <a:prstGeom prst="cub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New" charset="0"/>
                  <a:ea typeface="Courier New" charset="0"/>
                  <a:cs typeface="Courier New" charset="0"/>
                </a:rPr>
                <a:t>d74508fb6632</a:t>
              </a:r>
              <a:r>
                <a:rPr lang="en-US" b="1" smtClean="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1.895 KB</a:t>
              </a:r>
              <a:endParaRPr lang="en-US" b="1" dirty="0">
                <a:solidFill>
                  <a:schemeClr val="tx1"/>
                </a:solidFill>
                <a:latin typeface="Courier New" charset="0"/>
                <a:ea typeface="Courier New" charset="0"/>
                <a:cs typeface="Courier New" charset="0"/>
              </a:endParaRPr>
            </a:p>
          </p:txBody>
        </p:sp>
        <p:sp>
          <p:nvSpPr>
            <p:cNvPr id="11" name="Cube 10"/>
            <p:cNvSpPr/>
            <p:nvPr/>
          </p:nvSpPr>
          <p:spPr>
            <a:xfrm>
              <a:off x="6585880" y="3053518"/>
              <a:ext cx="3581400" cy="723053"/>
            </a:xfrm>
            <a:prstGeom prst="cub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New" charset="0"/>
                  <a:ea typeface="Courier New" charset="0"/>
                  <a:cs typeface="Courier New" charset="0"/>
                </a:rPr>
                <a:t>91e54dfb1179		 0B</a:t>
              </a:r>
              <a:endParaRPr lang="en-US" b="1" dirty="0">
                <a:solidFill>
                  <a:schemeClr val="tx1"/>
                </a:solidFill>
                <a:latin typeface="Courier New" charset="0"/>
                <a:ea typeface="Courier New" charset="0"/>
                <a:cs typeface="Courier New" charset="0"/>
              </a:endParaRPr>
            </a:p>
          </p:txBody>
        </p:sp>
        <p:sp>
          <p:nvSpPr>
            <p:cNvPr id="12" name="TextBox 11"/>
            <p:cNvSpPr txBox="1"/>
            <p:nvPr/>
          </p:nvSpPr>
          <p:spPr>
            <a:xfrm>
              <a:off x="7557223" y="5588404"/>
              <a:ext cx="1903534" cy="461665"/>
            </a:xfrm>
            <a:prstGeom prst="rect">
              <a:avLst/>
            </a:prstGeom>
            <a:noFill/>
          </p:spPr>
          <p:txBody>
            <a:bodyPr wrap="none" rtlCol="0">
              <a:spAutoFit/>
            </a:bodyPr>
            <a:lstStyle/>
            <a:p>
              <a:r>
                <a:rPr lang="en-US" sz="2400" b="1" dirty="0"/>
                <a:t>u</a:t>
              </a:r>
              <a:r>
                <a:rPr lang="en-US" sz="2400" b="1" dirty="0" smtClean="0"/>
                <a:t>buntu:15.04</a:t>
              </a:r>
              <a:endParaRPr lang="en-US" sz="2400" b="1" dirty="0"/>
            </a:p>
          </p:txBody>
        </p:sp>
        <p:sp>
          <p:nvSpPr>
            <p:cNvPr id="14" name="TextBox 13"/>
            <p:cNvSpPr txBox="1"/>
            <p:nvPr/>
          </p:nvSpPr>
          <p:spPr>
            <a:xfrm>
              <a:off x="8508990" y="2337481"/>
              <a:ext cx="967060" cy="461665"/>
            </a:xfrm>
            <a:prstGeom prst="rect">
              <a:avLst/>
            </a:prstGeom>
            <a:solidFill>
              <a:schemeClr val="bg1"/>
            </a:solidFill>
          </p:spPr>
          <p:txBody>
            <a:bodyPr wrap="none" rtlCol="0">
              <a:spAutoFit/>
            </a:bodyPr>
            <a:lstStyle/>
            <a:p>
              <a:r>
                <a:rPr lang="en-US" sz="2400" b="1" smtClean="0"/>
                <a:t>Image</a:t>
              </a:r>
              <a:endParaRPr lang="en-US" sz="2400" b="1" dirty="0"/>
            </a:p>
          </p:txBody>
        </p:sp>
      </p:grpSp>
    </p:spTree>
    <p:extLst>
      <p:ext uri="{BB962C8B-B14F-4D97-AF65-F5344CB8AC3E}">
        <p14:creationId xmlns:p14="http://schemas.microsoft.com/office/powerpoint/2010/main" val="25990083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79" y="1066801"/>
            <a:ext cx="10058401" cy="899095"/>
          </a:xfrm>
        </p:spPr>
        <p:txBody>
          <a:bodyPr>
            <a:normAutofit/>
          </a:bodyPr>
          <a:lstStyle/>
          <a:p>
            <a:pPr>
              <a:buFont typeface="Wingdings" panose="05000000000000000000" pitchFamily="2" charset="2"/>
              <a:buChar char="q"/>
            </a:pPr>
            <a:r>
              <a:rPr lang="en-US" sz="2400" dirty="0"/>
              <a:t> When you </a:t>
            </a:r>
            <a:r>
              <a:rPr lang="en-US" sz="2400" b="1" dirty="0"/>
              <a:t>create</a:t>
            </a:r>
            <a:r>
              <a:rPr lang="en-US" sz="2400" dirty="0"/>
              <a:t> a new container, you add a new, thin, writable layer on top of the underlying stack. </a:t>
            </a:r>
          </a:p>
        </p:txBody>
      </p:sp>
      <p:sp>
        <p:nvSpPr>
          <p:cNvPr id="2" name="Title 1"/>
          <p:cNvSpPr>
            <a:spLocks noGrp="1"/>
          </p:cNvSpPr>
          <p:nvPr>
            <p:ph type="title"/>
          </p:nvPr>
        </p:nvSpPr>
        <p:spPr/>
        <p:txBody>
          <a:bodyPr/>
          <a:lstStyle/>
          <a:p>
            <a:r>
              <a:rPr lang="en-US" dirty="0" smtClean="0"/>
              <a:t>Container Layers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
        <p:nvSpPr>
          <p:cNvPr id="13" name="Rounded Rectangle 12"/>
          <p:cNvSpPr/>
          <p:nvPr/>
        </p:nvSpPr>
        <p:spPr>
          <a:xfrm>
            <a:off x="7122820" y="1991788"/>
            <a:ext cx="3621380" cy="3891446"/>
          </a:xfrm>
          <a:prstGeom prst="round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7010400" y="4808438"/>
            <a:ext cx="3581400" cy="723053"/>
          </a:xfrm>
          <a:prstGeom prst="cub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urier New" charset="0"/>
                <a:ea typeface="Courier New" charset="0"/>
                <a:cs typeface="Courier New" charset="0"/>
              </a:rPr>
              <a:t>D3a1f33e8a5a	  188.1 MB</a:t>
            </a:r>
            <a:endParaRPr lang="en-US" b="1" dirty="0">
              <a:solidFill>
                <a:schemeClr val="tx1"/>
              </a:solidFill>
              <a:latin typeface="Courier New" charset="0"/>
              <a:ea typeface="Courier New" charset="0"/>
              <a:cs typeface="Courier New" charset="0"/>
            </a:endParaRPr>
          </a:p>
        </p:txBody>
      </p:sp>
      <p:sp>
        <p:nvSpPr>
          <p:cNvPr id="8" name="Cube 7"/>
          <p:cNvSpPr/>
          <p:nvPr/>
        </p:nvSpPr>
        <p:spPr>
          <a:xfrm>
            <a:off x="7010400" y="4179149"/>
            <a:ext cx="3581400" cy="723053"/>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New" charset="0"/>
                <a:ea typeface="Courier New" charset="0"/>
                <a:cs typeface="Courier New" charset="0"/>
              </a:rPr>
              <a:t>c22013c84729   194.5 KB</a:t>
            </a:r>
            <a:endParaRPr lang="en-US" b="1" dirty="0">
              <a:solidFill>
                <a:schemeClr val="tx1"/>
              </a:solidFill>
              <a:latin typeface="Courier New" charset="0"/>
              <a:ea typeface="Courier New" charset="0"/>
              <a:cs typeface="Courier New" charset="0"/>
            </a:endParaRPr>
          </a:p>
        </p:txBody>
      </p:sp>
      <p:sp>
        <p:nvSpPr>
          <p:cNvPr id="10" name="Cube 9"/>
          <p:cNvSpPr/>
          <p:nvPr/>
        </p:nvSpPr>
        <p:spPr>
          <a:xfrm>
            <a:off x="7010400" y="3540995"/>
            <a:ext cx="3581400" cy="723053"/>
          </a:xfrm>
          <a:prstGeom prst="cub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New" charset="0"/>
                <a:ea typeface="Courier New" charset="0"/>
                <a:cs typeface="Courier New" charset="0"/>
              </a:rPr>
              <a:t>d74508fb6632</a:t>
            </a:r>
            <a:r>
              <a:rPr lang="en-US" b="1" smtClean="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1.895 KB</a:t>
            </a:r>
            <a:endParaRPr lang="en-US" b="1" dirty="0">
              <a:solidFill>
                <a:schemeClr val="tx1"/>
              </a:solidFill>
              <a:latin typeface="Courier New" charset="0"/>
              <a:ea typeface="Courier New" charset="0"/>
              <a:cs typeface="Courier New" charset="0"/>
            </a:endParaRPr>
          </a:p>
        </p:txBody>
      </p:sp>
      <p:sp>
        <p:nvSpPr>
          <p:cNvPr id="11" name="Cube 10"/>
          <p:cNvSpPr/>
          <p:nvPr/>
        </p:nvSpPr>
        <p:spPr>
          <a:xfrm>
            <a:off x="7010400" y="2911706"/>
            <a:ext cx="3581400" cy="723053"/>
          </a:xfrm>
          <a:prstGeom prst="cub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New" charset="0"/>
                <a:ea typeface="Courier New" charset="0"/>
                <a:cs typeface="Courier New" charset="0"/>
              </a:rPr>
              <a:t>91e54dfb1179		 0B</a:t>
            </a:r>
            <a:endParaRPr lang="en-US" b="1" dirty="0">
              <a:solidFill>
                <a:schemeClr val="tx1"/>
              </a:solidFill>
              <a:latin typeface="Courier New" charset="0"/>
              <a:ea typeface="Courier New" charset="0"/>
              <a:cs typeface="Courier New" charset="0"/>
            </a:endParaRPr>
          </a:p>
        </p:txBody>
      </p:sp>
      <p:sp>
        <p:nvSpPr>
          <p:cNvPr id="12" name="TextBox 11"/>
          <p:cNvSpPr txBox="1"/>
          <p:nvPr/>
        </p:nvSpPr>
        <p:spPr>
          <a:xfrm>
            <a:off x="7981743" y="5446592"/>
            <a:ext cx="2037994" cy="461665"/>
          </a:xfrm>
          <a:prstGeom prst="rect">
            <a:avLst/>
          </a:prstGeom>
          <a:noFill/>
        </p:spPr>
        <p:txBody>
          <a:bodyPr wrap="none" rtlCol="0">
            <a:spAutoFit/>
          </a:bodyPr>
          <a:lstStyle/>
          <a:p>
            <a:r>
              <a:rPr lang="en-US" sz="2400" b="1" smtClean="0"/>
              <a:t>&lt;container-id&gt;</a:t>
            </a:r>
            <a:endParaRPr lang="en-US" sz="2400" b="1" dirty="0"/>
          </a:p>
        </p:txBody>
      </p:sp>
      <p:sp>
        <p:nvSpPr>
          <p:cNvPr id="14" name="TextBox 13"/>
          <p:cNvSpPr txBox="1"/>
          <p:nvPr/>
        </p:nvSpPr>
        <p:spPr>
          <a:xfrm>
            <a:off x="8654120" y="1752600"/>
            <a:ext cx="1437509" cy="461665"/>
          </a:xfrm>
          <a:prstGeom prst="rect">
            <a:avLst/>
          </a:prstGeom>
          <a:solidFill>
            <a:schemeClr val="bg1"/>
          </a:solidFill>
        </p:spPr>
        <p:txBody>
          <a:bodyPr wrap="none" rtlCol="0">
            <a:spAutoFit/>
          </a:bodyPr>
          <a:lstStyle/>
          <a:p>
            <a:r>
              <a:rPr lang="en-US" sz="2400" b="1" dirty="0" smtClean="0"/>
              <a:t>Container</a:t>
            </a:r>
            <a:endParaRPr lang="en-US" sz="2400" b="1" dirty="0"/>
          </a:p>
        </p:txBody>
      </p:sp>
      <p:sp>
        <p:nvSpPr>
          <p:cNvPr id="16" name="Cube 15"/>
          <p:cNvSpPr/>
          <p:nvPr/>
        </p:nvSpPr>
        <p:spPr>
          <a:xfrm>
            <a:off x="6999117" y="2321013"/>
            <a:ext cx="3581400" cy="723053"/>
          </a:xfrm>
          <a:prstGeom prst="cube">
            <a:avLst/>
          </a:prstGeom>
          <a:solidFill>
            <a:schemeClr val="accent1">
              <a:alpha val="60000"/>
            </a:scheme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urier New" charset="0"/>
                <a:ea typeface="Courier New" charset="0"/>
                <a:cs typeface="Courier New" charset="0"/>
              </a:rPr>
              <a:t>Writable Layer</a:t>
            </a:r>
            <a:endParaRPr lang="en-US" b="1" dirty="0">
              <a:solidFill>
                <a:schemeClr val="tx1"/>
              </a:solidFill>
              <a:latin typeface="Courier New" charset="0"/>
              <a:ea typeface="Courier New" charset="0"/>
              <a:cs typeface="Courier New" charset="0"/>
            </a:endParaRPr>
          </a:p>
        </p:txBody>
      </p:sp>
      <p:sp>
        <p:nvSpPr>
          <p:cNvPr id="17" name="Content Placeholder 2"/>
          <p:cNvSpPr txBox="1">
            <a:spLocks/>
          </p:cNvSpPr>
          <p:nvPr/>
        </p:nvSpPr>
        <p:spPr>
          <a:xfrm>
            <a:off x="1097279" y="1840056"/>
            <a:ext cx="5313635"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a:t>
            </a:r>
            <a:r>
              <a:rPr lang="en-US" sz="2400" dirty="0"/>
              <a:t>This </a:t>
            </a:r>
            <a:r>
              <a:rPr lang="en-US" sz="2400" b="1" dirty="0"/>
              <a:t>layer</a:t>
            </a:r>
            <a:r>
              <a:rPr lang="en-US" sz="2400" dirty="0"/>
              <a:t> is often called the “container layer”. </a:t>
            </a:r>
            <a:endParaRPr lang="en-US" sz="2400" dirty="0" smtClean="0"/>
          </a:p>
          <a:p>
            <a:pPr fontAlgn="auto">
              <a:buFont typeface="Wingdings" panose="05000000000000000000" pitchFamily="2" charset="2"/>
              <a:buChar char="q"/>
            </a:pPr>
            <a:r>
              <a:rPr lang="en-US" sz="2400" dirty="0"/>
              <a:t> </a:t>
            </a:r>
            <a:r>
              <a:rPr lang="en-US" sz="2400" dirty="0" smtClean="0"/>
              <a:t>All </a:t>
            </a:r>
            <a:r>
              <a:rPr lang="en-US" sz="2400" dirty="0"/>
              <a:t>changes made to the running container </a:t>
            </a:r>
            <a:r>
              <a:rPr lang="en-US" sz="2400" dirty="0" smtClean="0"/>
              <a:t>are </a:t>
            </a:r>
            <a:r>
              <a:rPr lang="en-US" sz="2400" dirty="0"/>
              <a:t>written to this thin </a:t>
            </a:r>
            <a:r>
              <a:rPr lang="en-US" sz="2400" b="1" dirty="0"/>
              <a:t>writable</a:t>
            </a:r>
            <a:r>
              <a:rPr lang="en-US" sz="2400" dirty="0"/>
              <a:t> container layer. </a:t>
            </a:r>
            <a:endParaRPr lang="en-US" sz="2400" dirty="0" smtClean="0"/>
          </a:p>
          <a:p>
            <a:pPr fontAlgn="auto">
              <a:buFont typeface="Wingdings" panose="05000000000000000000" pitchFamily="2" charset="2"/>
              <a:buChar char="q"/>
            </a:pPr>
            <a:r>
              <a:rPr lang="en-US" sz="2400" dirty="0"/>
              <a:t> </a:t>
            </a:r>
            <a:r>
              <a:rPr lang="en-US" sz="2400" dirty="0" smtClean="0"/>
              <a:t>The </a:t>
            </a:r>
            <a:r>
              <a:rPr lang="en-US" sz="2400" dirty="0"/>
              <a:t>diagram </a:t>
            </a:r>
            <a:r>
              <a:rPr lang="en-US" sz="2400" dirty="0" smtClean="0"/>
              <a:t>here shows </a:t>
            </a:r>
            <a:r>
              <a:rPr lang="en-US" sz="2400" dirty="0"/>
              <a:t>a </a:t>
            </a:r>
            <a:r>
              <a:rPr lang="en-US" sz="2400" b="1" dirty="0"/>
              <a:t>container</a:t>
            </a:r>
            <a:r>
              <a:rPr lang="en-US" sz="2400" dirty="0"/>
              <a:t> based on the Ubuntu 15.04 image</a:t>
            </a:r>
            <a:r>
              <a:rPr lang="en-US" sz="2400" dirty="0" smtClean="0"/>
              <a:t>. </a:t>
            </a:r>
            <a:endParaRPr lang="en-US" sz="2400" dirty="0"/>
          </a:p>
        </p:txBody>
      </p:sp>
    </p:spTree>
    <p:extLst>
      <p:ext uri="{BB962C8B-B14F-4D97-AF65-F5344CB8AC3E}">
        <p14:creationId xmlns:p14="http://schemas.microsoft.com/office/powerpoint/2010/main" val="13020333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Differences Summary</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The </a:t>
            </a:r>
            <a:r>
              <a:rPr lang="en-US" sz="2400" dirty="0"/>
              <a:t>major difference between a container and an image is the top writable layer. </a:t>
            </a:r>
            <a:endParaRPr lang="en-US" sz="2400" dirty="0" smtClean="0"/>
          </a:p>
          <a:p>
            <a:pPr>
              <a:buFont typeface="Wingdings" panose="05000000000000000000" pitchFamily="2" charset="2"/>
              <a:buChar char="q"/>
            </a:pPr>
            <a:r>
              <a:rPr lang="en-US" sz="2400" dirty="0"/>
              <a:t> </a:t>
            </a:r>
            <a:r>
              <a:rPr lang="en-US" sz="2400" dirty="0" smtClean="0"/>
              <a:t>All </a:t>
            </a:r>
            <a:r>
              <a:rPr lang="en-US" sz="2400" dirty="0"/>
              <a:t>writes to the container that add new or modify existing data are stored in this writable layer. </a:t>
            </a:r>
            <a:endParaRPr lang="en-US" sz="2400" dirty="0" smtClean="0"/>
          </a:p>
          <a:p>
            <a:pPr>
              <a:buFont typeface="Wingdings" panose="05000000000000000000" pitchFamily="2" charset="2"/>
              <a:buChar char="q"/>
            </a:pPr>
            <a:r>
              <a:rPr lang="en-US" sz="2400" dirty="0"/>
              <a:t> </a:t>
            </a:r>
            <a:r>
              <a:rPr lang="en-US" sz="2400" dirty="0" smtClean="0"/>
              <a:t>When the container </a:t>
            </a:r>
            <a:r>
              <a:rPr lang="en-US" sz="2400" dirty="0"/>
              <a:t>is deleted the writable layer is also </a:t>
            </a:r>
            <a:r>
              <a:rPr lang="en-US" sz="2400" dirty="0" smtClean="0"/>
              <a:t>deleted and the </a:t>
            </a:r>
            <a:r>
              <a:rPr lang="en-US" sz="2400" dirty="0"/>
              <a:t>underlying image remains </a:t>
            </a:r>
            <a:r>
              <a:rPr lang="en-US" sz="2400" dirty="0" smtClean="0"/>
              <a:t>unchanged.</a:t>
            </a:r>
          </a:p>
          <a:p>
            <a:pPr>
              <a:buFont typeface="Wingdings" panose="05000000000000000000" pitchFamily="2" charset="2"/>
              <a:buChar char="q"/>
            </a:pPr>
            <a:r>
              <a:rPr lang="en-US" sz="2400" dirty="0"/>
              <a:t> </a:t>
            </a:r>
            <a:r>
              <a:rPr lang="en-US" sz="2400" dirty="0" smtClean="0"/>
              <a:t>Because </a:t>
            </a:r>
            <a:r>
              <a:rPr lang="en-US" sz="2400" dirty="0"/>
              <a:t>each container has its own thin writable container layer, and all changes are stored in this container layer, this means that multiple containers can share access to the same underlying image and yet have their own data state. </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Tree>
    <p:extLst>
      <p:ext uri="{BB962C8B-B14F-4D97-AF65-F5344CB8AC3E}">
        <p14:creationId xmlns:p14="http://schemas.microsoft.com/office/powerpoint/2010/main" val="17892168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a:t>
            </a:r>
            <a:r>
              <a:rPr lang="en-US" dirty="0" smtClean="0"/>
              <a:t>Images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
        <p:nvSpPr>
          <p:cNvPr id="7" name="Content Placeholder 2"/>
          <p:cNvSpPr>
            <a:spLocks noGrp="1"/>
          </p:cNvSpPr>
          <p:nvPr>
            <p:ph idx="1"/>
          </p:nvPr>
        </p:nvSpPr>
        <p:spPr>
          <a:xfrm>
            <a:off x="1097279" y="1066801"/>
            <a:ext cx="10058401" cy="5105399"/>
          </a:xfrm>
        </p:spPr>
        <p:txBody>
          <a:bodyPr>
            <a:normAutofit/>
          </a:bodyPr>
          <a:lstStyle/>
          <a:p>
            <a:pPr>
              <a:buFont typeface="Wingdings" charset="2"/>
              <a:buChar char="q"/>
            </a:pPr>
            <a:r>
              <a:rPr lang="en-US" sz="2400" dirty="0" smtClean="0"/>
              <a:t> Now, let’s run </a:t>
            </a:r>
            <a:r>
              <a:rPr lang="en-US" sz="2400" dirty="0"/>
              <a:t>a JVM based </a:t>
            </a:r>
            <a:r>
              <a:rPr lang="en-US" sz="2400" dirty="0" smtClean="0"/>
              <a:t>application, </a:t>
            </a:r>
            <a:r>
              <a:rPr lang="en-US" sz="2400" dirty="0"/>
              <a:t>like Apache </a:t>
            </a:r>
            <a:r>
              <a:rPr lang="en-US" sz="2400" dirty="0" smtClean="0"/>
              <a:t>Tomcat:</a:t>
            </a:r>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Now </a:t>
            </a:r>
            <a:r>
              <a:rPr lang="en-US" sz="2400" dirty="0"/>
              <a:t>in another window, </a:t>
            </a:r>
            <a:r>
              <a:rPr lang="en-US" sz="2400" dirty="0" smtClean="0"/>
              <a:t>we could </a:t>
            </a:r>
            <a:r>
              <a:rPr lang="en-US" sz="2400" dirty="0"/>
              <a:t>list the </a:t>
            </a:r>
            <a:r>
              <a:rPr lang="en-US" sz="2400" dirty="0" smtClean="0"/>
              <a:t>Docker </a:t>
            </a:r>
            <a:r>
              <a:rPr lang="en-US" sz="2400" dirty="0"/>
              <a:t>containers running</a:t>
            </a:r>
            <a:r>
              <a:rPr lang="en-US" sz="2400" dirty="0" smtClean="0"/>
              <a:t>:</a:t>
            </a:r>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We can </a:t>
            </a:r>
            <a:r>
              <a:rPr lang="en-US" sz="2400" dirty="0" err="1" smtClean="0"/>
              <a:t>ssh</a:t>
            </a:r>
            <a:r>
              <a:rPr lang="en-US" sz="2400" dirty="0" smtClean="0"/>
              <a:t> </a:t>
            </a:r>
            <a:r>
              <a:rPr lang="en-US" sz="2400" dirty="0"/>
              <a:t>into the VM and see where the </a:t>
            </a:r>
            <a:r>
              <a:rPr lang="en-US" sz="2400" dirty="0" smtClean="0"/>
              <a:t>images/containers </a:t>
            </a:r>
            <a:r>
              <a:rPr lang="en-US" sz="2400" dirty="0"/>
              <a:t>are </a:t>
            </a:r>
            <a:r>
              <a:rPr lang="en-US" sz="2400" dirty="0" smtClean="0"/>
              <a:t>stored</a:t>
            </a:r>
          </a:p>
          <a:p>
            <a:pPr>
              <a:buFont typeface="Wingdings" charset="2"/>
              <a:buChar char="q"/>
            </a:pPr>
            <a:endParaRPr lang="en-US" sz="2400" dirty="0"/>
          </a:p>
          <a:p>
            <a:pPr>
              <a:buFont typeface="Wingdings" charset="2"/>
              <a:buChar char="q"/>
            </a:pPr>
            <a:endParaRPr lang="en-US" sz="2400" dirty="0" smtClean="0"/>
          </a:p>
          <a:p>
            <a:pPr lvl="1">
              <a:buFont typeface="Wingdings" charset="2"/>
              <a:buChar char="q"/>
            </a:pPr>
            <a:r>
              <a:rPr lang="en-US" sz="2200" dirty="0" smtClean="0"/>
              <a:t>NOTE: Docker Machine is used here.</a:t>
            </a:r>
            <a:endParaRPr lang="en-US" sz="2200" dirty="0"/>
          </a:p>
          <a:p>
            <a:pPr>
              <a:buFont typeface="Wingdings" charset="2"/>
              <a:buChar char="q"/>
            </a:pPr>
            <a:endParaRPr lang="en-US" sz="2400" dirty="0"/>
          </a:p>
          <a:p>
            <a:pPr>
              <a:buFont typeface="Wingdings" charset="2"/>
              <a:buChar char="q"/>
            </a:pPr>
            <a:endParaRPr lang="en-US" sz="2400" dirty="0"/>
          </a:p>
          <a:p>
            <a:pPr>
              <a:buFont typeface="Wingdings" charset="2"/>
              <a:buChar char="q"/>
            </a:pPr>
            <a:endParaRPr lang="en-US" sz="2400" dirty="0"/>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a:p>
          <a:p>
            <a:pPr>
              <a:buFont typeface="Wingdings" charset="2"/>
              <a:buChar char="q"/>
            </a:pPr>
            <a:endParaRPr lang="en-US" sz="2400" dirty="0" smtClean="0"/>
          </a:p>
        </p:txBody>
      </p:sp>
      <p:sp>
        <p:nvSpPr>
          <p:cNvPr id="14" name="Content Placeholder 2"/>
          <p:cNvSpPr>
            <a:spLocks noGrp="1"/>
          </p:cNvSpPr>
          <p:nvPr/>
        </p:nvSpPr>
        <p:spPr>
          <a:xfrm>
            <a:off x="3465713" y="1631373"/>
            <a:ext cx="5321531" cy="34689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–it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bash</a:t>
            </a:r>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nvSpPr>
        <p:spPr>
          <a:xfrm>
            <a:off x="5265417" y="3140398"/>
            <a:ext cx="1722121" cy="38099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ps</a:t>
            </a:r>
            <a:endParaRPr lang="en-US" dirty="0">
              <a:solidFill>
                <a:schemeClr val="bg1"/>
              </a:solidFill>
              <a:latin typeface="Courier New" panose="02070309020205020404" pitchFamily="49" charset="0"/>
              <a:cs typeface="Courier New" panose="02070309020205020404" pitchFamily="49" charset="0"/>
            </a:endParaRPr>
          </a:p>
        </p:txBody>
      </p:sp>
      <p:sp>
        <p:nvSpPr>
          <p:cNvPr id="10" name="Content Placeholder 2"/>
          <p:cNvSpPr>
            <a:spLocks noGrp="1"/>
          </p:cNvSpPr>
          <p:nvPr/>
        </p:nvSpPr>
        <p:spPr>
          <a:xfrm>
            <a:off x="4030977" y="4875441"/>
            <a:ext cx="4191000" cy="37817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-machine </a:t>
            </a:r>
            <a:r>
              <a:rPr lang="en-US" dirty="0" err="1" smtClean="0">
                <a:solidFill>
                  <a:schemeClr val="bg1"/>
                </a:solidFill>
                <a:latin typeface="Courier New" panose="02070309020205020404" pitchFamily="49" charset="0"/>
                <a:cs typeface="Courier New" panose="02070309020205020404" pitchFamily="49" charset="0"/>
              </a:rPr>
              <a:t>ssh</a:t>
            </a:r>
            <a:r>
              <a:rPr lang="en-US" dirty="0" smtClean="0">
                <a:solidFill>
                  <a:schemeClr val="bg1"/>
                </a:solidFill>
                <a:latin typeface="Courier New" panose="02070309020205020404" pitchFamily="49" charset="0"/>
                <a:cs typeface="Courier New" panose="02070309020205020404" pitchFamily="49" charset="0"/>
              </a:rPr>
              <a:t> default</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019848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586" y="990600"/>
            <a:ext cx="5287489" cy="5287489"/>
          </a:xfrm>
          <a:prstGeom prst="rect">
            <a:avLst/>
          </a:prstGeom>
          <a:effectLst>
            <a:outerShdw blurRad="50800" dist="76200" dir="2700000" algn="tl" rotWithShape="0">
              <a:prstClr val="black">
                <a:alpha val="40000"/>
              </a:prstClr>
            </a:outerShdw>
          </a:effectLst>
        </p:spPr>
      </p:pic>
      <p:sp>
        <p:nvSpPr>
          <p:cNvPr id="28" name="Rectangle 27"/>
          <p:cNvSpPr/>
          <p:nvPr/>
        </p:nvSpPr>
        <p:spPr>
          <a:xfrm>
            <a:off x="6558564" y="1701800"/>
            <a:ext cx="4724115" cy="3153889"/>
          </a:xfrm>
          <a:prstGeom prst="rect">
            <a:avLst/>
          </a:prstGeom>
          <a:solidFill>
            <a:schemeClr val="bg2">
              <a:lumMod val="50000"/>
            </a:schemeClr>
          </a:solidFill>
          <a:ln w="38100" cap="rnd">
            <a:noFill/>
          </a:ln>
          <a:effectLst>
            <a:outerShdw blurRad="127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Where is Docker</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a:p>
        </p:txBody>
      </p:sp>
      <p:sp>
        <p:nvSpPr>
          <p:cNvPr id="7" name="Content Placeholder 2"/>
          <p:cNvSpPr>
            <a:spLocks noGrp="1"/>
          </p:cNvSpPr>
          <p:nvPr>
            <p:ph idx="1"/>
          </p:nvPr>
        </p:nvSpPr>
        <p:spPr>
          <a:xfrm>
            <a:off x="1097279" y="1066801"/>
            <a:ext cx="5391419" cy="5105399"/>
          </a:xfrm>
        </p:spPr>
        <p:txBody>
          <a:bodyPr>
            <a:normAutofit/>
          </a:bodyPr>
          <a:lstStyle/>
          <a:p>
            <a:pPr>
              <a:buFont typeface="Wingdings" charset="2"/>
              <a:buChar char="q"/>
            </a:pPr>
            <a:r>
              <a:rPr lang="en-US" sz="2400" dirty="0"/>
              <a:t> </a:t>
            </a:r>
            <a:r>
              <a:rPr lang="en-US" sz="2400" dirty="0" smtClean="0"/>
              <a:t>So now, we are inside a Docker Machine</a:t>
            </a:r>
          </a:p>
          <a:p>
            <a:pPr>
              <a:buFont typeface="Wingdings" charset="2"/>
              <a:buChar char="q"/>
            </a:pPr>
            <a:r>
              <a:rPr lang="en-US" sz="2400" dirty="0"/>
              <a:t> </a:t>
            </a:r>
            <a:r>
              <a:rPr lang="en-US" sz="2400" dirty="0" smtClean="0"/>
              <a:t>First, we’d elevate our user privileges:</a:t>
            </a:r>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Navigate to the appropriate file:</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a:p>
          <a:p>
            <a:pPr>
              <a:buFont typeface="Wingdings" charset="2"/>
              <a:buChar char="q"/>
            </a:pPr>
            <a:endParaRPr lang="en-US" sz="2400" dirty="0" smtClean="0"/>
          </a:p>
        </p:txBody>
      </p:sp>
      <p:sp>
        <p:nvSpPr>
          <p:cNvPr id="12" name="Content Placeholder 2"/>
          <p:cNvSpPr>
            <a:spLocks noGrp="1"/>
          </p:cNvSpPr>
          <p:nvPr/>
        </p:nvSpPr>
        <p:spPr>
          <a:xfrm>
            <a:off x="2178287" y="3619500"/>
            <a:ext cx="3020291" cy="382385"/>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panose="02070309020205020404" pitchFamily="49" charset="0"/>
                <a:cs typeface="Courier New" panose="02070309020205020404" pitchFamily="49" charset="0"/>
              </a:rPr>
              <a:t>cd /</a:t>
            </a:r>
            <a:r>
              <a:rPr lang="en-US" dirty="0" err="1" smtClean="0">
                <a:solidFill>
                  <a:schemeClr val="bg1"/>
                </a:solidFill>
                <a:latin typeface="Courier New" panose="02070309020205020404" pitchFamily="49" charset="0"/>
                <a:cs typeface="Courier New" panose="02070309020205020404" pitchFamily="49" charset="0"/>
              </a:rPr>
              <a:t>var</a:t>
            </a:r>
            <a:r>
              <a:rPr lang="en-US" dirty="0" smtClean="0">
                <a:solidFill>
                  <a:schemeClr val="bg1"/>
                </a:solidFill>
                <a:latin typeface="Courier New" panose="02070309020205020404" pitchFamily="49" charset="0"/>
                <a:cs typeface="Courier New" panose="02070309020205020404" pitchFamily="49" charset="0"/>
              </a:rPr>
              <a:t>/lib/</a:t>
            </a:r>
            <a:r>
              <a:rPr lang="en-US" dirty="0" err="1" smtClean="0">
                <a:solidFill>
                  <a:schemeClr val="bg1"/>
                </a:solidFill>
                <a:latin typeface="Courier New" panose="02070309020205020404" pitchFamily="49" charset="0"/>
                <a:cs typeface="Courier New" panose="02070309020205020404" pitchFamily="49" charset="0"/>
              </a:rPr>
              <a:t>docker</a:t>
            </a:r>
            <a:endParaRPr lang="en-US" dirty="0">
              <a:solidFill>
                <a:schemeClr val="bg1"/>
              </a:solidFill>
              <a:latin typeface="Courier New" panose="02070309020205020404" pitchFamily="49" charset="0"/>
              <a:cs typeface="Courier New" panose="02070309020205020404" pitchFamily="49" charset="0"/>
            </a:endParaRPr>
          </a:p>
        </p:txBody>
      </p:sp>
      <p:sp>
        <p:nvSpPr>
          <p:cNvPr id="13" name="Content Placeholder 2"/>
          <p:cNvSpPr>
            <a:spLocks noGrp="1"/>
          </p:cNvSpPr>
          <p:nvPr/>
        </p:nvSpPr>
        <p:spPr>
          <a:xfrm>
            <a:off x="2621279" y="2130506"/>
            <a:ext cx="1722121" cy="38099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sudo</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su</a:t>
            </a:r>
            <a:r>
              <a:rPr lang="en-US" dirty="0" smtClean="0">
                <a:solidFill>
                  <a:schemeClr val="bg1"/>
                </a:solidFill>
                <a:latin typeface="Courier New" panose="02070309020205020404" pitchFamily="49" charset="0"/>
                <a:cs typeface="Courier New" panose="02070309020205020404" pitchFamily="49" charset="0"/>
              </a:rPr>
              <a:t> -</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6618315" y="1968276"/>
            <a:ext cx="4049685" cy="2798687"/>
          </a:xfrm>
          <a:prstGeom prst="rect">
            <a:avLst/>
          </a:prstGeom>
          <a:solidFill>
            <a:schemeClr val="bg2">
              <a:lumMod val="75000"/>
            </a:schemeClr>
          </a:solidFill>
          <a:ln w="38100" cap="rnd">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895406" y="2346328"/>
            <a:ext cx="3664898" cy="2295123"/>
          </a:xfrm>
          <a:prstGeom prst="roundRect">
            <a:avLst/>
          </a:prstGeom>
          <a:solidFill>
            <a:schemeClr val="bg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6955" y="2468089"/>
            <a:ext cx="1934254" cy="1934254"/>
          </a:xfrm>
          <a:prstGeom prst="rect">
            <a:avLst/>
          </a:prstGeom>
        </p:spPr>
      </p:pic>
      <p:sp>
        <p:nvSpPr>
          <p:cNvPr id="21" name="TextBox 20"/>
          <p:cNvSpPr txBox="1"/>
          <p:nvPr/>
        </p:nvSpPr>
        <p:spPr>
          <a:xfrm>
            <a:off x="7668518" y="3150786"/>
            <a:ext cx="831125" cy="461665"/>
          </a:xfrm>
          <a:prstGeom prst="rect">
            <a:avLst/>
          </a:prstGeom>
          <a:noFill/>
        </p:spPr>
        <p:txBody>
          <a:bodyPr wrap="none" rtlCol="0">
            <a:spAutoFit/>
          </a:bodyPr>
          <a:lstStyle/>
          <a:p>
            <a:pPr algn="ctr"/>
            <a:r>
              <a:rPr lang="en-US" sz="2400" b="1" dirty="0" smtClean="0">
                <a:solidFill>
                  <a:schemeClr val="bg1"/>
                </a:solidFill>
              </a:rPr>
              <a:t>FILES</a:t>
            </a:r>
          </a:p>
        </p:txBody>
      </p:sp>
      <p:sp>
        <p:nvSpPr>
          <p:cNvPr id="23" name="TextBox 22"/>
          <p:cNvSpPr txBox="1"/>
          <p:nvPr/>
        </p:nvSpPr>
        <p:spPr>
          <a:xfrm>
            <a:off x="9900460" y="1351334"/>
            <a:ext cx="1249188" cy="400110"/>
          </a:xfrm>
          <a:prstGeom prst="rect">
            <a:avLst/>
          </a:prstGeom>
          <a:noFill/>
        </p:spPr>
        <p:txBody>
          <a:bodyPr wrap="none" rtlCol="0">
            <a:spAutoFit/>
          </a:bodyPr>
          <a:lstStyle/>
          <a:p>
            <a:r>
              <a:rPr lang="en-US" sz="2000" b="1" dirty="0" smtClean="0">
                <a:solidFill>
                  <a:schemeClr val="bg1"/>
                </a:solidFill>
              </a:rPr>
              <a:t>Computer</a:t>
            </a:r>
            <a:endParaRPr lang="en-US" sz="2000" b="1" dirty="0">
              <a:solidFill>
                <a:schemeClr val="bg1"/>
              </a:solidFill>
            </a:endParaRPr>
          </a:p>
        </p:txBody>
      </p:sp>
      <p:sp>
        <p:nvSpPr>
          <p:cNvPr id="25" name="TextBox 24"/>
          <p:cNvSpPr txBox="1"/>
          <p:nvPr/>
        </p:nvSpPr>
        <p:spPr>
          <a:xfrm>
            <a:off x="8708442" y="1946223"/>
            <a:ext cx="1301638" cy="400110"/>
          </a:xfrm>
          <a:prstGeom prst="rect">
            <a:avLst/>
          </a:prstGeom>
          <a:noFill/>
        </p:spPr>
        <p:txBody>
          <a:bodyPr wrap="none" rtlCol="0">
            <a:spAutoFit/>
          </a:bodyPr>
          <a:lstStyle/>
          <a:p>
            <a:r>
              <a:rPr lang="en-US" sz="2000" b="1" dirty="0" err="1" smtClean="0">
                <a:solidFill>
                  <a:schemeClr val="bg1"/>
                </a:solidFill>
              </a:rPr>
              <a:t>VirtualBox</a:t>
            </a:r>
            <a:endParaRPr lang="en-US" sz="2000" b="1" dirty="0">
              <a:solidFill>
                <a:schemeClr val="bg1"/>
              </a:solidFill>
            </a:endParaRPr>
          </a:p>
        </p:txBody>
      </p:sp>
      <p:sp>
        <p:nvSpPr>
          <p:cNvPr id="26" name="TextBox 25"/>
          <p:cNvSpPr txBox="1"/>
          <p:nvPr/>
        </p:nvSpPr>
        <p:spPr>
          <a:xfrm>
            <a:off x="7896963" y="2358468"/>
            <a:ext cx="1913794" cy="400110"/>
          </a:xfrm>
          <a:prstGeom prst="rect">
            <a:avLst/>
          </a:prstGeom>
          <a:noFill/>
        </p:spPr>
        <p:txBody>
          <a:bodyPr wrap="none" rtlCol="0">
            <a:spAutoFit/>
          </a:bodyPr>
          <a:lstStyle/>
          <a:p>
            <a:pPr algn="ctr"/>
            <a:r>
              <a:rPr lang="en-US" sz="2000" b="1" dirty="0" smtClean="0">
                <a:solidFill>
                  <a:schemeClr val="bg1"/>
                </a:solidFill>
              </a:rPr>
              <a:t>Docker Machine</a:t>
            </a:r>
            <a:endParaRPr lang="en-US" sz="2000" b="1" dirty="0">
              <a:solidFill>
                <a:schemeClr val="bg1"/>
              </a:solidFill>
            </a:endParaRP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2768" y="3112825"/>
            <a:ext cx="1460832" cy="1460832"/>
          </a:xfrm>
          <a:prstGeom prst="rect">
            <a:avLst/>
          </a:prstGeom>
        </p:spPr>
      </p:pic>
      <p:sp>
        <p:nvSpPr>
          <p:cNvPr id="29" name="TextBox 28"/>
          <p:cNvSpPr txBox="1"/>
          <p:nvPr/>
        </p:nvSpPr>
        <p:spPr>
          <a:xfrm>
            <a:off x="9405912" y="1619419"/>
            <a:ext cx="1062983" cy="400110"/>
          </a:xfrm>
          <a:prstGeom prst="rect">
            <a:avLst/>
          </a:prstGeom>
          <a:noFill/>
        </p:spPr>
        <p:txBody>
          <a:bodyPr wrap="none" rtlCol="0">
            <a:spAutoFit/>
          </a:bodyPr>
          <a:lstStyle/>
          <a:p>
            <a:r>
              <a:rPr lang="en-US" sz="2000" b="1" dirty="0" smtClean="0">
                <a:solidFill>
                  <a:schemeClr val="bg1"/>
                </a:solidFill>
              </a:rPr>
              <a:t>Desktop</a:t>
            </a:r>
            <a:endParaRPr lang="en-US" sz="2000" b="1" dirty="0">
              <a:solidFill>
                <a:schemeClr val="bg1"/>
              </a:solidFill>
            </a:endParaRPr>
          </a:p>
        </p:txBody>
      </p:sp>
    </p:spTree>
    <p:extLst>
      <p:ext uri="{BB962C8B-B14F-4D97-AF65-F5344CB8AC3E}">
        <p14:creationId xmlns:p14="http://schemas.microsoft.com/office/powerpoint/2010/main" val="181329203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26019</TotalTime>
  <Words>2061</Words>
  <Application>Microsoft Macintosh PowerPoint</Application>
  <PresentationFormat>Widescreen</PresentationFormat>
  <Paragraphs>405</Paragraphs>
  <Slides>38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Angsana New</vt:lpstr>
      <vt:lpstr>Calibri</vt:lpstr>
      <vt:lpstr>Calibri Light</vt:lpstr>
      <vt:lpstr>Courier New</vt:lpstr>
      <vt:lpstr>Wingdings</vt:lpstr>
      <vt:lpstr>Green-1</vt:lpstr>
      <vt:lpstr>Docker Registry</vt:lpstr>
      <vt:lpstr>Images, Containers, and Storage Drivers</vt:lpstr>
      <vt:lpstr>Docker Images</vt:lpstr>
      <vt:lpstr>Docker Images</vt:lpstr>
      <vt:lpstr>Image Layers</vt:lpstr>
      <vt:lpstr>Container Layers</vt:lpstr>
      <vt:lpstr>Differences Summary</vt:lpstr>
      <vt:lpstr>Docker Images</vt:lpstr>
      <vt:lpstr>Where is Docker</vt:lpstr>
      <vt:lpstr>Where is Docker</vt:lpstr>
      <vt:lpstr>Docker Backend</vt:lpstr>
      <vt:lpstr>AUFS Storage Driver</vt:lpstr>
      <vt:lpstr>BTRFS Storage Driver</vt:lpstr>
      <vt:lpstr>Mac &amp; Windows Storage Drivers</vt:lpstr>
      <vt:lpstr>What is Docker Register</vt:lpstr>
      <vt:lpstr>Why Use Docker Register</vt:lpstr>
      <vt:lpstr>Registry Quick Look</vt:lpstr>
      <vt:lpstr>Registry Quick Look</vt:lpstr>
      <vt:lpstr>Docker Register Alternatives</vt:lpstr>
      <vt:lpstr>Public/Private Docker Registry</vt:lpstr>
      <vt:lpstr>Enterprise Docker Registry</vt:lpstr>
      <vt:lpstr>Creating Dockerfile Images </vt:lpstr>
      <vt:lpstr>Dockerfile Basic Commands</vt:lpstr>
      <vt:lpstr>Advanced Dockerfile</vt:lpstr>
      <vt:lpstr>Advanced Dockerfile</vt:lpstr>
      <vt:lpstr>Advanced Dockerfile</vt:lpstr>
      <vt:lpstr>Difference Between CMD and ENTRYPOINT</vt:lpstr>
      <vt:lpstr>Demo Creating Docker Images</vt:lpstr>
      <vt:lpstr>Demo Creating Docker Images</vt:lpstr>
      <vt:lpstr>Running a Local Docker Registry</vt:lpstr>
      <vt:lpstr>Registry Architecture</vt:lpstr>
      <vt:lpstr>Registry Architecture</vt:lpstr>
      <vt:lpstr>Plugin Registry Architecture</vt:lpstr>
      <vt:lpstr>Local Registry</vt:lpstr>
      <vt:lpstr>Push to Registry</vt:lpstr>
      <vt:lpstr>Push to Registry</vt:lpstr>
      <vt:lpstr>Lab</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Microsoft Office User</cp:lastModifiedBy>
  <cp:revision>1209</cp:revision>
  <dcterms:created xsi:type="dcterms:W3CDTF">2010-11-02T19:01:47Z</dcterms:created>
  <dcterms:modified xsi:type="dcterms:W3CDTF">2017-07-14T21:16:47Z</dcterms:modified>
</cp:coreProperties>
</file>