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21"/>
  </p:notesMasterIdLst>
  <p:sldIdLst>
    <p:sldId id="492" r:id="rId2"/>
    <p:sldId id="604" r:id="rId3"/>
    <p:sldId id="614" r:id="rId4"/>
    <p:sldId id="618" r:id="rId5"/>
    <p:sldId id="611" r:id="rId6"/>
    <p:sldId id="609" r:id="rId7"/>
    <p:sldId id="607" r:id="rId8"/>
    <p:sldId id="608" r:id="rId9"/>
    <p:sldId id="617" r:id="rId10"/>
    <p:sldId id="610" r:id="rId11"/>
    <p:sldId id="612" r:id="rId12"/>
    <p:sldId id="613" r:id="rId13"/>
    <p:sldId id="615" r:id="rId14"/>
    <p:sldId id="605" r:id="rId15"/>
    <p:sldId id="606" r:id="rId16"/>
    <p:sldId id="603" r:id="rId17"/>
    <p:sldId id="616" r:id="rId18"/>
    <p:sldId id="596" r:id="rId19"/>
    <p:sldId id="560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2" autoAdjust="0"/>
    <p:restoredTop sz="75483" autoAdjust="0"/>
  </p:normalViewPr>
  <p:slideViewPr>
    <p:cSldViewPr>
      <p:cViewPr varScale="1">
        <p:scale>
          <a:sx n="89" d="100"/>
          <a:sy n="89" d="100"/>
        </p:scale>
        <p:origin x="8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7/14/17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#map-ports-tomcat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Relationship Id="rId3" Type="http://schemas.openxmlformats.org/officeDocument/2006/relationships/hyperlink" Target="#map-ports-tomcat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#map-ports-tomcat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hyperlink" Target="#map-ports-tomcat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Relationship Id="rId3" Type="http://schemas.openxmlformats.org/officeDocument/2006/relationships/hyperlink" Target="#map-ports-tomcat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#map-ports-tomcat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#map-ports-tomcat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#map-ports-tomcat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#map-ports-tomcat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#map-ports-tomcat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#map-ports-tomcat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#map-ports-tomcat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#map-ports-tomcat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map the ports 8080 and 9990 from the VM to your host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following the steps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previusly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follow the similar steps we used to deploy Tomcat and will re-use the port mappings we had earlier. Verify your tomcat server is no longer running on 8888 and follow these steps: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59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map the ports 8080 and 9990 from the VM to your host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following the steps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previusly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follow the similar steps we used to deploy Tomcat and will re-use the port mappings we had earlier. Verify your tomcat server is no longer running on 8888 and follow these steps: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498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map the ports 8080 and 9990 from the VM to your host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following the steps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previusly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follow the similar steps we used to deploy Tomcat and will re-use the port mappings we had earlier. Verify your tomcat server is no longer running on 8888 and follow these steps: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745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map the ports 8080 and 9990 from the VM to your host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following the steps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previusly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follow the similar steps we used to deploy Tomcat and will re-use the port mappings we had earlier. Verify your tomcat server is no longer running on 8888 and follow these steps: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112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discussed earlier, the "Docker way" is to package up your app as a new layer on top of the app server Docker image: Let’s look at an example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254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discussed earlier, the "Docker way" is to package up your app as a new layer on top of the app server Docker image: Let’s look at an example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413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map the ports 8080 and 9990 from the VM to your host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following the steps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previusly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follow the similar steps we used to deploy Tomcat and will re-use the port mappings we had earlier. Verify your tomcat server is no longer running on 8888 and follow these steps: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31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map the ports 8080 and 9990 from the VM to your host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following the steps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previusly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follow the similar steps we used to deploy Tomcat and will re-use the port mappings we had earlier. Verify your tomcat server is no longer running on 8888 and follow these steps: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7382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map the ports 8080 and 9990 from the VM to your host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following the steps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previusly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follow the similar steps we used to deploy Tomcat and will re-use the port mappings we had earlier. Verify your tomcat server is no longer running on 8888 and follow these steps: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070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map the ports 8080 and 9990 from the VM to your host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following the steps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previusly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follow the similar steps we used to deploy Tomcat and will re-use the port mappings we had earlier. Verify your tomcat server is no longer running on 8888 and follow these steps: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462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map the ports 8080 and 9990 from the VM to your host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following the steps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previusly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follow the similar steps we used to deploy Tomcat and will re-use the port mappings we had earlier. Verify your tomcat server is no longer running on 8888 and follow these steps: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835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map the ports 8080 and 9990 from the VM to your host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following the steps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previusly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follow the similar steps we used to deploy Tomcat and will re-use the port mappings we had earlier. Verify your tomcat server is no longer running on 8888 and follow these steps: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16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map the ports 8080 and 9990 from the VM to your host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following the steps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previusly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follow the similar steps we used to deploy Tomcat and will re-use the port mappings we had earlier. Verify your tomcat server is no longer running on 8888 and follow these steps: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88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map the ports 8080 and 9990 from the VM to your host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following the steps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previusly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follow the similar steps we used to deploy Tomcat and will re-use the port mappings we had earlier. Verify your tomcat server is no longer running on 8888 and follow these steps: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856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map the ports 8080 and 9990 from the VM to your host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following the steps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previusly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follow the similar steps we used to deploy Tomcat and will re-use the port mappings we had earlier. Verify your tomcat server is no longer running on 8888 and follow these steps: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BA39164-D5BD-2841-90FD-C48C6B7A0FD7}" type="datetime1">
              <a:rPr lang="en-US" smtClean="0"/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1902DF-71CF-A34F-8176-E8844C288EDB}" type="datetime1">
              <a:rPr lang="en-US" smtClean="0"/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53556A9-AC2C-B744-B728-490B0BF10F55}" type="datetime1">
              <a:rPr lang="en-US" smtClean="0"/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EB4E80-36E6-9E47-9603-9F3D62D629B8}" type="datetime1">
              <a:rPr lang="en-US" smtClean="0"/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6E06E60-2D2C-8F41-84C9-D72DEAB87DFE}" type="datetime1">
              <a:rPr lang="en-US" smtClean="0"/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F3C7E87-E207-1F4F-BB5E-3C0EFEC1412A}" type="datetime1">
              <a:rPr lang="en-US" smtClean="0"/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B9FBAA-759C-A44F-A2AE-7142C6E6F463}" type="datetime1">
              <a:rPr lang="en-US" smtClean="0"/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419AB75-A5C3-794B-8152-E2CCBA536E4E}" type="datetime1">
              <a:rPr lang="en-US" smtClean="0"/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06401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C3A4CF2-DD2B-D942-AD44-98AB216F1CAA}" type="datetime1">
              <a:rPr lang="en-US" smtClean="0"/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EFAC8C-F849-FD4E-AB23-787F1105EB7A}" type="datetime1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5EEA810-F7CF-0648-8291-40172EBB86C6}" type="datetime1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 smtClean="0"/>
              <a:t>Deploying Java EE Applications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/>
              <a:t>A Framework for Data Intensive </a:t>
            </a:r>
            <a:r>
              <a:rPr lang="en-US" altLang="en-US" dirty="0" smtClean="0"/>
              <a:t>Computing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C15-1EBF-45A1-AF44-AEE6B4BE264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r>
              <a:rPr lang="en-US" dirty="0" err="1" smtClean="0"/>
              <a:t>WildFly</a:t>
            </a:r>
            <a:r>
              <a:rPr lang="en-US" dirty="0" smtClean="0"/>
              <a:t> Deployment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The </a:t>
            </a:r>
            <a:r>
              <a:rPr lang="en-US" sz="2400" dirty="0"/>
              <a:t>most popular way of deploying an application is using the deployment scanner. 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In </a:t>
            </a:r>
            <a:r>
              <a:rPr lang="en-US" sz="2400" dirty="0" err="1"/>
              <a:t>WildFly</a:t>
            </a:r>
            <a:r>
              <a:rPr lang="en-US" sz="2400" dirty="0"/>
              <a:t> this method is enabled by default and the only thing you need to do is to place your application inside of the deployments/ </a:t>
            </a:r>
            <a:r>
              <a:rPr lang="en-US" sz="2400" dirty="0" smtClean="0"/>
              <a:t>directory.</a:t>
            </a: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ea typeface="Courier New" charset="0"/>
                <a:cs typeface="Courier New" charset="0"/>
              </a:rPr>
              <a:t>.</a:t>
            </a:r>
            <a:r>
              <a:rPr lang="en-US" sz="2400" dirty="0" smtClean="0">
                <a:ea typeface="Courier New" charset="0"/>
                <a:cs typeface="Courier New" charset="0"/>
              </a:rPr>
              <a:t>Pick</a:t>
            </a:r>
            <a:r>
              <a:rPr lang="en-US" sz="2400" dirty="0">
                <a:ea typeface="Courier New" charset="0"/>
                <a:cs typeface="Courier New" charset="0"/>
              </a:rPr>
              <a:t> 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opt/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/standalone/deployments/</a:t>
            </a:r>
            <a:r>
              <a:rPr lang="en-US" sz="2400" dirty="0"/>
              <a:t> or 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/opt/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/domain/deployments/</a:t>
            </a:r>
            <a:r>
              <a:rPr lang="en-US" sz="2400" dirty="0"/>
              <a:t> depending on </a:t>
            </a:r>
            <a:r>
              <a:rPr lang="en-US" sz="2400" dirty="0" smtClean="0"/>
              <a:t>which mode you choose.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Remember, standalone is default </a:t>
            </a:r>
            <a:r>
              <a:rPr lang="en-US" sz="2400" dirty="0"/>
              <a:t>in the 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2400" dirty="0"/>
              <a:t> image -- see </a:t>
            </a:r>
            <a:r>
              <a:rPr lang="en-US" sz="2400" dirty="0" smtClean="0"/>
              <a:t>above</a:t>
            </a:r>
            <a:r>
              <a:rPr lang="en-US" sz="24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6926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r>
              <a:rPr lang="en-US" dirty="0" err="1" smtClean="0"/>
              <a:t>Wildfly</a:t>
            </a:r>
            <a:r>
              <a:rPr lang="en-US" dirty="0" smtClean="0"/>
              <a:t> Deployment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The </a:t>
            </a:r>
            <a:r>
              <a:rPr lang="en-US" sz="2400" dirty="0"/>
              <a:t>simplest and cleanest way to deploy an application to </a:t>
            </a:r>
            <a:r>
              <a:rPr lang="en-US" sz="2400" dirty="0" err="1" smtClean="0"/>
              <a:t>WildFly</a:t>
            </a:r>
            <a:r>
              <a:rPr lang="en-US" sz="2400" dirty="0" smtClean="0"/>
              <a:t>, </a:t>
            </a:r>
            <a:r>
              <a:rPr lang="en-US" sz="2400" dirty="0"/>
              <a:t>is to use the deployment scanner </a:t>
            </a:r>
            <a:r>
              <a:rPr lang="en-US" sz="2400" dirty="0" smtClean="0"/>
              <a:t>method. 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do this you just need to extend the 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2400" dirty="0"/>
              <a:t> image by creating a new one. 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Place </a:t>
            </a:r>
            <a:r>
              <a:rPr lang="en-US" sz="2400" dirty="0"/>
              <a:t>your application inside the 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deployments/</a:t>
            </a:r>
            <a:r>
              <a:rPr lang="en-US" sz="2400" dirty="0"/>
              <a:t> directory with the 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n-US" sz="2400" dirty="0"/>
              <a:t> </a:t>
            </a:r>
            <a:r>
              <a:rPr lang="en-US" sz="2400" dirty="0" smtClean="0"/>
              <a:t>command. </a:t>
            </a:r>
          </a:p>
          <a:p>
            <a:pPr lvl="1">
              <a:buFont typeface="Wingdings" charset="2"/>
              <a:buChar char="q"/>
            </a:pPr>
            <a:r>
              <a:rPr lang="en-US" sz="2200" dirty="0" smtClean="0"/>
              <a:t>NOTE: You </a:t>
            </a:r>
            <a:r>
              <a:rPr lang="en-US" sz="2200" dirty="0"/>
              <a:t>can also do the changes to the configuration (if any) as additional steps (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RUN</a:t>
            </a:r>
            <a:r>
              <a:rPr lang="en-US" sz="2200" dirty="0"/>
              <a:t> command).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41028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Dockerfile</a:t>
            </a:r>
            <a:r>
              <a:rPr lang="en-US" smtClean="0"/>
              <a:t> Wildfly</a:t>
            </a:r>
            <a:r>
              <a:rPr lang="en-US" dirty="0" smtClean="0"/>
              <a:t> Deployment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A simple example of how this might look is: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</a:t>
            </a:r>
            <a:r>
              <a:rPr lang="en-US" sz="2000" dirty="0" smtClean="0"/>
              <a:t>Create</a:t>
            </a:r>
            <a:r>
              <a:rPr lang="en-US" sz="2000" dirty="0"/>
              <a:t> </a:t>
            </a:r>
            <a:r>
              <a:rPr lang="en-US" sz="2000" dirty="0" err="1"/>
              <a:t>Dockerfile</a:t>
            </a:r>
            <a:r>
              <a:rPr lang="en-US" sz="2000" dirty="0"/>
              <a:t> with following content</a:t>
            </a:r>
            <a:r>
              <a:rPr lang="en-US" sz="2000" dirty="0" smtClean="0"/>
              <a:t>:</a:t>
            </a:r>
          </a:p>
          <a:p>
            <a:pPr lvl="2">
              <a:buFont typeface="Wingdings" charset="2"/>
              <a:buChar char="q"/>
            </a:pPr>
            <a:r>
              <a:rPr lang="en-US" sz="2000" dirty="0" smtClean="0"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lvl="2">
              <a:buFont typeface="Wingdings" charset="2"/>
              <a:buChar char="q"/>
            </a:pPr>
            <a:r>
              <a:rPr lang="en-US" sz="2000" dirty="0"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ADD your-awesome-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app.war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/opt/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/standalone/deployments/ </a:t>
            </a:r>
          </a:p>
          <a:p>
            <a:pPr lvl="1">
              <a:buFont typeface="Wingdings" charset="2"/>
              <a:buChar char="q"/>
            </a:pPr>
            <a:r>
              <a:rPr lang="en-US" sz="2000" dirty="0"/>
              <a:t> Place your 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your-awesome-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app.war</a:t>
            </a:r>
            <a:r>
              <a:rPr lang="en-US" sz="2000" dirty="0"/>
              <a:t> file in the same directory as your </a:t>
            </a:r>
            <a:r>
              <a:rPr lang="en-US" sz="2000" dirty="0" err="1"/>
              <a:t>Dockerfile</a:t>
            </a:r>
            <a:r>
              <a:rPr lang="en-US" sz="2000" dirty="0"/>
              <a:t>.</a:t>
            </a:r>
          </a:p>
          <a:p>
            <a:pPr lvl="1">
              <a:buFont typeface="Wingdings" charset="2"/>
              <a:buChar char="q"/>
            </a:pPr>
            <a:r>
              <a:rPr lang="en-US" sz="2000" dirty="0"/>
              <a:t> Run the build with 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build --tag=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-app .</a:t>
            </a:r>
          </a:p>
          <a:p>
            <a:pPr lvl="1">
              <a:buFont typeface="Wingdings" charset="2"/>
              <a:buChar char="q"/>
            </a:pPr>
            <a:r>
              <a:rPr lang="en-US" sz="2000" dirty="0"/>
              <a:t> Run the container with 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run -it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-app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>
              <a:buFont typeface="Wingdings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Application </a:t>
            </a:r>
            <a:r>
              <a:rPr lang="en-US" sz="2000" dirty="0"/>
              <a:t>will be deployed on the container boot</a:t>
            </a:r>
            <a:r>
              <a:rPr lang="en-US" sz="2000" dirty="0" smtClean="0"/>
              <a:t>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4053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Dockerizing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This </a:t>
            </a:r>
            <a:r>
              <a:rPr lang="en-US" sz="2400" dirty="0"/>
              <a:t>way of </a:t>
            </a:r>
            <a:r>
              <a:rPr lang="en-US" sz="2400" b="1" dirty="0"/>
              <a:t>deployment</a:t>
            </a:r>
            <a:r>
              <a:rPr lang="en-US" sz="2400" dirty="0"/>
              <a:t> is great because of a few </a:t>
            </a:r>
            <a:r>
              <a:rPr lang="en-US" sz="2400" dirty="0" smtClean="0"/>
              <a:t>things: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 It </a:t>
            </a:r>
            <a:r>
              <a:rPr lang="en-US" sz="2000" dirty="0"/>
              <a:t>utilizes Docker as the build tool providing stable </a:t>
            </a:r>
            <a:r>
              <a:rPr lang="en-US" sz="2000" dirty="0" smtClean="0"/>
              <a:t>builds</a:t>
            </a:r>
          </a:p>
          <a:p>
            <a:pPr lvl="1">
              <a:buFont typeface="Wingdings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Rebuilding </a:t>
            </a:r>
            <a:r>
              <a:rPr lang="en-US" sz="2000" dirty="0"/>
              <a:t>image this way is very </a:t>
            </a:r>
            <a:r>
              <a:rPr lang="en-US" sz="2000" dirty="0" smtClean="0"/>
              <a:t>fast</a:t>
            </a:r>
          </a:p>
          <a:p>
            <a:pPr lvl="1">
              <a:buFont typeface="Wingdings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You </a:t>
            </a:r>
            <a:r>
              <a:rPr lang="en-US" sz="2000" dirty="0"/>
              <a:t>only need to do changes to the base </a:t>
            </a:r>
            <a:r>
              <a:rPr lang="en-US" sz="2000" dirty="0" smtClean="0"/>
              <a:t>					    </a:t>
            </a:r>
            <a:r>
              <a:rPr lang="en-US" sz="2000" dirty="0" err="1" smtClean="0"/>
              <a:t>WildFly</a:t>
            </a:r>
            <a:r>
              <a:rPr lang="en-US" sz="2000" dirty="0" smtClean="0"/>
              <a:t> </a:t>
            </a:r>
            <a:r>
              <a:rPr lang="en-US" sz="2000" dirty="0"/>
              <a:t>image that are required to run </a:t>
            </a:r>
            <a:r>
              <a:rPr lang="en-US" sz="2000" dirty="0" smtClean="0"/>
              <a:t>						            your </a:t>
            </a:r>
            <a:r>
              <a:rPr lang="en-US" sz="2000" dirty="0"/>
              <a:t>application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 So much of is DevOps, and DevOps 					           is very </a:t>
            </a:r>
            <a:r>
              <a:rPr lang="en-US" sz="2400" b="1" dirty="0" smtClean="0"/>
              <a:t>philosophical</a:t>
            </a:r>
            <a:r>
              <a:rPr lang="en-US" sz="2400" dirty="0" smtClean="0"/>
              <a:t> in nature.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08" y="1721836"/>
            <a:ext cx="4332315" cy="433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191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Ticket Monster Running on </a:t>
            </a:r>
            <a:r>
              <a:rPr lang="en-US" dirty="0" err="1" smtClean="0"/>
              <a:t>WildFly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478280" y="1598228"/>
            <a:ext cx="9677400" cy="44232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latest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jboss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wildfly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jboss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wildfly:latest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admin user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/opt/jboss/wildfly/bin/add-user.sh -u admin -p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docker#admin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--silent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customization folder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COPY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customization /opt/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jboss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wildfly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/customization/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 root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customization scripts as root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+x /opt/jboss/wildfly/customization/execute.sh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/opt/jboss/wildfly/customization/execute.sh standalone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standalone-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ha.xml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Let’s </a:t>
            </a:r>
            <a:r>
              <a:rPr lang="en-US" sz="2400" dirty="0">
                <a:solidFill>
                  <a:schemeClr val="tx1"/>
                </a:solidFill>
              </a:rPr>
              <a:t>look at an example </a:t>
            </a:r>
            <a:r>
              <a:rPr lang="en-US" sz="2400" dirty="0" smtClean="0">
                <a:solidFill>
                  <a:schemeClr val="tx1"/>
                </a:solidFill>
              </a:rPr>
              <a:t>that puts it all together: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5498827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Ticket Monster Running on </a:t>
            </a:r>
            <a:r>
              <a:rPr lang="en-US" dirty="0" err="1"/>
              <a:t>WildFly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979169" y="1422865"/>
            <a:ext cx="10294621" cy="449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ticket-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monster.war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/opt/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jboss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wildfly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/standalone/deployments/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 for Error: 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Could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 /opt/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jboss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wildfly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/standalone/configuration/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standalone_xml_history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/current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opt/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jboss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wildfly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/standalone/configuration/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standalone_xml_history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jboss:jboss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/opt/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jboss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wildfly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jboss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the ports we're interested in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8080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9990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the default command to run on boot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will boot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WildFly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the standalone mode and bind to external interface and enable HA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CMD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/opt/jboss/wildfly/bin/standalone.sh -b `hostname -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-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bmanagement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`hostname -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standalone-ha.xml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1770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Deploying Ticket Monster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Deploy </a:t>
            </a:r>
            <a:r>
              <a:rPr lang="en-US" sz="2400" dirty="0"/>
              <a:t>the </a:t>
            </a:r>
            <a:r>
              <a:rPr lang="en-US" sz="2400" dirty="0" smtClean="0"/>
              <a:t>application. First stop and remove the previous </a:t>
            </a:r>
            <a:r>
              <a:rPr lang="en-US" sz="2400" dirty="0" err="1" smtClean="0"/>
              <a:t>wildfly</a:t>
            </a:r>
            <a:r>
              <a:rPr lang="en-US" sz="2400" dirty="0" smtClean="0"/>
              <a:t> deployment:</a:t>
            </a: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Now run the new app: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Now you could navigate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http://localhost:8080/movieplex7</a:t>
            </a:r>
            <a:r>
              <a:rPr lang="en-US" sz="2400" dirty="0"/>
              <a:t> to see the Java EE application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523509" y="1817938"/>
            <a:ext cx="3205940" cy="838201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wildfly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wildfly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965964" y="3445087"/>
            <a:ext cx="8605748" cy="6858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-d -p 9990:9990 -p 8080:8080 --name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wildfly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arungupta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/javaee7-hol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2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To create </a:t>
            </a:r>
            <a:r>
              <a:rPr lang="en-US" sz="2400" dirty="0"/>
              <a:t>a management user to access the administration console create a </a:t>
            </a:r>
            <a:r>
              <a:rPr lang="en-US" sz="2400" dirty="0" err="1"/>
              <a:t>Dockerfile</a:t>
            </a:r>
            <a:r>
              <a:rPr lang="en-US" sz="2400" dirty="0"/>
              <a:t> with the following </a:t>
            </a:r>
            <a:r>
              <a:rPr lang="en-US" sz="2400" dirty="0" smtClean="0"/>
              <a:t>content:</a:t>
            </a:r>
          </a:p>
          <a:p>
            <a:pPr lvl="1">
              <a:buFont typeface="Wingdings" charset="2"/>
              <a:buChar char="q"/>
            </a:pPr>
            <a:endParaRPr lang="en-US" sz="2400" dirty="0" smtClean="0"/>
          </a:p>
          <a:p>
            <a:pPr lvl="1">
              <a:buFont typeface="Wingdings" charset="2"/>
              <a:buChar char="q"/>
            </a:pPr>
            <a:endParaRPr lang="en-US" sz="2400" dirty="0" smtClean="0"/>
          </a:p>
          <a:p>
            <a:pPr lvl="1">
              <a:buFont typeface="Wingdings" charset="2"/>
              <a:buChar char="q"/>
            </a:pPr>
            <a:endParaRPr lang="en-US" sz="2400" dirty="0"/>
          </a:p>
          <a:p>
            <a:pPr lvl="1">
              <a:buFont typeface="Wingdings" charset="2"/>
              <a:buChar char="q"/>
            </a:pPr>
            <a:endParaRPr lang="en-US" sz="2400" dirty="0" smtClean="0"/>
          </a:p>
          <a:p>
            <a:pPr lvl="1"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600" dirty="0" smtClean="0"/>
              <a:t> Then </a:t>
            </a:r>
            <a:r>
              <a:rPr lang="en-US" sz="2600" dirty="0"/>
              <a:t>you can build the </a:t>
            </a:r>
            <a:r>
              <a:rPr lang="en-US" sz="2600" dirty="0" smtClean="0"/>
              <a:t>image: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Run it</a:t>
            </a:r>
            <a:r>
              <a:rPr lang="en-US" sz="2400" dirty="0"/>
              <a:t>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133600" y="1934494"/>
            <a:ext cx="8641773" cy="1752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RUN 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/opt/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/bin/add-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user.sh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admin 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Admin#70365 --silent </a:t>
            </a:r>
            <a:endParaRPr lang="en-US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CMD 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["/opt/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/bin/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standalone.sh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", "-b", "0.0.0.0", "-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bmanagement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", "0.0.0.0"] 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3040380" y="4427785"/>
            <a:ext cx="6111240" cy="35052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build --tag=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-admin . 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463340" y="5343314"/>
            <a:ext cx="7437120" cy="35052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-it -p 9990:9990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-admin</a:t>
            </a:r>
          </a:p>
        </p:txBody>
      </p:sp>
    </p:spTree>
    <p:extLst>
      <p:ext uri="{BB962C8B-B14F-4D97-AF65-F5344CB8AC3E}">
        <p14:creationId xmlns:p14="http://schemas.microsoft.com/office/powerpoint/2010/main" val="58056408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172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0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Java EE App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i="1" dirty="0"/>
              <a:t> </a:t>
            </a:r>
            <a:r>
              <a:rPr lang="is-IS" sz="2400" dirty="0"/>
              <a:t>W</a:t>
            </a:r>
            <a:r>
              <a:rPr lang="is-IS" sz="2400" dirty="0" smtClean="0"/>
              <a:t>ikipedia says: “</a:t>
            </a:r>
            <a:r>
              <a:rPr lang="en-US" sz="2400" dirty="0" smtClean="0"/>
              <a:t>An</a:t>
            </a:r>
            <a:r>
              <a:rPr lang="en-US" sz="2400" dirty="0"/>
              <a:t> </a:t>
            </a:r>
            <a:r>
              <a:rPr lang="en-US" sz="2400" b="1" dirty="0"/>
              <a:t>application server</a:t>
            </a:r>
            <a:r>
              <a:rPr lang="en-US" sz="2400" dirty="0"/>
              <a:t> is a software framework that provides both facilities to create web applications and a server environment to run them</a:t>
            </a:r>
            <a:r>
              <a:rPr lang="en-US" sz="2400" dirty="0" smtClean="0"/>
              <a:t>.</a:t>
            </a:r>
            <a:r>
              <a:rPr lang="en-US" sz="2400" baseline="30000" dirty="0" smtClean="0"/>
              <a:t>”</a:t>
            </a:r>
          </a:p>
          <a:p>
            <a:pPr>
              <a:buFont typeface="Wingdings" charset="2"/>
              <a:buChar char="q"/>
            </a:pPr>
            <a:r>
              <a:rPr lang="en-US" sz="2400" baseline="30000" dirty="0"/>
              <a:t> </a:t>
            </a:r>
            <a:r>
              <a:rPr lang="en-US" sz="2400" dirty="0"/>
              <a:t>Java Platform, Enterprise Edition or Java EE (was J2EE) defines the core set of API and features of Java Application Servers.</a:t>
            </a:r>
            <a:endParaRPr lang="en-US" sz="2400" baseline="30000" dirty="0" smtClean="0"/>
          </a:p>
          <a:p>
            <a:pPr>
              <a:buFont typeface="Wingdings" charset="2"/>
              <a:buChar char="q"/>
            </a:pPr>
            <a:r>
              <a:rPr lang="en-US" sz="2400" baseline="30000" dirty="0"/>
              <a:t> 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Java</a:t>
            </a:r>
            <a:r>
              <a:rPr lang="en-US" sz="2400" dirty="0"/>
              <a:t> application </a:t>
            </a:r>
            <a:r>
              <a:rPr lang="en-US" sz="2400" dirty="0" smtClean="0"/>
              <a:t>servers behave </a:t>
            </a:r>
            <a:r>
              <a:rPr lang="en-US" sz="2400" dirty="0"/>
              <a:t>like an extended virtual machine for running </a:t>
            </a:r>
            <a:r>
              <a:rPr lang="en-US" sz="2400" dirty="0" smtClean="0"/>
              <a:t>applications</a:t>
            </a:r>
            <a:r>
              <a:rPr lang="en-US" sz="2400" dirty="0"/>
              <a:t>.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It transparently handles</a:t>
            </a:r>
            <a:r>
              <a:rPr lang="en-US" sz="2400" dirty="0"/>
              <a:t> connections to the database on one side, and, often, connections to the Web client on the other</a:t>
            </a:r>
            <a:r>
              <a:rPr lang="en-US" sz="2400" dirty="0" smtClean="0"/>
              <a:t>.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O</a:t>
            </a:r>
            <a:r>
              <a:rPr lang="en-US" sz="2400" dirty="0" smtClean="0"/>
              <a:t>pen </a:t>
            </a:r>
            <a:r>
              <a:rPr lang="en-US" sz="2400" dirty="0"/>
              <a:t>source Java application servers that support Java EE </a:t>
            </a:r>
            <a:r>
              <a:rPr lang="en-US" sz="2400" dirty="0" smtClean="0"/>
              <a:t>include:</a:t>
            </a:r>
            <a:r>
              <a:rPr lang="en-US" sz="2400" dirty="0"/>
              <a:t> JOnAS from Object Web, </a:t>
            </a:r>
            <a:r>
              <a:rPr lang="en-US" sz="2400" b="1" dirty="0"/>
              <a:t>WildFly</a:t>
            </a:r>
            <a:r>
              <a:rPr lang="en-US" sz="2400" dirty="0"/>
              <a:t> (formerly JBoss AS) from </a:t>
            </a:r>
            <a:r>
              <a:rPr lang="en-US" sz="2400" dirty="0" err="1" smtClean="0"/>
              <a:t>JBoss</a:t>
            </a:r>
            <a:r>
              <a:rPr lang="en-US" sz="2400" dirty="0" smtClean="0"/>
              <a:t>,</a:t>
            </a:r>
            <a:r>
              <a:rPr lang="en-US" sz="2400" dirty="0"/>
              <a:t> </a:t>
            </a:r>
            <a:r>
              <a:rPr lang="en-US" sz="2400" dirty="0" smtClean="0"/>
              <a:t>TomEE</a:t>
            </a:r>
            <a:r>
              <a:rPr lang="en-US" sz="2400" dirty="0"/>
              <a:t> from Apache, </a:t>
            </a:r>
            <a:r>
              <a:rPr lang="en-US" sz="2400" dirty="0" smtClean="0"/>
              <a:t>and more.</a:t>
            </a:r>
            <a:endParaRPr lang="en-US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001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Dockerizing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i="1" dirty="0" smtClean="0"/>
              <a:t> </a:t>
            </a:r>
            <a:r>
              <a:rPr lang="en-US" sz="2400" dirty="0" err="1" smtClean="0"/>
              <a:t>Dockerizing</a:t>
            </a:r>
            <a:r>
              <a:rPr lang="en-US" sz="2400" dirty="0" smtClean="0"/>
              <a:t> </a:t>
            </a:r>
            <a:r>
              <a:rPr lang="en-US" sz="2400" dirty="0"/>
              <a:t>an application is the process of converting an application to run within a Docker container. 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While </a:t>
            </a:r>
            <a:r>
              <a:rPr lang="en-US" sz="2400" dirty="0" err="1"/>
              <a:t>D</a:t>
            </a:r>
            <a:r>
              <a:rPr lang="en-US" sz="2400" dirty="0" err="1" smtClean="0"/>
              <a:t>ockerizing</a:t>
            </a:r>
            <a:r>
              <a:rPr lang="en-US" sz="2400" dirty="0" smtClean="0"/>
              <a:t> </a:t>
            </a:r>
            <a:r>
              <a:rPr lang="en-US" sz="2400" dirty="0"/>
              <a:t>most applications is straight-forward, there are a few problems that need to be worked around each </a:t>
            </a:r>
            <a:r>
              <a:rPr lang="en-US" sz="2400" dirty="0" smtClean="0"/>
              <a:t>time.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895600"/>
            <a:ext cx="4419600" cy="28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363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Stay Mindful of the Cons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79" y="1020094"/>
            <a:ext cx="9951721" cy="2667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" charset="2"/>
              <a:buChar char="q"/>
            </a:pPr>
            <a:r>
              <a:rPr lang="en-US" sz="2400" dirty="0" smtClean="0"/>
              <a:t>Two common problems that occur during </a:t>
            </a:r>
            <a:r>
              <a:rPr lang="en-US" sz="2400" dirty="0" err="1" smtClean="0"/>
              <a:t>Dockerization</a:t>
            </a:r>
            <a:r>
              <a:rPr lang="en-US" sz="2400" dirty="0" smtClean="0"/>
              <a:t> are:</a:t>
            </a:r>
          </a:p>
          <a:p>
            <a:pPr lvl="1" fontAlgn="auto">
              <a:buFont typeface="Wingdings" charset="2"/>
              <a:buChar char="q"/>
            </a:pPr>
            <a:r>
              <a:rPr lang="en-US" sz="2000" dirty="0" smtClean="0"/>
              <a:t> Making an application use environment variables when it relies on configuration files.</a:t>
            </a:r>
          </a:p>
          <a:p>
            <a:pPr lvl="1" fontAlgn="auto">
              <a:buFont typeface="Wingdings" charset="2"/>
              <a:buChar char="q"/>
            </a:pPr>
            <a:r>
              <a:rPr lang="en-US" sz="2000" dirty="0" smtClean="0"/>
              <a:t> Sending application logs to STDOUT/STDERR when it defaults to files in the container’s file system.</a:t>
            </a:r>
          </a:p>
          <a:p>
            <a:pPr lvl="1" fontAlgn="auto">
              <a:buFont typeface="Wingdings" charset="2"/>
              <a:buChar char="q"/>
            </a:pPr>
            <a:endParaRPr lang="en-US" sz="2000" dirty="0"/>
          </a:p>
          <a:p>
            <a:pPr fontAlgn="auto">
              <a:buFont typeface="Wingdings" charset="2"/>
              <a:buChar char="q"/>
            </a:pPr>
            <a:r>
              <a:rPr lang="en-US" sz="2200" dirty="0" smtClean="0"/>
              <a:t> Remember both of these as we make our way through this course!</a:t>
            </a:r>
          </a:p>
        </p:txBody>
      </p:sp>
    </p:spTree>
    <p:extLst>
      <p:ext uri="{BB962C8B-B14F-4D97-AF65-F5344CB8AC3E}">
        <p14:creationId xmlns:p14="http://schemas.microsoft.com/office/powerpoint/2010/main" val="4864118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i="1" dirty="0" smtClean="0"/>
              <a:t> </a:t>
            </a:r>
            <a:r>
              <a:rPr lang="en-US" sz="2400" dirty="0"/>
              <a:t>First </a:t>
            </a:r>
            <a:r>
              <a:rPr lang="en-US" sz="2400" dirty="0" smtClean="0"/>
              <a:t>we map </a:t>
            </a:r>
            <a:r>
              <a:rPr lang="en-US" sz="2400" dirty="0"/>
              <a:t>the ports 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8080</a:t>
            </a:r>
            <a:r>
              <a:rPr lang="en-US" sz="2400" dirty="0"/>
              <a:t> and 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9990</a:t>
            </a:r>
            <a:r>
              <a:rPr lang="en-US" sz="2400" dirty="0"/>
              <a:t> from the VM to your host following the steps </a:t>
            </a:r>
            <a:r>
              <a:rPr lang="en-US" sz="2400" dirty="0" smtClean="0"/>
              <a:t>previously discussed in the previous chapter, if needed.</a:t>
            </a:r>
            <a:endParaRPr lang="en-US" sz="2200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We </a:t>
            </a:r>
            <a:r>
              <a:rPr lang="en-US" sz="2400" dirty="0"/>
              <a:t>will follow the similar steps we used to deploy Tomcat and will re-use the port mappings we had earlier. 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/>
              <a:t> Verify your </a:t>
            </a:r>
            <a:r>
              <a:rPr lang="en-US" sz="2400" dirty="0" smtClean="0"/>
              <a:t>Tomcat </a:t>
            </a:r>
            <a:r>
              <a:rPr lang="en-US" sz="2400" dirty="0"/>
              <a:t>server is no longer running on 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8888</a:t>
            </a:r>
            <a:r>
              <a:rPr lang="en-US" sz="2400" dirty="0"/>
              <a:t>.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Any containers are running, especially those that share same ports need to be stopped prior to starting more.</a:t>
            </a: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0022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Deploying a Java EE </a:t>
            </a:r>
            <a:r>
              <a:rPr lang="en-US" dirty="0" smtClean="0"/>
              <a:t>App </a:t>
            </a:r>
            <a:r>
              <a:rPr lang="en-US" dirty="0"/>
              <a:t>S</a:t>
            </a:r>
            <a:r>
              <a:rPr lang="en-US" dirty="0" smtClean="0"/>
              <a:t>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First, we pull our image from Docker Hub: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Now, we have our image, that’s get it started and assign ports and a name: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To confirm our container is running, a name has been assigned, and the appropriate ports are functional: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931318" y="1676400"/>
            <a:ext cx="6329363" cy="36195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arungupta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wildfly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-management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052551" y="2647949"/>
            <a:ext cx="8503921" cy="632494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-d -p 9990:9990 -p 8080:8080 --name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wildfly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arungupta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wildfly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-management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5265419" y="4526311"/>
            <a:ext cx="1661160" cy="33528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31" y="368829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321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Deploying a Java EE </a:t>
            </a:r>
            <a:r>
              <a:rPr lang="en-US" dirty="0" smtClean="0"/>
              <a:t>App </a:t>
            </a:r>
            <a:r>
              <a:rPr lang="en-US" dirty="0"/>
              <a:t>S</a:t>
            </a:r>
            <a:r>
              <a:rPr lang="en-US" dirty="0" smtClean="0"/>
              <a:t>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Navigate </a:t>
            </a:r>
            <a:r>
              <a:rPr lang="en-US" sz="2400" dirty="0"/>
              <a:t>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to </a:t>
            </a:r>
            <a:r>
              <a:rPr lang="en-US" sz="2400" dirty="0"/>
              <a:t>see the main </a:t>
            </a:r>
            <a:r>
              <a:rPr lang="en-US" sz="2400" dirty="0" smtClean="0"/>
              <a:t>page of the server you’ve deployed.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 Click </a:t>
            </a:r>
            <a:r>
              <a:rPr lang="en-US" sz="2400" dirty="0"/>
              <a:t>"Administration Console" and login to the management </a:t>
            </a:r>
            <a:r>
              <a:rPr lang="en-US" sz="2400" dirty="0" smtClean="0"/>
              <a:t>console, with: 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 User: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admin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 Password: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docker#admin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ea typeface="Courier New" charset="0"/>
                <a:cs typeface="Courier New" charset="0"/>
              </a:rPr>
              <a:t> We can easily create a deployment, define </a:t>
            </a:r>
            <a:r>
              <a:rPr lang="en-US" sz="2400" dirty="0" err="1" smtClean="0">
                <a:ea typeface="Courier New" charset="0"/>
                <a:cs typeface="Courier New" charset="0"/>
              </a:rPr>
              <a:t>datastorage</a:t>
            </a:r>
            <a:r>
              <a:rPr lang="en-US" sz="2400" dirty="0" smtClean="0">
                <a:ea typeface="Courier New" charset="0"/>
                <a:cs typeface="Courier New" charset="0"/>
              </a:rPr>
              <a:t> and more.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ea typeface="Courier New" charset="0"/>
                <a:cs typeface="Courier New" charset="0"/>
              </a:rPr>
              <a:t> B</a:t>
            </a:r>
            <a:r>
              <a:rPr lang="en-US" sz="2400" dirty="0" smtClean="0">
                <a:ea typeface="Courier New" charset="0"/>
                <a:cs typeface="Courier New" charset="0"/>
              </a:rPr>
              <a:t>ut what’s the downsides, and is this The Docker Way?</a:t>
            </a:r>
            <a:endParaRPr lang="en-US" sz="2400" dirty="0"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2254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be 23"/>
          <p:cNvSpPr/>
          <p:nvPr/>
        </p:nvSpPr>
        <p:spPr>
          <a:xfrm>
            <a:off x="8236014" y="3654279"/>
            <a:ext cx="2162187" cy="2162187"/>
          </a:xfrm>
          <a:prstGeom prst="cube">
            <a:avLst>
              <a:gd name="adj" fmla="val 17071"/>
            </a:avLst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Docker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Now, you </a:t>
            </a:r>
            <a:r>
              <a:rPr lang="en-US" sz="2400" dirty="0"/>
              <a:t>can deploy </a:t>
            </a:r>
            <a:r>
              <a:rPr lang="en-US" sz="2400" dirty="0" smtClean="0"/>
              <a:t>applications </a:t>
            </a:r>
            <a:r>
              <a:rPr lang="en-US" sz="2400" dirty="0"/>
              <a:t>using </a:t>
            </a:r>
            <a:r>
              <a:rPr lang="en-US" sz="2400" dirty="0" smtClean="0"/>
              <a:t>a platform like we just saw, but that’s not the </a:t>
            </a:r>
            <a:r>
              <a:rPr lang="en-US" sz="2400" dirty="0"/>
              <a:t>Docker </a:t>
            </a:r>
            <a:r>
              <a:rPr lang="en-US" sz="2400" dirty="0" smtClean="0"/>
              <a:t>way</a:t>
            </a:r>
            <a:r>
              <a:rPr lang="en-US" sz="2400" dirty="0"/>
              <a:t>.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The Docker way </a:t>
            </a:r>
            <a:r>
              <a:rPr lang="en-US" sz="2400" dirty="0">
                <a:solidFill>
                  <a:schemeClr val="tx1"/>
                </a:solidFill>
              </a:rPr>
              <a:t>is to package up your app as a new layer on top of the app server Docker </a:t>
            </a:r>
            <a:r>
              <a:rPr lang="en-US" sz="2400" dirty="0" smtClean="0">
                <a:solidFill>
                  <a:schemeClr val="tx1"/>
                </a:solidFill>
              </a:rPr>
              <a:t>image.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Have we talked about a way to package all our components together?</a:t>
            </a:r>
          </a:p>
          <a:p>
            <a:pPr lvl="1">
              <a:buFont typeface="Wingdings" charset="2"/>
              <a:buChar char="q"/>
            </a:pPr>
            <a:r>
              <a:rPr lang="en-US" sz="2200" dirty="0" smtClean="0">
                <a:solidFill>
                  <a:schemeClr val="tx1"/>
                </a:solidFill>
              </a:rPr>
              <a:t> We have...</a:t>
            </a:r>
            <a:endParaRPr lang="en-US" sz="2400" dirty="0"/>
          </a:p>
        </p:txBody>
      </p:sp>
      <p:sp>
        <p:nvSpPr>
          <p:cNvPr id="16" name="Can 15"/>
          <p:cNvSpPr/>
          <p:nvPr/>
        </p:nvSpPr>
        <p:spPr>
          <a:xfrm>
            <a:off x="4724400" y="3784049"/>
            <a:ext cx="2438400" cy="1902649"/>
          </a:xfrm>
          <a:prstGeom prst="can">
            <a:avLst/>
          </a:prstGeom>
          <a:noFill/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819101" y="3733800"/>
            <a:ext cx="1867085" cy="2135294"/>
            <a:chOff x="1819101" y="3733800"/>
            <a:chExt cx="1867085" cy="2135294"/>
          </a:xfrm>
        </p:grpSpPr>
        <p:sp>
          <p:nvSpPr>
            <p:cNvPr id="8" name="Folded Corner 7"/>
            <p:cNvSpPr/>
            <p:nvPr/>
          </p:nvSpPr>
          <p:spPr>
            <a:xfrm rot="10800000" flipH="1">
              <a:off x="1819101" y="3733800"/>
              <a:ext cx="1867085" cy="2135294"/>
            </a:xfrm>
            <a:prstGeom prst="foldedCorner">
              <a:avLst>
                <a:gd name="adj" fmla="val 27381"/>
              </a:avLst>
            </a:prstGeom>
            <a:noFill/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426" y="3966445"/>
              <a:ext cx="1268433" cy="126843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05267" y="5265525"/>
              <a:ext cx="1294754" cy="40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+mn-lt"/>
                  <a:ea typeface="Courier New" charset="0"/>
                  <a:cs typeface="Courier New" charset="0"/>
                </a:rPr>
                <a:t>Dockerfile</a:t>
              </a:r>
              <a:endParaRPr lang="en-US" sz="2400" b="1" dirty="0">
                <a:latin typeface="+mn-lt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38121" y="4362991"/>
            <a:ext cx="1591079" cy="1077318"/>
            <a:chOff x="3952855" y="4262788"/>
            <a:chExt cx="2174963" cy="1077318"/>
          </a:xfrm>
        </p:grpSpPr>
        <p:sp>
          <p:nvSpPr>
            <p:cNvPr id="13" name="Right Arrow 12"/>
            <p:cNvSpPr/>
            <p:nvPr/>
          </p:nvSpPr>
          <p:spPr>
            <a:xfrm>
              <a:off x="3952855" y="4262788"/>
              <a:ext cx="2174963" cy="1077318"/>
            </a:xfrm>
            <a:prstGeom prst="rightArrow">
              <a:avLst>
                <a:gd name="adj1" fmla="val 50000"/>
                <a:gd name="adj2" fmla="val 45453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27883" y="4570614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Build</a:t>
              </a:r>
              <a:endParaRPr lang="en-US" sz="24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980131" y="5043378"/>
            <a:ext cx="192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Docker Image</a:t>
            </a:r>
            <a:endParaRPr lang="en-US" sz="24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037" y="4257053"/>
            <a:ext cx="893963" cy="8939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939" y="3987498"/>
            <a:ext cx="1268433" cy="1268433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6841407" y="4362991"/>
            <a:ext cx="1591079" cy="1077318"/>
            <a:chOff x="6970166" y="4362991"/>
            <a:chExt cx="1591079" cy="1077318"/>
          </a:xfrm>
        </p:grpSpPr>
        <p:sp>
          <p:nvSpPr>
            <p:cNvPr id="21" name="Right Arrow 20"/>
            <p:cNvSpPr/>
            <p:nvPr/>
          </p:nvSpPr>
          <p:spPr>
            <a:xfrm>
              <a:off x="6970166" y="4362991"/>
              <a:ext cx="1591079" cy="1077318"/>
            </a:xfrm>
            <a:prstGeom prst="rightArrow">
              <a:avLst>
                <a:gd name="adj1" fmla="val 50000"/>
                <a:gd name="adj2" fmla="val 45453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35448" y="4678893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/>
                <a:t>Run</a:t>
              </a:r>
              <a:endParaRPr lang="en-US" sz="2400" b="1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417261" y="5209476"/>
            <a:ext cx="1437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>
                <a:latin typeface="+mn-lt"/>
                <a:ea typeface="Courier New" charset="0"/>
                <a:cs typeface="Courier New" charset="0"/>
              </a:rPr>
              <a:t>Container</a:t>
            </a:r>
            <a:endParaRPr lang="en-US" sz="2400" b="1" dirty="0">
              <a:latin typeface="+mn-lt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017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WildFly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Now, with </a:t>
            </a:r>
            <a:r>
              <a:rPr lang="en-US" sz="2400" dirty="0"/>
              <a:t>the </a:t>
            </a:r>
            <a:r>
              <a:rPr lang="en-US" sz="2400" dirty="0" err="1"/>
              <a:t>WildFly</a:t>
            </a:r>
            <a:r>
              <a:rPr lang="en-US" sz="2400" dirty="0"/>
              <a:t> server you can </a:t>
            </a:r>
            <a:r>
              <a:rPr lang="en-US" sz="2400" dirty="0" smtClean="0"/>
              <a:t>deploy </a:t>
            </a:r>
            <a:r>
              <a:rPr lang="en-US" sz="2400" dirty="0"/>
              <a:t>your application in multiple </a:t>
            </a:r>
            <a:r>
              <a:rPr lang="en-US" sz="2400" dirty="0" smtClean="0"/>
              <a:t>ways:</a:t>
            </a:r>
          </a:p>
          <a:p>
            <a:pPr lvl="1">
              <a:buFont typeface="Wingdings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You </a:t>
            </a:r>
            <a:r>
              <a:rPr lang="en-US" sz="2000" dirty="0"/>
              <a:t>can use </a:t>
            </a:r>
            <a:r>
              <a:rPr lang="en-US" sz="2000" dirty="0" smtClean="0"/>
              <a:t>CLI</a:t>
            </a:r>
          </a:p>
          <a:p>
            <a:pPr lvl="1">
              <a:buFont typeface="Wingdings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You </a:t>
            </a:r>
            <a:r>
              <a:rPr lang="en-US" sz="2000" dirty="0"/>
              <a:t>can use the web </a:t>
            </a:r>
            <a:r>
              <a:rPr lang="en-US" sz="2000" dirty="0" smtClean="0"/>
              <a:t>console </a:t>
            </a:r>
          </a:p>
          <a:p>
            <a:pPr lvl="1">
              <a:buFont typeface="Wingdings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You </a:t>
            </a:r>
            <a:r>
              <a:rPr lang="en-US" sz="2000" dirty="0"/>
              <a:t>can use the management API </a:t>
            </a:r>
            <a:r>
              <a:rPr lang="en-US" sz="2000" dirty="0" smtClean="0"/>
              <a:t>directly </a:t>
            </a:r>
          </a:p>
          <a:p>
            <a:pPr lvl="1">
              <a:buFont typeface="Wingdings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You </a:t>
            </a:r>
            <a:r>
              <a:rPr lang="en-US" sz="2000" dirty="0"/>
              <a:t>can use the deployment </a:t>
            </a:r>
            <a:r>
              <a:rPr lang="en-US" sz="2000" dirty="0" smtClean="0"/>
              <a:t>scanner</a:t>
            </a: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30" y="2692401"/>
            <a:ext cx="4084320" cy="317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060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26512</TotalTime>
  <Words>970</Words>
  <Application>Microsoft Macintosh PowerPoint</Application>
  <PresentationFormat>Widescreen</PresentationFormat>
  <Paragraphs>234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Angsana New</vt:lpstr>
      <vt:lpstr>Calibri</vt:lpstr>
      <vt:lpstr>Calibri Light</vt:lpstr>
      <vt:lpstr>Courier New</vt:lpstr>
      <vt:lpstr>Wingdings</vt:lpstr>
      <vt:lpstr>Green-1</vt:lpstr>
      <vt:lpstr>Deploying Java EE Applications</vt:lpstr>
      <vt:lpstr>Understanding Java EE App Server</vt:lpstr>
      <vt:lpstr>Understanding Dockerizing</vt:lpstr>
      <vt:lpstr>Stay Mindful of the Cons</vt:lpstr>
      <vt:lpstr>Deployment Preparation</vt:lpstr>
      <vt:lpstr>Deploying a Java EE App Server</vt:lpstr>
      <vt:lpstr>Deploying a Java EE App Server</vt:lpstr>
      <vt:lpstr>The Docker Way</vt:lpstr>
      <vt:lpstr>WildFly</vt:lpstr>
      <vt:lpstr>Dockerfile WildFly Deployment </vt:lpstr>
      <vt:lpstr>Dockerfile Wildfly Deployment </vt:lpstr>
      <vt:lpstr>Dockerfile Wildfly Deployment </vt:lpstr>
      <vt:lpstr>Dockerizing Benefits</vt:lpstr>
      <vt:lpstr>Ticket Monster Running on WildFly</vt:lpstr>
      <vt:lpstr>Ticket Monster Running on WildFly</vt:lpstr>
      <vt:lpstr>Deploying Ticket Monster </vt:lpstr>
      <vt:lpstr>Extending an Image</vt:lpstr>
      <vt:lpstr>Lab</vt:lpstr>
      <vt:lpstr>End of Chapter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Microsoft Office User</cp:lastModifiedBy>
  <cp:revision>1153</cp:revision>
  <dcterms:created xsi:type="dcterms:W3CDTF">2010-11-02T19:01:47Z</dcterms:created>
  <dcterms:modified xsi:type="dcterms:W3CDTF">2017-07-14T21:17:11Z</dcterms:modified>
</cp:coreProperties>
</file>