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3"/>
  </p:notesMasterIdLst>
  <p:sldIdLst>
    <p:sldId id="492" r:id="rId2"/>
    <p:sldId id="732" r:id="rId3"/>
    <p:sldId id="733" r:id="rId4"/>
    <p:sldId id="734" r:id="rId5"/>
    <p:sldId id="735" r:id="rId6"/>
    <p:sldId id="737" r:id="rId7"/>
    <p:sldId id="736" r:id="rId8"/>
    <p:sldId id="738" r:id="rId9"/>
    <p:sldId id="739" r:id="rId10"/>
    <p:sldId id="740" r:id="rId11"/>
    <p:sldId id="731" r:id="rId12"/>
    <p:sldId id="741" r:id="rId13"/>
    <p:sldId id="742" r:id="rId14"/>
    <p:sldId id="743" r:id="rId15"/>
    <p:sldId id="744" r:id="rId16"/>
    <p:sldId id="745" r:id="rId17"/>
    <p:sldId id="746" r:id="rId18"/>
    <p:sldId id="717" r:id="rId19"/>
    <p:sldId id="728" r:id="rId20"/>
    <p:sldId id="730" r:id="rId21"/>
    <p:sldId id="747" r:id="rId22"/>
    <p:sldId id="748" r:id="rId23"/>
    <p:sldId id="749" r:id="rId24"/>
    <p:sldId id="729" r:id="rId25"/>
    <p:sldId id="752" r:id="rId26"/>
    <p:sldId id="751" r:id="rId27"/>
    <p:sldId id="727" r:id="rId28"/>
    <p:sldId id="754" r:id="rId29"/>
    <p:sldId id="755" r:id="rId30"/>
    <p:sldId id="756" r:id="rId31"/>
    <p:sldId id="757" r:id="rId32"/>
    <p:sldId id="762" r:id="rId33"/>
    <p:sldId id="758" r:id="rId34"/>
    <p:sldId id="759" r:id="rId35"/>
    <p:sldId id="760" r:id="rId36"/>
    <p:sldId id="761" r:id="rId37"/>
    <p:sldId id="763" r:id="rId38"/>
    <p:sldId id="764" r:id="rId39"/>
    <p:sldId id="765" r:id="rId40"/>
    <p:sldId id="596" r:id="rId41"/>
    <p:sldId id="560" r:id="rId4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3552" userDrawn="1">
          <p15:clr>
            <a:srgbClr val="A4A3A4"/>
          </p15:clr>
        </p15:guide>
        <p15:guide id="2" pos="75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26" autoAdjust="0"/>
    <p:restoredTop sz="71029" autoAdjust="0"/>
  </p:normalViewPr>
  <p:slideViewPr>
    <p:cSldViewPr>
      <p:cViewPr>
        <p:scale>
          <a:sx n="87" d="100"/>
          <a:sy n="87" d="100"/>
        </p:scale>
        <p:origin x="888" y="944"/>
      </p:cViewPr>
      <p:guideLst>
        <p:guide orient="horz" pos="3552"/>
        <p:guide pos="7584"/>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7/14/17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dirty="0"/>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dirty="0"/>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dirty="0"/>
          </a:p>
        </p:txBody>
      </p:sp>
    </p:spTree>
    <p:extLst>
      <p:ext uri="{BB962C8B-B14F-4D97-AF65-F5344CB8AC3E}">
        <p14:creationId xmlns:p14="http://schemas.microsoft.com/office/powerpoint/2010/main" val="1889597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dirty="0"/>
          </a:p>
        </p:txBody>
      </p:sp>
    </p:spTree>
    <p:extLst>
      <p:ext uri="{BB962C8B-B14F-4D97-AF65-F5344CB8AC3E}">
        <p14:creationId xmlns:p14="http://schemas.microsoft.com/office/powerpoint/2010/main" val="35366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dirty="0"/>
          </a:p>
        </p:txBody>
      </p:sp>
    </p:spTree>
    <p:extLst>
      <p:ext uri="{BB962C8B-B14F-4D97-AF65-F5344CB8AC3E}">
        <p14:creationId xmlns:p14="http://schemas.microsoft.com/office/powerpoint/2010/main" val="903575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dirty="0"/>
          </a:p>
        </p:txBody>
      </p:sp>
    </p:spTree>
    <p:extLst>
      <p:ext uri="{BB962C8B-B14F-4D97-AF65-F5344CB8AC3E}">
        <p14:creationId xmlns:p14="http://schemas.microsoft.com/office/powerpoint/2010/main" val="145968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dirty="0"/>
          </a:p>
        </p:txBody>
      </p:sp>
    </p:spTree>
    <p:extLst>
      <p:ext uri="{BB962C8B-B14F-4D97-AF65-F5344CB8AC3E}">
        <p14:creationId xmlns:p14="http://schemas.microsoft.com/office/powerpoint/2010/main" val="1273017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dirty="0"/>
          </a:p>
        </p:txBody>
      </p:sp>
    </p:spTree>
    <p:extLst>
      <p:ext uri="{BB962C8B-B14F-4D97-AF65-F5344CB8AC3E}">
        <p14:creationId xmlns:p14="http://schemas.microsoft.com/office/powerpoint/2010/main" val="149304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dirty="0"/>
          </a:p>
        </p:txBody>
      </p:sp>
    </p:spTree>
    <p:extLst>
      <p:ext uri="{BB962C8B-B14F-4D97-AF65-F5344CB8AC3E}">
        <p14:creationId xmlns:p14="http://schemas.microsoft.com/office/powerpoint/2010/main" val="718988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dirty="0"/>
          </a:p>
        </p:txBody>
      </p:sp>
    </p:spTree>
    <p:extLst>
      <p:ext uri="{BB962C8B-B14F-4D97-AF65-F5344CB8AC3E}">
        <p14:creationId xmlns:p14="http://schemas.microsoft.com/office/powerpoint/2010/main" val="1226594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dirty="0"/>
          </a:p>
        </p:txBody>
      </p:sp>
    </p:spTree>
    <p:extLst>
      <p:ext uri="{BB962C8B-B14F-4D97-AF65-F5344CB8AC3E}">
        <p14:creationId xmlns:p14="http://schemas.microsoft.com/office/powerpoint/2010/main" val="1530740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19</a:t>
            </a:fld>
            <a:endParaRPr lang="en-US" altLang="en-US" dirty="0"/>
          </a:p>
        </p:txBody>
      </p:sp>
    </p:spTree>
    <p:extLst>
      <p:ext uri="{BB962C8B-B14F-4D97-AF65-F5344CB8AC3E}">
        <p14:creationId xmlns:p14="http://schemas.microsoft.com/office/powerpoint/2010/main" val="196851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dirty="0"/>
          </a:p>
        </p:txBody>
      </p:sp>
    </p:spTree>
    <p:extLst>
      <p:ext uri="{BB962C8B-B14F-4D97-AF65-F5344CB8AC3E}">
        <p14:creationId xmlns:p14="http://schemas.microsoft.com/office/powerpoint/2010/main" val="153289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dirty="0"/>
          </a:p>
        </p:txBody>
      </p:sp>
    </p:spTree>
    <p:extLst>
      <p:ext uri="{BB962C8B-B14F-4D97-AF65-F5344CB8AC3E}">
        <p14:creationId xmlns:p14="http://schemas.microsoft.com/office/powerpoint/2010/main" val="795246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dirty="0"/>
          </a:p>
        </p:txBody>
      </p:sp>
    </p:spTree>
    <p:extLst>
      <p:ext uri="{BB962C8B-B14F-4D97-AF65-F5344CB8AC3E}">
        <p14:creationId xmlns:p14="http://schemas.microsoft.com/office/powerpoint/2010/main" val="1819064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dirty="0"/>
          </a:p>
        </p:txBody>
      </p:sp>
    </p:spTree>
    <p:extLst>
      <p:ext uri="{BB962C8B-B14F-4D97-AF65-F5344CB8AC3E}">
        <p14:creationId xmlns:p14="http://schemas.microsoft.com/office/powerpoint/2010/main" val="135581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dirty="0"/>
          </a:p>
        </p:txBody>
      </p:sp>
    </p:spTree>
    <p:extLst>
      <p:ext uri="{BB962C8B-B14F-4D97-AF65-F5344CB8AC3E}">
        <p14:creationId xmlns:p14="http://schemas.microsoft.com/office/powerpoint/2010/main" val="157512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dirty="0"/>
          </a:p>
        </p:txBody>
      </p:sp>
    </p:spTree>
    <p:extLst>
      <p:ext uri="{BB962C8B-B14F-4D97-AF65-F5344CB8AC3E}">
        <p14:creationId xmlns:p14="http://schemas.microsoft.com/office/powerpoint/2010/main" val="1943185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dirty="0"/>
          </a:p>
        </p:txBody>
      </p:sp>
    </p:spTree>
    <p:extLst>
      <p:ext uri="{BB962C8B-B14F-4D97-AF65-F5344CB8AC3E}">
        <p14:creationId xmlns:p14="http://schemas.microsoft.com/office/powerpoint/2010/main" val="160208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dirty="0"/>
          </a:p>
        </p:txBody>
      </p:sp>
    </p:spTree>
    <p:extLst>
      <p:ext uri="{BB962C8B-B14F-4D97-AF65-F5344CB8AC3E}">
        <p14:creationId xmlns:p14="http://schemas.microsoft.com/office/powerpoint/2010/main" val="2033116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27</a:t>
            </a:fld>
            <a:endParaRPr lang="en-US" altLang="en-US" dirty="0"/>
          </a:p>
        </p:txBody>
      </p:sp>
    </p:spTree>
    <p:extLst>
      <p:ext uri="{BB962C8B-B14F-4D97-AF65-F5344CB8AC3E}">
        <p14:creationId xmlns:p14="http://schemas.microsoft.com/office/powerpoint/2010/main" val="184860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28</a:t>
            </a:fld>
            <a:endParaRPr lang="en-US" altLang="en-US" dirty="0"/>
          </a:p>
        </p:txBody>
      </p:sp>
    </p:spTree>
    <p:extLst>
      <p:ext uri="{BB962C8B-B14F-4D97-AF65-F5344CB8AC3E}">
        <p14:creationId xmlns:p14="http://schemas.microsoft.com/office/powerpoint/2010/main" val="817978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29</a:t>
            </a:fld>
            <a:endParaRPr lang="en-US" altLang="en-US" dirty="0"/>
          </a:p>
        </p:txBody>
      </p:sp>
    </p:spTree>
    <p:extLst>
      <p:ext uri="{BB962C8B-B14F-4D97-AF65-F5344CB8AC3E}">
        <p14:creationId xmlns:p14="http://schemas.microsoft.com/office/powerpoint/2010/main" val="183934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dirty="0"/>
          </a:p>
        </p:txBody>
      </p:sp>
    </p:spTree>
    <p:extLst>
      <p:ext uri="{BB962C8B-B14F-4D97-AF65-F5344CB8AC3E}">
        <p14:creationId xmlns:p14="http://schemas.microsoft.com/office/powerpoint/2010/main" val="764562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dirty="0"/>
          </a:p>
        </p:txBody>
      </p:sp>
    </p:spTree>
    <p:extLst>
      <p:ext uri="{BB962C8B-B14F-4D97-AF65-F5344CB8AC3E}">
        <p14:creationId xmlns:p14="http://schemas.microsoft.com/office/powerpoint/2010/main" val="1961475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31</a:t>
            </a:fld>
            <a:endParaRPr lang="en-US" altLang="en-US" dirty="0"/>
          </a:p>
        </p:txBody>
      </p:sp>
    </p:spTree>
    <p:extLst>
      <p:ext uri="{BB962C8B-B14F-4D97-AF65-F5344CB8AC3E}">
        <p14:creationId xmlns:p14="http://schemas.microsoft.com/office/powerpoint/2010/main" val="369144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dirty="0"/>
          </a:p>
        </p:txBody>
      </p:sp>
    </p:spTree>
    <p:extLst>
      <p:ext uri="{BB962C8B-B14F-4D97-AF65-F5344CB8AC3E}">
        <p14:creationId xmlns:p14="http://schemas.microsoft.com/office/powerpoint/2010/main" val="1956908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dirty="0"/>
          </a:p>
        </p:txBody>
      </p:sp>
    </p:spTree>
    <p:extLst>
      <p:ext uri="{BB962C8B-B14F-4D97-AF65-F5344CB8AC3E}">
        <p14:creationId xmlns:p14="http://schemas.microsoft.com/office/powerpoint/2010/main" val="1054694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dirty="0"/>
          </a:p>
        </p:txBody>
      </p:sp>
    </p:spTree>
    <p:extLst>
      <p:ext uri="{BB962C8B-B14F-4D97-AF65-F5344CB8AC3E}">
        <p14:creationId xmlns:p14="http://schemas.microsoft.com/office/powerpoint/2010/main" val="12437662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dirty="0"/>
          </a:p>
        </p:txBody>
      </p:sp>
    </p:spTree>
    <p:extLst>
      <p:ext uri="{BB962C8B-B14F-4D97-AF65-F5344CB8AC3E}">
        <p14:creationId xmlns:p14="http://schemas.microsoft.com/office/powerpoint/2010/main" val="1233796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dirty="0"/>
          </a:p>
        </p:txBody>
      </p:sp>
    </p:spTree>
    <p:extLst>
      <p:ext uri="{BB962C8B-B14F-4D97-AF65-F5344CB8AC3E}">
        <p14:creationId xmlns:p14="http://schemas.microsoft.com/office/powerpoint/2010/main" val="334756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dirty="0"/>
          </a:p>
        </p:txBody>
      </p:sp>
    </p:spTree>
    <p:extLst>
      <p:ext uri="{BB962C8B-B14F-4D97-AF65-F5344CB8AC3E}">
        <p14:creationId xmlns:p14="http://schemas.microsoft.com/office/powerpoint/2010/main" val="165487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dirty="0"/>
          </a:p>
        </p:txBody>
      </p:sp>
    </p:spTree>
    <p:extLst>
      <p:ext uri="{BB962C8B-B14F-4D97-AF65-F5344CB8AC3E}">
        <p14:creationId xmlns:p14="http://schemas.microsoft.com/office/powerpoint/2010/main" val="1491846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dirty="0"/>
          </a:p>
        </p:txBody>
      </p:sp>
    </p:spTree>
    <p:extLst>
      <p:ext uri="{BB962C8B-B14F-4D97-AF65-F5344CB8AC3E}">
        <p14:creationId xmlns:p14="http://schemas.microsoft.com/office/powerpoint/2010/main" val="140763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dirty="0"/>
          </a:p>
        </p:txBody>
      </p:sp>
    </p:spTree>
    <p:extLst>
      <p:ext uri="{BB962C8B-B14F-4D97-AF65-F5344CB8AC3E}">
        <p14:creationId xmlns:p14="http://schemas.microsoft.com/office/powerpoint/2010/main" val="73802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dirty="0"/>
          </a:p>
        </p:txBody>
      </p:sp>
    </p:spTree>
    <p:extLst>
      <p:ext uri="{BB962C8B-B14F-4D97-AF65-F5344CB8AC3E}">
        <p14:creationId xmlns:p14="http://schemas.microsoft.com/office/powerpoint/2010/main" val="175785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dirty="0"/>
          </a:p>
        </p:txBody>
      </p:sp>
    </p:spTree>
    <p:extLst>
      <p:ext uri="{BB962C8B-B14F-4D97-AF65-F5344CB8AC3E}">
        <p14:creationId xmlns:p14="http://schemas.microsoft.com/office/powerpoint/2010/main" val="1222169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dirty="0"/>
          </a:p>
        </p:txBody>
      </p:sp>
    </p:spTree>
    <p:extLst>
      <p:ext uri="{BB962C8B-B14F-4D97-AF65-F5344CB8AC3E}">
        <p14:creationId xmlns:p14="http://schemas.microsoft.com/office/powerpoint/2010/main" val="1137891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dirty="0"/>
          </a:p>
        </p:txBody>
      </p:sp>
    </p:spTree>
    <p:extLst>
      <p:ext uri="{BB962C8B-B14F-4D97-AF65-F5344CB8AC3E}">
        <p14:creationId xmlns:p14="http://schemas.microsoft.com/office/powerpoint/2010/main" val="197809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dirty="0"/>
          </a:p>
        </p:txBody>
      </p:sp>
    </p:spTree>
    <p:extLst>
      <p:ext uri="{BB962C8B-B14F-4D97-AF65-F5344CB8AC3E}">
        <p14:creationId xmlns:p14="http://schemas.microsoft.com/office/powerpoint/2010/main" val="201962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7/14/17</a:t>
            </a:fld>
            <a:endParaRPr lang="en-US" dirty="0"/>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dirty="0"/>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7/14/17</a:t>
            </a:fld>
            <a:endParaRPr lang="en-US" dirty="0"/>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dirty="0"/>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7/14/17</a:t>
            </a:fld>
            <a:endParaRPr lang="en-US" dirty="0"/>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7/14/17</a:t>
            </a:fld>
            <a:endParaRPr lang="en-US" dirty="0"/>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dirty="0"/>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7/14/17</a:t>
            </a:fld>
            <a:endParaRPr lang="en-US" dirty="0"/>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dirty="0"/>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7/14/17</a:t>
            </a:fld>
            <a:endParaRPr lang="en-US" dirty="0"/>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dirty="0"/>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7/14/17</a:t>
            </a:fld>
            <a:endParaRPr lang="en-US" dirty="0"/>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dirty="0"/>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dirty="0"/>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7/14/17</a:t>
            </a:fld>
            <a:endParaRPr lang="en-US" dirty="0"/>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dirty="0"/>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7/14/17</a:t>
            </a:fld>
            <a:endParaRPr lang="en-US" dirty="0"/>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7/14/17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dirty="0"/>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7/14/17</a:t>
            </a:fld>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dirty="0"/>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normAutofit/>
          </a:bodyPr>
          <a:lstStyle/>
          <a:p>
            <a:r>
              <a:rPr lang="en-US" sz="5400" dirty="0" smtClean="0">
                <a:latin typeface="+mn-lt"/>
              </a:rPr>
              <a:t>Docker Machine</a:t>
            </a:r>
            <a:endParaRPr lang="en-US" altLang="en-US" sz="5400" dirty="0">
              <a:latin typeface="+mn-lt"/>
            </a:endParaRPr>
          </a:p>
        </p:txBody>
      </p:sp>
      <p:sp>
        <p:nvSpPr>
          <p:cNvPr id="3" name="Subtitle 2"/>
          <p:cNvSpPr>
            <a:spLocks noGrp="1"/>
          </p:cNvSpPr>
          <p:nvPr>
            <p:ph type="subTitle" idx="1"/>
          </p:nvPr>
        </p:nvSpPr>
        <p:spPr/>
        <p:txBody>
          <a:bodyPr rtlCol="0">
            <a:normAutofit/>
          </a:bodyPr>
          <a:lstStyle/>
          <a:p>
            <a:pPr>
              <a:spcAft>
                <a:spcPts val="0"/>
              </a:spcAft>
              <a:defRPr/>
            </a:pPr>
            <a:r>
              <a:rPr lang="en-US" dirty="0" smtClean="0"/>
              <a:t>Starting our virtual machines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ea typeface="Courier New" charset="0"/>
                <a:cs typeface="Courier New" charset="0"/>
              </a:rPr>
              <a:t>#2 - </a:t>
            </a:r>
            <a:r>
              <a:rPr lang="en-US" sz="2400" dirty="0" smtClean="0"/>
              <a:t>You </a:t>
            </a:r>
            <a:r>
              <a:rPr lang="en-US" sz="2400" dirty="0"/>
              <a:t>want to provision Docker hosts on remote systems</a:t>
            </a:r>
            <a:br>
              <a:rPr lang="en-US" sz="2400" dirty="0"/>
            </a:b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dirty="0"/>
          </a:p>
        </p:txBody>
      </p:sp>
      <p:grpSp>
        <p:nvGrpSpPr>
          <p:cNvPr id="71" name="Group 70"/>
          <p:cNvGrpSpPr/>
          <p:nvPr/>
        </p:nvGrpSpPr>
        <p:grpSpPr>
          <a:xfrm>
            <a:off x="2315458" y="1676400"/>
            <a:ext cx="7819142" cy="3640189"/>
            <a:chOff x="1524000" y="1922411"/>
            <a:chExt cx="7819142" cy="364018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955867"/>
              <a:ext cx="2310929" cy="231092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9064" y="2151426"/>
              <a:ext cx="1047397" cy="1047397"/>
            </a:xfrm>
            <a:prstGeom prst="rect">
              <a:avLst/>
            </a:prstGeom>
          </p:spPr>
        </p:pic>
        <p:cxnSp>
          <p:nvCxnSpPr>
            <p:cNvPr id="16" name="Straight Arrow Connector 15"/>
            <p:cNvCxnSpPr/>
            <p:nvPr/>
          </p:nvCxnSpPr>
          <p:spPr>
            <a:xfrm flipV="1">
              <a:off x="3529172" y="3065561"/>
              <a:ext cx="2011986" cy="1294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flipV="1">
              <a:off x="3494281" y="3417810"/>
              <a:ext cx="2754119" cy="9366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529172" y="4359622"/>
              <a:ext cx="3709828" cy="13502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6239692" y="1999025"/>
              <a:ext cx="516183" cy="314153"/>
            </a:xfrm>
            <a:prstGeom prst="wedgeRoundRectCallout">
              <a:avLst>
                <a:gd name="adj1" fmla="val -47574"/>
                <a:gd name="adj2" fmla="val 76389"/>
                <a:gd name="adj3" fmla="val 1666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205276" y="1922411"/>
              <a:ext cx="736099" cy="369332"/>
            </a:xfrm>
            <a:prstGeom prst="rect">
              <a:avLst/>
            </a:prstGeom>
            <a:noFill/>
          </p:spPr>
          <p:txBody>
            <a:bodyPr wrap="none" rtlCol="0">
              <a:spAutoFit/>
            </a:bodyPr>
            <a:lstStyle/>
            <a:p>
              <a:r>
                <a:rPr lang="en-US" dirty="0" smtClean="0">
                  <a:latin typeface="Courier New" charset="0"/>
                  <a:ea typeface="Courier New" charset="0"/>
                  <a:cs typeface="Courier New" charset="0"/>
                </a:rPr>
                <a:t>... </a:t>
              </a:r>
            </a:p>
          </p:txBody>
        </p:sp>
        <p:sp>
          <p:nvSpPr>
            <p:cNvPr id="35" name="Rounded Rectangular Callout 34"/>
            <p:cNvSpPr/>
            <p:nvPr/>
          </p:nvSpPr>
          <p:spPr>
            <a:xfrm>
              <a:off x="2770982" y="2584522"/>
              <a:ext cx="2390398" cy="328638"/>
            </a:xfrm>
            <a:prstGeom prst="wedgeRoundRectCallout">
              <a:avLst>
                <a:gd name="adj1" fmla="val -22238"/>
                <a:gd name="adj2" fmla="val 298394"/>
                <a:gd name="adj3" fmla="val 16667"/>
              </a:avLst>
            </a:prstGeom>
            <a:noFill/>
            <a:ln w="25400" cap="rnd" cmpd="sng">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70982" y="2555383"/>
              <a:ext cx="2390398" cy="369332"/>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&lt;command&gt;</a:t>
              </a:r>
            </a:p>
          </p:txBody>
        </p:sp>
        <p:grpSp>
          <p:nvGrpSpPr>
            <p:cNvPr id="43" name="Group 42"/>
            <p:cNvGrpSpPr/>
            <p:nvPr/>
          </p:nvGrpSpPr>
          <p:grpSpPr>
            <a:xfrm>
              <a:off x="2989457" y="3861160"/>
              <a:ext cx="1009648" cy="1009648"/>
              <a:chOff x="4135289" y="3800475"/>
              <a:chExt cx="1009648" cy="1009648"/>
            </a:xfrm>
          </p:grpSpPr>
          <p:sp>
            <p:nvSpPr>
              <p:cNvPr id="44" name="Oval 43"/>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54" name="Group 53"/>
            <p:cNvGrpSpPr/>
            <p:nvPr/>
          </p:nvGrpSpPr>
          <p:grpSpPr>
            <a:xfrm>
              <a:off x="5908769" y="2703601"/>
              <a:ext cx="576513" cy="576513"/>
              <a:chOff x="5412274" y="4877550"/>
              <a:chExt cx="1009648" cy="1009648"/>
            </a:xfrm>
          </p:grpSpPr>
          <p:sp>
            <p:nvSpPr>
              <p:cNvPr id="55" name="Oval 54"/>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8400" y="2846428"/>
              <a:ext cx="1142764" cy="1142764"/>
            </a:xfrm>
            <a:prstGeom prst="rect">
              <a:avLst/>
            </a:prstGeom>
          </p:spPr>
        </p:pic>
        <p:sp>
          <p:nvSpPr>
            <p:cNvPr id="28" name="Rounded Rectangular Callout 27"/>
            <p:cNvSpPr/>
            <p:nvPr/>
          </p:nvSpPr>
          <p:spPr>
            <a:xfrm>
              <a:off x="7425829" y="2312063"/>
              <a:ext cx="648690" cy="456006"/>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7459666" y="2312063"/>
              <a:ext cx="736099" cy="369332"/>
            </a:xfrm>
            <a:prstGeom prst="rect">
              <a:avLst/>
            </a:prstGeom>
            <a:noFill/>
          </p:spPr>
          <p:txBody>
            <a:bodyPr wrap="none" rtlCol="0">
              <a:spAutoFit/>
            </a:bodyPr>
            <a:lstStyle/>
            <a:p>
              <a:r>
                <a:rPr lang="en-US" dirty="0" smtClean="0">
                  <a:latin typeface="Courier New" charset="0"/>
                  <a:ea typeface="Courier New" charset="0"/>
                  <a:cs typeface="Courier New" charset="0"/>
                </a:rPr>
                <a:t>... </a:t>
              </a:r>
            </a:p>
          </p:txBody>
        </p:sp>
        <p:grpSp>
          <p:nvGrpSpPr>
            <p:cNvPr id="58" name="Group 57"/>
            <p:cNvGrpSpPr/>
            <p:nvPr/>
          </p:nvGrpSpPr>
          <p:grpSpPr>
            <a:xfrm>
              <a:off x="7001810" y="3335248"/>
              <a:ext cx="703354" cy="703352"/>
              <a:chOff x="5412274" y="4877550"/>
              <a:chExt cx="1009648" cy="1009648"/>
            </a:xfrm>
          </p:grpSpPr>
          <p:sp>
            <p:nvSpPr>
              <p:cNvPr id="59" name="Oval 58"/>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9000" y="3596178"/>
              <a:ext cx="1796932" cy="1796932"/>
            </a:xfrm>
            <a:prstGeom prst="rect">
              <a:avLst/>
            </a:prstGeom>
          </p:spPr>
        </p:pic>
        <p:sp>
          <p:nvSpPr>
            <p:cNvPr id="37" name="TextBox 36"/>
            <p:cNvSpPr txBox="1"/>
            <p:nvPr/>
          </p:nvSpPr>
          <p:spPr>
            <a:xfrm>
              <a:off x="8520154" y="2955867"/>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38" name="Rounded Rectangular Callout 37"/>
            <p:cNvSpPr/>
            <p:nvPr/>
          </p:nvSpPr>
          <p:spPr>
            <a:xfrm>
              <a:off x="8333494" y="2864186"/>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8333494" y="4552952"/>
              <a:ext cx="1009648" cy="1009648"/>
              <a:chOff x="5412274" y="4877550"/>
              <a:chExt cx="1009648" cy="1009648"/>
            </a:xfrm>
          </p:grpSpPr>
          <p:sp>
            <p:nvSpPr>
              <p:cNvPr id="49" name="Oval 48"/>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grpSp>
    </p:spTree>
    <p:extLst>
      <p:ext uri="{BB962C8B-B14F-4D97-AF65-F5344CB8AC3E}">
        <p14:creationId xmlns:p14="http://schemas.microsoft.com/office/powerpoint/2010/main" val="4823283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Host Option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smtClean="0"/>
              <a:t>Rememeber, Docker </a:t>
            </a:r>
            <a:r>
              <a:rPr lang="en-US" sz="2400" b="1" dirty="0"/>
              <a:t>Engine</a:t>
            </a:r>
            <a:r>
              <a:rPr lang="en-US" sz="2400" dirty="0"/>
              <a:t> runs natively on Linux systems. </a:t>
            </a:r>
            <a:endParaRPr lang="en-US" sz="2400" dirty="0" smtClean="0"/>
          </a:p>
          <a:p>
            <a:pPr>
              <a:buFont typeface="Wingdings" panose="05000000000000000000" pitchFamily="2" charset="2"/>
              <a:buChar char="q"/>
            </a:pPr>
            <a:r>
              <a:rPr lang="en-US" sz="2400" dirty="0"/>
              <a:t> </a:t>
            </a:r>
            <a:r>
              <a:rPr lang="en-US" sz="2400" dirty="0" smtClean="0"/>
              <a:t>If </a:t>
            </a:r>
            <a:r>
              <a:rPr lang="en-US" sz="2400" dirty="0"/>
              <a:t>you have a Linux box as your </a:t>
            </a:r>
            <a:r>
              <a:rPr lang="en-US" sz="2400" b="1" dirty="0"/>
              <a:t>primary</a:t>
            </a:r>
            <a:r>
              <a:rPr lang="en-US" sz="2400" dirty="0"/>
              <a:t> system, </a:t>
            </a:r>
            <a:r>
              <a:rPr lang="en-US" sz="2400" dirty="0" smtClean="0"/>
              <a:t>and want to run </a:t>
            </a:r>
            <a:r>
              <a:rPr lang="en-US" sz="2400" dirty="0"/>
              <a:t>D</a:t>
            </a:r>
            <a:r>
              <a:rPr lang="en-US" sz="2400" dirty="0" smtClean="0"/>
              <a:t>ocker commands, </a:t>
            </a:r>
            <a:r>
              <a:rPr lang="en-US" sz="2400" dirty="0"/>
              <a:t>all you need to do is download and install Docker Engine. </a:t>
            </a:r>
            <a:endParaRPr lang="en-US" sz="2400" dirty="0" smtClean="0"/>
          </a:p>
          <a:p>
            <a:pPr>
              <a:buFont typeface="Wingdings" panose="05000000000000000000" pitchFamily="2" charset="2"/>
              <a:buChar char="q"/>
            </a:pPr>
            <a:r>
              <a:rPr lang="en-US" sz="2400" dirty="0"/>
              <a:t> </a:t>
            </a:r>
            <a:r>
              <a:rPr lang="en-US" sz="2400" dirty="0" smtClean="0"/>
              <a:t>However</a:t>
            </a:r>
            <a:r>
              <a:rPr lang="en-US" sz="2400" dirty="0"/>
              <a:t>, if you want an efficient way to provision multiple Docker hosts on a network, in the cloud or even locally, you </a:t>
            </a:r>
            <a:r>
              <a:rPr lang="en-US" sz="2400" b="1" dirty="0"/>
              <a:t>need</a:t>
            </a:r>
            <a:r>
              <a:rPr lang="en-US" sz="2400" dirty="0"/>
              <a:t> Docker Machine</a:t>
            </a:r>
            <a:r>
              <a:rPr lang="en-US" sz="2400" dirty="0" smtClean="0"/>
              <a: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dirty="0"/>
          </a:p>
        </p:txBody>
      </p:sp>
    </p:spTree>
    <p:extLst>
      <p:ext uri="{BB962C8B-B14F-4D97-AF65-F5344CB8AC3E}">
        <p14:creationId xmlns:p14="http://schemas.microsoft.com/office/powerpoint/2010/main" val="163526205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Host Option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Whether your primary system is Mac, Windows, or Linux, you can install Docker Machine on it and use </a:t>
            </a:r>
            <a:r>
              <a:rPr lang="en-US" sz="2400" dirty="0">
                <a:latin typeface="Courier New" charset="0"/>
                <a:ea typeface="Courier New" charset="0"/>
                <a:cs typeface="Courier New" charset="0"/>
              </a:rPr>
              <a:t>docker-machine</a:t>
            </a:r>
            <a:r>
              <a:rPr lang="en-US" sz="2400" dirty="0"/>
              <a:t> commands to provision and </a:t>
            </a:r>
            <a:r>
              <a:rPr lang="en-US" sz="2400" b="1" dirty="0"/>
              <a:t>manage</a:t>
            </a:r>
            <a:r>
              <a:rPr lang="en-US" sz="2400" dirty="0"/>
              <a:t> large numbers of Docker hosts. </a:t>
            </a:r>
          </a:p>
          <a:p>
            <a:pPr>
              <a:buFont typeface="Wingdings" panose="05000000000000000000" pitchFamily="2" charset="2"/>
              <a:buChar char="q"/>
            </a:pPr>
            <a:r>
              <a:rPr lang="en-US" sz="2400" dirty="0"/>
              <a:t> Machine automatically creates hosts, installs Docker Engine on them, then configures the </a:t>
            </a:r>
            <a:r>
              <a:rPr lang="en-US" sz="2400" dirty="0" smtClean="0"/>
              <a:t>Docker</a:t>
            </a:r>
            <a:r>
              <a:rPr lang="en-US" sz="2400" dirty="0"/>
              <a:t> clients. Each managed host </a:t>
            </a:r>
            <a:r>
              <a:rPr lang="en-US" sz="2400" dirty="0" smtClean="0"/>
              <a:t>(</a:t>
            </a:r>
            <a:r>
              <a:rPr lang="en-US" sz="2400" i="1" dirty="0" smtClean="0"/>
              <a:t>machine</a:t>
            </a:r>
            <a:r>
              <a:rPr lang="en-US" sz="2400" dirty="0" smtClean="0"/>
              <a:t>) </a:t>
            </a:r>
            <a:r>
              <a:rPr lang="en-US" sz="2400" dirty="0"/>
              <a:t>is the </a:t>
            </a:r>
            <a:r>
              <a:rPr lang="en-US" sz="2400" b="1" dirty="0"/>
              <a:t>combination</a:t>
            </a:r>
            <a:r>
              <a:rPr lang="en-US" sz="2400" dirty="0"/>
              <a:t> of a Docker host and a configured client.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dirty="0"/>
          </a:p>
        </p:txBody>
      </p:sp>
    </p:spTree>
    <p:extLst>
      <p:ext uri="{BB962C8B-B14F-4D97-AF65-F5344CB8AC3E}">
        <p14:creationId xmlns:p14="http://schemas.microsoft.com/office/powerpoint/2010/main" val="14464460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Docker Engine </a:t>
            </a:r>
            <a:r>
              <a:rPr lang="en-US" dirty="0" smtClean="0"/>
              <a:t>vs. Docker Machine</a:t>
            </a:r>
            <a:endParaRPr lang="en-US" dirty="0"/>
          </a:p>
        </p:txBody>
      </p:sp>
      <p:sp>
        <p:nvSpPr>
          <p:cNvPr id="3" name="Content Placeholder 2"/>
          <p:cNvSpPr>
            <a:spLocks noGrp="1"/>
          </p:cNvSpPr>
          <p:nvPr>
            <p:ph idx="1"/>
          </p:nvPr>
        </p:nvSpPr>
        <p:spPr>
          <a:xfrm>
            <a:off x="1097279" y="1066801"/>
            <a:ext cx="8122921" cy="4802293"/>
          </a:xfrm>
        </p:spPr>
        <p:txBody>
          <a:bodyPr>
            <a:normAutofit/>
          </a:bodyPr>
          <a:lstStyle/>
          <a:p>
            <a:pPr>
              <a:buFont typeface="Wingdings" panose="05000000000000000000" pitchFamily="2" charset="2"/>
              <a:buChar char="q"/>
            </a:pPr>
            <a:r>
              <a:rPr lang="en-US" sz="2400" dirty="0" smtClean="0"/>
              <a:t> </a:t>
            </a:r>
            <a:r>
              <a:rPr lang="en-US" sz="2400" dirty="0"/>
              <a:t>When people say “</a:t>
            </a:r>
            <a:r>
              <a:rPr lang="en-US" sz="2400" i="1" dirty="0"/>
              <a:t>Docker</a:t>
            </a:r>
            <a:r>
              <a:rPr lang="en-US" sz="2400" dirty="0"/>
              <a:t>” they typically mean Docker</a:t>
            </a:r>
            <a:r>
              <a:rPr lang="en-US" sz="2400" b="1" dirty="0"/>
              <a:t> </a:t>
            </a:r>
            <a:r>
              <a:rPr lang="en-US" sz="2400" b="1" dirty="0" smtClean="0"/>
              <a:t>Engine</a:t>
            </a:r>
            <a:endParaRPr lang="en-US" sz="2400" dirty="0" smtClean="0"/>
          </a:p>
          <a:p>
            <a:pPr>
              <a:buFont typeface="Wingdings" panose="05000000000000000000" pitchFamily="2" charset="2"/>
              <a:buChar char="q"/>
            </a:pPr>
            <a:r>
              <a:rPr lang="en-US" sz="2400" dirty="0"/>
              <a:t> </a:t>
            </a:r>
            <a:r>
              <a:rPr lang="en-US" sz="2400" dirty="0" smtClean="0"/>
              <a:t>Engine, the client-server </a:t>
            </a:r>
            <a:r>
              <a:rPr lang="en-US" sz="2400" dirty="0"/>
              <a:t>application </a:t>
            </a:r>
            <a:r>
              <a:rPr lang="en-US" sz="2400" b="1" dirty="0" smtClean="0"/>
              <a:t>consist</a:t>
            </a:r>
            <a:r>
              <a:rPr lang="en-US" sz="2400" dirty="0" smtClean="0"/>
              <a:t> of: </a:t>
            </a:r>
          </a:p>
          <a:p>
            <a:pPr lvl="1">
              <a:buFont typeface="Wingdings" panose="05000000000000000000" pitchFamily="2" charset="2"/>
              <a:buChar char="q"/>
            </a:pPr>
            <a:r>
              <a:rPr lang="en-US" sz="2400" dirty="0" smtClean="0"/>
              <a:t> the </a:t>
            </a:r>
            <a:r>
              <a:rPr lang="en-US" sz="2400" dirty="0"/>
              <a:t>Docker </a:t>
            </a:r>
            <a:r>
              <a:rPr lang="en-US" sz="2400" b="1" dirty="0" smtClean="0"/>
              <a:t>daemon </a:t>
            </a:r>
          </a:p>
          <a:p>
            <a:pPr lvl="1">
              <a:buFont typeface="Wingdings" panose="05000000000000000000" pitchFamily="2" charset="2"/>
              <a:buChar char="q"/>
            </a:pPr>
            <a:r>
              <a:rPr lang="en-US" sz="2400" dirty="0"/>
              <a:t> </a:t>
            </a:r>
            <a:r>
              <a:rPr lang="en-US" sz="2400" dirty="0" smtClean="0"/>
              <a:t>a </a:t>
            </a:r>
            <a:r>
              <a:rPr lang="en-US" sz="2400" dirty="0"/>
              <a:t>REST </a:t>
            </a:r>
            <a:r>
              <a:rPr lang="en-US" sz="2400" b="1" dirty="0"/>
              <a:t>API</a:t>
            </a:r>
            <a:r>
              <a:rPr lang="en-US" sz="2400" dirty="0"/>
              <a:t> that specifies interfaces </a:t>
            </a:r>
            <a:r>
              <a:rPr lang="en-US" sz="2400" dirty="0" smtClean="0"/>
              <a:t>                                                  for </a:t>
            </a:r>
            <a:r>
              <a:rPr lang="en-US" sz="2400" dirty="0"/>
              <a:t>interacting with the </a:t>
            </a:r>
            <a:r>
              <a:rPr lang="en-US" sz="2400" dirty="0" smtClean="0"/>
              <a:t>daemon</a:t>
            </a:r>
          </a:p>
          <a:p>
            <a:pPr lvl="1">
              <a:buFont typeface="Wingdings" panose="05000000000000000000" pitchFamily="2" charset="2"/>
              <a:buChar char="q"/>
            </a:pPr>
            <a:r>
              <a:rPr lang="en-US" sz="2400" dirty="0"/>
              <a:t> </a:t>
            </a:r>
            <a:r>
              <a:rPr lang="en-US" sz="2400" dirty="0" smtClean="0"/>
              <a:t>a </a:t>
            </a:r>
            <a:r>
              <a:rPr lang="en-US" sz="2400" dirty="0"/>
              <a:t>command line interface (</a:t>
            </a:r>
            <a:r>
              <a:rPr lang="en-US" sz="2400" b="1" dirty="0"/>
              <a:t>CLI</a:t>
            </a:r>
            <a:r>
              <a:rPr lang="en-US" sz="2400" dirty="0"/>
              <a:t>) </a:t>
            </a:r>
            <a:r>
              <a:rPr lang="en-US" sz="2400" dirty="0" smtClean="0"/>
              <a:t>                                                     client </a:t>
            </a:r>
            <a:r>
              <a:rPr lang="en-US" sz="2400" dirty="0"/>
              <a:t>that talks to the daemon </a:t>
            </a:r>
            <a:r>
              <a:rPr lang="en-US" sz="2400" dirty="0" smtClean="0"/>
              <a:t>                                                   (</a:t>
            </a:r>
            <a:r>
              <a:rPr lang="en-US" sz="2400" dirty="0"/>
              <a:t>through the REST API wrapper</a:t>
            </a:r>
            <a:r>
              <a:rPr lang="en-US" sz="2400" dirty="0" smtClean="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dirty="0"/>
          </a:p>
        </p:txBody>
      </p:sp>
      <p:grpSp>
        <p:nvGrpSpPr>
          <p:cNvPr id="35" name="Group 34"/>
          <p:cNvGrpSpPr/>
          <p:nvPr/>
        </p:nvGrpSpPr>
        <p:grpSpPr>
          <a:xfrm>
            <a:off x="6605715" y="1664644"/>
            <a:ext cx="4270588" cy="4376075"/>
            <a:chOff x="6605715" y="1664644"/>
            <a:chExt cx="4270588" cy="4376075"/>
          </a:xfrm>
        </p:grpSpPr>
        <p:sp>
          <p:nvSpPr>
            <p:cNvPr id="26" name="Oval 25"/>
            <p:cNvSpPr/>
            <p:nvPr/>
          </p:nvSpPr>
          <p:spPr>
            <a:xfrm>
              <a:off x="6605715" y="1728264"/>
              <a:ext cx="4270588" cy="4270588"/>
            </a:xfrm>
            <a:prstGeom prst="ellipse">
              <a:avLst/>
            </a:prstGeom>
            <a:solidFill>
              <a:schemeClr val="bg2"/>
            </a:solidFill>
            <a:ln w="63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p:cNvSpPr/>
            <p:nvPr/>
          </p:nvSpPr>
          <p:spPr>
            <a:xfrm>
              <a:off x="7056211" y="2501440"/>
              <a:ext cx="3454778" cy="3454778"/>
            </a:xfrm>
            <a:prstGeom prst="ellipse">
              <a:avLst/>
            </a:prstGeom>
            <a:solidFill>
              <a:schemeClr val="bg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7522936" y="3341044"/>
              <a:ext cx="2540378" cy="2540378"/>
            </a:xfrm>
            <a:prstGeom prst="ellipse">
              <a:avLst/>
            </a:prstGeom>
            <a:solidFill>
              <a:schemeClr val="bg2">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7779066" y="1664644"/>
              <a:ext cx="2028119" cy="892552"/>
            </a:xfrm>
            <a:prstGeom prst="rect">
              <a:avLst/>
            </a:prstGeom>
            <a:noFill/>
            <a:ln>
              <a:noFill/>
            </a:ln>
          </p:spPr>
          <p:txBody>
            <a:bodyPr wrap="none" rtlCol="0">
              <a:spAutoFit/>
            </a:bodyPr>
            <a:lstStyle/>
            <a:p>
              <a:pPr algn="ctr"/>
              <a:r>
                <a:rPr lang="en-US" sz="2800" b="1" dirty="0" smtClean="0"/>
                <a:t>Client</a:t>
              </a:r>
            </a:p>
            <a:p>
              <a:pPr algn="ctr"/>
              <a:r>
                <a:rPr lang="en-US" sz="2400" dirty="0" smtClean="0">
                  <a:latin typeface="Courier New" charset="0"/>
                  <a:ea typeface="Courier New" charset="0"/>
                  <a:cs typeface="Courier New" charset="0"/>
                </a:rPr>
                <a:t>docker CLI</a:t>
              </a:r>
              <a:endParaRPr lang="en-US" sz="2400" dirty="0">
                <a:latin typeface="Courier New" charset="0"/>
                <a:ea typeface="Courier New" charset="0"/>
                <a:cs typeface="Courier New" charset="0"/>
              </a:endParaRPr>
            </a:p>
          </p:txBody>
        </p:sp>
        <p:sp>
          <p:nvSpPr>
            <p:cNvPr id="31" name="TextBox 30"/>
            <p:cNvSpPr txBox="1"/>
            <p:nvPr/>
          </p:nvSpPr>
          <p:spPr>
            <a:xfrm>
              <a:off x="8142500" y="2731444"/>
              <a:ext cx="1301255" cy="461665"/>
            </a:xfrm>
            <a:prstGeom prst="rect">
              <a:avLst/>
            </a:prstGeom>
            <a:noFill/>
          </p:spPr>
          <p:txBody>
            <a:bodyPr wrap="none" rtlCol="0">
              <a:spAutoFit/>
            </a:bodyPr>
            <a:lstStyle/>
            <a:p>
              <a:pPr algn="ctr"/>
              <a:r>
                <a:rPr lang="en-US" sz="2400" b="1" dirty="0" smtClean="0">
                  <a:latin typeface="+mn-lt"/>
                  <a:ea typeface="Courier New" charset="0"/>
                  <a:cs typeface="Courier New" charset="0"/>
                </a:rPr>
                <a:t>REST API</a:t>
              </a:r>
              <a:endParaRPr lang="en-US" sz="2400" b="1" dirty="0">
                <a:latin typeface="+mn-lt"/>
                <a:ea typeface="Courier New" charset="0"/>
                <a:cs typeface="Courier New" charset="0"/>
              </a:endParaRPr>
            </a:p>
          </p:txBody>
        </p:sp>
        <p:sp>
          <p:nvSpPr>
            <p:cNvPr id="32" name="TextBox 31"/>
            <p:cNvSpPr txBox="1"/>
            <p:nvPr/>
          </p:nvSpPr>
          <p:spPr>
            <a:xfrm>
              <a:off x="7493023" y="3578139"/>
              <a:ext cx="2581155" cy="1261884"/>
            </a:xfrm>
            <a:prstGeom prst="rect">
              <a:avLst/>
            </a:prstGeom>
            <a:noFill/>
          </p:spPr>
          <p:txBody>
            <a:bodyPr wrap="none" rtlCol="0">
              <a:spAutoFit/>
            </a:bodyPr>
            <a:lstStyle/>
            <a:p>
              <a:pPr algn="ctr"/>
              <a:r>
                <a:rPr lang="en-US" sz="2800" b="1" dirty="0" smtClean="0"/>
                <a:t>Server</a:t>
              </a:r>
            </a:p>
            <a:p>
              <a:pPr algn="ctr"/>
              <a:r>
                <a:rPr lang="en-US" sz="2400" dirty="0" smtClean="0">
                  <a:latin typeface="Courier New" charset="0"/>
                  <a:ea typeface="Courier New" charset="0"/>
                  <a:cs typeface="Courier New" charset="0"/>
                </a:rPr>
                <a:t>docker daemon</a:t>
              </a:r>
            </a:p>
            <a:p>
              <a:pPr algn="ctr"/>
              <a:endParaRPr lang="en-US" sz="2400" b="1" dirty="0" smtClean="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4343400"/>
              <a:ext cx="1697319" cy="1697319"/>
            </a:xfrm>
            <a:prstGeom prst="rect">
              <a:avLst/>
            </a:prstGeom>
          </p:spPr>
        </p:pic>
      </p:grpSp>
    </p:spTree>
    <p:extLst>
      <p:ext uri="{BB962C8B-B14F-4D97-AF65-F5344CB8AC3E}">
        <p14:creationId xmlns:p14="http://schemas.microsoft.com/office/powerpoint/2010/main" val="3653903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2400" dirty="0"/>
              <a:t>  Docker Engine accepts </a:t>
            </a:r>
            <a:r>
              <a:rPr lang="en-US" sz="2400" dirty="0">
                <a:latin typeface="Courier New" charset="0"/>
                <a:ea typeface="Courier New" charset="0"/>
                <a:cs typeface="Courier New" charset="0"/>
              </a:rPr>
              <a:t>docker</a:t>
            </a:r>
            <a:r>
              <a:rPr lang="en-US" sz="2400" dirty="0"/>
              <a:t> commands from the CLI, such as </a:t>
            </a:r>
            <a:r>
              <a:rPr lang="en-US" sz="2400" dirty="0">
                <a:latin typeface="Courier New" charset="0"/>
                <a:ea typeface="Courier New" charset="0"/>
                <a:cs typeface="Courier New" charset="0"/>
              </a:rPr>
              <a:t>docker run &lt;image&gt;</a:t>
            </a:r>
            <a:r>
              <a:rPr lang="en-US" sz="2400" dirty="0"/>
              <a:t>, </a:t>
            </a:r>
            <a:r>
              <a:rPr lang="en-US" sz="2400" dirty="0">
                <a:latin typeface="Courier New" charset="0"/>
                <a:ea typeface="Courier New" charset="0"/>
                <a:cs typeface="Courier New" charset="0"/>
              </a:rPr>
              <a:t>docker ps</a:t>
            </a:r>
            <a:r>
              <a:rPr lang="en-US" sz="2400" dirty="0"/>
              <a:t> to list running containers, </a:t>
            </a:r>
            <a:r>
              <a:rPr lang="en-US" sz="2400" dirty="0">
                <a:latin typeface="Courier New" charset="0"/>
                <a:ea typeface="Courier New" charset="0"/>
                <a:cs typeface="Courier New" charset="0"/>
              </a:rPr>
              <a:t>docker images</a:t>
            </a:r>
            <a:r>
              <a:rPr lang="en-US" sz="2400" dirty="0"/>
              <a:t> to list images, and so </a:t>
            </a:r>
            <a:r>
              <a:rPr lang="en-US" sz="2400" dirty="0" smtClean="0"/>
              <a:t>on</a:t>
            </a:r>
          </a:p>
          <a:p>
            <a:pPr>
              <a:buFont typeface="Wingdings" panose="05000000000000000000" pitchFamily="2" charset="2"/>
              <a:buChar char="q"/>
            </a:pPr>
            <a:r>
              <a:rPr lang="en-US" sz="2400" dirty="0"/>
              <a:t> </a:t>
            </a:r>
            <a:r>
              <a:rPr lang="en-US" sz="2400" b="1" dirty="0"/>
              <a:t>Docker Machine</a:t>
            </a:r>
            <a:r>
              <a:rPr lang="en-US" sz="2400" dirty="0"/>
              <a:t> is a tool for provisioning and managing your Dockerized hosts (hosts with Docker Engine on them). </a:t>
            </a:r>
            <a:endParaRPr lang="en-US" sz="2400" dirty="0" smtClean="0"/>
          </a:p>
          <a:p>
            <a:pPr>
              <a:buFont typeface="Wingdings" panose="05000000000000000000" pitchFamily="2" charset="2"/>
              <a:buChar char="q"/>
            </a:pPr>
            <a:r>
              <a:rPr lang="en-US" sz="2400" dirty="0"/>
              <a:t> </a:t>
            </a:r>
            <a:r>
              <a:rPr lang="en-US" sz="2400" dirty="0" smtClean="0"/>
              <a:t>Typically</a:t>
            </a:r>
            <a:r>
              <a:rPr lang="en-US" sz="2400" dirty="0"/>
              <a:t>, you install Docker Machine on your local system. Docker Machine has its own command line client </a:t>
            </a:r>
            <a:r>
              <a:rPr lang="en-US" sz="2400" dirty="0" smtClean="0"/>
              <a:t>docker-machine</a:t>
            </a:r>
            <a:endParaRPr lang="en-US" sz="2400" dirty="0"/>
          </a:p>
          <a:p>
            <a:pPr>
              <a:buFont typeface="Wingdings" panose="05000000000000000000" pitchFamily="2" charset="2"/>
              <a:buChar char="q"/>
            </a:pPr>
            <a:r>
              <a:rPr lang="en-US" sz="2400" dirty="0"/>
              <a:t> </a:t>
            </a:r>
            <a:r>
              <a:rPr lang="en-US" sz="2400" dirty="0" smtClean="0"/>
              <a:t>You </a:t>
            </a:r>
            <a:r>
              <a:rPr lang="en-US" sz="2400" dirty="0"/>
              <a:t>can use Machine to install Docker Engine on one or more virtual systems. These virtual systems can be local (as when you use Machine to install and run Docker Engine in VirtualBox on Mac or Windows) or remote (as when you use Machine to provision Dockerized hosts on cloud providers). The Dockerized hosts themselves can be thought of, and are sometimes referred to as, managed “</a:t>
            </a:r>
            <a:r>
              <a:rPr lang="en-US" sz="2400" b="1" i="1" dirty="0"/>
              <a:t>machines</a:t>
            </a:r>
            <a:r>
              <a:rPr lang="en-US" sz="24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dirty="0"/>
          </a:p>
        </p:txBody>
      </p:sp>
    </p:spTree>
    <p:extLst>
      <p:ext uri="{BB962C8B-B14F-4D97-AF65-F5344CB8AC3E}">
        <p14:creationId xmlns:p14="http://schemas.microsoft.com/office/powerpoint/2010/main" val="12560859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Docker Engine accepts </a:t>
            </a:r>
            <a:r>
              <a:rPr lang="en-US" sz="2400" dirty="0">
                <a:latin typeface="Courier New" charset="0"/>
                <a:ea typeface="Courier New" charset="0"/>
                <a:cs typeface="Courier New" charset="0"/>
              </a:rPr>
              <a:t>docker</a:t>
            </a:r>
            <a:r>
              <a:rPr lang="en-US" sz="2400" dirty="0"/>
              <a:t> commands from the CLI, such as </a:t>
            </a:r>
            <a:r>
              <a:rPr lang="en-US" sz="2400" dirty="0">
                <a:latin typeface="Courier New" charset="0"/>
                <a:ea typeface="Courier New" charset="0"/>
                <a:cs typeface="Courier New" charset="0"/>
              </a:rPr>
              <a:t>docker run &lt;image&gt;</a:t>
            </a:r>
            <a:r>
              <a:rPr lang="en-US" sz="2400" dirty="0"/>
              <a:t>, </a:t>
            </a:r>
            <a:r>
              <a:rPr lang="en-US" sz="2400" dirty="0">
                <a:latin typeface="Courier New" charset="0"/>
                <a:ea typeface="Courier New" charset="0"/>
                <a:cs typeface="Courier New" charset="0"/>
              </a:rPr>
              <a:t>docker ps</a:t>
            </a:r>
            <a:r>
              <a:rPr lang="en-US" sz="2400" dirty="0"/>
              <a:t> to list running containers, </a:t>
            </a:r>
            <a:r>
              <a:rPr lang="en-US" sz="2400" dirty="0">
                <a:latin typeface="Courier New" charset="0"/>
                <a:ea typeface="Courier New" charset="0"/>
                <a:cs typeface="Courier New" charset="0"/>
              </a:rPr>
              <a:t>docker images</a:t>
            </a:r>
            <a:r>
              <a:rPr lang="en-US" sz="2400" dirty="0"/>
              <a:t> to list images, and so </a:t>
            </a:r>
            <a:r>
              <a:rPr lang="en-US" sz="2400" dirty="0" smtClean="0"/>
              <a:t>on</a:t>
            </a:r>
          </a:p>
          <a:p>
            <a:pPr>
              <a:buFont typeface="Wingdings" panose="05000000000000000000" pitchFamily="2" charset="2"/>
              <a:buChar char="q"/>
            </a:pPr>
            <a:r>
              <a:rPr lang="en-US" sz="2400" dirty="0"/>
              <a:t> </a:t>
            </a:r>
            <a:r>
              <a:rPr lang="en-US" sz="2400" b="1" dirty="0"/>
              <a:t>Docker Machine</a:t>
            </a:r>
            <a:r>
              <a:rPr lang="en-US" sz="2400" dirty="0"/>
              <a:t> is a tool for provisioning and managing your Dockerized hosts (hosts with Docker Engine on them). </a:t>
            </a:r>
            <a:endParaRPr lang="en-US" sz="2400" dirty="0" smtClean="0"/>
          </a:p>
          <a:p>
            <a:pPr>
              <a:buFont typeface="Wingdings" panose="05000000000000000000" pitchFamily="2" charset="2"/>
              <a:buChar char="q"/>
            </a:pPr>
            <a:r>
              <a:rPr lang="en-US" sz="2400" dirty="0"/>
              <a:t> </a:t>
            </a:r>
            <a:r>
              <a:rPr lang="en-US" sz="2400" dirty="0" smtClean="0"/>
              <a:t>Typically</a:t>
            </a:r>
            <a:r>
              <a:rPr lang="en-US" sz="2400" dirty="0"/>
              <a:t>, you install Docker Machine on your local system. Docker Machine has its own command line client </a:t>
            </a:r>
            <a:r>
              <a:rPr lang="en-US" sz="2400" dirty="0" smtClean="0"/>
              <a:t>docker-machine</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dirty="0"/>
          </a:p>
        </p:txBody>
      </p:sp>
    </p:spTree>
    <p:extLst>
      <p:ext uri="{BB962C8B-B14F-4D97-AF65-F5344CB8AC3E}">
        <p14:creationId xmlns:p14="http://schemas.microsoft.com/office/powerpoint/2010/main" val="96260411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smtClean="0"/>
              <a:t>You </a:t>
            </a:r>
            <a:r>
              <a:rPr lang="en-US" sz="2400" dirty="0"/>
              <a:t>can use Machine to install Docker Engine on one or more virtual systems. </a:t>
            </a:r>
            <a:endParaRPr lang="en-US" sz="2400" dirty="0" smtClean="0"/>
          </a:p>
          <a:p>
            <a:pPr>
              <a:buFont typeface="Wingdings" panose="05000000000000000000" pitchFamily="2" charset="2"/>
              <a:buChar char="q"/>
            </a:pPr>
            <a:r>
              <a:rPr lang="en-US" sz="2400" dirty="0"/>
              <a:t> V</a:t>
            </a:r>
            <a:r>
              <a:rPr lang="en-US" sz="2400" dirty="0" smtClean="0"/>
              <a:t>irtual </a:t>
            </a:r>
            <a:r>
              <a:rPr lang="en-US" sz="2400" dirty="0"/>
              <a:t>systems can be local (as when you use Machine to install and run Docker Engine in VirtualBox on Mac or Windows) </a:t>
            </a:r>
            <a:endParaRPr lang="en-US" sz="2400" dirty="0" smtClean="0"/>
          </a:p>
          <a:p>
            <a:pPr>
              <a:buFont typeface="Wingdings" panose="05000000000000000000" pitchFamily="2" charset="2"/>
              <a:buChar char="q"/>
            </a:pPr>
            <a:r>
              <a:rPr lang="en-US" sz="2400" dirty="0" smtClean="0"/>
              <a:t> Or, they can be remote </a:t>
            </a:r>
            <a:r>
              <a:rPr lang="en-US" sz="2400" dirty="0"/>
              <a:t>(as when you use Machine to provision Dockerized hosts on cloud providers). </a:t>
            </a:r>
            <a:endParaRPr lang="en-US" sz="2400" dirty="0" smtClean="0"/>
          </a:p>
          <a:p>
            <a:pPr>
              <a:buFont typeface="Wingdings" panose="05000000000000000000" pitchFamily="2" charset="2"/>
              <a:buChar char="q"/>
            </a:pPr>
            <a:r>
              <a:rPr lang="en-US" sz="2400" dirty="0"/>
              <a:t> </a:t>
            </a:r>
            <a:r>
              <a:rPr lang="en-US" sz="2400" dirty="0" smtClean="0"/>
              <a:t>The </a:t>
            </a:r>
            <a:r>
              <a:rPr lang="en-US" sz="2400" dirty="0"/>
              <a:t>Dockerized hosts themselves can be thought of, and are sometimes referred to as, managed “</a:t>
            </a:r>
            <a:r>
              <a:rPr lang="en-US" sz="2400" b="1" i="1" dirty="0"/>
              <a:t>machines</a:t>
            </a:r>
            <a:r>
              <a:rPr lang="en-US" sz="24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dirty="0"/>
          </a:p>
        </p:txBody>
      </p:sp>
    </p:spTree>
    <p:extLst>
      <p:ext uri="{BB962C8B-B14F-4D97-AF65-F5344CB8AC3E}">
        <p14:creationId xmlns:p14="http://schemas.microsoft.com/office/powerpoint/2010/main" val="98964597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Machine Host Diagram</a:t>
            </a:r>
            <a:endParaRPr lang="en-US" b="1"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dirty="0"/>
          </a:p>
        </p:txBody>
      </p:sp>
      <p:grpSp>
        <p:nvGrpSpPr>
          <p:cNvPr id="104" name="Group 103"/>
          <p:cNvGrpSpPr/>
          <p:nvPr/>
        </p:nvGrpSpPr>
        <p:grpSpPr>
          <a:xfrm>
            <a:off x="1362968" y="1371600"/>
            <a:ext cx="9686032" cy="4237712"/>
            <a:chOff x="1085617" y="1760316"/>
            <a:chExt cx="9686032" cy="4237712"/>
          </a:xfrm>
        </p:grpSpPr>
        <p:grpSp>
          <p:nvGrpSpPr>
            <p:cNvPr id="89" name="Group 88"/>
            <p:cNvGrpSpPr/>
            <p:nvPr/>
          </p:nvGrpSpPr>
          <p:grpSpPr>
            <a:xfrm>
              <a:off x="8035451" y="1764067"/>
              <a:ext cx="2736198" cy="2869751"/>
              <a:chOff x="6407802" y="1083494"/>
              <a:chExt cx="2736198" cy="2869751"/>
            </a:xfrm>
          </p:grpSpPr>
          <p:sp>
            <p:nvSpPr>
              <p:cNvPr id="64" name="Oval 63"/>
              <p:cNvSpPr/>
              <p:nvPr/>
            </p:nvSpPr>
            <p:spPr>
              <a:xfrm>
                <a:off x="6407802" y="1083494"/>
                <a:ext cx="2736198" cy="2736198"/>
              </a:xfrm>
              <a:prstGeom prst="ellipse">
                <a:avLst/>
              </a:prstGeom>
              <a:solidFill>
                <a:schemeClr val="bg2">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6659974" y="1592483"/>
                <a:ext cx="2224851" cy="2224851"/>
              </a:xfrm>
              <a:prstGeom prst="ellipse">
                <a:avLst/>
              </a:prstGeom>
              <a:solidFill>
                <a:schemeClr val="bg2">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TextBox 67"/>
              <p:cNvSpPr txBox="1"/>
              <p:nvPr/>
            </p:nvSpPr>
            <p:spPr>
              <a:xfrm>
                <a:off x="7273031" y="1230086"/>
                <a:ext cx="1022139" cy="369332"/>
              </a:xfrm>
              <a:prstGeom prst="rect">
                <a:avLst/>
              </a:prstGeom>
              <a:noFill/>
            </p:spPr>
            <p:txBody>
              <a:bodyPr wrap="none" rtlCol="0">
                <a:spAutoFit/>
              </a:bodyPr>
              <a:lstStyle/>
              <a:p>
                <a:r>
                  <a:rPr lang="en-US" b="1" dirty="0" smtClean="0"/>
                  <a:t>REST API</a:t>
                </a:r>
                <a:endParaRPr lang="en-US" b="1" dirty="0"/>
              </a:p>
            </p:txBody>
          </p:sp>
          <p:sp>
            <p:nvSpPr>
              <p:cNvPr id="69" name="TextBox 68"/>
              <p:cNvSpPr txBox="1"/>
              <p:nvPr/>
            </p:nvSpPr>
            <p:spPr>
              <a:xfrm>
                <a:off x="6783989" y="1917943"/>
                <a:ext cx="1976823" cy="646331"/>
              </a:xfrm>
              <a:prstGeom prst="rect">
                <a:avLst/>
              </a:prstGeom>
              <a:noFill/>
            </p:spPr>
            <p:txBody>
              <a:bodyPr wrap="none" rtlCol="0">
                <a:spAutoFit/>
              </a:bodyPr>
              <a:lstStyle/>
              <a:p>
                <a:pPr algn="ctr"/>
                <a:r>
                  <a:rPr lang="en-US" b="1" dirty="0" smtClean="0">
                    <a:solidFill>
                      <a:schemeClr val="bg1"/>
                    </a:solidFill>
                  </a:rPr>
                  <a:t>server</a:t>
                </a:r>
              </a:p>
              <a:p>
                <a:pPr algn="ctr"/>
                <a:r>
                  <a:rPr lang="en-US" dirty="0" smtClean="0">
                    <a:solidFill>
                      <a:schemeClr val="bg1"/>
                    </a:solidFill>
                    <a:latin typeface="Courier New" charset="0"/>
                    <a:ea typeface="Courier New" charset="0"/>
                    <a:cs typeface="Courier New" charset="0"/>
                  </a:rPr>
                  <a:t>docker daemon</a:t>
                </a: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262" y="2509326"/>
                <a:ext cx="1443919" cy="1443919"/>
              </a:xfrm>
              <a:prstGeom prst="rect">
                <a:avLst/>
              </a:prstGeom>
            </p:spPr>
          </p:pic>
        </p:grpSp>
        <p:cxnSp>
          <p:nvCxnSpPr>
            <p:cNvPr id="91" name="Straight Arrow Connector 90"/>
            <p:cNvCxnSpPr/>
            <p:nvPr/>
          </p:nvCxnSpPr>
          <p:spPr>
            <a:xfrm>
              <a:off x="3306132" y="3148584"/>
              <a:ext cx="498149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085617" y="1760316"/>
              <a:ext cx="2741711" cy="2832585"/>
              <a:chOff x="2590800" y="1054563"/>
              <a:chExt cx="2741711" cy="2832585"/>
            </a:xfrm>
          </p:grpSpPr>
          <p:sp>
            <p:nvSpPr>
              <p:cNvPr id="57" name="Oval 56"/>
              <p:cNvSpPr/>
              <p:nvPr/>
            </p:nvSpPr>
            <p:spPr>
              <a:xfrm>
                <a:off x="2590800" y="1075623"/>
                <a:ext cx="2741711" cy="2741711"/>
              </a:xfrm>
              <a:prstGeom prst="ellipse">
                <a:avLst/>
              </a:prstGeom>
              <a:solidFill>
                <a:schemeClr val="bg2">
                  <a:lumMod val="2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Oval 57"/>
              <p:cNvSpPr/>
              <p:nvPr/>
            </p:nvSpPr>
            <p:spPr>
              <a:xfrm>
                <a:off x="2913758" y="1633416"/>
                <a:ext cx="2157295" cy="2157295"/>
              </a:xfrm>
              <a:prstGeom prst="ellipse">
                <a:avLst/>
              </a:prstGeom>
              <a:solidFill>
                <a:schemeClr val="bg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Oval 58"/>
              <p:cNvSpPr/>
              <p:nvPr/>
            </p:nvSpPr>
            <p:spPr>
              <a:xfrm>
                <a:off x="3199250" y="2201067"/>
                <a:ext cx="1586309" cy="1586309"/>
              </a:xfrm>
              <a:prstGeom prst="ellipse">
                <a:avLst/>
              </a:prstGeom>
              <a:solidFill>
                <a:schemeClr val="bg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865" y="2499993"/>
                <a:ext cx="1387155" cy="1387155"/>
              </a:xfrm>
              <a:prstGeom prst="rect">
                <a:avLst/>
              </a:prstGeom>
            </p:spPr>
          </p:pic>
          <p:sp>
            <p:nvSpPr>
              <p:cNvPr id="71" name="TextBox 70"/>
              <p:cNvSpPr txBox="1"/>
              <p:nvPr/>
            </p:nvSpPr>
            <p:spPr>
              <a:xfrm>
                <a:off x="3493036" y="2315327"/>
                <a:ext cx="1022139" cy="369332"/>
              </a:xfrm>
              <a:prstGeom prst="rect">
                <a:avLst/>
              </a:prstGeom>
              <a:noFill/>
            </p:spPr>
            <p:txBody>
              <a:bodyPr wrap="none" rtlCol="0">
                <a:spAutoFit/>
              </a:bodyPr>
              <a:lstStyle/>
              <a:p>
                <a:r>
                  <a:rPr lang="en-US" b="1" dirty="0" smtClean="0"/>
                  <a:t>REST API</a:t>
                </a:r>
                <a:endParaRPr lang="en-US" b="1" dirty="0"/>
              </a:p>
            </p:txBody>
          </p:sp>
          <p:sp>
            <p:nvSpPr>
              <p:cNvPr id="72" name="TextBox 71"/>
              <p:cNvSpPr txBox="1"/>
              <p:nvPr/>
            </p:nvSpPr>
            <p:spPr>
              <a:xfrm>
                <a:off x="3210778" y="1600200"/>
                <a:ext cx="1563249" cy="646331"/>
              </a:xfrm>
              <a:prstGeom prst="rect">
                <a:avLst/>
              </a:prstGeom>
              <a:noFill/>
            </p:spPr>
            <p:txBody>
              <a:bodyPr wrap="none" rtlCol="0">
                <a:spAutoFit/>
              </a:bodyPr>
              <a:lstStyle/>
              <a:p>
                <a:pPr algn="ctr"/>
                <a:r>
                  <a:rPr lang="en-US" b="1" dirty="0" smtClean="0"/>
                  <a:t>Client</a:t>
                </a:r>
              </a:p>
              <a:p>
                <a:pPr algn="ctr"/>
                <a:r>
                  <a:rPr lang="en-US" dirty="0" smtClean="0">
                    <a:latin typeface="Courier New" charset="0"/>
                    <a:ea typeface="Courier New" charset="0"/>
                    <a:cs typeface="Courier New" charset="0"/>
                  </a:rPr>
                  <a:t>docker CLI</a:t>
                </a:r>
              </a:p>
            </p:txBody>
          </p:sp>
          <p:sp>
            <p:nvSpPr>
              <p:cNvPr id="73" name="TextBox 72"/>
              <p:cNvSpPr txBox="1"/>
              <p:nvPr/>
            </p:nvSpPr>
            <p:spPr>
              <a:xfrm>
                <a:off x="2914518" y="1054563"/>
                <a:ext cx="2114682" cy="646331"/>
              </a:xfrm>
              <a:prstGeom prst="rect">
                <a:avLst/>
              </a:prstGeom>
              <a:noFill/>
            </p:spPr>
            <p:txBody>
              <a:bodyPr wrap="none" rtlCol="0">
                <a:spAutoFit/>
              </a:bodyPr>
              <a:lstStyle/>
              <a:p>
                <a:pPr algn="ctr"/>
                <a:r>
                  <a:rPr lang="en-US" b="1" dirty="0" smtClean="0">
                    <a:solidFill>
                      <a:schemeClr val="bg1"/>
                    </a:solidFill>
                  </a:rPr>
                  <a:t>Client</a:t>
                </a:r>
              </a:p>
              <a:p>
                <a:pPr algn="ctr"/>
                <a:r>
                  <a:rPr lang="en-US" dirty="0" smtClean="0">
                    <a:solidFill>
                      <a:schemeClr val="bg1"/>
                    </a:solidFill>
                    <a:latin typeface="Courier New" charset="0"/>
                    <a:ea typeface="Courier New" charset="0"/>
                    <a:cs typeface="Courier New" charset="0"/>
                  </a:rPr>
                  <a:t>docker-machine</a:t>
                </a:r>
              </a:p>
            </p:txBody>
          </p:sp>
        </p:grpSp>
        <p:pic>
          <p:nvPicPr>
            <p:cNvPr id="83" name="Picture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5405" y="3687099"/>
              <a:ext cx="2310929" cy="231092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2567" y="3859826"/>
              <a:ext cx="1796932" cy="1796932"/>
            </a:xfrm>
            <a:prstGeom prst="rect">
              <a:avLst/>
            </a:prstGeom>
          </p:spPr>
        </p:pic>
        <p:grpSp>
          <p:nvGrpSpPr>
            <p:cNvPr id="79" name="Group 78"/>
            <p:cNvGrpSpPr/>
            <p:nvPr/>
          </p:nvGrpSpPr>
          <p:grpSpPr>
            <a:xfrm>
              <a:off x="6765521" y="4732835"/>
              <a:ext cx="1009648" cy="1009648"/>
              <a:chOff x="5412274" y="4877550"/>
              <a:chExt cx="1009648" cy="1009648"/>
            </a:xfrm>
          </p:grpSpPr>
          <p:sp>
            <p:nvSpPr>
              <p:cNvPr id="80" name="Oval 79"/>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cxnSp>
          <p:nvCxnSpPr>
            <p:cNvPr id="13" name="Straight Arrow Connector 12"/>
            <p:cNvCxnSpPr/>
            <p:nvPr/>
          </p:nvCxnSpPr>
          <p:spPr>
            <a:xfrm>
              <a:off x="3962400" y="5243704"/>
              <a:ext cx="2982817" cy="140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56527" y="4732835"/>
              <a:ext cx="1009648" cy="1009648"/>
              <a:chOff x="4135289" y="3800475"/>
              <a:chExt cx="1009648" cy="1009648"/>
            </a:xfrm>
          </p:grpSpPr>
          <p:sp>
            <p:nvSpPr>
              <p:cNvPr id="85" name="Oval 84"/>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74" name="Group 73"/>
            <p:cNvGrpSpPr/>
            <p:nvPr/>
          </p:nvGrpSpPr>
          <p:grpSpPr>
            <a:xfrm flipH="1">
              <a:off x="6439134" y="3425210"/>
              <a:ext cx="987232" cy="642184"/>
              <a:chOff x="9236640" y="3429000"/>
              <a:chExt cx="987232" cy="642184"/>
            </a:xfrm>
          </p:grpSpPr>
          <p:sp>
            <p:nvSpPr>
              <p:cNvPr id="20" name="TextBox 19"/>
              <p:cNvSpPr txBox="1"/>
              <p:nvPr/>
            </p:nvSpPr>
            <p:spPr>
              <a:xfrm>
                <a:off x="9409764" y="3518674"/>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21" name="Rounded Rectangular Callout 20"/>
              <p:cNvSpPr/>
              <p:nvPr/>
            </p:nvSpPr>
            <p:spPr>
              <a:xfrm>
                <a:off x="9236640" y="3429000"/>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4187573" y="3417816"/>
              <a:ext cx="987232" cy="642184"/>
              <a:chOff x="9236640" y="3429000"/>
              <a:chExt cx="987232" cy="642184"/>
            </a:xfrm>
          </p:grpSpPr>
          <p:sp>
            <p:nvSpPr>
              <p:cNvPr id="95" name="TextBox 94"/>
              <p:cNvSpPr txBox="1"/>
              <p:nvPr/>
            </p:nvSpPr>
            <p:spPr>
              <a:xfrm>
                <a:off x="9409764" y="3518674"/>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96" name="Rounded Rectangular Callout 95"/>
              <p:cNvSpPr/>
              <p:nvPr/>
            </p:nvSpPr>
            <p:spPr>
              <a:xfrm>
                <a:off x="9236640" y="3429000"/>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TextBox 96"/>
            <p:cNvSpPr txBox="1"/>
            <p:nvPr/>
          </p:nvSpPr>
          <p:spPr>
            <a:xfrm>
              <a:off x="4799319" y="4839264"/>
              <a:ext cx="2074094" cy="369332"/>
            </a:xfrm>
            <a:prstGeom prst="rect">
              <a:avLst/>
            </a:prstGeom>
            <a:noFill/>
          </p:spPr>
          <p:txBody>
            <a:bodyPr wrap="none" rtlCol="0">
              <a:spAutoFit/>
            </a:bodyPr>
            <a:lstStyle/>
            <a:p>
              <a:r>
                <a:rPr lang="en-US" b="1" dirty="0" smtClean="0"/>
                <a:t>docker run &lt;image&gt;</a:t>
              </a:r>
              <a:endParaRPr lang="en-US" b="1" dirty="0"/>
            </a:p>
          </p:txBody>
        </p:sp>
        <p:sp>
          <p:nvSpPr>
            <p:cNvPr id="101" name="TextBox 100"/>
            <p:cNvSpPr txBox="1"/>
            <p:nvPr/>
          </p:nvSpPr>
          <p:spPr>
            <a:xfrm>
              <a:off x="4703993" y="2903316"/>
              <a:ext cx="2359620" cy="369332"/>
            </a:xfrm>
            <a:prstGeom prst="rect">
              <a:avLst/>
            </a:prstGeom>
            <a:solidFill>
              <a:schemeClr val="bg1"/>
            </a:solidFill>
            <a:ln>
              <a:noFill/>
            </a:ln>
          </p:spPr>
          <p:txBody>
            <a:bodyPr wrap="none" rtlCol="0">
              <a:spAutoFit/>
            </a:bodyPr>
            <a:lstStyle/>
            <a:p>
              <a:r>
                <a:rPr lang="en-US" b="1" dirty="0" smtClean="0"/>
                <a:t>docker-machine create</a:t>
              </a:r>
              <a:endParaRPr lang="en-US" b="1" dirty="0"/>
            </a:p>
          </p:txBody>
        </p:sp>
      </p:grpSp>
    </p:spTree>
    <p:extLst>
      <p:ext uri="{BB962C8B-B14F-4D97-AF65-F5344CB8AC3E}">
        <p14:creationId xmlns:p14="http://schemas.microsoft.com/office/powerpoint/2010/main" val="1135355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Started Using Local VM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a:t>
            </a:r>
            <a:r>
              <a:rPr lang="en-US" sz="2400" dirty="0"/>
              <a:t>take a look at using </a:t>
            </a:r>
            <a:r>
              <a:rPr lang="en-US" sz="2400" dirty="0">
                <a:latin typeface="Courier New" charset="0"/>
                <a:ea typeface="Courier New" charset="0"/>
                <a:cs typeface="Courier New" charset="0"/>
              </a:rPr>
              <a:t>docker-machine</a:t>
            </a:r>
            <a:r>
              <a:rPr lang="en-US" sz="2400" dirty="0"/>
              <a:t> to create, use and manage a Docker host inside of a </a:t>
            </a:r>
            <a:r>
              <a:rPr lang="en-US" sz="2400" b="1" dirty="0"/>
              <a:t>local</a:t>
            </a:r>
            <a:r>
              <a:rPr lang="en-US" sz="2400" dirty="0"/>
              <a:t> virtual machine</a:t>
            </a:r>
            <a:r>
              <a:rPr lang="en-US" sz="2400" dirty="0" smtClean="0"/>
              <a:t>. </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953544"/>
            <a:ext cx="2921000" cy="3467100"/>
          </a:xfrm>
          <a:prstGeom prst="rect">
            <a:avLst/>
          </a:prstGeom>
        </p:spPr>
      </p:pic>
    </p:spTree>
    <p:extLst>
      <p:ext uri="{BB962C8B-B14F-4D97-AF65-F5344CB8AC3E}">
        <p14:creationId xmlns:p14="http://schemas.microsoft.com/office/powerpoint/2010/main" val="15111896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Rust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solidFill>
                  <a:schemeClr val="tx1"/>
                </a:solidFill>
              </a:rPr>
              <a:t> With </a:t>
            </a:r>
            <a:r>
              <a:rPr lang="en-US" sz="2400" dirty="0">
                <a:solidFill>
                  <a:schemeClr val="tx1"/>
                </a:solidFill>
              </a:rPr>
              <a:t>the advent of Docker for Mac and Docker for Windows as replacements for Docker Toolbox, we recommend that you use these for your primary Docker workflows. </a:t>
            </a: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use these applications to run Docker natively on your local system without using Docker Machine at all. </a:t>
            </a:r>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dirty="0"/>
          </a:p>
        </p:txBody>
      </p:sp>
    </p:spTree>
    <p:extLst>
      <p:ext uri="{BB962C8B-B14F-4D97-AF65-F5344CB8AC3E}">
        <p14:creationId xmlns:p14="http://schemas.microsoft.com/office/powerpoint/2010/main" val="129918693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Overview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Docker Machine is a </a:t>
            </a:r>
            <a:r>
              <a:rPr lang="en-US" sz="2400" b="1" dirty="0"/>
              <a:t>tool</a:t>
            </a:r>
            <a:r>
              <a:rPr lang="en-US" sz="2400" dirty="0"/>
              <a:t> that lets you </a:t>
            </a:r>
            <a:r>
              <a:rPr lang="en-US" sz="2400" dirty="0" smtClean="0"/>
              <a:t>install Docker Engine on virtual hosts, and manage the hosts with </a:t>
            </a:r>
            <a:r>
              <a:rPr lang="en-US" sz="2400" dirty="0" smtClean="0">
                <a:latin typeface="Courier New" charset="0"/>
                <a:ea typeface="Courier New" charset="0"/>
                <a:cs typeface="Courier New" charset="0"/>
              </a:rPr>
              <a:t>docker-machine</a:t>
            </a:r>
            <a:r>
              <a:rPr lang="en-US" sz="2400" dirty="0"/>
              <a:t> commands. </a:t>
            </a:r>
            <a:endParaRPr lang="en-US" sz="2400" dirty="0" smtClean="0"/>
          </a:p>
          <a:p>
            <a:pPr>
              <a:buFont typeface="Wingdings" panose="05000000000000000000" pitchFamily="2" charset="2"/>
              <a:buChar char="q"/>
            </a:pPr>
            <a:r>
              <a:rPr lang="en-US" sz="2400" dirty="0"/>
              <a:t> </a:t>
            </a:r>
            <a:r>
              <a:rPr lang="en-US" sz="2400" dirty="0" smtClean="0"/>
              <a:t>You </a:t>
            </a:r>
            <a:r>
              <a:rPr lang="en-US" sz="2400" dirty="0"/>
              <a:t>can use Machine to </a:t>
            </a:r>
            <a:r>
              <a:rPr lang="en-US" sz="2400" b="1" dirty="0"/>
              <a:t>create</a:t>
            </a:r>
            <a:r>
              <a:rPr lang="en-US" sz="2400" dirty="0"/>
              <a:t> Docker hosts on your local Mac or Windows </a:t>
            </a:r>
            <a:r>
              <a:rPr lang="en-US" sz="2400" dirty="0" smtClean="0"/>
              <a:t>box. </a:t>
            </a:r>
          </a:p>
          <a:p>
            <a:pPr>
              <a:buFont typeface="Wingdings" panose="05000000000000000000" pitchFamily="2" charset="2"/>
              <a:buChar char="q"/>
            </a:pPr>
            <a:r>
              <a:rPr lang="en-US" sz="2400" dirty="0"/>
              <a:t> </a:t>
            </a:r>
            <a:r>
              <a:rPr lang="en-US" sz="2400" dirty="0" smtClean="0"/>
              <a:t>Also, on </a:t>
            </a:r>
            <a:r>
              <a:rPr lang="en-US" sz="2400" dirty="0"/>
              <a:t>your company network, in your data center, or on </a:t>
            </a:r>
            <a:r>
              <a:rPr lang="en-US" sz="2400" b="1" dirty="0"/>
              <a:t>cloud </a:t>
            </a:r>
            <a:r>
              <a:rPr lang="en-US" sz="2400" dirty="0"/>
              <a:t>providers like AWS or Digital Ocean</a:t>
            </a:r>
            <a:r>
              <a:rPr lang="en-US" sz="2400" dirty="0" smtClean="0"/>
              <a: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dirty="0"/>
          </a:p>
        </p:txBody>
      </p:sp>
    </p:spTree>
    <p:extLst>
      <p:ext uri="{BB962C8B-B14F-4D97-AF65-F5344CB8AC3E}">
        <p14:creationId xmlns:p14="http://schemas.microsoft.com/office/powerpoint/2010/main" val="149720942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Rust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However, </a:t>
            </a:r>
            <a:r>
              <a:rPr lang="en-US" sz="2400" dirty="0"/>
              <a:t>if </a:t>
            </a:r>
            <a:r>
              <a:rPr lang="en-US" sz="2400" dirty="0" smtClean="0"/>
              <a:t>you </a:t>
            </a:r>
            <a:r>
              <a:rPr lang="en-US" sz="2400" dirty="0"/>
              <a:t>want to create </a:t>
            </a:r>
            <a:r>
              <a:rPr lang="en-US" sz="2400" i="1" dirty="0"/>
              <a:t>multiple</a:t>
            </a:r>
            <a:r>
              <a:rPr lang="en-US" sz="2400" dirty="0"/>
              <a:t> local machines, you still need Docker Machine to create and manage machines for multi-node experimentation. </a:t>
            </a:r>
            <a:endParaRPr lang="en-US" sz="2400" dirty="0" smtClean="0"/>
          </a:p>
          <a:p>
            <a:pPr>
              <a:buFont typeface="Wingdings" panose="05000000000000000000" pitchFamily="2" charset="2"/>
              <a:buChar char="q"/>
            </a:pPr>
            <a:r>
              <a:rPr lang="en-US" sz="2400" dirty="0"/>
              <a:t> </a:t>
            </a:r>
            <a:r>
              <a:rPr lang="en-US" sz="2400" dirty="0" smtClean="0"/>
              <a:t>Both </a:t>
            </a:r>
            <a:r>
              <a:rPr lang="en-US" sz="2400" dirty="0"/>
              <a:t>Docker for Mac and Docker for Windows include the newest version of Docker Machine, so when you install either of these, you </a:t>
            </a:r>
            <a:r>
              <a:rPr lang="en-US" sz="2400" dirty="0" smtClean="0"/>
              <a:t>get </a:t>
            </a:r>
            <a:r>
              <a:rPr lang="en-US" sz="2400" dirty="0" smtClean="0">
                <a:latin typeface="Courier New" charset="0"/>
                <a:ea typeface="Courier New" charset="0"/>
                <a:cs typeface="Courier New" charset="0"/>
              </a:rPr>
              <a:t>docker-machine</a:t>
            </a:r>
            <a:r>
              <a:rPr lang="en-US" sz="2400" dirty="0"/>
              <a:t>.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dirty="0"/>
          </a:p>
        </p:txBody>
      </p:sp>
    </p:spTree>
    <p:extLst>
      <p:ext uri="{BB962C8B-B14F-4D97-AF65-F5344CB8AC3E}">
        <p14:creationId xmlns:p14="http://schemas.microsoft.com/office/powerpoint/2010/main" val="213283704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Keep the following considerations in mind when using Machine to create local VMs.</a:t>
            </a:r>
            <a:r>
              <a:rPr lang="en-US" sz="2400" b="1" dirty="0"/>
              <a:t> </a:t>
            </a:r>
            <a:endParaRPr lang="en-US" sz="2400" b="1" dirty="0" smtClean="0"/>
          </a:p>
          <a:p>
            <a:pPr marL="274320" lvl="2" indent="-91440">
              <a:spcBef>
                <a:spcPts val="1200"/>
              </a:spcBef>
              <a:spcAft>
                <a:spcPts val="200"/>
              </a:spcAft>
              <a:buSzPct val="100000"/>
              <a:buFont typeface="Wingdings" panose="05000000000000000000" pitchFamily="2" charset="2"/>
              <a:buChar char="q"/>
            </a:pPr>
            <a:r>
              <a:rPr lang="en-US" sz="2000" b="1" dirty="0" smtClean="0"/>
              <a:t> Docker </a:t>
            </a:r>
            <a:r>
              <a:rPr lang="en-US" sz="2000" b="1" dirty="0"/>
              <a:t>for Windows</a:t>
            </a:r>
            <a:r>
              <a:rPr lang="en-US" sz="2000" dirty="0"/>
              <a:t> - You can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 create</a:t>
            </a:r>
            <a:r>
              <a:rPr lang="en-US" sz="2000" dirty="0"/>
              <a:t> with the </a:t>
            </a:r>
            <a:r>
              <a:rPr lang="en-US" sz="2000" dirty="0" err="1" smtClean="0">
                <a:latin typeface="Courier New" charset="0"/>
                <a:ea typeface="Courier New" charset="0"/>
                <a:cs typeface="Courier New" charset="0"/>
              </a:rPr>
              <a:t>hyperv</a:t>
            </a:r>
            <a:r>
              <a:rPr lang="en-US" sz="2000" dirty="0" smtClean="0"/>
              <a:t> driver </a:t>
            </a:r>
            <a:r>
              <a:rPr lang="en-US" sz="2000" dirty="0"/>
              <a:t>to create additional local machines</a:t>
            </a:r>
            <a:r>
              <a:rPr lang="en-US" sz="2000" dirty="0" smtClean="0"/>
              <a:t>.</a:t>
            </a:r>
            <a:endParaRPr lang="en-US" sz="2000" dirty="0"/>
          </a:p>
          <a:p>
            <a:pPr lvl="1">
              <a:buFont typeface="Wingdings" panose="05000000000000000000" pitchFamily="2" charset="2"/>
              <a:buChar char="q"/>
            </a:pPr>
            <a:r>
              <a:rPr lang="en-US" sz="2200" b="1" dirty="0" smtClean="0"/>
              <a:t> </a:t>
            </a:r>
            <a:r>
              <a:rPr lang="en-US" sz="2000" b="1" dirty="0" smtClean="0"/>
              <a:t>Docker for Mac</a:t>
            </a:r>
            <a:r>
              <a:rPr lang="en-US" sz="2000" dirty="0" smtClean="0"/>
              <a:t> - You can use </a:t>
            </a:r>
            <a:r>
              <a:rPr lang="en-US" sz="2000" dirty="0" err="1" smtClean="0">
                <a:latin typeface="Courier New" charset="0"/>
                <a:ea typeface="Courier New" charset="0"/>
                <a:cs typeface="Courier New" charset="0"/>
              </a:rPr>
              <a:t>docker</a:t>
            </a:r>
            <a:r>
              <a:rPr lang="en-US" sz="2000" dirty="0" smtClean="0">
                <a:latin typeface="Courier New" charset="0"/>
                <a:ea typeface="Courier New" charset="0"/>
                <a:cs typeface="Courier New" charset="0"/>
              </a:rPr>
              <a:t>-machine create</a:t>
            </a:r>
            <a:r>
              <a:rPr lang="en-US" sz="2000" dirty="0" smtClean="0"/>
              <a:t> with the </a:t>
            </a:r>
            <a:r>
              <a:rPr lang="en-US" sz="2000" dirty="0" err="1" smtClean="0">
                <a:latin typeface="Courier New" charset="0"/>
                <a:ea typeface="Courier New" charset="0"/>
                <a:cs typeface="Courier New" charset="0"/>
              </a:rPr>
              <a:t>virtualbox</a:t>
            </a:r>
            <a:r>
              <a:rPr lang="en-US" sz="2000" dirty="0" smtClean="0"/>
              <a:t> driver to create additional local machines.</a:t>
            </a:r>
          </a:p>
          <a:p>
            <a:r>
              <a:rPr lang="en-US" dirty="0"/>
              <a:t/>
            </a:r>
            <a:br>
              <a:rPr lang="en-US" dirty="0"/>
            </a:br>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dirty="0"/>
          </a:p>
        </p:txBody>
      </p:sp>
    </p:spTree>
    <p:extLst>
      <p:ext uri="{BB962C8B-B14F-4D97-AF65-F5344CB8AC3E}">
        <p14:creationId xmlns:p14="http://schemas.microsoft.com/office/powerpoint/2010/main" val="7996646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a:t>
            </a:r>
            <a:r>
              <a:rPr lang="en-US" sz="2400" b="1" dirty="0" smtClean="0"/>
              <a:t>Docker for Windows  </a:t>
            </a:r>
          </a:p>
          <a:p>
            <a:pPr marL="274320" lvl="2" indent="-91440">
              <a:spcBef>
                <a:spcPts val="1200"/>
              </a:spcBef>
              <a:spcAft>
                <a:spcPts val="200"/>
              </a:spcAft>
              <a:buSzPct val="100000"/>
              <a:buFont typeface="Wingdings" panose="05000000000000000000" pitchFamily="2" charset="2"/>
              <a:buChar char="q"/>
            </a:pPr>
            <a:r>
              <a:rPr lang="en-US" sz="2000" dirty="0" smtClean="0"/>
              <a:t> Docker </a:t>
            </a:r>
            <a:r>
              <a:rPr lang="en-US" sz="2000" dirty="0"/>
              <a:t>for Windows uses Microsoft Hyper-V for virtualization, and Hyper-V is not compatible with Oracle </a:t>
            </a:r>
            <a:r>
              <a:rPr lang="en-US" sz="2000" dirty="0" err="1"/>
              <a:t>VirtualBox</a:t>
            </a:r>
            <a:r>
              <a:rPr lang="en-US" sz="2000" dirty="0"/>
              <a:t>. </a:t>
            </a:r>
            <a:endParaRPr lang="en-US" sz="2000" dirty="0" smtClean="0"/>
          </a:p>
          <a:p>
            <a:pPr marL="274320" lvl="2" indent="-91440">
              <a:spcBef>
                <a:spcPts val="1200"/>
              </a:spcBef>
              <a:spcAft>
                <a:spcPts val="200"/>
              </a:spcAft>
              <a:buSzPct val="100000"/>
              <a:buFont typeface="Wingdings" panose="05000000000000000000" pitchFamily="2" charset="2"/>
              <a:buChar char="q"/>
            </a:pPr>
            <a:r>
              <a:rPr lang="en-US" sz="2000" dirty="0" smtClean="0"/>
              <a:t> Therefore</a:t>
            </a:r>
            <a:r>
              <a:rPr lang="en-US" sz="2000" dirty="0"/>
              <a:t>, you cannot run the two solutions simultaneously. </a:t>
            </a:r>
            <a:endParaRPr lang="en-US" sz="2000" dirty="0" smtClean="0"/>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But </a:t>
            </a:r>
            <a:r>
              <a:rPr lang="en-US" sz="2000" dirty="0"/>
              <a:t>you can still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a:t>
            </a:r>
            <a:r>
              <a:rPr lang="en-US" sz="2000" dirty="0"/>
              <a:t> to create more local VMs by using the Microsoft Hyper-V driver</a:t>
            </a:r>
            <a:r>
              <a:rPr lang="en-US" sz="2000" dirty="0" smtClean="0"/>
              <a:t>.</a:t>
            </a:r>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dirty="0"/>
          </a:p>
        </p:txBody>
      </p:sp>
    </p:spTree>
    <p:extLst>
      <p:ext uri="{BB962C8B-B14F-4D97-AF65-F5344CB8AC3E}">
        <p14:creationId xmlns:p14="http://schemas.microsoft.com/office/powerpoint/2010/main" val="21295076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 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a:t>
            </a:r>
            <a:r>
              <a:rPr lang="en-US" sz="2400" b="1" dirty="0" smtClean="0"/>
              <a:t>Docker for Mac</a:t>
            </a:r>
          </a:p>
          <a:p>
            <a:pPr marL="274320" lvl="2" indent="-91440">
              <a:spcBef>
                <a:spcPts val="1200"/>
              </a:spcBef>
              <a:spcAft>
                <a:spcPts val="200"/>
              </a:spcAft>
              <a:buSzPct val="100000"/>
              <a:buFont typeface="Wingdings" panose="05000000000000000000" pitchFamily="2" charset="2"/>
              <a:buChar char="q"/>
            </a:pPr>
            <a:r>
              <a:rPr lang="en-US" sz="2000" dirty="0" smtClean="0"/>
              <a:t>Docker </a:t>
            </a:r>
            <a:r>
              <a:rPr lang="en-US" sz="2000" dirty="0"/>
              <a:t>for Mac uses </a:t>
            </a:r>
            <a:r>
              <a:rPr lang="en-US" sz="2000" dirty="0">
                <a:ea typeface="Courier New" charset="0"/>
                <a:cs typeface="Courier New" charset="0"/>
              </a:rPr>
              <a:t>HyperKit</a:t>
            </a:r>
            <a:r>
              <a:rPr lang="en-US" sz="2000" dirty="0"/>
              <a:t>, a lightweight </a:t>
            </a:r>
            <a:r>
              <a:rPr lang="en-US" sz="2000" dirty="0" err="1"/>
              <a:t>macOS</a:t>
            </a:r>
            <a:r>
              <a:rPr lang="en-US" sz="2000" dirty="0"/>
              <a:t> virtualization solution built on top of the Hypervisor.framework in </a:t>
            </a:r>
            <a:r>
              <a:rPr lang="en-US" sz="2000" dirty="0" err="1"/>
              <a:t>macOS</a:t>
            </a:r>
            <a:r>
              <a:rPr lang="en-US" sz="2000" dirty="0"/>
              <a:t> 10.10 Yosemite and </a:t>
            </a:r>
            <a:r>
              <a:rPr lang="en-US" sz="2000" dirty="0" smtClean="0"/>
              <a:t>higher.</a:t>
            </a:r>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Currently</a:t>
            </a:r>
            <a:r>
              <a:rPr lang="en-US" sz="2000" dirty="0"/>
              <a:t>, there is no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 create</a:t>
            </a:r>
            <a:r>
              <a:rPr lang="en-US" sz="2000" dirty="0"/>
              <a:t> driver for </a:t>
            </a:r>
            <a:r>
              <a:rPr lang="en-US" sz="2000" dirty="0" err="1">
                <a:latin typeface="Courier New" charset="0"/>
                <a:ea typeface="Courier New" charset="0"/>
                <a:cs typeface="Courier New" charset="0"/>
              </a:rPr>
              <a:t>HyperKit</a:t>
            </a:r>
            <a:r>
              <a:rPr lang="en-US" sz="2000" dirty="0"/>
              <a:t>, so you will use </a:t>
            </a:r>
            <a:r>
              <a:rPr lang="en-US" sz="2000" dirty="0" err="1">
                <a:latin typeface="Courier New" charset="0"/>
                <a:ea typeface="Courier New" charset="0"/>
                <a:cs typeface="Courier New" charset="0"/>
              </a:rPr>
              <a:t>virtualbox</a:t>
            </a:r>
            <a:r>
              <a:rPr lang="en-US" sz="2000" dirty="0"/>
              <a:t> driver to create local </a:t>
            </a:r>
            <a:r>
              <a:rPr lang="en-US" sz="2000" dirty="0" smtClean="0"/>
              <a:t>machines.</a:t>
            </a:r>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You </a:t>
            </a:r>
            <a:r>
              <a:rPr lang="en-US" sz="2000" dirty="0"/>
              <a:t>can run both </a:t>
            </a:r>
            <a:r>
              <a:rPr lang="en-US" sz="2000" dirty="0" err="1"/>
              <a:t>HyperKit</a:t>
            </a:r>
            <a:r>
              <a:rPr lang="en-US" sz="2000" dirty="0"/>
              <a:t> and Oracle </a:t>
            </a:r>
            <a:r>
              <a:rPr lang="en-US" sz="2000" dirty="0" err="1"/>
              <a:t>VirtualBox</a:t>
            </a:r>
            <a:r>
              <a:rPr lang="en-US" sz="2000" dirty="0"/>
              <a:t> on the same system. </a:t>
            </a:r>
            <a:endParaRPr lang="en-US" sz="20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379" y="3467947"/>
            <a:ext cx="5410200" cy="2495516"/>
          </a:xfrm>
          <a:prstGeom prst="rect">
            <a:avLst/>
          </a:prstGeom>
        </p:spPr>
      </p:pic>
    </p:spTree>
    <p:extLst>
      <p:ext uri="{BB962C8B-B14F-4D97-AF65-F5344CB8AC3E}">
        <p14:creationId xmlns:p14="http://schemas.microsoft.com/office/powerpoint/2010/main" val="82295292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Containers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To </a:t>
            </a:r>
            <a:r>
              <a:rPr lang="en-US" sz="2400" dirty="0"/>
              <a:t>run a Docker container, </a:t>
            </a:r>
            <a:r>
              <a:rPr lang="en-US" sz="2400" dirty="0" smtClean="0"/>
              <a:t>you:</a:t>
            </a:r>
          </a:p>
          <a:p>
            <a:pPr lvl="1">
              <a:buFont typeface="Wingdings" panose="05000000000000000000" pitchFamily="2" charset="2"/>
              <a:buChar char="q"/>
            </a:pPr>
            <a:r>
              <a:rPr lang="en-US" sz="2200" dirty="0"/>
              <a:t> </a:t>
            </a:r>
            <a:r>
              <a:rPr lang="en-US" sz="2200" dirty="0" smtClean="0"/>
              <a:t>Create </a:t>
            </a:r>
            <a:r>
              <a:rPr lang="en-US" sz="2200" dirty="0"/>
              <a:t>a new (or start an existing) Docker virtual </a:t>
            </a:r>
            <a:r>
              <a:rPr lang="en-US" sz="2200" dirty="0" smtClean="0"/>
              <a:t>machine. </a:t>
            </a:r>
          </a:p>
          <a:p>
            <a:pPr lvl="1">
              <a:buFont typeface="Wingdings" panose="05000000000000000000" pitchFamily="2" charset="2"/>
              <a:buChar char="q"/>
            </a:pPr>
            <a:r>
              <a:rPr lang="en-US" sz="2200" dirty="0"/>
              <a:t> </a:t>
            </a:r>
            <a:r>
              <a:rPr lang="en-US" sz="2200" dirty="0" smtClean="0"/>
              <a:t>Switch your environment to your new VM. </a:t>
            </a:r>
          </a:p>
          <a:p>
            <a:pPr lvl="1">
              <a:buFont typeface="Wingdings" panose="05000000000000000000" pitchFamily="2" charset="2"/>
              <a:buChar char="q"/>
            </a:pPr>
            <a:r>
              <a:rPr lang="en-US" sz="2200" dirty="0" smtClean="0"/>
              <a:t> Use the </a:t>
            </a:r>
            <a:r>
              <a:rPr lang="en-US" sz="2200" dirty="0" err="1" smtClean="0"/>
              <a:t>docker</a:t>
            </a:r>
            <a:r>
              <a:rPr lang="en-US" sz="2200" dirty="0" smtClean="0"/>
              <a:t> client to create, load, and manage containers. </a:t>
            </a:r>
          </a:p>
          <a:p>
            <a:pPr>
              <a:buFont typeface="Wingdings" panose="05000000000000000000" pitchFamily="2" charset="2"/>
              <a:buChar char="q"/>
            </a:pPr>
            <a:r>
              <a:rPr lang="en-US" sz="2400" dirty="0"/>
              <a:t> </a:t>
            </a:r>
            <a:r>
              <a:rPr lang="en-US" sz="2400" dirty="0" smtClean="0"/>
              <a:t>Once </a:t>
            </a:r>
            <a:r>
              <a:rPr lang="en-US" sz="2400" dirty="0"/>
              <a:t>you create a machine, you can reuse it as often as you like</a:t>
            </a:r>
            <a:r>
              <a:rPr lang="en-US" sz="2400" dirty="0" smtClean="0"/>
              <a:t>.</a:t>
            </a:r>
          </a:p>
          <a:p>
            <a:pPr>
              <a:buFont typeface="Wingdings" panose="05000000000000000000" pitchFamily="2" charset="2"/>
              <a:buChar char="q"/>
            </a:pPr>
            <a:r>
              <a:rPr lang="en-US" sz="2400" dirty="0" smtClean="0"/>
              <a:t> </a:t>
            </a:r>
            <a:r>
              <a:rPr lang="en-US" sz="2400" dirty="0"/>
              <a:t>Like any </a:t>
            </a:r>
            <a:r>
              <a:rPr lang="en-US" sz="2400" dirty="0" err="1"/>
              <a:t>VirtualBox</a:t>
            </a:r>
            <a:r>
              <a:rPr lang="en-US" sz="2400" dirty="0"/>
              <a:t> VM, it maintains its configuration between uses</a:t>
            </a:r>
            <a:r>
              <a:rPr lang="en-US" sz="2400" dirty="0" smtClean="0"/>
              <a:t>. </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dirty="0"/>
              <a:t>The examples here show how to create and start a machine, run Docker commands, and work with containers</a:t>
            </a:r>
            <a:r>
              <a:rPr lang="en-US" sz="2400" dirty="0" smtClean="0"/>
              <a:t>.</a:t>
            </a:r>
          </a:p>
          <a:p>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dirty="0"/>
          </a:p>
        </p:txBody>
      </p:sp>
      <p:sp>
        <p:nvSpPr>
          <p:cNvPr id="6" name="Content Placeholder 2"/>
          <p:cNvSpPr>
            <a:spLocks noGrp="1"/>
          </p:cNvSpPr>
          <p:nvPr/>
        </p:nvSpPr>
        <p:spPr>
          <a:xfrm>
            <a:off x="711763" y="8243496"/>
            <a:ext cx="10286999" cy="990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ID                           </a:t>
            </a:r>
            <a:r>
              <a:rPr lang="en-US" sz="1800" dirty="0" smtClean="0">
                <a:solidFill>
                  <a:schemeClr val="tx1"/>
                </a:solidFill>
                <a:latin typeface="Courier New" charset="0"/>
                <a:ea typeface="Courier New" charset="0"/>
                <a:cs typeface="Courier New" charset="0"/>
              </a:rPr>
              <a:t>     HOSTNAME  </a:t>
            </a:r>
            <a:r>
              <a:rPr lang="en-US" sz="1800" dirty="0">
                <a:solidFill>
                  <a:schemeClr val="tx1"/>
                </a:solidFill>
                <a:latin typeface="Courier New" charset="0"/>
                <a:ea typeface="Courier New" charset="0"/>
                <a:cs typeface="Courier New" charset="0"/>
              </a:rPr>
              <a:t>STATUS  AVAILABILITY  </a:t>
            </a:r>
            <a:r>
              <a:rPr lang="en-US" sz="1800" dirty="0" smtClean="0">
                <a:solidFill>
                  <a:schemeClr val="tx1"/>
                </a:solidFill>
                <a:latin typeface="Courier New" charset="0"/>
                <a:ea typeface="Courier New" charset="0"/>
                <a:cs typeface="Courier New" charset="0"/>
              </a:rPr>
              <a:t>MANAGER  </a:t>
            </a:r>
            <a:r>
              <a:rPr lang="en-US" sz="1800" dirty="0">
                <a:solidFill>
                  <a:schemeClr val="tx1"/>
                </a:solidFill>
                <a:latin typeface="Courier New" charset="0"/>
                <a:ea typeface="Courier New" charset="0"/>
                <a:cs typeface="Courier New" charset="0"/>
              </a:rPr>
              <a:t>STATUS5re1humv246m6clujn0zng9jy    docker    Ready   Activerbavg04vwiijyzzjwdjoc3io2 *  docker    Ready   Active        Leader</a:t>
            </a:r>
          </a:p>
        </p:txBody>
      </p:sp>
      <p:sp>
        <p:nvSpPr>
          <p:cNvPr id="8" name="Content Placeholder 2"/>
          <p:cNvSpPr>
            <a:spLocks noGrp="1"/>
          </p:cNvSpPr>
          <p:nvPr/>
        </p:nvSpPr>
        <p:spPr>
          <a:xfrm>
            <a:off x="3429000" y="7620000"/>
            <a:ext cx="2426263"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charset="0"/>
                <a:ea typeface="Courier New" charset="0"/>
                <a:cs typeface="Courier New" charset="0"/>
              </a:rPr>
              <a:t>d</a:t>
            </a:r>
            <a:r>
              <a:rPr lang="en-US" dirty="0" smtClean="0">
                <a:solidFill>
                  <a:schemeClr val="bg1"/>
                </a:solidFill>
                <a:latin typeface="Courier New" charset="0"/>
                <a:ea typeface="Courier New" charset="0"/>
                <a:cs typeface="Courier New" charset="0"/>
              </a:rPr>
              <a:t>ocker node ls</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58526954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Containers Example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look at how to create a new container, using Docker Machine.</a:t>
            </a:r>
          </a:p>
          <a:p>
            <a:pPr>
              <a:buFont typeface="Wingdings" panose="05000000000000000000" pitchFamily="2" charset="2"/>
              <a:buChar char="q"/>
            </a:pPr>
            <a:r>
              <a:rPr lang="en-US" sz="2400" dirty="0"/>
              <a:t> </a:t>
            </a:r>
            <a:r>
              <a:rPr lang="en-US" sz="2400" dirty="0" smtClean="0"/>
              <a:t>First, open a command </a:t>
            </a:r>
            <a:r>
              <a:rPr lang="en-US" sz="2400" dirty="0" smtClean="0">
                <a:latin typeface="Courier New" charset="0"/>
                <a:ea typeface="Courier New" charset="0"/>
                <a:cs typeface="Courier New" charset="0"/>
              </a:rPr>
              <a:t>shell</a:t>
            </a:r>
            <a:r>
              <a:rPr lang="en-US" sz="2400" dirty="0" smtClean="0"/>
              <a:t> or terminal window. </a:t>
            </a:r>
          </a:p>
          <a:p>
            <a:pPr>
              <a:buFont typeface="Wingdings" panose="05000000000000000000" pitchFamily="2" charset="2"/>
              <a:buChar char="q"/>
            </a:pPr>
            <a:r>
              <a:rPr lang="en-US" sz="2400" dirty="0"/>
              <a:t> </a:t>
            </a:r>
            <a:r>
              <a:rPr lang="en-US" sz="2400" dirty="0" smtClean="0"/>
              <a:t>Use</a:t>
            </a:r>
            <a:r>
              <a:rPr lang="en-US" sz="2400" dirty="0"/>
              <a:t>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ls</a:t>
            </a:r>
            <a:r>
              <a:rPr lang="en-US" sz="2400" dirty="0"/>
              <a:t> to list available </a:t>
            </a:r>
            <a:r>
              <a:rPr lang="en-US" sz="2400" dirty="0" smtClean="0"/>
              <a:t>machines:</a:t>
            </a:r>
          </a:p>
          <a:p>
            <a:pPr marL="201168" lvl="1" indent="0">
              <a:buNone/>
            </a:pPr>
            <a:endParaRPr lang="en-US" sz="2200" dirty="0" smtClean="0"/>
          </a:p>
          <a:p>
            <a:pPr marL="201168" lvl="1" indent="0">
              <a:buNone/>
            </a:pPr>
            <a:r>
              <a:rPr lang="en-US" sz="2200" dirty="0" smtClean="0"/>
              <a:t> </a:t>
            </a:r>
          </a:p>
          <a:p>
            <a:pPr>
              <a:buFont typeface="Wingdings" panose="05000000000000000000" pitchFamily="2" charset="2"/>
              <a:buChar char="q"/>
            </a:pPr>
            <a:r>
              <a:rPr lang="en-US" sz="2400" dirty="0"/>
              <a:t> </a:t>
            </a:r>
            <a:r>
              <a:rPr lang="en-US" sz="2400" dirty="0" smtClean="0"/>
              <a:t>Output (No </a:t>
            </a:r>
            <a:r>
              <a:rPr lang="en-US" sz="2400" dirty="0"/>
              <a:t>machines have been </a:t>
            </a:r>
            <a:r>
              <a:rPr lang="en-US" sz="2400" dirty="0" smtClean="0"/>
              <a:t>created):</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dirty="0"/>
          </a:p>
        </p:txBody>
      </p:sp>
      <p:sp>
        <p:nvSpPr>
          <p:cNvPr id="6" name="Content Placeholder 2"/>
          <p:cNvSpPr>
            <a:spLocks noGrp="1"/>
          </p:cNvSpPr>
          <p:nvPr/>
        </p:nvSpPr>
        <p:spPr>
          <a:xfrm>
            <a:off x="2291359" y="3985699"/>
            <a:ext cx="7670237" cy="29090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NAME </a:t>
            </a:r>
            <a:r>
              <a:rPr lang="en-US" sz="1800" dirty="0" smtClean="0">
                <a:solidFill>
                  <a:schemeClr val="tx1"/>
                </a:solidFill>
                <a:latin typeface="Courier New" charset="0"/>
                <a:ea typeface="Courier New" charset="0"/>
                <a:cs typeface="Courier New" charset="0"/>
              </a:rPr>
              <a:t> ACTIVE  DRIVER  STATE  URL  SWARM  DOCKER  ERRORS</a:t>
            </a:r>
            <a:endParaRPr lang="en-US" sz="1800" dirty="0">
              <a:solidFill>
                <a:schemeClr val="tx1"/>
              </a:solidFill>
              <a:latin typeface="Courier New" charset="0"/>
              <a:ea typeface="Courier New" charset="0"/>
              <a:cs typeface="Courier New" charset="0"/>
            </a:endParaRPr>
          </a:p>
        </p:txBody>
      </p:sp>
      <p:sp>
        <p:nvSpPr>
          <p:cNvPr id="8" name="Content Placeholder 2"/>
          <p:cNvSpPr>
            <a:spLocks noGrp="1"/>
          </p:cNvSpPr>
          <p:nvPr/>
        </p:nvSpPr>
        <p:spPr>
          <a:xfrm>
            <a:off x="4640578" y="2651308"/>
            <a:ext cx="2971800"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ls</a:t>
            </a:r>
          </a:p>
        </p:txBody>
      </p:sp>
    </p:spTree>
    <p:extLst>
      <p:ext uri="{BB962C8B-B14F-4D97-AF65-F5344CB8AC3E}">
        <p14:creationId xmlns:p14="http://schemas.microsoft.com/office/powerpoint/2010/main" val="143477444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Containers Example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smtClean="0"/>
              <a:t>To create a Machine, we’d need to start by following the steps below:</a:t>
            </a:r>
          </a:p>
          <a:p>
            <a:pPr lvl="1"/>
            <a:r>
              <a:rPr lang="en-US" sz="2400" b="1" dirty="0"/>
              <a:t>Run</a:t>
            </a:r>
            <a:r>
              <a:rPr lang="en-US" sz="2400" dirty="0"/>
              <a:t>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-machine </a:t>
            </a:r>
            <a:r>
              <a:rPr lang="en-US" sz="2400" dirty="0">
                <a:latin typeface="Courier New" charset="0"/>
                <a:ea typeface="Courier New" charset="0"/>
                <a:cs typeface="Courier New" charset="0"/>
              </a:rPr>
              <a:t>create </a:t>
            </a:r>
            <a:r>
              <a:rPr lang="en-US" sz="2400" dirty="0" smtClean="0">
                <a:latin typeface="Courier New" charset="0"/>
                <a:ea typeface="Courier New" charset="0"/>
                <a:cs typeface="Courier New" charset="0"/>
              </a:rPr>
              <a:t>&lt;command&gt;</a:t>
            </a:r>
            <a:endParaRPr lang="en-US" sz="2400" dirty="0"/>
          </a:p>
          <a:p>
            <a:pPr lvl="1"/>
            <a:r>
              <a:rPr lang="en-US" sz="2400" b="1" dirty="0"/>
              <a:t>P</a:t>
            </a:r>
            <a:r>
              <a:rPr lang="en-US" sz="2400" b="1" dirty="0" smtClean="0"/>
              <a:t>ass</a:t>
            </a:r>
            <a:r>
              <a:rPr lang="en-US" sz="2400" dirty="0" smtClean="0"/>
              <a:t> </a:t>
            </a:r>
            <a:r>
              <a:rPr lang="en-US" sz="2400" dirty="0"/>
              <a:t>the appropriate driver to </a:t>
            </a:r>
            <a:r>
              <a:rPr lang="en-US" sz="2400" dirty="0" smtClean="0"/>
              <a:t>the </a:t>
            </a:r>
            <a:r>
              <a:rPr lang="en-US" sz="2400" dirty="0" smtClean="0">
                <a:latin typeface="Courier New" charset="0"/>
                <a:ea typeface="Courier New" charset="0"/>
                <a:cs typeface="Courier New" charset="0"/>
              </a:rPr>
              <a:t>--</a:t>
            </a:r>
            <a:r>
              <a:rPr lang="en-US" sz="2400" dirty="0">
                <a:latin typeface="Courier New" charset="0"/>
                <a:ea typeface="Courier New" charset="0"/>
                <a:cs typeface="Courier New" charset="0"/>
              </a:rPr>
              <a:t>driver</a:t>
            </a:r>
            <a:r>
              <a:rPr lang="en-US" sz="2400" dirty="0"/>
              <a:t> flag and provide a machine name. </a:t>
            </a:r>
            <a:endParaRPr lang="en-US" sz="2400" dirty="0" smtClean="0"/>
          </a:p>
          <a:p>
            <a:pPr lvl="1"/>
            <a:r>
              <a:rPr lang="en-US" sz="2400" dirty="0" smtClean="0"/>
              <a:t>If </a:t>
            </a:r>
            <a:r>
              <a:rPr lang="en-US" sz="2400" dirty="0"/>
              <a:t>this is your first machine, </a:t>
            </a:r>
            <a:r>
              <a:rPr lang="en-US" sz="2400" b="1" dirty="0"/>
              <a:t>name</a:t>
            </a:r>
            <a:r>
              <a:rPr lang="en-US" sz="2400" dirty="0"/>
              <a:t> it </a:t>
            </a:r>
            <a:r>
              <a:rPr lang="en-US" sz="2400" dirty="0">
                <a:latin typeface="Courier New" charset="0"/>
                <a:ea typeface="Courier New" charset="0"/>
                <a:cs typeface="Courier New" charset="0"/>
              </a:rPr>
              <a:t>default</a:t>
            </a:r>
            <a:r>
              <a:rPr lang="en-US" sz="2400" dirty="0"/>
              <a:t> as shown in the example. </a:t>
            </a:r>
            <a:endParaRPr lang="en-US" sz="2400" dirty="0" smtClean="0"/>
          </a:p>
          <a:p>
            <a:pPr lvl="1"/>
            <a:r>
              <a:rPr lang="en-US" sz="2400" dirty="0" smtClean="0"/>
              <a:t>If </a:t>
            </a:r>
            <a:r>
              <a:rPr lang="en-US" sz="2400" dirty="0"/>
              <a:t>you already have a “default” machine, choose </a:t>
            </a:r>
            <a:r>
              <a:rPr lang="en-US" sz="2400" b="1" dirty="0"/>
              <a:t>another</a:t>
            </a:r>
            <a:r>
              <a:rPr lang="en-US" sz="2400" dirty="0"/>
              <a:t> name for this new machine</a:t>
            </a:r>
            <a:r>
              <a:rPr lang="en-US" sz="2400" dirty="0" smtClean="0"/>
              <a:t>. </a:t>
            </a:r>
          </a:p>
          <a:p>
            <a:pPr lvl="1"/>
            <a:r>
              <a:rPr lang="en-US" sz="2400" dirty="0"/>
              <a:t>If you are using </a:t>
            </a:r>
            <a:r>
              <a:rPr lang="en-US" sz="2400" dirty="0" smtClean="0"/>
              <a:t>Docker </a:t>
            </a:r>
            <a:r>
              <a:rPr lang="en-US" sz="2400" dirty="0"/>
              <a:t>for </a:t>
            </a:r>
            <a:r>
              <a:rPr lang="en-US" sz="2400" b="1" dirty="0"/>
              <a:t>Mac</a:t>
            </a:r>
            <a:r>
              <a:rPr lang="en-US" sz="2400" dirty="0"/>
              <a:t>, use </a:t>
            </a:r>
            <a:r>
              <a:rPr lang="en-US" sz="2400" dirty="0" err="1">
                <a:latin typeface="Courier New" charset="0"/>
                <a:ea typeface="Courier New" charset="0"/>
                <a:cs typeface="Courier New" charset="0"/>
              </a:rPr>
              <a:t>virtualbox</a:t>
            </a:r>
            <a:r>
              <a:rPr lang="en-US" sz="2400" dirty="0"/>
              <a:t> as the driver, as shown in this example</a:t>
            </a:r>
            <a:r>
              <a:rPr lang="en-US" sz="2400" dirty="0" smtClean="0"/>
              <a:t>.</a:t>
            </a:r>
          </a:p>
          <a:p>
            <a:pPr lvl="1"/>
            <a:r>
              <a:rPr lang="en-US" sz="2400" dirty="0"/>
              <a:t>On Docker for </a:t>
            </a:r>
            <a:r>
              <a:rPr lang="en-US" sz="2400" b="1" dirty="0"/>
              <a:t>Windows</a:t>
            </a:r>
            <a:r>
              <a:rPr lang="en-US" sz="2400" dirty="0"/>
              <a:t> systems that support Hyper-V, use the </a:t>
            </a:r>
            <a:r>
              <a:rPr lang="en-US" sz="2400" dirty="0" err="1" smtClean="0">
                <a:latin typeface="Courier New" charset="0"/>
                <a:ea typeface="Courier New" charset="0"/>
                <a:cs typeface="Courier New" charset="0"/>
              </a:rPr>
              <a:t>hyperv</a:t>
            </a:r>
            <a:r>
              <a:rPr lang="en-US" sz="2400" dirty="0" smtClean="0"/>
              <a:t> driver</a:t>
            </a:r>
            <a:endParaRPr lang="en-US" sz="2200" dirty="0" smtClean="0"/>
          </a:p>
          <a:p>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dirty="0"/>
          </a:p>
        </p:txBody>
      </p:sp>
    </p:spTree>
    <p:extLst>
      <p:ext uri="{BB962C8B-B14F-4D97-AF65-F5344CB8AC3E}">
        <p14:creationId xmlns:p14="http://schemas.microsoft.com/office/powerpoint/2010/main" val="3345033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New Machine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So, our command should look something like this:</a:t>
            </a:r>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r>
              <a:rPr lang="en-US" sz="2600" dirty="0">
                <a:ea typeface="Courier New" charset="0"/>
                <a:cs typeface="Courier New" charset="0"/>
              </a:rPr>
              <a:t> </a:t>
            </a:r>
            <a:r>
              <a:rPr lang="en-US" sz="2600" dirty="0" smtClean="0">
                <a:ea typeface="Courier New" charset="0"/>
                <a:cs typeface="Courier New" charset="0"/>
              </a:rPr>
              <a:t>Output:</a:t>
            </a: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endParaRPr lang="en-US" sz="2600" dirty="0" smtClean="0">
              <a:ea typeface="Courier New" charset="0"/>
              <a:cs typeface="Courier New" charset="0"/>
            </a:endParaRP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r>
              <a:rPr lang="en-US" sz="2600" dirty="0" smtClean="0">
                <a:ea typeface="Courier New" charset="0"/>
                <a:cs typeface="Courier New" charset="0"/>
              </a:rPr>
              <a:t> </a:t>
            </a:r>
            <a:r>
              <a:rPr lang="en-US" sz="2800" dirty="0"/>
              <a:t>This </a:t>
            </a:r>
            <a:r>
              <a:rPr lang="en-US" sz="2800" dirty="0" smtClean="0"/>
              <a:t>downloads </a:t>
            </a:r>
            <a:r>
              <a:rPr lang="en-US" sz="2800" dirty="0"/>
              <a:t>a lightweight Linux distribution </a:t>
            </a:r>
            <a:r>
              <a:rPr lang="en-US" sz="2800" dirty="0" smtClean="0"/>
              <a:t>boot2docker</a:t>
            </a:r>
            <a:r>
              <a:rPr lang="en-US" sz="2800" dirty="0"/>
              <a:t>,</a:t>
            </a:r>
            <a:r>
              <a:rPr lang="en-US" sz="2800" dirty="0" smtClean="0"/>
              <a:t> </a:t>
            </a:r>
            <a:r>
              <a:rPr lang="en-US" sz="2800" dirty="0"/>
              <a:t>with the Docker daemon installed, </a:t>
            </a:r>
            <a:r>
              <a:rPr lang="en-US" sz="2800" dirty="0" err="1" smtClean="0"/>
              <a:t>pluscreates</a:t>
            </a:r>
            <a:r>
              <a:rPr lang="en-US" sz="2800" dirty="0" smtClean="0"/>
              <a:t> </a:t>
            </a:r>
            <a:r>
              <a:rPr lang="en-US" sz="2800" dirty="0"/>
              <a:t>and starts a </a:t>
            </a:r>
            <a:r>
              <a:rPr lang="en-US" sz="2800" dirty="0" err="1" smtClean="0"/>
              <a:t>VirtualBox</a:t>
            </a:r>
            <a:r>
              <a:rPr lang="en-US" sz="2800" dirty="0" smtClean="0"/>
              <a:t>.</a:t>
            </a:r>
            <a:endParaRPr lang="en-US" sz="2600" dirty="0" smtClean="0">
              <a:ea typeface="Courier New" charset="0"/>
              <a:cs typeface="Courier New" charset="0"/>
            </a:endParaRP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dirty="0"/>
          </a:p>
        </p:txBody>
      </p:sp>
      <p:sp>
        <p:nvSpPr>
          <p:cNvPr id="8" name="Content Placeholder 2"/>
          <p:cNvSpPr>
            <a:spLocks noGrp="1"/>
          </p:cNvSpPr>
          <p:nvPr/>
        </p:nvSpPr>
        <p:spPr>
          <a:xfrm>
            <a:off x="1746883" y="1778499"/>
            <a:ext cx="793051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create --driver </a:t>
            </a:r>
            <a:r>
              <a:rPr lang="en-US" sz="2000" dirty="0" err="1">
                <a:solidFill>
                  <a:schemeClr val="bg1"/>
                </a:solidFill>
                <a:latin typeface="Courier New" charset="0"/>
                <a:ea typeface="Courier New" charset="0"/>
                <a:cs typeface="Courier New" charset="0"/>
              </a:rPr>
              <a:t>virtualbox</a:t>
            </a:r>
            <a:r>
              <a:rPr lang="en-US" sz="2000" dirty="0">
                <a:solidFill>
                  <a:schemeClr val="bg1"/>
                </a:solidFill>
                <a:latin typeface="Courier New" charset="0"/>
                <a:ea typeface="Courier New" charset="0"/>
                <a:cs typeface="Courier New" charset="0"/>
              </a:rPr>
              <a:t> default</a:t>
            </a:r>
          </a:p>
        </p:txBody>
      </p:sp>
      <p:sp>
        <p:nvSpPr>
          <p:cNvPr id="9" name="Content Placeholder 2"/>
          <p:cNvSpPr>
            <a:spLocks noGrp="1"/>
          </p:cNvSpPr>
          <p:nvPr/>
        </p:nvSpPr>
        <p:spPr>
          <a:xfrm>
            <a:off x="3376610" y="3124200"/>
            <a:ext cx="4671062" cy="130653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ourier New" charset="0"/>
                <a:ea typeface="Courier New" charset="0"/>
                <a:cs typeface="Courier New" charset="0"/>
              </a:rPr>
              <a:t>Running pre-create checks... </a:t>
            </a:r>
            <a:endParaRPr lang="en-US" dirty="0" smtClean="0">
              <a:solidFill>
                <a:schemeClr val="tx1"/>
              </a:solidFill>
              <a:latin typeface="Courier New" charset="0"/>
              <a:ea typeface="Courier New" charset="0"/>
              <a:cs typeface="Courier New" charset="0"/>
            </a:endParaRPr>
          </a:p>
          <a:p>
            <a:r>
              <a:rPr lang="en-US" dirty="0" smtClean="0">
                <a:solidFill>
                  <a:schemeClr val="tx1"/>
                </a:solidFill>
                <a:latin typeface="Courier New" charset="0"/>
                <a:ea typeface="Courier New" charset="0"/>
                <a:cs typeface="Courier New" charset="0"/>
              </a:rPr>
              <a:t>Creating </a:t>
            </a:r>
            <a:r>
              <a:rPr lang="en-US" dirty="0">
                <a:solidFill>
                  <a:schemeClr val="tx1"/>
                </a:solidFill>
                <a:latin typeface="Courier New" charset="0"/>
                <a:ea typeface="Courier New" charset="0"/>
                <a:cs typeface="Courier New" charset="0"/>
              </a:rPr>
              <a:t>machine</a:t>
            </a:r>
            <a:r>
              <a:rPr lang="en-US" dirty="0" smtClean="0">
                <a:solidFill>
                  <a:schemeClr val="tx1"/>
                </a:solidFill>
                <a:latin typeface="Courier New" charset="0"/>
                <a:ea typeface="Courier New" charset="0"/>
                <a:cs typeface="Courier New" charset="0"/>
              </a:rPr>
              <a:t>...</a:t>
            </a:r>
            <a:endParaRPr lang="en-US" dirty="0">
              <a:solidFill>
                <a:schemeClr val="tx1"/>
              </a:solidFill>
              <a:latin typeface="Courier New" charset="0"/>
              <a:ea typeface="Courier New" charset="0"/>
              <a:cs typeface="Courier New" charset="0"/>
            </a:endParaRPr>
          </a:p>
          <a:p>
            <a:r>
              <a:rPr lang="en-US" dirty="0" smtClean="0">
                <a:solidFill>
                  <a:schemeClr val="tx1"/>
                </a:solidFill>
                <a:latin typeface="Courier New" charset="0"/>
                <a:ea typeface="Courier New" charset="0"/>
                <a:cs typeface="Courier New" charset="0"/>
              </a:rPr>
              <a:t>...</a:t>
            </a:r>
          </a:p>
        </p:txBody>
      </p:sp>
    </p:spTree>
    <p:extLst>
      <p:ext uri="{BB962C8B-B14F-4D97-AF65-F5344CB8AC3E}">
        <p14:creationId xmlns:p14="http://schemas.microsoft.com/office/powerpoint/2010/main" val="26424591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Print Newly Created Machine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To </a:t>
            </a:r>
            <a:r>
              <a:rPr lang="en-US" sz="2400" dirty="0"/>
              <a:t>l</a:t>
            </a:r>
            <a:r>
              <a:rPr lang="en-US" sz="2400" dirty="0" smtClean="0"/>
              <a:t>ist </a:t>
            </a:r>
            <a:r>
              <a:rPr lang="en-US" sz="2400" dirty="0"/>
              <a:t>available </a:t>
            </a:r>
            <a:r>
              <a:rPr lang="en-US" sz="2400" dirty="0" smtClean="0"/>
              <a:t>machines, we want to use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-machine ls </a:t>
            </a:r>
            <a:r>
              <a:rPr lang="en-US" sz="2400" dirty="0" smtClean="0"/>
              <a:t>again.</a:t>
            </a:r>
          </a:p>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This time we should find our container listed.</a:t>
            </a:r>
          </a:p>
          <a:p>
            <a:pPr>
              <a:buFont typeface="Wingdings" charset="2"/>
              <a:buChar char="q"/>
            </a:pPr>
            <a:endParaRPr lang="en-US" sz="2400" dirty="0">
              <a:ea typeface="Courier New" charset="0"/>
              <a:cs typeface="Courier New" charset="0"/>
            </a:endParaRPr>
          </a:p>
          <a:p>
            <a:pPr>
              <a:buFont typeface="Wingdings" charset="2"/>
              <a:buChar char="q"/>
            </a:pPr>
            <a:r>
              <a:rPr lang="en-US" sz="2400" dirty="0" smtClean="0">
                <a:ea typeface="Courier New" charset="0"/>
                <a:cs typeface="Courier New" charset="0"/>
              </a:rPr>
              <a:t> Output: </a:t>
            </a:r>
            <a:endParaRPr lang="en-US" sz="2400" dirty="0">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dirty="0"/>
          </a:p>
        </p:txBody>
      </p:sp>
      <p:sp>
        <p:nvSpPr>
          <p:cNvPr id="9" name="Content Placeholder 2"/>
          <p:cNvSpPr>
            <a:spLocks noGrp="1"/>
          </p:cNvSpPr>
          <p:nvPr/>
        </p:nvSpPr>
        <p:spPr>
          <a:xfrm>
            <a:off x="1097279" y="3124200"/>
            <a:ext cx="10485121" cy="130653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NAME </a:t>
            </a:r>
            <a:r>
              <a:rPr lang="en-US" dirty="0" smtClean="0">
                <a:latin typeface="Courier New" charset="0"/>
                <a:ea typeface="Courier New" charset="0"/>
                <a:cs typeface="Courier New" charset="0"/>
              </a:rPr>
              <a:t>   ACTIVE </a:t>
            </a:r>
            <a:r>
              <a:rPr lang="en-US" dirty="0">
                <a:latin typeface="Courier New" charset="0"/>
                <a:ea typeface="Courier New" charset="0"/>
                <a:cs typeface="Courier New" charset="0"/>
              </a:rPr>
              <a:t>DRIVER </a:t>
            </a:r>
            <a:r>
              <a:rPr lang="en-US" dirty="0" smtClean="0">
                <a:latin typeface="Courier New" charset="0"/>
                <a:ea typeface="Courier New" charset="0"/>
                <a:cs typeface="Courier New" charset="0"/>
              </a:rPr>
              <a:t>    STATE   URL ...</a:t>
            </a:r>
          </a:p>
          <a:p>
            <a:r>
              <a:rPr lang="en-US" dirty="0" smtClean="0">
                <a:latin typeface="Courier New" charset="0"/>
                <a:ea typeface="Courier New" charset="0"/>
                <a:cs typeface="Courier New" charset="0"/>
              </a:rPr>
              <a:t>default </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virtualbox</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Running </a:t>
            </a:r>
            <a:r>
              <a:rPr lang="en-US" dirty="0" err="1">
                <a:latin typeface="Courier New" charset="0"/>
                <a:ea typeface="Courier New" charset="0"/>
                <a:cs typeface="Courier New" charset="0"/>
              </a:rPr>
              <a:t>tcp</a:t>
            </a:r>
            <a:r>
              <a:rPr lang="en-US" dirty="0" smtClean="0">
                <a:latin typeface="Courier New" charset="0"/>
                <a:ea typeface="Courier New" charset="0"/>
                <a:cs typeface="Courier New" charset="0"/>
              </a:rPr>
              <a:t>://XXX.XXX.XX.XXX:XXXX ...</a:t>
            </a:r>
            <a:endParaRPr lang="en-US" dirty="0" smtClean="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23663739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 Docker Machine </a:t>
            </a:r>
            <a:r>
              <a:rPr lang="en-US" dirty="0" err="1" smtClean="0"/>
              <a:t>Env</a:t>
            </a:r>
            <a:r>
              <a:rPr lang="en-US" dirty="0" smtClean="0"/>
              <a:t> </a:t>
            </a:r>
            <a:r>
              <a:rPr lang="en-US" dirty="0" err="1" smtClean="0"/>
              <a:t>Varibles</a:t>
            </a:r>
            <a:r>
              <a:rPr lang="en-US" dirty="0" smtClean="0"/>
              <a:t> </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Let’s look at </a:t>
            </a:r>
            <a:r>
              <a:rPr lang="en-US" sz="2400" dirty="0" smtClean="0"/>
              <a:t>the </a:t>
            </a:r>
            <a:r>
              <a:rPr lang="en-US" sz="2400" dirty="0"/>
              <a:t>environment </a:t>
            </a:r>
            <a:r>
              <a:rPr lang="en-US" sz="2400" dirty="0" smtClean="0"/>
              <a:t>variable for </a:t>
            </a:r>
            <a:r>
              <a:rPr lang="en-US" sz="2400" dirty="0"/>
              <a:t>your new </a:t>
            </a:r>
            <a:r>
              <a:rPr lang="en-US" sz="2400" dirty="0" smtClean="0"/>
              <a:t>VM.</a:t>
            </a:r>
          </a:p>
          <a:p>
            <a:pPr>
              <a:buFont typeface="Wingdings" charset="2"/>
              <a:buChar char="q"/>
            </a:pPr>
            <a:r>
              <a:rPr lang="en-US" sz="2400" dirty="0"/>
              <a:t> </a:t>
            </a:r>
            <a:r>
              <a:rPr lang="en-US" sz="2400" dirty="0" smtClean="0"/>
              <a:t>To do that, we will use the following command:</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Output: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dirty="0"/>
          </a:p>
        </p:txBody>
      </p:sp>
      <p:sp>
        <p:nvSpPr>
          <p:cNvPr id="7" name="Content Placeholder 2"/>
          <p:cNvSpPr>
            <a:spLocks noGrp="1"/>
          </p:cNvSpPr>
          <p:nvPr/>
        </p:nvSpPr>
        <p:spPr>
          <a:xfrm>
            <a:off x="2704697" y="3278292"/>
            <a:ext cx="6843563" cy="27432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export DOCKER_TLS_VERIFY</a:t>
            </a:r>
            <a:r>
              <a:rPr lang="en-US" dirty="0" smtClean="0">
                <a:latin typeface="Courier New" charset="0"/>
                <a:ea typeface="Courier New" charset="0"/>
                <a:cs typeface="Courier New" charset="0"/>
              </a:rPr>
              <a:t>=“..." </a:t>
            </a:r>
          </a:p>
          <a:p>
            <a:r>
              <a:rPr lang="en-US" dirty="0" smtClean="0">
                <a:latin typeface="Courier New" charset="0"/>
                <a:ea typeface="Courier New" charset="0"/>
                <a:cs typeface="Courier New" charset="0"/>
              </a:rPr>
              <a:t>export </a:t>
            </a:r>
            <a:r>
              <a:rPr lang="en-US" dirty="0">
                <a:latin typeface="Courier New" charset="0"/>
                <a:ea typeface="Courier New" charset="0"/>
                <a:cs typeface="Courier New" charset="0"/>
              </a:rPr>
              <a:t>DOCKER_HOST</a:t>
            </a: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export DOCKER_CERT_PATH=“..." </a:t>
            </a:r>
          </a:p>
          <a:p>
            <a:r>
              <a:rPr lang="en-US" dirty="0" smtClean="0">
                <a:latin typeface="Courier New" charset="0"/>
                <a:ea typeface="Courier New" charset="0"/>
                <a:cs typeface="Courier New" charset="0"/>
              </a:rPr>
              <a:t>export </a:t>
            </a:r>
            <a:r>
              <a:rPr lang="en-US" dirty="0">
                <a:latin typeface="Courier New" charset="0"/>
                <a:ea typeface="Courier New" charset="0"/>
                <a:cs typeface="Courier New" charset="0"/>
              </a:rPr>
              <a:t>DOCKER_MACHINE_NAME</a:t>
            </a:r>
            <a:r>
              <a:rPr lang="en-US" dirty="0" smtClean="0">
                <a:latin typeface="Courier New" charset="0"/>
                <a:ea typeface="Courier New" charset="0"/>
                <a:cs typeface="Courier New" charset="0"/>
              </a:rPr>
              <a:t>=“..." </a:t>
            </a:r>
          </a:p>
          <a:p>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Run this command to configure your shell: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err="1">
                <a:latin typeface="Courier New" charset="0"/>
                <a:ea typeface="Courier New" charset="0"/>
                <a:cs typeface="Courier New" charset="0"/>
              </a:rPr>
              <a:t>eval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docker</a:t>
            </a:r>
            <a:r>
              <a:rPr lang="en-US" dirty="0">
                <a:latin typeface="Courier New" charset="0"/>
                <a:ea typeface="Courier New" charset="0"/>
                <a:cs typeface="Courier New" charset="0"/>
              </a:rPr>
              <a:t>-machine </a:t>
            </a:r>
            <a:r>
              <a:rPr lang="en-US" dirty="0" err="1">
                <a:latin typeface="Courier New" charset="0"/>
                <a:ea typeface="Courier New" charset="0"/>
                <a:cs typeface="Courier New" charset="0"/>
              </a:rPr>
              <a:t>env</a:t>
            </a:r>
            <a:r>
              <a:rPr lang="en-US" dirty="0">
                <a:latin typeface="Courier New" charset="0"/>
                <a:ea typeface="Courier New" charset="0"/>
                <a:cs typeface="Courier New" charset="0"/>
              </a:rPr>
              <a:t> default)"</a:t>
            </a:r>
            <a:endParaRPr lang="en-US" dirty="0" smtClean="0">
              <a:solidFill>
                <a:schemeClr val="tx1"/>
              </a:solidFill>
              <a:latin typeface="Courier New" charset="0"/>
              <a:ea typeface="Courier New" charset="0"/>
              <a:cs typeface="Courier New" charset="0"/>
            </a:endParaRPr>
          </a:p>
        </p:txBody>
      </p:sp>
      <p:sp>
        <p:nvSpPr>
          <p:cNvPr id="8" name="Content Placeholder 2"/>
          <p:cNvSpPr>
            <a:spLocks noGrp="1"/>
          </p:cNvSpPr>
          <p:nvPr/>
        </p:nvSpPr>
        <p:spPr>
          <a:xfrm>
            <a:off x="3090769" y="2119417"/>
            <a:ext cx="5410200"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a:t>
            </a:r>
            <a:r>
              <a:rPr lang="en-US" sz="2000" dirty="0" err="1" smtClean="0">
                <a:solidFill>
                  <a:schemeClr val="bg1"/>
                </a:solidFill>
                <a:latin typeface="Courier New" charset="0"/>
                <a:ea typeface="Courier New" charset="0"/>
                <a:cs typeface="Courier New" charset="0"/>
              </a:rPr>
              <a:t>env</a:t>
            </a:r>
            <a:r>
              <a:rPr lang="en-US" sz="2000" dirty="0" smtClean="0">
                <a:solidFill>
                  <a:schemeClr val="bg1"/>
                </a:solidFill>
                <a:latin typeface="Courier New" charset="0"/>
                <a:ea typeface="Courier New" charset="0"/>
                <a:cs typeface="Courier New" charset="0"/>
              </a:rPr>
              <a:t> &lt;machine-name&gt;</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54608418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Overview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Using</a:t>
            </a:r>
            <a:r>
              <a:rPr lang="en-US" sz="2400" dirty="0"/>
              <a:t> </a:t>
            </a:r>
            <a:r>
              <a:rPr lang="en-US" sz="2400" dirty="0">
                <a:latin typeface="Courier New" charset="0"/>
                <a:ea typeface="Courier New" charset="0"/>
                <a:cs typeface="Courier New" charset="0"/>
              </a:rPr>
              <a:t>docker-machine</a:t>
            </a:r>
            <a:r>
              <a:rPr lang="en-US" sz="2400" dirty="0"/>
              <a:t> </a:t>
            </a:r>
            <a:r>
              <a:rPr lang="en-US" sz="2400" b="1" dirty="0"/>
              <a:t>commands</a:t>
            </a:r>
            <a:r>
              <a:rPr lang="en-US" sz="2400" dirty="0"/>
              <a:t>, you </a:t>
            </a:r>
            <a:r>
              <a:rPr lang="en-US" sz="2400" dirty="0" smtClean="0"/>
              <a:t>can: </a:t>
            </a:r>
          </a:p>
          <a:p>
            <a:pPr lvl="1">
              <a:buFont typeface="Wingdings" panose="05000000000000000000" pitchFamily="2" charset="2"/>
              <a:buChar char="q"/>
            </a:pPr>
            <a:r>
              <a:rPr lang="en-US" sz="2400" dirty="0"/>
              <a:t> S</a:t>
            </a:r>
            <a:r>
              <a:rPr lang="en-US" sz="2400" dirty="0" smtClean="0"/>
              <a:t>tart</a:t>
            </a:r>
          </a:p>
          <a:p>
            <a:pPr lvl="1">
              <a:buFont typeface="Wingdings" panose="05000000000000000000" pitchFamily="2" charset="2"/>
              <a:buChar char="q"/>
            </a:pPr>
            <a:r>
              <a:rPr lang="en-US" sz="2400" dirty="0" smtClean="0"/>
              <a:t> Inspect </a:t>
            </a:r>
          </a:p>
          <a:p>
            <a:pPr lvl="1">
              <a:buFont typeface="Wingdings" panose="05000000000000000000" pitchFamily="2" charset="2"/>
              <a:buChar char="q"/>
            </a:pPr>
            <a:r>
              <a:rPr lang="en-US" sz="2400" dirty="0"/>
              <a:t> S</a:t>
            </a:r>
            <a:r>
              <a:rPr lang="en-US" sz="2400" dirty="0" smtClean="0"/>
              <a:t>top </a:t>
            </a:r>
          </a:p>
          <a:p>
            <a:pPr lvl="1">
              <a:buFont typeface="Wingdings" panose="05000000000000000000" pitchFamily="2" charset="2"/>
              <a:buChar char="q"/>
            </a:pPr>
            <a:r>
              <a:rPr lang="en-US" sz="2400" dirty="0"/>
              <a:t> R</a:t>
            </a:r>
            <a:r>
              <a:rPr lang="en-US" sz="2400" dirty="0" smtClean="0"/>
              <a:t>estart </a:t>
            </a:r>
            <a:r>
              <a:rPr lang="en-US" sz="2400" dirty="0"/>
              <a:t>a managed </a:t>
            </a:r>
            <a:r>
              <a:rPr lang="en-US" sz="2400" dirty="0" smtClean="0"/>
              <a:t>host </a:t>
            </a:r>
          </a:p>
          <a:p>
            <a:pPr lvl="1">
              <a:buFont typeface="Wingdings" panose="05000000000000000000" pitchFamily="2" charset="2"/>
              <a:buChar char="q"/>
            </a:pPr>
            <a:r>
              <a:rPr lang="en-US" sz="2400" dirty="0"/>
              <a:t> U</a:t>
            </a:r>
            <a:r>
              <a:rPr lang="en-US" sz="2400" dirty="0" smtClean="0"/>
              <a:t>pgrade </a:t>
            </a:r>
            <a:r>
              <a:rPr lang="en-US" sz="2400" dirty="0"/>
              <a:t>the Docker client and </a:t>
            </a:r>
            <a:r>
              <a:rPr lang="en-US" sz="2400" dirty="0" smtClean="0"/>
              <a:t>daemon</a:t>
            </a:r>
          </a:p>
          <a:p>
            <a:pPr lvl="1">
              <a:buFont typeface="Wingdings" panose="05000000000000000000" pitchFamily="2" charset="2"/>
              <a:buChar char="q"/>
            </a:pPr>
            <a:r>
              <a:rPr lang="en-US" sz="2400" dirty="0"/>
              <a:t> C</a:t>
            </a:r>
            <a:r>
              <a:rPr lang="en-US" sz="2400" dirty="0" smtClean="0"/>
              <a:t>onfigure </a:t>
            </a:r>
            <a:r>
              <a:rPr lang="en-US" sz="2400" dirty="0"/>
              <a:t>a Docker client to talk to your host.</a:t>
            </a: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dirty="0"/>
          </a:p>
        </p:txBody>
      </p:sp>
    </p:spTree>
    <p:extLst>
      <p:ext uri="{BB962C8B-B14F-4D97-AF65-F5344CB8AC3E}">
        <p14:creationId xmlns:p14="http://schemas.microsoft.com/office/powerpoint/2010/main" val="174184932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Connecting </a:t>
            </a:r>
            <a:r>
              <a:rPr lang="en-US" dirty="0" err="1" smtClean="0"/>
              <a:t>Env</a:t>
            </a:r>
            <a:r>
              <a:rPr lang="en-US" dirty="0" smtClean="0"/>
              <a:t> Settings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Now, we need to </a:t>
            </a:r>
            <a:r>
              <a:rPr lang="en-US" sz="2400" dirty="0"/>
              <a:t>c</a:t>
            </a:r>
            <a:r>
              <a:rPr lang="en-US" sz="2400" dirty="0" smtClean="0"/>
              <a:t>onnect our shell </a:t>
            </a:r>
            <a:r>
              <a:rPr lang="en-US" sz="2400" dirty="0"/>
              <a:t>to the new machine</a:t>
            </a:r>
            <a:r>
              <a:rPr lang="en-US" sz="2400" dirty="0" smtClean="0">
                <a:ea typeface="Courier New" charset="0"/>
                <a:cs typeface="Courier New" charset="0"/>
              </a:rPr>
              <a:t>.</a:t>
            </a:r>
          </a:p>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We’ll use the following command, which can be found in the output:</a:t>
            </a:r>
          </a:p>
          <a:p>
            <a:pPr>
              <a:buFont typeface="Wingdings" charset="2"/>
              <a:buChar char="q"/>
            </a:pPr>
            <a:endParaRPr lang="en-US" sz="2400" dirty="0">
              <a:ea typeface="Courier New" charset="0"/>
              <a:cs typeface="Courier New" charset="0"/>
            </a:endParaRPr>
          </a:p>
          <a:p>
            <a:pPr>
              <a:buFont typeface="Wingdings" charset="2"/>
              <a:buChar char="q"/>
            </a:pPr>
            <a:endParaRPr lang="en-US" sz="2400" dirty="0" smtClean="0">
              <a:ea typeface="Courier New" charset="0"/>
              <a:cs typeface="Courier New" charset="0"/>
            </a:endParaRPr>
          </a:p>
          <a:p>
            <a:pPr>
              <a:buFont typeface="Wingdings" charset="2"/>
              <a:buChar char="q"/>
            </a:pPr>
            <a:r>
              <a:rPr lang="en-US" sz="2400" dirty="0" smtClean="0">
                <a:ea typeface="Courier New" charset="0"/>
                <a:cs typeface="Courier New" charset="0"/>
              </a:rPr>
              <a:t> </a:t>
            </a:r>
            <a:r>
              <a:rPr lang="en-US" sz="2400" dirty="0" smtClean="0"/>
              <a:t>Okay! Now, our environment </a:t>
            </a:r>
            <a:r>
              <a:rPr lang="en-US" sz="2400" dirty="0"/>
              <a:t>variables </a:t>
            </a:r>
            <a:r>
              <a:rPr lang="en-US" sz="2400" dirty="0" smtClean="0"/>
              <a:t>are set for </a:t>
            </a:r>
            <a:r>
              <a:rPr lang="en-US" sz="2400" dirty="0"/>
              <a:t>the current shell that the Docker client will read which specify the TLS settings. </a:t>
            </a:r>
            <a:endParaRPr lang="en-US" sz="2400" dirty="0" smtClean="0"/>
          </a:p>
          <a:p>
            <a:pPr>
              <a:buFont typeface="Wingdings" charset="2"/>
              <a:buChar char="q"/>
            </a:pPr>
            <a:r>
              <a:rPr lang="en-US" sz="2400" dirty="0"/>
              <a:t> </a:t>
            </a:r>
            <a:r>
              <a:rPr lang="en-US" sz="2400" dirty="0" smtClean="0"/>
              <a:t>You </a:t>
            </a:r>
            <a:r>
              <a:rPr lang="en-US" sz="2400" dirty="0"/>
              <a:t>need to do this each time you open a new shell or restart your </a:t>
            </a:r>
            <a:r>
              <a:rPr lang="en-US" sz="2400" dirty="0" smtClean="0"/>
              <a:t>machine. </a:t>
            </a:r>
          </a:p>
          <a:p>
            <a:pPr>
              <a:buFont typeface="Wingdings" charset="2"/>
              <a:buChar char="q"/>
            </a:pPr>
            <a:endParaRPr lang="en-US" sz="2400" dirty="0" smtClean="0"/>
          </a:p>
          <a:p>
            <a:pPr>
              <a:buFont typeface="Wingdings" charset="2"/>
              <a:buChar char="q"/>
            </a:pPr>
            <a:r>
              <a:rPr lang="en-US" sz="2400" dirty="0"/>
              <a:t> </a:t>
            </a:r>
            <a:r>
              <a:rPr lang="en-US" sz="2400" dirty="0" smtClean="0"/>
              <a:t>You </a:t>
            </a:r>
            <a:r>
              <a:rPr lang="en-US" sz="2400" dirty="0"/>
              <a:t>can now run Docker commands on this host.</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dirty="0"/>
          </a:p>
        </p:txBody>
      </p:sp>
      <p:sp>
        <p:nvSpPr>
          <p:cNvPr id="8" name="Content Placeholder 2"/>
          <p:cNvSpPr>
            <a:spLocks noGrp="1"/>
          </p:cNvSpPr>
          <p:nvPr/>
        </p:nvSpPr>
        <p:spPr>
          <a:xfrm>
            <a:off x="3109072" y="2209800"/>
            <a:ext cx="5977031" cy="39518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eval</a:t>
            </a:r>
            <a:r>
              <a:rPr lang="en-US" sz="2000" dirty="0">
                <a:solidFill>
                  <a:schemeClr val="bg1"/>
                </a:solidFill>
                <a:latin typeface="Courier New" charset="0"/>
                <a:ea typeface="Courier New" charset="0"/>
                <a:cs typeface="Courier New" charset="0"/>
              </a:rPr>
              <a:t> "$(</a:t>
            </a: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a:t>
            </a:r>
            <a:r>
              <a:rPr lang="en-US" sz="2000" dirty="0" err="1">
                <a:solidFill>
                  <a:schemeClr val="bg1"/>
                </a:solidFill>
                <a:latin typeface="Courier New" charset="0"/>
                <a:ea typeface="Courier New" charset="0"/>
                <a:cs typeface="Courier New" charset="0"/>
              </a:rPr>
              <a:t>env</a:t>
            </a:r>
            <a:r>
              <a:rPr lang="en-US" sz="2000" dirty="0">
                <a:solidFill>
                  <a:schemeClr val="bg1"/>
                </a:solidFill>
                <a:latin typeface="Courier New" charset="0"/>
                <a:ea typeface="Courier New" charset="0"/>
                <a:cs typeface="Courier New" charset="0"/>
              </a:rPr>
              <a:t> default)"</a:t>
            </a:r>
          </a:p>
        </p:txBody>
      </p:sp>
    </p:spTree>
    <p:extLst>
      <p:ext uri="{BB962C8B-B14F-4D97-AF65-F5344CB8AC3E}">
        <p14:creationId xmlns:p14="http://schemas.microsoft.com/office/powerpoint/2010/main" val="18765934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 With Machine Containers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a:t>Run a container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to verify your set up</a:t>
            </a:r>
            <a:r>
              <a:rPr lang="en-US" sz="2400" dirty="0" smtClean="0"/>
              <a:t>.</a:t>
            </a:r>
          </a:p>
          <a:p>
            <a:pPr>
              <a:buFont typeface="Wingdings" charset="2"/>
              <a:buChar char="q"/>
            </a:pPr>
            <a:r>
              <a:rPr lang="en-US" sz="2400" dirty="0"/>
              <a:t> Use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to download and run </a:t>
            </a:r>
            <a:r>
              <a:rPr lang="en-US" sz="2400" dirty="0" err="1">
                <a:latin typeface="Courier New" charset="0"/>
                <a:ea typeface="Courier New" charset="0"/>
                <a:cs typeface="Courier New" charset="0"/>
              </a:rPr>
              <a:t>busybox</a:t>
            </a:r>
            <a:r>
              <a:rPr lang="en-US" sz="2400" dirty="0"/>
              <a:t> with a simple </a:t>
            </a:r>
            <a:r>
              <a:rPr lang="en-US" sz="2400" dirty="0" smtClean="0">
                <a:latin typeface="Courier New" charset="0"/>
                <a:ea typeface="Courier New" charset="0"/>
                <a:cs typeface="Courier New" charset="0"/>
              </a:rPr>
              <a:t>echo</a:t>
            </a:r>
            <a:r>
              <a:rPr lang="en-US" sz="2400" dirty="0" smtClean="0"/>
              <a:t> command, like this:</a:t>
            </a:r>
          </a:p>
          <a:p>
            <a:pPr>
              <a:buFont typeface="Wingdings" charset="2"/>
              <a:buChar char="q"/>
            </a:pPr>
            <a:endParaRPr lang="en-US" sz="2400" dirty="0" smtClean="0"/>
          </a:p>
          <a:p>
            <a:pPr>
              <a:buFont typeface="Wingdings" charset="2"/>
              <a:buChar char="q"/>
            </a:pPr>
            <a:r>
              <a:rPr lang="en-US" sz="2400" dirty="0"/>
              <a:t> </a:t>
            </a:r>
            <a:r>
              <a:rPr lang="en-US" sz="2400" dirty="0" smtClean="0"/>
              <a:t>Output: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dirty="0"/>
          </a:p>
        </p:txBody>
      </p:sp>
      <p:sp>
        <p:nvSpPr>
          <p:cNvPr id="8" name="Content Placeholder 2"/>
          <p:cNvSpPr>
            <a:spLocks noGrp="1"/>
          </p:cNvSpPr>
          <p:nvPr/>
        </p:nvSpPr>
        <p:spPr>
          <a:xfrm>
            <a:off x="3137963" y="2438400"/>
            <a:ext cx="5977031" cy="39518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 run </a:t>
            </a:r>
            <a:r>
              <a:rPr lang="en-US" sz="2000" dirty="0" err="1">
                <a:solidFill>
                  <a:schemeClr val="bg1"/>
                </a:solidFill>
                <a:latin typeface="Courier New" charset="0"/>
                <a:ea typeface="Courier New" charset="0"/>
                <a:cs typeface="Courier New" charset="0"/>
              </a:rPr>
              <a:t>busybox</a:t>
            </a:r>
            <a:r>
              <a:rPr lang="en-US" sz="2000" dirty="0">
                <a:solidFill>
                  <a:schemeClr val="bg1"/>
                </a:solidFill>
                <a:latin typeface="Courier New" charset="0"/>
                <a:ea typeface="Courier New" charset="0"/>
                <a:cs typeface="Courier New" charset="0"/>
              </a:rPr>
              <a:t> echo hello world</a:t>
            </a:r>
          </a:p>
        </p:txBody>
      </p:sp>
      <p:sp>
        <p:nvSpPr>
          <p:cNvPr id="7" name="Content Placeholder 2"/>
          <p:cNvSpPr>
            <a:spLocks noGrp="1"/>
          </p:cNvSpPr>
          <p:nvPr/>
        </p:nvSpPr>
        <p:spPr>
          <a:xfrm>
            <a:off x="3055617" y="3200400"/>
            <a:ext cx="6141721" cy="2970107"/>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Unable to find image '</a:t>
            </a:r>
            <a:r>
              <a:rPr lang="en-US" sz="1800" dirty="0" err="1">
                <a:solidFill>
                  <a:schemeClr val="tx1"/>
                </a:solidFill>
                <a:latin typeface="Courier New" charset="0"/>
                <a:ea typeface="Courier New" charset="0"/>
                <a:cs typeface="Courier New" charset="0"/>
              </a:rPr>
              <a:t>busybox</a:t>
            </a:r>
            <a:r>
              <a:rPr lang="en-US" sz="1800" dirty="0">
                <a:solidFill>
                  <a:schemeClr val="tx1"/>
                </a:solidFill>
                <a:latin typeface="Courier New" charset="0"/>
                <a:ea typeface="Courier New" charset="0"/>
                <a:cs typeface="Courier New" charset="0"/>
              </a:rPr>
              <a:t>' locally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Pulling </a:t>
            </a:r>
            <a:r>
              <a:rPr lang="en-US" sz="1800" dirty="0">
                <a:solidFill>
                  <a:schemeClr val="tx1"/>
                </a:solidFill>
                <a:latin typeface="Courier New" charset="0"/>
                <a:ea typeface="Courier New" charset="0"/>
                <a:cs typeface="Courier New" charset="0"/>
              </a:rPr>
              <a:t>repository </a:t>
            </a:r>
            <a:r>
              <a:rPr lang="en-US" sz="1800" dirty="0" err="1">
                <a:solidFill>
                  <a:schemeClr val="tx1"/>
                </a:solidFill>
                <a:latin typeface="Courier New" charset="0"/>
                <a:ea typeface="Courier New" charset="0"/>
                <a:cs typeface="Courier New" charset="0"/>
              </a:rPr>
              <a:t>busybox</a:t>
            </a:r>
            <a:r>
              <a:rPr lang="en-US" sz="1800" dirty="0">
                <a:solidFill>
                  <a:schemeClr val="tx1"/>
                </a:solidFill>
                <a:latin typeface="Courier New" charset="0"/>
                <a:ea typeface="Courier New" charset="0"/>
                <a:cs typeface="Courier New" charset="0"/>
              </a:rPr>
              <a:t>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e72ac664f4f0</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511136ea3c5a</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df7546f9f060</a:t>
            </a:r>
            <a:r>
              <a:rPr lang="en-US" sz="1800" dirty="0">
                <a:solidFill>
                  <a:schemeClr val="tx1"/>
                </a:solidFill>
                <a:latin typeface="Courier New" charset="0"/>
                <a:ea typeface="Courier New" charset="0"/>
                <a:cs typeface="Courier New" charset="0"/>
              </a:rPr>
              <a:t>: Download complete </a:t>
            </a:r>
          </a:p>
          <a:p>
            <a:r>
              <a:rPr lang="en-US" sz="1800" dirty="0" smtClean="0">
                <a:solidFill>
                  <a:schemeClr val="tx1"/>
                </a:solidFill>
                <a:latin typeface="Courier New" charset="0"/>
                <a:ea typeface="Courier New" charset="0"/>
                <a:cs typeface="Courier New" charset="0"/>
              </a:rPr>
              <a:t>e433a6c5b276</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hello </a:t>
            </a:r>
            <a:r>
              <a:rPr lang="en-US" sz="1800" dirty="0">
                <a:solidFill>
                  <a:schemeClr val="tx1"/>
                </a:solidFill>
                <a:latin typeface="Courier New" charset="0"/>
                <a:ea typeface="Courier New" charset="0"/>
                <a:cs typeface="Courier New" charset="0"/>
              </a:rPr>
              <a:t>world</a:t>
            </a:r>
          </a:p>
        </p:txBody>
      </p:sp>
    </p:spTree>
    <p:extLst>
      <p:ext uri="{BB962C8B-B14F-4D97-AF65-F5344CB8AC3E}">
        <p14:creationId xmlns:p14="http://schemas.microsoft.com/office/powerpoint/2010/main" val="131250795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Machine Cloud Drivers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a:t>When you install Docker Machine, you get a set of drivers for various cloud </a:t>
            </a:r>
            <a:r>
              <a:rPr lang="en-US" sz="2400" dirty="0" smtClean="0"/>
              <a:t>providers.</a:t>
            </a:r>
          </a:p>
          <a:p>
            <a:pPr>
              <a:buFont typeface="Wingdings" charset="2"/>
              <a:buChar char="q"/>
            </a:pPr>
            <a:r>
              <a:rPr lang="en-US" sz="2400" dirty="0" smtClean="0"/>
              <a:t> Also available, Docker </a:t>
            </a:r>
            <a:r>
              <a:rPr lang="en-US" sz="2400" dirty="0"/>
              <a:t>Machine driver plugins for use with other cloud platforms are available from 3rd party contributors. </a:t>
            </a:r>
            <a:endParaRPr lang="en-US" sz="2400" dirty="0" smtClean="0"/>
          </a:p>
          <a:p>
            <a:pPr lvl="1">
              <a:buFont typeface="Wingdings" charset="2"/>
              <a:buChar char="q"/>
            </a:pPr>
            <a:r>
              <a:rPr lang="en-US" sz="2200" dirty="0"/>
              <a:t> </a:t>
            </a:r>
            <a:r>
              <a:rPr lang="en-US" sz="2200" dirty="0" smtClean="0"/>
              <a:t>NOTE: These </a:t>
            </a:r>
            <a:r>
              <a:rPr lang="en-US" sz="2200" dirty="0"/>
              <a:t>are use-at-your-own-risk plugins, not maintained by or formally associated with Docker.</a:t>
            </a:r>
          </a:p>
          <a:p>
            <a:pPr>
              <a:buFont typeface="Wingdings" charset="2"/>
              <a:buChar char="q"/>
            </a:pPr>
            <a:endParaRPr lang="en-US" sz="2400" dirty="0" smtClean="0"/>
          </a:p>
        </p:txBody>
      </p:sp>
      <p:sp>
        <p:nvSpPr>
          <p:cNvPr id="4" name="Footer Placeholder 3"/>
          <p:cNvSpPr>
            <a:spLocks noGrp="1"/>
          </p:cNvSpPr>
          <p:nvPr>
            <p:ph type="ftr" sz="quarter" idx="11"/>
          </p:nvPr>
        </p:nvSpPr>
        <p:spPr>
          <a:xfrm>
            <a:off x="3686186" y="6492875"/>
            <a:ext cx="482280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330" y="3620682"/>
            <a:ext cx="3963670" cy="144516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3679502"/>
            <a:ext cx="3505200" cy="23402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20682"/>
            <a:ext cx="5257800" cy="1901757"/>
          </a:xfrm>
          <a:prstGeom prst="rect">
            <a:avLst/>
          </a:prstGeom>
        </p:spPr>
      </p:pic>
    </p:spTree>
    <p:extLst>
      <p:ext uri="{BB962C8B-B14F-4D97-AF65-F5344CB8AC3E}">
        <p14:creationId xmlns:p14="http://schemas.microsoft.com/office/powerpoint/2010/main" val="124488264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Cloud</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smtClean="0"/>
              <a:t>Docker </a:t>
            </a:r>
            <a:r>
              <a:rPr lang="en-US" sz="2400" dirty="0"/>
              <a:t>Machine driver plugins are available for many cloud platforms, so you can use Machine to provision cloud hosts. </a:t>
            </a:r>
            <a:endParaRPr lang="en-US" sz="2400" dirty="0" smtClean="0"/>
          </a:p>
          <a:p>
            <a:pPr>
              <a:buFont typeface="Wingdings" charset="2"/>
              <a:buChar char="q"/>
            </a:pPr>
            <a:r>
              <a:rPr lang="en-US" sz="2400" dirty="0"/>
              <a:t> </a:t>
            </a:r>
            <a:r>
              <a:rPr lang="en-US" sz="2400" dirty="0" smtClean="0"/>
              <a:t>When </a:t>
            </a:r>
            <a:r>
              <a:rPr lang="en-US" sz="2400" dirty="0"/>
              <a:t>you use Docker Machine for provisioning, you create cloud hosts with Docker Engine installed on </a:t>
            </a:r>
            <a:r>
              <a:rPr lang="en-US" sz="2400" dirty="0" smtClean="0"/>
              <a:t>them.</a:t>
            </a:r>
          </a:p>
          <a:p>
            <a:pPr>
              <a:buFont typeface="Wingdings" charset="2"/>
              <a:buChar char="q"/>
            </a:pPr>
            <a:r>
              <a:rPr lang="en-US" sz="2400" dirty="0"/>
              <a:t> </a:t>
            </a:r>
            <a:r>
              <a:rPr lang="en-US" sz="2400" dirty="0" smtClean="0"/>
              <a:t>We’ll </a:t>
            </a:r>
            <a:r>
              <a:rPr lang="en-US" sz="2400" dirty="0"/>
              <a:t>need to </a:t>
            </a:r>
            <a:r>
              <a:rPr lang="en-US" sz="2400" dirty="0" smtClean="0"/>
              <a:t>create </a:t>
            </a:r>
            <a:r>
              <a:rPr lang="en-US" sz="2400" dirty="0"/>
              <a:t>an account with the cloud provider.</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dirty="0"/>
          </a:p>
        </p:txBody>
      </p:sp>
    </p:spTree>
    <p:extLst>
      <p:ext uri="{BB962C8B-B14F-4D97-AF65-F5344CB8AC3E}">
        <p14:creationId xmlns:p14="http://schemas.microsoft.com/office/powerpoint/2010/main" val="92744041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Cloud</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We will provide </a:t>
            </a:r>
            <a:r>
              <a:rPr lang="en-US" sz="2400" dirty="0"/>
              <a:t>account verification, security credentials, and configuration options for the providers as flags to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create</a:t>
            </a:r>
            <a:r>
              <a:rPr lang="en-US" sz="2400" dirty="0"/>
              <a:t>. </a:t>
            </a:r>
            <a:endParaRPr lang="en-US" sz="2400" dirty="0" smtClean="0"/>
          </a:p>
          <a:p>
            <a:pPr>
              <a:buFont typeface="Wingdings" charset="2"/>
              <a:buChar char="q"/>
            </a:pPr>
            <a:r>
              <a:rPr lang="en-US" sz="2400" dirty="0"/>
              <a:t> </a:t>
            </a:r>
            <a:r>
              <a:rPr lang="en-US" sz="2400" dirty="0" smtClean="0"/>
              <a:t>The </a:t>
            </a:r>
            <a:r>
              <a:rPr lang="en-US" sz="2400" dirty="0"/>
              <a:t>flags are unique for each cloud-specific driver. For instance, to pass a Digital Ocean access token you use the </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digitalocean</a:t>
            </a:r>
            <a:r>
              <a:rPr lang="en-US" sz="2400" dirty="0">
                <a:latin typeface="Courier New" charset="0"/>
                <a:ea typeface="Courier New" charset="0"/>
                <a:cs typeface="Courier New" charset="0"/>
              </a:rPr>
              <a:t>-access-token</a:t>
            </a:r>
            <a:r>
              <a:rPr lang="en-US" sz="2400" dirty="0"/>
              <a:t> flag. </a:t>
            </a:r>
            <a:endParaRPr lang="en-US" sz="2400" dirty="0" smtClean="0"/>
          </a:p>
          <a:p>
            <a:pPr>
              <a:buFont typeface="Wingdings" charset="2"/>
              <a:buChar char="q"/>
            </a:pPr>
            <a:endParaRPr lang="en-US" sz="2400" dirty="0"/>
          </a:p>
          <a:p>
            <a:pPr>
              <a:buFont typeface="Wingdings" charset="2"/>
              <a:buChar char="q"/>
            </a:pPr>
            <a:r>
              <a:rPr lang="en-US" sz="2400" dirty="0" smtClean="0"/>
              <a:t> Let’s look at some examples on the next slide...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dirty="0"/>
          </a:p>
        </p:txBody>
      </p:sp>
    </p:spTree>
    <p:extLst>
      <p:ext uri="{BB962C8B-B14F-4D97-AF65-F5344CB8AC3E}">
        <p14:creationId xmlns:p14="http://schemas.microsoft.com/office/powerpoint/2010/main" val="118976997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Digital Ocean Example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a:t>
            </a:r>
            <a:r>
              <a:rPr lang="en-US" sz="2400" dirty="0"/>
              <a:t>For Digital Ocean, this command creates a Droplet (cloud host) called “</a:t>
            </a:r>
            <a:r>
              <a:rPr lang="en-US" sz="2400" dirty="0" err="1"/>
              <a:t>docker</a:t>
            </a:r>
            <a:r>
              <a:rPr lang="en-US" sz="2400" dirty="0"/>
              <a:t>-sandbox</a:t>
            </a:r>
            <a:r>
              <a:rPr lang="en-US" sz="2400" dirty="0" smtClean="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dirty="0"/>
          </a:p>
        </p:txBody>
      </p:sp>
      <p:sp>
        <p:nvSpPr>
          <p:cNvPr id="8" name="Content Placeholder 2"/>
          <p:cNvSpPr>
            <a:spLocks noGrp="1"/>
          </p:cNvSpPr>
          <p:nvPr/>
        </p:nvSpPr>
        <p:spPr>
          <a:xfrm>
            <a:off x="2484118" y="2286000"/>
            <a:ext cx="7284721" cy="66428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-machine </a:t>
            </a:r>
            <a:r>
              <a:rPr lang="en-US" dirty="0">
                <a:solidFill>
                  <a:schemeClr val="bg1"/>
                </a:solidFill>
                <a:latin typeface="Courier New" charset="0"/>
                <a:ea typeface="Courier New" charset="0"/>
                <a:cs typeface="Courier New" charset="0"/>
              </a:rPr>
              <a:t>create --driver </a:t>
            </a:r>
            <a:r>
              <a:rPr lang="en-US" dirty="0" err="1" smtClean="0">
                <a:solidFill>
                  <a:schemeClr val="bg1"/>
                </a:solidFill>
                <a:latin typeface="Courier New" charset="0"/>
                <a:ea typeface="Courier New" charset="0"/>
                <a:cs typeface="Courier New" charset="0"/>
              </a:rPr>
              <a:t>digitalocean</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digitalocean</a:t>
            </a:r>
            <a:r>
              <a:rPr lang="en-US" dirty="0" smtClean="0">
                <a:solidFill>
                  <a:schemeClr val="bg1"/>
                </a:solidFill>
                <a:latin typeface="Courier New" charset="0"/>
                <a:ea typeface="Courier New" charset="0"/>
                <a:cs typeface="Courier New" charset="0"/>
              </a:rPr>
              <a:t>-access-token xxx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-sandbox </a:t>
            </a:r>
          </a:p>
          <a:p>
            <a:r>
              <a:rPr lang="en-US" dirty="0">
                <a:solidFill>
                  <a:schemeClr val="bg1"/>
                </a:solidFill>
                <a:latin typeface="Courier New" charset="0"/>
                <a:ea typeface="Courier New" charset="0"/>
                <a:cs typeface="Courier New" charset="0"/>
              </a:rPr>
              <a:t/>
            </a:r>
            <a:br>
              <a:rPr lang="en-US" dirty="0">
                <a:solidFill>
                  <a:schemeClr val="bg1"/>
                </a:solidFill>
                <a:latin typeface="Courier New" charset="0"/>
                <a:ea typeface="Courier New" charset="0"/>
                <a:cs typeface="Courier New" charset="0"/>
              </a:rPr>
            </a:br>
            <a:endParaRPr lang="en-US" sz="2000" dirty="0">
              <a:solidFill>
                <a:schemeClr val="bg1"/>
              </a:solidFill>
              <a:latin typeface="Courier New" charset="0"/>
              <a:ea typeface="Courier New" charset="0"/>
              <a:cs typeface="Courier New"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285" y="3540978"/>
            <a:ext cx="3505200" cy="2340298"/>
          </a:xfrm>
          <a:prstGeom prst="rect">
            <a:avLst/>
          </a:prstGeom>
        </p:spPr>
      </p:pic>
    </p:spTree>
    <p:extLst>
      <p:ext uri="{BB962C8B-B14F-4D97-AF65-F5344CB8AC3E}">
        <p14:creationId xmlns:p14="http://schemas.microsoft.com/office/powerpoint/2010/main" val="204329415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Amazon Web Services (AWS) Example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For AWS, </a:t>
            </a:r>
            <a:r>
              <a:rPr lang="en-US" sz="2400" dirty="0"/>
              <a:t>this command creates an instance called “</a:t>
            </a:r>
            <a:r>
              <a:rPr lang="en-US" sz="2400" dirty="0" err="1"/>
              <a:t>aws</a:t>
            </a:r>
            <a:r>
              <a:rPr lang="en-US" sz="2400" dirty="0"/>
              <a:t>-sandbox</a:t>
            </a:r>
            <a:r>
              <a:rPr lang="en-US" sz="2400" dirty="0" smtClean="0"/>
              <a:t>” in EC2:</a:t>
            </a: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dirty="0"/>
          </a:p>
        </p:txBody>
      </p:sp>
      <p:sp>
        <p:nvSpPr>
          <p:cNvPr id="8" name="Content Placeholder 2"/>
          <p:cNvSpPr>
            <a:spLocks noGrp="1"/>
          </p:cNvSpPr>
          <p:nvPr/>
        </p:nvSpPr>
        <p:spPr>
          <a:xfrm>
            <a:off x="1189533" y="1828800"/>
            <a:ext cx="9873892"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create --driver amazonec2 --amazonec2-access-key AKI******* --amazonec2-secret-key 8T93C******* </a:t>
            </a:r>
            <a:r>
              <a:rPr lang="en-US" dirty="0" err="1">
                <a:solidFill>
                  <a:schemeClr val="bg1"/>
                </a:solidFill>
                <a:latin typeface="Courier New" charset="0"/>
                <a:ea typeface="Courier New" charset="0"/>
                <a:cs typeface="Courier New" charset="0"/>
              </a:rPr>
              <a:t>aws</a:t>
            </a:r>
            <a:r>
              <a:rPr lang="en-US" dirty="0">
                <a:solidFill>
                  <a:schemeClr val="bg1"/>
                </a:solidFill>
                <a:latin typeface="Courier New" charset="0"/>
                <a:ea typeface="Courier New" charset="0"/>
                <a:cs typeface="Courier New" charset="0"/>
              </a:rPr>
              <a:t>-sandbox </a:t>
            </a:r>
            <a:br>
              <a:rPr lang="en-US" dirty="0">
                <a:solidFill>
                  <a:schemeClr val="bg1"/>
                </a:solidFill>
                <a:latin typeface="Courier New" charset="0"/>
                <a:ea typeface="Courier New" charset="0"/>
                <a:cs typeface="Courier New" charset="0"/>
              </a:rPr>
            </a:br>
            <a:endParaRPr lang="en-US" sz="2000" dirty="0">
              <a:solidFill>
                <a:schemeClr val="bg1"/>
              </a:solidFill>
              <a:latin typeface="Courier New" charset="0"/>
              <a:ea typeface="Courier New" charset="0"/>
              <a:cs typeface="Courier New"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3657600"/>
            <a:ext cx="3963670" cy="1445168"/>
          </a:xfrm>
          <a:prstGeom prst="rect">
            <a:avLst/>
          </a:prstGeom>
        </p:spPr>
      </p:pic>
    </p:spTree>
    <p:extLst>
      <p:ext uri="{BB962C8B-B14F-4D97-AF65-F5344CB8AC3E}">
        <p14:creationId xmlns:p14="http://schemas.microsoft.com/office/powerpoint/2010/main" val="132387771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Swarm</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a:t>
            </a:r>
            <a:r>
              <a:rPr lang="en-US" sz="2400" dirty="0"/>
              <a:t>Docker Machine can also provision Docker Swarm clusters. </a:t>
            </a:r>
            <a:endParaRPr lang="en-US" sz="2400" dirty="0" smtClean="0"/>
          </a:p>
          <a:p>
            <a:pPr>
              <a:buFont typeface="Wingdings" charset="2"/>
              <a:buChar char="q"/>
            </a:pPr>
            <a:r>
              <a:rPr lang="en-US" sz="2400" dirty="0"/>
              <a:t> </a:t>
            </a:r>
            <a:r>
              <a:rPr lang="en-US" sz="2400" dirty="0" smtClean="0"/>
              <a:t>This </a:t>
            </a:r>
            <a:r>
              <a:rPr lang="en-US" sz="2400" dirty="0"/>
              <a:t>can be used with any driver and will be secured with TLS.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37</a:t>
            </a:fld>
            <a:endParaRPr lang="en-US" altLang="en-US" dirty="0"/>
          </a:p>
        </p:txBody>
      </p:sp>
    </p:spTree>
    <p:extLst>
      <p:ext uri="{BB962C8B-B14F-4D97-AF65-F5344CB8AC3E}">
        <p14:creationId xmlns:p14="http://schemas.microsoft.com/office/powerpoint/2010/main" val="79105353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and Stop </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If </a:t>
            </a:r>
            <a:r>
              <a:rPr lang="en-US" sz="2400" dirty="0"/>
              <a:t>you are finished using a host for the time being, you can stop it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stop</a:t>
            </a:r>
            <a:r>
              <a:rPr lang="en-US" sz="2400" dirty="0"/>
              <a:t> and later start it again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a:t>
            </a:r>
            <a:r>
              <a:rPr lang="en-US" sz="2400" dirty="0" smtClean="0">
                <a:latin typeface="Courier New" charset="0"/>
                <a:ea typeface="Courier New" charset="0"/>
                <a:cs typeface="Courier New" charset="0"/>
              </a:rPr>
              <a:t>start</a:t>
            </a:r>
            <a:r>
              <a:rPr lang="en-US" sz="2400" dirty="0"/>
              <a:t>.</a:t>
            </a:r>
            <a:r>
              <a:rPr lang="en-US" sz="2400" dirty="0" smtClean="0"/>
              <a:t> </a:t>
            </a:r>
          </a:p>
          <a:p>
            <a:pPr>
              <a:buFont typeface="Wingdings" charset="2"/>
              <a:buChar char="q"/>
            </a:pPr>
            <a:r>
              <a:rPr lang="en-US" sz="2400" dirty="0"/>
              <a:t> </a:t>
            </a:r>
            <a:r>
              <a:rPr lang="en-US" sz="2400" dirty="0" smtClean="0"/>
              <a:t>Stop the machine, like this:</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And we would start it back up, like this:</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dirty="0"/>
          </a:p>
        </p:txBody>
      </p:sp>
      <p:sp>
        <p:nvSpPr>
          <p:cNvPr id="6" name="Content Placeholder 2"/>
          <p:cNvSpPr>
            <a:spLocks noGrp="1"/>
          </p:cNvSpPr>
          <p:nvPr/>
        </p:nvSpPr>
        <p:spPr>
          <a:xfrm>
            <a:off x="3445221" y="2895600"/>
            <a:ext cx="5362515" cy="399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stop &lt;machine-name&gt;</a:t>
            </a:r>
            <a:endParaRPr lang="en-US" sz="20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3349848" y="4406927"/>
            <a:ext cx="5553260" cy="399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start &lt;machine-name&gt;</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15681926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Lecture Summary</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In the lesson we covered Docker Machine and how to use it, generally.</a:t>
            </a:r>
          </a:p>
          <a:p>
            <a:pPr>
              <a:buFont typeface="Wingdings" charset="2"/>
              <a:buChar char="q"/>
            </a:pPr>
            <a:r>
              <a:rPr lang="en-US" sz="2400" dirty="0"/>
              <a:t> </a:t>
            </a:r>
            <a:r>
              <a:rPr lang="en-US" sz="2400" dirty="0" smtClean="0"/>
              <a:t>We first looked at an overview of Docker Machine and why it’s used.</a:t>
            </a:r>
          </a:p>
          <a:p>
            <a:pPr>
              <a:buFont typeface="Wingdings" charset="2"/>
              <a:buChar char="q"/>
            </a:pPr>
            <a:r>
              <a:rPr lang="en-US" sz="2400" dirty="0"/>
              <a:t> </a:t>
            </a:r>
            <a:r>
              <a:rPr lang="en-US" sz="2400" dirty="0" smtClean="0"/>
              <a:t>Then, we looked at how to set our machine environment variables.</a:t>
            </a:r>
          </a:p>
          <a:p>
            <a:pPr>
              <a:buFont typeface="Wingdings" charset="2"/>
              <a:buChar char="q"/>
            </a:pPr>
            <a:r>
              <a:rPr lang="en-US" sz="2400" dirty="0"/>
              <a:t> </a:t>
            </a:r>
            <a:r>
              <a:rPr lang="en-US" sz="2400" dirty="0" smtClean="0"/>
              <a:t>We looked at the inside functionality of Docker Machine and how it works in local and remote cases.</a:t>
            </a:r>
          </a:p>
          <a:p>
            <a:pPr>
              <a:buFont typeface="Wingdings" charset="2"/>
              <a:buChar char="q"/>
            </a:pPr>
            <a:r>
              <a:rPr lang="en-US" sz="2400" dirty="0"/>
              <a:t> </a:t>
            </a:r>
            <a:r>
              <a:rPr lang="en-US" sz="2400" dirty="0" smtClean="0"/>
              <a:t>Also, we compared Docker Machine and Docker Engine. </a:t>
            </a:r>
          </a:p>
          <a:p>
            <a:pPr>
              <a:buFont typeface="Wingdings" charset="2"/>
              <a:buChar char="q"/>
            </a:pPr>
            <a:r>
              <a:rPr lang="en-US" sz="2400" dirty="0"/>
              <a:t> </a:t>
            </a:r>
            <a:r>
              <a:rPr lang="en-US" sz="2400" dirty="0" smtClean="0"/>
              <a:t>From there, we looked at how we would create a new machine and start it.</a:t>
            </a:r>
          </a:p>
          <a:p>
            <a:pPr>
              <a:buFont typeface="Wingdings" charset="2"/>
              <a:buChar char="q"/>
            </a:pPr>
            <a:r>
              <a:rPr lang="en-US" sz="2400" dirty="0"/>
              <a:t> </a:t>
            </a:r>
            <a:r>
              <a:rPr lang="en-US" sz="2400" dirty="0" smtClean="0"/>
              <a:t>We then looked at how Docker Machine can function in the cloud.</a:t>
            </a:r>
          </a:p>
          <a:p>
            <a:pPr>
              <a:buFont typeface="Wingdings" charset="2"/>
              <a:buChar char="q"/>
            </a:pPr>
            <a:r>
              <a:rPr lang="en-US" sz="2400" dirty="0"/>
              <a:t> </a:t>
            </a:r>
            <a:r>
              <a:rPr lang="en-US" sz="2400" dirty="0" smtClean="0"/>
              <a:t>Finally, we concluded with learning how to start and stop our machines.</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dirty="0"/>
          </a:p>
        </p:txBody>
      </p:sp>
    </p:spTree>
    <p:extLst>
      <p:ext uri="{BB962C8B-B14F-4D97-AF65-F5344CB8AC3E}">
        <p14:creationId xmlns:p14="http://schemas.microsoft.com/office/powerpoint/2010/main" val="20967136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Machine Environment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Point the Machine CLI at a running, managed host, and you can run </a:t>
            </a:r>
            <a:r>
              <a:rPr lang="en-US" sz="2400" dirty="0">
                <a:latin typeface="Courier New" charset="0"/>
                <a:ea typeface="Courier New" charset="0"/>
                <a:cs typeface="Courier New" charset="0"/>
              </a:rPr>
              <a:t>docker</a:t>
            </a:r>
            <a:r>
              <a:rPr lang="en-US" sz="2400" dirty="0"/>
              <a:t> commands directly on that host. </a:t>
            </a:r>
            <a:endParaRPr lang="en-US" sz="2400" dirty="0" smtClean="0"/>
          </a:p>
          <a:p>
            <a:pPr>
              <a:buFont typeface="Wingdings" panose="05000000000000000000" pitchFamily="2" charset="2"/>
              <a:buChar char="q"/>
            </a:pPr>
            <a:r>
              <a:rPr lang="en-US" sz="2400" dirty="0"/>
              <a:t> </a:t>
            </a:r>
            <a:r>
              <a:rPr lang="en-US" sz="2400" dirty="0" smtClean="0"/>
              <a:t>For </a:t>
            </a:r>
            <a:r>
              <a:rPr lang="en-US" sz="2400" dirty="0"/>
              <a:t>example, run </a:t>
            </a:r>
            <a:r>
              <a:rPr lang="en-US" sz="2400" dirty="0">
                <a:latin typeface="Courier New" charset="0"/>
                <a:ea typeface="Courier New" charset="0"/>
                <a:cs typeface="Courier New" charset="0"/>
              </a:rPr>
              <a:t>docker-machine env </a:t>
            </a:r>
            <a:r>
              <a:rPr lang="en-US" sz="2400" dirty="0"/>
              <a:t>default to point to a host called </a:t>
            </a:r>
            <a:r>
              <a:rPr lang="en-US" sz="2400" dirty="0" smtClean="0"/>
              <a:t>default.</a:t>
            </a:r>
            <a:endParaRPr lang="en-US" sz="2400" dirty="0"/>
          </a:p>
          <a:p>
            <a:pPr lvl="1">
              <a:buFont typeface="Wingdings" panose="05000000000000000000" pitchFamily="2" charset="2"/>
              <a:buChar char="q"/>
            </a:pPr>
            <a:r>
              <a:rPr lang="en-US" sz="2200" dirty="0" smtClean="0"/>
              <a:t> NOTE: You may have to name the VM specifically, like this: </a:t>
            </a:r>
            <a:endParaRPr lang="en-US" sz="22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dirty="0"/>
          </a:p>
        </p:txBody>
      </p:sp>
      <p:sp>
        <p:nvSpPr>
          <p:cNvPr id="7" name="Content Placeholder 2"/>
          <p:cNvSpPr>
            <a:spLocks noGrp="1"/>
          </p:cNvSpPr>
          <p:nvPr/>
        </p:nvSpPr>
        <p:spPr>
          <a:xfrm>
            <a:off x="4030979" y="3352800"/>
            <a:ext cx="4191000"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charset="0"/>
                <a:ea typeface="Courier New" charset="0"/>
                <a:cs typeface="Courier New" charset="0"/>
              </a:rPr>
              <a:t>docker-machine env &lt;name&gt;</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90386412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Lab</a:t>
            </a:r>
            <a:endParaRPr lang="en-US"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40</a:t>
            </a:fld>
            <a:endParaRPr lang="en-US" altLang="en-US" dirty="0"/>
          </a:p>
        </p:txBody>
      </p:sp>
    </p:spTree>
    <p:extLst>
      <p:ext uri="{BB962C8B-B14F-4D97-AF65-F5344CB8AC3E}">
        <p14:creationId xmlns:p14="http://schemas.microsoft.com/office/powerpoint/2010/main" val="18421726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Machine Environment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Once you follow the on-screen </a:t>
            </a:r>
            <a:r>
              <a:rPr lang="en-US" sz="2400" dirty="0"/>
              <a:t>instructions to complete </a:t>
            </a:r>
            <a:r>
              <a:rPr lang="en-US" sz="2400" dirty="0" smtClean="0"/>
              <a:t>the </a:t>
            </a:r>
            <a:r>
              <a:rPr lang="en-US" sz="2400" dirty="0" err="1" smtClean="0">
                <a:latin typeface="Courier New" charset="0"/>
                <a:ea typeface="Courier New" charset="0"/>
                <a:cs typeface="Courier New" charset="0"/>
              </a:rPr>
              <a:t>env</a:t>
            </a:r>
            <a:r>
              <a:rPr lang="en-US" sz="2400" dirty="0"/>
              <a:t> setup, </a:t>
            </a:r>
            <a:r>
              <a:rPr lang="en-US" sz="2400" dirty="0" smtClean="0"/>
              <a:t>you can run</a:t>
            </a:r>
            <a:r>
              <a:rPr lang="en-US" sz="2400" dirty="0"/>
              <a:t> </a:t>
            </a:r>
            <a:r>
              <a:rPr lang="en-US" sz="2400" dirty="0">
                <a:latin typeface="Courier New" charset="0"/>
                <a:ea typeface="Courier New" charset="0"/>
                <a:cs typeface="Courier New" charset="0"/>
              </a:rPr>
              <a:t>docker ps</a:t>
            </a:r>
            <a:r>
              <a:rPr lang="en-US" sz="2400" dirty="0"/>
              <a:t>, </a:t>
            </a:r>
            <a:r>
              <a:rPr lang="en-US" sz="2400" dirty="0">
                <a:latin typeface="Courier New" charset="0"/>
                <a:ea typeface="Courier New" charset="0"/>
                <a:cs typeface="Courier New" charset="0"/>
              </a:rPr>
              <a:t>docker run hello-world</a:t>
            </a:r>
            <a:r>
              <a:rPr lang="en-US" sz="2400" dirty="0"/>
              <a:t>, and so </a:t>
            </a:r>
            <a:r>
              <a:rPr lang="en-US" sz="2400" dirty="0" smtClean="0"/>
              <a:t>forth.</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Output:</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dirty="0"/>
          </a:p>
        </p:txBody>
      </p:sp>
      <p:sp>
        <p:nvSpPr>
          <p:cNvPr id="6" name="Content Placeholder 2"/>
          <p:cNvSpPr>
            <a:spLocks noGrp="1"/>
          </p:cNvSpPr>
          <p:nvPr/>
        </p:nvSpPr>
        <p:spPr>
          <a:xfrm>
            <a:off x="2887979" y="3048000"/>
            <a:ext cx="6476999" cy="2438399"/>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latin typeface="Courier New" charset="0"/>
                <a:ea typeface="Courier New" charset="0"/>
                <a:cs typeface="Courier New" charset="0"/>
              </a:rPr>
              <a:t>export DOCKER_TLS_VERIFY="1"</a:t>
            </a:r>
          </a:p>
          <a:p>
            <a:r>
              <a:rPr lang="en-US" sz="1800" dirty="0">
                <a:latin typeface="Courier New" charset="0"/>
                <a:ea typeface="Courier New" charset="0"/>
                <a:cs typeface="Courier New" charset="0"/>
              </a:rPr>
              <a:t>export DOCKER_HOST="tcp</a:t>
            </a:r>
            <a:r>
              <a:rPr lang="en-US" sz="1800" dirty="0" smtClean="0">
                <a:latin typeface="Courier New" charset="0"/>
                <a:ea typeface="Courier New" charset="0"/>
                <a:cs typeface="Courier New" charset="0"/>
              </a:rPr>
              <a:t>://XXX.XXX.XX.XXX:XXXX"</a:t>
            </a:r>
            <a:endParaRPr lang="en-US" sz="1800" dirty="0">
              <a:latin typeface="Courier New" charset="0"/>
              <a:ea typeface="Courier New" charset="0"/>
              <a:cs typeface="Courier New" charset="0"/>
            </a:endParaRPr>
          </a:p>
          <a:p>
            <a:r>
              <a:rPr lang="en-US" sz="1800" dirty="0">
                <a:latin typeface="Courier New" charset="0"/>
                <a:ea typeface="Courier New" charset="0"/>
                <a:cs typeface="Courier New" charset="0"/>
              </a:rPr>
              <a:t>export </a:t>
            </a:r>
            <a:r>
              <a:rPr lang="en-US" sz="1800" dirty="0" smtClean="0">
                <a:latin typeface="Courier New" charset="0"/>
                <a:ea typeface="Courier New" charset="0"/>
                <a:cs typeface="Courier New" charset="0"/>
              </a:rPr>
              <a:t>DOCKER_CERT_PATH= &lt;PATH&gt;</a:t>
            </a:r>
            <a:endParaRPr lang="en-US" sz="1800" dirty="0">
              <a:latin typeface="Courier New" charset="0"/>
              <a:ea typeface="Courier New" charset="0"/>
              <a:cs typeface="Courier New" charset="0"/>
            </a:endParaRPr>
          </a:p>
          <a:p>
            <a:r>
              <a:rPr lang="en-US" sz="1800" dirty="0">
                <a:latin typeface="Courier New" charset="0"/>
                <a:ea typeface="Courier New" charset="0"/>
                <a:cs typeface="Courier New" charset="0"/>
              </a:rPr>
              <a:t>export DOCKER_MACHINE_NAME</a:t>
            </a:r>
            <a:r>
              <a:rPr lang="en-US" sz="1800" dirty="0" smtClean="0">
                <a:latin typeface="Courier New" charset="0"/>
                <a:ea typeface="Courier New" charset="0"/>
                <a:cs typeface="Courier New" charset="0"/>
              </a:rPr>
              <a:t>= &lt;NAME&gt;</a:t>
            </a:r>
          </a:p>
          <a:p>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Run this command to configure your shell: </a:t>
            </a:r>
          </a:p>
          <a:p>
            <a:r>
              <a:rPr lang="en-US" sz="1800" dirty="0">
                <a:latin typeface="Courier New" charset="0"/>
                <a:ea typeface="Courier New" charset="0"/>
                <a:cs typeface="Courier New" charset="0"/>
              </a:rPr>
              <a:t># eval $(docker-machine env dev</a:t>
            </a:r>
            <a:r>
              <a:rPr lang="en-US" sz="1800" dirty="0" smtClean="0">
                <a:latin typeface="Courier New" charset="0"/>
                <a:ea typeface="Courier New" charset="0"/>
                <a:cs typeface="Courier New" charset="0"/>
              </a:rPr>
              <a:t>)</a:t>
            </a:r>
            <a:endParaRPr lang="en-US" sz="1800" dirty="0">
              <a:latin typeface="Courier New" charset="0"/>
              <a:ea typeface="Courier New" charset="0"/>
              <a:cs typeface="Courier New" charset="0"/>
            </a:endParaRPr>
          </a:p>
        </p:txBody>
      </p:sp>
    </p:spTree>
    <p:extLst>
      <p:ext uri="{BB962C8B-B14F-4D97-AF65-F5344CB8AC3E}">
        <p14:creationId xmlns:p14="http://schemas.microsoft.com/office/powerpoint/2010/main" val="18055394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Good Old Days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Machine </a:t>
            </a:r>
            <a:r>
              <a:rPr lang="en-US" sz="2400" i="1" dirty="0"/>
              <a:t>was</a:t>
            </a:r>
            <a:r>
              <a:rPr lang="en-US" sz="2400" dirty="0"/>
              <a:t> the </a:t>
            </a:r>
            <a:r>
              <a:rPr lang="en-US" sz="2400" b="1" dirty="0"/>
              <a:t>only</a:t>
            </a:r>
            <a:r>
              <a:rPr lang="en-US" sz="2400" dirty="0"/>
              <a:t> way to run Docker on Mac or Windows previous to Docker v1.12. </a:t>
            </a:r>
            <a:endParaRPr lang="en-US" sz="2400" dirty="0" smtClean="0"/>
          </a:p>
          <a:p>
            <a:pPr>
              <a:buFont typeface="Wingdings" panose="05000000000000000000" pitchFamily="2" charset="2"/>
              <a:buChar char="q"/>
            </a:pPr>
            <a:r>
              <a:rPr lang="en-US" sz="2400" dirty="0" smtClean="0"/>
              <a:t> Docker </a:t>
            </a:r>
            <a:r>
              <a:rPr lang="en-US" sz="2400" dirty="0"/>
              <a:t>for Mac </a:t>
            </a:r>
            <a:r>
              <a:rPr lang="en-US" sz="2400" dirty="0" smtClean="0"/>
              <a:t>&amp;</a:t>
            </a:r>
            <a:r>
              <a:rPr lang="en-US" sz="2400" dirty="0"/>
              <a:t> Docker for Windows are available as </a:t>
            </a:r>
            <a:r>
              <a:rPr lang="en-US" sz="2400" b="1" dirty="0"/>
              <a:t>native</a:t>
            </a:r>
            <a:r>
              <a:rPr lang="en-US" sz="2400" dirty="0"/>
              <a:t> </a:t>
            </a:r>
            <a:r>
              <a:rPr lang="en-US" sz="2400" dirty="0" smtClean="0"/>
              <a:t>apps </a:t>
            </a:r>
            <a:r>
              <a:rPr lang="en-US" sz="2400" i="1" dirty="0" smtClean="0"/>
              <a:t>now</a:t>
            </a:r>
            <a:r>
              <a:rPr lang="en-US" sz="2400" dirty="0" smtClean="0"/>
              <a:t> and are the </a:t>
            </a:r>
            <a:r>
              <a:rPr lang="en-US" sz="2400" dirty="0"/>
              <a:t>better choice for this use case on newer desktops and laptops. </a:t>
            </a:r>
            <a:endParaRPr lang="en-US" sz="2400" dirty="0" smtClean="0"/>
          </a:p>
          <a:p>
            <a:pPr>
              <a:buFont typeface="Wingdings" panose="05000000000000000000" pitchFamily="2" charset="2"/>
              <a:buChar char="q"/>
            </a:pPr>
            <a:r>
              <a:rPr lang="en-US" sz="2400" dirty="0"/>
              <a:t> The installers for Docker for Mac and Docker for Windows include Docker Machine, along with Docker Compose.</a:t>
            </a:r>
            <a:endParaRPr lang="en-US" sz="2400" dirty="0" smtClean="0"/>
          </a:p>
          <a:p>
            <a:pPr>
              <a:buFont typeface="Wingdings" panose="05000000000000000000" pitchFamily="2" charset="2"/>
              <a:buChar char="q"/>
            </a:pPr>
            <a:r>
              <a:rPr lang="en-US" sz="2400" dirty="0" smtClean="0"/>
              <a:t> So, no more need for confusion.</a:t>
            </a: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932" y="3350557"/>
            <a:ext cx="3000386" cy="19022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915" y="3886715"/>
            <a:ext cx="2056885" cy="20568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8438" y="4215384"/>
            <a:ext cx="2069592" cy="1728216"/>
          </a:xfrm>
          <a:prstGeom prst="rect">
            <a:avLst/>
          </a:prstGeom>
        </p:spPr>
      </p:pic>
    </p:spTree>
    <p:extLst>
      <p:ext uri="{BB962C8B-B14F-4D97-AF65-F5344CB8AC3E}">
        <p14:creationId xmlns:p14="http://schemas.microsoft.com/office/powerpoint/2010/main" val="3969361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Docker </a:t>
            </a:r>
            <a:r>
              <a:rPr lang="en-US" sz="2400" dirty="0"/>
              <a:t>Machine enables you to provision multiple remote Docker hosts on various flavors of Linux</a:t>
            </a:r>
            <a:r>
              <a:rPr lang="en-US" sz="2400" dirty="0" smtClean="0"/>
              <a:t>. </a:t>
            </a:r>
          </a:p>
          <a:p>
            <a:pPr>
              <a:buFont typeface="Wingdings" panose="05000000000000000000" pitchFamily="2" charset="2"/>
              <a:buChar char="q"/>
            </a:pPr>
            <a:r>
              <a:rPr lang="en-US" sz="2400" dirty="0"/>
              <a:t> </a:t>
            </a:r>
            <a:r>
              <a:rPr lang="en-US" sz="2400" dirty="0" smtClean="0"/>
              <a:t>Additionally</a:t>
            </a:r>
            <a:r>
              <a:rPr lang="en-US" sz="2400" dirty="0"/>
              <a:t>, Machine allows you to run Docker on older Mac or Windows systems, as described in the previous topic</a:t>
            </a:r>
            <a:r>
              <a:rPr lang="en-US" sz="2400" dirty="0" smtClean="0"/>
              <a:t>.</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dirty="0"/>
              <a:t> Basically, Docker Machine has two broad use cases:</a:t>
            </a:r>
            <a:endParaRPr lang="en-US" sz="2400" b="1"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dirty="0"/>
          </a:p>
        </p:txBody>
      </p:sp>
    </p:spTree>
    <p:extLst>
      <p:ext uri="{BB962C8B-B14F-4D97-AF65-F5344CB8AC3E}">
        <p14:creationId xmlns:p14="http://schemas.microsoft.com/office/powerpoint/2010/main" val="7865115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ea typeface="Courier New" charset="0"/>
                <a:cs typeface="Courier New" charset="0"/>
              </a:rPr>
              <a:t>#1 - You own an older desktop system and want to run Docker on Mac or Windows</a:t>
            </a:r>
          </a:p>
          <a:p>
            <a:r>
              <a:rPr lang="en-US" sz="2400" dirty="0"/>
              <a:t/>
            </a:r>
            <a:br>
              <a:rPr lang="en-US" sz="2400" dirty="0"/>
            </a:b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160" y="3048000"/>
            <a:ext cx="2310929" cy="2310929"/>
          </a:xfrm>
          <a:prstGeom prst="rect">
            <a:avLst/>
          </a:prstGeom>
        </p:spPr>
      </p:pic>
      <p:sp>
        <p:nvSpPr>
          <p:cNvPr id="14" name="Rounded Rectangular Callout 13"/>
          <p:cNvSpPr/>
          <p:nvPr/>
        </p:nvSpPr>
        <p:spPr>
          <a:xfrm>
            <a:off x="2865067" y="2588801"/>
            <a:ext cx="3245573" cy="947180"/>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433931" y="5367844"/>
            <a:ext cx="2528193" cy="369332"/>
          </a:xfrm>
          <a:prstGeom prst="rect">
            <a:avLst/>
          </a:prstGeom>
          <a:noFill/>
        </p:spPr>
        <p:txBody>
          <a:bodyPr wrap="none" rtlCol="0">
            <a:spAutoFit/>
          </a:bodyPr>
          <a:lstStyle/>
          <a:p>
            <a:r>
              <a:rPr lang="en-US" b="1" dirty="0" smtClean="0"/>
              <a:t>Docker Machine for Mac</a:t>
            </a:r>
            <a:endParaRPr lang="en-US" b="1"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920" y="3048000"/>
            <a:ext cx="2310929" cy="2310929"/>
          </a:xfrm>
          <a:prstGeom prst="rect">
            <a:avLst/>
          </a:prstGeom>
        </p:spPr>
      </p:pic>
      <p:sp>
        <p:nvSpPr>
          <p:cNvPr id="21" name="Rounded Rectangular Callout 20"/>
          <p:cNvSpPr/>
          <p:nvPr/>
        </p:nvSpPr>
        <p:spPr>
          <a:xfrm>
            <a:off x="7955827" y="2588801"/>
            <a:ext cx="3245573" cy="947180"/>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524691" y="5367844"/>
            <a:ext cx="3013838" cy="369332"/>
          </a:xfrm>
          <a:prstGeom prst="rect">
            <a:avLst/>
          </a:prstGeom>
          <a:noFill/>
        </p:spPr>
        <p:txBody>
          <a:bodyPr wrap="none" rtlCol="0">
            <a:spAutoFit/>
          </a:bodyPr>
          <a:lstStyle/>
          <a:p>
            <a:r>
              <a:rPr lang="en-US" b="1" dirty="0" smtClean="0"/>
              <a:t>Docker Machine for Windows</a:t>
            </a:r>
            <a:endParaRPr lang="en-US" b="1" dirty="0"/>
          </a:p>
        </p:txBody>
      </p:sp>
      <p:sp>
        <p:nvSpPr>
          <p:cNvPr id="23" name="TextBox 22"/>
          <p:cNvSpPr txBox="1"/>
          <p:nvPr/>
        </p:nvSpPr>
        <p:spPr>
          <a:xfrm>
            <a:off x="7983853" y="2658070"/>
            <a:ext cx="3217547" cy="923330"/>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–version</a:t>
            </a:r>
          </a:p>
          <a:p>
            <a:r>
              <a:rPr lang="en-US" dirty="0" smtClean="0">
                <a:latin typeface="Courier New" charset="0"/>
                <a:ea typeface="Courier New" charset="0"/>
                <a:cs typeface="Courier New" charset="0"/>
              </a:rPr>
              <a:t>docker run hello-world</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 </a:t>
            </a:r>
          </a:p>
        </p:txBody>
      </p:sp>
      <p:sp>
        <p:nvSpPr>
          <p:cNvPr id="25" name="TextBox 24"/>
          <p:cNvSpPr txBox="1"/>
          <p:nvPr/>
        </p:nvSpPr>
        <p:spPr>
          <a:xfrm>
            <a:off x="2898905" y="2658070"/>
            <a:ext cx="3217547" cy="923330"/>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–version</a:t>
            </a:r>
          </a:p>
          <a:p>
            <a:r>
              <a:rPr lang="en-US" dirty="0" smtClean="0">
                <a:latin typeface="Courier New" charset="0"/>
                <a:ea typeface="Courier New" charset="0"/>
                <a:cs typeface="Courier New" charset="0"/>
              </a:rPr>
              <a:t>docker run hello-world</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 </a:t>
            </a:r>
          </a:p>
        </p:txBody>
      </p:sp>
      <p:grpSp>
        <p:nvGrpSpPr>
          <p:cNvPr id="31" name="Group 30"/>
          <p:cNvGrpSpPr/>
          <p:nvPr/>
        </p:nvGrpSpPr>
        <p:grpSpPr>
          <a:xfrm>
            <a:off x="7696200" y="3942631"/>
            <a:ext cx="1009648" cy="1009648"/>
            <a:chOff x="4135289" y="3800475"/>
            <a:chExt cx="1009648" cy="1009648"/>
          </a:xfrm>
        </p:grpSpPr>
        <p:sp>
          <p:nvSpPr>
            <p:cNvPr id="30" name="Oval 29"/>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32" name="Group 31"/>
          <p:cNvGrpSpPr/>
          <p:nvPr/>
        </p:nvGrpSpPr>
        <p:grpSpPr>
          <a:xfrm>
            <a:off x="2605440" y="3942631"/>
            <a:ext cx="1009648" cy="1009648"/>
            <a:chOff x="4135289" y="3800475"/>
            <a:chExt cx="1009648" cy="1009648"/>
          </a:xfrm>
        </p:grpSpPr>
        <p:sp>
          <p:nvSpPr>
            <p:cNvPr id="33" name="Oval 32"/>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spTree>
    <p:extLst>
      <p:ext uri="{BB962C8B-B14F-4D97-AF65-F5344CB8AC3E}">
        <p14:creationId xmlns:p14="http://schemas.microsoft.com/office/powerpoint/2010/main" val="5749691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If </a:t>
            </a:r>
            <a:r>
              <a:rPr lang="en-US" sz="2400" dirty="0" smtClean="0"/>
              <a:t>the computer doesn’t </a:t>
            </a:r>
            <a:r>
              <a:rPr lang="en-US" sz="2400" dirty="0"/>
              <a:t>meet the requirements </a:t>
            </a:r>
            <a:r>
              <a:rPr lang="en-US" sz="2400" dirty="0" smtClean="0"/>
              <a:t>for</a:t>
            </a:r>
            <a:r>
              <a:rPr lang="en-US" sz="2400" dirty="0"/>
              <a:t> </a:t>
            </a:r>
            <a:r>
              <a:rPr lang="en-US" sz="2400" dirty="0" smtClean="0"/>
              <a:t>DockerforMac</a:t>
            </a:r>
            <a:r>
              <a:rPr lang="en-US" sz="2400" dirty="0"/>
              <a:t> and Docker for Windows apps, then you need Docker Machine in order to </a:t>
            </a:r>
            <a:r>
              <a:rPr lang="en-US" sz="2400" dirty="0" smtClean="0"/>
              <a:t>run Docker Engine locally</a:t>
            </a:r>
            <a:r>
              <a:rPr lang="en-US" sz="2400" dirty="0"/>
              <a:t>. </a:t>
            </a:r>
            <a:endParaRPr lang="en-US" sz="2400" dirty="0" smtClean="0"/>
          </a:p>
          <a:p>
            <a:pPr>
              <a:buFont typeface="Wingdings" panose="05000000000000000000" pitchFamily="2" charset="2"/>
              <a:buChar char="q"/>
            </a:pPr>
            <a:r>
              <a:rPr lang="en-US" sz="2400" dirty="0"/>
              <a:t> </a:t>
            </a:r>
            <a:r>
              <a:rPr lang="en-US" sz="2400" dirty="0" smtClean="0"/>
              <a:t>Installing </a:t>
            </a:r>
            <a:r>
              <a:rPr lang="en-US" sz="2400" dirty="0"/>
              <a:t>Docker Machine on a Mac or Windows box with the Docker Toolbox </a:t>
            </a:r>
            <a:r>
              <a:rPr lang="en-US" sz="2400" dirty="0" smtClean="0"/>
              <a:t>installer, </a:t>
            </a:r>
            <a:r>
              <a:rPr lang="en-US" sz="2400" dirty="0"/>
              <a:t>provisions a local virtual machine with Docker </a:t>
            </a:r>
            <a:r>
              <a:rPr lang="en-US" sz="2400" dirty="0" smtClean="0"/>
              <a:t>Engine</a:t>
            </a:r>
            <a:r>
              <a:rPr lang="en-US" sz="2400" dirty="0"/>
              <a:t>.</a:t>
            </a:r>
            <a:endParaRPr lang="en-US" sz="2400" dirty="0" smtClean="0"/>
          </a:p>
          <a:p>
            <a:pPr>
              <a:buFont typeface="Wingdings" panose="05000000000000000000" pitchFamily="2" charset="2"/>
              <a:buChar char="q"/>
            </a:pPr>
            <a:r>
              <a:rPr lang="en-US" sz="2400" dirty="0"/>
              <a:t> </a:t>
            </a:r>
            <a:r>
              <a:rPr lang="en-US" sz="2400" dirty="0" smtClean="0"/>
              <a:t>This gives </a:t>
            </a:r>
            <a:r>
              <a:rPr lang="en-US" sz="2400" dirty="0"/>
              <a:t>you the ability to connect it, and run docker commands.</a:t>
            </a: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The Older Desktop Option</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dirty="0"/>
          </a:p>
        </p:txBody>
      </p:sp>
    </p:spTree>
    <p:extLst>
      <p:ext uri="{BB962C8B-B14F-4D97-AF65-F5344CB8AC3E}">
        <p14:creationId xmlns:p14="http://schemas.microsoft.com/office/powerpoint/2010/main" val="16865982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Virtuant Default Slides">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37138</TotalTime>
  <Words>3910</Words>
  <Application>Microsoft Macintosh PowerPoint</Application>
  <PresentationFormat>Widescreen</PresentationFormat>
  <Paragraphs>491</Paragraphs>
  <Slides>41</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Angsana New</vt:lpstr>
      <vt:lpstr>Calibri</vt:lpstr>
      <vt:lpstr>Calibri Light</vt:lpstr>
      <vt:lpstr>Courier New</vt:lpstr>
      <vt:lpstr>Wingdings</vt:lpstr>
      <vt:lpstr>Green-1</vt:lpstr>
      <vt:lpstr>Docker Machine</vt:lpstr>
      <vt:lpstr>Docker Machine Overview</vt:lpstr>
      <vt:lpstr>Docker Machine Overview</vt:lpstr>
      <vt:lpstr>Setting Machine Environment </vt:lpstr>
      <vt:lpstr>Setting Machine Environment </vt:lpstr>
      <vt:lpstr>The Good Old Days</vt:lpstr>
      <vt:lpstr>Why Use It, Now?</vt:lpstr>
      <vt:lpstr>Why Use It, Now?</vt:lpstr>
      <vt:lpstr>The Older Desktop Option</vt:lpstr>
      <vt:lpstr>Why Use It, Now?</vt:lpstr>
      <vt:lpstr>Remote Host Option</vt:lpstr>
      <vt:lpstr>Remote Host Option</vt:lpstr>
      <vt:lpstr>Docker Engine vs. Docker Machine</vt:lpstr>
      <vt:lpstr>Docker Engine vs. Docker Machine</vt:lpstr>
      <vt:lpstr>Docker Engine vs. Docker Machine</vt:lpstr>
      <vt:lpstr>Docker Engine vs. Docker Machine</vt:lpstr>
      <vt:lpstr>Remote Machine Host Diagram</vt:lpstr>
      <vt:lpstr>Getting Started Using Local VM</vt:lpstr>
      <vt:lpstr>Docker Machine Rust</vt:lpstr>
      <vt:lpstr>Docker Machine Rust</vt:lpstr>
      <vt:lpstr>Prerequisite Information</vt:lpstr>
      <vt:lpstr>Windows Prerequisite Information</vt:lpstr>
      <vt:lpstr>Mac Prerequisite Information</vt:lpstr>
      <vt:lpstr>Running Containers</vt:lpstr>
      <vt:lpstr>Machine Containers Example</vt:lpstr>
      <vt:lpstr>Machine Containers Example</vt:lpstr>
      <vt:lpstr>Creating a New Machine</vt:lpstr>
      <vt:lpstr>Print Newly Created Machine</vt:lpstr>
      <vt:lpstr>Get Docker Machine Env Varibles </vt:lpstr>
      <vt:lpstr>Connecting Env Settings</vt:lpstr>
      <vt:lpstr>Experiment With Machine Containers</vt:lpstr>
      <vt:lpstr>Introducing Machine Cloud Drivers</vt:lpstr>
      <vt:lpstr>Exploring the Cloud</vt:lpstr>
      <vt:lpstr>Exploring the Cloud</vt:lpstr>
      <vt:lpstr>Digital Ocean Example</vt:lpstr>
      <vt:lpstr>Amazon Web Services (AWS) Example</vt:lpstr>
      <vt:lpstr>Docker Machine Swarm</vt:lpstr>
      <vt:lpstr>Start and Stop </vt:lpstr>
      <vt:lpstr>Lecture Summary</vt:lpstr>
      <vt:lpstr>Lab</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Microsoft Office User</cp:lastModifiedBy>
  <cp:revision>1476</cp:revision>
  <dcterms:created xsi:type="dcterms:W3CDTF">2010-11-02T19:01:47Z</dcterms:created>
  <dcterms:modified xsi:type="dcterms:W3CDTF">2017-07-14T21:11:26Z</dcterms:modified>
</cp:coreProperties>
</file>