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21"/>
  </p:notesMasterIdLst>
  <p:sldIdLst>
    <p:sldId id="492" r:id="rId2"/>
    <p:sldId id="727" r:id="rId3"/>
    <p:sldId id="731" r:id="rId4"/>
    <p:sldId id="733" r:id="rId5"/>
    <p:sldId id="734" r:id="rId6"/>
    <p:sldId id="732" r:id="rId7"/>
    <p:sldId id="735" r:id="rId8"/>
    <p:sldId id="738" r:id="rId9"/>
    <p:sldId id="741" r:id="rId10"/>
    <p:sldId id="737" r:id="rId11"/>
    <p:sldId id="736" r:id="rId12"/>
    <p:sldId id="739" r:id="rId13"/>
    <p:sldId id="740" r:id="rId14"/>
    <p:sldId id="744" r:id="rId15"/>
    <p:sldId id="743" r:id="rId16"/>
    <p:sldId id="747" r:id="rId17"/>
    <p:sldId id="730" r:id="rId18"/>
    <p:sldId id="596" r:id="rId19"/>
    <p:sldId id="560" r:id="rId2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FC9F1"/>
    <a:srgbClr val="FF9797"/>
    <a:srgbClr val="C2E59B"/>
    <a:srgbClr val="B0DD7F"/>
    <a:srgbClr val="2E6480"/>
    <a:srgbClr val="A61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286" autoAdjust="0"/>
    <p:restoredTop sz="95097" autoAdjust="0"/>
  </p:normalViewPr>
  <p:slideViewPr>
    <p:cSldViewPr>
      <p:cViewPr>
        <p:scale>
          <a:sx n="71" d="100"/>
          <a:sy n="71" d="100"/>
        </p:scale>
        <p:origin x="95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43B43DF-0365-45BE-B3BE-4E16D548BFCD}" type="datetimeFigureOut">
              <a:rPr lang="en-US"/>
              <a:pPr>
                <a:defRPr/>
              </a:pPr>
              <a:t>7/14/17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EBEA70-C239-4A7E-B4AF-4F6E659BFF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143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3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83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2746140-6302-4419-9ADE-6C3E6CABD715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813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726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619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5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720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118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729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908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36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60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0702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615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048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968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040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8417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two good ways to group components for development purposes and then clean them up when you want to start over.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 approach works fine for local development and grouping. In shared environments the best approach is to properly label your components (services, RCs, pods, </a:t>
            </a:r>
            <a:r>
              <a:rPr lang="en-US" dirty="0" err="1" smtClean="0"/>
              <a:t>etc</a:t>
            </a:r>
            <a:r>
              <a:rPr lang="en-US" dirty="0" smtClean="0"/>
              <a:t>) and delete them using labels,</a:t>
            </a:r>
            <a:r>
              <a:rPr lang="en-US" baseline="0" dirty="0" smtClean="0"/>
              <a:t> as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EA70-C239-4A7E-B4AF-4F6E659BFFC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65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C15-1EBF-45A1-AF44-AEE6B4BE26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8792CAB-4DDB-4B79-8D94-604C034BB414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4124-301A-445E-9F2A-2ECB38A1A57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C7560BC-C36D-46D7-8886-74836A29595C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572BAA0-58A0-470D-B750-44AC85B09DE2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30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D299E6-AFBB-4699-A979-F58620962D05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143000"/>
            <a:ext cx="4937760" cy="4726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43001"/>
            <a:ext cx="4937760" cy="47260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5E40-D7C6-4741-B247-A4D89313615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2B1E5B0-4A60-4C6F-BAA5-3D0165CDA1C9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6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20C-5361-476B-B8A1-3425AC1377D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9162FA-BB03-424B-9241-54B1DD0673B2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0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524-B9BF-4930-AF85-EFA6EA9B1FD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9C8BEAF-301F-44D5-8B09-F4E433BF591D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6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BDB-0FA6-4C10-AF9F-76D6D9DF870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1F1ED88-B473-4DB5-9FA9-119FD3E34B2D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586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E16D81-7175-4AE1-8E6E-A447F14714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06401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4319AA2-A91E-4B22-9592-D0A3BAD811E5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9960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161B13-1083-4196-B404-15B58F59DC74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72077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066801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A161B13-1083-4196-B404-15B58F59DC74}" type="datetime1">
              <a:rPr lang="en-US" smtClean="0"/>
              <a:pPr>
                <a:defRPr/>
              </a:pPr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06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8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Docker Compose</a:t>
            </a:r>
            <a:endParaRPr lang="en-US" altLang="en-US" sz="5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dirty="0" smtClean="0"/>
              <a:t>Write One and multiple many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a Second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2"/>
            <a:ext cx="10058401" cy="49529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sz="2400" dirty="0"/>
              <a:t>In the previous step, we used the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Dockerfile</a:t>
            </a:r>
            <a:r>
              <a:rPr lang="en-US" sz="2400" dirty="0"/>
              <a:t> in the current </a:t>
            </a:r>
            <a:r>
              <a:rPr lang="en-US" sz="2400" dirty="0" smtClean="0"/>
              <a:t>directory (.) </a:t>
            </a:r>
            <a:r>
              <a:rPr lang="en-US" sz="2400" dirty="0"/>
              <a:t>as the </a:t>
            </a:r>
            <a:r>
              <a:rPr lang="en-US" sz="2400" b="1" dirty="0"/>
              <a:t>base</a:t>
            </a:r>
            <a:r>
              <a:rPr lang="en-US" sz="2400" dirty="0"/>
              <a:t> for our container.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In </a:t>
            </a:r>
            <a:r>
              <a:rPr lang="en-US" sz="2400" dirty="0"/>
              <a:t>this step, we want to use an existing </a:t>
            </a:r>
            <a:r>
              <a:rPr lang="en-US" sz="2400" b="1" dirty="0"/>
              <a:t>image</a:t>
            </a:r>
            <a:r>
              <a:rPr lang="en-US" sz="2400" dirty="0"/>
              <a:t> from Docker Hub as a second container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To </a:t>
            </a:r>
            <a:r>
              <a:rPr lang="en-US" sz="2400" dirty="0" smtClean="0"/>
              <a:t>define </a:t>
            </a:r>
            <a:r>
              <a:rPr lang="en-US" sz="2400" dirty="0"/>
              <a:t>the second container you simply use the same </a:t>
            </a:r>
            <a:r>
              <a:rPr lang="en-US" sz="2400" b="1" dirty="0"/>
              <a:t>format</a:t>
            </a:r>
            <a:r>
              <a:rPr lang="en-US" sz="2400" dirty="0"/>
              <a:t> as before on a new line.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The YAML format is flexible enough                                                                                      to define multiple </a:t>
            </a:r>
            <a:r>
              <a:rPr lang="en-US" sz="2400" b="1" dirty="0" smtClean="0"/>
              <a:t>containers</a:t>
            </a:r>
            <a:r>
              <a:rPr lang="en-US" sz="2400" dirty="0" smtClean="0"/>
              <a:t> within             					         the same file.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58000" y="312923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46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 Container Properties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sz="2400" dirty="0" smtClean="0"/>
              <a:t>Defining </a:t>
            </a:r>
            <a:r>
              <a:rPr lang="en-US" sz="2400" dirty="0"/>
              <a:t>the </a:t>
            </a:r>
            <a:r>
              <a:rPr lang="en-US" sz="2400" b="1" dirty="0"/>
              <a:t>second</a:t>
            </a:r>
            <a:r>
              <a:rPr lang="en-US" sz="2400" dirty="0"/>
              <a:t> container with the name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redis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sz="2400" dirty="0" smtClean="0"/>
              <a:t> </a:t>
            </a:r>
            <a:r>
              <a:rPr lang="en-US" sz="2400" dirty="0"/>
              <a:t>which </a:t>
            </a:r>
            <a:r>
              <a:rPr lang="en-US" sz="2400" dirty="0" smtClean="0"/>
              <a:t>will use the </a:t>
            </a:r>
            <a:r>
              <a:rPr lang="en-US" sz="2400" dirty="0"/>
              <a:t>image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redis</a:t>
            </a:r>
            <a:r>
              <a:rPr lang="en-US" sz="2400" dirty="0"/>
              <a:t>. </a:t>
            </a:r>
            <a:r>
              <a:rPr lang="en-US" sz="2400" dirty="0" smtClean="0"/>
              <a:t>Following </a:t>
            </a:r>
            <a:r>
              <a:rPr lang="en-US" sz="2400" dirty="0"/>
              <a:t>the YAML format, the container details would </a:t>
            </a:r>
            <a:r>
              <a:rPr lang="en-US" sz="2400" dirty="0" smtClean="0"/>
              <a:t>be: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4765259" y="2362200"/>
            <a:ext cx="4670898" cy="16001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redis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image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redis:alpine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	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volumes:                                 	 - 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redis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/data:/data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089286"/>
            <a:ext cx="2778114" cy="277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87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 Compose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sz="2800" dirty="0"/>
              <a:t>With the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docker-compose.yml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 smtClean="0">
                <a:ea typeface="Courier New" charset="0"/>
                <a:cs typeface="Courier New" charset="0"/>
              </a:rPr>
              <a:t>file we created</a:t>
            </a:r>
            <a:r>
              <a:rPr lang="en-US" sz="2800" dirty="0" smtClean="0"/>
              <a:t> in </a:t>
            </a:r>
            <a:r>
              <a:rPr lang="en-US" sz="2800" dirty="0"/>
              <a:t>place, you can launch all the applications with a single command of 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up</a:t>
            </a:r>
            <a:r>
              <a:rPr lang="en-US" sz="2800" dirty="0" smtClean="0"/>
              <a:t>, like this: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 </a:t>
            </a:r>
            <a:r>
              <a:rPr lang="en-US" sz="2600" dirty="0" smtClean="0"/>
              <a:t>If </a:t>
            </a:r>
            <a:r>
              <a:rPr lang="en-US" sz="2600" dirty="0"/>
              <a:t>you wanted to bring up a single container, then </a:t>
            </a:r>
            <a:r>
              <a:rPr lang="en-US" sz="2600" dirty="0" smtClean="0"/>
              <a:t>we could use</a:t>
            </a:r>
            <a:r>
              <a:rPr lang="en-US" sz="2600" dirty="0"/>
              <a:t> 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up &lt;name</a:t>
            </a:r>
            <a:r>
              <a:rPr lang="en-US" sz="26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2600" dirty="0" smtClean="0"/>
              <a:t>.</a:t>
            </a: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648200" y="2286000"/>
            <a:ext cx="2944179" cy="414089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sz="20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ocker</a:t>
            </a:r>
            <a:r>
              <a:rPr lang="en-US" sz="20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compose up</a:t>
            </a:r>
            <a:endParaRPr lang="en-US" sz="20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4267200" y="4267200"/>
            <a:ext cx="3962400" cy="414089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sz="20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ocker</a:t>
            </a:r>
            <a:r>
              <a:rPr lang="en-US" sz="20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compose up &lt;name&gt; </a:t>
            </a:r>
            <a:endParaRPr lang="en-US" sz="20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144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Docker Compose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sz="2400" dirty="0" smtClean="0"/>
              <a:t>Docker Compose starts containers, </a:t>
            </a:r>
            <a:r>
              <a:rPr lang="en-US" sz="2400" dirty="0"/>
              <a:t>but it also provides a </a:t>
            </a:r>
            <a:r>
              <a:rPr lang="en-US" sz="2400" dirty="0" smtClean="0"/>
              <a:t>commands to </a:t>
            </a:r>
            <a:r>
              <a:rPr lang="en-US" sz="2400" b="1" dirty="0" smtClean="0"/>
              <a:t>manage</a:t>
            </a:r>
            <a:r>
              <a:rPr lang="en-US" sz="2400" dirty="0" smtClean="0"/>
              <a:t> </a:t>
            </a:r>
            <a:r>
              <a:rPr lang="en-US" sz="2400" dirty="0"/>
              <a:t>all the </a:t>
            </a:r>
            <a:r>
              <a:rPr lang="en-US" sz="2400" dirty="0" smtClean="0"/>
              <a:t>containers.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T</a:t>
            </a:r>
            <a:r>
              <a:rPr lang="en-US" sz="2400" dirty="0" smtClean="0"/>
              <a:t>o </a:t>
            </a:r>
            <a:r>
              <a:rPr lang="en-US" sz="2400" dirty="0"/>
              <a:t>see the details of the </a:t>
            </a:r>
            <a:r>
              <a:rPr lang="en-US" sz="2400" b="1" dirty="0"/>
              <a:t>launched</a:t>
            </a:r>
            <a:r>
              <a:rPr lang="en-US" sz="2400" dirty="0"/>
              <a:t> containers </a:t>
            </a:r>
            <a:r>
              <a:rPr lang="en-US" sz="2400" dirty="0" smtClean="0"/>
              <a:t>we could use: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/>
              <a:t>To </a:t>
            </a:r>
            <a:r>
              <a:rPr lang="en-US" sz="2400" dirty="0"/>
              <a:t>access all the </a:t>
            </a:r>
            <a:r>
              <a:rPr lang="en-US" sz="2400" b="1" dirty="0"/>
              <a:t>logs</a:t>
            </a:r>
            <a:r>
              <a:rPr lang="en-US" sz="2400" dirty="0"/>
              <a:t> via a single </a:t>
            </a:r>
            <a:r>
              <a:rPr lang="en-US" sz="2400" dirty="0" smtClean="0"/>
              <a:t>snapshot stream we could use:</a:t>
            </a:r>
            <a:r>
              <a:rPr lang="en-US" sz="2400" dirty="0"/>
              <a:t> 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b="1" dirty="0" smtClean="0"/>
              <a:t>Other</a:t>
            </a:r>
            <a:r>
              <a:rPr lang="en-US" sz="2400" dirty="0" smtClean="0"/>
              <a:t> </a:t>
            </a:r>
            <a:r>
              <a:rPr lang="en-US" sz="2400" dirty="0"/>
              <a:t>commands follow the same </a:t>
            </a:r>
            <a:r>
              <a:rPr lang="en-US" sz="2400" dirty="0" smtClean="0"/>
              <a:t>pattern, and as always can be seen by </a:t>
            </a:r>
            <a:r>
              <a:rPr lang="en-US" sz="2400" dirty="0"/>
              <a:t>typing </a:t>
            </a:r>
            <a:r>
              <a:rPr lang="en-US" sz="2400" dirty="0" smtClean="0"/>
              <a:t>the command itself: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-compose.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634950" y="2514600"/>
            <a:ext cx="2983057" cy="414089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-compose 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ps</a:t>
            </a:r>
            <a:endParaRPr lang="en-US" sz="20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4419601" y="4009854"/>
            <a:ext cx="3422382" cy="414089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-compose </a:t>
            </a:r>
            <a:r>
              <a:rPr lang="en-US" sz="20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logs</a:t>
            </a:r>
            <a:endParaRPr lang="en-US" sz="2000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49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Scaling With Compose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Let’s </a:t>
            </a:r>
            <a:r>
              <a:rPr lang="en-US" sz="2400" dirty="0"/>
              <a:t>talk about how Compose can also be used to </a:t>
            </a:r>
            <a:r>
              <a:rPr lang="en-US" sz="2400" b="1" dirty="0" smtClean="0"/>
              <a:t>scale</a:t>
            </a:r>
            <a:r>
              <a:rPr lang="en-US" sz="2400" dirty="0" smtClean="0"/>
              <a:t> up the number of running </a:t>
            </a:r>
            <a:r>
              <a:rPr lang="en-US" sz="2400" dirty="0"/>
              <a:t>containers.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The </a:t>
            </a:r>
            <a:r>
              <a:rPr lang="en-US" sz="2400" dirty="0"/>
              <a:t>scale option allows you to specify the service and then the </a:t>
            </a:r>
            <a:r>
              <a:rPr lang="en-US" sz="2400" b="1" dirty="0"/>
              <a:t>number</a:t>
            </a:r>
            <a:r>
              <a:rPr lang="en-US" sz="2400" dirty="0"/>
              <a:t> of instances you want.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If </a:t>
            </a:r>
            <a:r>
              <a:rPr lang="en-US" sz="2400" dirty="0"/>
              <a:t>the number is </a:t>
            </a:r>
            <a:r>
              <a:rPr lang="en-US" sz="2400" b="1" dirty="0"/>
              <a:t>greater</a:t>
            </a:r>
            <a:r>
              <a:rPr lang="en-US" sz="2400" dirty="0"/>
              <a:t> than the instances already </a:t>
            </a:r>
            <a:r>
              <a:rPr lang="en-US" sz="2400" dirty="0" smtClean="0"/>
              <a:t>running, </a:t>
            </a:r>
            <a:r>
              <a:rPr lang="en-US" sz="2400" dirty="0"/>
              <a:t>it will launch additional containers.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And if </a:t>
            </a:r>
            <a:r>
              <a:rPr lang="en-US" sz="2400" dirty="0"/>
              <a:t>the number is </a:t>
            </a:r>
            <a:r>
              <a:rPr lang="en-US" sz="2400" b="1" dirty="0"/>
              <a:t>less</a:t>
            </a:r>
            <a:r>
              <a:rPr lang="en-US" sz="2400" dirty="0"/>
              <a:t>, </a:t>
            </a:r>
            <a:r>
              <a:rPr lang="en-US" sz="2400" dirty="0" smtClean="0"/>
              <a:t>it </a:t>
            </a:r>
            <a:r>
              <a:rPr lang="en-US" sz="2400" dirty="0"/>
              <a:t>will stop the unrequired containers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162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Scaling With Compose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sz="2400" dirty="0" smtClean="0"/>
              <a:t>To </a:t>
            </a:r>
            <a:r>
              <a:rPr lang="en-US" sz="2400" b="1" dirty="0" smtClean="0"/>
              <a:t>scale</a:t>
            </a:r>
            <a:r>
              <a:rPr lang="en-US" sz="2400" dirty="0" smtClean="0"/>
              <a:t> </a:t>
            </a:r>
            <a:r>
              <a:rPr lang="en-US" sz="2400" dirty="0"/>
              <a:t>the number of web containers </a:t>
            </a:r>
            <a:r>
              <a:rPr lang="en-US" sz="2400" dirty="0" smtClean="0"/>
              <a:t>we're </a:t>
            </a:r>
            <a:r>
              <a:rPr lang="en-US" sz="2400" dirty="0"/>
              <a:t>running </a:t>
            </a:r>
            <a:r>
              <a:rPr lang="en-US" sz="2400" dirty="0" smtClean="0"/>
              <a:t>we’d use this command:</a:t>
            </a:r>
            <a:r>
              <a:rPr lang="en-US" sz="2400" dirty="0"/>
              <a:t> 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And we could scale </a:t>
            </a:r>
            <a:r>
              <a:rPr lang="en-US" sz="2400" dirty="0"/>
              <a:t>it back </a:t>
            </a:r>
            <a:r>
              <a:rPr lang="en-US" sz="2400" b="1" dirty="0"/>
              <a:t>down</a:t>
            </a:r>
            <a:r>
              <a:rPr lang="en-US" sz="2400" dirty="0"/>
              <a:t> </a:t>
            </a:r>
            <a:r>
              <a:rPr lang="en-US" sz="2400" dirty="0" smtClean="0"/>
              <a:t>using</a:t>
            </a:r>
            <a:r>
              <a:rPr lang="en-US" sz="2400" dirty="0"/>
              <a:t>: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893105" y="1752600"/>
            <a:ext cx="4466747" cy="414089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-compose scale web=3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3893105" y="3260902"/>
            <a:ext cx="4466747" cy="414089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-compose scale web=1</a:t>
            </a:r>
          </a:p>
        </p:txBody>
      </p:sp>
      <p:sp>
        <p:nvSpPr>
          <p:cNvPr id="7" name="Frame 6"/>
          <p:cNvSpPr/>
          <p:nvPr/>
        </p:nvSpPr>
        <p:spPr>
          <a:xfrm>
            <a:off x="3624847" y="4174180"/>
            <a:ext cx="990600" cy="838200"/>
          </a:xfrm>
          <a:prstGeom prst="frame">
            <a:avLst/>
          </a:prstGeom>
          <a:noFill/>
          <a:ln w="25400"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3825815" y="4371633"/>
            <a:ext cx="990600" cy="838200"/>
          </a:xfrm>
          <a:prstGeom prst="frame">
            <a:avLst/>
          </a:prstGeom>
          <a:noFill/>
          <a:ln w="25400"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6479876" y="4368758"/>
            <a:ext cx="990600" cy="838200"/>
          </a:xfrm>
          <a:prstGeom prst="frame">
            <a:avLst/>
          </a:prstGeom>
          <a:noFill/>
          <a:ln w="25400"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6645579" y="4201146"/>
            <a:ext cx="990600" cy="838200"/>
          </a:xfrm>
          <a:prstGeom prst="frame">
            <a:avLst/>
          </a:prstGeom>
          <a:noFill/>
          <a:ln w="25400"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5181600" y="4362306"/>
            <a:ext cx="944878" cy="856854"/>
          </a:xfrm>
          <a:prstGeom prst="foldedCorner">
            <a:avLst/>
          </a:prstGeom>
          <a:ln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268185" y="4555180"/>
            <a:ext cx="640080" cy="457200"/>
          </a:xfrm>
          <a:prstGeom prst="rightArrow">
            <a:avLst/>
          </a:prstGeom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flipH="1">
            <a:off x="4399813" y="4562133"/>
            <a:ext cx="640080" cy="457200"/>
          </a:xfrm>
          <a:prstGeom prst="rightArrow">
            <a:avLst/>
          </a:prstGeom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67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Stop and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sz="2400" dirty="0"/>
              <a:t>As when we </a:t>
            </a:r>
            <a:r>
              <a:rPr lang="en-US" sz="2400" dirty="0" smtClean="0"/>
              <a:t>launch an application with start, </a:t>
            </a:r>
            <a:r>
              <a:rPr lang="en-US" sz="2400" dirty="0"/>
              <a:t>to </a:t>
            </a:r>
            <a:r>
              <a:rPr lang="en-US" sz="2400" b="1" dirty="0"/>
              <a:t>stop</a:t>
            </a:r>
            <a:r>
              <a:rPr lang="en-US" sz="2400" dirty="0"/>
              <a:t> a set of containers </a:t>
            </a:r>
            <a:r>
              <a:rPr lang="en-US" sz="2400" dirty="0" smtClean="0"/>
              <a:t>we can </a:t>
            </a:r>
            <a:r>
              <a:rPr lang="en-US" sz="2400" dirty="0"/>
              <a:t>use the </a:t>
            </a:r>
            <a:r>
              <a:rPr lang="en-US" sz="2400" dirty="0" smtClean="0"/>
              <a:t>command: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And to </a:t>
            </a:r>
            <a:r>
              <a:rPr lang="en-US" sz="2400" b="1" dirty="0"/>
              <a:t>remove</a:t>
            </a:r>
            <a:r>
              <a:rPr lang="en-US" sz="2400" dirty="0"/>
              <a:t> all the containers </a:t>
            </a:r>
            <a:r>
              <a:rPr lang="en-US" sz="2400" dirty="0" smtClean="0"/>
              <a:t>we can use </a:t>
            </a:r>
            <a:r>
              <a:rPr lang="en-US" sz="2400" dirty="0"/>
              <a:t>the </a:t>
            </a:r>
            <a:r>
              <a:rPr lang="en-US" sz="2400" dirty="0" smtClean="0"/>
              <a:t>command:</a:t>
            </a:r>
            <a:r>
              <a:rPr lang="en-US" sz="2400" dirty="0"/>
              <a:t> 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495800" y="1956807"/>
            <a:ext cx="3261356" cy="414089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-compose stop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4527176" y="3521273"/>
            <a:ext cx="2956556" cy="414089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-compose </a:t>
            </a:r>
            <a:r>
              <a:rPr lang="en-US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rm</a:t>
            </a:r>
            <a:endParaRPr lang="en-US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09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Result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sz="2400" dirty="0" smtClean="0"/>
              <a:t> In </a:t>
            </a:r>
            <a:r>
              <a:rPr lang="en-US" sz="2400" dirty="0"/>
              <a:t>this </a:t>
            </a:r>
            <a:r>
              <a:rPr lang="en-US" sz="2400" dirty="0" smtClean="0"/>
              <a:t>lesson we </a:t>
            </a:r>
            <a:r>
              <a:rPr lang="en-US" sz="2400" dirty="0"/>
              <a:t>explored how you can use Docker </a:t>
            </a:r>
            <a:r>
              <a:rPr lang="en-US" sz="2400" b="1" dirty="0"/>
              <a:t>Compose</a:t>
            </a:r>
            <a:r>
              <a:rPr lang="en-US" sz="2400" dirty="0"/>
              <a:t> to manage the orchestration of multi-container applications.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590800"/>
            <a:ext cx="2743200" cy="272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68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Lab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1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End of Chapter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sz="2400" dirty="0"/>
              <a:t>When working with </a:t>
            </a:r>
            <a:r>
              <a:rPr lang="en-US" sz="2400" b="1" dirty="0"/>
              <a:t>multiple</a:t>
            </a:r>
            <a:r>
              <a:rPr lang="en-US" sz="2400" dirty="0"/>
              <a:t> containers, it can be difficult to manage </a:t>
            </a:r>
            <a:r>
              <a:rPr lang="en-US" sz="2400" dirty="0" smtClean="0"/>
              <a:t>starting, </a:t>
            </a:r>
            <a:r>
              <a:rPr lang="en-US" sz="2400" dirty="0"/>
              <a:t>along with the </a:t>
            </a:r>
            <a:r>
              <a:rPr lang="en-US" sz="2400" dirty="0" smtClean="0"/>
              <a:t>configuration, </a:t>
            </a:r>
            <a:r>
              <a:rPr lang="en-US" sz="2400" dirty="0"/>
              <a:t>of variables and links.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To </a:t>
            </a:r>
            <a:r>
              <a:rPr lang="en-US" sz="2400" dirty="0"/>
              <a:t>solve this problem, Docker has a tool called Docker </a:t>
            </a:r>
            <a:r>
              <a:rPr lang="en-US" sz="2400" dirty="0" smtClean="0"/>
              <a:t>Compose, </a:t>
            </a:r>
            <a:r>
              <a:rPr lang="en-US" sz="2400" dirty="0"/>
              <a:t>to manage the </a:t>
            </a:r>
            <a:r>
              <a:rPr lang="en-US" sz="2400" b="1" dirty="0" smtClean="0"/>
              <a:t>orchestration</a:t>
            </a:r>
            <a:r>
              <a:rPr lang="en-US" sz="2400" dirty="0" smtClean="0"/>
              <a:t> and launching </a:t>
            </a:r>
            <a:r>
              <a:rPr lang="en-US" sz="2400" dirty="0"/>
              <a:t>of containers.  </a:t>
            </a: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24" y="2488692"/>
            <a:ext cx="3200400" cy="31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5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sz="2400" dirty="0"/>
              <a:t>Docker Compose is </a:t>
            </a:r>
            <a:r>
              <a:rPr lang="en-US" sz="2400" b="1" dirty="0"/>
              <a:t>based</a:t>
            </a:r>
            <a:r>
              <a:rPr lang="en-US" sz="2400" dirty="0"/>
              <a:t> on a 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docker-compose.yml</a:t>
            </a:r>
            <a:r>
              <a:rPr lang="en-US" sz="2400" dirty="0"/>
              <a:t> file.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This </a:t>
            </a:r>
            <a:r>
              <a:rPr lang="en-US" sz="2400" dirty="0"/>
              <a:t>file </a:t>
            </a:r>
            <a:r>
              <a:rPr lang="en-US" sz="2400" b="1" dirty="0"/>
              <a:t>defines</a:t>
            </a:r>
            <a:r>
              <a:rPr lang="en-US" sz="2400" dirty="0"/>
              <a:t> all of the containers and settings you need to launch your set of clusters.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properties </a:t>
            </a:r>
            <a:r>
              <a:rPr lang="en-US" sz="2400" b="1" dirty="0"/>
              <a:t>map</a:t>
            </a:r>
            <a:r>
              <a:rPr lang="en-US" sz="2400" dirty="0"/>
              <a:t> onto how you use the 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run</a:t>
            </a:r>
            <a:r>
              <a:rPr lang="en-US" sz="2400" dirty="0"/>
              <a:t> commands, however, are now stored in source control and shared along with your code.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600" dirty="0" smtClean="0"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670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YAML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The </a:t>
            </a:r>
            <a:r>
              <a:rPr lang="en-US" sz="2400" b="1" dirty="0"/>
              <a:t>format</a:t>
            </a:r>
            <a:r>
              <a:rPr lang="en-US" sz="2400" dirty="0"/>
              <a:t> of </a:t>
            </a:r>
            <a:r>
              <a:rPr lang="en-US" sz="2400" dirty="0" smtClean="0"/>
              <a:t>YAML </a:t>
            </a:r>
            <a:r>
              <a:rPr lang="en-US" sz="2400" dirty="0"/>
              <a:t>(Yet Another Markup Language</a:t>
            </a:r>
            <a:r>
              <a:rPr lang="en-US" sz="2400" dirty="0" smtClean="0"/>
              <a:t>), looks like this: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4587777" y="2092314"/>
            <a:ext cx="2687966" cy="1371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container_name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property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value </a:t>
            </a:r>
            <a:endParaRPr lang="en-US" sz="1800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-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or options 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65" y="2514600"/>
            <a:ext cx="2778114" cy="277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1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Our First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1"/>
            <a:ext cx="4922521" cy="48022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In </a:t>
            </a:r>
            <a:r>
              <a:rPr lang="en-US" sz="2400" dirty="0"/>
              <a:t>this </a:t>
            </a:r>
            <a:r>
              <a:rPr lang="en-US" sz="2400" b="1" dirty="0" smtClean="0"/>
              <a:t>example</a:t>
            </a:r>
            <a:r>
              <a:rPr lang="en-US" sz="2400" dirty="0" smtClean="0"/>
              <a:t>, let’s say we </a:t>
            </a:r>
            <a:r>
              <a:rPr lang="en-US" sz="2400" dirty="0"/>
              <a:t>have a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Node.js</a:t>
            </a:r>
            <a:r>
              <a:rPr lang="en-US" sz="2400" dirty="0"/>
              <a:t> </a:t>
            </a:r>
            <a:r>
              <a:rPr lang="en-US" sz="2400" dirty="0" smtClean="0"/>
              <a:t>application, </a:t>
            </a:r>
            <a:r>
              <a:rPr lang="en-US" sz="2400" dirty="0"/>
              <a:t>which requires connecting to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Redis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To </a:t>
            </a:r>
            <a:r>
              <a:rPr lang="en-US" sz="2400" dirty="0"/>
              <a:t>start, we need to </a:t>
            </a:r>
            <a:r>
              <a:rPr lang="en-US" sz="2400" b="1" dirty="0"/>
              <a:t>define</a:t>
            </a:r>
            <a:r>
              <a:rPr lang="en-US" sz="2400" dirty="0"/>
              <a:t> our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docker-compose.yml</a:t>
            </a:r>
            <a:r>
              <a:rPr lang="en-US" sz="2400" dirty="0"/>
              <a:t> file to launch the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Node.js</a:t>
            </a:r>
            <a:r>
              <a:rPr lang="en-US" sz="2400" dirty="0"/>
              <a:t> application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ea typeface="Courier New" charset="0"/>
              <a:cs typeface="Courier New" charset="0"/>
            </a:endParaRP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07480" y="1234619"/>
            <a:ext cx="4846320" cy="47089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./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Dockerfile</a:t>
            </a:r>
            <a:endParaRPr lang="en-US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Makerfile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docker-compose.yaml</a:t>
            </a:r>
            <a:endParaRPr lang="en-US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node_modules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redis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 .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npmignore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README.md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connection_breaker.js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index.js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 lib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package.json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package.json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server.js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20114" y="1179962"/>
            <a:ext cx="2104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Current Directory (.)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629400" y="1398687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67600" y="3303687"/>
            <a:ext cx="0" cy="152400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0400" y="2874049"/>
            <a:ext cx="0" cy="201038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riangle 23"/>
          <p:cNvSpPr/>
          <p:nvPr/>
        </p:nvSpPr>
        <p:spPr>
          <a:xfrm rot="10800000">
            <a:off x="6705600" y="1354490"/>
            <a:ext cx="182880" cy="8229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5" name="Triangle 24"/>
          <p:cNvSpPr/>
          <p:nvPr/>
        </p:nvSpPr>
        <p:spPr>
          <a:xfrm rot="10800000">
            <a:off x="7107382" y="2896303"/>
            <a:ext cx="182880" cy="8229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/>
          <p:cNvSpPr/>
          <p:nvPr/>
        </p:nvSpPr>
        <p:spPr>
          <a:xfrm rot="10800000">
            <a:off x="7590806" y="3259490"/>
            <a:ext cx="182880" cy="8229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angle 26"/>
          <p:cNvSpPr/>
          <p:nvPr/>
        </p:nvSpPr>
        <p:spPr>
          <a:xfrm rot="10800000">
            <a:off x="8566882" y="4440590"/>
            <a:ext cx="182880" cy="8229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345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sz="2400" dirty="0"/>
              <a:t> Given the </a:t>
            </a:r>
            <a:r>
              <a:rPr lang="en-US" sz="2400" b="1" dirty="0"/>
              <a:t>format</a:t>
            </a:r>
            <a:r>
              <a:rPr lang="en-US" sz="2400" dirty="0"/>
              <a:t> </a:t>
            </a:r>
            <a:r>
              <a:rPr lang="en-US" sz="2400" dirty="0" smtClean="0"/>
              <a:t>shared previously, </a:t>
            </a:r>
            <a:r>
              <a:rPr lang="en-US" sz="2400" dirty="0"/>
              <a:t>the file </a:t>
            </a:r>
            <a:r>
              <a:rPr lang="en-US" sz="2400" dirty="0" smtClean="0"/>
              <a:t>needs </a:t>
            </a:r>
            <a:r>
              <a:rPr lang="en-US" sz="2400" dirty="0"/>
              <a:t>to name the container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'web</a:t>
            </a:r>
            <a:r>
              <a:rPr lang="en-US" sz="2400" dirty="0"/>
              <a:t>' and set the build property to the current directory. </a:t>
            </a: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2286000" y="2209800"/>
            <a:ext cx="1981200" cy="1066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web: 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build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 .</a:t>
            </a:r>
            <a:endParaRPr lang="en-US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40" y="2364539"/>
            <a:ext cx="2778114" cy="2778114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629071" y="2286000"/>
            <a:ext cx="5810329" cy="35494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Wingdings" panose="05000000000000000000" pitchFamily="2" charset="2"/>
              <a:buChar char="q"/>
            </a:pPr>
            <a:r>
              <a:rPr lang="en-US" sz="2400" dirty="0" smtClean="0">
                <a:ea typeface="Courier New" charset="0"/>
                <a:cs typeface="Courier New" charset="0"/>
              </a:rPr>
              <a:t> </a:t>
            </a:r>
            <a:r>
              <a:rPr lang="en-US" sz="2400" dirty="0" smtClean="0"/>
              <a:t> Copying </a:t>
            </a:r>
            <a:r>
              <a:rPr lang="en-US" sz="2400" dirty="0"/>
              <a:t>the following </a:t>
            </a:r>
            <a:r>
              <a:rPr lang="en-US" sz="2400" dirty="0" smtClean="0"/>
              <a:t>code into our YAML file, will </a:t>
            </a:r>
            <a:r>
              <a:rPr lang="en-US" sz="2400" b="1" dirty="0"/>
              <a:t>define</a:t>
            </a:r>
            <a:r>
              <a:rPr lang="en-US" sz="2400" dirty="0"/>
              <a:t> a container called web, which is based on the build of the current directory</a:t>
            </a:r>
            <a:r>
              <a:rPr lang="en-US" sz="2400" dirty="0" smtClean="0"/>
              <a:t>.</a:t>
            </a:r>
          </a:p>
          <a:p>
            <a:pPr fontAlgn="auto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lvl="1" fontAlgn="auto">
              <a:buFont typeface="Wingdings" panose="05000000000000000000" pitchFamily="2" charset="2"/>
              <a:buChar char="q"/>
            </a:pPr>
            <a:r>
              <a:rPr lang="en-US" sz="2200" dirty="0">
                <a:ea typeface="Courier New" charset="0"/>
                <a:cs typeface="Courier New" charset="0"/>
              </a:rPr>
              <a:t> </a:t>
            </a:r>
            <a:r>
              <a:rPr lang="en-US" sz="2200" dirty="0" smtClean="0">
                <a:ea typeface="Courier New" charset="0"/>
                <a:cs typeface="Courier New" charset="0"/>
              </a:rPr>
              <a:t>NOTE: Remember we have a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Node.js</a:t>
            </a:r>
            <a:r>
              <a:rPr lang="en-US" sz="2200" dirty="0" smtClean="0">
                <a:ea typeface="Courier New" charset="0"/>
                <a:cs typeface="Courier New" charset="0"/>
              </a:rPr>
              <a:t> app in our current directory.</a:t>
            </a:r>
          </a:p>
          <a:p>
            <a:pPr fontAlgn="auto"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20609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Container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66802"/>
            <a:ext cx="10058401" cy="16152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sz="2400" dirty="0"/>
              <a:t>Docker Compose supports all of the properties which can be defined using 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docker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run.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To link two containers together to specify a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links</a:t>
            </a:r>
            <a:r>
              <a:rPr lang="en-US" sz="2400" dirty="0" smtClean="0"/>
              <a:t> </a:t>
            </a:r>
            <a:r>
              <a:rPr lang="en-US" sz="2400" dirty="0"/>
              <a:t>property and list required connections.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7521103" y="2682097"/>
            <a:ext cx="1981200" cy="1066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links: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-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redis</a:t>
            </a:r>
            <a:endParaRPr lang="en-US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043" y="2836836"/>
            <a:ext cx="2778114" cy="277811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097280" y="2700058"/>
            <a:ext cx="5163764" cy="32485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sz="2400" dirty="0"/>
              <a:t>For example, the following would link to the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redis</a:t>
            </a:r>
            <a:r>
              <a:rPr lang="en-US" sz="2400" dirty="0"/>
              <a:t> source container defined in the same file and assign the same name to the alias.</a:t>
            </a:r>
            <a:endParaRPr lang="en-US" sz="2400" dirty="0" smtClean="0">
              <a:latin typeface="+mj-lt"/>
              <a:ea typeface="Courier New" charset="0"/>
              <a:cs typeface="Courier New" charset="0"/>
            </a:endParaRPr>
          </a:p>
          <a:p>
            <a:pPr fontAlgn="auto"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34697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Container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66802"/>
            <a:ext cx="5163764" cy="16152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sz="2400" dirty="0"/>
              <a:t>The same format is used for other </a:t>
            </a:r>
            <a:r>
              <a:rPr lang="en-US" sz="2400" dirty="0" smtClean="0"/>
              <a:t>properties, </a:t>
            </a:r>
            <a:r>
              <a:rPr lang="en-US" sz="2400" dirty="0"/>
              <a:t>such as </a:t>
            </a:r>
            <a:r>
              <a:rPr lang="en-US" sz="2400" b="1" dirty="0" smtClean="0"/>
              <a:t>ports</a:t>
            </a:r>
            <a:r>
              <a:rPr lang="en-US" sz="2400" dirty="0" smtClean="0"/>
              <a:t>:</a:t>
            </a:r>
            <a:endParaRPr lang="en-US" sz="2400" dirty="0" smtClean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7521103" y="1676400"/>
            <a:ext cx="1981200" cy="19616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ports: 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- "3000”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- “3001” 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- "8000"</a:t>
            </a:r>
            <a:endParaRPr lang="en-US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043" y="2725987"/>
            <a:ext cx="2778114" cy="277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64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Container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7108" y="1135967"/>
            <a:ext cx="5163764" cy="16152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  <a:ea typeface="Courier New" charset="0"/>
                <a:cs typeface="Courier New" charset="0"/>
              </a:rPr>
              <a:t> </a:t>
            </a:r>
            <a:r>
              <a:rPr lang="en-US" sz="2400" dirty="0" smtClean="0"/>
              <a:t>So, after all that, our </a:t>
            </a:r>
            <a:r>
              <a:rPr lang="en-US" sz="2400" dirty="0" err="1" smtClean="0"/>
              <a:t>yaml</a:t>
            </a:r>
            <a:r>
              <a:rPr lang="en-US" sz="2400" dirty="0" smtClean="0"/>
              <a:t> file would look something like this.</a:t>
            </a:r>
            <a:endParaRPr lang="en-US" sz="2400" dirty="0" smtClean="0">
              <a:latin typeface="+mj-lt"/>
              <a:ea typeface="Courier New" charset="0"/>
              <a:cs typeface="Courier New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2168132" y="1260485"/>
            <a:ext cx="2937268" cy="28932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/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web:  </a:t>
            </a:r>
            <a:endParaRPr lang="de-DE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de-DE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de-DE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build</a:t>
            </a:r>
            <a:r>
              <a:rPr lang="de-DE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.  </a:t>
            </a:r>
            <a:r>
              <a:rPr lang="de-DE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pPr marL="0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de-DE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endParaRPr lang="de-DE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de-DE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de-DE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links</a:t>
            </a:r>
            <a:r>
              <a:rPr lang="de-DE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   </a:t>
            </a:r>
            <a:endParaRPr lang="de-DE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de-DE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de-DE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- </a:t>
            </a:r>
            <a:r>
              <a:rPr lang="de-DE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redis</a:t>
            </a:r>
            <a:r>
              <a:rPr lang="de-DE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de-DE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pPr marL="0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de-DE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de-DE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de-DE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ports</a:t>
            </a:r>
            <a:r>
              <a:rPr lang="de-DE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   </a:t>
            </a:r>
            <a:endParaRPr lang="de-DE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de-DE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de-DE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- </a:t>
            </a:r>
            <a:r>
              <a:rPr lang="de-DE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"3000"    </a:t>
            </a:r>
            <a:endParaRPr lang="de-DE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de-DE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de-DE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- </a:t>
            </a:r>
            <a:r>
              <a:rPr lang="de-DE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"3001"    </a:t>
            </a:r>
            <a:endParaRPr lang="de-DE" dirty="0" smtClean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de-DE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de-DE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- </a:t>
            </a:r>
            <a:r>
              <a:rPr lang="de-DE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"8000"</a:t>
            </a:r>
            <a:endParaRPr lang="en-US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2" y="3241686"/>
            <a:ext cx="2778114" cy="277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52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en-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-1" id="{156DCCF7-3646-4809-A083-4CE9C4CB5991}" vid="{794C7AB6-B06D-438C-8590-E0CE209F89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Green-1</Template>
  <TotalTime>31117</TotalTime>
  <Words>1755</Words>
  <Application>Microsoft Macintosh PowerPoint</Application>
  <PresentationFormat>Widescreen</PresentationFormat>
  <Paragraphs>224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Angsana New</vt:lpstr>
      <vt:lpstr>Calibri</vt:lpstr>
      <vt:lpstr>Calibri Light</vt:lpstr>
      <vt:lpstr>Courier New</vt:lpstr>
      <vt:lpstr>Wingdings</vt:lpstr>
      <vt:lpstr>Green-1</vt:lpstr>
      <vt:lpstr>Docker Compose</vt:lpstr>
      <vt:lpstr>Compose Introduction</vt:lpstr>
      <vt:lpstr>Compose Introduction</vt:lpstr>
      <vt:lpstr>YAML Format</vt:lpstr>
      <vt:lpstr>Defining Our First Container</vt:lpstr>
      <vt:lpstr>Formatting Basic</vt:lpstr>
      <vt:lpstr>Defining Container Properties</vt:lpstr>
      <vt:lpstr>Defining Container Properties</vt:lpstr>
      <vt:lpstr>First Container Overview</vt:lpstr>
      <vt:lpstr>Defining a Second Container</vt:lpstr>
      <vt:lpstr>Second Container Properties </vt:lpstr>
      <vt:lpstr>Starting Compose Up</vt:lpstr>
      <vt:lpstr>Docker Compose Management</vt:lpstr>
      <vt:lpstr>Scaling With Compose </vt:lpstr>
      <vt:lpstr>Scaling With Compose</vt:lpstr>
      <vt:lpstr>Stop and Remove</vt:lpstr>
      <vt:lpstr>Result Summary</vt:lpstr>
      <vt:lpstr>Lab</vt:lpstr>
      <vt:lpstr>End of Chapter</vt:lpstr>
    </vt:vector>
  </TitlesOfParts>
  <Company>Microsoft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Jong Youl</dc:creator>
  <cp:lastModifiedBy>Microsoft Office User</cp:lastModifiedBy>
  <cp:revision>1425</cp:revision>
  <dcterms:created xsi:type="dcterms:W3CDTF">2010-11-02T19:01:47Z</dcterms:created>
  <dcterms:modified xsi:type="dcterms:W3CDTF">2017-07-14T21:10:49Z</dcterms:modified>
</cp:coreProperties>
</file>