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6"/>
  </p:notesMasterIdLst>
  <p:sldIdLst>
    <p:sldId id="492" r:id="rId2"/>
    <p:sldId id="686" r:id="rId3"/>
    <p:sldId id="604" r:id="rId4"/>
    <p:sldId id="699" r:id="rId5"/>
    <p:sldId id="706" r:id="rId6"/>
    <p:sldId id="694" r:id="rId7"/>
    <p:sldId id="701" r:id="rId8"/>
    <p:sldId id="702" r:id="rId9"/>
    <p:sldId id="703" r:id="rId10"/>
    <p:sldId id="705" r:id="rId11"/>
    <p:sldId id="704" r:id="rId12"/>
    <p:sldId id="717" r:id="rId13"/>
    <p:sldId id="707" r:id="rId14"/>
    <p:sldId id="708" r:id="rId15"/>
    <p:sldId id="709" r:id="rId16"/>
    <p:sldId id="710" r:id="rId17"/>
    <p:sldId id="711" r:id="rId18"/>
    <p:sldId id="712" r:id="rId19"/>
    <p:sldId id="714" r:id="rId20"/>
    <p:sldId id="715" r:id="rId21"/>
    <p:sldId id="716" r:id="rId22"/>
    <p:sldId id="718" r:id="rId23"/>
    <p:sldId id="719" r:id="rId24"/>
    <p:sldId id="720" r:id="rId25"/>
    <p:sldId id="722" r:id="rId26"/>
    <p:sldId id="723" r:id="rId27"/>
    <p:sldId id="724" r:id="rId28"/>
    <p:sldId id="725" r:id="rId29"/>
    <p:sldId id="727" r:id="rId30"/>
    <p:sldId id="728" r:id="rId31"/>
    <p:sldId id="729" r:id="rId32"/>
    <p:sldId id="730" r:id="rId33"/>
    <p:sldId id="596" r:id="rId34"/>
    <p:sldId id="560" r:id="rId3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26" autoAdjust="0"/>
    <p:restoredTop sz="71064" autoAdjust="0"/>
  </p:normalViewPr>
  <p:slideViewPr>
    <p:cSldViewPr>
      <p:cViewPr>
        <p:scale>
          <a:sx n="66" d="100"/>
          <a:sy n="66" d="100"/>
        </p:scale>
        <p:origin x="1688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82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03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448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1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004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674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985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770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76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827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346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609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517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249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07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87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36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40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01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16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52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95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74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24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Docker Swarm</a:t>
            </a:r>
            <a:endParaRPr lang="en-US" alt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 smtClean="0"/>
              <a:t>Connecting and managing multiple 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first </a:t>
            </a:r>
            <a:r>
              <a:rPr lang="en-US" sz="2400" dirty="0" smtClean="0"/>
              <a:t>task </a:t>
            </a:r>
            <a:r>
              <a:rPr lang="en-US" sz="2400" dirty="0"/>
              <a:t>is to </a:t>
            </a:r>
            <a:r>
              <a:rPr lang="en-US" sz="2400" b="1" dirty="0"/>
              <a:t>obtain</a:t>
            </a:r>
            <a:r>
              <a:rPr lang="en-US" sz="2400" dirty="0"/>
              <a:t> the token required to add a </a:t>
            </a:r>
            <a:r>
              <a:rPr lang="en-US" sz="2400" dirty="0" smtClean="0"/>
              <a:t>node to </a:t>
            </a:r>
            <a:r>
              <a:rPr lang="en-US" sz="2400" dirty="0"/>
              <a:t>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For </a:t>
            </a:r>
            <a:r>
              <a:rPr lang="en-US" sz="2400" dirty="0"/>
              <a:t>demonstration purposes, we'll ask the manager what the </a:t>
            </a:r>
            <a:r>
              <a:rPr lang="en-US" sz="2400" b="1" dirty="0"/>
              <a:t>token</a:t>
            </a:r>
            <a:r>
              <a:rPr lang="en-US" sz="2400" dirty="0"/>
              <a:t> is via 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swarm join-token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NOTE: In </a:t>
            </a:r>
            <a:r>
              <a:rPr lang="en-US" sz="2200" dirty="0"/>
              <a:t>production, this token should be stored securely and only accessible by trusted individuals.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554479" y="2741581"/>
            <a:ext cx="9144000" cy="65711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token=$(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-H 172.17.0.65:2345 swarm join-token -q worker) &amp;&amp; echo $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token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7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On </a:t>
            </a:r>
            <a:r>
              <a:rPr lang="en-US" sz="2400" dirty="0"/>
              <a:t>the second host, </a:t>
            </a:r>
            <a:r>
              <a:rPr lang="en-US" sz="2400" b="1" dirty="0"/>
              <a:t>join</a:t>
            </a:r>
            <a:r>
              <a:rPr lang="en-US" sz="2400" dirty="0"/>
              <a:t> the cluster by requesting access via the manager.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b="1" dirty="0"/>
              <a:t>token</a:t>
            </a:r>
            <a:r>
              <a:rPr lang="en-US" sz="2400" dirty="0"/>
              <a:t> is provided as an additional </a:t>
            </a:r>
            <a:r>
              <a:rPr lang="en-US" sz="2400" dirty="0" smtClean="0"/>
              <a:t>parameter, like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752600" y="2209800"/>
            <a:ext cx="7865580" cy="34915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swarm join 172.17.0.65:2377 --token $token</a:t>
            </a:r>
          </a:p>
        </p:txBody>
      </p:sp>
    </p:spTree>
    <p:extLst>
      <p:ext uri="{BB962C8B-B14F-4D97-AF65-F5344CB8AC3E}">
        <p14:creationId xmlns:p14="http://schemas.microsoft.com/office/powerpoint/2010/main" val="849665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By </a:t>
            </a:r>
            <a:r>
              <a:rPr lang="en-US" sz="2400" b="1" dirty="0"/>
              <a:t>default</a:t>
            </a:r>
            <a:r>
              <a:rPr lang="en-US" sz="2400" dirty="0"/>
              <a:t>, the manager will automatically accept new nodes being added to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You </a:t>
            </a:r>
            <a:r>
              <a:rPr lang="en-US" sz="2400" dirty="0"/>
              <a:t>can </a:t>
            </a:r>
            <a:r>
              <a:rPr lang="en-US" sz="2400" b="1" dirty="0"/>
              <a:t>view</a:t>
            </a:r>
            <a:r>
              <a:rPr lang="en-US" sz="2400" dirty="0"/>
              <a:t> all nodes in the cluster </a:t>
            </a:r>
            <a:r>
              <a:rPr lang="en-US" sz="2400" dirty="0" smtClean="0"/>
              <a:t>using: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Output: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66801" y="3429001"/>
            <a:ext cx="10286999" cy="990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            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HOSTNAME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STATUS  AVAILABILITY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MANAGER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STATUS5re1humv246m6clujn0zng9jy   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Ready   Activerbavg04vwiijyzzjwdjoc3io2 * 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Ready   Active        Leader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72000" y="2514600"/>
            <a:ext cx="2426263" cy="323708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ls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8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Swarm Mode also introduces </a:t>
            </a:r>
            <a:r>
              <a:rPr lang="en-US" sz="2400" dirty="0" smtClean="0"/>
              <a:t>another </a:t>
            </a:r>
            <a:r>
              <a:rPr lang="en-US" sz="2400" b="1" dirty="0" smtClean="0"/>
              <a:t>networking</a:t>
            </a:r>
            <a:r>
              <a:rPr lang="en-US" sz="2400" dirty="0" smtClean="0"/>
              <a:t> </a:t>
            </a:r>
            <a:r>
              <a:rPr lang="en-US" sz="2400" dirty="0"/>
              <a:t>model.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b="1" dirty="0"/>
              <a:t>previous</a:t>
            </a:r>
            <a:r>
              <a:rPr lang="en-US" sz="2400" dirty="0"/>
              <a:t> versions, Docker required the use of an external key-value store, such as Consul, to ensure consistency across the network.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need for consensus and KV has now been incorporated </a:t>
            </a:r>
            <a:r>
              <a:rPr lang="en-US" sz="2400" b="1" dirty="0"/>
              <a:t>internally</a:t>
            </a:r>
            <a:r>
              <a:rPr lang="en-US" sz="2400" dirty="0"/>
              <a:t> into Docker and no longer depends on external services.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30669"/>
            <a:ext cx="4876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7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improved networking approach follows the </a:t>
            </a:r>
            <a:r>
              <a:rPr lang="en-US" sz="2400" b="1" dirty="0"/>
              <a:t>same</a:t>
            </a:r>
            <a:r>
              <a:rPr lang="en-US" sz="2400" dirty="0"/>
              <a:t> syntax as previously.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overlay</a:t>
            </a:r>
            <a:r>
              <a:rPr lang="en-US" sz="2400" dirty="0"/>
              <a:t> network is used to enable containers on different hosts to communicate.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Under </a:t>
            </a:r>
            <a:r>
              <a:rPr lang="en-US" sz="2400" dirty="0"/>
              <a:t>the covers, this is a Virtual Extensible LAN (</a:t>
            </a:r>
            <a:r>
              <a:rPr lang="en-US" sz="2400" b="1" dirty="0"/>
              <a:t>VXLAN</a:t>
            </a:r>
            <a:r>
              <a:rPr lang="en-US" sz="2400" dirty="0"/>
              <a:t>), designed for large scale cloud based deployments.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52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following command will create a new overlay network called </a:t>
            </a:r>
            <a:r>
              <a:rPr lang="en-US" sz="2400" b="1" dirty="0" err="1" smtClean="0"/>
              <a:t>skynet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All </a:t>
            </a:r>
            <a:r>
              <a:rPr lang="en-US" sz="2400" dirty="0"/>
              <a:t>containers </a:t>
            </a:r>
            <a:r>
              <a:rPr lang="en-US" sz="2400" b="1" dirty="0"/>
              <a:t>registered</a:t>
            </a:r>
            <a:r>
              <a:rPr lang="en-US" sz="2400" dirty="0"/>
              <a:t> to this network can communicate with each other, regardless of which node they </a:t>
            </a:r>
            <a:r>
              <a:rPr lang="en-US" sz="2400" dirty="0" smtClean="0"/>
              <a:t>are deployed onto.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26468" y="1634247"/>
            <a:ext cx="6297422" cy="34695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network create -d overlay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skynet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21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By default, Docker uses a </a:t>
            </a:r>
            <a:r>
              <a:rPr lang="en-US" sz="2400" b="1" dirty="0"/>
              <a:t>spread</a:t>
            </a:r>
            <a:r>
              <a:rPr lang="en-US" sz="2400" dirty="0"/>
              <a:t> replication model for deciding which containers should run on which hosts.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spread approach ensures that containers are deployed across the cluster </a:t>
            </a:r>
            <a:r>
              <a:rPr lang="en-US" sz="2400" b="1" dirty="0"/>
              <a:t>evenly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one </a:t>
            </a:r>
            <a:r>
              <a:rPr lang="en-US" sz="2400" dirty="0"/>
              <a:t>of the nodes are </a:t>
            </a:r>
            <a:r>
              <a:rPr lang="en-US" sz="2400" b="1" dirty="0"/>
              <a:t>removed</a:t>
            </a:r>
            <a:r>
              <a:rPr lang="en-US" sz="2400" dirty="0"/>
              <a:t> </a:t>
            </a:r>
            <a:r>
              <a:rPr lang="en-US" sz="2400" dirty="0" smtClean="0"/>
              <a:t>from </a:t>
            </a:r>
            <a:r>
              <a:rPr lang="en-US" sz="2400" dirty="0"/>
              <a:t>the cluster, the containers running are spread across the other available </a:t>
            </a:r>
            <a:r>
              <a:rPr lang="en-US" sz="2400" dirty="0" smtClean="0"/>
              <a:t>nodes.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73" y="3056197"/>
            <a:ext cx="3403590" cy="34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8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new </a:t>
            </a:r>
            <a:r>
              <a:rPr lang="en-US" sz="2400" b="1" dirty="0" smtClean="0"/>
              <a:t>Services</a:t>
            </a:r>
            <a:r>
              <a:rPr lang="en-US" sz="2400" dirty="0" smtClean="0"/>
              <a:t> concept </a:t>
            </a:r>
            <a:r>
              <a:rPr lang="en-US" sz="2400" dirty="0"/>
              <a:t>is used to run containers across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is a </a:t>
            </a:r>
            <a:r>
              <a:rPr lang="en-US" sz="2400" b="1" dirty="0"/>
              <a:t>higher-level</a:t>
            </a:r>
            <a:r>
              <a:rPr lang="en-US" sz="2400" dirty="0"/>
              <a:t> concept than containers.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service allows you to define how applications should be deployed at </a:t>
            </a:r>
            <a:r>
              <a:rPr lang="en-US" sz="2400" b="1" dirty="0"/>
              <a:t>scale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updating the service, Docker updates the container required in a </a:t>
            </a:r>
            <a:r>
              <a:rPr lang="en-US" sz="2400" b="1" dirty="0"/>
              <a:t>managed</a:t>
            </a:r>
            <a:r>
              <a:rPr lang="en-US" sz="2400" dirty="0"/>
              <a:t> way.</a:t>
            </a:r>
            <a:r>
              <a:rPr lang="en-US" sz="24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210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As an </a:t>
            </a:r>
            <a:r>
              <a:rPr lang="en-US" sz="2400" b="1" dirty="0" smtClean="0"/>
              <a:t>example</a:t>
            </a:r>
            <a:r>
              <a:rPr lang="en-US" sz="2400" dirty="0" smtClean="0"/>
              <a:t>, let’s deploy the </a:t>
            </a:r>
            <a:r>
              <a:rPr lang="en-US" sz="2400" dirty="0"/>
              <a:t>Docker Image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-http-server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We will give it </a:t>
            </a:r>
            <a:r>
              <a:rPr lang="en-US" sz="2400" dirty="0"/>
              <a:t>a friendly </a:t>
            </a:r>
            <a:r>
              <a:rPr lang="en-US" sz="2400" b="1" dirty="0"/>
              <a:t>name</a:t>
            </a:r>
            <a:r>
              <a:rPr lang="en-US" sz="2400" dirty="0"/>
              <a:t> </a:t>
            </a:r>
            <a:r>
              <a:rPr lang="en-US" sz="2400" dirty="0" smtClean="0"/>
              <a:t>like,</a:t>
            </a:r>
            <a:r>
              <a:rPr lang="en-US" sz="2400" dirty="0"/>
              <a:t> 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http.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 </a:t>
            </a:r>
            <a:r>
              <a:rPr lang="en-US" sz="2400" dirty="0" smtClean="0"/>
              <a:t>And we will </a:t>
            </a:r>
            <a:r>
              <a:rPr lang="en-US" sz="2400" b="1" dirty="0" smtClean="0"/>
              <a:t>attach</a:t>
            </a:r>
            <a:r>
              <a:rPr lang="en-US" sz="2400" dirty="0" smtClean="0"/>
              <a:t> it to </a:t>
            </a:r>
            <a:r>
              <a:rPr lang="en-US" sz="2400" dirty="0"/>
              <a:t>the newly created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skynet</a:t>
            </a:r>
            <a:r>
              <a:rPr lang="en-US" sz="2400" dirty="0"/>
              <a:t> network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For ensuring replication and availability, we </a:t>
            </a:r>
            <a:r>
              <a:rPr lang="en-US" sz="2400" dirty="0" smtClean="0"/>
              <a:t>will run </a:t>
            </a:r>
            <a:r>
              <a:rPr lang="en-US" sz="2400" dirty="0"/>
              <a:t>two </a:t>
            </a:r>
            <a:r>
              <a:rPr lang="en-US" sz="2400" dirty="0" smtClean="0"/>
              <a:t>instances </a:t>
            </a:r>
            <a:r>
              <a:rPr lang="en-US" sz="2400" dirty="0"/>
              <a:t>of </a:t>
            </a:r>
            <a:r>
              <a:rPr lang="en-US" sz="2400" b="1" dirty="0"/>
              <a:t>replicas</a:t>
            </a:r>
            <a:r>
              <a:rPr lang="en-US" sz="2400" dirty="0"/>
              <a:t>, of the container across our cluster.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005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Finally, we </a:t>
            </a:r>
            <a:r>
              <a:rPr lang="en-US" sz="2400" dirty="0" smtClean="0"/>
              <a:t>will load </a:t>
            </a:r>
            <a:r>
              <a:rPr lang="en-US" sz="2400" dirty="0"/>
              <a:t>balance these two containers </a:t>
            </a:r>
            <a:r>
              <a:rPr lang="en-US" sz="2400" b="1" dirty="0"/>
              <a:t>together</a:t>
            </a:r>
            <a:r>
              <a:rPr lang="en-US" sz="2400" dirty="0"/>
              <a:t> on port </a:t>
            </a:r>
            <a:r>
              <a:rPr lang="en-US" sz="2400" i="1" dirty="0"/>
              <a:t>80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Sending an HTTP request </a:t>
            </a:r>
            <a:r>
              <a:rPr lang="en-US" sz="2400" dirty="0"/>
              <a:t>to any of the nodes in the cluster will </a:t>
            </a:r>
            <a:r>
              <a:rPr lang="en-US" sz="2400" dirty="0" smtClean="0"/>
              <a:t>process the request </a:t>
            </a:r>
            <a:r>
              <a:rPr lang="en-US" sz="2400" dirty="0"/>
              <a:t>by </a:t>
            </a:r>
            <a:r>
              <a:rPr lang="en-US" sz="2400" b="1" dirty="0"/>
              <a:t>one</a:t>
            </a:r>
            <a:r>
              <a:rPr lang="en-US" sz="2400" dirty="0"/>
              <a:t> of the containers within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 NOTE: The </a:t>
            </a:r>
            <a:r>
              <a:rPr lang="en-US" sz="2200" dirty="0"/>
              <a:t>node which </a:t>
            </a:r>
            <a:r>
              <a:rPr lang="en-US" sz="2200" dirty="0" smtClean="0"/>
              <a:t>accepts </a:t>
            </a:r>
            <a:r>
              <a:rPr lang="en-US" sz="2200" dirty="0"/>
              <a:t>the request might not be the node where the container responses. Instead, Docker load-balances requests across all available containers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So, what should our </a:t>
            </a:r>
            <a:r>
              <a:rPr lang="en-US" sz="2400" b="1" dirty="0" smtClean="0"/>
              <a:t>code</a:t>
            </a:r>
            <a:r>
              <a:rPr lang="en-US" sz="2400" dirty="0" smtClean="0"/>
              <a:t> look like?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00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/>
              <a:t> </a:t>
            </a:r>
            <a:r>
              <a:rPr lang="en-US" sz="2400" b="1" smtClean="0"/>
              <a:t>Here</a:t>
            </a:r>
            <a:r>
              <a:rPr lang="en-US" sz="2400" smtClean="0"/>
              <a:t> it is: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057400" y="3048000"/>
            <a:ext cx="7894321" cy="6096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create --name http --network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skynet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replicas 2 -p 80:80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-http-server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63981" y="4274158"/>
            <a:ext cx="382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Indicated which Image to use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5200" y="1767386"/>
            <a:ext cx="412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Assigned it to “</a:t>
            </a:r>
            <a:r>
              <a:rPr lang="en-US" sz="2400" dirty="0" err="1" smtClean="0"/>
              <a:t>skynet</a:t>
            </a:r>
            <a:r>
              <a:rPr lang="en-US" sz="2400" dirty="0" smtClean="0"/>
              <a:t>” network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54812" y="3917871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Exposed port 80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7440" y="4345951"/>
            <a:ext cx="241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Created 2 replicas</a:t>
            </a:r>
            <a:endParaRPr lang="en-US" sz="2400" dirty="0"/>
          </a:p>
        </p:txBody>
      </p:sp>
      <p:cxnSp>
        <p:nvCxnSpPr>
          <p:cNvPr id="20" name="Straight Connector 19"/>
          <p:cNvCxnSpPr>
            <a:endCxn id="16" idx="2"/>
          </p:cNvCxnSpPr>
          <p:nvPr/>
        </p:nvCxnSpPr>
        <p:spPr>
          <a:xfrm flipV="1">
            <a:off x="8350401" y="2229051"/>
            <a:ext cx="1027159" cy="849971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578714" y="2542720"/>
            <a:ext cx="761574" cy="548892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32514" y="3593098"/>
            <a:ext cx="491832" cy="323426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>
            <a:off x="7012611" y="3631735"/>
            <a:ext cx="1064394" cy="642423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806603" y="3631735"/>
            <a:ext cx="961798" cy="736415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5723" y="2051616"/>
            <a:ext cx="217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Named it “http”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55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You can </a:t>
            </a:r>
            <a:r>
              <a:rPr lang="en-US" sz="2400" b="1" dirty="0"/>
              <a:t>view</a:t>
            </a:r>
            <a:r>
              <a:rPr lang="en-US" sz="2400" dirty="0"/>
              <a:t> the services running on the cluster using the CLI command 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701416" y="1752600"/>
            <a:ext cx="2850126" cy="304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service ls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313980" y="2744047"/>
            <a:ext cx="9871611" cy="8373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NAME  MODE        REPLICAS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                4l4yr9hv663w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  replicated  2/2       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-http-	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server:latest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25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As containers are started you will see them using the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/>
              <a:t> command. You should see one instance of the container on </a:t>
            </a:r>
            <a:r>
              <a:rPr lang="en-US" sz="2400" b="1" dirty="0"/>
              <a:t>each</a:t>
            </a:r>
            <a:r>
              <a:rPr lang="en-US" sz="2400" dirty="0"/>
              <a:t> host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 smtClean="0"/>
              <a:t>Listing</a:t>
            </a:r>
            <a:r>
              <a:rPr lang="en-US" sz="2400" dirty="0" smtClean="0"/>
              <a:t> </a:t>
            </a:r>
            <a:r>
              <a:rPr lang="en-US" sz="2400" dirty="0"/>
              <a:t>containers on the first host </a:t>
            </a:r>
            <a:r>
              <a:rPr lang="en-US" sz="2400" dirty="0" smtClean="0"/>
              <a:t>using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 smtClean="0"/>
              <a:t> will produce: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Listing </a:t>
            </a:r>
            <a:r>
              <a:rPr lang="en-US" sz="2400" dirty="0"/>
              <a:t>containers on the </a:t>
            </a:r>
            <a:r>
              <a:rPr lang="en-US" sz="2400" b="1" dirty="0"/>
              <a:t>second</a:t>
            </a:r>
            <a:r>
              <a:rPr lang="en-US" sz="2400" dirty="0"/>
              <a:t> host </a:t>
            </a:r>
            <a:r>
              <a:rPr lang="en-US" sz="2400" dirty="0" smtClean="0"/>
              <a:t>using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ea typeface="Courier New" charset="0"/>
                <a:cs typeface="Courier New" charset="0"/>
              </a:rPr>
              <a:t>produces</a:t>
            </a: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46874" y="2619799"/>
            <a:ext cx="3759210" cy="815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&lt;host-1-id&gt;  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Image:name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246874" y="4800600"/>
            <a:ext cx="3759210" cy="815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&lt;host-2-id&gt;  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Image:name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92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If </a:t>
            </a:r>
            <a:r>
              <a:rPr lang="en-US" sz="2400" dirty="0"/>
              <a:t>we issue an HTTP request to the </a:t>
            </a:r>
            <a:r>
              <a:rPr lang="en-US" sz="2400" b="1" dirty="0"/>
              <a:t>public</a:t>
            </a:r>
            <a:r>
              <a:rPr lang="en-US" sz="2400" dirty="0"/>
              <a:t> port, it will be processed by the two </a:t>
            </a:r>
            <a:r>
              <a:rPr lang="en-US" sz="2400" dirty="0" smtClean="0"/>
              <a:t>containers: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If we issue the same command again, what do you think the results will be?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810001" y="1905000"/>
            <a:ext cx="281940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url &lt;localhost&gt;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049778" y="3111630"/>
            <a:ext cx="8153399" cy="3818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&lt;h1&gt;This request was processed by host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“host-1-id”&lt;/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h1&gt;</a:t>
            </a:r>
          </a:p>
        </p:txBody>
      </p:sp>
    </p:spTree>
    <p:extLst>
      <p:ext uri="{BB962C8B-B14F-4D97-AF65-F5344CB8AC3E}">
        <p14:creationId xmlns:p14="http://schemas.microsoft.com/office/powerpoint/2010/main" val="1288062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Everything happens just like before, except this request was processed by host 2’s container instance: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049779" y="2438400"/>
            <a:ext cx="8153399" cy="3818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&lt;h1&gt;This request was processed by host: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“host-2-id”&lt;/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h1&gt;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547192" y="2743200"/>
            <a:ext cx="961798" cy="736415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8467" y="3599488"/>
            <a:ext cx="535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Notice which container id is given. Again, </a:t>
            </a:r>
          </a:p>
          <a:p>
            <a:pPr algn="ctr"/>
            <a:r>
              <a:rPr lang="en-US" sz="2400" dirty="0" smtClean="0"/>
              <a:t>using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 smtClean="0"/>
              <a:t> we could verify this.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73" y="2594853"/>
            <a:ext cx="3473244" cy="34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43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if we do it again?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79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Service concept allows you to inspect the health and state of your cluster and the running applications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You can view the list of all the tasks associated with a service across the </a:t>
            </a:r>
            <a:r>
              <a:rPr lang="en-US" sz="2400" dirty="0" smtClean="0"/>
              <a:t>cluster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 NOTE: In </a:t>
            </a:r>
            <a:r>
              <a:rPr lang="en-US" sz="2200" dirty="0"/>
              <a:t>this case, each task is a </a:t>
            </a:r>
            <a:r>
              <a:rPr lang="en-US" sz="2200" dirty="0" smtClean="0"/>
              <a:t>container.</a:t>
            </a:r>
            <a:r>
              <a:rPr lang="en-US" sz="2200" dirty="0"/>
              <a:t>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95413" y="2456048"/>
            <a:ext cx="4262131" cy="43299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2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service </a:t>
            </a:r>
            <a:r>
              <a:rPr lang="en-US" sz="22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http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295400" y="4260456"/>
            <a:ext cx="9860280" cy="13732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NAME    IMAGE                               NODE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&lt;service-id-1&gt; http.1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&lt;service-id-2&gt; http.2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12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You can view </a:t>
            </a:r>
            <a:r>
              <a:rPr lang="en-US" sz="2400" dirty="0" smtClean="0"/>
              <a:t>more details </a:t>
            </a:r>
            <a:r>
              <a:rPr lang="en-US" sz="2400" dirty="0"/>
              <a:t>and </a:t>
            </a:r>
            <a:r>
              <a:rPr lang="en-US" sz="2400" dirty="0" smtClean="0"/>
              <a:t>the configuration </a:t>
            </a:r>
            <a:r>
              <a:rPr lang="en-US" sz="2400" dirty="0"/>
              <a:t>of a </a:t>
            </a:r>
            <a:r>
              <a:rPr lang="en-US" sz="2400" dirty="0" smtClean="0"/>
              <a:t>service by using: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Output:</a:t>
            </a: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90800" y="1752600"/>
            <a:ext cx="591819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inspect --pretty http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872739" y="3382368"/>
            <a:ext cx="6446521" cy="2171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ID:          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9b60zdcri52tvo1sskwsta44f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       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Service 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Mode: 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Replicated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Replicas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  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34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On each node, you can ask what tasks it is currently running.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NOTE: Self </a:t>
            </a:r>
            <a:r>
              <a:rPr lang="en-US" sz="2200" dirty="0"/>
              <a:t>refers to the manager node Leader: 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ea typeface="Courier New" charset="0"/>
                <a:cs typeface="Courier New" charset="0"/>
              </a:rPr>
              <a:t> </a:t>
            </a:r>
            <a:r>
              <a:rPr lang="en-US" sz="2600" dirty="0" smtClean="0">
                <a:ea typeface="Courier New" charset="0"/>
                <a:cs typeface="Courier New" charset="0"/>
              </a:rPr>
              <a:t>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198619" y="1709489"/>
            <a:ext cx="3345182" cy="42411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self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295400" y="4260456"/>
            <a:ext cx="9860280" cy="921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NAME    IMAGE                               NODE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&lt;service-id-1&gt; http.2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20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Using the ID of a node you can query individual hosts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ea typeface="Courier New" charset="0"/>
                <a:cs typeface="Courier New" charset="0"/>
              </a:rPr>
              <a:t> </a:t>
            </a:r>
            <a:r>
              <a:rPr lang="en-US" sz="2600" dirty="0" smtClean="0">
                <a:ea typeface="Courier New" charset="0"/>
                <a:cs typeface="Courier New" charset="0"/>
              </a:rPr>
              <a:t>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6883" y="1778499"/>
            <a:ext cx="7473317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$(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ls -q | head -n1)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196338" y="3570269"/>
            <a:ext cx="9860280" cy="921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NAME    IMAGE                               NODE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&lt;service-id-2&gt; http.1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5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</a:t>
            </a:r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run on </a:t>
            </a:r>
            <a:r>
              <a:rPr lang="en-US" sz="2800" b="1" dirty="0"/>
              <a:t>single</a:t>
            </a:r>
            <a:r>
              <a:rPr lang="en-US" sz="2800" dirty="0"/>
              <a:t> Docker host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are </a:t>
            </a:r>
            <a:r>
              <a:rPr lang="en-US" sz="2800" b="1" dirty="0"/>
              <a:t>ephemeral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can have external persistence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do not contain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Operating </a:t>
            </a:r>
            <a:r>
              <a:rPr lang="en-US" sz="2800" dirty="0"/>
              <a:t>system </a:t>
            </a:r>
            <a:r>
              <a:rPr lang="en-US" sz="2800" b="1" dirty="0"/>
              <a:t>matters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257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A Service </a:t>
            </a:r>
            <a:r>
              <a:rPr lang="en-US" sz="2400" dirty="0" smtClean="0"/>
              <a:t>also allows </a:t>
            </a:r>
            <a:r>
              <a:rPr lang="en-US" sz="2400" dirty="0"/>
              <a:t>us to scale how many instances of a task is running across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it understands how to launch containers and which containers are running, it can easily start, or remove, containers as required.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At </a:t>
            </a:r>
            <a:r>
              <a:rPr lang="en-US" sz="2400" dirty="0"/>
              <a:t>the moment the scaling is manual</a:t>
            </a:r>
            <a:r>
              <a:rPr lang="en-US" sz="2400" dirty="0" smtClean="0"/>
              <a:t>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400" dirty="0" smtClean="0"/>
              <a:t>However</a:t>
            </a:r>
            <a:r>
              <a:rPr lang="en-US" sz="2400" dirty="0"/>
              <a:t>, the API could be hooked up to </a:t>
            </a:r>
            <a:r>
              <a:rPr lang="en-US" sz="2400" dirty="0" smtClean="0"/>
              <a:t>                                                                              an </a:t>
            </a:r>
            <a:r>
              <a:rPr lang="en-US" sz="2400" dirty="0"/>
              <a:t>external system such as a metrics </a:t>
            </a:r>
            <a:r>
              <a:rPr lang="en-US" sz="2400" dirty="0" smtClean="0"/>
              <a:t>                                                                     dashboard</a:t>
            </a:r>
            <a:r>
              <a:rPr lang="en-US" sz="2400" dirty="0"/>
              <a:t>. </a:t>
            </a: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51" y="2451543"/>
            <a:ext cx="4572000" cy="38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9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In our example, </a:t>
            </a:r>
            <a:r>
              <a:rPr lang="en-US" sz="2400" dirty="0"/>
              <a:t>we </a:t>
            </a:r>
            <a:r>
              <a:rPr lang="en-US" sz="2400" dirty="0" smtClean="0"/>
              <a:t>had two </a:t>
            </a:r>
            <a:r>
              <a:rPr lang="en-US" sz="2400" dirty="0"/>
              <a:t>load-balanced containers running</a:t>
            </a:r>
            <a:r>
              <a:rPr lang="en-US" sz="2400" dirty="0" smtClean="0"/>
              <a:t>, </a:t>
            </a:r>
            <a:r>
              <a:rPr lang="en-US" sz="2400" dirty="0"/>
              <a:t>processing our requests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400" dirty="0"/>
              <a:t>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Command </a:t>
            </a:r>
            <a:r>
              <a:rPr lang="en-US" sz="2400" dirty="0"/>
              <a:t>below </a:t>
            </a:r>
            <a:r>
              <a:rPr lang="en-US" sz="2400" dirty="0" smtClean="0"/>
              <a:t>would scale </a:t>
            </a:r>
            <a:r>
              <a:rPr lang="en-US" sz="2400" dirty="0"/>
              <a:t>our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http</a:t>
            </a:r>
            <a:r>
              <a:rPr lang="en-US" sz="2400" dirty="0"/>
              <a:t> service to be </a:t>
            </a:r>
            <a:r>
              <a:rPr lang="en-US" sz="2400" dirty="0" smtClean="0"/>
              <a:t>run </a:t>
            </a:r>
            <a:r>
              <a:rPr lang="en-US" sz="2400" dirty="0"/>
              <a:t>across five </a:t>
            </a:r>
            <a:r>
              <a:rPr lang="en-US" sz="2400" dirty="0" smtClean="0"/>
              <a:t>containers: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On each host, you will see additional nodes being </a:t>
            </a:r>
            <a:r>
              <a:rPr lang="en-US" sz="2400" dirty="0" smtClean="0"/>
              <a:t>started.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load balancer will automatically be updated.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Requests </a:t>
            </a:r>
            <a:r>
              <a:rPr lang="en-US" sz="2400" dirty="0"/>
              <a:t>will now be processed across the new containers.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352800" y="2872902"/>
            <a:ext cx="5444807" cy="38605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scale http=5</a:t>
            </a:r>
          </a:p>
        </p:txBody>
      </p:sp>
    </p:spTree>
    <p:extLst>
      <p:ext uri="{BB962C8B-B14F-4D97-AF65-F5344CB8AC3E}">
        <p14:creationId xmlns:p14="http://schemas.microsoft.com/office/powerpoint/2010/main" val="14031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The </a:t>
            </a:r>
            <a:r>
              <a:rPr lang="en-US" sz="2400" dirty="0"/>
              <a:t>result of this scenario is a two-node Swarm </a:t>
            </a:r>
            <a:r>
              <a:rPr lang="en-US" sz="2400" dirty="0" smtClean="0"/>
              <a:t>cluster </a:t>
            </a:r>
            <a:r>
              <a:rPr lang="en-US" sz="2400" dirty="0"/>
              <a:t>which can run load-balanced containers that can be scaled up and down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46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4084" y="1143000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Describe swarm in a sentence of two, here.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13955"/>
            <a:ext cx="8686800" cy="45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9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/>
              <a:t>Swarm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9679" y="12192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Turn single host Docker host into a Multi-host </a:t>
            </a:r>
            <a:r>
              <a:rPr lang="en-US" sz="2400" dirty="0" smtClean="0"/>
              <a:t>with Docker </a:t>
            </a:r>
            <a:r>
              <a:rPr lang="en-US" sz="2400" dirty="0"/>
              <a:t>Swarm Mode.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All </a:t>
            </a:r>
            <a:r>
              <a:rPr lang="en-US" sz="2400" dirty="0"/>
              <a:t>containers are only </a:t>
            </a:r>
            <a:r>
              <a:rPr lang="en-US" sz="2400" b="1" dirty="0"/>
              <a:t>deployed</a:t>
            </a:r>
            <a:r>
              <a:rPr lang="en-US" sz="2400" dirty="0"/>
              <a:t> onto the engine.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Swarm </a:t>
            </a:r>
            <a:r>
              <a:rPr lang="en-US" sz="2400" dirty="0"/>
              <a:t>Mode turns it into a multi-host </a:t>
            </a:r>
            <a:r>
              <a:rPr lang="en-US" sz="2400" b="1" dirty="0"/>
              <a:t>cluster-aware</a:t>
            </a:r>
            <a:r>
              <a:rPr lang="en-US" sz="2400" dirty="0"/>
              <a:t> engine</a:t>
            </a:r>
            <a:r>
              <a:rPr lang="en-US" sz="2400" dirty="0" smtClean="0"/>
              <a:t>. </a:t>
            </a:r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first node to initialize the Swarm Mode becomes the </a:t>
            </a:r>
            <a:r>
              <a:rPr lang="en-US" sz="2400" b="1" dirty="0"/>
              <a:t>manager</a:t>
            </a:r>
            <a:r>
              <a:rPr lang="en-US" sz="2400" dirty="0"/>
              <a:t>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new nodes join the cluster, they can </a:t>
            </a:r>
            <a:r>
              <a:rPr lang="en-US" sz="2400" b="1" dirty="0"/>
              <a:t>adjust</a:t>
            </a:r>
            <a:r>
              <a:rPr lang="en-US" sz="2400" dirty="0"/>
              <a:t> their roles between managers or workers.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You </a:t>
            </a:r>
            <a:r>
              <a:rPr lang="en-US" sz="2400" b="1" dirty="0"/>
              <a:t>should</a:t>
            </a:r>
            <a:r>
              <a:rPr lang="en-US" sz="2400" dirty="0"/>
              <a:t> run 3-5 managers in a production environment to ensure high availability.</a:t>
            </a:r>
          </a:p>
          <a:p>
            <a:pPr fontAlgn="auto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6419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Swarm Mode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Swarm </a:t>
            </a:r>
            <a:r>
              <a:rPr lang="en-US" sz="2400" dirty="0"/>
              <a:t>Mode is built </a:t>
            </a:r>
            <a:r>
              <a:rPr lang="en-US" sz="2400" b="1" dirty="0"/>
              <a:t>into</a:t>
            </a:r>
            <a:r>
              <a:rPr lang="en-US" sz="2400" dirty="0"/>
              <a:t> the Docker CLI. You can find an overview the possibility commands </a:t>
            </a:r>
            <a:r>
              <a:rPr lang="en-US" sz="2400" dirty="0" smtClean="0"/>
              <a:t>via:</a:t>
            </a:r>
            <a:r>
              <a:rPr lang="en-US" sz="2400" dirty="0"/>
              <a:t>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most important one is how to </a:t>
            </a:r>
            <a:r>
              <a:rPr lang="en-US" sz="2400" b="1" dirty="0" smtClean="0"/>
              <a:t>initialize</a:t>
            </a:r>
            <a:r>
              <a:rPr lang="en-US" sz="2400" dirty="0" smtClean="0"/>
              <a:t> </a:t>
            </a:r>
            <a:r>
              <a:rPr lang="en-US" sz="2400" dirty="0"/>
              <a:t>Swarm Mode. </a:t>
            </a:r>
            <a:r>
              <a:rPr lang="en-US" sz="2400" dirty="0" smtClean="0"/>
              <a:t>Initialization </a:t>
            </a:r>
            <a:r>
              <a:rPr lang="en-US" sz="2400" dirty="0"/>
              <a:t>is done via </a:t>
            </a:r>
            <a:r>
              <a:rPr lang="en-US" sz="2400" i="1" dirty="0" err="1" smtClean="0"/>
              <a:t>init</a:t>
            </a:r>
            <a:r>
              <a:rPr lang="en-US" sz="2400" dirty="0" smtClean="0"/>
              <a:t>, like this: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After </a:t>
            </a:r>
            <a:r>
              <a:rPr lang="en-US" sz="2400" dirty="0"/>
              <a:t>running the command, the Docker Engine knows how to work with a cluster and becomes the </a:t>
            </a:r>
            <a:r>
              <a:rPr lang="en-US" sz="2400" b="1" dirty="0"/>
              <a:t>manager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results of an </a:t>
            </a:r>
            <a:r>
              <a:rPr lang="en-US" sz="2400" dirty="0" smtClean="0"/>
              <a:t>initialization </a:t>
            </a:r>
            <a:r>
              <a:rPr lang="en-US" sz="2400" dirty="0"/>
              <a:t>is a </a:t>
            </a:r>
            <a:r>
              <a:rPr lang="en-US" sz="2400" b="1" dirty="0"/>
              <a:t>token</a:t>
            </a:r>
            <a:r>
              <a:rPr lang="en-US" sz="2400" dirty="0"/>
              <a:t> used to add additional nodes in a secure fashion.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321200" y="1867748"/>
            <a:ext cx="3231126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swarm --help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355247" y="3239029"/>
            <a:ext cx="2980327" cy="37994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swarm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1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Swarm </a:t>
            </a:r>
            <a:r>
              <a:rPr lang="en-US" dirty="0" err="1" smtClean="0"/>
              <a:t>Init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Once you initialize Docker Swarm, the token output will look something like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457946" y="2057400"/>
            <a:ext cx="9098526" cy="3581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WSwarm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initialized: current node (gpnnuxrri0tzaszblvhdrwqsh) is now a manager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 a worker to this swarm, run the following command:   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swarm join \   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token SWMTKN-1-1xffnpg61r5wgel28ehuh8o3ip5z2iiwmplbemnksfho5akdqy-3zkn8ssrkcnjei34f5rmd4n3q \   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172.17.0.65:2377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 a manager to this swarm, run '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swarm join-token manager'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592119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With Swarm Mode enabled, it is possible to </a:t>
            </a:r>
            <a:r>
              <a:rPr lang="en-US" sz="2400" b="1" dirty="0" smtClean="0"/>
              <a:t>add</a:t>
            </a:r>
            <a:r>
              <a:rPr lang="en-US" sz="2400" dirty="0" smtClean="0"/>
              <a:t> additional nodes and issues commands across all of them.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nodes happen to disappear, for example because of a </a:t>
            </a:r>
            <a:r>
              <a:rPr lang="en-US" sz="2400" b="1" dirty="0" smtClean="0"/>
              <a:t>crash</a:t>
            </a:r>
            <a:r>
              <a:rPr lang="en-US" sz="2400" dirty="0" smtClean="0"/>
              <a:t>, the containers which were running on those hosts will be automatically rescheduled onto other available nodes.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rescheduling ensures you do not lose capacity and provides </a:t>
            </a:r>
            <a:r>
              <a:rPr lang="en-US" sz="2400" b="1" dirty="0" smtClean="0"/>
              <a:t>high-availability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On </a:t>
            </a:r>
            <a:r>
              <a:rPr lang="en-US" sz="2400" dirty="0"/>
              <a:t>each additional node, you wish to add to the cluster, use the Docker CLI to </a:t>
            </a:r>
            <a:r>
              <a:rPr lang="en-US" sz="2400" b="1" dirty="0"/>
              <a:t>join</a:t>
            </a:r>
            <a:r>
              <a:rPr lang="en-US" sz="2400" dirty="0"/>
              <a:t> the existing group.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Joining </a:t>
            </a:r>
            <a:r>
              <a:rPr lang="en-US" sz="2400" dirty="0"/>
              <a:t>is done by pointing the other host to a </a:t>
            </a:r>
            <a:r>
              <a:rPr lang="en-US" sz="2400" b="1" dirty="0"/>
              <a:t>current</a:t>
            </a:r>
            <a:r>
              <a:rPr lang="en-US" sz="2400" dirty="0"/>
              <a:t> manager of the cluster.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7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Docker now uses an </a:t>
            </a:r>
            <a:r>
              <a:rPr lang="en-US" sz="2400" b="1" dirty="0"/>
              <a:t>additional</a:t>
            </a:r>
            <a:r>
              <a:rPr lang="en-US" sz="2400" dirty="0"/>
              <a:t> port, </a:t>
            </a:r>
            <a:r>
              <a:rPr lang="en-US" sz="2400" i="1" dirty="0"/>
              <a:t>2377</a:t>
            </a:r>
            <a:r>
              <a:rPr lang="en-US" sz="2400" dirty="0"/>
              <a:t>, for managing the Swarm.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port should be blocked from public access and only accessed by </a:t>
            </a:r>
            <a:r>
              <a:rPr lang="en-US" sz="2400" b="1" dirty="0"/>
              <a:t>trusted</a:t>
            </a:r>
            <a:r>
              <a:rPr lang="en-US" sz="2400" dirty="0"/>
              <a:t> users and nodes.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We </a:t>
            </a:r>
            <a:r>
              <a:rPr lang="en-US" sz="2400" dirty="0"/>
              <a:t>recommend using VPNs or private </a:t>
            </a:r>
            <a:r>
              <a:rPr lang="en-US" sz="2400" dirty="0" smtClean="0"/>
              <a:t>                                                                  networks </a:t>
            </a:r>
            <a:r>
              <a:rPr lang="en-US" sz="2400" dirty="0"/>
              <a:t>to </a:t>
            </a:r>
            <a:r>
              <a:rPr lang="en-US" sz="2400" b="1" dirty="0"/>
              <a:t>secure</a:t>
            </a:r>
            <a:r>
              <a:rPr lang="en-US" sz="2400" dirty="0"/>
              <a:t> access.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0" y="2129749"/>
            <a:ext cx="4445000" cy="40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78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27371</TotalTime>
  <Words>2839</Words>
  <Application>Microsoft Macintosh PowerPoint</Application>
  <PresentationFormat>Widescreen</PresentationFormat>
  <Paragraphs>366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Angsana New</vt:lpstr>
      <vt:lpstr>Calibri</vt:lpstr>
      <vt:lpstr>Calibri Light</vt:lpstr>
      <vt:lpstr>Courier New</vt:lpstr>
      <vt:lpstr>Wingdings</vt:lpstr>
      <vt:lpstr>Green-1</vt:lpstr>
      <vt:lpstr>Docker Swarm</vt:lpstr>
      <vt:lpstr>Recap</vt:lpstr>
      <vt:lpstr>Recap Docker</vt:lpstr>
      <vt:lpstr>Swarm Overview</vt:lpstr>
      <vt:lpstr>Initialize Swarm Process</vt:lpstr>
      <vt:lpstr>Create Swarm Mode Cluster</vt:lpstr>
      <vt:lpstr>Swarm Init Output</vt:lpstr>
      <vt:lpstr>Creating a Cluster</vt:lpstr>
      <vt:lpstr>Creating a Cluster</vt:lpstr>
      <vt:lpstr>Join Cluster</vt:lpstr>
      <vt:lpstr>Join Cluster</vt:lpstr>
      <vt:lpstr>Join Cluster</vt:lpstr>
      <vt:lpstr>Overlay Network</vt:lpstr>
      <vt:lpstr>Overlay Network</vt:lpstr>
      <vt:lpstr>Overlay Network</vt:lpstr>
      <vt:lpstr>Deploy Service</vt:lpstr>
      <vt:lpstr>Deploy Service</vt:lpstr>
      <vt:lpstr>Deployment</vt:lpstr>
      <vt:lpstr>Deployment</vt:lpstr>
      <vt:lpstr>Deployment</vt:lpstr>
      <vt:lpstr>Deployment Verification </vt:lpstr>
      <vt:lpstr>Deployment Verification </vt:lpstr>
      <vt:lpstr>Deployment Verification </vt:lpstr>
      <vt:lpstr>Deployment Verification </vt:lpstr>
      <vt:lpstr>What if we do it again?</vt:lpstr>
      <vt:lpstr>Health Inspection</vt:lpstr>
      <vt:lpstr>Health Inspection</vt:lpstr>
      <vt:lpstr>Health Inspection</vt:lpstr>
      <vt:lpstr>Health Inspection</vt:lpstr>
      <vt:lpstr>Scale Service</vt:lpstr>
      <vt:lpstr>Scale Service</vt:lpstr>
      <vt:lpstr>Result Summary</vt:lpstr>
      <vt:lpstr>Lab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Microsoft Office User</cp:lastModifiedBy>
  <cp:revision>1383</cp:revision>
  <dcterms:created xsi:type="dcterms:W3CDTF">2010-11-02T19:01:47Z</dcterms:created>
  <dcterms:modified xsi:type="dcterms:W3CDTF">2017-07-14T21:09:57Z</dcterms:modified>
</cp:coreProperties>
</file>