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91"/>
  </p:notesMasterIdLst>
  <p:sldIdLst>
    <p:sldId id="492" r:id="rId2"/>
    <p:sldId id="561" r:id="rId3"/>
    <p:sldId id="604" r:id="rId4"/>
    <p:sldId id="606" r:id="rId5"/>
    <p:sldId id="605" r:id="rId6"/>
    <p:sldId id="607" r:id="rId7"/>
    <p:sldId id="610" r:id="rId8"/>
    <p:sldId id="612" r:id="rId9"/>
    <p:sldId id="613" r:id="rId10"/>
    <p:sldId id="611" r:id="rId11"/>
    <p:sldId id="614" r:id="rId12"/>
    <p:sldId id="615" r:id="rId13"/>
    <p:sldId id="616" r:id="rId14"/>
    <p:sldId id="617" r:id="rId15"/>
    <p:sldId id="618" r:id="rId16"/>
    <p:sldId id="619" r:id="rId17"/>
    <p:sldId id="620" r:id="rId18"/>
    <p:sldId id="621" r:id="rId19"/>
    <p:sldId id="622" r:id="rId20"/>
    <p:sldId id="623" r:id="rId21"/>
    <p:sldId id="624" r:id="rId22"/>
    <p:sldId id="625" r:id="rId23"/>
    <p:sldId id="691" r:id="rId24"/>
    <p:sldId id="608" r:id="rId25"/>
    <p:sldId id="626" r:id="rId26"/>
    <p:sldId id="628" r:id="rId27"/>
    <p:sldId id="629" r:id="rId28"/>
    <p:sldId id="630" r:id="rId29"/>
    <p:sldId id="627" r:id="rId30"/>
    <p:sldId id="631" r:id="rId31"/>
    <p:sldId id="632" r:id="rId32"/>
    <p:sldId id="633" r:id="rId33"/>
    <p:sldId id="634" r:id="rId34"/>
    <p:sldId id="689" r:id="rId35"/>
    <p:sldId id="635" r:id="rId36"/>
    <p:sldId id="636" r:id="rId37"/>
    <p:sldId id="686" r:id="rId38"/>
    <p:sldId id="637" r:id="rId39"/>
    <p:sldId id="638" r:id="rId40"/>
    <p:sldId id="687" r:id="rId41"/>
    <p:sldId id="639" r:id="rId42"/>
    <p:sldId id="640" r:id="rId43"/>
    <p:sldId id="641" r:id="rId44"/>
    <p:sldId id="642" r:id="rId45"/>
    <p:sldId id="643" r:id="rId46"/>
    <p:sldId id="645" r:id="rId47"/>
    <p:sldId id="647" r:id="rId48"/>
    <p:sldId id="648" r:id="rId49"/>
    <p:sldId id="690" r:id="rId50"/>
    <p:sldId id="649" r:id="rId51"/>
    <p:sldId id="650" r:id="rId52"/>
    <p:sldId id="652" r:id="rId53"/>
    <p:sldId id="651" r:id="rId54"/>
    <p:sldId id="653" r:id="rId55"/>
    <p:sldId id="654" r:id="rId56"/>
    <p:sldId id="655" r:id="rId57"/>
    <p:sldId id="656" r:id="rId58"/>
    <p:sldId id="657" r:id="rId59"/>
    <p:sldId id="658" r:id="rId60"/>
    <p:sldId id="659" r:id="rId61"/>
    <p:sldId id="660"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8" r:id="rId87"/>
    <p:sldId id="685" r:id="rId88"/>
    <p:sldId id="596" r:id="rId89"/>
    <p:sldId id="560" r:id="rId9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96" userDrawn="1">
          <p15:clr>
            <a:srgbClr val="A4A3A4"/>
          </p15:clr>
        </p15:guide>
        <p15:guide id="2" pos="14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991" autoAdjust="0"/>
    <p:restoredTop sz="75483" autoAdjust="0"/>
  </p:normalViewPr>
  <p:slideViewPr>
    <p:cSldViewPr>
      <p:cViewPr>
        <p:scale>
          <a:sx n="51" d="100"/>
          <a:sy n="51" d="100"/>
        </p:scale>
        <p:origin x="704" y="1720"/>
      </p:cViewPr>
      <p:guideLst>
        <p:guide orient="horz" pos="96"/>
        <p:guide pos="144"/>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 Id="rId3" Type="http://schemas.openxmlformats.org/officeDocument/2006/relationships/hyperlink" Target="https://github.com/kelseyhightower/inspecto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add a new database to the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 index, then we add some data, and finally we query it. You should see </a:t>
            </a:r>
            <a:r>
              <a:rPr lang="en-US" sz="1200" b="0" i="1"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as the result.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268252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this point, we’ve deployed our first application on Kubernetes, but it doesn’t do too much. Earlier we discussed the different probe options we have for determining whether a pod is healthy or ready for action. Let’s add some of that to our pod. The pod YAML resource looks like this.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403406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that we’ve deployed our liveness and readiness checks, our Pod is not automatically monitored by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If there is ever an issue with it, Kubernetes will kill the pod and depending on its </a:t>
            </a:r>
            <a:r>
              <a:rPr lang="en-US" sz="1200" b="1" i="0" kern="1200" dirty="0" err="1" smtClean="0">
                <a:solidFill>
                  <a:schemeClr val="tx1"/>
                </a:solidFill>
                <a:effectLst/>
                <a:latin typeface="+mn-lt"/>
                <a:ea typeface="+mn-ea"/>
                <a:cs typeface="+mn-cs"/>
              </a:rPr>
              <a:t>restartPolicy</a:t>
            </a:r>
            <a:r>
              <a:rPr lang="en-US" sz="1200" b="0" i="0" kern="1200" dirty="0" smtClean="0">
                <a:solidFill>
                  <a:schemeClr val="tx1"/>
                </a:solidFill>
                <a:effectLst/>
                <a:latin typeface="+mn-lt"/>
                <a:ea typeface="+mn-ea"/>
                <a:cs typeface="+mn-cs"/>
              </a:rPr>
              <a:t> will take action.</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76665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have readiness and liveness checks, but we may also want to constrain what the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 pod(s) do in terms of isolation and CPU/Memory usage. We don’t want a single pod taking over all of the underlying resources and starving other processes.</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Let’s alter our pod </a:t>
            </a:r>
            <a:r>
              <a:rPr lang="en-US" sz="1200" b="0" i="0" kern="1200" dirty="0" err="1" smtClean="0">
                <a:solidFill>
                  <a:schemeClr val="tx1"/>
                </a:solidFill>
                <a:effectLst/>
                <a:latin typeface="+mn-lt"/>
                <a:ea typeface="+mn-ea"/>
                <a:cs typeface="+mn-cs"/>
              </a:rPr>
              <a:t>yaml</a:t>
            </a:r>
            <a:r>
              <a:rPr lang="en-US" sz="1200" b="0" i="0" kern="1200" dirty="0" smtClean="0">
                <a:solidFill>
                  <a:schemeClr val="tx1"/>
                </a:solidFill>
                <a:effectLst/>
                <a:latin typeface="+mn-lt"/>
                <a:ea typeface="+mn-ea"/>
                <a:cs typeface="+mn-cs"/>
              </a:rPr>
              <a:t> resource descriptor to add in resource constraints as above.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a:p>
        </p:txBody>
      </p:sp>
    </p:spTree>
    <p:extLst>
      <p:ext uri="{BB962C8B-B14F-4D97-AF65-F5344CB8AC3E}">
        <p14:creationId xmlns:p14="http://schemas.microsoft.com/office/powerpoint/2010/main" val="3042432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our pod is allocated specific limits so we can sleep at night knowing we have resource isolation.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a:p>
        </p:txBody>
      </p:sp>
    </p:spTree>
    <p:extLst>
      <p:ext uri="{BB962C8B-B14F-4D97-AF65-F5344CB8AC3E}">
        <p14:creationId xmlns:p14="http://schemas.microsoft.com/office/powerpoint/2010/main" val="911998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 add new databases to our </a:t>
            </a:r>
            <a:r>
              <a:rPr lang="en-US" dirty="0" err="1" smtClean="0"/>
              <a:t>influxdb</a:t>
            </a:r>
            <a:r>
              <a:rPr lang="en-US" dirty="0" smtClean="0"/>
              <a:t> and then stop the pod, we find that the data in the </a:t>
            </a:r>
            <a:r>
              <a:rPr lang="en-US" dirty="0" err="1" smtClean="0"/>
              <a:t>influxdb</a:t>
            </a:r>
            <a:r>
              <a:rPr lang="en-US" dirty="0" smtClean="0"/>
              <a:t> is not persisted. </a:t>
            </a:r>
          </a:p>
          <a:p>
            <a:endParaRPr lang="en-US" dirty="0" smtClean="0"/>
          </a:p>
          <a:p>
            <a:r>
              <a:rPr lang="en-US" dirty="0" smtClean="0"/>
              <a:t>Let’s add a way to persist that information.</a:t>
            </a:r>
            <a:r>
              <a:rPr lang="en-US" baseline="0" dirty="0" smtClean="0"/>
              <a:t> </a:t>
            </a:r>
            <a:r>
              <a:rPr lang="en-US" dirty="0" smtClean="0"/>
              <a:t>Kubernetes offers a few persistence mechanisms out of the box.</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a:p>
        </p:txBody>
      </p:sp>
    </p:spTree>
    <p:extLst>
      <p:ext uri="{BB962C8B-B14F-4D97-AF65-F5344CB8AC3E}">
        <p14:creationId xmlns:p14="http://schemas.microsoft.com/office/powerpoint/2010/main" val="557941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In tomorrow’s demo, we’ll show how to use a shared-storage mechanism in Google Compute Engine to create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pods. But for now, we’ll just map to a location on the Node/host. Note this has implications about pod rescheduling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that will discussed in the class.</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create the Kubernetes Persistent Volume.</a:t>
            </a:r>
          </a:p>
          <a:p>
            <a:pPr rtl="0"/>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a:p>
        </p:txBody>
      </p:sp>
    </p:spTree>
    <p:extLst>
      <p:ext uri="{BB962C8B-B14F-4D97-AF65-F5344CB8AC3E}">
        <p14:creationId xmlns:p14="http://schemas.microsoft.com/office/powerpoint/2010/main" val="76483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In tomorrow’s demo, we’ll show how to use a shared-storage mechanism in Google Compute Engine to create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pods. But for now, we’ll just map to a location on the Node/host. Note this has implications about pod rescheduling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that will discussed in the class.</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create the Kubernetes Persistent Volume.</a:t>
            </a:r>
          </a:p>
          <a:p>
            <a:pPr rtl="0"/>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a:p>
        </p:txBody>
      </p:sp>
    </p:spTree>
    <p:extLst>
      <p:ext uri="{BB962C8B-B14F-4D97-AF65-F5344CB8AC3E}">
        <p14:creationId xmlns:p14="http://schemas.microsoft.com/office/powerpoint/2010/main" val="182788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let’s figure out what IP address the new </a:t>
            </a:r>
            <a:r>
              <a:rPr lang="en-US" sz="1200" b="0" i="0" kern="1200" dirty="0" err="1" smtClean="0">
                <a:solidFill>
                  <a:schemeClr val="tx1"/>
                </a:solidFill>
                <a:effectLst/>
                <a:latin typeface="+mn-lt"/>
                <a:ea typeface="+mn-ea"/>
                <a:cs typeface="+mn-cs"/>
              </a:rPr>
              <a:t>influxd</a:t>
            </a:r>
            <a:r>
              <a:rPr lang="en-US" sz="1200" b="0" i="0" kern="1200" dirty="0" smtClean="0">
                <a:solidFill>
                  <a:schemeClr val="tx1"/>
                </a:solidFill>
                <a:effectLst/>
                <a:latin typeface="+mn-lt"/>
                <a:ea typeface="+mn-ea"/>
                <a:cs typeface="+mn-cs"/>
              </a:rPr>
              <a:t> pod lives</a:t>
            </a:r>
            <a:r>
              <a:rPr lang="en-US" sz="1200" b="0" i="0" kern="1200" baseline="0" dirty="0" smtClean="0">
                <a:solidFill>
                  <a:schemeClr val="tx1"/>
                </a:solidFill>
                <a:effectLst/>
                <a:latin typeface="+mn-lt"/>
                <a:ea typeface="+mn-ea"/>
                <a:cs typeface="+mn-cs"/>
              </a:rPr>
              <a:t> again:</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describe pod/</a:t>
            </a:r>
            <a:r>
              <a:rPr lang="en-US" sz="1200" b="0" i="0" kern="1200" dirty="0" err="1" smtClean="0">
                <a:solidFill>
                  <a:schemeClr val="tx1"/>
                </a:solidFill>
                <a:effectLst/>
                <a:latin typeface="+mn-lt"/>
                <a:ea typeface="+mn-ea"/>
                <a:cs typeface="+mn-cs"/>
              </a:rPr>
              <a:t>influxdb</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And now let’s query/interact with </a:t>
            </a:r>
            <a:r>
              <a:rPr lang="en-US" sz="1200" b="0" i="0" kern="1200" dirty="0" err="1" smtClean="0">
                <a:solidFill>
                  <a:schemeClr val="tx1"/>
                </a:solidFill>
                <a:effectLst/>
                <a:latin typeface="+mn-lt"/>
                <a:ea typeface="+mn-ea"/>
                <a:cs typeface="+mn-cs"/>
              </a:rPr>
              <a:t>influxdb</a:t>
            </a:r>
            <a:r>
              <a:rPr lang="en-US" sz="1200" b="0" i="0" kern="1200" baseline="0" dirty="0" smtClean="0">
                <a:solidFill>
                  <a:schemeClr val="tx1"/>
                </a:solidFill>
                <a:effectLst/>
                <a:latin typeface="+mn-lt"/>
                <a:ea typeface="+mn-ea"/>
                <a:cs typeface="+mn-cs"/>
              </a:rPr>
              <a:t> as shown above.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a:p>
        </p:txBody>
      </p:sp>
    </p:spTree>
    <p:extLst>
      <p:ext uri="{BB962C8B-B14F-4D97-AF65-F5344CB8AC3E}">
        <p14:creationId xmlns:p14="http://schemas.microsoft.com/office/powerpoint/2010/main" val="244894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let’s kill the pod and restart it. We should see the same databases and data in the </a:t>
            </a:r>
            <a:r>
              <a:rPr lang="en-US" sz="1200" b="0" i="0" kern="1200" dirty="0" err="1" smtClean="0">
                <a:solidFill>
                  <a:schemeClr val="tx1"/>
                </a:solidFill>
                <a:effectLst/>
                <a:latin typeface="+mn-lt"/>
                <a:ea typeface="+mn-ea"/>
                <a:cs typeface="+mn-cs"/>
              </a:rPr>
              <a:t>influxbd</a:t>
            </a:r>
            <a:r>
              <a:rPr lang="en-US" sz="1200" b="0" i="0" kern="1200" dirty="0" smtClean="0">
                <a:solidFill>
                  <a:schemeClr val="tx1"/>
                </a:solidFill>
                <a:effectLst/>
                <a:latin typeface="+mn-lt"/>
                <a:ea typeface="+mn-ea"/>
                <a:cs typeface="+mn-cs"/>
              </a:rPr>
              <a:t> even after we restart it:</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stop pod/</a:t>
            </a:r>
            <a:r>
              <a:rPr lang="en-US" sz="1200" b="0" i="0" kern="1200" dirty="0" err="1" smtClean="0">
                <a:solidFill>
                  <a:schemeClr val="tx1"/>
                </a:solidFill>
                <a:effectLst/>
                <a:latin typeface="+mn-lt"/>
                <a:ea typeface="+mn-ea"/>
                <a:cs typeface="+mn-cs"/>
              </a:rPr>
              <a:t>influxdb</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Then, restart it,</a:t>
            </a:r>
            <a:r>
              <a:rPr lang="en-US" sz="1200" b="0" i="0" kern="1200" baseline="0" dirty="0" smtClean="0">
                <a:solidFill>
                  <a:schemeClr val="tx1"/>
                </a:solidFill>
                <a:effectLst/>
                <a:latin typeface="+mn-lt"/>
                <a:ea typeface="+mn-ea"/>
                <a:cs typeface="+mn-cs"/>
              </a:rPr>
              <a:t> and query it again.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51</a:t>
            </a:fld>
            <a:endParaRPr lang="en-US" altLang="en-US"/>
          </a:p>
        </p:txBody>
      </p:sp>
    </p:spTree>
    <p:extLst>
      <p:ext uri="{BB962C8B-B14F-4D97-AF65-F5344CB8AC3E}">
        <p14:creationId xmlns:p14="http://schemas.microsoft.com/office/powerpoint/2010/main" val="62571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3554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68</a:t>
            </a:fld>
            <a:endParaRPr lang="en-US" altLang="en-US"/>
          </a:p>
        </p:txBody>
      </p:sp>
    </p:spTree>
    <p:extLst>
      <p:ext uri="{BB962C8B-B14F-4D97-AF65-F5344CB8AC3E}">
        <p14:creationId xmlns:p14="http://schemas.microsoft.com/office/powerpoint/2010/main" val="335099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Kubernetes decides which ones to kill.</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70</a:t>
            </a:fld>
            <a:endParaRPr lang="en-US" altLang="en-US"/>
          </a:p>
        </p:txBody>
      </p:sp>
    </p:spTree>
    <p:extLst>
      <p:ext uri="{BB962C8B-B14F-4D97-AF65-F5344CB8AC3E}">
        <p14:creationId xmlns:p14="http://schemas.microsoft.com/office/powerpoint/2010/main" val="378176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73</a:t>
            </a:fld>
            <a:endParaRPr lang="en-US" altLang="en-US"/>
          </a:p>
        </p:txBody>
      </p:sp>
    </p:spTree>
    <p:extLst>
      <p:ext uri="{BB962C8B-B14F-4D97-AF65-F5344CB8AC3E}">
        <p14:creationId xmlns:p14="http://schemas.microsoft.com/office/powerpoint/2010/main" val="466793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75</a:t>
            </a:fld>
            <a:endParaRPr lang="en-US" altLang="en-US"/>
          </a:p>
        </p:txBody>
      </p:sp>
    </p:spTree>
    <p:extLst>
      <p:ext uri="{BB962C8B-B14F-4D97-AF65-F5344CB8AC3E}">
        <p14:creationId xmlns:p14="http://schemas.microsoft.com/office/powerpoint/2010/main" val="706625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83</a:t>
            </a:fld>
            <a:endParaRPr lang="en-US" altLang="en-US"/>
          </a:p>
        </p:txBody>
      </p:sp>
    </p:spTree>
    <p:extLst>
      <p:ext uri="{BB962C8B-B14F-4D97-AF65-F5344CB8AC3E}">
        <p14:creationId xmlns:p14="http://schemas.microsoft.com/office/powerpoint/2010/main" val="4170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Assuming you still have the replication controller from the previous section, let’s create a service that exposes the </a:t>
            </a:r>
            <a:r>
              <a:rPr lang="en-US" dirty="0" smtClean="0"/>
              <a:t>inspector</a:t>
            </a:r>
            <a:r>
              <a:rPr lang="en-US" sz="1200" b="0" i="0" kern="1200" dirty="0" smtClean="0">
                <a:solidFill>
                  <a:schemeClr val="tx1"/>
                </a:solidFill>
                <a:effectLst/>
                <a:latin typeface="+mn-lt"/>
                <a:ea typeface="+mn-ea"/>
                <a:cs typeface="+mn-cs"/>
              </a:rPr>
              <a:t> app (</a:t>
            </a:r>
            <a:r>
              <a:rPr lang="en-US" sz="1200" b="0" i="0" u="sng" kern="1200" dirty="0" smtClean="0">
                <a:solidFill>
                  <a:schemeClr val="tx1"/>
                </a:solidFill>
                <a:effectLst/>
                <a:latin typeface="+mn-lt"/>
                <a:ea typeface="+mn-ea"/>
                <a:cs typeface="+mn-cs"/>
                <a:hlinkClick r:id="rId3"/>
              </a:rPr>
              <a:t>https://github.com/kelseyhightower/inspector/</a:t>
            </a:r>
            <a:r>
              <a:rPr lang="en-US" sz="1200" b="0" i="0" kern="1200" dirty="0" smtClean="0">
                <a:solidFill>
                  <a:schemeClr val="tx1"/>
                </a:solidFill>
                <a:effectLst/>
                <a:latin typeface="+mn-lt"/>
                <a:ea typeface="+mn-ea"/>
                <a:cs typeface="+mn-cs"/>
              </a:rPr>
              <a:t>) directly on the Nodes.</a:t>
            </a:r>
          </a:p>
          <a:p>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Then you can query the Node (by IP if using vagrant) and the port. If you do this from outside the VMs, make sure to map your VM port to your host.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84</a:t>
            </a:fld>
            <a:endParaRPr lang="en-US" altLang="en-US"/>
          </a:p>
        </p:txBody>
      </p:sp>
    </p:spTree>
    <p:extLst>
      <p:ext uri="{BB962C8B-B14F-4D97-AF65-F5344CB8AC3E}">
        <p14:creationId xmlns:p14="http://schemas.microsoft.com/office/powerpoint/2010/main" val="3967869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85</a:t>
            </a:fld>
            <a:endParaRPr lang="en-US" altLang="en-US"/>
          </a:p>
        </p:txBody>
      </p:sp>
    </p:spTree>
    <p:extLst>
      <p:ext uri="{BB962C8B-B14F-4D97-AF65-F5344CB8AC3E}">
        <p14:creationId xmlns:p14="http://schemas.microsoft.com/office/powerpoint/2010/main" val="346295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86</a:t>
            </a:fld>
            <a:endParaRPr lang="en-US" altLang="en-US"/>
          </a:p>
        </p:txBody>
      </p:sp>
    </p:spTree>
    <p:extLst>
      <p:ext uri="{BB962C8B-B14F-4D97-AF65-F5344CB8AC3E}">
        <p14:creationId xmlns:p14="http://schemas.microsoft.com/office/powerpoint/2010/main" val="1438379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Try running the curl command pointing to the /net path. For each call we can inspect what network information gets returned. </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And if you have more than 1 replica, you should see that network information change as we access different pods behind the service (load balanced)</a:t>
            </a:r>
            <a:endParaRPr lang="en-US" b="0"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87</a:t>
            </a:fld>
            <a:endParaRPr lang="en-US" altLang="en-US"/>
          </a:p>
        </p:txBody>
      </p:sp>
    </p:spTree>
    <p:extLst>
      <p:ext uri="{BB962C8B-B14F-4D97-AF65-F5344CB8AC3E}">
        <p14:creationId xmlns:p14="http://schemas.microsoft.com/office/powerpoint/2010/main" val="158254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etcd</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API Server</a:t>
            </a:r>
          </a:p>
          <a:p>
            <a:pPr rtl="0"/>
            <a:r>
              <a:rPr lang="en-US" sz="1200" b="0" i="0" kern="1200" dirty="0" smtClean="0">
                <a:solidFill>
                  <a:schemeClr val="tx1"/>
                </a:solidFill>
                <a:effectLst/>
                <a:latin typeface="+mn-lt"/>
                <a:ea typeface="+mn-ea"/>
                <a:cs typeface="+mn-cs"/>
              </a:rPr>
              <a:t>Scheduler</a:t>
            </a:r>
          </a:p>
          <a:p>
            <a:pPr rtl="0"/>
            <a:r>
              <a:rPr lang="en-US" sz="1200" b="0" i="0" kern="1200" dirty="0" smtClean="0">
                <a:solidFill>
                  <a:schemeClr val="tx1"/>
                </a:solidFill>
                <a:effectLst/>
                <a:latin typeface="+mn-lt"/>
                <a:ea typeface="+mn-ea"/>
                <a:cs typeface="+mn-cs"/>
              </a:rPr>
              <a:t>Controller manager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282932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take a look at the Kubernetes resource file that we will use and evolve for the purposes of this first hands-on experience.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98847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191915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382148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290541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1445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login to our minion-1 machine and interact with the pod. We found out which machine the pod was running on in the last slide.</a:t>
            </a:r>
          </a:p>
          <a:p>
            <a:endParaRPr lang="en-US" dirty="0" smtClean="0"/>
          </a:p>
          <a:p>
            <a:r>
              <a:rPr lang="en-US" dirty="0" smtClean="0"/>
              <a:t>vagrant </a:t>
            </a:r>
            <a:r>
              <a:rPr lang="en-US" dirty="0" err="1" smtClean="0"/>
              <a:t>ssh</a:t>
            </a:r>
            <a:r>
              <a:rPr lang="en-US" dirty="0" smtClean="0"/>
              <a:t> minion-1</a:t>
            </a:r>
          </a:p>
          <a:p>
            <a:endParaRPr lang="en-US" dirty="0" smtClean="0"/>
          </a:p>
          <a:p>
            <a:r>
              <a:rPr lang="en-US" dirty="0" smtClean="0"/>
              <a:t>Let’s try ping the pod to see if we can reach it from the minion (we could have also logged into the master and run the same commands; the assumption Kubernetes makes is a flat network reachable from anywhere in the cluster. More on the </a:t>
            </a:r>
            <a:r>
              <a:rPr lang="en-US" dirty="0" err="1" smtClean="0"/>
              <a:t>Kubrentes</a:t>
            </a:r>
            <a:r>
              <a:rPr lang="en-US" dirty="0" smtClean="0"/>
              <a:t> network model later.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406306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6/15/17</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6/15/17</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6/15/17</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6/15/17</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6/15/17</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6/15/17</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6/15/17</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6/15/17</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6/15/17</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6/15/17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6/15/17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ubernetes/kubernetes/blob/master/docs/proposals/autoscaling.md"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NUL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NUL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Kubernetes Deep Dive</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a:t>A Framework for Data Intensive </a:t>
            </a:r>
            <a:r>
              <a:rPr lang="en-US" altLang="en-US" dirty="0" smtClean="0"/>
              <a:t>Computing</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Containerize all the </a:t>
            </a:r>
            <a:r>
              <a:rPr lang="en-US" dirty="0" smtClean="0"/>
              <a:t>Things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
        <p:nvSpPr>
          <p:cNvPr id="7" name="Content Placeholder 2"/>
          <p:cNvSpPr txBox="1">
            <a:spLocks/>
          </p:cNvSpPr>
          <p:nvPr/>
        </p:nvSpPr>
        <p:spPr>
          <a:xfrm>
            <a:off x="1097279" y="1066801"/>
            <a:ext cx="522732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b="1" dirty="0" smtClean="0"/>
              <a:t> Everything</a:t>
            </a:r>
            <a:r>
              <a:rPr lang="en-US" sz="2400" dirty="0" smtClean="0"/>
              <a:t> at Google runs in containers!</a:t>
            </a:r>
          </a:p>
          <a:p>
            <a:pPr fontAlgn="auto">
              <a:buFont typeface="Wingdings" charset="2"/>
              <a:buChar char="q"/>
            </a:pPr>
            <a:r>
              <a:rPr lang="en-US" sz="2400" dirty="0" smtClean="0"/>
              <a:t> Everything means, </a:t>
            </a:r>
            <a:r>
              <a:rPr lang="en-US" sz="2400" b="1" dirty="0" smtClean="0"/>
              <a:t>Gmail</a:t>
            </a:r>
            <a:r>
              <a:rPr lang="en-US" sz="2400" dirty="0" smtClean="0"/>
              <a:t>, search, Google Maps</a:t>
            </a:r>
          </a:p>
          <a:p>
            <a:pPr fontAlgn="auto">
              <a:buFont typeface="Wingdings" charset="2"/>
              <a:buChar char="q"/>
            </a:pPr>
            <a:r>
              <a:rPr lang="en-US" sz="2400" dirty="0" smtClean="0"/>
              <a:t> With over 2 billion containers </a:t>
            </a:r>
            <a:r>
              <a:rPr lang="en-US" sz="2400" b="1" dirty="0" smtClean="0"/>
              <a:t>a week</a:t>
            </a:r>
          </a:p>
          <a:p>
            <a:pPr fontAlgn="auto">
              <a:buFont typeface="Wingdings" charset="2"/>
              <a:buChar char="q"/>
            </a:pPr>
            <a:r>
              <a:rPr lang="en-US" sz="2400" dirty="0"/>
              <a:t> </a:t>
            </a:r>
            <a:r>
              <a:rPr lang="en-US" sz="2400" dirty="0" smtClean="0"/>
              <a:t>And of course, Google </a:t>
            </a:r>
            <a:r>
              <a:rPr lang="en-US" sz="2400" b="1" dirty="0" smtClean="0"/>
              <a:t>Cloud</a:t>
            </a:r>
            <a:r>
              <a:rPr lang="en-US" sz="2400" dirty="0" smtClean="0"/>
              <a:t> Services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425" y="2745860"/>
            <a:ext cx="5194300" cy="31079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925" y="4274457"/>
            <a:ext cx="1549400" cy="1549400"/>
          </a:xfrm>
          <a:prstGeom prst="rect">
            <a:avLst/>
          </a:prstGeom>
        </p:spPr>
      </p:pic>
    </p:spTree>
    <p:extLst>
      <p:ext uri="{BB962C8B-B14F-4D97-AF65-F5344CB8AC3E}">
        <p14:creationId xmlns:p14="http://schemas.microsoft.com/office/powerpoint/2010/main" val="32973836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a:t>
            </a:r>
            <a:r>
              <a:rPr lang="en-US" dirty="0" err="1" smtClean="0"/>
              <a:t>Kube</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“Helmsman </a:t>
            </a:r>
            <a:r>
              <a:rPr lang="en-US" sz="2400" dirty="0"/>
              <a:t>of a </a:t>
            </a:r>
            <a:r>
              <a:rPr lang="en-US" sz="2400" dirty="0" smtClean="0"/>
              <a:t>Ship”</a:t>
            </a:r>
            <a:endParaRPr lang="en-US" sz="2400" dirty="0"/>
          </a:p>
          <a:p>
            <a:pPr>
              <a:buFont typeface="Wingdings" panose="05000000000000000000" pitchFamily="2" charset="2"/>
              <a:buChar char="q"/>
            </a:pPr>
            <a:r>
              <a:rPr lang="en-US" sz="2400" dirty="0" smtClean="0"/>
              <a:t> Containers at </a:t>
            </a:r>
            <a:r>
              <a:rPr lang="en-US" sz="2400" dirty="0"/>
              <a:t>Google</a:t>
            </a:r>
          </a:p>
          <a:p>
            <a:pPr>
              <a:buFont typeface="Wingdings" panose="05000000000000000000" pitchFamily="2" charset="2"/>
              <a:buChar char="q"/>
            </a:pPr>
            <a:r>
              <a:rPr lang="en-US" sz="2400" dirty="0" smtClean="0"/>
              <a:t> </a:t>
            </a:r>
            <a:r>
              <a:rPr lang="en-US" sz="2400" dirty="0"/>
              <a:t>Large-scale cluster management at Google with Borg  </a:t>
            </a:r>
          </a:p>
          <a:p>
            <a:pPr>
              <a:buFont typeface="Wingdings" panose="05000000000000000000" pitchFamily="2" charset="2"/>
              <a:buChar char="q"/>
            </a:pPr>
            <a:r>
              <a:rPr lang="en-US" sz="2400" dirty="0" smtClean="0"/>
              <a:t> Open </a:t>
            </a:r>
            <a:r>
              <a:rPr lang="en-US" sz="2400" dirty="0"/>
              <a:t>source 6/2014</a:t>
            </a:r>
          </a:p>
          <a:p>
            <a:pPr>
              <a:buFont typeface="Wingdings" panose="05000000000000000000" pitchFamily="2" charset="2"/>
              <a:buChar char="q"/>
            </a:pPr>
            <a:r>
              <a:rPr lang="en-US" sz="2400" dirty="0" smtClean="0"/>
              <a:t> GKE</a:t>
            </a:r>
            <a:r>
              <a:rPr lang="en-US" sz="2400" dirty="0"/>
              <a:t>…</a:t>
            </a:r>
          </a:p>
          <a:p>
            <a:pPr>
              <a:buFont typeface="Wingdings" panose="05000000000000000000" pitchFamily="2" charset="2"/>
              <a:buChar char="q"/>
            </a:pPr>
            <a:r>
              <a:rPr lang="en-US" sz="2400" dirty="0" smtClean="0"/>
              <a:t> Red </a:t>
            </a:r>
            <a:r>
              <a:rPr lang="en-US" sz="2400" dirty="0"/>
              <a:t>Hat </a:t>
            </a:r>
            <a:r>
              <a:rPr lang="en-US" sz="2400" dirty="0" smtClean="0"/>
              <a:t>- a </a:t>
            </a:r>
            <a:r>
              <a:rPr lang="en-US" sz="2400" dirty="0"/>
              <a:t>top contributor</a:t>
            </a:r>
          </a:p>
          <a:p>
            <a:pPr>
              <a:buFont typeface="Wingdings" panose="05000000000000000000" pitchFamily="2" charset="2"/>
              <a:buChar char="q"/>
            </a:pPr>
            <a:r>
              <a:rPr lang="en-US" sz="2400" dirty="0" smtClean="0"/>
              <a:t> Written </a:t>
            </a:r>
            <a:r>
              <a:rPr lang="en-US" sz="2400" dirty="0"/>
              <a:t>in </a:t>
            </a:r>
            <a:r>
              <a:rPr lang="en-US" sz="2400" b="1" dirty="0" err="1" smtClean="0"/>
              <a:t>golang</a:t>
            </a:r>
            <a:r>
              <a:rPr lang="en-US" sz="2400" b="1" dirty="0" smtClean="0"/>
              <a:t> </a:t>
            </a:r>
            <a:r>
              <a:rPr lang="en-US" sz="2400" dirty="0" smtClean="0"/>
              <a:t>completely</a:t>
            </a:r>
            <a:endParaRPr lang="en-US" sz="2400" dirty="0"/>
          </a:p>
          <a:p>
            <a:pPr>
              <a:buFont typeface="Wingdings" panose="05000000000000000000" pitchFamily="2" charset="2"/>
              <a:buChar char="q"/>
            </a:pPr>
            <a:r>
              <a:rPr lang="en-US" sz="2400" dirty="0" smtClean="0"/>
              <a:t> Do </a:t>
            </a:r>
            <a:r>
              <a:rPr lang="en-US" sz="2400" dirty="0"/>
              <a:t>we need this?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Tree>
    <p:extLst>
      <p:ext uri="{BB962C8B-B14F-4D97-AF65-F5344CB8AC3E}">
        <p14:creationId xmlns:p14="http://schemas.microsoft.com/office/powerpoint/2010/main" val="4078356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Kube</a:t>
            </a:r>
            <a:r>
              <a:rPr lang="en-US" dirty="0" smtClean="0"/>
              <a:t> is 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Different </a:t>
            </a:r>
            <a:r>
              <a:rPr lang="en-US" sz="2400" dirty="0"/>
              <a:t>way to look at managing instances: </a:t>
            </a:r>
            <a:r>
              <a:rPr lang="en-US" sz="2400" dirty="0" smtClean="0"/>
              <a:t>scale</a:t>
            </a:r>
            <a:endParaRPr lang="en-US" sz="2400" dirty="0"/>
          </a:p>
          <a:p>
            <a:pPr>
              <a:buFont typeface="Wingdings" panose="05000000000000000000" pitchFamily="2" charset="2"/>
              <a:buChar char="q"/>
            </a:pPr>
            <a:r>
              <a:rPr lang="en-US" sz="2400" dirty="0" smtClean="0"/>
              <a:t> Design </a:t>
            </a:r>
            <a:r>
              <a:rPr lang="en-US" sz="2400" dirty="0"/>
              <a:t>for </a:t>
            </a:r>
            <a:r>
              <a:rPr lang="en-US" sz="2400" dirty="0" smtClean="0"/>
              <a:t>failure</a:t>
            </a:r>
            <a:endParaRPr lang="en-US" sz="2400" dirty="0"/>
          </a:p>
          <a:p>
            <a:pPr>
              <a:buFont typeface="Wingdings" panose="05000000000000000000" pitchFamily="2" charset="2"/>
              <a:buChar char="q"/>
            </a:pPr>
            <a:r>
              <a:rPr lang="en-US" sz="2400" dirty="0" smtClean="0"/>
              <a:t> Efficient </a:t>
            </a:r>
            <a:r>
              <a:rPr lang="en-US" sz="2400" dirty="0"/>
              <a:t>/ Lean/ </a:t>
            </a:r>
            <a:r>
              <a:rPr lang="en-US" sz="2400" dirty="0" smtClean="0"/>
              <a:t>Simple</a:t>
            </a:r>
            <a:endParaRPr lang="en-US" sz="2400" dirty="0"/>
          </a:p>
          <a:p>
            <a:pPr>
              <a:buFont typeface="Wingdings" panose="05000000000000000000" pitchFamily="2" charset="2"/>
              <a:buChar char="q"/>
            </a:pPr>
            <a:r>
              <a:rPr lang="en-US" sz="2400" dirty="0" smtClean="0"/>
              <a:t> Portability</a:t>
            </a:r>
            <a:endParaRPr lang="en-US" sz="2400" dirty="0"/>
          </a:p>
          <a:p>
            <a:pPr>
              <a:buFont typeface="Wingdings" panose="05000000000000000000" pitchFamily="2" charset="2"/>
              <a:buChar char="q"/>
            </a:pPr>
            <a:r>
              <a:rPr lang="en-US" sz="2400" dirty="0" smtClean="0"/>
              <a:t> Extensible</a:t>
            </a:r>
          </a:p>
          <a:p>
            <a:pPr>
              <a:buFont typeface="Wingdings" panose="05000000000000000000" pitchFamily="2" charset="2"/>
              <a:buChar char="q"/>
            </a:pPr>
            <a:r>
              <a:rPr lang="en-US" sz="2400" dirty="0" smtClean="0"/>
              <a:t> How </a:t>
            </a:r>
            <a:r>
              <a:rPr lang="en-US" sz="2400" dirty="0"/>
              <a:t>to place containers on a cluster</a:t>
            </a:r>
          </a:p>
          <a:p>
            <a:pPr>
              <a:buFont typeface="Wingdings" panose="05000000000000000000" pitchFamily="2" charset="2"/>
              <a:buChar char="q"/>
            </a:pPr>
            <a:r>
              <a:rPr lang="en-US" sz="2400" dirty="0" smtClean="0"/>
              <a:t> Smart </a:t>
            </a:r>
            <a:r>
              <a:rPr lang="en-US" sz="2400" dirty="0"/>
              <a:t>placement</a:t>
            </a:r>
          </a:p>
          <a:p>
            <a:pPr>
              <a:buFont typeface="Wingdings" panose="05000000000000000000" pitchFamily="2" charset="2"/>
              <a:buChar char="q"/>
            </a:pPr>
            <a:r>
              <a:rPr lang="en-US" sz="2400" dirty="0" smtClean="0"/>
              <a:t> How </a:t>
            </a:r>
            <a:r>
              <a:rPr lang="en-US" sz="2400" dirty="0"/>
              <a:t>to interact with a system that does placement</a:t>
            </a:r>
          </a:p>
          <a:p>
            <a:pPr>
              <a:buFont typeface="Wingdings" panose="05000000000000000000" pitchFamily="2" charset="2"/>
              <a:buChar char="q"/>
            </a:pP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040073"/>
            <a:ext cx="3352800" cy="3263562"/>
          </a:xfrm>
          <a:prstGeom prst="rect">
            <a:avLst/>
          </a:prstGeom>
        </p:spPr>
      </p:pic>
    </p:spTree>
    <p:extLst>
      <p:ext uri="{BB962C8B-B14F-4D97-AF65-F5344CB8AC3E}">
        <p14:creationId xmlns:p14="http://schemas.microsoft.com/office/powerpoint/2010/main" val="6936781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t>
            </a:r>
            <a:r>
              <a:rPr lang="en-US" dirty="0" smtClean="0"/>
              <a:t>Does Kubernetes Do?</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Different </a:t>
            </a:r>
            <a:r>
              <a:rPr lang="en-US" sz="2400" dirty="0"/>
              <a:t>than configuration management</a:t>
            </a:r>
          </a:p>
          <a:p>
            <a:pPr>
              <a:buFont typeface="Wingdings" panose="05000000000000000000" pitchFamily="2" charset="2"/>
              <a:buChar char="q"/>
            </a:pPr>
            <a:r>
              <a:rPr lang="en-US" sz="2400" dirty="0" smtClean="0"/>
              <a:t> Immutable </a:t>
            </a:r>
            <a:r>
              <a:rPr lang="en-US" sz="2400" dirty="0"/>
              <a:t>infrastructure principles</a:t>
            </a:r>
          </a:p>
          <a:p>
            <a:pPr>
              <a:buFont typeface="Wingdings" panose="05000000000000000000" pitchFamily="2" charset="2"/>
              <a:buChar char="q"/>
            </a:pPr>
            <a:r>
              <a:rPr lang="en-US" sz="2400" dirty="0" smtClean="0"/>
              <a:t> What </a:t>
            </a:r>
            <a:r>
              <a:rPr lang="en-US" sz="2400" dirty="0"/>
              <a:t>to do when containers fail?</a:t>
            </a:r>
          </a:p>
          <a:p>
            <a:pPr>
              <a:buFont typeface="Wingdings" panose="05000000000000000000" pitchFamily="2" charset="2"/>
              <a:buChar char="q"/>
            </a:pPr>
            <a:r>
              <a:rPr lang="en-US" sz="2400" dirty="0" smtClean="0"/>
              <a:t> Containers </a:t>
            </a:r>
            <a:r>
              <a:rPr lang="en-US" sz="2400" dirty="0"/>
              <a:t>will fail</a:t>
            </a:r>
          </a:p>
          <a:p>
            <a:pPr>
              <a:buFont typeface="Wingdings" panose="05000000000000000000" pitchFamily="2" charset="2"/>
              <a:buChar char="q"/>
            </a:pPr>
            <a:r>
              <a:rPr lang="en-US" sz="2400" dirty="0" smtClean="0"/>
              <a:t> Cluster </a:t>
            </a:r>
            <a:r>
              <a:rPr lang="en-US" sz="2400" dirty="0"/>
              <a:t>security </a:t>
            </a:r>
            <a:r>
              <a:rPr lang="en-US" sz="2400" dirty="0" err="1"/>
              <a:t>authZ</a:t>
            </a:r>
            <a:r>
              <a:rPr lang="en-US" sz="2400" dirty="0"/>
              <a:t>/</a:t>
            </a:r>
            <a:r>
              <a:rPr lang="en-US" sz="2400" dirty="0" err="1"/>
              <a:t>authN</a:t>
            </a:r>
            <a:endParaRPr lang="en-US" sz="2400" dirty="0"/>
          </a:p>
          <a:p>
            <a:pPr>
              <a:buFont typeface="Wingdings" panose="05000000000000000000" pitchFamily="2" charset="2"/>
              <a:buChar char="q"/>
            </a:pPr>
            <a:r>
              <a:rPr lang="en-US" sz="2400" dirty="0" smtClean="0"/>
              <a:t> Scaling</a:t>
            </a:r>
            <a:endParaRPr lang="en-US" sz="2400" dirty="0"/>
          </a:p>
          <a:p>
            <a:pPr>
              <a:buFont typeface="Wingdings" panose="05000000000000000000" pitchFamily="2" charset="2"/>
              <a:buChar char="q"/>
            </a:pPr>
            <a:r>
              <a:rPr lang="en-US" sz="2400" dirty="0" smtClean="0"/>
              <a:t> Grouping/Aggregates</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8782038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it </a:t>
            </a:r>
            <a:r>
              <a:rPr lang="en-US" dirty="0" smtClean="0"/>
              <a:t>Important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Managing </a:t>
            </a:r>
            <a:r>
              <a:rPr lang="en-US" sz="2400" dirty="0"/>
              <a:t>containers by hand is harder than VMs: </a:t>
            </a:r>
            <a:r>
              <a:rPr lang="en-US" sz="2400" dirty="0" smtClean="0"/>
              <a:t>It won’t </a:t>
            </a:r>
            <a:r>
              <a:rPr lang="en-US" sz="2400" dirty="0"/>
              <a:t>scale</a:t>
            </a:r>
          </a:p>
          <a:p>
            <a:pPr>
              <a:buFont typeface="Wingdings" panose="05000000000000000000" pitchFamily="2" charset="2"/>
              <a:buChar char="q"/>
            </a:pPr>
            <a:r>
              <a:rPr lang="en-US" sz="2400" dirty="0" smtClean="0"/>
              <a:t> Automate </a:t>
            </a:r>
            <a:r>
              <a:rPr lang="en-US" sz="2400" dirty="0"/>
              <a:t>the boilerplate stuff</a:t>
            </a:r>
          </a:p>
          <a:p>
            <a:pPr>
              <a:buFont typeface="Wingdings" panose="05000000000000000000" pitchFamily="2" charset="2"/>
              <a:buChar char="q"/>
            </a:pPr>
            <a:r>
              <a:rPr lang="en-US" sz="2400" dirty="0" smtClean="0"/>
              <a:t> Runbooks </a:t>
            </a:r>
            <a:r>
              <a:rPr lang="en-US" sz="2400" dirty="0"/>
              <a:t>→ Scripts → </a:t>
            </a:r>
            <a:r>
              <a:rPr lang="en-US" sz="2400" dirty="0" err="1"/>
              <a:t>Config</a:t>
            </a:r>
            <a:r>
              <a:rPr lang="en-US" sz="2400" dirty="0"/>
              <a:t> management → Scale</a:t>
            </a:r>
          </a:p>
          <a:p>
            <a:pPr>
              <a:buFont typeface="Wingdings" panose="05000000000000000000" pitchFamily="2" charset="2"/>
              <a:buChar char="q"/>
            </a:pPr>
            <a:r>
              <a:rPr lang="en-US" sz="2400" dirty="0" smtClean="0"/>
              <a:t> Decouple </a:t>
            </a:r>
            <a:r>
              <a:rPr lang="en-US" sz="2400" dirty="0"/>
              <a:t>application from </a:t>
            </a:r>
            <a:r>
              <a:rPr lang="en-US" sz="2400" dirty="0" smtClean="0"/>
              <a:t>machine</a:t>
            </a:r>
            <a:endParaRPr lang="en-US" sz="2400" dirty="0"/>
          </a:p>
          <a:p>
            <a:pPr>
              <a:buFont typeface="Wingdings" panose="05000000000000000000" pitchFamily="2" charset="2"/>
              <a:buChar char="q"/>
            </a:pPr>
            <a:r>
              <a:rPr lang="en-US" sz="2400" dirty="0" smtClean="0"/>
              <a:t> Applications </a:t>
            </a:r>
            <a:r>
              <a:rPr lang="en-US" sz="2400" dirty="0"/>
              <a:t>run on </a:t>
            </a:r>
            <a:r>
              <a:rPr lang="en-US" sz="2400" dirty="0" smtClean="0"/>
              <a:t>resources</a:t>
            </a:r>
            <a:endParaRPr lang="en-US" sz="2400" dirty="0"/>
          </a:p>
          <a:p>
            <a:pPr>
              <a:buFont typeface="Wingdings" panose="05000000000000000000" pitchFamily="2" charset="2"/>
              <a:buChar char="q"/>
            </a:pPr>
            <a:r>
              <a:rPr lang="en-US" sz="2400" dirty="0" smtClean="0"/>
              <a:t> Kubernetes </a:t>
            </a:r>
            <a:r>
              <a:rPr lang="en-US" sz="2400" dirty="0"/>
              <a:t>manages this interaction of applications and resources</a:t>
            </a:r>
          </a:p>
          <a:p>
            <a:pPr>
              <a:buFont typeface="Wingdings" panose="05000000000000000000" pitchFamily="2" charset="2"/>
              <a:buChar char="q"/>
            </a:pPr>
            <a:r>
              <a:rPr lang="en-US" sz="2400" dirty="0" smtClean="0"/>
              <a:t> Manage </a:t>
            </a:r>
            <a:r>
              <a:rPr lang="en-US" sz="2400" dirty="0"/>
              <a:t>applications, not </a:t>
            </a:r>
            <a:r>
              <a:rPr lang="en-US" sz="2400" dirty="0" smtClean="0"/>
              <a:t>machines</a:t>
            </a:r>
            <a:endParaRPr lang="en-US" sz="2400" dirty="0"/>
          </a:p>
          <a:p>
            <a:pPr>
              <a:buFont typeface="Wingdings" panose="05000000000000000000" pitchFamily="2" charset="2"/>
              <a:buChar char="q"/>
            </a:pPr>
            <a:r>
              <a:rPr lang="en-US" sz="2400" dirty="0" smtClean="0"/>
              <a:t> What </a:t>
            </a:r>
            <a:r>
              <a:rPr lang="en-US" sz="2400" dirty="0"/>
              <a:t>about legacy apps?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42290562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Simplicity</a:t>
            </a:r>
            <a:r>
              <a:rPr lang="en-US" sz="2400" dirty="0"/>
              <a:t>, Simplicity, </a:t>
            </a:r>
            <a:r>
              <a:rPr lang="en-US" sz="2400" dirty="0" smtClean="0"/>
              <a:t>Simplicity</a:t>
            </a:r>
            <a:endParaRPr lang="en-US" sz="2400" dirty="0"/>
          </a:p>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 </a:t>
            </a:r>
            <a:r>
              <a:rPr lang="en-US" sz="2400" dirty="0"/>
              <a:t>/ </a:t>
            </a:r>
            <a:r>
              <a:rPr lang="en-US" sz="2400" dirty="0" smtClean="0"/>
              <a:t>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marL="0" indent="0">
              <a:buNone/>
            </a:pPr>
            <a:endParaRPr lang="en-US" sz="2400" dirty="0" smtClean="0"/>
          </a:p>
          <a:p>
            <a:pPr marL="0" indent="0">
              <a:buNone/>
            </a:pPr>
            <a:r>
              <a:rPr lang="en-US" sz="2400" dirty="0" smtClean="0"/>
              <a:t>See the API at </a:t>
            </a:r>
            <a:r>
              <a:rPr lang="en-US" sz="2400" dirty="0" smtClean="0">
                <a:latin typeface="Courier New" panose="02070309020205020404" pitchFamily="49" charset="0"/>
                <a:cs typeface="Courier New" panose="02070309020205020404" pitchFamily="49" charset="0"/>
              </a:rPr>
              <a:t>http</a:t>
            </a:r>
            <a:r>
              <a:rPr lang="en-US" sz="2400" dirty="0">
                <a:latin typeface="Courier New" panose="02070309020205020404" pitchFamily="49" charset="0"/>
                <a:cs typeface="Courier New" panose="02070309020205020404" pitchFamily="49" charset="0"/>
              </a:rPr>
              <a:t>://kubernetes.io/third_party/swagger-ui/</a:t>
            </a:r>
          </a:p>
          <a:p>
            <a:endParaRPr lang="en-US" sz="2400" dirty="0"/>
          </a:p>
        </p:txBody>
      </p:sp>
      <p:sp>
        <p:nvSpPr>
          <p:cNvPr id="2" name="Title 1"/>
          <p:cNvSpPr>
            <a:spLocks noGrp="1"/>
          </p:cNvSpPr>
          <p:nvPr>
            <p:ph type="title"/>
          </p:nvPr>
        </p:nvSpPr>
        <p:spPr/>
        <p:txBody>
          <a:bodyPr>
            <a:normAutofit/>
          </a:bodyPr>
          <a:lstStyle/>
          <a:p>
            <a:r>
              <a:rPr lang="en-US" dirty="0"/>
              <a:t>Kubernetes </a:t>
            </a:r>
            <a:r>
              <a:rPr lang="en-US" dirty="0" smtClean="0"/>
              <a:t>Core Concepts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grpSp>
        <p:nvGrpSpPr>
          <p:cNvPr id="29" name="Group 28"/>
          <p:cNvGrpSpPr/>
          <p:nvPr/>
        </p:nvGrpSpPr>
        <p:grpSpPr>
          <a:xfrm>
            <a:off x="5053195" y="1643402"/>
            <a:ext cx="5686414" cy="3050233"/>
            <a:chOff x="4214046" y="-3424522"/>
            <a:chExt cx="5686414" cy="3050233"/>
          </a:xfrm>
        </p:grpSpPr>
        <p:sp>
          <p:nvSpPr>
            <p:cNvPr id="9" name="Rectangle 8"/>
            <p:cNvSpPr/>
            <p:nvPr/>
          </p:nvSpPr>
          <p:spPr>
            <a:xfrm>
              <a:off x="4214046" y="-3193689"/>
              <a:ext cx="5686414" cy="2819400"/>
            </a:xfrm>
            <a:prstGeom prst="rect">
              <a:avLst/>
            </a:prstGeom>
            <a:noFill/>
            <a:ln w="635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40975" y="-2591329"/>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3375" y="-2438929"/>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45775" y="-2286529"/>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388" y="-2208041"/>
              <a:ext cx="1140712" cy="1140712"/>
            </a:xfrm>
            <a:prstGeom prst="rect">
              <a:avLst/>
            </a:prstGeom>
          </p:spPr>
        </p:pic>
        <p:sp>
          <p:nvSpPr>
            <p:cNvPr id="14" name="TextBox 13"/>
            <p:cNvSpPr txBox="1"/>
            <p:nvPr/>
          </p:nvSpPr>
          <p:spPr>
            <a:xfrm>
              <a:off x="5275537" y="-1269318"/>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15" name="Rounded Rectangle 14"/>
            <p:cNvSpPr/>
            <p:nvPr/>
          </p:nvSpPr>
          <p:spPr>
            <a:xfrm>
              <a:off x="4505696" y="-2900611"/>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34853" y="-3109051"/>
              <a:ext cx="780085" cy="400110"/>
            </a:xfrm>
            <a:prstGeom prst="rect">
              <a:avLst/>
            </a:prstGeom>
            <a:solidFill>
              <a:schemeClr val="bg1"/>
            </a:solidFill>
          </p:spPr>
          <p:txBody>
            <a:bodyPr wrap="none" rtlCol="0">
              <a:spAutoFit/>
            </a:bodyPr>
            <a:lstStyle/>
            <a:p>
              <a:r>
                <a:rPr lang="en-US" sz="2000" b="1" dirty="0" smtClean="0"/>
                <a:t>Pod 1</a:t>
              </a:r>
              <a:endParaRPr lang="en-US" sz="2000" b="1" dirty="0"/>
            </a:p>
          </p:txBody>
        </p:sp>
        <p:sp>
          <p:nvSpPr>
            <p:cNvPr id="17" name="TextBox 16"/>
            <p:cNvSpPr txBox="1"/>
            <p:nvPr/>
          </p:nvSpPr>
          <p:spPr>
            <a:xfrm>
              <a:off x="8763000" y="-3424522"/>
              <a:ext cx="872355" cy="461665"/>
            </a:xfrm>
            <a:prstGeom prst="rect">
              <a:avLst/>
            </a:prstGeom>
            <a:solidFill>
              <a:schemeClr val="bg1"/>
            </a:solidFill>
          </p:spPr>
          <p:txBody>
            <a:bodyPr wrap="none" rtlCol="0">
              <a:spAutoFit/>
            </a:bodyPr>
            <a:lstStyle/>
            <a:p>
              <a:r>
                <a:rPr lang="en-US" sz="2400" b="1" smtClean="0"/>
                <a:t>Node</a:t>
              </a:r>
              <a:endParaRPr lang="en-US" sz="2400" b="1" dirty="0"/>
            </a:p>
          </p:txBody>
        </p:sp>
        <p:sp>
          <p:nvSpPr>
            <p:cNvPr id="20" name="Rectangle 19"/>
            <p:cNvSpPr/>
            <p:nvPr/>
          </p:nvSpPr>
          <p:spPr>
            <a:xfrm>
              <a:off x="7500493" y="-2579495"/>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52893" y="-2427095"/>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805293" y="-2274695"/>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906" y="-2196207"/>
              <a:ext cx="1140712" cy="1140712"/>
            </a:xfrm>
            <a:prstGeom prst="rect">
              <a:avLst/>
            </a:prstGeom>
          </p:spPr>
        </p:pic>
        <p:sp>
          <p:nvSpPr>
            <p:cNvPr id="24" name="TextBox 23"/>
            <p:cNvSpPr txBox="1"/>
            <p:nvPr/>
          </p:nvSpPr>
          <p:spPr>
            <a:xfrm>
              <a:off x="7935055" y="-1257484"/>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25" name="Rounded Rectangle 24"/>
            <p:cNvSpPr/>
            <p:nvPr/>
          </p:nvSpPr>
          <p:spPr>
            <a:xfrm>
              <a:off x="7165214" y="-2888777"/>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94371" y="-3097217"/>
              <a:ext cx="780085" cy="400110"/>
            </a:xfrm>
            <a:prstGeom prst="rect">
              <a:avLst/>
            </a:prstGeom>
            <a:solidFill>
              <a:schemeClr val="bg1"/>
            </a:solidFill>
          </p:spPr>
          <p:txBody>
            <a:bodyPr wrap="none" rtlCol="0">
              <a:spAutoFit/>
            </a:bodyPr>
            <a:lstStyle/>
            <a:p>
              <a:r>
                <a:rPr lang="en-US" sz="2000" b="1" dirty="0" smtClean="0"/>
                <a:t>Pod 2</a:t>
              </a:r>
              <a:endParaRPr lang="en-US" sz="2000" b="1" dirty="0"/>
            </a:p>
          </p:txBody>
        </p:sp>
      </p:grpSp>
    </p:spTree>
    <p:extLst>
      <p:ext uri="{BB962C8B-B14F-4D97-AF65-F5344CB8AC3E}">
        <p14:creationId xmlns:p14="http://schemas.microsoft.com/office/powerpoint/2010/main" val="21188032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Reconciliation of </a:t>
            </a:r>
            <a:r>
              <a:rPr lang="en-US" dirty="0" smtClean="0"/>
              <a:t>End State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3" name="Folded Corner 2"/>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8" name="Straight Arrow Connector 17"/>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36514189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Control Plane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7" name="Content Placeholder 2"/>
          <p:cNvSpPr txBox="1">
            <a:spLocks/>
          </p:cNvSpPr>
          <p:nvPr/>
        </p:nvSpPr>
        <p:spPr>
          <a:xfrm>
            <a:off x="1249679" y="1219201"/>
            <a:ext cx="10058401" cy="48022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400" dirty="0"/>
              <a:t> Controller </a:t>
            </a:r>
            <a:r>
              <a:rPr lang="en-US" sz="2400" dirty="0" smtClean="0"/>
              <a:t>manager </a:t>
            </a:r>
          </a:p>
          <a:p>
            <a:pPr>
              <a:buFont typeface="Wingdings" charset="2"/>
              <a:buChar char="q"/>
            </a:pPr>
            <a:r>
              <a:rPr lang="en-US" sz="2400" dirty="0" smtClean="0">
                <a:ea typeface="Courier New" charset="0"/>
                <a:cs typeface="Courier New" charset="0"/>
              </a:rPr>
              <a:t> </a:t>
            </a:r>
            <a:r>
              <a:rPr lang="en-US" sz="2400" dirty="0" err="1" smtClean="0">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charset="2"/>
              <a:buChar char="q"/>
            </a:pPr>
            <a:r>
              <a:rPr lang="en-US" sz="2400" dirty="0" smtClean="0"/>
              <a:t> API </a:t>
            </a:r>
            <a:r>
              <a:rPr lang="en-US" sz="2400" dirty="0"/>
              <a:t>Server</a:t>
            </a:r>
          </a:p>
          <a:p>
            <a:pPr>
              <a:buFont typeface="Wingdings" charset="2"/>
              <a:buChar char="q"/>
            </a:pPr>
            <a:r>
              <a:rPr lang="en-US" sz="2400" dirty="0" smtClean="0"/>
              <a:t> Scheduler</a:t>
            </a:r>
            <a:endParaRPr lang="en-US" sz="2400" dirty="0"/>
          </a:p>
          <a:p>
            <a:pPr fontAlgn="auto">
              <a:buFont typeface="Wingdings" charset="2"/>
              <a:buChar char="q"/>
            </a:pP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60" y="1778847"/>
            <a:ext cx="6985000" cy="3683000"/>
          </a:xfrm>
          <a:prstGeom prst="rect">
            <a:avLst/>
          </a:prstGeom>
        </p:spPr>
      </p:pic>
    </p:spTree>
    <p:extLst>
      <p:ext uri="{BB962C8B-B14F-4D97-AF65-F5344CB8AC3E}">
        <p14:creationId xmlns:p14="http://schemas.microsoft.com/office/powerpoint/2010/main" val="33754643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etcd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Open </a:t>
            </a:r>
            <a:r>
              <a:rPr lang="en-US" sz="2400" dirty="0"/>
              <a:t>source project started at </a:t>
            </a:r>
            <a:r>
              <a:rPr lang="en-US" sz="2400" dirty="0" smtClean="0"/>
              <a:t>CoreOS</a:t>
            </a:r>
            <a:endParaRPr lang="en-US" sz="2400" dirty="0"/>
          </a:p>
          <a:p>
            <a:pPr>
              <a:buFont typeface="Wingdings" panose="05000000000000000000" pitchFamily="2" charset="2"/>
              <a:buChar char="q"/>
            </a:pPr>
            <a:r>
              <a:rPr lang="en-US" sz="2400" dirty="0" smtClean="0"/>
              <a:t> Distributed database</a:t>
            </a:r>
            <a:endParaRPr lang="en-US" sz="2400" dirty="0"/>
          </a:p>
          <a:p>
            <a:pPr>
              <a:buFont typeface="Wingdings" panose="05000000000000000000" pitchFamily="2" charset="2"/>
              <a:buChar char="q"/>
            </a:pPr>
            <a:r>
              <a:rPr lang="en-US" sz="2400" dirty="0" smtClean="0"/>
              <a:t> CAP </a:t>
            </a:r>
            <a:r>
              <a:rPr lang="en-US" sz="2400" dirty="0"/>
              <a:t>Theorem? == </a:t>
            </a:r>
            <a:r>
              <a:rPr lang="en-US" sz="2400" dirty="0" smtClean="0"/>
              <a:t>CP</a:t>
            </a:r>
            <a:endParaRPr lang="en-US" sz="2400" dirty="0"/>
          </a:p>
          <a:p>
            <a:pPr>
              <a:buFont typeface="Wingdings" panose="05000000000000000000" pitchFamily="2" charset="2"/>
              <a:buChar char="q"/>
            </a:pPr>
            <a:r>
              <a:rPr lang="en-US" sz="2400" dirty="0" smtClean="0"/>
              <a:t> Raft algorithm/protocol</a:t>
            </a:r>
            <a:endParaRPr lang="en-US" sz="2400" dirty="0"/>
          </a:p>
          <a:p>
            <a:pPr>
              <a:buFont typeface="Wingdings" panose="05000000000000000000" pitchFamily="2" charset="2"/>
              <a:buChar char="q"/>
            </a:pPr>
            <a:r>
              <a:rPr lang="en-US" sz="2400" dirty="0" smtClean="0"/>
              <a:t> Watchable</a:t>
            </a:r>
            <a:endParaRPr lang="en-US" sz="2400" dirty="0"/>
          </a:p>
          <a:p>
            <a:pPr>
              <a:buFont typeface="Wingdings" panose="05000000000000000000" pitchFamily="2" charset="2"/>
              <a:buChar char="q"/>
            </a:pPr>
            <a:r>
              <a:rPr lang="en-US" sz="2400" dirty="0" smtClean="0"/>
              <a:t> </a:t>
            </a:r>
            <a:r>
              <a:rPr lang="en-US" sz="2400" dirty="0" err="1" smtClean="0">
                <a:latin typeface="Courier New" panose="02070309020205020404" pitchFamily="49" charset="0"/>
                <a:cs typeface="Courier New" panose="02070309020205020404" pitchFamily="49" charset="0"/>
              </a:rPr>
              <a:t>etcd</a:t>
            </a:r>
            <a:r>
              <a:rPr lang="en-US" sz="2400" dirty="0" smtClean="0"/>
              <a:t> </a:t>
            </a:r>
            <a:r>
              <a:rPr lang="en-US" sz="2400" dirty="0"/>
              <a:t>provides HA </a:t>
            </a:r>
            <a:r>
              <a:rPr lang="en-US" sz="2400" dirty="0" smtClean="0"/>
              <a:t>data store</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463" y="1479694"/>
            <a:ext cx="5252409" cy="3924300"/>
          </a:xfrm>
          <a:prstGeom prst="rect">
            <a:avLst/>
          </a:prstGeom>
        </p:spPr>
      </p:pic>
    </p:spTree>
    <p:extLst>
      <p:ext uri="{BB962C8B-B14F-4D97-AF65-F5344CB8AC3E}">
        <p14:creationId xmlns:p14="http://schemas.microsoft.com/office/powerpoint/2010/main" val="41008223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
        <p:nvSpPr>
          <p:cNvPr id="8" name="Content Placeholder 2"/>
          <p:cNvSpPr txBox="1">
            <a:spLocks/>
          </p:cNvSpPr>
          <p:nvPr/>
        </p:nvSpPr>
        <p:spPr>
          <a:xfrm>
            <a:off x="1097280" y="1066801"/>
            <a:ext cx="4998720"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smtClean="0"/>
              <a:t> Nodes </a:t>
            </a:r>
            <a:r>
              <a:rPr lang="en-US" sz="2400" dirty="0"/>
              <a:t>are VMs </a:t>
            </a:r>
            <a:r>
              <a:rPr lang="en-US" sz="2400" dirty="0" smtClean="0"/>
              <a:t>or </a:t>
            </a:r>
            <a:r>
              <a:rPr lang="en-US" sz="2400" dirty="0"/>
              <a:t>physical hosts</a:t>
            </a:r>
          </a:p>
          <a:p>
            <a:pPr>
              <a:buFont typeface="Wingdings" panose="05000000000000000000" pitchFamily="2" charset="2"/>
              <a:buChar char="q"/>
            </a:pPr>
            <a:r>
              <a:rPr lang="en-US" sz="2400" dirty="0" smtClean="0"/>
              <a:t> Nodes </a:t>
            </a:r>
            <a:r>
              <a:rPr lang="en-US" sz="2400" dirty="0"/>
              <a:t>need connectivity between </a:t>
            </a:r>
            <a:r>
              <a:rPr lang="en-US" sz="2400" dirty="0" smtClean="0"/>
              <a:t>them</a:t>
            </a:r>
            <a:endParaRPr lang="en-US" sz="2400" dirty="0"/>
          </a:p>
          <a:p>
            <a:pPr>
              <a:buFont typeface="Wingdings" panose="05000000000000000000" pitchFamily="2" charset="2"/>
              <a:buChar char="q"/>
            </a:pPr>
            <a:r>
              <a:rPr lang="en-US" sz="2400" dirty="0" smtClean="0"/>
              <a:t> Ideally </a:t>
            </a:r>
            <a:r>
              <a:rPr lang="en-US" sz="2400" dirty="0"/>
              <a:t>same </a:t>
            </a:r>
            <a:r>
              <a:rPr lang="en-US" sz="2400" dirty="0" smtClean="0"/>
              <a:t>network, data center, and availability </a:t>
            </a:r>
            <a:r>
              <a:rPr lang="en-US" sz="2400" dirty="0"/>
              <a:t>zone</a:t>
            </a:r>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580" y="1505094"/>
            <a:ext cx="5346700" cy="3987800"/>
          </a:xfrm>
          <a:prstGeom prst="rect">
            <a:avLst/>
          </a:prstGeom>
        </p:spPr>
      </p:pic>
    </p:spTree>
    <p:extLst>
      <p:ext uri="{BB962C8B-B14F-4D97-AF65-F5344CB8AC3E}">
        <p14:creationId xmlns:p14="http://schemas.microsoft.com/office/powerpoint/2010/main" val="30834840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 / Prep Environments</a:t>
            </a:r>
          </a:p>
          <a:p>
            <a:r>
              <a:rPr lang="en-US" dirty="0"/>
              <a:t>Day 1: Docker Deep </a:t>
            </a:r>
            <a:r>
              <a:rPr lang="en-US" dirty="0" smtClean="0"/>
              <a:t>Dive</a:t>
            </a:r>
          </a:p>
          <a:p>
            <a:r>
              <a:rPr lang="en-US" b="1" dirty="0" smtClean="0"/>
              <a:t>Day 2: Kubernetes Deep Dive</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Tree>
    <p:extLst>
      <p:ext uri="{BB962C8B-B14F-4D97-AF65-F5344CB8AC3E}">
        <p14:creationId xmlns:p14="http://schemas.microsoft.com/office/powerpoint/2010/main" val="10269973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87500"/>
            <a:ext cx="6997700" cy="3683000"/>
          </a:xfrm>
          <a:prstGeom prst="rect">
            <a:avLst/>
          </a:prstGeom>
        </p:spPr>
      </p:pic>
    </p:spTree>
    <p:extLst>
      <p:ext uri="{BB962C8B-B14F-4D97-AF65-F5344CB8AC3E}">
        <p14:creationId xmlns:p14="http://schemas.microsoft.com/office/powerpoint/2010/main" val="10081191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Nodes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err="1" smtClean="0"/>
              <a:t>Kubelet</a:t>
            </a:r>
            <a:endParaRPr lang="en-US" sz="2400" dirty="0"/>
          </a:p>
          <a:p>
            <a:pPr lvl="1">
              <a:buFont typeface="Wingdings" panose="05000000000000000000" pitchFamily="2" charset="2"/>
              <a:buChar char="q"/>
            </a:pPr>
            <a:r>
              <a:rPr lang="en-US" sz="2000" dirty="0" smtClean="0"/>
              <a:t> Watches </a:t>
            </a:r>
            <a:r>
              <a:rPr lang="en-US" sz="2000" dirty="0"/>
              <a:t>for pods to be assigned to node</a:t>
            </a:r>
          </a:p>
          <a:p>
            <a:pPr lvl="1">
              <a:buFont typeface="Wingdings" panose="05000000000000000000" pitchFamily="2" charset="2"/>
              <a:buChar char="q"/>
            </a:pPr>
            <a:r>
              <a:rPr lang="en-US" sz="2000" dirty="0" smtClean="0"/>
              <a:t> Mount </a:t>
            </a:r>
            <a:r>
              <a:rPr lang="en-US" sz="2000" dirty="0"/>
              <a:t>volumes</a:t>
            </a:r>
          </a:p>
          <a:p>
            <a:pPr lvl="1">
              <a:buFont typeface="Wingdings" panose="05000000000000000000" pitchFamily="2" charset="2"/>
              <a:buChar char="q"/>
            </a:pPr>
            <a:r>
              <a:rPr lang="en-US" sz="2000" dirty="0" smtClean="0"/>
              <a:t> Install </a:t>
            </a:r>
            <a:r>
              <a:rPr lang="en-US" sz="2000" dirty="0"/>
              <a:t>secrets</a:t>
            </a:r>
          </a:p>
          <a:p>
            <a:pPr lvl="1">
              <a:buFont typeface="Wingdings" panose="05000000000000000000" pitchFamily="2" charset="2"/>
              <a:buChar char="q"/>
            </a:pPr>
            <a:r>
              <a:rPr lang="en-US" sz="2000" dirty="0" smtClean="0"/>
              <a:t> Runs </a:t>
            </a:r>
            <a:r>
              <a:rPr lang="en-US" sz="2000" dirty="0"/>
              <a:t>the pod (via Docker)</a:t>
            </a:r>
          </a:p>
          <a:p>
            <a:pPr lvl="1">
              <a:buFont typeface="Wingdings" panose="05000000000000000000" pitchFamily="2" charset="2"/>
              <a:buChar char="q"/>
            </a:pPr>
            <a:r>
              <a:rPr lang="en-US" sz="2000" dirty="0" smtClean="0"/>
              <a:t> Reports </a:t>
            </a:r>
            <a:r>
              <a:rPr lang="en-US" sz="2000" dirty="0"/>
              <a:t>pod status / node status</a:t>
            </a:r>
          </a:p>
          <a:p>
            <a:pPr>
              <a:buFont typeface="Wingdings" panose="05000000000000000000" pitchFamily="2" charset="2"/>
              <a:buChar char="q"/>
            </a:pPr>
            <a:r>
              <a:rPr lang="en-US" sz="2400" dirty="0" smtClean="0"/>
              <a:t> </a:t>
            </a:r>
            <a:r>
              <a:rPr lang="en-US" sz="2400" dirty="0" err="1" smtClean="0"/>
              <a:t>Kube</a:t>
            </a:r>
            <a:r>
              <a:rPr lang="en-US" sz="2400" dirty="0" smtClean="0"/>
              <a:t>-Proxy</a:t>
            </a:r>
            <a:endParaRPr lang="en-US" sz="2400" dirty="0"/>
          </a:p>
          <a:p>
            <a:pPr lvl="1">
              <a:buFont typeface="Wingdings" panose="05000000000000000000" pitchFamily="2" charset="2"/>
              <a:buChar char="q"/>
            </a:pPr>
            <a:r>
              <a:rPr lang="en-US" sz="2400" dirty="0" smtClean="0"/>
              <a:t> </a:t>
            </a:r>
            <a:r>
              <a:rPr lang="en-US" sz="2000" dirty="0" smtClean="0"/>
              <a:t>Connection </a:t>
            </a:r>
            <a:r>
              <a:rPr lang="en-US" sz="2000" dirty="0"/>
              <a:t>forwarding</a:t>
            </a:r>
          </a:p>
          <a:p>
            <a:pPr lvl="1">
              <a:buFont typeface="Wingdings" panose="05000000000000000000" pitchFamily="2" charset="2"/>
              <a:buChar char="q"/>
            </a:pPr>
            <a:r>
              <a:rPr lang="en-US" sz="2000" dirty="0" smtClean="0"/>
              <a:t> </a:t>
            </a:r>
            <a:r>
              <a:rPr lang="en-US" sz="2000" dirty="0" err="1" smtClean="0"/>
              <a:t>Kube</a:t>
            </a:r>
            <a:r>
              <a:rPr lang="en-US" sz="2000" dirty="0" smtClean="0"/>
              <a:t> </a:t>
            </a:r>
            <a:r>
              <a:rPr lang="en-US" sz="2000" dirty="0"/>
              <a:t>services</a:t>
            </a:r>
          </a:p>
          <a:p>
            <a:pPr>
              <a:buFont typeface="Wingdings" panose="05000000000000000000" pitchFamily="2" charset="2"/>
              <a:buChar char="q"/>
            </a:pPr>
            <a:r>
              <a:rPr lang="en-US" sz="2400" dirty="0" smtClean="0"/>
              <a:t> Docker</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Tree>
    <p:extLst>
      <p:ext uri="{BB962C8B-B14F-4D97-AF65-F5344CB8AC3E}">
        <p14:creationId xmlns:p14="http://schemas.microsoft.com/office/powerpoint/2010/main" val="38800974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a:t>
            </a:r>
            <a:r>
              <a:rPr lang="en-US" dirty="0" smtClean="0"/>
              <a:t>Add-Ons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Monitoring</a:t>
            </a:r>
            <a:endParaRPr lang="en-US" sz="2400" dirty="0"/>
          </a:p>
          <a:p>
            <a:pPr>
              <a:buFont typeface="Wingdings" panose="05000000000000000000" pitchFamily="2" charset="2"/>
              <a:buChar char="q"/>
            </a:pPr>
            <a:r>
              <a:rPr lang="en-US" sz="2400" dirty="0" smtClean="0"/>
              <a:t> DNS</a:t>
            </a:r>
            <a:endParaRPr lang="en-US" sz="2400" dirty="0"/>
          </a:p>
          <a:p>
            <a:pPr>
              <a:buFont typeface="Wingdings" panose="05000000000000000000" pitchFamily="2" charset="2"/>
              <a:buChar char="q"/>
            </a:pPr>
            <a:r>
              <a:rPr lang="en-US" sz="2400" dirty="0" smtClean="0"/>
              <a:t> UI</a:t>
            </a:r>
            <a:endParaRPr lang="en-US" sz="2400" dirty="0"/>
          </a:p>
          <a:p>
            <a:pPr>
              <a:buFont typeface="Wingdings" panose="05000000000000000000" pitchFamily="2" charset="2"/>
              <a:buChar char="q"/>
            </a:pPr>
            <a:r>
              <a:rPr lang="en-US" sz="2400" dirty="0" smtClean="0"/>
              <a:t> Logging</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Tree>
    <p:extLst>
      <p:ext uri="{BB962C8B-B14F-4D97-AF65-F5344CB8AC3E}">
        <p14:creationId xmlns:p14="http://schemas.microsoft.com/office/powerpoint/2010/main" val="8856176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smtClean="0"/>
              <a:t> Guestbook </a:t>
            </a:r>
            <a:r>
              <a:rPr lang="en-US" sz="2400" dirty="0"/>
              <a:t>D</a:t>
            </a:r>
            <a:r>
              <a:rPr lang="en-US" sz="2400" smtClean="0"/>
              <a:t>emo</a:t>
            </a:r>
            <a:endParaRPr lang="en-US" sz="2400" dirty="0" smtClean="0"/>
          </a:p>
          <a:p>
            <a:pPr>
              <a:buFont typeface="Wingdings" charset="2"/>
              <a:buChar char="q"/>
            </a:pPr>
            <a:r>
              <a:rPr lang="en-US" sz="1900" dirty="0" smtClean="0"/>
              <a:t> https://</a:t>
            </a:r>
            <a:r>
              <a:rPr lang="en-US" sz="1900" dirty="0" err="1" smtClean="0"/>
              <a:t>github.com</a:t>
            </a:r>
            <a:r>
              <a:rPr lang="en-US" sz="1900" dirty="0" smtClean="0"/>
              <a:t>/</a:t>
            </a:r>
            <a:r>
              <a:rPr lang="en-US" sz="1900" dirty="0" err="1" smtClean="0"/>
              <a:t>kubernetes</a:t>
            </a:r>
            <a:r>
              <a:rPr lang="en-US" sz="1900" dirty="0" smtClean="0"/>
              <a:t>/</a:t>
            </a:r>
            <a:r>
              <a:rPr lang="en-US" sz="1900" dirty="0" err="1" smtClean="0"/>
              <a:t>kubernetes</a:t>
            </a:r>
            <a:r>
              <a:rPr lang="en-US" sz="1900" dirty="0" smtClean="0"/>
              <a:t>/blob/release-1.0/examples/guestbook/</a:t>
            </a:r>
            <a:r>
              <a:rPr lang="en-US" sz="1900" dirty="0" err="1" smtClean="0"/>
              <a:t>README.md</a:t>
            </a:r>
            <a:endParaRPr lang="en-US" sz="19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Tree>
    <p:extLst>
      <p:ext uri="{BB962C8B-B14F-4D97-AF65-F5344CB8AC3E}">
        <p14:creationId xmlns:p14="http://schemas.microsoft.com/office/powerpoint/2010/main" val="16301483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Lab </a:t>
            </a:r>
            <a:r>
              <a:rPr lang="en-US" sz="2400" dirty="0"/>
              <a:t>prerequisites in </a:t>
            </a:r>
            <a:r>
              <a:rPr lang="en-US" sz="2400" dirty="0" smtClean="0"/>
              <a:t>place</a:t>
            </a:r>
            <a:r>
              <a:rPr lang="en-US" sz="2400" dirty="0"/>
              <a:t> </a:t>
            </a:r>
            <a:r>
              <a:rPr lang="en-US" sz="2400" dirty="0" smtClean="0"/>
              <a:t>– if any</a:t>
            </a:r>
            <a:endParaRPr lang="en-US" sz="2400" dirty="0"/>
          </a:p>
          <a:p>
            <a:pPr>
              <a:buFont typeface="Wingdings" panose="05000000000000000000" pitchFamily="2" charset="2"/>
              <a:buChar char="q"/>
            </a:pPr>
            <a:r>
              <a:rPr lang="en-US" sz="2400" dirty="0" smtClean="0"/>
              <a:t> Verify </a:t>
            </a:r>
            <a:r>
              <a:rPr lang="en-US" sz="2400" dirty="0"/>
              <a:t>you </a:t>
            </a:r>
            <a:r>
              <a:rPr lang="en-US" sz="2400" dirty="0" smtClean="0"/>
              <a:t>have most recent version of Oracle‘s </a:t>
            </a:r>
            <a:r>
              <a:rPr lang="en-US" sz="2400" dirty="0" err="1" smtClean="0"/>
              <a:t>VirtualBox</a:t>
            </a:r>
            <a:endParaRPr lang="en-US" sz="2400" dirty="0"/>
          </a:p>
          <a:p>
            <a:pPr>
              <a:buFont typeface="Wingdings" panose="05000000000000000000" pitchFamily="2" charset="2"/>
              <a:buChar char="q"/>
            </a:pPr>
            <a:r>
              <a:rPr lang="en-US" sz="2400" dirty="0" smtClean="0"/>
              <a:t> Install </a:t>
            </a:r>
            <a:r>
              <a:rPr lang="en-US" sz="2400" dirty="0"/>
              <a:t>Kubernetes </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Understand </a:t>
            </a:r>
            <a:r>
              <a:rPr lang="en-US" sz="2400" dirty="0"/>
              <a:t>the </a:t>
            </a:r>
            <a:r>
              <a:rPr lang="en-US" sz="2400" dirty="0" smtClean="0"/>
              <a:t>architecture</a:t>
            </a:r>
            <a:endParaRPr lang="en-US" sz="2400" dirty="0"/>
          </a:p>
          <a:p>
            <a:pPr>
              <a:buFont typeface="Wingdings" panose="05000000000000000000" pitchFamily="2" charset="2"/>
              <a:buChar char="q"/>
            </a:pPr>
            <a:r>
              <a:rPr lang="en-US" sz="2400" dirty="0" smtClean="0"/>
              <a:t> Smoke </a:t>
            </a:r>
            <a:r>
              <a:rPr lang="en-US" sz="2400" dirty="0"/>
              <a:t>test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432387"/>
            <a:ext cx="6235700" cy="2298700"/>
          </a:xfrm>
          <a:prstGeom prst="rect">
            <a:avLst/>
          </a:prstGeom>
        </p:spPr>
      </p:pic>
    </p:spTree>
    <p:extLst>
      <p:ext uri="{BB962C8B-B14F-4D97-AF65-F5344CB8AC3E}">
        <p14:creationId xmlns:p14="http://schemas.microsoft.com/office/powerpoint/2010/main" val="22923389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a:t>
            </a:r>
            <a:endParaRPr lang="en-US" dirty="0"/>
          </a:p>
        </p:txBody>
      </p:sp>
      <p:sp>
        <p:nvSpPr>
          <p:cNvPr id="3" name="Content Placeholder 2"/>
          <p:cNvSpPr>
            <a:spLocks noGrp="1"/>
          </p:cNvSpPr>
          <p:nvPr>
            <p:ph idx="1"/>
          </p:nvPr>
        </p:nvSpPr>
        <p:spPr>
          <a:xfrm>
            <a:off x="1066799" y="1143000"/>
            <a:ext cx="10058401" cy="4802293"/>
          </a:xfrm>
          <a:solidFill>
            <a:schemeClr val="accent5">
              <a:lumMod val="60000"/>
              <a:lumOff val="40000"/>
            </a:schemeClr>
          </a:solidFill>
          <a:ln>
            <a:noFill/>
          </a:ln>
        </p:spPr>
        <p:txBody>
          <a:bodyPr>
            <a:normAutofit fontScale="70000" lnSpcReduction="20000"/>
          </a:bodyPr>
          <a:lstStyle/>
          <a:p>
            <a:pPr>
              <a:lnSpc>
                <a:spcPct val="120000"/>
              </a:lnSpc>
              <a:spcBef>
                <a:spcPts val="0"/>
              </a:spcBef>
              <a:spcAft>
                <a:spcPts val="0"/>
              </a:spcAft>
            </a:pPr>
            <a:r>
              <a:rPr lang="en-US" dirty="0">
                <a:latin typeface="Courier New" charset="0"/>
                <a:ea typeface="Courier New" charset="0"/>
                <a:cs typeface="Courier New" charset="0"/>
              </a:rPr>
              <a:t>Waiting for each minion to be registered with cloud provider</a:t>
            </a:r>
          </a:p>
          <a:p>
            <a:pPr>
              <a:lnSpc>
                <a:spcPct val="120000"/>
              </a:lnSpc>
              <a:spcBef>
                <a:spcPts val="0"/>
              </a:spcBef>
              <a:spcAft>
                <a:spcPts val="0"/>
              </a:spcAft>
            </a:pPr>
            <a:r>
              <a:rPr lang="en-US" dirty="0">
                <a:latin typeface="Courier New" charset="0"/>
                <a:ea typeface="Courier New" charset="0"/>
                <a:cs typeface="Courier New" charset="0"/>
              </a:rPr>
              <a:t>Validating we can run </a:t>
            </a:r>
            <a:r>
              <a:rPr lang="en-US" dirty="0" err="1">
                <a:latin typeface="Courier New" charset="0"/>
                <a:ea typeface="Courier New" charset="0"/>
                <a:cs typeface="Courier New" charset="0"/>
              </a:rPr>
              <a:t>kubectl</a:t>
            </a:r>
            <a:r>
              <a:rPr lang="en-US" dirty="0">
                <a:latin typeface="Courier New" charset="0"/>
                <a:ea typeface="Courier New" charset="0"/>
                <a:cs typeface="Courier New" charset="0"/>
              </a:rPr>
              <a:t> commands.</a:t>
            </a:r>
          </a:p>
          <a:p>
            <a:pPr>
              <a:lnSpc>
                <a:spcPct val="120000"/>
              </a:lnSpc>
              <a:spcBef>
                <a:spcPts val="0"/>
              </a:spcBef>
              <a:spcAft>
                <a:spcPts val="0"/>
              </a:spcAft>
            </a:pPr>
            <a:r>
              <a:rPr lang="en-US" dirty="0">
                <a:latin typeface="Courier New" charset="0"/>
                <a:ea typeface="Courier New" charset="0"/>
                <a:cs typeface="Courier New" charset="0"/>
              </a:rPr>
              <a:t>NAME      READY     STATUS    RESTARTS   AGE</a:t>
            </a:r>
          </a:p>
          <a:p>
            <a:pPr>
              <a:lnSpc>
                <a:spcPct val="120000"/>
              </a:lnSpc>
              <a:spcBef>
                <a:spcPts val="0"/>
              </a:spcBef>
              <a:spcAft>
                <a:spcPts val="0"/>
              </a:spcAft>
            </a:pPr>
            <a:r>
              <a:rPr lang="en-US" dirty="0">
                <a:latin typeface="Courier New" charset="0"/>
                <a:ea typeface="Courier New" charset="0"/>
                <a:cs typeface="Courier New" charset="0"/>
              </a:rPr>
              <a:t>Connection to 127.0.0.1 closed.</a:t>
            </a:r>
          </a:p>
          <a:p>
            <a:pPr>
              <a:lnSpc>
                <a:spcPct val="120000"/>
              </a:lnSpc>
              <a:spcBef>
                <a:spcPts val="0"/>
              </a:spcBef>
              <a:spcAft>
                <a:spcPts val="0"/>
              </a:spcAft>
            </a:pPr>
            <a:r>
              <a:rPr lang="en-US" dirty="0">
                <a:latin typeface="Courier New" charset="0"/>
                <a:ea typeface="Courier New" charset="0"/>
                <a:cs typeface="Courier New" charset="0"/>
              </a:rPr>
              <a:t>Kubernetes cluster is running.  The master is running at:</a:t>
            </a:r>
          </a:p>
          <a:p>
            <a:pPr>
              <a:lnSpc>
                <a:spcPct val="120000"/>
              </a:lnSpc>
              <a:spcBef>
                <a:spcPts val="0"/>
              </a:spcBef>
              <a:spcAft>
                <a:spcPts val="0"/>
              </a:spcAft>
            </a:pPr>
            <a:r>
              <a:rPr lang="en-US" dirty="0">
                <a:latin typeface="Courier New" charset="0"/>
                <a:ea typeface="Courier New" charset="0"/>
                <a:cs typeface="Courier New" charset="0"/>
              </a:rPr>
              <a:t>https://10.245.1.2</a:t>
            </a:r>
          </a:p>
          <a:p>
            <a:pPr>
              <a:lnSpc>
                <a:spcPct val="120000"/>
              </a:lnSpc>
              <a:spcBef>
                <a:spcPts val="0"/>
              </a:spcBef>
              <a:spcAft>
                <a:spcPts val="0"/>
              </a:spcAft>
            </a:pPr>
            <a:r>
              <a:rPr lang="en-US" dirty="0">
                <a:latin typeface="Courier New" charset="0"/>
                <a:ea typeface="Courier New" charset="0"/>
                <a:cs typeface="Courier New" charset="0"/>
              </a:rPr>
              <a:t>The user name and password to use is located in ~/.</a:t>
            </a:r>
            <a:r>
              <a:rPr lang="en-US" dirty="0" err="1">
                <a:latin typeface="Courier New" charset="0"/>
                <a:ea typeface="Courier New" charset="0"/>
                <a:cs typeface="Courier New" charset="0"/>
              </a:rPr>
              <a:t>kubernetes_vagrant_auth</a:t>
            </a:r>
            <a:r>
              <a:rPr lang="en-US" dirty="0">
                <a:latin typeface="Courier New" charset="0"/>
                <a:ea typeface="Courier New" charset="0"/>
                <a:cs typeface="Courier New" charset="0"/>
              </a:rPr>
              <a:t>.</a:t>
            </a:r>
          </a:p>
          <a:p>
            <a:pPr>
              <a:lnSpc>
                <a:spcPct val="120000"/>
              </a:lnSpc>
              <a:spcBef>
                <a:spcPts val="0"/>
              </a:spcBef>
              <a:spcAft>
                <a:spcPts val="0"/>
              </a:spcAft>
            </a:pPr>
            <a:r>
              <a:rPr lang="en-US" dirty="0">
                <a:latin typeface="Courier New" charset="0"/>
                <a:ea typeface="Courier New" charset="0"/>
                <a:cs typeface="Courier New" charset="0"/>
              </a:rPr>
              <a:t>calling validate-cluster</a:t>
            </a:r>
          </a:p>
          <a:p>
            <a:pPr>
              <a:lnSpc>
                <a:spcPct val="120000"/>
              </a:lnSpc>
              <a:spcBef>
                <a:spcPts val="0"/>
              </a:spcBef>
              <a:spcAft>
                <a:spcPts val="0"/>
              </a:spcAft>
            </a:pPr>
            <a:r>
              <a:rPr lang="en-US" dirty="0">
                <a:latin typeface="Courier New" charset="0"/>
                <a:ea typeface="Courier New" charset="0"/>
                <a:cs typeface="Courier New" charset="0"/>
              </a:rPr>
              <a:t>Found 1 nodes.</a:t>
            </a:r>
          </a:p>
          <a:p>
            <a:pPr>
              <a:lnSpc>
                <a:spcPct val="120000"/>
              </a:lnSpc>
              <a:spcBef>
                <a:spcPts val="0"/>
              </a:spcBef>
              <a:spcAft>
                <a:spcPts val="0"/>
              </a:spcAft>
            </a:pPr>
            <a:r>
              <a:rPr lang="en-US" dirty="0">
                <a:latin typeface="Courier New" charset="0"/>
                <a:ea typeface="Courier New" charset="0"/>
                <a:cs typeface="Courier New" charset="0"/>
              </a:rPr>
              <a:t>        NAME         LABELS                              STATUS</a:t>
            </a:r>
          </a:p>
          <a:p>
            <a:pPr>
              <a:lnSpc>
                <a:spcPct val="120000"/>
              </a:lnSpc>
              <a:spcBef>
                <a:spcPts val="0"/>
              </a:spcBef>
              <a:spcAft>
                <a:spcPts val="0"/>
              </a:spcAft>
            </a:pPr>
            <a:r>
              <a:rPr lang="en-US" dirty="0">
                <a:latin typeface="Courier New" charset="0"/>
                <a:ea typeface="Courier New" charset="0"/>
                <a:cs typeface="Courier New" charset="0"/>
              </a:rPr>
              <a:t>     1  10.245.1.3   kubernetes.io/hostname=10.245.1.3   Ready</a:t>
            </a:r>
          </a:p>
          <a:p>
            <a:pPr>
              <a:lnSpc>
                <a:spcPct val="120000"/>
              </a:lnSpc>
              <a:spcBef>
                <a:spcPts val="0"/>
              </a:spcBef>
              <a:spcAft>
                <a:spcPts val="0"/>
              </a:spcAft>
            </a:pPr>
            <a:r>
              <a:rPr lang="en-US" dirty="0">
                <a:latin typeface="Courier New" charset="0"/>
                <a:ea typeface="Courier New" charset="0"/>
                <a:cs typeface="Courier New" charset="0"/>
              </a:rPr>
              <a:t>Validate output:</a:t>
            </a:r>
          </a:p>
          <a:p>
            <a:pPr>
              <a:lnSpc>
                <a:spcPct val="120000"/>
              </a:lnSpc>
              <a:spcBef>
                <a:spcPts val="0"/>
              </a:spcBef>
              <a:spcAft>
                <a:spcPts val="0"/>
              </a:spcAft>
            </a:pPr>
            <a:r>
              <a:rPr lang="en-US" dirty="0">
                <a:latin typeface="Courier New" charset="0"/>
                <a:ea typeface="Courier New" charset="0"/>
                <a:cs typeface="Courier New" charset="0"/>
              </a:rPr>
              <a:t>NAME                 STATUS    MESSAGE              ERROR</a:t>
            </a:r>
          </a:p>
          <a:p>
            <a:pPr>
              <a:lnSpc>
                <a:spcPct val="120000"/>
              </a:lnSpc>
              <a:spcBef>
                <a:spcPts val="0"/>
              </a:spcBef>
              <a:spcAft>
                <a:spcPts val="0"/>
              </a:spcAft>
            </a:pPr>
            <a:r>
              <a:rPr lang="en-US" dirty="0">
                <a:latin typeface="Courier New" charset="0"/>
                <a:ea typeface="Courier New" charset="0"/>
                <a:cs typeface="Courier New" charset="0"/>
              </a:rPr>
              <a:t>controller-manager   Healthy   ok                   nil</a:t>
            </a:r>
          </a:p>
          <a:p>
            <a:pPr>
              <a:lnSpc>
                <a:spcPct val="120000"/>
              </a:lnSpc>
              <a:spcBef>
                <a:spcPts val="0"/>
              </a:spcBef>
              <a:spcAft>
                <a:spcPts val="0"/>
              </a:spcAft>
            </a:pPr>
            <a:r>
              <a:rPr lang="en-US" dirty="0">
                <a:latin typeface="Courier New" charset="0"/>
                <a:ea typeface="Courier New" charset="0"/>
                <a:cs typeface="Courier New" charset="0"/>
              </a:rPr>
              <a:t>scheduler            Healthy   ok                   nil</a:t>
            </a:r>
          </a:p>
          <a:p>
            <a:pPr>
              <a:lnSpc>
                <a:spcPct val="120000"/>
              </a:lnSpc>
              <a:spcBef>
                <a:spcPts val="0"/>
              </a:spcBef>
              <a:spcAft>
                <a:spcPts val="0"/>
              </a:spcAft>
            </a:pPr>
            <a:r>
              <a:rPr lang="en-US" dirty="0">
                <a:latin typeface="Courier New" charset="0"/>
                <a:ea typeface="Courier New" charset="0"/>
                <a:cs typeface="Courier New" charset="0"/>
              </a:rPr>
              <a:t>etcd-0               Healthy   {"health": "true"}   nil</a:t>
            </a:r>
          </a:p>
          <a:p>
            <a:pPr>
              <a:lnSpc>
                <a:spcPct val="120000"/>
              </a:lnSpc>
              <a:spcBef>
                <a:spcPts val="0"/>
              </a:spcBef>
              <a:spcAft>
                <a:spcPts val="0"/>
              </a:spcAft>
            </a:pPr>
            <a:r>
              <a:rPr lang="en-US" dirty="0">
                <a:latin typeface="Courier New" charset="0"/>
                <a:ea typeface="Courier New" charset="0"/>
                <a:cs typeface="Courier New" charset="0"/>
              </a:rPr>
              <a:t>Cluster validation succeeded</a:t>
            </a:r>
          </a:p>
          <a:p>
            <a:pPr>
              <a:lnSpc>
                <a:spcPct val="120000"/>
              </a:lnSpc>
              <a:spcBef>
                <a:spcPts val="0"/>
              </a:spcBef>
              <a:spcAft>
                <a:spcPts val="0"/>
              </a:spcAft>
            </a:pPr>
            <a:r>
              <a:rPr lang="en-US" dirty="0">
                <a:latin typeface="Courier New" charset="0"/>
                <a:ea typeface="Courier New" charset="0"/>
                <a:cs typeface="Courier New" charset="0"/>
              </a:rPr>
              <a:t>Done, listing cluster services:</a:t>
            </a:r>
          </a:p>
          <a:p>
            <a:pPr>
              <a:lnSpc>
                <a:spcPct val="120000"/>
              </a:lnSpc>
              <a:spcBef>
                <a:spcPts val="0"/>
              </a:spcBef>
              <a:spcAft>
                <a:spcPts val="0"/>
              </a:spcAft>
            </a:pPr>
            <a:r>
              <a:rPr lang="en-US" dirty="0">
                <a:latin typeface="Courier New" charset="0"/>
                <a:ea typeface="Courier New" charset="0"/>
                <a:cs typeface="Courier New" charset="0"/>
              </a:rPr>
              <a:t>Kubernetes master is running at https://10.245.1.2</a:t>
            </a:r>
          </a:p>
          <a:p>
            <a:pPr>
              <a:lnSpc>
                <a:spcPct val="120000"/>
              </a:lnSpc>
              <a:spcBef>
                <a:spcPts val="0"/>
              </a:spcBef>
              <a:spcAft>
                <a:spcPts val="0"/>
              </a:spcAft>
            </a:pPr>
            <a:r>
              <a:rPr lang="en-US" dirty="0" err="1">
                <a:latin typeface="Courier New" charset="0"/>
                <a:ea typeface="Courier New" charset="0"/>
                <a:cs typeface="Courier New" charset="0"/>
              </a:rPr>
              <a:t>KubeDNS</a:t>
            </a:r>
            <a:r>
              <a:rPr lang="en-US" dirty="0">
                <a:latin typeface="Courier New" charset="0"/>
                <a:ea typeface="Courier New" charset="0"/>
                <a:cs typeface="Courier New" charset="0"/>
              </a:rPr>
              <a:t> is running at https://10.245.1.2/api/v1/proxy/namespaces/kube-system/services/kube-dns</a:t>
            </a:r>
          </a:p>
          <a:p>
            <a:pPr>
              <a:lnSpc>
                <a:spcPct val="120000"/>
              </a:lnSpc>
              <a:spcBef>
                <a:spcPts val="0"/>
              </a:spcBef>
              <a:spcAft>
                <a:spcPts val="0"/>
              </a:spcAft>
            </a:pPr>
            <a:r>
              <a:rPr lang="en-US" dirty="0" err="1">
                <a:latin typeface="Courier New" charset="0"/>
                <a:ea typeface="Courier New" charset="0"/>
                <a:cs typeface="Courier New" charset="0"/>
              </a:rPr>
              <a:t>KubeUI</a:t>
            </a:r>
            <a:r>
              <a:rPr lang="en-US" dirty="0">
                <a:latin typeface="Courier New" charset="0"/>
                <a:ea typeface="Courier New" charset="0"/>
                <a:cs typeface="Courier New" charset="0"/>
              </a:rPr>
              <a:t> is running at https://10.245.1.2/api/v1/proxy/namespaces/kube-system/services/kube-ui</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17721635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Kubernetes Deep Dive</a:t>
            </a:r>
            <a:endParaRPr lang="en-US" sz="6000" dirty="0"/>
          </a:p>
        </p:txBody>
      </p:sp>
      <p:sp>
        <p:nvSpPr>
          <p:cNvPr id="3" name="Text Placeholder 2"/>
          <p:cNvSpPr>
            <a:spLocks noGrp="1"/>
          </p:cNvSpPr>
          <p:nvPr>
            <p:ph type="body" idx="1"/>
          </p:nvPr>
        </p:nvSpPr>
        <p:spPr/>
        <p:txBody>
          <a:bodyPr/>
          <a:lstStyle/>
          <a:p>
            <a:r>
              <a:rPr lang="en-US" dirty="0" smtClean="0"/>
              <a:t>let’s dive deeper now that we know that basics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26</a:t>
            </a:fld>
            <a:endParaRPr lang="en-US" altLang="en-US"/>
          </a:p>
        </p:txBody>
      </p:sp>
    </p:spTree>
    <p:extLst>
      <p:ext uri="{BB962C8B-B14F-4D97-AF65-F5344CB8AC3E}">
        <p14:creationId xmlns:p14="http://schemas.microsoft.com/office/powerpoint/2010/main" val="1867927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Core Concepts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Tree>
    <p:extLst>
      <p:ext uri="{BB962C8B-B14F-4D97-AF65-F5344CB8AC3E}">
        <p14:creationId xmlns:p14="http://schemas.microsoft.com/office/powerpoint/2010/main" val="36184857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3" name="Content Placeholder 2"/>
          <p:cNvSpPr>
            <a:spLocks noGrp="1"/>
          </p:cNvSpPr>
          <p:nvPr>
            <p:ph idx="1"/>
          </p:nvPr>
        </p:nvSpPr>
        <p:spPr>
          <a:xfrm>
            <a:off x="1097279" y="1066801"/>
            <a:ext cx="10058401" cy="4876799"/>
          </a:xfrm>
        </p:spPr>
        <p:txBody>
          <a:bodyPr>
            <a:noAutofit/>
          </a:bodyPr>
          <a:lstStyle/>
          <a:p>
            <a:pPr>
              <a:buFont typeface="Wingdings" panose="05000000000000000000" pitchFamily="2" charset="2"/>
              <a:buChar char="q"/>
            </a:pPr>
            <a:r>
              <a:rPr lang="en-US" sz="2400" dirty="0" smtClean="0"/>
              <a:t> A </a:t>
            </a:r>
            <a:r>
              <a:rPr lang="en-US" sz="2400" dirty="0"/>
              <a:t>pod is one or more </a:t>
            </a:r>
            <a:r>
              <a:rPr lang="en-US" sz="2400" dirty="0" smtClean="0"/>
              <a:t>Docker containers</a:t>
            </a:r>
            <a:endParaRPr lang="en-US" sz="2400" dirty="0"/>
          </a:p>
          <a:p>
            <a:pPr>
              <a:buFont typeface="Wingdings" panose="05000000000000000000" pitchFamily="2" charset="2"/>
              <a:buChar char="q"/>
            </a:pPr>
            <a:r>
              <a:rPr lang="en-US" sz="2400" dirty="0" smtClean="0"/>
              <a:t> Ensures </a:t>
            </a:r>
            <a:r>
              <a:rPr lang="en-US" sz="2400" dirty="0"/>
              <a:t>collocation </a:t>
            </a:r>
            <a:r>
              <a:rPr lang="en-US" sz="2400" dirty="0" smtClean="0"/>
              <a:t>and shared fate</a:t>
            </a:r>
            <a:endParaRPr lang="en-US" sz="2400" dirty="0"/>
          </a:p>
          <a:p>
            <a:pPr>
              <a:buFont typeface="Wingdings" panose="05000000000000000000" pitchFamily="2" charset="2"/>
              <a:buChar char="q"/>
            </a:pPr>
            <a:r>
              <a:rPr lang="en-US" sz="2400" dirty="0" smtClean="0"/>
              <a:t> Pods </a:t>
            </a:r>
            <a:r>
              <a:rPr lang="en-US" sz="2400" dirty="0"/>
              <a:t>are scheduled and do not move </a:t>
            </a:r>
            <a:r>
              <a:rPr lang="en-US" sz="2400" dirty="0" smtClean="0"/>
              <a:t>nodes</a:t>
            </a:r>
            <a:endParaRPr lang="en-US" sz="2400" dirty="0"/>
          </a:p>
          <a:p>
            <a:pPr>
              <a:buFont typeface="Wingdings" panose="05000000000000000000" pitchFamily="2" charset="2"/>
              <a:buChar char="q"/>
            </a:pPr>
            <a:r>
              <a:rPr lang="en-US" sz="2400" dirty="0" smtClean="0"/>
              <a:t> Docker </a:t>
            </a:r>
            <a:r>
              <a:rPr lang="en-US" sz="2400" dirty="0"/>
              <a:t>containers share resources within the </a:t>
            </a:r>
            <a:r>
              <a:rPr lang="en-US" sz="2400" dirty="0" smtClean="0"/>
              <a:t>pod</a:t>
            </a:r>
            <a:endParaRPr lang="en-US" sz="2400" dirty="0"/>
          </a:p>
          <a:p>
            <a:pPr lvl="1">
              <a:buFont typeface="Wingdings" panose="05000000000000000000" pitchFamily="2" charset="2"/>
              <a:buChar char="q"/>
            </a:pPr>
            <a:r>
              <a:rPr lang="en-US" sz="2400" dirty="0" smtClean="0"/>
              <a:t> </a:t>
            </a:r>
            <a:r>
              <a:rPr lang="en-US" sz="2000" dirty="0" smtClean="0"/>
              <a:t>Volumes</a:t>
            </a:r>
            <a:endParaRPr lang="en-US" sz="2000" dirty="0"/>
          </a:p>
          <a:p>
            <a:pPr lvl="1">
              <a:buFont typeface="Wingdings" panose="05000000000000000000" pitchFamily="2" charset="2"/>
              <a:buChar char="q"/>
            </a:pPr>
            <a:r>
              <a:rPr lang="en-US" sz="2000" dirty="0" smtClean="0"/>
              <a:t> Network </a:t>
            </a:r>
            <a:r>
              <a:rPr lang="en-US" sz="2000" dirty="0"/>
              <a:t>/ </a:t>
            </a:r>
            <a:r>
              <a:rPr lang="en-US" sz="2000" dirty="0" smtClean="0"/>
              <a:t>IP</a:t>
            </a:r>
            <a:endParaRPr lang="en-US" sz="2000" dirty="0"/>
          </a:p>
          <a:p>
            <a:pPr lvl="1">
              <a:buFont typeface="Wingdings" panose="05000000000000000000" pitchFamily="2" charset="2"/>
              <a:buChar char="q"/>
            </a:pPr>
            <a:r>
              <a:rPr lang="en-US" sz="2000" dirty="0" smtClean="0"/>
              <a:t> Port space</a:t>
            </a:r>
            <a:endParaRPr lang="en-US" sz="2000" dirty="0"/>
          </a:p>
          <a:p>
            <a:pPr lvl="1">
              <a:buFont typeface="Wingdings" panose="05000000000000000000" pitchFamily="2" charset="2"/>
              <a:buChar char="q"/>
            </a:pPr>
            <a:r>
              <a:rPr lang="en-US" sz="2000" dirty="0" smtClean="0"/>
              <a:t> CPU </a:t>
            </a:r>
            <a:r>
              <a:rPr lang="en-US" sz="2000" dirty="0"/>
              <a:t>/ Mem </a:t>
            </a:r>
            <a:r>
              <a:rPr lang="en-US" sz="2000" dirty="0" smtClean="0"/>
              <a:t>allocations</a:t>
            </a:r>
            <a:endParaRPr lang="en-US" sz="2000" dirty="0"/>
          </a:p>
          <a:p>
            <a:pPr>
              <a:buFont typeface="Wingdings" panose="05000000000000000000" pitchFamily="2" charset="2"/>
              <a:buChar char="q"/>
            </a:pPr>
            <a:r>
              <a:rPr lang="en-US" sz="2400" dirty="0" smtClean="0"/>
              <a:t> Pod </a:t>
            </a:r>
            <a:r>
              <a:rPr lang="en-US" sz="2400" dirty="0"/>
              <a:t>health </a:t>
            </a:r>
            <a:r>
              <a:rPr lang="en-US" sz="2400" dirty="0" smtClean="0"/>
              <a:t>probes</a:t>
            </a:r>
            <a:endParaRPr lang="en-US" sz="2400" dirty="0"/>
          </a:p>
          <a:p>
            <a:pPr lvl="1">
              <a:buFont typeface="Wingdings" panose="05000000000000000000" pitchFamily="2" charset="2"/>
              <a:buChar char="q"/>
            </a:pPr>
            <a:r>
              <a:rPr lang="en-US" sz="2400" dirty="0" smtClean="0"/>
              <a:t> </a:t>
            </a:r>
            <a:r>
              <a:rPr lang="en-US" sz="2000" dirty="0" smtClean="0"/>
              <a:t>Readiness</a:t>
            </a:r>
            <a:endParaRPr lang="en-US" sz="2000" dirty="0"/>
          </a:p>
          <a:p>
            <a:pPr lvl="1">
              <a:buFont typeface="Wingdings" panose="05000000000000000000" pitchFamily="2" charset="2"/>
              <a:buChar char="q"/>
            </a:pPr>
            <a:r>
              <a:rPr lang="en-US" sz="2000" dirty="0" smtClean="0"/>
              <a:t> Liveness</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Tree>
    <p:extLst>
      <p:ext uri="{BB962C8B-B14F-4D97-AF65-F5344CB8AC3E}">
        <p14:creationId xmlns:p14="http://schemas.microsoft.com/office/powerpoint/2010/main" val="5572362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3" name="Rounded Rectangle 2"/>
          <p:cNvSpPr/>
          <p:nvPr/>
        </p:nvSpPr>
        <p:spPr>
          <a:xfrm>
            <a:off x="2286000" y="1403323"/>
            <a:ext cx="6781800" cy="2635277"/>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4230849"/>
            <a:ext cx="6781800" cy="1636551"/>
          </a:xfrm>
          <a:prstGeom prst="roundRect">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2438400"/>
            <a:ext cx="2286000" cy="1219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77200" y="2283771"/>
            <a:ext cx="2286000" cy="1219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29600" y="2115425"/>
            <a:ext cx="2286000" cy="121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41523" y="2263191"/>
            <a:ext cx="1701107" cy="923330"/>
          </a:xfrm>
          <a:prstGeom prst="rect">
            <a:avLst/>
          </a:prstGeom>
          <a:noFill/>
        </p:spPr>
        <p:txBody>
          <a:bodyPr wrap="none" rtlCol="0">
            <a:spAutoFit/>
          </a:bodyPr>
          <a:lstStyle/>
          <a:p>
            <a:r>
              <a:rPr lang="en-US" b="1" dirty="0" smtClean="0">
                <a:latin typeface="Courier New" charset="0"/>
                <a:ea typeface="Courier New" charset="0"/>
                <a:cs typeface="Courier New" charset="0"/>
              </a:rPr>
              <a:t>app=foo-app</a:t>
            </a:r>
          </a:p>
          <a:p>
            <a:r>
              <a:rPr lang="en-US" b="1" dirty="0" err="1" smtClean="0">
                <a:latin typeface="Courier New" charset="0"/>
                <a:ea typeface="Courier New" charset="0"/>
                <a:cs typeface="Courier New" charset="0"/>
              </a:rPr>
              <a:t>env</a:t>
            </a:r>
            <a:r>
              <a:rPr lang="en-US" b="1" dirty="0" smtClean="0">
                <a:latin typeface="Courier New" charset="0"/>
                <a:ea typeface="Courier New" charset="0"/>
                <a:cs typeface="Courier New" charset="0"/>
              </a:rPr>
              <a:t>=prod</a:t>
            </a:r>
          </a:p>
          <a:p>
            <a:r>
              <a:rPr lang="en-US" b="1" dirty="0" smtClean="0">
                <a:latin typeface="Courier New" charset="0"/>
                <a:ea typeface="Courier New" charset="0"/>
                <a:cs typeface="Courier New" charset="0"/>
              </a:rPr>
              <a:t>version-1.0</a:t>
            </a:r>
            <a:endParaRPr lang="en-US" b="1" dirty="0">
              <a:latin typeface="Courier New" charset="0"/>
              <a:ea typeface="Courier New" charset="0"/>
              <a:cs typeface="Courier New" charset="0"/>
            </a:endParaRPr>
          </a:p>
        </p:txBody>
      </p:sp>
      <p:sp>
        <p:nvSpPr>
          <p:cNvPr id="12" name="Can 11"/>
          <p:cNvSpPr/>
          <p:nvPr/>
        </p:nvSpPr>
        <p:spPr>
          <a:xfrm>
            <a:off x="2667000" y="4419600"/>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61898" y="4749590"/>
            <a:ext cx="916213" cy="369332"/>
          </a:xfrm>
          <a:prstGeom prst="rect">
            <a:avLst/>
          </a:prstGeom>
          <a:noFill/>
        </p:spPr>
        <p:txBody>
          <a:bodyPr wrap="none" rtlCol="0">
            <a:spAutoFit/>
          </a:bodyPr>
          <a:lstStyle/>
          <a:p>
            <a:r>
              <a:rPr lang="en-US" b="1" dirty="0" smtClean="0"/>
              <a:t>Volume</a:t>
            </a:r>
            <a:endParaRPr lang="en-US" b="1" dirty="0"/>
          </a:p>
        </p:txBody>
      </p:sp>
      <p:sp>
        <p:nvSpPr>
          <p:cNvPr id="13" name="Can 12"/>
          <p:cNvSpPr/>
          <p:nvPr/>
        </p:nvSpPr>
        <p:spPr>
          <a:xfrm>
            <a:off x="2995007" y="4628984"/>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95007" y="4945499"/>
            <a:ext cx="916213" cy="369332"/>
          </a:xfrm>
          <a:prstGeom prst="rect">
            <a:avLst/>
          </a:prstGeom>
          <a:noFill/>
        </p:spPr>
        <p:txBody>
          <a:bodyPr wrap="none" rtlCol="0">
            <a:spAutoFit/>
          </a:bodyPr>
          <a:lstStyle/>
          <a:p>
            <a:r>
              <a:rPr lang="en-US" b="1" dirty="0" smtClean="0"/>
              <a:t>Volume</a:t>
            </a:r>
            <a:endParaRPr lang="en-US" b="1" dirty="0"/>
          </a:p>
        </p:txBody>
      </p:sp>
      <p:sp>
        <p:nvSpPr>
          <p:cNvPr id="16" name="Can 15"/>
          <p:cNvSpPr/>
          <p:nvPr/>
        </p:nvSpPr>
        <p:spPr>
          <a:xfrm>
            <a:off x="3323014" y="4864449"/>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284007" y="5117068"/>
            <a:ext cx="916213" cy="369332"/>
          </a:xfrm>
          <a:prstGeom prst="rect">
            <a:avLst/>
          </a:prstGeom>
          <a:noFill/>
        </p:spPr>
        <p:txBody>
          <a:bodyPr wrap="none" rtlCol="0">
            <a:spAutoFit/>
          </a:bodyPr>
          <a:lstStyle/>
          <a:p>
            <a:r>
              <a:rPr lang="en-US" b="1" dirty="0" smtClean="0"/>
              <a:t>Volume</a:t>
            </a:r>
            <a:endParaRPr lang="en-US" b="1" dirty="0"/>
          </a:p>
        </p:txBody>
      </p:sp>
      <p:sp>
        <p:nvSpPr>
          <p:cNvPr id="20" name="Rounded Rectangle 19"/>
          <p:cNvSpPr/>
          <p:nvPr/>
        </p:nvSpPr>
        <p:spPr>
          <a:xfrm>
            <a:off x="4615125" y="4419600"/>
            <a:ext cx="4300275" cy="128304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Namespaces:</a:t>
            </a:r>
          </a:p>
          <a:p>
            <a:pPr algn="ctr"/>
            <a:r>
              <a:rPr lang="en-US" dirty="0" smtClean="0">
                <a:solidFill>
                  <a:schemeClr val="tx1"/>
                </a:solidFill>
              </a:rPr>
              <a:t>Net</a:t>
            </a:r>
          </a:p>
          <a:p>
            <a:pPr algn="ctr"/>
            <a:r>
              <a:rPr lang="en-US" dirty="0" smtClean="0">
                <a:solidFill>
                  <a:schemeClr val="tx1"/>
                </a:solidFill>
              </a:rPr>
              <a:t>IPC</a:t>
            </a:r>
          </a:p>
          <a:p>
            <a:pPr algn="ctr"/>
            <a:r>
              <a:rPr lang="en-US" dirty="0" smtClean="0">
                <a:solidFill>
                  <a:schemeClr val="tx1"/>
                </a:solidFill>
              </a:rPr>
              <a:t>UTC</a:t>
            </a:r>
            <a:endParaRPr lang="en-US" dirty="0">
              <a:solidFill>
                <a:schemeClr val="tx1"/>
              </a:solidFill>
            </a:endParaRPr>
          </a:p>
        </p:txBody>
      </p:sp>
      <p:sp>
        <p:nvSpPr>
          <p:cNvPr id="14" name="Cube 13"/>
          <p:cNvSpPr/>
          <p:nvPr/>
        </p:nvSpPr>
        <p:spPr>
          <a:xfrm>
            <a:off x="3048000" y="171996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4805291" y="170583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2249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“foo”</a:t>
            </a:r>
            <a:endParaRPr lang="en-US" sz="2000" b="1" dirty="0"/>
          </a:p>
        </p:txBody>
      </p:sp>
      <p:sp>
        <p:nvSpPr>
          <p:cNvPr id="24" name="TextBox 23"/>
          <p:cNvSpPr txBox="1"/>
          <p:nvPr/>
        </p:nvSpPr>
        <p:spPr>
          <a:xfrm>
            <a:off x="495628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“bar”</a:t>
            </a:r>
            <a:endParaRPr lang="en-US" sz="2000" b="1" dirty="0"/>
          </a:p>
        </p:txBody>
      </p:sp>
      <p:sp>
        <p:nvSpPr>
          <p:cNvPr id="26" name="Rectangle 25"/>
          <p:cNvSpPr/>
          <p:nvPr/>
        </p:nvSpPr>
        <p:spPr>
          <a:xfrm>
            <a:off x="7766762" y="4090323"/>
            <a:ext cx="774761" cy="293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66762" y="3974156"/>
            <a:ext cx="767390" cy="461665"/>
          </a:xfrm>
          <a:prstGeom prst="rect">
            <a:avLst/>
          </a:prstGeom>
          <a:noFill/>
          <a:ln>
            <a:noFill/>
          </a:ln>
        </p:spPr>
        <p:txBody>
          <a:bodyPr wrap="none" rtlCol="0">
            <a:spAutoFit/>
          </a:bodyPr>
          <a:lstStyle/>
          <a:p>
            <a:r>
              <a:rPr lang="en-US" sz="2400" dirty="0" smtClean="0"/>
              <a:t>Area</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783" y="2734530"/>
            <a:ext cx="1049104" cy="1049104"/>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35" y="2739546"/>
            <a:ext cx="1049104" cy="1049104"/>
          </a:xfrm>
          <a:prstGeom prst="rect">
            <a:avLst/>
          </a:prstGeom>
        </p:spPr>
      </p:pic>
    </p:spTree>
    <p:extLst>
      <p:ext uri="{BB962C8B-B14F-4D97-AF65-F5344CB8AC3E}">
        <p14:creationId xmlns:p14="http://schemas.microsoft.com/office/powerpoint/2010/main" val="2603146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fr-FR" sz="2400" dirty="0" smtClean="0"/>
              <a:t> Linux containers</a:t>
            </a:r>
            <a:endParaRPr lang="fr-FR" sz="2400" dirty="0"/>
          </a:p>
          <a:p>
            <a:pPr>
              <a:buFont typeface="Wingdings" panose="05000000000000000000" pitchFamily="2" charset="2"/>
              <a:buChar char="q"/>
            </a:pPr>
            <a:r>
              <a:rPr lang="fr-FR" sz="2400" dirty="0" smtClean="0"/>
              <a:t> Docker API</a:t>
            </a:r>
            <a:endParaRPr lang="fr-FR" sz="2400" dirty="0"/>
          </a:p>
          <a:p>
            <a:pPr>
              <a:buFont typeface="Wingdings" panose="05000000000000000000" pitchFamily="2" charset="2"/>
              <a:buChar char="q"/>
            </a:pPr>
            <a:r>
              <a:rPr lang="fr-FR" sz="2400" dirty="0" smtClean="0"/>
              <a:t> Images</a:t>
            </a:r>
            <a:endParaRPr lang="fr-FR" sz="2400" dirty="0"/>
          </a:p>
          <a:p>
            <a:pPr>
              <a:buFont typeface="Wingdings" panose="05000000000000000000" pitchFamily="2" charset="2"/>
              <a:buChar char="q"/>
            </a:pPr>
            <a:r>
              <a:rPr lang="fr-FR" sz="2400" dirty="0" smtClean="0"/>
              <a:t> Containers</a:t>
            </a:r>
            <a:endParaRPr lang="fr-FR" sz="2400" dirty="0"/>
          </a:p>
          <a:p>
            <a:pPr>
              <a:buFont typeface="Wingdings" panose="05000000000000000000" pitchFamily="2" charset="2"/>
              <a:buChar char="q"/>
            </a:pPr>
            <a:r>
              <a:rPr lang="fr-FR" sz="2400" dirty="0" smtClean="0"/>
              <a:t> </a:t>
            </a:r>
            <a:r>
              <a:rPr lang="fr-FR" sz="2400" dirty="0" err="1" smtClean="0"/>
              <a:t>Registry</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47225713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Pods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30</a:t>
            </a:fld>
            <a:endParaRPr lang="en-US" altLang="en-US"/>
          </a:p>
        </p:txBody>
      </p:sp>
      <p:grpSp>
        <p:nvGrpSpPr>
          <p:cNvPr id="10" name="Group 9"/>
          <p:cNvGrpSpPr/>
          <p:nvPr/>
        </p:nvGrpSpPr>
        <p:grpSpPr>
          <a:xfrm>
            <a:off x="4533620" y="1981200"/>
            <a:ext cx="6653074" cy="3773291"/>
            <a:chOff x="4167326" y="1800448"/>
            <a:chExt cx="6653074" cy="3773291"/>
          </a:xfrm>
        </p:grpSpPr>
        <p:grpSp>
          <p:nvGrpSpPr>
            <p:cNvPr id="8" name="Group 7"/>
            <p:cNvGrpSpPr/>
            <p:nvPr/>
          </p:nvGrpSpPr>
          <p:grpSpPr>
            <a:xfrm>
              <a:off x="5348426" y="4125939"/>
              <a:ext cx="1143000" cy="1447800"/>
              <a:chOff x="1219200" y="1371600"/>
              <a:chExt cx="1143000" cy="1447800"/>
            </a:xfrm>
            <a:effectLst>
              <a:outerShdw blurRad="50800" dist="76200" dir="8100000" algn="tr" rotWithShape="0">
                <a:prstClr val="black">
                  <a:alpha val="40000"/>
                </a:prstClr>
              </a:outerShdw>
            </a:effectLst>
          </p:grpSpPr>
          <p:sp>
            <p:nvSpPr>
              <p:cNvPr id="6" name="Folded Corner 5"/>
              <p:cNvSpPr/>
              <p:nvPr/>
            </p:nvSpPr>
            <p:spPr>
              <a:xfrm rot="10800000" flipH="1">
                <a:off x="1219200" y="1371600"/>
                <a:ext cx="1143000" cy="1447800"/>
              </a:xfrm>
              <a:prstGeom prst="foldedCorner">
                <a:avLst>
                  <a:gd name="adj" fmla="val 360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TextBox 6"/>
              <p:cNvSpPr txBox="1"/>
              <p:nvPr/>
            </p:nvSpPr>
            <p:spPr>
              <a:xfrm>
                <a:off x="1390589" y="1633835"/>
                <a:ext cx="800219" cy="1015663"/>
              </a:xfrm>
              <a:prstGeom prst="rect">
                <a:avLst/>
              </a:prstGeom>
              <a:noFill/>
            </p:spPr>
            <p:txBody>
              <a:bodyPr wrap="none" rtlCol="0">
                <a:spAutoFit/>
              </a:bodyPr>
              <a:lstStyle/>
              <a:p>
                <a:pPr algn="ctr"/>
                <a:r>
                  <a:rPr lang="en-US" sz="2000" b="1" dirty="0" err="1" smtClean="0">
                    <a:latin typeface="Courier New" charset="0"/>
                    <a:ea typeface="Courier New" charset="0"/>
                    <a:cs typeface="Courier New" charset="0"/>
                  </a:rPr>
                  <a:t>json</a:t>
                </a:r>
                <a:endParaRPr lang="en-US" sz="2000" b="1" dirty="0">
                  <a:latin typeface="Courier New" charset="0"/>
                  <a:ea typeface="Courier New" charset="0"/>
                  <a:cs typeface="Courier New" charset="0"/>
                </a:endParaRPr>
              </a:p>
              <a:p>
                <a:pPr algn="ctr"/>
                <a:r>
                  <a:rPr lang="en-US" sz="2000" dirty="0" smtClean="0"/>
                  <a:t>or</a:t>
                </a:r>
              </a:p>
              <a:p>
                <a:pPr algn="ctr"/>
                <a:r>
                  <a:rPr lang="en-US" sz="2000" b="1" dirty="0" err="1" smtClean="0">
                    <a:latin typeface="Courier New" charset="0"/>
                    <a:ea typeface="Courier New" charset="0"/>
                    <a:cs typeface="Courier New" charset="0"/>
                  </a:rPr>
                  <a:t>yaml</a:t>
                </a:r>
                <a:endParaRPr lang="en-US" sz="2000" b="1" dirty="0">
                  <a:latin typeface="Courier New" charset="0"/>
                  <a:ea typeface="Courier New" charset="0"/>
                  <a:cs typeface="Courier New" charset="0"/>
                </a:endParaRPr>
              </a:p>
            </p:txBody>
          </p:sp>
        </p:grpSp>
        <p:sp>
          <p:nvSpPr>
            <p:cNvPr id="9" name="Cube 8"/>
            <p:cNvSpPr/>
            <p:nvPr/>
          </p:nvSpPr>
          <p:spPr>
            <a:xfrm>
              <a:off x="4167326" y="3363939"/>
              <a:ext cx="3505200" cy="609600"/>
            </a:xfrm>
            <a:prstGeom prst="cube">
              <a:avLst/>
            </a:prstGeom>
            <a:solidFill>
              <a:schemeClr val="accent5">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Kubernetes REST API</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Can 10"/>
            <p:cNvSpPr/>
            <p:nvPr/>
          </p:nvSpPr>
          <p:spPr>
            <a:xfrm>
              <a:off x="4503529" y="2265916"/>
              <a:ext cx="1147847" cy="1219200"/>
            </a:xfrm>
            <a:prstGeom prst="can">
              <a:avLst/>
            </a:prstGeom>
            <a:solidFill>
              <a:schemeClr val="bg2"/>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Pod</a:t>
              </a:r>
            </a:p>
            <a:p>
              <a:pPr algn="ctr"/>
              <a:r>
                <a:rPr lang="en-US" sz="2000" dirty="0" smtClean="0">
                  <a:ln w="0"/>
                  <a:solidFill>
                    <a:schemeClr val="tx1"/>
                  </a:solidFill>
                  <a:effectLst>
                    <a:outerShdw blurRad="38100" dist="19050" dir="2700000" algn="tl" rotWithShape="0">
                      <a:schemeClr val="dk1">
                        <a:alpha val="40000"/>
                      </a:schemeClr>
                    </a:outerShdw>
                  </a:effectLst>
                </a:rPr>
                <a:t>Object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Cube 11"/>
            <p:cNvSpPr/>
            <p:nvPr/>
          </p:nvSpPr>
          <p:spPr>
            <a:xfrm>
              <a:off x="6045341" y="1800448"/>
              <a:ext cx="1763356" cy="959858"/>
            </a:xfrm>
            <a:prstGeom prst="cube">
              <a:avLst/>
            </a:prstGeom>
            <a:solidFill>
              <a:schemeClr val="accent1">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rPr>
                <a:t>etcd</a:t>
              </a:r>
              <a:endParaRPr lang="en-US" sz="2000" b="1" dirty="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endParaRPr>
            </a:p>
          </p:txBody>
        </p:sp>
        <p:sp>
          <p:nvSpPr>
            <p:cNvPr id="14" name="Oval 13"/>
            <p:cNvSpPr/>
            <p:nvPr/>
          </p:nvSpPr>
          <p:spPr>
            <a:xfrm>
              <a:off x="8235790" y="1869283"/>
              <a:ext cx="1836861" cy="1836861"/>
            </a:xfrm>
            <a:prstGeom prst="ellipse">
              <a:avLst/>
            </a:prstGeom>
            <a:solidFill>
              <a:schemeClr val="accent2">
                <a:lumMod val="60000"/>
                <a:lumOff val="40000"/>
              </a:schemeClr>
            </a:solidFill>
            <a:ln w="63500">
              <a:solidFill>
                <a:schemeClr val="bg1">
                  <a:lumMod val="50000"/>
                </a:schemeClr>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Kubernetes Scheduler</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Cube 14"/>
            <p:cNvSpPr/>
            <p:nvPr/>
          </p:nvSpPr>
          <p:spPr>
            <a:xfrm>
              <a:off x="6725103"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6" name="Cube 15"/>
            <p:cNvSpPr/>
            <p:nvPr/>
          </p:nvSpPr>
          <p:spPr>
            <a:xfrm>
              <a:off x="7687744"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7" name="Cube 16"/>
            <p:cNvSpPr/>
            <p:nvPr/>
          </p:nvSpPr>
          <p:spPr>
            <a:xfrm>
              <a:off x="8650385"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8" name="Cube 17"/>
            <p:cNvSpPr/>
            <p:nvPr/>
          </p:nvSpPr>
          <p:spPr>
            <a:xfrm>
              <a:off x="9613026" y="4298851"/>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9" name="Up Arrow 18"/>
            <p:cNvSpPr/>
            <p:nvPr/>
          </p:nvSpPr>
          <p:spPr>
            <a:xfrm>
              <a:off x="5878292" y="3971794"/>
              <a:ext cx="45719" cy="327057"/>
            </a:xfrm>
            <a:prstGeom prst="upArrow">
              <a:avLst/>
            </a:prstGeom>
            <a:noFill/>
            <a:ln w="101600" cap="rnd">
              <a:solidFill>
                <a:schemeClr val="accent1"/>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1" idx="4"/>
            </p:cNvCxnSpPr>
            <p:nvPr/>
          </p:nvCxnSpPr>
          <p:spPr>
            <a:xfrm flipV="1">
              <a:off x="5651376" y="2447366"/>
              <a:ext cx="668658" cy="428150"/>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flipV="1">
              <a:off x="7281329" y="2447366"/>
              <a:ext cx="954461" cy="340348"/>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4"/>
              <a:endCxn id="15" idx="1"/>
            </p:cNvCxnSpPr>
            <p:nvPr/>
          </p:nvCxnSpPr>
          <p:spPr>
            <a:xfrm flipH="1">
              <a:off x="7177868" y="3706144"/>
              <a:ext cx="1976353"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6" idx="1"/>
            </p:cNvCxnSpPr>
            <p:nvPr/>
          </p:nvCxnSpPr>
          <p:spPr>
            <a:xfrm flipH="1">
              <a:off x="8140509" y="3706144"/>
              <a:ext cx="1013712"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17" idx="1"/>
            </p:cNvCxnSpPr>
            <p:nvPr/>
          </p:nvCxnSpPr>
          <p:spPr>
            <a:xfrm flipH="1">
              <a:off x="9103150" y="3706144"/>
              <a:ext cx="51071"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4"/>
              <a:endCxn id="18" idx="1"/>
            </p:cNvCxnSpPr>
            <p:nvPr/>
          </p:nvCxnSpPr>
          <p:spPr>
            <a:xfrm>
              <a:off x="9154221" y="3706144"/>
              <a:ext cx="911570" cy="894551"/>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9" name="Content Placeholder 2"/>
          <p:cNvSpPr txBox="1">
            <a:spLocks/>
          </p:cNvSpPr>
          <p:nvPr/>
        </p:nvSpPr>
        <p:spPr>
          <a:xfrm>
            <a:off x="1097280" y="1066801"/>
            <a:ext cx="5353122"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Kubernetes Scheduler reads from </a:t>
            </a:r>
            <a:r>
              <a:rPr lang="en-US" sz="2400" dirty="0" err="1" smtClean="0">
                <a:latin typeface="Courier New" charset="0"/>
                <a:ea typeface="Courier New" charset="0"/>
                <a:cs typeface="Courier New" charset="0"/>
              </a:rPr>
              <a:t>etcd</a:t>
            </a:r>
            <a:endParaRPr lang="en-US" sz="2400" dirty="0" smtClean="0">
              <a:latin typeface="Courier New" charset="0"/>
              <a:ea typeface="Courier New" charset="0"/>
              <a:cs typeface="Courier New" charset="0"/>
            </a:endParaRPr>
          </a:p>
          <a:p>
            <a:pPr fontAlgn="auto">
              <a:buFont typeface="Wingdings" panose="05000000000000000000" pitchFamily="2" charset="2"/>
              <a:buChar char="q"/>
            </a:pPr>
            <a:r>
              <a:rPr lang="en-US" sz="2400" dirty="0"/>
              <a:t> </a:t>
            </a:r>
            <a:r>
              <a:rPr lang="en-US" sz="2400" dirty="0" smtClean="0"/>
              <a:t>Each node is scheduled by the Scheduler</a:t>
            </a:r>
            <a:endParaRPr lang="en-US" sz="2400" dirty="0"/>
          </a:p>
        </p:txBody>
      </p:sp>
    </p:spTree>
    <p:extLst>
      <p:ext uri="{BB962C8B-B14F-4D97-AF65-F5344CB8AC3E}">
        <p14:creationId xmlns:p14="http://schemas.microsoft.com/office/powerpoint/2010/main" val="26622182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a:t>
            </a:r>
            <a:r>
              <a:rPr lang="en-US" dirty="0" smtClean="0"/>
              <a:t>Probes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Out </a:t>
            </a:r>
            <a:r>
              <a:rPr lang="en-US" sz="2400" dirty="0"/>
              <a:t>of the </a:t>
            </a:r>
            <a:r>
              <a:rPr lang="en-US" sz="2400" dirty="0" smtClean="0"/>
              <a:t>box</a:t>
            </a:r>
            <a:endParaRPr lang="en-US" sz="2400" dirty="0"/>
          </a:p>
          <a:p>
            <a:pPr lvl="1">
              <a:buFont typeface="Wingdings" panose="05000000000000000000" pitchFamily="2" charset="2"/>
              <a:buChar char="q"/>
            </a:pPr>
            <a:r>
              <a:rPr lang="en-US" sz="2000" dirty="0" smtClean="0"/>
              <a:t> Readiness</a:t>
            </a:r>
            <a:endParaRPr lang="en-US" sz="2000" dirty="0"/>
          </a:p>
          <a:p>
            <a:pPr lvl="1">
              <a:buFont typeface="Wingdings" panose="05000000000000000000" pitchFamily="2" charset="2"/>
              <a:buChar char="q"/>
            </a:pPr>
            <a:r>
              <a:rPr lang="en-US" sz="2000" dirty="0" smtClean="0"/>
              <a:t> Liveness</a:t>
            </a:r>
            <a:endParaRPr lang="en-US" sz="2000" dirty="0"/>
          </a:p>
          <a:p>
            <a:pPr>
              <a:buFont typeface="Wingdings" panose="05000000000000000000" pitchFamily="2" charset="2"/>
              <a:buChar char="q"/>
            </a:pPr>
            <a:r>
              <a:rPr lang="en-US" sz="2400" dirty="0" smtClean="0"/>
              <a:t> Probe types</a:t>
            </a:r>
            <a:endParaRPr lang="en-US" sz="2400" dirty="0"/>
          </a:p>
          <a:p>
            <a:pPr lvl="1">
              <a:buFont typeface="Wingdings" panose="05000000000000000000" pitchFamily="2" charset="2"/>
              <a:buChar char="q"/>
            </a:pPr>
            <a:r>
              <a:rPr lang="en-US" sz="2000" dirty="0" smtClean="0"/>
              <a:t> </a:t>
            </a:r>
            <a:r>
              <a:rPr lang="en-US" sz="2000" dirty="0" err="1" smtClean="0"/>
              <a:t>ExecAction</a:t>
            </a:r>
            <a:endParaRPr lang="en-US" sz="2000" dirty="0"/>
          </a:p>
          <a:p>
            <a:pPr lvl="1">
              <a:buFont typeface="Wingdings" panose="05000000000000000000" pitchFamily="2" charset="2"/>
              <a:buChar char="q"/>
            </a:pPr>
            <a:r>
              <a:rPr lang="en-US" sz="2000" dirty="0" smtClean="0"/>
              <a:t> </a:t>
            </a:r>
            <a:r>
              <a:rPr lang="en-US" sz="2000" dirty="0" err="1" smtClean="0"/>
              <a:t>TCPSocketAction</a:t>
            </a:r>
            <a:endParaRPr lang="en-US" sz="2000" dirty="0"/>
          </a:p>
          <a:p>
            <a:pPr lvl="1">
              <a:buFont typeface="Wingdings" panose="05000000000000000000" pitchFamily="2" charset="2"/>
              <a:buChar char="q"/>
            </a:pPr>
            <a:r>
              <a:rPr lang="en-US" sz="2000" dirty="0" smtClean="0"/>
              <a:t> </a:t>
            </a:r>
            <a:r>
              <a:rPr lang="en-US" sz="2000" dirty="0" err="1" smtClean="0"/>
              <a:t>HTTPGetAction</a:t>
            </a:r>
            <a:endParaRPr lang="en-US" sz="2000" dirty="0"/>
          </a:p>
          <a:p>
            <a:pPr>
              <a:buFont typeface="Wingdings" panose="05000000000000000000" pitchFamily="2" charset="2"/>
              <a:buChar char="q"/>
            </a:pPr>
            <a:r>
              <a:rPr lang="en-US" dirty="0" smtClean="0"/>
              <a:t> </a:t>
            </a:r>
            <a:r>
              <a:rPr lang="en-US" sz="2400" dirty="0" smtClean="0"/>
              <a:t>Results</a:t>
            </a:r>
            <a:endParaRPr lang="en-US" sz="2400" dirty="0"/>
          </a:p>
          <a:p>
            <a:pPr lvl="1">
              <a:buFont typeface="Wingdings" panose="05000000000000000000" pitchFamily="2" charset="2"/>
              <a:buChar char="q"/>
            </a:pPr>
            <a:r>
              <a:rPr lang="en-US" sz="2000" dirty="0" smtClean="0"/>
              <a:t> Success</a:t>
            </a:r>
          </a:p>
          <a:p>
            <a:pPr lvl="1">
              <a:buFont typeface="Wingdings" panose="05000000000000000000" pitchFamily="2" charset="2"/>
              <a:buChar char="q"/>
            </a:pPr>
            <a:r>
              <a:rPr lang="en-US" sz="2000" dirty="0" smtClean="0"/>
              <a:t> Failure</a:t>
            </a:r>
            <a:endParaRPr lang="en-US" sz="2000" dirty="0"/>
          </a:p>
          <a:p>
            <a:pPr lvl="1">
              <a:buFont typeface="Wingdings" panose="05000000000000000000" pitchFamily="2" charset="2"/>
              <a:buChar char="q"/>
            </a:pPr>
            <a:r>
              <a:rPr lang="en-US" sz="2000" dirty="0" smtClean="0"/>
              <a:t> Unknown</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Tree>
    <p:extLst>
      <p:ext uri="{BB962C8B-B14F-4D97-AF65-F5344CB8AC3E}">
        <p14:creationId xmlns:p14="http://schemas.microsoft.com/office/powerpoint/2010/main" val="16933193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a:t>
            </a:r>
            <a:r>
              <a:rPr lang="en-US" dirty="0" smtClean="0"/>
              <a:t>Restart Policies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 restart </a:t>
            </a:r>
            <a:r>
              <a:rPr lang="en-US" sz="2400" dirty="0"/>
              <a:t>on single </a:t>
            </a:r>
            <a:r>
              <a:rPr lang="en-US" sz="2400" dirty="0" smtClean="0"/>
              <a:t>node</a:t>
            </a:r>
            <a:endParaRPr lang="en-US" sz="2400" dirty="0"/>
          </a:p>
          <a:p>
            <a:pPr>
              <a:buFont typeface="Wingdings" panose="05000000000000000000" pitchFamily="2" charset="2"/>
              <a:buChar char="q"/>
            </a:pPr>
            <a:r>
              <a:rPr lang="en-US" sz="2400" dirty="0" smtClean="0"/>
              <a:t> Only </a:t>
            </a:r>
            <a:r>
              <a:rPr lang="en-US" sz="2400" dirty="0"/>
              <a:t>replication controller </a:t>
            </a:r>
            <a:r>
              <a:rPr lang="en-US" sz="2400" dirty="0" smtClean="0"/>
              <a:t>reschedules</a:t>
            </a:r>
            <a:endParaRPr lang="en-US" sz="2400" dirty="0"/>
          </a:p>
          <a:p>
            <a:pPr>
              <a:buFont typeface="Wingdings" panose="05000000000000000000" pitchFamily="2" charset="2"/>
              <a:buChar char="q"/>
            </a:pPr>
            <a:r>
              <a:rPr lang="en-US" sz="2400" dirty="0" smtClean="0"/>
              <a:t> </a:t>
            </a:r>
            <a:r>
              <a:rPr lang="en-US" sz="2400" dirty="0" err="1" smtClean="0"/>
              <a:t>RestartPolicy</a:t>
            </a:r>
            <a:endParaRPr lang="en-US" sz="2400" dirty="0"/>
          </a:p>
          <a:p>
            <a:pPr lvl="1">
              <a:buFont typeface="Wingdings" panose="05000000000000000000" pitchFamily="2" charset="2"/>
              <a:buChar char="q"/>
            </a:pPr>
            <a:r>
              <a:rPr lang="en-US" sz="2000" dirty="0"/>
              <a:t> </a:t>
            </a:r>
            <a:r>
              <a:rPr lang="en-US" sz="2000" dirty="0" smtClean="0"/>
              <a:t>Always </a:t>
            </a:r>
            <a:r>
              <a:rPr lang="en-US" sz="2000" dirty="0"/>
              <a:t>(default</a:t>
            </a:r>
            <a:r>
              <a:rPr lang="en-US" sz="2000" dirty="0" smtClean="0"/>
              <a:t>)</a:t>
            </a:r>
            <a:endParaRPr lang="en-US" sz="2000" dirty="0"/>
          </a:p>
          <a:p>
            <a:pPr lvl="1">
              <a:buFont typeface="Wingdings" panose="05000000000000000000" pitchFamily="2" charset="2"/>
              <a:buChar char="q"/>
            </a:pPr>
            <a:r>
              <a:rPr lang="en-US" sz="2000" dirty="0" smtClean="0"/>
              <a:t> </a:t>
            </a:r>
            <a:r>
              <a:rPr lang="en-US" sz="2000" dirty="0" err="1" smtClean="0"/>
              <a:t>OnFailure</a:t>
            </a:r>
            <a:endParaRPr lang="en-US" sz="2000" dirty="0"/>
          </a:p>
          <a:p>
            <a:pPr lvl="1">
              <a:buFont typeface="Wingdings" panose="05000000000000000000" pitchFamily="2" charset="2"/>
              <a:buChar char="q"/>
            </a:pPr>
            <a:r>
              <a:rPr lang="en-US" sz="2000" dirty="0" smtClean="0"/>
              <a:t> Never</a:t>
            </a:r>
            <a:endParaRPr lang="en-US" sz="2000" dirty="0"/>
          </a:p>
          <a:p>
            <a:pPr>
              <a:buFont typeface="Wingdings" panose="05000000000000000000" pitchFamily="2" charset="2"/>
              <a:buChar char="q"/>
            </a:pPr>
            <a:r>
              <a:rPr lang="en-US" sz="2400" dirty="0" smtClean="0"/>
              <a:t> Applies </a:t>
            </a:r>
            <a:r>
              <a:rPr lang="en-US" sz="2400" dirty="0"/>
              <a:t>to all containers in the </a:t>
            </a:r>
            <a:r>
              <a:rPr lang="en-US" sz="2400" dirty="0" smtClean="0"/>
              <a:t>pod</a:t>
            </a:r>
            <a:endParaRPr lang="en-US" sz="2400" dirty="0"/>
          </a:p>
          <a:p>
            <a:pPr>
              <a:buFont typeface="Wingdings" panose="05000000000000000000" pitchFamily="2" charset="2"/>
              <a:buChar char="q"/>
            </a:pPr>
            <a:r>
              <a:rPr lang="en-US" sz="2400" dirty="0" smtClean="0"/>
              <a:t> For </a:t>
            </a:r>
            <a:r>
              <a:rPr lang="en-US" sz="2400" dirty="0"/>
              <a:t>replication controllers, only Always applicable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5436722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Policies Examples</a:t>
            </a:r>
            <a:endParaRPr lang="en-US" dirty="0"/>
          </a:p>
        </p:txBody>
      </p:sp>
      <p:sp>
        <p:nvSpPr>
          <p:cNvPr id="3" name="Content Placeholder 2"/>
          <p:cNvSpPr>
            <a:spLocks noGrp="1"/>
          </p:cNvSpPr>
          <p:nvPr>
            <p:ph idx="1"/>
          </p:nvPr>
        </p:nvSpPr>
        <p:spPr>
          <a:xfrm>
            <a:off x="914400" y="1066800"/>
            <a:ext cx="10241280" cy="4802293"/>
          </a:xfrm>
        </p:spPr>
        <p:txBody>
          <a:bodyPr>
            <a:noAutofit/>
          </a:bodyPr>
          <a:lstStyle/>
          <a:p>
            <a:pPr>
              <a:buFont typeface="Wingdings" panose="05000000000000000000" pitchFamily="2" charset="2"/>
              <a:buChar char="q"/>
            </a:pPr>
            <a:r>
              <a:rPr lang="en-US" sz="2400" dirty="0" smtClean="0"/>
              <a:t> Pod </a:t>
            </a:r>
            <a:r>
              <a:rPr lang="en-US" sz="2400" dirty="0"/>
              <a:t>is </a:t>
            </a:r>
            <a:r>
              <a:rPr lang="en-US" sz="2400" dirty="0" smtClean="0"/>
              <a:t>Running: </a:t>
            </a:r>
            <a:r>
              <a:rPr lang="en-US" sz="2400" dirty="0"/>
              <a:t>1 </a:t>
            </a:r>
            <a:r>
              <a:rPr lang="en-US" sz="2400" dirty="0" smtClean="0"/>
              <a:t>container and </a:t>
            </a:r>
            <a:r>
              <a:rPr lang="en-US" sz="2400" dirty="0"/>
              <a:t>container exits </a:t>
            </a:r>
            <a:r>
              <a:rPr lang="en-US" sz="2400" b="1" dirty="0" smtClean="0"/>
              <a:t>success</a:t>
            </a:r>
            <a:endParaRPr lang="en-US" sz="2400" b="1" dirty="0"/>
          </a:p>
          <a:p>
            <a:pPr lvl="1">
              <a:buFont typeface="Wingdings" panose="05000000000000000000" pitchFamily="2" charset="2"/>
              <a:buChar char="q"/>
            </a:pPr>
            <a:r>
              <a:rPr lang="en-US" sz="2400" dirty="0" smtClean="0"/>
              <a:t> </a:t>
            </a:r>
            <a:r>
              <a:rPr lang="en-US" sz="2000" dirty="0" smtClean="0"/>
              <a:t>Always</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a:t>
            </a:r>
            <a:r>
              <a:rPr lang="en-US" sz="2000" dirty="0" err="1" smtClean="0"/>
              <a:t>OnFailure</a:t>
            </a:r>
            <a:r>
              <a:rPr lang="en-US" sz="2000" dirty="0"/>
              <a:t>: pod becomes </a:t>
            </a:r>
            <a:r>
              <a:rPr lang="en-US" sz="2000" dirty="0" smtClean="0"/>
              <a:t>Succeeded</a:t>
            </a:r>
            <a:endParaRPr lang="en-US" sz="2000" dirty="0"/>
          </a:p>
          <a:p>
            <a:pPr lvl="1">
              <a:buFont typeface="Wingdings" panose="05000000000000000000" pitchFamily="2" charset="2"/>
              <a:buChar char="q"/>
            </a:pPr>
            <a:r>
              <a:rPr lang="en-US" sz="2000" dirty="0" smtClean="0"/>
              <a:t> Never</a:t>
            </a:r>
            <a:r>
              <a:rPr lang="en-US" sz="2000" dirty="0"/>
              <a:t>: pod becomes </a:t>
            </a:r>
            <a:r>
              <a:rPr lang="en-US" sz="2000" dirty="0" smtClean="0"/>
              <a:t>Succeeded</a:t>
            </a:r>
            <a:endParaRPr lang="en-US" sz="2000" dirty="0"/>
          </a:p>
          <a:p>
            <a:pPr>
              <a:buFont typeface="Wingdings" panose="05000000000000000000" pitchFamily="2" charset="2"/>
              <a:buChar char="q"/>
            </a:pPr>
            <a:r>
              <a:rPr lang="en-US" sz="2400" dirty="0" smtClean="0"/>
              <a:t> Pod </a:t>
            </a:r>
            <a:r>
              <a:rPr lang="en-US" sz="2400" dirty="0"/>
              <a:t>is </a:t>
            </a:r>
            <a:r>
              <a:rPr lang="en-US" sz="2400" dirty="0" smtClean="0"/>
              <a:t>Running: </a:t>
            </a:r>
            <a:r>
              <a:rPr lang="en-US" sz="2400" dirty="0"/>
              <a:t>1 </a:t>
            </a:r>
            <a:r>
              <a:rPr lang="en-US" sz="2400" dirty="0" smtClean="0"/>
              <a:t>container and </a:t>
            </a:r>
            <a:r>
              <a:rPr lang="en-US" sz="2400" dirty="0"/>
              <a:t>container exits </a:t>
            </a:r>
            <a:r>
              <a:rPr lang="en-US" sz="2400" b="1" dirty="0" smtClean="0"/>
              <a:t>failure</a:t>
            </a:r>
            <a:endParaRPr lang="en-US" sz="2400" b="1" dirty="0"/>
          </a:p>
          <a:p>
            <a:pPr lvl="1">
              <a:buFont typeface="Wingdings" panose="05000000000000000000" pitchFamily="2" charset="2"/>
              <a:buChar char="q"/>
            </a:pPr>
            <a:r>
              <a:rPr lang="en-US" sz="2400" dirty="0" smtClean="0"/>
              <a:t> </a:t>
            </a:r>
            <a:r>
              <a:rPr lang="en-US" sz="2000" dirty="0" smtClean="0"/>
              <a:t>Always</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a:t>
            </a:r>
            <a:r>
              <a:rPr lang="en-US" sz="2000" dirty="0" err="1" smtClean="0"/>
              <a:t>OnFailure</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Never</a:t>
            </a:r>
            <a:r>
              <a:rPr lang="en-US" sz="2000" dirty="0"/>
              <a:t>: pod becomes </a:t>
            </a:r>
            <a:r>
              <a:rPr lang="en-US" sz="2000" dirty="0" smtClean="0"/>
              <a:t>Failed</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37112876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Policies Examples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
        <p:nvSpPr>
          <p:cNvPr id="6" name="Content Placeholder 2"/>
          <p:cNvSpPr txBox="1">
            <a:spLocks/>
          </p:cNvSpPr>
          <p:nvPr/>
        </p:nvSpPr>
        <p:spPr>
          <a:xfrm>
            <a:off x="1066800" y="1143000"/>
            <a:ext cx="10088880"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t> Pod is Running: 2 containers and container 1 exits failure</a:t>
            </a:r>
          </a:p>
          <a:p>
            <a:pPr lvl="1" fontAlgn="auto">
              <a:buFont typeface="Wingdings" charset="2"/>
              <a:buChar char="q"/>
            </a:pPr>
            <a:r>
              <a:rPr lang="en-US" sz="2000" dirty="0" smtClean="0"/>
              <a:t> Always: restart container, pod stays Running</a:t>
            </a:r>
          </a:p>
          <a:p>
            <a:pPr lvl="1" fontAlgn="auto">
              <a:buFont typeface="Wingdings" charset="2"/>
              <a:buChar char="q"/>
            </a:pPr>
            <a:r>
              <a:rPr lang="en-US" sz="2000" dirty="0" smtClean="0"/>
              <a:t> </a:t>
            </a:r>
            <a:r>
              <a:rPr lang="en-US" sz="2000" dirty="0" err="1" smtClean="0"/>
              <a:t>OnFailure</a:t>
            </a:r>
            <a:r>
              <a:rPr lang="en-US" sz="2000" dirty="0" smtClean="0"/>
              <a:t>: restart container, pod stays Running</a:t>
            </a:r>
          </a:p>
          <a:p>
            <a:pPr lvl="1" fontAlgn="auto">
              <a:buFont typeface="Wingdings" charset="2"/>
              <a:buChar char="q"/>
            </a:pPr>
            <a:r>
              <a:rPr lang="en-US" sz="2000" dirty="0" smtClean="0"/>
              <a:t> Never: pod stays Running</a:t>
            </a:r>
          </a:p>
          <a:p>
            <a:pPr fontAlgn="auto">
              <a:buFont typeface="Wingdings" charset="2"/>
              <a:buChar char="q"/>
            </a:pPr>
            <a:r>
              <a:rPr lang="en-US" sz="2400" dirty="0" smtClean="0"/>
              <a:t> When container 2 exits from the above example</a:t>
            </a:r>
          </a:p>
          <a:p>
            <a:pPr lvl="1" fontAlgn="auto">
              <a:buFont typeface="Wingdings" charset="2"/>
              <a:buChar char="q"/>
            </a:pPr>
            <a:r>
              <a:rPr lang="en-US" sz="2000" dirty="0" smtClean="0"/>
              <a:t> Always: restart container, pod stays Running</a:t>
            </a:r>
          </a:p>
          <a:p>
            <a:pPr lvl="1" fontAlgn="auto">
              <a:buFont typeface="Wingdings" charset="2"/>
              <a:buChar char="q"/>
            </a:pPr>
            <a:r>
              <a:rPr lang="en-US" sz="2000" dirty="0" smtClean="0"/>
              <a:t> </a:t>
            </a:r>
            <a:r>
              <a:rPr lang="en-US" sz="2000" dirty="0" err="1" smtClean="0"/>
              <a:t>OnFailure</a:t>
            </a:r>
            <a:r>
              <a:rPr lang="en-US" sz="2000" dirty="0" smtClean="0"/>
              <a:t>: restart container, pod stays Running</a:t>
            </a:r>
          </a:p>
          <a:p>
            <a:pPr lvl="1" fontAlgn="auto">
              <a:buFont typeface="Wingdings" charset="2"/>
              <a:buChar char="q"/>
            </a:pPr>
            <a:r>
              <a:rPr lang="en-US" sz="2000" dirty="0" smtClean="0"/>
              <a:t> Never: pod becomes Failed</a:t>
            </a:r>
            <a:endParaRPr lang="en-US" sz="2000" dirty="0"/>
          </a:p>
        </p:txBody>
      </p:sp>
    </p:spTree>
    <p:extLst>
      <p:ext uri="{BB962C8B-B14F-4D97-AF65-F5344CB8AC3E}">
        <p14:creationId xmlns:p14="http://schemas.microsoft.com/office/powerpoint/2010/main" val="1236961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Termination </a:t>
            </a:r>
            <a:r>
              <a:rPr lang="en-US" dirty="0" smtClean="0"/>
              <a:t>Messages Practices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Help </a:t>
            </a:r>
            <a:r>
              <a:rPr lang="en-US" sz="2400" dirty="0"/>
              <a:t>debug problems by putting messages into "termination log</a:t>
            </a:r>
            <a:r>
              <a:rPr lang="en-US" sz="2400" dirty="0" smtClean="0"/>
              <a:t>"</a:t>
            </a:r>
            <a:endParaRPr lang="en-US" sz="2400" dirty="0"/>
          </a:p>
          <a:p>
            <a:pPr>
              <a:buFont typeface="Wingdings" panose="05000000000000000000" pitchFamily="2" charset="2"/>
              <a:buChar char="q"/>
            </a:pPr>
            <a:r>
              <a:rPr lang="en-US" sz="2400" dirty="0" smtClean="0"/>
              <a:t> Default </a:t>
            </a:r>
            <a:r>
              <a:rPr lang="en-US" sz="2400" dirty="0"/>
              <a:t>location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dev/termination-log</a:t>
            </a: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400" y="2057400"/>
            <a:ext cx="4272280" cy="4272280"/>
          </a:xfrm>
          <a:prstGeom prst="rect">
            <a:avLst/>
          </a:prstGeom>
        </p:spPr>
      </p:pic>
    </p:spTree>
    <p:extLst>
      <p:ext uri="{BB962C8B-B14F-4D97-AF65-F5344CB8AC3E}">
        <p14:creationId xmlns:p14="http://schemas.microsoft.com/office/powerpoint/2010/main" val="8353732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a:t>
            </a:r>
            <a:r>
              <a:rPr lang="en-US" dirty="0" smtClean="0"/>
              <a:t>First 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1287779" y="1143000"/>
            <a:ext cx="96774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apiVersion</a:t>
            </a:r>
            <a:r>
              <a:rPr lang="en-US" sz="1400" b="1" dirty="0">
                <a:solidFill>
                  <a:schemeClr val="tx1"/>
                </a:solidFill>
                <a:latin typeface="Courier New" panose="02070309020205020404" pitchFamily="49" charset="0"/>
                <a:cs typeface="Courier New" panose="02070309020205020404" pitchFamily="49" charset="0"/>
              </a:rPr>
              <a:t>: v1</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kind</a:t>
            </a:r>
            <a:r>
              <a:rPr lang="en-US" sz="1400" b="1" dirty="0">
                <a:solidFill>
                  <a:schemeClr val="tx1"/>
                </a:solidFill>
                <a:latin typeface="Courier New" panose="02070309020205020404" pitchFamily="49" charset="0"/>
                <a:cs typeface="Courier New" panose="02070309020205020404" pitchFamily="49" charset="0"/>
              </a:rPr>
              <a:t>: Pod</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metadata</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labels: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spec</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containers: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image: docker.io/</a:t>
            </a:r>
            <a:r>
              <a:rPr lang="en-US" sz="1400" b="1" dirty="0" err="1">
                <a:solidFill>
                  <a:schemeClr val="tx1"/>
                </a:solidFill>
                <a:latin typeface="Courier New" panose="02070309020205020404" pitchFamily="49" charset="0"/>
                <a:cs typeface="Courier New" panose="02070309020205020404" pitchFamily="49" charset="0"/>
              </a:rPr>
              <a:t>tutum</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influxdb:latest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ports: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8083</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admin</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8086</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http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12394838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37</a:t>
            </a:fld>
            <a:endParaRPr lang="en-US" altLang="en-US"/>
          </a:p>
        </p:txBody>
      </p:sp>
      <p:sp>
        <p:nvSpPr>
          <p:cNvPr id="5" name="Content Placeholder 2"/>
          <p:cNvSpPr>
            <a:spLocks noGrp="1"/>
          </p:cNvSpPr>
          <p:nvPr/>
        </p:nvSpPr>
        <p:spPr>
          <a:xfrm>
            <a:off x="2084644" y="1729408"/>
            <a:ext cx="8632311" cy="92704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a:t>
            </a:r>
            <a:r>
              <a:rPr lang="pt-BR" dirty="0" smtClean="0">
                <a:solidFill>
                  <a:schemeClr val="bg1"/>
                </a:solidFill>
                <a:latin typeface="Courier New" panose="02070309020205020404" pitchFamily="49" charset="0"/>
                <a:cs typeface="Courier New" panose="02070309020205020404" pitchFamily="49" charset="0"/>
              </a:rPr>
              <a:t>raw.githubusercontent.com/christian-posta/docker-kubernetes-workshop/master/demos/hands-on-pods/influxdb-simple.yaml </a:t>
            </a:r>
            <a:r>
              <a:rPr lang="pt-BR" dirty="0">
                <a:solidFill>
                  <a:schemeClr val="bg1"/>
                </a:solidFill>
                <a:latin typeface="Courier New" panose="02070309020205020404" pitchFamily="49" charset="0"/>
                <a:cs typeface="Courier New" panose="02070309020205020404" pitchFamily="49" charset="0"/>
              </a:rPr>
              <a:t>-O influxdb-simple.yaml</a:t>
            </a:r>
          </a:p>
        </p:txBody>
      </p:sp>
      <p:sp>
        <p:nvSpPr>
          <p:cNvPr id="8" name="Rectangle 7"/>
          <p:cNvSpPr/>
          <p:nvPr/>
        </p:nvSpPr>
        <p:spPr>
          <a:xfrm>
            <a:off x="1066800" y="1064078"/>
            <a:ext cx="10088880" cy="461665"/>
          </a:xfrm>
          <a:prstGeom prst="rect">
            <a:avLst/>
          </a:prstGeom>
        </p:spPr>
        <p:txBody>
          <a:bodyPr wrap="square">
            <a:spAutoFit/>
          </a:bodyPr>
          <a:lstStyle/>
          <a:p>
            <a:pPr marL="285750" indent="-285750">
              <a:buClr>
                <a:schemeClr val="accent1"/>
              </a:buClr>
              <a:buFont typeface="Wingdings" charset="2"/>
              <a:buChar char="q"/>
            </a:pPr>
            <a:r>
              <a:rPr lang="en-US" sz="2400" dirty="0"/>
              <a:t> </a:t>
            </a:r>
            <a:r>
              <a:rPr lang="en-US" sz="2400" dirty="0" smtClean="0"/>
              <a:t>You </a:t>
            </a:r>
            <a:r>
              <a:rPr lang="en-US" sz="2400" dirty="0"/>
              <a:t>can either copy/paste </a:t>
            </a:r>
            <a:r>
              <a:rPr lang="en-US" sz="2400" dirty="0" smtClean="0"/>
              <a:t>locally</a:t>
            </a:r>
            <a:r>
              <a:rPr lang="en-US" sz="2400" dirty="0"/>
              <a:t>, or download the pod resource file like this</a:t>
            </a:r>
            <a:r>
              <a:rPr lang="en-US" sz="2400" dirty="0" smtClean="0"/>
              <a:t>:</a:t>
            </a:r>
            <a:endParaRPr lang="en-US" sz="2400" dirty="0"/>
          </a:p>
        </p:txBody>
      </p:sp>
      <p:sp>
        <p:nvSpPr>
          <p:cNvPr id="10" name="Rectangle 9"/>
          <p:cNvSpPr/>
          <p:nvPr/>
        </p:nvSpPr>
        <p:spPr>
          <a:xfrm>
            <a:off x="1117158" y="3367363"/>
            <a:ext cx="9703584" cy="830997"/>
          </a:xfrm>
          <a:prstGeom prst="rect">
            <a:avLst/>
          </a:prstGeom>
        </p:spPr>
        <p:txBody>
          <a:bodyPr wrap="square">
            <a:spAutoFit/>
          </a:bodyPr>
          <a:lstStyle/>
          <a:p>
            <a:pPr marL="285750" indent="-285750">
              <a:buClr>
                <a:schemeClr val="accent1"/>
              </a:buClr>
              <a:buFont typeface="Wingdings" charset="2"/>
              <a:buChar char="q"/>
            </a:pPr>
            <a:r>
              <a:rPr lang="en-US" sz="2400" dirty="0" smtClean="0"/>
              <a:t> Once </a:t>
            </a:r>
            <a:r>
              <a:rPr lang="en-US" sz="2400" dirty="0"/>
              <a:t>you have the file locally downloaded, run the </a:t>
            </a:r>
            <a:r>
              <a:rPr lang="en-US" sz="2400" dirty="0" err="1">
                <a:latin typeface="Courier New" charset="0"/>
                <a:ea typeface="Courier New" charset="0"/>
                <a:cs typeface="Courier New" charset="0"/>
              </a:rPr>
              <a:t>kubectl</a:t>
            </a:r>
            <a:r>
              <a:rPr lang="en-US" sz="2400" dirty="0"/>
              <a:t> command (</a:t>
            </a:r>
            <a:r>
              <a:rPr lang="en-US" sz="2400" dirty="0">
                <a:latin typeface="Courier New" panose="02070309020205020404" pitchFamily="49" charset="0"/>
                <a:cs typeface="Courier New" panose="02070309020205020404" pitchFamily="49" charset="0"/>
              </a:rPr>
              <a:t>./cluster/kubectl.sh</a:t>
            </a:r>
            <a:r>
              <a:rPr lang="en-US" sz="2400" dirty="0"/>
              <a:t>) like this</a:t>
            </a:r>
            <a:r>
              <a:rPr lang="en-US" sz="2400" dirty="0" smtClean="0"/>
              <a:t>:</a:t>
            </a:r>
            <a:endParaRPr lang="en-US" sz="2400" dirty="0"/>
          </a:p>
        </p:txBody>
      </p:sp>
      <p:sp>
        <p:nvSpPr>
          <p:cNvPr id="11" name="Content Placeholder 2"/>
          <p:cNvSpPr>
            <a:spLocks noGrp="1"/>
          </p:cNvSpPr>
          <p:nvPr/>
        </p:nvSpPr>
        <p:spPr>
          <a:xfrm>
            <a:off x="3360420" y="4424391"/>
            <a:ext cx="6080760" cy="38110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r>
              <a:rPr lang="en-US" dirty="0" err="1">
                <a:solidFill>
                  <a:schemeClr val="bg1"/>
                </a:solidFill>
                <a:latin typeface="Courier New" panose="02070309020205020404" pitchFamily="49" charset="0"/>
                <a:cs typeface="Courier New" panose="02070309020205020404" pitchFamily="49" charset="0"/>
              </a:rPr>
              <a:t>influxdb-simple.yaml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831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38</a:t>
            </a:fld>
            <a:endParaRPr lang="en-US" altLang="en-US"/>
          </a:p>
        </p:txBody>
      </p:sp>
      <p:sp>
        <p:nvSpPr>
          <p:cNvPr id="14" name="Rectangle 13"/>
          <p:cNvSpPr/>
          <p:nvPr/>
        </p:nvSpPr>
        <p:spPr>
          <a:xfrm>
            <a:off x="1097280" y="1044510"/>
            <a:ext cx="10058400" cy="1200329"/>
          </a:xfrm>
          <a:prstGeom prst="rect">
            <a:avLst/>
          </a:prstGeom>
        </p:spPr>
        <p:txBody>
          <a:bodyPr wrap="square">
            <a:spAutoFit/>
          </a:bodyPr>
          <a:lstStyle/>
          <a:p>
            <a:pPr marL="285750" indent="-285750">
              <a:buClr>
                <a:schemeClr val="accent1"/>
              </a:buClr>
              <a:buFont typeface="Wingdings" charset="2"/>
              <a:buChar char="q"/>
            </a:pPr>
            <a:r>
              <a:rPr lang="en-US" sz="2400" dirty="0" smtClean="0"/>
              <a:t> Wait </a:t>
            </a:r>
            <a:r>
              <a:rPr lang="en-US" sz="2400" dirty="0"/>
              <a:t>for the Docker image to download and the pod to start</a:t>
            </a:r>
            <a:r>
              <a:rPr lang="en-US" sz="2400" dirty="0" smtClean="0"/>
              <a:t>. </a:t>
            </a:r>
          </a:p>
          <a:p>
            <a:pPr>
              <a:buClr>
                <a:schemeClr val="accent1"/>
              </a:buClr>
            </a:pPr>
            <a:r>
              <a:rPr lang="en-US" sz="2400" dirty="0"/>
              <a:t> </a:t>
            </a:r>
            <a:endParaRPr lang="en-US" sz="2400" dirty="0" smtClean="0"/>
          </a:p>
          <a:p>
            <a:pPr marL="285750" indent="-285750">
              <a:buClr>
                <a:schemeClr val="accent1"/>
              </a:buClr>
              <a:buFont typeface="Wingdings" charset="2"/>
              <a:buChar char="q"/>
            </a:pPr>
            <a:r>
              <a:rPr lang="en-US" sz="2400" dirty="0" smtClean="0"/>
              <a:t> We </a:t>
            </a:r>
            <a:r>
              <a:rPr lang="en-US" sz="2400" dirty="0"/>
              <a:t>c</a:t>
            </a:r>
            <a:r>
              <a:rPr lang="en-US" sz="2400" dirty="0" smtClean="0"/>
              <a:t>an </a:t>
            </a:r>
            <a:r>
              <a:rPr lang="en-US" sz="2400" dirty="0"/>
              <a:t>watch </a:t>
            </a:r>
            <a:r>
              <a:rPr lang="en-US" sz="2400" dirty="0" smtClean="0"/>
              <a:t>the process, </a:t>
            </a:r>
            <a:r>
              <a:rPr lang="en-US" sz="2400" dirty="0"/>
              <a:t>like this</a:t>
            </a:r>
            <a:r>
              <a:rPr lang="en-US" sz="2400" dirty="0" smtClean="0"/>
              <a:t>:</a:t>
            </a:r>
            <a:endParaRPr lang="en-US" sz="2400" dirty="0"/>
          </a:p>
        </p:txBody>
      </p:sp>
      <p:sp>
        <p:nvSpPr>
          <p:cNvPr id="16" name="Content Placeholder 2"/>
          <p:cNvSpPr>
            <a:spLocks noGrp="1"/>
          </p:cNvSpPr>
          <p:nvPr/>
        </p:nvSpPr>
        <p:spPr>
          <a:xfrm>
            <a:off x="4501503" y="2424863"/>
            <a:ext cx="3798594"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get pod --watch</a:t>
            </a:r>
          </a:p>
        </p:txBody>
      </p:sp>
      <p:sp>
        <p:nvSpPr>
          <p:cNvPr id="17" name="Rectangle 16"/>
          <p:cNvSpPr/>
          <p:nvPr/>
        </p:nvSpPr>
        <p:spPr>
          <a:xfrm>
            <a:off x="1116816" y="3371671"/>
            <a:ext cx="9448800" cy="2308324"/>
          </a:xfrm>
          <a:prstGeom prst="rect">
            <a:avLst/>
          </a:prstGeom>
        </p:spPr>
        <p:txBody>
          <a:bodyPr wrap="square">
            <a:spAutoFit/>
          </a:bodyPr>
          <a:lstStyle/>
          <a:p>
            <a:pPr marL="285750" indent="-285750">
              <a:buClr>
                <a:schemeClr val="accent1"/>
              </a:buClr>
              <a:buFont typeface="Wingdings" charset="2"/>
              <a:buChar char="q"/>
            </a:pPr>
            <a:r>
              <a:rPr lang="en-US" sz="2400" dirty="0" smtClean="0"/>
              <a:t> And watch </a:t>
            </a:r>
            <a:r>
              <a:rPr lang="en-US" sz="2400" dirty="0"/>
              <a:t>the </a:t>
            </a:r>
            <a:r>
              <a:rPr lang="en-US" sz="2400" dirty="0" smtClean="0"/>
              <a:t>Docker </a:t>
            </a:r>
            <a:r>
              <a:rPr lang="en-US" sz="2400" dirty="0"/>
              <a:t>events in another </a:t>
            </a:r>
            <a:r>
              <a:rPr lang="en-US" sz="2400" dirty="0" smtClean="0"/>
              <a:t>window, </a:t>
            </a:r>
            <a:r>
              <a:rPr lang="en-US" sz="2400" dirty="0"/>
              <a:t>like </a:t>
            </a:r>
            <a:r>
              <a:rPr lang="en-US" sz="2400" dirty="0" smtClean="0"/>
              <a:t>this:</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742950" lvl="1" indent="-285750">
              <a:buClr>
                <a:schemeClr val="accent1"/>
              </a:buClr>
              <a:buFont typeface="Wingdings" charset="2"/>
              <a:buChar char="q"/>
            </a:pPr>
            <a:r>
              <a:rPr lang="en-US" sz="2400" dirty="0" smtClean="0"/>
              <a:t>NOTE: </a:t>
            </a:r>
            <a:r>
              <a:rPr lang="en-US" sz="2400" dirty="0"/>
              <a:t>Y</a:t>
            </a:r>
            <a:r>
              <a:rPr lang="en-US" sz="2400" dirty="0" smtClean="0"/>
              <a:t>ou’ll </a:t>
            </a:r>
            <a:r>
              <a:rPr lang="en-US" sz="2400" dirty="0"/>
              <a:t>need to be logged into minion-1 directly to see the </a:t>
            </a:r>
            <a:r>
              <a:rPr lang="en-US" sz="2400" dirty="0" smtClean="0"/>
              <a:t>Docker </a:t>
            </a:r>
            <a:r>
              <a:rPr lang="en-US" sz="2400" dirty="0"/>
              <a:t>events</a:t>
            </a:r>
            <a:r>
              <a:rPr lang="en-US" sz="2400" dirty="0" smtClean="0"/>
              <a:t>:</a:t>
            </a:r>
            <a:endParaRPr lang="en-US" sz="2400" dirty="0"/>
          </a:p>
        </p:txBody>
      </p:sp>
      <p:sp>
        <p:nvSpPr>
          <p:cNvPr id="18" name="Content Placeholder 2"/>
          <p:cNvSpPr>
            <a:spLocks noGrp="1"/>
          </p:cNvSpPr>
          <p:nvPr/>
        </p:nvSpPr>
        <p:spPr>
          <a:xfrm>
            <a:off x="5295900" y="4014503"/>
            <a:ext cx="2209800" cy="31827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events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24699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8" name="Content Placeholder 2"/>
          <p:cNvSpPr>
            <a:spLocks noGrp="1"/>
          </p:cNvSpPr>
          <p:nvPr/>
        </p:nvSpPr>
        <p:spPr>
          <a:xfrm>
            <a:off x="4038600" y="17526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8912889"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Let’s begin interacting by using our </a:t>
            </a:r>
            <a:r>
              <a:rPr lang="en-US" sz="2400" dirty="0" smtClean="0">
                <a:latin typeface="Courier New" charset="0"/>
                <a:ea typeface="Courier New" charset="0"/>
                <a:cs typeface="Courier New" charset="0"/>
              </a:rPr>
              <a:t>describe</a:t>
            </a:r>
            <a:r>
              <a:rPr lang="en-US" sz="2400" dirty="0" smtClean="0"/>
              <a:t> command, like this:</a:t>
            </a:r>
            <a:endParaRPr lang="en-US" sz="2400" dirty="0"/>
          </a:p>
        </p:txBody>
      </p:sp>
    </p:spTree>
    <p:extLst>
      <p:ext uri="{BB962C8B-B14F-4D97-AF65-F5344CB8AC3E}">
        <p14:creationId xmlns:p14="http://schemas.microsoft.com/office/powerpoint/2010/main" val="38088889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run on </a:t>
            </a:r>
            <a:r>
              <a:rPr lang="en-US" sz="2400" b="1" dirty="0"/>
              <a:t>single</a:t>
            </a:r>
            <a:r>
              <a:rPr lang="en-US" sz="2400" dirty="0"/>
              <a:t> Docker host</a:t>
            </a:r>
          </a:p>
          <a:p>
            <a:pPr>
              <a:buFont typeface="Wingdings" panose="05000000000000000000" pitchFamily="2" charset="2"/>
              <a:buChar char="q"/>
            </a:pPr>
            <a:r>
              <a:rPr lang="en-US" sz="2400" dirty="0" smtClean="0"/>
              <a:t> Containers </a:t>
            </a:r>
            <a:r>
              <a:rPr lang="en-US" sz="2400" dirty="0"/>
              <a:t>are </a:t>
            </a:r>
            <a:r>
              <a:rPr lang="en-US" sz="2400" b="1" dirty="0"/>
              <a:t>ephemeral</a:t>
            </a:r>
            <a:endParaRPr lang="en-US" sz="2400" dirty="0"/>
          </a:p>
          <a:p>
            <a:pPr>
              <a:buFont typeface="Wingdings" panose="05000000000000000000" pitchFamily="2" charset="2"/>
              <a:buChar char="q"/>
            </a:pPr>
            <a:r>
              <a:rPr lang="en-US" sz="2400" dirty="0" smtClean="0"/>
              <a:t> Nothing </a:t>
            </a:r>
            <a:r>
              <a:rPr lang="en-US" sz="2400" dirty="0"/>
              <a:t>watchdogs the containers</a:t>
            </a:r>
          </a:p>
          <a:p>
            <a:pPr>
              <a:buFont typeface="Wingdings" panose="05000000000000000000" pitchFamily="2" charset="2"/>
              <a:buChar char="q"/>
            </a:pPr>
            <a:r>
              <a:rPr lang="en-US" sz="2400" dirty="0" smtClean="0"/>
              <a:t> Containers </a:t>
            </a:r>
            <a:r>
              <a:rPr lang="en-US" sz="2400" dirty="0"/>
              <a:t>can have external persistence</a:t>
            </a:r>
          </a:p>
          <a:p>
            <a:pPr>
              <a:buFont typeface="Wingdings" panose="05000000000000000000" pitchFamily="2" charset="2"/>
              <a:buChar char="q"/>
            </a:pPr>
            <a:r>
              <a:rPr lang="en-US" sz="2400" dirty="0" smtClean="0"/>
              <a:t> Containers </a:t>
            </a:r>
            <a:r>
              <a:rPr lang="en-US" sz="2400" dirty="0"/>
              <a:t>do not contain</a:t>
            </a:r>
          </a:p>
          <a:p>
            <a:pPr>
              <a:buFont typeface="Wingdings" panose="05000000000000000000" pitchFamily="2" charset="2"/>
              <a:buChar char="q"/>
            </a:pPr>
            <a:r>
              <a:rPr lang="en-US" sz="2400" dirty="0" smtClean="0"/>
              <a:t> Operating </a:t>
            </a:r>
            <a:r>
              <a:rPr lang="en-US" sz="2400" dirty="0"/>
              <a:t>system </a:t>
            </a:r>
            <a:r>
              <a:rPr lang="en-US" sz="2400" b="1" dirty="0" smtClean="0"/>
              <a:t>matters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31433438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
        <p:nvSpPr>
          <p:cNvPr id="6" name="Content Placeholder 2"/>
          <p:cNvSpPr>
            <a:spLocks noGrp="1"/>
          </p:cNvSpPr>
          <p:nvPr/>
        </p:nvSpPr>
        <p:spPr>
          <a:xfrm>
            <a:off x="3016620" y="1221432"/>
            <a:ext cx="6219720" cy="4923506"/>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400" dirty="0" err="1" smtClean="0">
                <a:solidFill>
                  <a:schemeClr val="tx1"/>
                </a:solidFill>
                <a:latin typeface="Courier New" panose="02070309020205020404" pitchFamily="49" charset="0"/>
                <a:cs typeface="Courier New" panose="02070309020205020404" pitchFamily="49" charset="0"/>
              </a:rPr>
              <a:t>Name</a:t>
            </a:r>
            <a:r>
              <a:rPr lang="pt-BR" sz="1400" dirty="0">
                <a:solidFill>
                  <a:schemeClr val="tx1"/>
                </a:solidFill>
                <a:latin typeface="Courier New" panose="02070309020205020404" pitchFamily="49" charset="0"/>
                <a:cs typeface="Courier New" panose="02070309020205020404" pitchFamily="49" charset="0"/>
              </a:rPr>
              <a:t>:               </a:t>
            </a:r>
            <a:r>
              <a:rPr lang="pt-BR" sz="1400" dirty="0" smtClean="0">
                <a:solidFill>
                  <a:schemeClr val="tx1"/>
                </a:solidFill>
                <a:latin typeface="Courier New" panose="02070309020205020404" pitchFamily="49" charset="0"/>
                <a:cs typeface="Courier New" panose="02070309020205020404" pitchFamily="49" charset="0"/>
              </a:rPr>
              <a:t>    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Namespace:          </a:t>
            </a:r>
            <a:r>
              <a:rPr lang="pt-BR" sz="1400" dirty="0" smtClean="0">
                <a:solidFill>
                  <a:schemeClr val="tx1"/>
                </a:solidFill>
                <a:latin typeface="Courier New" panose="02070309020205020404" pitchFamily="49" charset="0"/>
                <a:cs typeface="Courier New" panose="02070309020205020404" pitchFamily="49" charset="0"/>
              </a:rPr>
              <a:t>    demo-pods</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Image(s):           </a:t>
            </a:r>
            <a:r>
              <a:rPr lang="pt-BR" sz="1400" dirty="0" smtClean="0">
                <a:solidFill>
                  <a:schemeClr val="tx1"/>
                </a:solidFill>
                <a:latin typeface="Courier New" panose="02070309020205020404" pitchFamily="49" charset="0"/>
                <a:cs typeface="Courier New" panose="02070309020205020404" pitchFamily="49" charset="0"/>
              </a:rPr>
              <a:t>    docker.io/tutum/influxdb:latest</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Node:               </a:t>
            </a:r>
            <a:r>
              <a:rPr lang="pt-BR" sz="1400" dirty="0" smtClean="0">
                <a:solidFill>
                  <a:schemeClr val="tx1"/>
                </a:solidFill>
                <a:latin typeface="Courier New" panose="02070309020205020404" pitchFamily="49" charset="0"/>
                <a:cs typeface="Courier New" panose="02070309020205020404" pitchFamily="49" charset="0"/>
              </a:rPr>
              <a:t>    10.245.1.3/10.245.1.3</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Labels:             </a:t>
            </a:r>
            <a:r>
              <a:rPr lang="pt-BR" sz="1400" dirty="0" smtClean="0">
                <a:solidFill>
                  <a:schemeClr val="tx1"/>
                </a:solidFill>
                <a:latin typeface="Courier New" panose="02070309020205020404" pitchFamily="49" charset="0"/>
                <a:cs typeface="Courier New" panose="02070309020205020404" pitchFamily="49" charset="0"/>
              </a:rPr>
              <a:t>    name=influxdb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Status:             </a:t>
            </a:r>
            <a:r>
              <a:rPr lang="pt-BR" sz="1400" dirty="0" smtClean="0">
                <a:solidFill>
                  <a:schemeClr val="tx1"/>
                </a:solidFill>
                <a:latin typeface="Courier New" panose="02070309020205020404" pitchFamily="49" charset="0"/>
                <a:cs typeface="Courier New" panose="02070309020205020404" pitchFamily="49" charset="0"/>
              </a:rPr>
              <a:t>    Running</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Reason:</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Message: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IP:                 </a:t>
            </a:r>
            <a:r>
              <a:rPr lang="pt-BR" sz="1400" dirty="0" smtClean="0">
                <a:solidFill>
                  <a:schemeClr val="tx1"/>
                </a:solidFill>
                <a:latin typeface="Courier New" panose="02070309020205020404" pitchFamily="49" charset="0"/>
                <a:cs typeface="Courier New" panose="02070309020205020404" pitchFamily="49" charset="0"/>
              </a:rPr>
              <a:t>    10.246.1.7</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Replication Controllers:        &lt;none&gt;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Containers: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influxdb:</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Image:              docker.io/tutum/influxdb:latest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State:              Running</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Started:          Sun, 18 Oct 2015 17:09:16 -0700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Restart Count:      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Conditions: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Type          Status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Events: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&lt;truncated&gt;</a:t>
            </a:r>
          </a:p>
        </p:txBody>
      </p:sp>
      <p:sp>
        <p:nvSpPr>
          <p:cNvPr id="8" name="Content Placeholder 2"/>
          <p:cNvSpPr>
            <a:spLocks noGrp="1"/>
          </p:cNvSpPr>
          <p:nvPr/>
        </p:nvSpPr>
        <p:spPr>
          <a:xfrm>
            <a:off x="2514600" y="-6858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1507144"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16885310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41</a:t>
            </a:fld>
            <a:endParaRPr lang="en-US" altLang="en-US"/>
          </a:p>
        </p:txBody>
      </p:sp>
      <p:sp>
        <p:nvSpPr>
          <p:cNvPr id="5" name="Content Placeholder 2"/>
          <p:cNvSpPr>
            <a:spLocks noGrp="1"/>
          </p:cNvSpPr>
          <p:nvPr/>
        </p:nvSpPr>
        <p:spPr>
          <a:xfrm>
            <a:off x="1733550" y="3111096"/>
            <a:ext cx="8724900" cy="2667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800" dirty="0" smtClean="0">
                <a:solidFill>
                  <a:schemeClr val="tx1"/>
                </a:solidFill>
                <a:latin typeface="Courier New" panose="02070309020205020404" pitchFamily="49" charset="0"/>
                <a:cs typeface="Courier New" panose="02070309020205020404" pitchFamily="49" charset="0"/>
              </a:rPr>
              <a:t>PING </a:t>
            </a:r>
            <a:r>
              <a:rPr lang="pt-BR" sz="1800" dirty="0">
                <a:solidFill>
                  <a:schemeClr val="tx1"/>
                </a:solidFill>
                <a:latin typeface="Courier New" panose="02070309020205020404" pitchFamily="49" charset="0"/>
                <a:cs typeface="Courier New" panose="02070309020205020404" pitchFamily="49" charset="0"/>
              </a:rPr>
              <a:t>10.246.1.7 (10.246.1.7) 56(84) bytes of data.</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icmp_seq=1 ttl=63 time=2.43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icmp_seq=2 ttl=63 time=8.41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icmp_seq=3 ttl=63 time=1.27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icmp_seq=4 ttl=63 time=2.23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^C</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--- 10.246.1.7 ping statistics ---</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4 packets transmitted, 4 received, 0% packet loss, time 3004ms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rtt min/avg/max/mdev = 1.271/3.587/8.411/2.819 ms</a:t>
            </a:r>
          </a:p>
        </p:txBody>
      </p:sp>
      <p:sp>
        <p:nvSpPr>
          <p:cNvPr id="8" name="TextBox 7"/>
          <p:cNvSpPr txBox="1"/>
          <p:nvPr/>
        </p:nvSpPr>
        <p:spPr>
          <a:xfrm>
            <a:off x="1097280" y="990600"/>
            <a:ext cx="10058400" cy="1938992"/>
          </a:xfrm>
          <a:prstGeom prst="rect">
            <a:avLst/>
          </a:prstGeom>
          <a:noFill/>
        </p:spPr>
        <p:txBody>
          <a:bodyPr wrap="square" rtlCol="0">
            <a:spAutoFit/>
          </a:bodyPr>
          <a:lstStyle/>
          <a:p>
            <a:pPr marL="342900" indent="-342900">
              <a:buClr>
                <a:schemeClr val="accent1"/>
              </a:buClr>
              <a:buFont typeface="Wingdings" charset="2"/>
              <a:buChar char="q"/>
            </a:pPr>
            <a:r>
              <a:rPr lang="en-US" sz="2400" dirty="0" smtClean="0"/>
              <a:t>Now, let’s try </a:t>
            </a:r>
            <a:r>
              <a:rPr lang="en-US" sz="2400" smtClean="0"/>
              <a:t>to ping:</a:t>
            </a: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Output:</a:t>
            </a:r>
            <a:endParaRPr lang="en-US" sz="2400" dirty="0"/>
          </a:p>
        </p:txBody>
      </p:sp>
      <p:sp>
        <p:nvSpPr>
          <p:cNvPr id="9" name="Content Placeholder 2"/>
          <p:cNvSpPr>
            <a:spLocks noGrp="1"/>
          </p:cNvSpPr>
          <p:nvPr/>
        </p:nvSpPr>
        <p:spPr>
          <a:xfrm>
            <a:off x="4777740" y="1575637"/>
            <a:ext cx="2636520" cy="3170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err="1">
                <a:solidFill>
                  <a:schemeClr val="bg1"/>
                </a:solidFill>
                <a:latin typeface="Courier New" panose="02070309020205020404" pitchFamily="49" charset="0"/>
                <a:cs typeface="Courier New" panose="02070309020205020404" pitchFamily="49" charset="0"/>
              </a:rPr>
              <a:t>ping</a:t>
            </a:r>
            <a:r>
              <a:rPr lang="pt-BR" dirty="0">
                <a:solidFill>
                  <a:schemeClr val="bg1"/>
                </a:solidFill>
                <a:latin typeface="Courier New" panose="02070309020205020404" pitchFamily="49" charset="0"/>
                <a:cs typeface="Courier New" panose="02070309020205020404" pitchFamily="49" charset="0"/>
              </a:rPr>
              <a:t> 10.246.1.7</a:t>
            </a:r>
          </a:p>
        </p:txBody>
      </p:sp>
    </p:spTree>
    <p:extLst>
      <p:ext uri="{BB962C8B-B14F-4D97-AF65-F5344CB8AC3E}">
        <p14:creationId xmlns:p14="http://schemas.microsoft.com/office/powerpoint/2010/main" val="33556882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9848" y="1178219"/>
            <a:ext cx="8531352" cy="1938992"/>
          </a:xfrm>
          <a:prstGeom prst="rect">
            <a:avLst/>
          </a:prstGeom>
        </p:spPr>
        <p:txBody>
          <a:bodyPr wrap="square">
            <a:spAutoFit/>
          </a:bodyPr>
          <a:lstStyle/>
          <a:p>
            <a:pPr marL="285750" indent="-285750">
              <a:buClr>
                <a:schemeClr val="accent1"/>
              </a:buClr>
              <a:buFont typeface="Wingdings" charset="2"/>
              <a:buChar char="q"/>
            </a:pPr>
            <a:r>
              <a:rPr lang="en-US" sz="2400" dirty="0" smtClean="0"/>
              <a:t> Now</a:t>
            </a:r>
            <a:r>
              <a:rPr lang="en-US" sz="2400" dirty="0"/>
              <a:t>, let’s issue a command to that IP address. </a:t>
            </a:r>
            <a:endParaRPr lang="en-US" sz="2400" dirty="0" smtClean="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smtClean="0"/>
              <a:t> These </a:t>
            </a:r>
            <a:r>
              <a:rPr lang="en-US" sz="2400" dirty="0"/>
              <a:t>commands must be run from either </a:t>
            </a:r>
            <a:r>
              <a:rPr lang="en-US" sz="2400" dirty="0">
                <a:latin typeface="Courier New" panose="02070309020205020404" pitchFamily="49" charset="0"/>
                <a:cs typeface="Courier New" panose="02070309020205020404" pitchFamily="49" charset="0"/>
              </a:rPr>
              <a:t>master</a:t>
            </a:r>
            <a:r>
              <a:rPr lang="en-US" sz="2400" dirty="0"/>
              <a:t> or </a:t>
            </a:r>
            <a:r>
              <a:rPr lang="en-US" sz="2400" dirty="0" smtClean="0">
                <a:latin typeface="Courier New" panose="02070309020205020404" pitchFamily="49" charset="0"/>
                <a:cs typeface="Courier New" panose="02070309020205020404" pitchFamily="49" charset="0"/>
              </a:rPr>
              <a:t>minion1:</a:t>
            </a:r>
            <a:endParaRPr lang="en-US" sz="24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42</a:t>
            </a:fld>
            <a:endParaRPr lang="en-US" altLang="en-US"/>
          </a:p>
        </p:txBody>
      </p:sp>
      <p:sp>
        <p:nvSpPr>
          <p:cNvPr id="8" name="Content Placeholder 2"/>
          <p:cNvSpPr>
            <a:spLocks noGrp="1"/>
          </p:cNvSpPr>
          <p:nvPr/>
        </p:nvSpPr>
        <p:spPr>
          <a:xfrm>
            <a:off x="4032613" y="1769333"/>
            <a:ext cx="4736374" cy="364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export</a:t>
            </a:r>
            <a:r>
              <a:rPr lang="pt-BR" dirty="0">
                <a:solidFill>
                  <a:schemeClr val="bg1"/>
                </a:solidFill>
                <a:latin typeface="Courier New" panose="02070309020205020404" pitchFamily="49" charset="0"/>
                <a:cs typeface="Courier New" panose="02070309020205020404" pitchFamily="49" charset="0"/>
              </a:rPr>
              <a:t> INFLUX_NODE=10.246.1.7</a:t>
            </a:r>
          </a:p>
        </p:txBody>
      </p:sp>
      <p:sp>
        <p:nvSpPr>
          <p:cNvPr id="9" name="Content Placeholder 2"/>
          <p:cNvSpPr>
            <a:spLocks noGrp="1"/>
          </p:cNvSpPr>
          <p:nvPr/>
        </p:nvSpPr>
        <p:spPr>
          <a:xfrm>
            <a:off x="1815538" y="3388868"/>
            <a:ext cx="8991600"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://$INFLUX_NODE:8086/query"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=CREATE DATABASE </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a:t>
            </a:r>
          </a:p>
        </p:txBody>
      </p:sp>
      <p:sp>
        <p:nvSpPr>
          <p:cNvPr id="10" name="Content Placeholder 2"/>
          <p:cNvSpPr>
            <a:spLocks noGrp="1"/>
          </p:cNvSpPr>
          <p:nvPr/>
        </p:nvSpPr>
        <p:spPr>
          <a:xfrm>
            <a:off x="1657595" y="4189255"/>
            <a:ext cx="9307485"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X</a:t>
            </a:r>
            <a:r>
              <a:rPr lang="pt-BR" dirty="0">
                <a:solidFill>
                  <a:schemeClr val="bg1"/>
                </a:solidFill>
                <a:latin typeface="Courier New" panose="02070309020205020404" pitchFamily="49" charset="0"/>
                <a:cs typeface="Courier New" panose="02070309020205020404" pitchFamily="49" charset="0"/>
              </a:rPr>
              <a:t> POST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write?db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pod,host</a:t>
            </a:r>
            <a:r>
              <a:rPr lang="pt-BR" dirty="0">
                <a:solidFill>
                  <a:schemeClr val="bg1"/>
                </a:solidFill>
                <a:latin typeface="Courier New" panose="02070309020205020404" pitchFamily="49" charset="0"/>
                <a:cs typeface="Courier New" panose="02070309020205020404" pitchFamily="49" charset="0"/>
              </a:rPr>
              <a:t>=node0 </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=10'</a:t>
            </a:r>
          </a:p>
        </p:txBody>
      </p:sp>
      <p:sp>
        <p:nvSpPr>
          <p:cNvPr id="11" name="Content Placeholder 2"/>
          <p:cNvSpPr>
            <a:spLocks noGrp="1"/>
          </p:cNvSpPr>
          <p:nvPr/>
        </p:nvSpPr>
        <p:spPr>
          <a:xfrm>
            <a:off x="1657594" y="4989642"/>
            <a:ext cx="9307485" cy="94376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query?pretty</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true</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=SELECT SUM(</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 FROM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545902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t>
            </a:r>
            <a:r>
              <a:rPr lang="en-US" dirty="0" smtClean="0"/>
              <a:t>Readiness </a:t>
            </a:r>
            <a:r>
              <a:rPr lang="en-US" dirty="0"/>
              <a:t>and </a:t>
            </a:r>
            <a:r>
              <a:rPr lang="en-US" dirty="0" smtClean="0"/>
              <a:t>Liveness Checks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43</a:t>
            </a:fld>
            <a:endParaRPr lang="en-US" altLang="en-US"/>
          </a:p>
        </p:txBody>
      </p:sp>
      <p:sp>
        <p:nvSpPr>
          <p:cNvPr id="5" name="Content Placeholder 2"/>
          <p:cNvSpPr>
            <a:spLocks noGrp="1"/>
          </p:cNvSpPr>
          <p:nvPr/>
        </p:nvSpPr>
        <p:spPr>
          <a:xfrm>
            <a:off x="1623060" y="1210594"/>
            <a:ext cx="4503420" cy="480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00"/>
              </a:spcAft>
              <a:buNone/>
            </a:pPr>
            <a:r>
              <a:rPr lang="en-US" sz="1800" dirty="0" err="1">
                <a:solidFill>
                  <a:schemeClr val="tx1"/>
                </a:solidFill>
                <a:latin typeface="Courier New" panose="02070309020205020404" pitchFamily="49" charset="0"/>
                <a:cs typeface="Courier New" panose="02070309020205020404" pitchFamily="49" charset="0"/>
              </a:rPr>
              <a:t>apiVersion</a:t>
            </a:r>
            <a:r>
              <a:rPr lang="en-US" sz="1800" dirty="0">
                <a:solidFill>
                  <a:schemeClr val="tx1"/>
                </a:solidFill>
                <a:latin typeface="Courier New" panose="02070309020205020404" pitchFamily="49" charset="0"/>
                <a:cs typeface="Courier New" panose="02070309020205020404" pitchFamily="49" charset="0"/>
              </a:rPr>
              <a:t>: v1</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kind: Pod</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metadata:</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labels: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spec:</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containers: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image: docker.io/</a:t>
            </a:r>
            <a:r>
              <a:rPr lang="en-US" sz="1800" dirty="0" err="1">
                <a:solidFill>
                  <a:schemeClr val="tx1"/>
                </a:solidFill>
                <a:latin typeface="Courier New" panose="02070309020205020404" pitchFamily="49" charset="0"/>
                <a:cs typeface="Courier New" panose="02070309020205020404" pitchFamily="49" charset="0"/>
              </a:rPr>
              <a:t>tutum</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influxdb:latest</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readinessProbe</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httpGet</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initialDelaySeconds</a:t>
            </a:r>
            <a:r>
              <a:rPr lang="en-US" sz="1800" dirty="0">
                <a:solidFill>
                  <a:schemeClr val="tx1"/>
                </a:solidFill>
                <a:latin typeface="Courier New" panose="02070309020205020404" pitchFamily="49" charset="0"/>
                <a:cs typeface="Courier New" panose="02070309020205020404" pitchFamily="49" charset="0"/>
              </a:rPr>
              <a:t>: 5</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timeoutSeconds</a:t>
            </a: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1</a:t>
            </a:r>
          </a:p>
          <a:p>
            <a:pPr marL="0" indent="0">
              <a:spcBef>
                <a:spcPts val="0"/>
              </a:spcBef>
              <a:spcAft>
                <a:spcPts val="100"/>
              </a:spcAft>
              <a:buNone/>
            </a:pPr>
            <a:r>
              <a:rPr lang="en-US" sz="1800" dirty="0" smtClean="0">
                <a:solidFill>
                  <a:schemeClr val="tx1"/>
                </a:solidFill>
                <a:latin typeface="Courier New" panose="02070309020205020404" pitchFamily="49" charset="0"/>
                <a:cs typeface="Courier New" panose="02070309020205020404" pitchFamily="49" charset="0"/>
              </a:rPr>
              <a:t>...</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6781800" y="1532188"/>
            <a:ext cx="4800600" cy="4191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smtClean="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livenessProbe</a:t>
            </a:r>
            <a:r>
              <a:rPr lang="en-US"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httpGet</a:t>
            </a:r>
            <a:r>
              <a:rPr lang="en-US"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initialDelaySeconds</a:t>
            </a:r>
            <a:r>
              <a:rPr lang="en-US" dirty="0">
                <a:solidFill>
                  <a:schemeClr val="tx1"/>
                </a:solidFill>
                <a:latin typeface="Courier New" panose="02070309020205020404" pitchFamily="49" charset="0"/>
                <a:cs typeface="Courier New" panose="02070309020205020404" pitchFamily="49" charset="0"/>
              </a:rPr>
              <a:t>: 15</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timeoutSeconds</a:t>
            </a:r>
            <a:r>
              <a:rPr lang="en-US" dirty="0">
                <a:solidFill>
                  <a:schemeClr val="tx1"/>
                </a:solidFill>
                <a:latin typeface="Courier New" panose="02070309020205020404" pitchFamily="49" charset="0"/>
                <a:cs typeface="Courier New" panose="02070309020205020404" pitchFamily="49" charset="0"/>
              </a:rPr>
              <a:t>: 1</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ports:</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containerPort</a:t>
            </a:r>
            <a:r>
              <a:rPr lang="en-US" dirty="0">
                <a:solidFill>
                  <a:schemeClr val="tx1"/>
                </a:solidFill>
                <a:latin typeface="Courier New" panose="02070309020205020404" pitchFamily="49" charset="0"/>
                <a:cs typeface="Courier New" panose="02070309020205020404" pitchFamily="49" charset="0"/>
              </a:rPr>
              <a:t>: 8083</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admin</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protocol: TCP</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containerPort</a:t>
            </a:r>
            <a:r>
              <a:rPr lang="en-US" dirty="0">
                <a:solidFill>
                  <a:schemeClr val="tx1"/>
                </a:solidFill>
                <a:latin typeface="Courier New" panose="02070309020205020404" pitchFamily="49" charset="0"/>
                <a:cs typeface="Courier New" panose="02070309020205020404" pitchFamily="49" charset="0"/>
              </a:rPr>
              <a:t>: 8086</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http</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320739334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66799" y="1210992"/>
            <a:ext cx="10145685" cy="4524315"/>
          </a:xfrm>
          <a:prstGeom prst="rect">
            <a:avLst/>
          </a:prstGeom>
        </p:spPr>
        <p:txBody>
          <a:bodyPr wrap="square">
            <a:spAutoFit/>
          </a:bodyPr>
          <a:lstStyle/>
          <a:p>
            <a:pPr marL="285750" indent="-285750">
              <a:buClr>
                <a:schemeClr val="accent1"/>
              </a:buClr>
              <a:buFont typeface="Wingdings" charset="2"/>
              <a:buChar char="q"/>
            </a:pPr>
            <a:r>
              <a:rPr lang="en-US" sz="2400" dirty="0"/>
              <a:t>First, let’s stop and remove our previous </a:t>
            </a:r>
            <a:r>
              <a:rPr lang="en-US" sz="2400" dirty="0" err="1">
                <a:latin typeface="Courier New" charset="0"/>
                <a:ea typeface="Courier New" charset="0"/>
                <a:cs typeface="Courier New" charset="0"/>
              </a:rPr>
              <a:t>influxdb</a:t>
            </a:r>
            <a:r>
              <a:rPr lang="en-US" sz="2400" dirty="0"/>
              <a:t> pod since we’ll be re-doing it this time with health-checking</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a:t> Curl the pod resource as we did before, like this</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r>
              <a:rPr lang="en-US" sz="2400" dirty="0"/>
              <a:t> Use the </a:t>
            </a:r>
            <a:r>
              <a:rPr lang="en-US" sz="2400" dirty="0" err="1">
                <a:latin typeface="Courier New" charset="0"/>
                <a:ea typeface="Courier New" charset="0"/>
                <a:cs typeface="Courier New" charset="0"/>
              </a:rPr>
              <a:t>kubectl</a:t>
            </a:r>
            <a:r>
              <a:rPr lang="en-US" sz="2400" dirty="0"/>
              <a:t> command line again to create our pod, just like before</a:t>
            </a:r>
            <a:r>
              <a:rPr lang="en-US" sz="2400" dirty="0" smtClean="0"/>
              <a:t>:</a:t>
            </a:r>
            <a:endParaRPr lang="en-US" sz="2400" dirty="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Adding Readiness and Liveness Checks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44</a:t>
            </a:fld>
            <a:endParaRPr lang="en-US" altLang="en-US"/>
          </a:p>
        </p:txBody>
      </p:sp>
      <p:sp>
        <p:nvSpPr>
          <p:cNvPr id="5" name="Content Placeholder 2"/>
          <p:cNvSpPr>
            <a:spLocks noGrp="1"/>
          </p:cNvSpPr>
          <p:nvPr/>
        </p:nvSpPr>
        <p:spPr>
          <a:xfrm>
            <a:off x="2058971" y="3242686"/>
            <a:ext cx="8683658" cy="103229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https://raw.githubusercontent.com/christian-posta/docker-kubernetes-workshop/master/demos/hands-on-pods/influxdb-readiness.yaml -O </a:t>
            </a:r>
            <a:r>
              <a:rPr lang="pt-BR" dirty="0" smtClean="0">
                <a:solidFill>
                  <a:schemeClr val="bg1"/>
                </a:solidFill>
                <a:latin typeface="Courier New" panose="02070309020205020404" pitchFamily="49" charset="0"/>
                <a:cs typeface="Courier New" panose="02070309020205020404" pitchFamily="49" charset="0"/>
              </a:rPr>
              <a:t>influxdb-readiness.yaml</a:t>
            </a:r>
            <a:endParaRPr lang="pt-BR" dirty="0">
              <a:solidFill>
                <a:schemeClr val="bg1"/>
              </a:solidFill>
              <a:latin typeface="Courier New" panose="02070309020205020404" pitchFamily="49" charset="0"/>
              <a:cs typeface="Courier New" panose="02070309020205020404" pitchFamily="49" charset="0"/>
            </a:endParaRPr>
          </a:p>
        </p:txBody>
      </p:sp>
      <p:sp>
        <p:nvSpPr>
          <p:cNvPr id="11" name="Content Placeholder 2"/>
          <p:cNvSpPr>
            <a:spLocks noGrp="1"/>
          </p:cNvSpPr>
          <p:nvPr/>
        </p:nvSpPr>
        <p:spPr>
          <a:xfrm>
            <a:off x="4191000" y="2187010"/>
            <a:ext cx="4057650" cy="39459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stop pod/</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8" name="Content Placeholder 2"/>
          <p:cNvSpPr>
            <a:spLocks noGrp="1"/>
          </p:cNvSpPr>
          <p:nvPr/>
        </p:nvSpPr>
        <p:spPr>
          <a:xfrm>
            <a:off x="3120468" y="5017748"/>
            <a:ext cx="6560663" cy="38100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-f </a:t>
            </a:r>
            <a:r>
              <a:rPr lang="en-US" dirty="0" err="1">
                <a:solidFill>
                  <a:schemeClr val="bg1"/>
                </a:solidFill>
                <a:latin typeface="Courier New" panose="02070309020205020404" pitchFamily="49" charset="0"/>
                <a:cs typeface="Courier New" panose="02070309020205020404" pitchFamily="49" charset="0"/>
              </a:rPr>
              <a:t>influxdb-readiness.yaml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59871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t>
            </a:r>
            <a:r>
              <a:rPr lang="en-US" dirty="0" smtClean="0"/>
              <a:t>Resource Constraints </a:t>
            </a:r>
            <a:r>
              <a:rPr lang="en-US" dirty="0"/>
              <a:t>to </a:t>
            </a:r>
            <a:r>
              <a:rPr lang="en-US" dirty="0" smtClean="0"/>
              <a:t>Our </a:t>
            </a:r>
            <a:r>
              <a:rPr lang="en-US" dirty="0"/>
              <a:t>P</a:t>
            </a:r>
            <a:r>
              <a:rPr lang="en-US" dirty="0" smtClean="0"/>
              <a:t>ods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45</a:t>
            </a:fld>
            <a:endParaRPr lang="en-US" altLang="en-US"/>
          </a:p>
        </p:txBody>
      </p:sp>
      <p:sp>
        <p:nvSpPr>
          <p:cNvPr id="5" name="Content Placeholder 2"/>
          <p:cNvSpPr>
            <a:spLocks noGrp="1"/>
          </p:cNvSpPr>
          <p:nvPr/>
        </p:nvSpPr>
        <p:spPr>
          <a:xfrm>
            <a:off x="1287780" y="1066800"/>
            <a:ext cx="4808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dirty="0" err="1">
                <a:solidFill>
                  <a:schemeClr val="tx1"/>
                </a:solidFill>
                <a:latin typeface="Courier New" panose="02070309020205020404" pitchFamily="49" charset="0"/>
                <a:cs typeface="Courier New" panose="02070309020205020404" pitchFamily="49" charset="0"/>
              </a:rPr>
              <a:t>apiVersion</a:t>
            </a:r>
            <a:r>
              <a:rPr lang="en-US"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kind: Pod</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image: docker.io/</a:t>
            </a:r>
            <a:r>
              <a:rPr lang="en-US" dirty="0" err="1">
                <a:solidFill>
                  <a:schemeClr val="tx1"/>
                </a:solidFill>
                <a:latin typeface="Courier New" panose="02070309020205020404" pitchFamily="49" charset="0"/>
                <a:cs typeface="Courier New" panose="02070309020205020404" pitchFamily="49" charset="0"/>
              </a:rPr>
              <a:t>tutum</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influxdb:latest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resources: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limits: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cpu</a:t>
            </a:r>
            <a:r>
              <a:rPr lang="en-US" dirty="0">
                <a:solidFill>
                  <a:schemeClr val="tx1"/>
                </a:solidFill>
                <a:latin typeface="Courier New" panose="02070309020205020404" pitchFamily="49" charset="0"/>
                <a:cs typeface="Courier New" panose="02070309020205020404" pitchFamily="49" charset="0"/>
              </a:rPr>
              <a:t>: "500m"</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memory: "128Mi"</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readinessProbe</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httpGet</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path: /ping</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 </a:t>
            </a:r>
            <a:r>
              <a:rPr lang="en-US" dirty="0" smtClean="0">
                <a:solidFill>
                  <a:schemeClr val="tx1"/>
                </a:solidFill>
                <a:latin typeface="Courier New" panose="02070309020205020404" pitchFamily="49" charset="0"/>
                <a:cs typeface="Courier New" panose="02070309020205020404" pitchFamily="49" charset="0"/>
              </a:rPr>
              <a:t>8086</a:t>
            </a:r>
          </a:p>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p>
        </p:txBody>
      </p:sp>
      <p:sp>
        <p:nvSpPr>
          <p:cNvPr id="6" name="Content Placeholder 2"/>
          <p:cNvSpPr>
            <a:spLocks noGrp="1"/>
          </p:cNvSpPr>
          <p:nvPr/>
        </p:nvSpPr>
        <p:spPr>
          <a:xfrm>
            <a:off x="6257279" y="1063752"/>
            <a:ext cx="4955205"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initialDelaySeconds</a:t>
            </a:r>
            <a:r>
              <a:rPr lang="en-US" dirty="0">
                <a:solidFill>
                  <a:schemeClr val="tx1"/>
                </a:solidFill>
                <a:latin typeface="Courier New" panose="02070309020205020404" pitchFamily="49" charset="0"/>
                <a:cs typeface="Courier New" panose="02070309020205020404" pitchFamily="49" charset="0"/>
              </a:rPr>
              <a:t>: 5</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timeoutSeconds</a:t>
            </a: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1</a:t>
            </a:r>
            <a:endParaRPr lang="en-US" sz="1600" dirty="0" smtClean="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600" dirty="0" smtClean="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livenessProbe</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httpGet</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initialDelaySeconds</a:t>
            </a:r>
            <a:r>
              <a:rPr lang="en-US" sz="1800" dirty="0">
                <a:solidFill>
                  <a:schemeClr val="tx1"/>
                </a:solidFill>
                <a:latin typeface="Courier New" panose="02070309020205020404" pitchFamily="49" charset="0"/>
                <a:cs typeface="Courier New" panose="02070309020205020404" pitchFamily="49" charset="0"/>
              </a:rPr>
              <a:t>: 15</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timeoutSeconds</a:t>
            </a:r>
            <a:r>
              <a:rPr lang="en-US" sz="1800" dirty="0">
                <a:solidFill>
                  <a:schemeClr val="tx1"/>
                </a:solidFill>
                <a:latin typeface="Courier New" panose="02070309020205020404" pitchFamily="49" charset="0"/>
                <a:cs typeface="Courier New" panose="02070309020205020404" pitchFamily="49" charset="0"/>
              </a:rPr>
              <a:t>: 1</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a:t>
            </a:r>
            <a:r>
              <a:rPr lang="en-US" sz="1800" dirty="0" err="1">
                <a:solidFill>
                  <a:schemeClr val="tx1"/>
                </a:solidFill>
                <a:latin typeface="Courier New" panose="02070309020205020404" pitchFamily="49" charset="0"/>
                <a:cs typeface="Courier New" panose="02070309020205020404" pitchFamily="49" charset="0"/>
              </a:rPr>
              <a:t>containerPort</a:t>
            </a:r>
            <a:r>
              <a:rPr lang="en-US" sz="1800" dirty="0">
                <a:solidFill>
                  <a:schemeClr val="tx1"/>
                </a:solidFill>
                <a:latin typeface="Courier New" panose="02070309020205020404" pitchFamily="49" charset="0"/>
                <a:cs typeface="Courier New" panose="02070309020205020404" pitchFamily="49" charset="0"/>
              </a:rPr>
              <a:t>: 8083</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admin</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protocol: TCP</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a:t>
            </a:r>
            <a:r>
              <a:rPr lang="en-US" sz="1800" dirty="0" err="1">
                <a:solidFill>
                  <a:schemeClr val="tx1"/>
                </a:solidFill>
                <a:latin typeface="Courier New" panose="02070309020205020404" pitchFamily="49" charset="0"/>
                <a:cs typeface="Courier New" panose="02070309020205020404" pitchFamily="49" charset="0"/>
              </a:rPr>
              <a:t>containerPort</a:t>
            </a:r>
            <a:r>
              <a:rPr lang="en-US" sz="1800" dirty="0">
                <a:solidFill>
                  <a:schemeClr val="tx1"/>
                </a:solidFill>
                <a:latin typeface="Courier New" panose="02070309020205020404" pitchFamily="49" charset="0"/>
                <a:cs typeface="Courier New" panose="02070309020205020404" pitchFamily="49" charset="0"/>
              </a:rPr>
              <a: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http</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165842661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66800" y="1210992"/>
            <a:ext cx="10088880" cy="5632311"/>
          </a:xfrm>
          <a:prstGeom prst="rect">
            <a:avLst/>
          </a:prstGeom>
        </p:spPr>
        <p:txBody>
          <a:bodyPr wrap="square">
            <a:spAutoFit/>
          </a:bodyPr>
          <a:lstStyle/>
          <a:p>
            <a:pPr marL="285750" indent="-285750">
              <a:buClr>
                <a:schemeClr val="accent1"/>
              </a:buClr>
              <a:buFont typeface="Wingdings" charset="2"/>
              <a:buChar char="q"/>
            </a:pPr>
            <a:r>
              <a:rPr lang="en-US" sz="2400" dirty="0" smtClean="0"/>
              <a:t> Let’s </a:t>
            </a:r>
            <a:r>
              <a:rPr lang="en-US" sz="2400" dirty="0"/>
              <a:t>stop our previous pod, download the new manifest and run it</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smtClean="0"/>
              <a:t> </a:t>
            </a:r>
            <a:r>
              <a:rPr lang="en-US" sz="2400" dirty="0" smtClean="0">
                <a:latin typeface="+mn-lt"/>
                <a:ea typeface="Courier New" charset="0"/>
                <a:cs typeface="Courier New" charset="0"/>
              </a:rPr>
              <a:t>Now, </a:t>
            </a:r>
            <a:r>
              <a:rPr lang="en-US" sz="2400" dirty="0" smtClean="0">
                <a:latin typeface="Courier New" charset="0"/>
                <a:ea typeface="Courier New" charset="0"/>
                <a:cs typeface="Courier New" charset="0"/>
              </a:rPr>
              <a:t>curl</a:t>
            </a:r>
            <a:r>
              <a:rPr lang="en-US" sz="2400" dirty="0" smtClean="0"/>
              <a:t> </a:t>
            </a:r>
            <a:r>
              <a:rPr lang="en-US" sz="2400" dirty="0"/>
              <a:t>the pod </a:t>
            </a:r>
            <a:r>
              <a:rPr lang="en-US" sz="2400" dirty="0" smtClean="0"/>
              <a:t>resource, just like before:</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r>
              <a:rPr lang="en-US" sz="2400" dirty="0" smtClean="0"/>
              <a:t> Use </a:t>
            </a:r>
            <a:r>
              <a:rPr lang="en-US" sz="2400" dirty="0"/>
              <a:t>the </a:t>
            </a:r>
            <a:r>
              <a:rPr lang="en-US" sz="2400" dirty="0" err="1">
                <a:latin typeface="Courier New" charset="0"/>
                <a:ea typeface="Courier New" charset="0"/>
                <a:cs typeface="Courier New" charset="0"/>
              </a:rPr>
              <a:t>kubectl</a:t>
            </a:r>
            <a:r>
              <a:rPr lang="en-US" sz="2400" dirty="0"/>
              <a:t> command line again to create our pod:</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p:txBody>
      </p:sp>
      <p:sp>
        <p:nvSpPr>
          <p:cNvPr id="2" name="Title 1"/>
          <p:cNvSpPr>
            <a:spLocks noGrp="1"/>
          </p:cNvSpPr>
          <p:nvPr>
            <p:ph type="title"/>
          </p:nvPr>
        </p:nvSpPr>
        <p:spPr/>
        <p:txBody>
          <a:bodyPr>
            <a:normAutofit/>
          </a:bodyPr>
          <a:lstStyle/>
          <a:p>
            <a:r>
              <a:rPr lang="en-US" dirty="0"/>
              <a:t>Adding Resource Constraints to Our Pods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46</a:t>
            </a:fld>
            <a:endParaRPr lang="en-US" altLang="en-US"/>
          </a:p>
        </p:txBody>
      </p:sp>
      <p:sp>
        <p:nvSpPr>
          <p:cNvPr id="5" name="Content Placeholder 2"/>
          <p:cNvSpPr>
            <a:spLocks noGrp="1"/>
          </p:cNvSpPr>
          <p:nvPr/>
        </p:nvSpPr>
        <p:spPr>
          <a:xfrm>
            <a:off x="2022765" y="3216732"/>
            <a:ext cx="9189720" cy="127906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a:t>
            </a:r>
            <a:r>
              <a:rPr lang="pt-BR" dirty="0" smtClean="0">
                <a:solidFill>
                  <a:schemeClr val="bg1"/>
                </a:solidFill>
                <a:latin typeface="Courier New" panose="02070309020205020404" pitchFamily="49" charset="0"/>
                <a:cs typeface="Courier New" panose="02070309020205020404" pitchFamily="49" charset="0"/>
              </a:rPr>
              <a:t>raw.githubusercontent.com/christian-posta/docker-kubernetes-workshop/master/demos/hands-on-pods/influxdb-resource-limits.yaml </a:t>
            </a:r>
            <a:r>
              <a:rPr lang="pt-BR" dirty="0">
                <a:solidFill>
                  <a:schemeClr val="bg1"/>
                </a:solidFill>
                <a:latin typeface="Courier New" panose="02070309020205020404" pitchFamily="49" charset="0"/>
                <a:cs typeface="Courier New" panose="02070309020205020404" pitchFamily="49" charset="0"/>
              </a:rPr>
              <a:t>-O </a:t>
            </a:r>
            <a:r>
              <a:rPr lang="pt-BR" dirty="0" smtClean="0">
                <a:solidFill>
                  <a:schemeClr val="bg1"/>
                </a:solidFill>
                <a:latin typeface="Courier New" panose="02070309020205020404" pitchFamily="49" charset="0"/>
                <a:cs typeface="Courier New" panose="02070309020205020404" pitchFamily="49" charset="0"/>
              </a:rPr>
              <a:t>influxdb-resource-limits.yaml</a:t>
            </a:r>
            <a:endParaRPr lang="pt-BR" dirty="0">
              <a:solidFill>
                <a:schemeClr val="bg1"/>
              </a:solidFill>
              <a:latin typeface="Courier New" panose="02070309020205020404" pitchFamily="49" charset="0"/>
              <a:cs typeface="Courier New" panose="02070309020205020404" pitchFamily="49" charset="0"/>
            </a:endParaRPr>
          </a:p>
        </p:txBody>
      </p:sp>
      <p:sp>
        <p:nvSpPr>
          <p:cNvPr id="11" name="Content Placeholder 2"/>
          <p:cNvSpPr>
            <a:spLocks noGrp="1"/>
          </p:cNvSpPr>
          <p:nvPr/>
        </p:nvSpPr>
        <p:spPr>
          <a:xfrm>
            <a:off x="4171950" y="1809834"/>
            <a:ext cx="4457700" cy="32023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stop pod/</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8" name="Content Placeholder 2"/>
          <p:cNvSpPr>
            <a:spLocks noGrp="1"/>
          </p:cNvSpPr>
          <p:nvPr/>
        </p:nvSpPr>
        <p:spPr>
          <a:xfrm>
            <a:off x="2667000" y="5451835"/>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-f </a:t>
            </a:r>
            <a:r>
              <a:rPr lang="en-US" dirty="0" err="1" smtClean="0">
                <a:solidFill>
                  <a:schemeClr val="bg1"/>
                </a:solidFill>
                <a:latin typeface="Courier New" panose="02070309020205020404" pitchFamily="49" charset="0"/>
                <a:cs typeface="Courier New" panose="02070309020205020404" pitchFamily="49" charset="0"/>
              </a:rPr>
              <a:t>influxdb</a:t>
            </a:r>
            <a:r>
              <a:rPr lang="en-US" dirty="0" smtClean="0">
                <a:solidFill>
                  <a:schemeClr val="bg1"/>
                </a:solidFill>
                <a:latin typeface="Courier New" panose="02070309020205020404" pitchFamily="49" charset="0"/>
                <a:cs typeface="Courier New" panose="02070309020205020404" pitchFamily="49" charset="0"/>
              </a:rPr>
              <a:t>-resource-</a:t>
            </a:r>
            <a:r>
              <a:rPr lang="en-US" dirty="0" err="1" smtClean="0">
                <a:solidFill>
                  <a:schemeClr val="bg1"/>
                </a:solidFill>
                <a:latin typeface="Courier New" panose="02070309020205020404" pitchFamily="49" charset="0"/>
                <a:cs typeface="Courier New" panose="02070309020205020404" pitchFamily="49" charset="0"/>
              </a:rPr>
              <a:t>limits.yaml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469949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emtpyDir</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hostpath</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gcePersistentDisk</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awsElasticBlockStorage</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glusterfs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gitRepo</a:t>
            </a:r>
            <a:endParaRPr lang="en-US" sz="2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47</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98935"/>
            <a:ext cx="6096000" cy="4114800"/>
          </a:xfrm>
          <a:prstGeom prst="rect">
            <a:avLst/>
          </a:prstGeom>
        </p:spPr>
      </p:pic>
    </p:spTree>
    <p:extLst>
      <p:ext uri="{BB962C8B-B14F-4D97-AF65-F5344CB8AC3E}">
        <p14:creationId xmlns:p14="http://schemas.microsoft.com/office/powerpoint/2010/main" val="229302238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1016709"/>
            <a:ext cx="10080429" cy="3785652"/>
          </a:xfrm>
          <a:prstGeom prst="rect">
            <a:avLst/>
          </a:prstGeom>
        </p:spPr>
        <p:txBody>
          <a:bodyPr wrap="square">
            <a:spAutoFit/>
          </a:bodyPr>
          <a:lstStyle/>
          <a:p>
            <a:pPr marL="342900" indent="-342900">
              <a:buClr>
                <a:schemeClr val="accent1"/>
              </a:buClr>
              <a:buFont typeface="Wingdings" charset="2"/>
              <a:buChar char="q"/>
            </a:pPr>
            <a:r>
              <a:rPr lang="en-US" sz="2400" dirty="0"/>
              <a:t>Let’s stop our previous pod, download the new manifest and run it</a:t>
            </a:r>
            <a:r>
              <a:rPr lang="en-US" sz="2400" dirty="0" smtClean="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Now we’re going to create a "claim" for persistent volume space (details explained in class</a:t>
            </a:r>
            <a:r>
              <a:rPr lang="en-US" sz="2400" dirty="0" smtClean="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48</a:t>
            </a:fld>
            <a:endParaRPr lang="en-US" altLang="en-US"/>
          </a:p>
        </p:txBody>
      </p:sp>
      <p:sp>
        <p:nvSpPr>
          <p:cNvPr id="5" name="Content Placeholder 2"/>
          <p:cNvSpPr>
            <a:spLocks noGrp="1"/>
          </p:cNvSpPr>
          <p:nvPr/>
        </p:nvSpPr>
        <p:spPr>
          <a:xfrm>
            <a:off x="1943100" y="4128668"/>
            <a:ext cx="8915400" cy="97673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https://raw.githubusercontent.com/christian-posta/docker-kubernetes-workshop/master/demos/hands-on-pods/local-pvc.yaml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12" name="Content Placeholder 2"/>
          <p:cNvSpPr>
            <a:spLocks noGrp="1"/>
          </p:cNvSpPr>
          <p:nvPr/>
        </p:nvSpPr>
        <p:spPr>
          <a:xfrm>
            <a:off x="1943100" y="1626947"/>
            <a:ext cx="8915400" cy="94488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https://raw.githubusercontent.com/christian-posta/docker-kubernetes-workshop/master/demos/hands-on-pods/local-persistent-volume.yaml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endParaRPr lang="pt-BR"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171931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49</a:t>
            </a:fld>
            <a:endParaRPr lang="en-US" altLang="en-US"/>
          </a:p>
        </p:txBody>
      </p:sp>
      <p:sp>
        <p:nvSpPr>
          <p:cNvPr id="8" name="Rectangle 7"/>
          <p:cNvSpPr/>
          <p:nvPr/>
        </p:nvSpPr>
        <p:spPr>
          <a:xfrm>
            <a:off x="1143000" y="1016709"/>
            <a:ext cx="10080429" cy="2677656"/>
          </a:xfrm>
          <a:prstGeom prst="rect">
            <a:avLst/>
          </a:prstGeom>
        </p:spPr>
        <p:txBody>
          <a:bodyPr wrap="square">
            <a:spAutoFit/>
          </a:bodyPr>
          <a:lstStyle/>
          <a:p>
            <a:pPr marL="342900" indent="-342900">
              <a:buClr>
                <a:schemeClr val="accent1"/>
              </a:buClr>
              <a:buFont typeface="Wingdings" charset="2"/>
              <a:buChar char="q"/>
            </a:pPr>
            <a:r>
              <a:rPr lang="en-US" sz="2400" dirty="0" smtClean="0"/>
              <a:t>Make </a:t>
            </a:r>
            <a:r>
              <a:rPr lang="en-US" sz="2400" dirty="0"/>
              <a:t>sure your </a:t>
            </a:r>
            <a:r>
              <a:rPr lang="en-US" sz="2400" dirty="0" err="1">
                <a:latin typeface="Courier New" charset="0"/>
                <a:ea typeface="Courier New" charset="0"/>
                <a:cs typeface="Courier New" charset="0"/>
              </a:rPr>
              <a:t>influxdb</a:t>
            </a:r>
            <a:r>
              <a:rPr lang="en-US" sz="2400" dirty="0"/>
              <a:t> pod is </a:t>
            </a:r>
            <a:r>
              <a:rPr lang="en-US" sz="2400" dirty="0" smtClean="0"/>
              <a:t>stopped, like this:</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r>
              <a:rPr lang="en-US" sz="2400" dirty="0" smtClean="0"/>
              <a:t>Now, </a:t>
            </a:r>
            <a:r>
              <a:rPr lang="en-US" sz="2400" dirty="0"/>
              <a:t>deploy your new pod that uses the </a:t>
            </a:r>
            <a:r>
              <a:rPr lang="en-US" sz="2400" dirty="0" err="1">
                <a:latin typeface="Courier New" charset="0"/>
                <a:ea typeface="Courier New" charset="0"/>
                <a:cs typeface="Courier New" charset="0"/>
              </a:rPr>
              <a:t>PersistentVolume</a:t>
            </a:r>
            <a:r>
              <a:rPr lang="en-US" sz="2400" dirty="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
        <p:nvSpPr>
          <p:cNvPr id="18" name="Content Placeholder 2"/>
          <p:cNvSpPr>
            <a:spLocks noGrp="1"/>
          </p:cNvSpPr>
          <p:nvPr/>
        </p:nvSpPr>
        <p:spPr>
          <a:xfrm>
            <a:off x="4394190" y="1676400"/>
            <a:ext cx="41148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stop pod </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3" name="Content Placeholder 2"/>
          <p:cNvSpPr>
            <a:spLocks noGrp="1"/>
          </p:cNvSpPr>
          <p:nvPr/>
        </p:nvSpPr>
        <p:spPr>
          <a:xfrm>
            <a:off x="1972097" y="3186302"/>
            <a:ext cx="8857406" cy="101612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https://raw.githubusercontent.com/christian-posta/docker-kubernetes-workshop/master/demos/hands-on-pods/influxdb-local-pv.yaml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14743555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Docker </a:t>
            </a:r>
            <a:r>
              <a:rPr lang="en-US" dirty="0" smtClean="0"/>
              <a:t>Matters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Application distribution</a:t>
            </a:r>
            <a:endParaRPr lang="en-US" sz="2400" dirty="0"/>
          </a:p>
          <a:p>
            <a:pPr>
              <a:buFont typeface="Wingdings" panose="05000000000000000000" pitchFamily="2" charset="2"/>
              <a:buChar char="q"/>
            </a:pPr>
            <a:r>
              <a:rPr lang="en-US" sz="2400" dirty="0" smtClean="0"/>
              <a:t> Dependency management</a:t>
            </a:r>
            <a:endParaRPr lang="en-US" sz="2400" dirty="0"/>
          </a:p>
          <a:p>
            <a:pPr>
              <a:buFont typeface="Wingdings" panose="05000000000000000000" pitchFamily="2" charset="2"/>
              <a:buChar char="q"/>
            </a:pPr>
            <a:r>
              <a:rPr lang="en-US" sz="2400" dirty="0" smtClean="0"/>
              <a:t> Application density</a:t>
            </a:r>
            <a:endParaRPr lang="en-US" sz="2400" dirty="0"/>
          </a:p>
          <a:p>
            <a:pPr>
              <a:buFont typeface="Wingdings" panose="05000000000000000000" pitchFamily="2" charset="2"/>
              <a:buChar char="q"/>
            </a:pPr>
            <a:r>
              <a:rPr lang="en-US" sz="2400" dirty="0" smtClean="0"/>
              <a:t> Reduced </a:t>
            </a:r>
            <a:r>
              <a:rPr lang="en-US" sz="2400" dirty="0"/>
              <a:t>management overhead in terms of </a:t>
            </a:r>
            <a:r>
              <a:rPr lang="en-US" sz="2400" dirty="0" smtClean="0"/>
              <a:t>VMs</a:t>
            </a:r>
            <a:endParaRPr lang="en-US" sz="2400" dirty="0"/>
          </a:p>
          <a:p>
            <a:pPr>
              <a:buFont typeface="Wingdings" panose="05000000000000000000" pitchFamily="2" charset="2"/>
              <a:buChar char="q"/>
            </a:pPr>
            <a:r>
              <a:rPr lang="en-US" sz="2400" dirty="0" smtClean="0"/>
              <a:t> On </a:t>
            </a:r>
            <a:r>
              <a:rPr lang="en-US" sz="2400" dirty="0"/>
              <a:t>premise, hybrid, public cloud</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62656733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50</a:t>
            </a:fld>
            <a:endParaRPr lang="en-US" altLang="en-US"/>
          </a:p>
        </p:txBody>
      </p:sp>
      <p:sp>
        <p:nvSpPr>
          <p:cNvPr id="5" name="Content Placeholder 2"/>
          <p:cNvSpPr>
            <a:spLocks noGrp="1"/>
          </p:cNvSpPr>
          <p:nvPr/>
        </p:nvSpPr>
        <p:spPr>
          <a:xfrm>
            <a:off x="1943100" y="5131563"/>
            <a:ext cx="8915400" cy="77939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-G "http://$INFLUX_NODE:8086/query?pretty=true" --data-urlencode "db=kubernetes" --data-urlencode "q=SELECT SUM(count) FROM pod"</a:t>
            </a:r>
          </a:p>
        </p:txBody>
      </p:sp>
      <p:sp>
        <p:nvSpPr>
          <p:cNvPr id="6" name="Content Placeholder 2"/>
          <p:cNvSpPr>
            <a:spLocks noGrp="1"/>
          </p:cNvSpPr>
          <p:nvPr/>
        </p:nvSpPr>
        <p:spPr>
          <a:xfrm>
            <a:off x="2041398" y="4304573"/>
            <a:ext cx="8718804"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'pod,host=node2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=12</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943100" y="3442977"/>
            <a:ext cx="89154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'pod,host=node1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=9</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940052" y="2622975"/>
            <a:ext cx="89154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'pod,host=node0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=10</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1940052" y="1908494"/>
            <a:ext cx="8915400" cy="6096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-G "http://$INFLUX_NODE:8086/query" --data-urlencode "q=CREATE DATABASE </a:t>
            </a:r>
            <a:r>
              <a:rPr lang="pt-BR" sz="1800" dirty="0" err="1">
                <a:solidFill>
                  <a:schemeClr val="bg1"/>
                </a:solidFill>
                <a:latin typeface="Courier New" panose="02070309020205020404" pitchFamily="49" charset="0"/>
                <a:cs typeface="Courier New" panose="02070309020205020404" pitchFamily="49" charset="0"/>
              </a:rPr>
              <a:t>kubernetes</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308846" y="1447800"/>
            <a:ext cx="4200144" cy="31807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dirty="0" err="1">
                <a:solidFill>
                  <a:schemeClr val="bg1"/>
                </a:solidFill>
                <a:latin typeface="Courier New" panose="02070309020205020404" pitchFamily="49" charset="0"/>
                <a:cs typeface="Courier New" panose="02070309020205020404" pitchFamily="49" charset="0"/>
              </a:rPr>
              <a:t>export</a:t>
            </a:r>
            <a:r>
              <a:rPr lang="pt-BR" sz="1800" dirty="0">
                <a:solidFill>
                  <a:schemeClr val="bg1"/>
                </a:solidFill>
                <a:latin typeface="Courier New" panose="02070309020205020404" pitchFamily="49" charset="0"/>
                <a:cs typeface="Courier New" panose="02070309020205020404" pitchFamily="49" charset="0"/>
              </a:rPr>
              <a:t> </a:t>
            </a:r>
            <a:r>
              <a:rPr lang="pt-BR" sz="1800" dirty="0" smtClean="0">
                <a:solidFill>
                  <a:schemeClr val="bg1"/>
                </a:solidFill>
                <a:latin typeface="Courier New" panose="02070309020205020404" pitchFamily="49" charset="0"/>
                <a:cs typeface="Courier New" panose="02070309020205020404" pitchFamily="49" charset="0"/>
              </a:rPr>
              <a:t>INFLUX_NODE=10.246.1.7</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1143000" y="1016709"/>
            <a:ext cx="10080429" cy="2308324"/>
          </a:xfrm>
          <a:prstGeom prst="rect">
            <a:avLst/>
          </a:prstGeom>
        </p:spPr>
        <p:txBody>
          <a:bodyPr wrap="square">
            <a:spAutoFit/>
          </a:bodyPr>
          <a:lstStyle/>
          <a:p>
            <a:pPr marL="342900" indent="-342900">
              <a:buClr>
                <a:schemeClr val="accent1"/>
              </a:buClr>
              <a:buFont typeface="Wingdings" charset="2"/>
              <a:buChar char="q"/>
            </a:pPr>
            <a:r>
              <a:rPr lang="en-US" sz="2400" dirty="0" smtClean="0"/>
              <a:t>Follow along:</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Tree>
    <p:extLst>
      <p:ext uri="{BB962C8B-B14F-4D97-AF65-F5344CB8AC3E}">
        <p14:creationId xmlns:p14="http://schemas.microsoft.com/office/powerpoint/2010/main" val="263167522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51</a:t>
            </a:fld>
            <a:endParaRPr lang="en-US" altLang="en-US"/>
          </a:p>
        </p:txBody>
      </p:sp>
      <p:sp>
        <p:nvSpPr>
          <p:cNvPr id="5" name="Content Placeholder 2"/>
          <p:cNvSpPr>
            <a:spLocks noGrp="1"/>
          </p:cNvSpPr>
          <p:nvPr/>
        </p:nvSpPr>
        <p:spPr>
          <a:xfrm>
            <a:off x="1356084" y="3662421"/>
            <a:ext cx="8915400" cy="96856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-G "http://$INFLUX_NODE:8086/</a:t>
            </a:r>
            <a:r>
              <a:rPr lang="en-US" dirty="0" err="1">
                <a:solidFill>
                  <a:schemeClr val="bg1"/>
                </a:solidFill>
                <a:latin typeface="Courier New" panose="02070309020205020404" pitchFamily="49" charset="0"/>
                <a:cs typeface="Courier New" panose="02070309020205020404" pitchFamily="49" charset="0"/>
              </a:rPr>
              <a:t>query?pretty</a:t>
            </a:r>
            <a:r>
              <a:rPr lang="en-US" dirty="0">
                <a:solidFill>
                  <a:schemeClr val="bg1"/>
                </a:solidFill>
                <a:latin typeface="Courier New" panose="02070309020205020404" pitchFamily="49" charset="0"/>
                <a:cs typeface="Courier New" panose="02070309020205020404" pitchFamily="49" charset="0"/>
              </a:rPr>
              <a:t>=true" --data-</a:t>
            </a:r>
            <a:r>
              <a:rPr lang="en-US" dirty="0" err="1">
                <a:solidFill>
                  <a:schemeClr val="bg1"/>
                </a:solidFill>
                <a:latin typeface="Courier New" panose="02070309020205020404" pitchFamily="49" charset="0"/>
                <a:cs typeface="Courier New" panose="02070309020205020404" pitchFamily="49" charset="0"/>
              </a:rPr>
              <a:t>urlencode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db</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kubernetes</a:t>
            </a:r>
            <a:r>
              <a:rPr lang="en-US" dirty="0">
                <a:solidFill>
                  <a:schemeClr val="bg1"/>
                </a:solidFill>
                <a:latin typeface="Courier New" panose="02070309020205020404" pitchFamily="49" charset="0"/>
                <a:cs typeface="Courier New" panose="02070309020205020404" pitchFamily="49" charset="0"/>
              </a:rPr>
              <a:t>" --data-</a:t>
            </a:r>
            <a:r>
              <a:rPr lang="en-US" dirty="0" err="1">
                <a:solidFill>
                  <a:schemeClr val="bg1"/>
                </a:solidFill>
                <a:latin typeface="Courier New" panose="02070309020205020404" pitchFamily="49" charset="0"/>
                <a:cs typeface="Courier New" panose="02070309020205020404" pitchFamily="49" charset="0"/>
              </a:rPr>
              <a:t>urlencode</a:t>
            </a:r>
            <a:r>
              <a:rPr lang="en-US" dirty="0">
                <a:solidFill>
                  <a:schemeClr val="bg1"/>
                </a:solidFill>
                <a:latin typeface="Courier New" panose="02070309020205020404" pitchFamily="49" charset="0"/>
                <a:cs typeface="Courier New" panose="02070309020205020404" pitchFamily="49" charset="0"/>
              </a:rPr>
              <a:t> "q=SELECT SUM(count) FROM </a:t>
            </a:r>
            <a:r>
              <a:rPr lang="en-US" dirty="0" smtClean="0">
                <a:solidFill>
                  <a:schemeClr val="bg1"/>
                </a:solidFill>
                <a:latin typeface="Courier New" panose="02070309020205020404" pitchFamily="49" charset="0"/>
                <a:cs typeface="Courier New" panose="02070309020205020404" pitchFamily="49" charset="0"/>
              </a:rPr>
              <a:t>pod"</a:t>
            </a:r>
            <a:endParaRPr lang="en-US"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1132056" y="1169109"/>
            <a:ext cx="8991600" cy="2677656"/>
          </a:xfrm>
          <a:prstGeom prst="rect">
            <a:avLst/>
          </a:prstGeom>
        </p:spPr>
        <p:txBody>
          <a:bodyPr wrap="square">
            <a:spAutoFit/>
          </a:bodyPr>
          <a:lstStyle/>
          <a:p>
            <a:pPr marL="342900" indent="-342900">
              <a:buClr>
                <a:schemeClr val="accent1"/>
              </a:buClr>
              <a:buFont typeface="Wingdings" charset="2"/>
              <a:buChar char="q"/>
            </a:pPr>
            <a:r>
              <a:rPr lang="en-US" sz="2400" dirty="0" smtClean="0"/>
              <a:t>Restart: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And query:</a:t>
            </a:r>
          </a:p>
          <a:p>
            <a:pPr marL="342900" indent="-342900">
              <a:buClr>
                <a:schemeClr val="accent1"/>
              </a:buClr>
              <a:buFont typeface="Wingdings" charset="2"/>
              <a:buChar char="q"/>
            </a:pPr>
            <a:endParaRPr lang="en-US" sz="2400" dirty="0"/>
          </a:p>
        </p:txBody>
      </p:sp>
      <p:sp>
        <p:nvSpPr>
          <p:cNvPr id="12" name="Content Placeholder 2"/>
          <p:cNvSpPr>
            <a:spLocks noGrp="1"/>
          </p:cNvSpPr>
          <p:nvPr/>
        </p:nvSpPr>
        <p:spPr>
          <a:xfrm>
            <a:off x="1356084" y="1727422"/>
            <a:ext cx="8915400" cy="101577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https://raw.githubusercontent.com/christian-posta/docker-kubernetes-workshop/master/demos/hands-on-pods/influxdb-local-pv.yaml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25136098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Pods in </a:t>
            </a:r>
            <a:r>
              <a:rPr lang="en-US" dirty="0" smtClean="0"/>
              <a:t>Production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Uses </a:t>
            </a:r>
            <a:r>
              <a:rPr lang="en-US" sz="2400" dirty="0" err="1">
                <a:latin typeface="Courier New" charset="0"/>
                <a:ea typeface="Courier New" charset="0"/>
                <a:cs typeface="Courier New" charset="0"/>
              </a:rPr>
              <a:t>PersistentVolumes</a:t>
            </a:r>
            <a:r>
              <a:rPr lang="en-US" sz="2400" dirty="0"/>
              <a:t> for </a:t>
            </a:r>
            <a:r>
              <a:rPr lang="en-US" sz="2400" dirty="0" err="1"/>
              <a:t>stateful</a:t>
            </a:r>
            <a:r>
              <a:rPr lang="en-US" sz="2400" dirty="0"/>
              <a:t> </a:t>
            </a:r>
            <a:r>
              <a:rPr lang="en-US" sz="2400" dirty="0" smtClean="0"/>
              <a:t>pods/containers</a:t>
            </a:r>
            <a:endParaRPr lang="en-US" sz="2400" dirty="0"/>
          </a:p>
          <a:p>
            <a:pPr>
              <a:buFont typeface="Wingdings" panose="05000000000000000000" pitchFamily="2" charset="2"/>
              <a:buChar char="q"/>
            </a:pPr>
            <a:r>
              <a:rPr lang="en-US" sz="2400" dirty="0" smtClean="0"/>
              <a:t> Uses </a:t>
            </a:r>
            <a:r>
              <a:rPr lang="en-US" sz="2400" dirty="0"/>
              <a:t>Kubernetes secrets to distribute </a:t>
            </a:r>
            <a:r>
              <a:rPr lang="en-US" sz="2400" dirty="0" smtClean="0"/>
              <a:t>credentials</a:t>
            </a:r>
            <a:endParaRPr lang="en-US" sz="2400" dirty="0"/>
          </a:p>
          <a:p>
            <a:pPr>
              <a:buFont typeface="Wingdings" panose="05000000000000000000" pitchFamily="2" charset="2"/>
              <a:buChar char="q"/>
            </a:pPr>
            <a:r>
              <a:rPr lang="en-US" sz="2400" dirty="0" smtClean="0"/>
              <a:t> Leverages </a:t>
            </a:r>
            <a:r>
              <a:rPr lang="en-US" sz="2400" dirty="0"/>
              <a:t>readiness and liveness </a:t>
            </a:r>
            <a:r>
              <a:rPr lang="en-US" sz="2400" dirty="0" smtClean="0"/>
              <a:t>probes</a:t>
            </a:r>
            <a:endParaRPr lang="en-US" sz="2400" dirty="0"/>
          </a:p>
          <a:p>
            <a:pPr>
              <a:buFont typeface="Wingdings" panose="05000000000000000000" pitchFamily="2" charset="2"/>
              <a:buChar char="q"/>
            </a:pPr>
            <a:r>
              <a:rPr lang="en-US" sz="2400" dirty="0" smtClean="0"/>
              <a:t> </a:t>
            </a:r>
            <a:r>
              <a:rPr lang="en-US" sz="2400" dirty="0" err="1" smtClean="0"/>
              <a:t>Considesr</a:t>
            </a:r>
            <a:r>
              <a:rPr lang="en-US" sz="2400" dirty="0" smtClean="0"/>
              <a:t> </a:t>
            </a:r>
            <a:r>
              <a:rPr lang="en-US" sz="2400" dirty="0"/>
              <a:t>resources (CPU/Mem) </a:t>
            </a:r>
            <a:r>
              <a:rPr lang="en-US" sz="2400" dirty="0" smtClean="0"/>
              <a:t>limits and quotas</a:t>
            </a:r>
            <a:endParaRPr lang="en-US" sz="2400" dirty="0"/>
          </a:p>
          <a:p>
            <a:pPr>
              <a:buFont typeface="Wingdings" panose="05000000000000000000" pitchFamily="2" charset="2"/>
              <a:buChar char="q"/>
            </a:pPr>
            <a:r>
              <a:rPr lang="en-US" sz="2400" dirty="0" smtClean="0"/>
              <a:t> Uses </a:t>
            </a:r>
            <a:r>
              <a:rPr lang="en-US" sz="2400" dirty="0"/>
              <a:t>termination messages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a:p>
        </p:txBody>
      </p:sp>
    </p:spTree>
    <p:extLst>
      <p:ext uri="{BB962C8B-B14F-4D97-AF65-F5344CB8AC3E}">
        <p14:creationId xmlns:p14="http://schemas.microsoft.com/office/powerpoint/2010/main" val="72102767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Grouping</a:t>
            </a:r>
            <a:endParaRPr lang="en-US" sz="6000" dirty="0"/>
          </a:p>
        </p:txBody>
      </p:sp>
      <p:sp>
        <p:nvSpPr>
          <p:cNvPr id="3" name="Text Placeholder 2"/>
          <p:cNvSpPr>
            <a:spLocks noGrp="1"/>
          </p:cNvSpPr>
          <p:nvPr>
            <p:ph type="body" idx="1"/>
          </p:nvPr>
        </p:nvSpPr>
        <p:spPr/>
        <p:txBody>
          <a:bodyPr/>
          <a:lstStyle/>
          <a:p>
            <a:r>
              <a:rPr lang="en-US" dirty="0" smtClean="0"/>
              <a:t>Organizing your cluster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53</a:t>
            </a:fld>
            <a:endParaRPr lang="en-US" altLang="en-US"/>
          </a:p>
        </p:txBody>
      </p:sp>
    </p:spTree>
    <p:extLst>
      <p:ext uri="{BB962C8B-B14F-4D97-AF65-F5344CB8AC3E}">
        <p14:creationId xmlns:p14="http://schemas.microsoft.com/office/powerpoint/2010/main" val="4126308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Decouple </a:t>
            </a:r>
            <a:r>
              <a:rPr lang="en-US" sz="2400" dirty="0"/>
              <a:t>application dimensions from infrastructure </a:t>
            </a:r>
            <a:r>
              <a:rPr lang="en-US" sz="2400" dirty="0" smtClean="0"/>
              <a:t>deployments</a:t>
            </a:r>
            <a:endParaRPr lang="en-US" sz="2400" dirty="0"/>
          </a:p>
          <a:p>
            <a:pPr lvl="1">
              <a:buFont typeface="Wingdings" panose="05000000000000000000" pitchFamily="2" charset="2"/>
              <a:buChar char="q"/>
            </a:pPr>
            <a:r>
              <a:rPr lang="en-US" sz="2400" dirty="0" smtClean="0"/>
              <a:t> </a:t>
            </a:r>
            <a:r>
              <a:rPr lang="en-US" sz="2000" dirty="0" smtClean="0"/>
              <a:t>Tiers</a:t>
            </a:r>
            <a:endParaRPr lang="en-US" sz="2000" dirty="0"/>
          </a:p>
          <a:p>
            <a:pPr lvl="1">
              <a:buFont typeface="Wingdings" panose="05000000000000000000" pitchFamily="2" charset="2"/>
              <a:buChar char="q"/>
            </a:pPr>
            <a:r>
              <a:rPr lang="en-US" sz="2000" dirty="0" smtClean="0"/>
              <a:t> Release Tracks</a:t>
            </a:r>
            <a:endParaRPr lang="en-US" sz="2000" dirty="0"/>
          </a:p>
          <a:p>
            <a:pPr lvl="1">
              <a:buFont typeface="Wingdings" panose="05000000000000000000" pitchFamily="2" charset="2"/>
              <a:buChar char="q"/>
            </a:pPr>
            <a:r>
              <a:rPr lang="en-US" sz="2000" dirty="0" smtClean="0"/>
              <a:t> Grouping </a:t>
            </a:r>
            <a:r>
              <a:rPr lang="en-US" sz="2000" dirty="0"/>
              <a:t>of </a:t>
            </a:r>
            <a:r>
              <a:rPr lang="en-US" sz="2000" dirty="0" smtClean="0"/>
              <a:t>micro services</a:t>
            </a:r>
            <a:endParaRPr lang="en-US" sz="2000" dirty="0"/>
          </a:p>
          <a:p>
            <a:pPr>
              <a:buFont typeface="Wingdings" panose="05000000000000000000" pitchFamily="2" charset="2"/>
              <a:buChar char="q"/>
            </a:pPr>
            <a:r>
              <a:rPr lang="en-US" sz="2400" dirty="0" smtClean="0"/>
              <a:t> Kubernetes </a:t>
            </a:r>
            <a:r>
              <a:rPr lang="en-US" sz="2400" dirty="0"/>
              <a:t>clusters are </a:t>
            </a:r>
            <a:r>
              <a:rPr lang="en-US" sz="2400" dirty="0" smtClean="0"/>
              <a:t>dynamic</a:t>
            </a:r>
            <a:endParaRPr lang="en-US" sz="2400" dirty="0"/>
          </a:p>
          <a:p>
            <a:pPr>
              <a:buFont typeface="Wingdings" panose="05000000000000000000" pitchFamily="2" charset="2"/>
              <a:buChar char="q"/>
            </a:pPr>
            <a:r>
              <a:rPr lang="en-US" sz="2400" dirty="0" smtClean="0"/>
              <a:t> Predicated </a:t>
            </a:r>
            <a:r>
              <a:rPr lang="en-US" sz="2400" dirty="0"/>
              <a:t>on </a:t>
            </a:r>
            <a:r>
              <a:rPr lang="en-US" sz="2400" dirty="0" smtClean="0"/>
              <a:t>failure</a:t>
            </a:r>
            <a:endParaRPr lang="en-US" sz="2400" dirty="0"/>
          </a:p>
          <a:p>
            <a:pPr>
              <a:buFont typeface="Wingdings" panose="05000000000000000000" pitchFamily="2" charset="2"/>
              <a:buChar char="q"/>
            </a:pPr>
            <a:r>
              <a:rPr lang="en-US" sz="2400" dirty="0" smtClean="0"/>
              <a:t> Need </a:t>
            </a:r>
            <a:r>
              <a:rPr lang="en-US" sz="2400" dirty="0"/>
              <a:t>a way to identify groups of </a:t>
            </a:r>
            <a:r>
              <a:rPr lang="en-US" sz="2400" dirty="0" smtClean="0"/>
              <a:t>services</a:t>
            </a:r>
            <a:endParaRPr lang="en-US" sz="2400" dirty="0"/>
          </a:p>
          <a:p>
            <a:pPr>
              <a:buFont typeface="Wingdings" panose="05000000000000000000" pitchFamily="2" charset="2"/>
              <a:buChar char="q"/>
            </a:pPr>
            <a:r>
              <a:rPr lang="en-US" sz="2400" dirty="0" smtClean="0"/>
              <a:t> Be </a:t>
            </a:r>
            <a:r>
              <a:rPr lang="en-US" sz="2400" dirty="0"/>
              <a:t>able to add/remove from group on </a:t>
            </a:r>
            <a:r>
              <a:rPr lang="en-US" sz="2400" dirty="0" smtClean="0"/>
              <a:t>failures</a:t>
            </a:r>
            <a:endParaRPr lang="en-US" sz="2400" dirty="0"/>
          </a:p>
          <a:p>
            <a:pPr>
              <a:buFont typeface="Wingdings" panose="05000000000000000000" pitchFamily="2" charset="2"/>
              <a:buChar char="q"/>
            </a:pPr>
            <a:r>
              <a:rPr lang="en-US" sz="2400" dirty="0" smtClean="0"/>
              <a:t> Query-able</a:t>
            </a:r>
            <a:endParaRPr lang="en-US" sz="2400" dirty="0"/>
          </a:p>
          <a:p>
            <a:pPr>
              <a:buFont typeface="Wingdings" panose="05000000000000000000" pitchFamily="2" charset="2"/>
              <a:buChar char="q"/>
            </a:pPr>
            <a:r>
              <a:rPr lang="en-US" sz="2400" dirty="0" smtClean="0"/>
              <a:t> Kubernetes Labels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a:p>
        </p:txBody>
      </p:sp>
    </p:spTree>
    <p:extLst>
      <p:ext uri="{BB962C8B-B14F-4D97-AF65-F5344CB8AC3E}">
        <p14:creationId xmlns:p14="http://schemas.microsoft.com/office/powerpoint/2010/main" val="134383528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Kubernetes Labels</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Arbitrary metadata</a:t>
            </a:r>
            <a:endParaRPr lang="en-US" sz="2400" dirty="0"/>
          </a:p>
          <a:p>
            <a:pPr>
              <a:buFont typeface="Wingdings" panose="05000000000000000000" pitchFamily="2" charset="2"/>
              <a:buChar char="q"/>
            </a:pPr>
            <a:r>
              <a:rPr lang="en-US" sz="2400" dirty="0" smtClean="0"/>
              <a:t> Attach </a:t>
            </a:r>
            <a:r>
              <a:rPr lang="en-US" sz="2400" dirty="0"/>
              <a:t>to any API </a:t>
            </a:r>
            <a:r>
              <a:rPr lang="en-US" sz="2400" dirty="0" smtClean="0"/>
              <a:t>object</a:t>
            </a:r>
            <a:endParaRPr lang="en-US" sz="2400" dirty="0"/>
          </a:p>
          <a:p>
            <a:pPr lvl="1">
              <a:buFont typeface="Wingdings" panose="05000000000000000000" pitchFamily="2" charset="2"/>
              <a:buChar char="q"/>
            </a:pPr>
            <a:r>
              <a:rPr lang="en-US" sz="2000" dirty="0" smtClean="0"/>
              <a:t> </a:t>
            </a:r>
            <a:r>
              <a:rPr lang="en-US" sz="2000" dirty="0" err="1" smtClean="0"/>
              <a:t>eg</a:t>
            </a:r>
            <a:r>
              <a:rPr lang="en-US" sz="2000" dirty="0"/>
              <a:t>, Pods, </a:t>
            </a:r>
            <a:r>
              <a:rPr lang="en-US" sz="2000" dirty="0" err="1"/>
              <a:t>ReplicationControllers</a:t>
            </a:r>
            <a:r>
              <a:rPr lang="en-US" sz="2000" dirty="0"/>
              <a:t>, Endpoints, </a:t>
            </a:r>
            <a:r>
              <a:rPr lang="en-US" sz="2000" dirty="0" err="1" smtClean="0"/>
              <a:t>etc</a:t>
            </a:r>
            <a:endParaRPr lang="en-US" sz="2000" dirty="0"/>
          </a:p>
          <a:p>
            <a:pPr>
              <a:buFont typeface="Wingdings" panose="05000000000000000000" pitchFamily="2" charset="2"/>
              <a:buChar char="q"/>
            </a:pPr>
            <a:r>
              <a:rPr lang="en-US" sz="2400" dirty="0" smtClean="0"/>
              <a:t> Simple </a:t>
            </a:r>
            <a:r>
              <a:rPr lang="en-US" sz="2400" dirty="0"/>
              <a:t>K</a:t>
            </a:r>
            <a:r>
              <a:rPr lang="en-US" sz="2400" dirty="0" smtClean="0"/>
              <a:t>ey = Value </a:t>
            </a:r>
            <a:r>
              <a:rPr lang="en-US" sz="2400" dirty="0"/>
              <a:t>A</a:t>
            </a:r>
            <a:r>
              <a:rPr lang="en-US" sz="2400" dirty="0" smtClean="0"/>
              <a:t>ssignments</a:t>
            </a:r>
            <a:endParaRPr lang="en-US" sz="2400" dirty="0"/>
          </a:p>
          <a:p>
            <a:pPr>
              <a:buFont typeface="Wingdings" panose="05000000000000000000" pitchFamily="2" charset="2"/>
              <a:buChar char="q"/>
            </a:pPr>
            <a:r>
              <a:rPr lang="en-US" sz="2400" dirty="0" smtClean="0"/>
              <a:t> Can </a:t>
            </a:r>
            <a:r>
              <a:rPr lang="en-US" sz="2400" dirty="0"/>
              <a:t>be queried with selectors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a:p>
        </p:txBody>
      </p:sp>
    </p:spTree>
    <p:extLst>
      <p:ext uri="{BB962C8B-B14F-4D97-AF65-F5344CB8AC3E}">
        <p14:creationId xmlns:p14="http://schemas.microsoft.com/office/powerpoint/2010/main" val="104242150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Release = Stable</a:t>
            </a:r>
            <a:r>
              <a:rPr lang="en-US" sz="2400" dirty="0"/>
              <a:t>, </a:t>
            </a:r>
            <a:r>
              <a:rPr lang="en-US" sz="2400" dirty="0" smtClean="0"/>
              <a:t>Release = Canary</a:t>
            </a:r>
            <a:endParaRPr lang="en-US" sz="2400" dirty="0"/>
          </a:p>
          <a:p>
            <a:pPr>
              <a:buFont typeface="Wingdings" panose="05000000000000000000" pitchFamily="2" charset="2"/>
              <a:buChar char="q"/>
            </a:pPr>
            <a:r>
              <a:rPr lang="en-US" sz="2400" dirty="0" smtClean="0"/>
              <a:t> Environment = Dev</a:t>
            </a:r>
            <a:r>
              <a:rPr lang="en-US" sz="2400" dirty="0"/>
              <a:t>, </a:t>
            </a:r>
            <a:r>
              <a:rPr lang="en-US" sz="2400" dirty="0" smtClean="0"/>
              <a:t>Environment = </a:t>
            </a:r>
            <a:r>
              <a:rPr lang="en-US" sz="2400" dirty="0" err="1"/>
              <a:t>Q</a:t>
            </a:r>
            <a:r>
              <a:rPr lang="en-US" sz="2400" dirty="0" err="1" smtClean="0"/>
              <a:t>a</a:t>
            </a:r>
            <a:r>
              <a:rPr lang="en-US" sz="2400" dirty="0"/>
              <a:t>, </a:t>
            </a:r>
            <a:r>
              <a:rPr lang="en-US" sz="2400" dirty="0" smtClean="0"/>
              <a:t>Environment = Prod</a:t>
            </a:r>
            <a:endParaRPr lang="en-US" sz="2400" dirty="0"/>
          </a:p>
          <a:p>
            <a:pPr>
              <a:buFont typeface="Wingdings" panose="05000000000000000000" pitchFamily="2" charset="2"/>
              <a:buChar char="q"/>
            </a:pPr>
            <a:r>
              <a:rPr lang="en-US" sz="2400" dirty="0" smtClean="0"/>
              <a:t> Tier = Frontend</a:t>
            </a:r>
            <a:r>
              <a:rPr lang="en-US" sz="2400" dirty="0"/>
              <a:t>, </a:t>
            </a:r>
            <a:r>
              <a:rPr lang="en-US" sz="2400" dirty="0" smtClean="0"/>
              <a:t>Tier = Backend</a:t>
            </a:r>
            <a:r>
              <a:rPr lang="en-US" sz="2400" dirty="0"/>
              <a:t>, </a:t>
            </a:r>
            <a:r>
              <a:rPr lang="en-US" sz="2400" dirty="0" smtClean="0"/>
              <a:t>Tier = Middleware</a:t>
            </a:r>
            <a:endParaRPr lang="en-US" sz="2400" dirty="0"/>
          </a:p>
          <a:p>
            <a:pPr>
              <a:buFont typeface="Wingdings" panose="05000000000000000000" pitchFamily="2" charset="2"/>
              <a:buChar char="q"/>
            </a:pPr>
            <a:r>
              <a:rPr lang="en-US" sz="2400" dirty="0" smtClean="0"/>
              <a:t> Partition = Customer A</a:t>
            </a:r>
            <a:r>
              <a:rPr lang="en-US" sz="2400" dirty="0"/>
              <a:t>, </a:t>
            </a:r>
            <a:r>
              <a:rPr lang="en-US" sz="2400" dirty="0" smtClean="0"/>
              <a:t>Partition = Customer B</a:t>
            </a:r>
            <a:r>
              <a:rPr lang="en-US" sz="2400" dirty="0"/>
              <a:t>, </a:t>
            </a:r>
            <a:r>
              <a:rPr lang="en-US" sz="2400" dirty="0" smtClean="0"/>
              <a:t>Etc.</a:t>
            </a:r>
            <a:endParaRPr lang="en-US" sz="2400" dirty="0"/>
          </a:p>
          <a:p>
            <a:pPr>
              <a:buFont typeface="Wingdings" panose="05000000000000000000" pitchFamily="2" charset="2"/>
              <a:buChar char="q"/>
            </a:pPr>
            <a:r>
              <a:rPr lang="en-US" sz="2400" dirty="0" smtClean="0"/>
              <a:t> Used </a:t>
            </a:r>
            <a:r>
              <a:rPr lang="en-US" sz="2400" dirty="0"/>
              <a:t>to group “like” objects — no expectation of uniqueness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a:p>
        </p:txBody>
      </p:sp>
    </p:spTree>
    <p:extLst>
      <p:ext uri="{BB962C8B-B14F-4D97-AF65-F5344CB8AC3E}">
        <p14:creationId xmlns:p14="http://schemas.microsoft.com/office/powerpoint/2010/main" val="323679979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Keys and </a:t>
            </a:r>
            <a:r>
              <a:rPr lang="en-US" dirty="0" smtClean="0"/>
              <a:t>Values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dirty="0"/>
              <a:t>structure of a key</a:t>
            </a:r>
            <a:r>
              <a:rPr lang="en-US" sz="2400" dirty="0" smtClean="0"/>
              <a:t>:</a:t>
            </a:r>
            <a:endParaRPr lang="en-US" sz="2400" dirty="0"/>
          </a:p>
          <a:p>
            <a:pPr lvl="1">
              <a:buFont typeface="Wingdings" panose="05000000000000000000" pitchFamily="2" charset="2"/>
              <a:buChar char="q"/>
            </a:pPr>
            <a:r>
              <a:rPr lang="en-US" sz="2400" dirty="0" smtClean="0"/>
              <a:t> </a:t>
            </a:r>
            <a:r>
              <a:rPr lang="en-US" sz="2000" dirty="0" smtClean="0">
                <a:latin typeface="Courier New" charset="0"/>
                <a:ea typeface="Courier New" charset="0"/>
                <a:cs typeface="Courier New" charset="0"/>
              </a:rPr>
              <a:t>&lt;</a:t>
            </a:r>
            <a:r>
              <a:rPr lang="en-US" sz="2000" dirty="0">
                <a:latin typeface="Courier New" charset="0"/>
                <a:ea typeface="Courier New" charset="0"/>
                <a:cs typeface="Courier New" charset="0"/>
              </a:rPr>
              <a:t>prefix&gt;/&lt;name</a:t>
            </a:r>
            <a:r>
              <a:rPr lang="en-US" sz="2000" dirty="0" smtClean="0">
                <a:latin typeface="Courier New" charset="0"/>
                <a:ea typeface="Courier New" charset="0"/>
                <a:cs typeface="Courier New" charset="0"/>
              </a:rPr>
              <a:t>&gt;</a:t>
            </a:r>
            <a:endParaRPr lang="en-US" sz="2000" dirty="0">
              <a:latin typeface="Courier New" charset="0"/>
              <a:ea typeface="Courier New" charset="0"/>
              <a:cs typeface="Courier New" charset="0"/>
            </a:endParaRPr>
          </a:p>
          <a:p>
            <a:pPr lvl="1">
              <a:buFont typeface="Wingdings" panose="05000000000000000000" pitchFamily="2" charset="2"/>
              <a:buChar char="q"/>
            </a:pPr>
            <a:r>
              <a:rPr lang="en-US" sz="2000" dirty="0" smtClean="0"/>
              <a:t> example </a:t>
            </a:r>
            <a:r>
              <a:rPr lang="en-US" sz="2000" dirty="0"/>
              <a:t>key </a:t>
            </a:r>
            <a:r>
              <a:rPr lang="en-US" sz="2000" dirty="0" err="1" smtClean="0">
                <a:latin typeface="Courier New" charset="0"/>
                <a:ea typeface="Courier New" charset="0"/>
                <a:cs typeface="Courier New" charset="0"/>
              </a:rPr>
              <a:t>org.apache.hadoop</a:t>
            </a:r>
            <a:r>
              <a:rPr lang="en-US" sz="2000" dirty="0" smtClean="0">
                <a:latin typeface="Courier New" charset="0"/>
                <a:ea typeface="Courier New" charset="0"/>
                <a:cs typeface="Courier New" charset="0"/>
              </a:rPr>
              <a:t>/partition</a:t>
            </a:r>
            <a:endParaRPr lang="en-US" sz="2000" dirty="0">
              <a:latin typeface="Courier New" charset="0"/>
              <a:ea typeface="Courier New" charset="0"/>
              <a:cs typeface="Courier New" charset="0"/>
            </a:endParaRPr>
          </a:p>
          <a:p>
            <a:pPr>
              <a:buFont typeface="Wingdings" panose="05000000000000000000" pitchFamily="2" charset="2"/>
              <a:buChar char="q"/>
            </a:pPr>
            <a:r>
              <a:rPr lang="en-US" sz="2400" dirty="0" smtClean="0"/>
              <a:t> Prefix </a:t>
            </a:r>
            <a:r>
              <a:rPr lang="en-US" sz="2400" dirty="0"/>
              <a:t>can be up to 253 characters</a:t>
            </a:r>
          </a:p>
          <a:p>
            <a:pPr>
              <a:buFont typeface="Wingdings" panose="05000000000000000000" pitchFamily="2" charset="2"/>
              <a:buChar char="q"/>
            </a:pPr>
            <a:r>
              <a:rPr lang="en-US" sz="2400" dirty="0" smtClean="0"/>
              <a:t> Name </a:t>
            </a:r>
            <a:r>
              <a:rPr lang="en-US" sz="2400" dirty="0"/>
              <a:t>can be up to 63 characters</a:t>
            </a:r>
          </a:p>
          <a:p>
            <a:pPr>
              <a:buFont typeface="Wingdings" panose="05000000000000000000" pitchFamily="2" charset="2"/>
              <a:buChar char="q"/>
            </a:pPr>
            <a:r>
              <a:rPr lang="en-US" sz="2400" dirty="0" smtClean="0"/>
              <a:t> Values </a:t>
            </a:r>
            <a:r>
              <a:rPr lang="en-US" sz="2400" dirty="0"/>
              <a:t>can be ([a-z0-9A-Z]) with dashes (-), underscores (_), dots </a:t>
            </a:r>
            <a:r>
              <a:rPr lang="en-US" sz="2400" dirty="0" smtClean="0"/>
              <a:t>(.)</a:t>
            </a:r>
            <a:endParaRPr lang="en-US" sz="2400" dirty="0"/>
          </a:p>
          <a:p>
            <a:pPr>
              <a:buFont typeface="Wingdings" panose="05000000000000000000" pitchFamily="2" charset="2"/>
              <a:buChar char="q"/>
            </a:pPr>
            <a:r>
              <a:rPr lang="en-US" sz="2400" dirty="0" smtClean="0"/>
              <a:t> Values </a:t>
            </a:r>
            <a:r>
              <a:rPr lang="en-US" sz="2400" dirty="0"/>
              <a:t>can be up to 63 </a:t>
            </a:r>
            <a:r>
              <a:rPr lang="en-US" sz="2400" dirty="0" smtClean="0"/>
              <a:t>characters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57</a:t>
            </a:fld>
            <a:endParaRPr lang="en-US" altLang="en-US"/>
          </a:p>
        </p:txBody>
      </p:sp>
    </p:spTree>
    <p:extLst>
      <p:ext uri="{BB962C8B-B14F-4D97-AF65-F5344CB8AC3E}">
        <p14:creationId xmlns:p14="http://schemas.microsoft.com/office/powerpoint/2010/main" val="375391874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Labels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58</a:t>
            </a:fld>
            <a:endParaRPr lang="en-US" altLang="en-US"/>
          </a:p>
        </p:txBody>
      </p:sp>
      <p:sp>
        <p:nvSpPr>
          <p:cNvPr id="6" name="Snip Diagonal Corner Rectangle 5"/>
          <p:cNvSpPr/>
          <p:nvPr/>
        </p:nvSpPr>
        <p:spPr>
          <a:xfrm>
            <a:off x="3156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699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442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4985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728857" y="1668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271657" y="1516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343400"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4" name="Snip Diagonal Corner Rectangle 13"/>
          <p:cNvSpPr/>
          <p:nvPr/>
        </p:nvSpPr>
        <p:spPr>
          <a:xfrm>
            <a:off x="7043057"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6" name="Rectangle 15"/>
          <p:cNvSpPr/>
          <p:nvPr/>
        </p:nvSpPr>
        <p:spPr>
          <a:xfrm>
            <a:off x="6319157" y="2898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7" name="Snip Diagonal Corner Rectangle 16"/>
          <p:cNvSpPr/>
          <p:nvPr/>
        </p:nvSpPr>
        <p:spPr>
          <a:xfrm>
            <a:off x="3156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Snip Diagonal Corner Rectangle 18"/>
          <p:cNvSpPr/>
          <p:nvPr/>
        </p:nvSpPr>
        <p:spPr>
          <a:xfrm>
            <a:off x="5442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3" name="Rectangle 22"/>
          <p:cNvSpPr/>
          <p:nvPr/>
        </p:nvSpPr>
        <p:spPr>
          <a:xfrm>
            <a:off x="4718957"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1" name="Snip Diagonal Corner Rectangle 20"/>
          <p:cNvSpPr/>
          <p:nvPr/>
        </p:nvSpPr>
        <p:spPr>
          <a:xfrm>
            <a:off x="7728857" y="443114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4" name="Rectangle 23"/>
          <p:cNvSpPr/>
          <p:nvPr/>
        </p:nvSpPr>
        <p:spPr>
          <a:xfrm>
            <a:off x="6999514"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5" name="Rectangle 24"/>
          <p:cNvSpPr/>
          <p:nvPr/>
        </p:nvSpPr>
        <p:spPr>
          <a:xfrm>
            <a:off x="3630385" y="2899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3" name="Rectangle 12"/>
          <p:cNvSpPr/>
          <p:nvPr/>
        </p:nvSpPr>
        <p:spPr>
          <a:xfrm>
            <a:off x="2427514" y="4267200"/>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Tree>
    <p:extLst>
      <p:ext uri="{BB962C8B-B14F-4D97-AF65-F5344CB8AC3E}">
        <p14:creationId xmlns:p14="http://schemas.microsoft.com/office/powerpoint/2010/main" val="317908936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Selectors for </a:t>
            </a:r>
            <a:r>
              <a:rPr lang="en-US" dirty="0" smtClean="0"/>
              <a:t>Grouping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Labels are </a:t>
            </a:r>
            <a:r>
              <a:rPr lang="en-US" sz="2400" dirty="0" smtClean="0"/>
              <a:t>query-able metadata</a:t>
            </a:r>
          </a:p>
          <a:p>
            <a:pPr>
              <a:buFont typeface="Wingdings" panose="05000000000000000000" pitchFamily="2" charset="2"/>
              <a:buChar char="q"/>
            </a:pPr>
            <a:r>
              <a:rPr lang="en-US" sz="2400" dirty="0"/>
              <a:t> </a:t>
            </a:r>
            <a:r>
              <a:rPr lang="en-US" sz="2400" dirty="0" smtClean="0"/>
              <a:t>Selectors </a:t>
            </a:r>
            <a:r>
              <a:rPr lang="en-US" sz="2400" dirty="0"/>
              <a:t>can do the </a:t>
            </a:r>
            <a:r>
              <a:rPr lang="en-US" sz="2400" dirty="0" smtClean="0"/>
              <a:t>queries</a:t>
            </a:r>
            <a:endParaRPr lang="en-US" sz="2400" dirty="0"/>
          </a:p>
          <a:p>
            <a:pPr>
              <a:buFont typeface="Wingdings" panose="05000000000000000000" pitchFamily="2" charset="2"/>
              <a:buChar char="q"/>
            </a:pPr>
            <a:r>
              <a:rPr lang="en-US" dirty="0" smtClean="0"/>
              <a:t> </a:t>
            </a:r>
            <a:r>
              <a:rPr lang="en-US" sz="2400" dirty="0"/>
              <a:t>Equality based</a:t>
            </a:r>
          </a:p>
          <a:p>
            <a:pPr lvl="1">
              <a:buFont typeface="Wingdings" panose="05000000000000000000" pitchFamily="2" charset="2"/>
              <a:buChar char="q"/>
            </a:pPr>
            <a:r>
              <a:rPr lang="en-US" dirty="0" smtClean="0"/>
              <a:t> Environment </a:t>
            </a:r>
            <a:r>
              <a:rPr lang="en-US" dirty="0"/>
              <a:t>= P</a:t>
            </a:r>
            <a:r>
              <a:rPr lang="en-US" dirty="0" smtClean="0"/>
              <a:t>roduction</a:t>
            </a:r>
            <a:endParaRPr lang="en-US" dirty="0"/>
          </a:p>
          <a:p>
            <a:pPr lvl="1">
              <a:buFont typeface="Wingdings" panose="05000000000000000000" pitchFamily="2" charset="2"/>
              <a:buChar char="q"/>
            </a:pPr>
            <a:r>
              <a:rPr lang="en-US" dirty="0" smtClean="0"/>
              <a:t> Tier </a:t>
            </a:r>
            <a:r>
              <a:rPr lang="en-US" dirty="0"/>
              <a:t>!= F</a:t>
            </a:r>
            <a:r>
              <a:rPr lang="en-US" dirty="0" smtClean="0"/>
              <a:t>rontend</a:t>
            </a:r>
            <a:endParaRPr lang="en-US" dirty="0"/>
          </a:p>
          <a:p>
            <a:pPr lvl="1">
              <a:buFont typeface="Wingdings" panose="05000000000000000000" pitchFamily="2" charset="2"/>
              <a:buChar char="q"/>
            </a:pPr>
            <a:r>
              <a:rPr lang="en-US" dirty="0" smtClean="0"/>
              <a:t> Combinations</a:t>
            </a:r>
            <a:r>
              <a:rPr lang="en-US" dirty="0"/>
              <a:t>: "tier != frontend, version = 1.0.0</a:t>
            </a:r>
            <a:r>
              <a:rPr lang="en-US" dirty="0" smtClean="0"/>
              <a:t>"</a:t>
            </a:r>
            <a:endParaRPr lang="en-US" dirty="0"/>
          </a:p>
          <a:p>
            <a:pPr>
              <a:buFont typeface="Wingdings" panose="05000000000000000000" pitchFamily="2" charset="2"/>
              <a:buChar char="q"/>
            </a:pPr>
            <a:r>
              <a:rPr lang="en-US" sz="2400" dirty="0" smtClean="0"/>
              <a:t> Set based</a:t>
            </a:r>
            <a:endParaRPr lang="en-US" sz="2400" dirty="0"/>
          </a:p>
          <a:p>
            <a:pPr lvl="1">
              <a:buFont typeface="Wingdings" panose="05000000000000000000" pitchFamily="2" charset="2"/>
              <a:buChar char="q"/>
            </a:pPr>
            <a:r>
              <a:rPr lang="en-US" dirty="0" smtClean="0"/>
              <a:t> Environment </a:t>
            </a:r>
            <a:r>
              <a:rPr lang="en-US" dirty="0"/>
              <a:t>in (production, pre-production</a:t>
            </a:r>
            <a:r>
              <a:rPr lang="en-US" dirty="0" smtClean="0"/>
              <a:t>)</a:t>
            </a:r>
            <a:endParaRPr lang="en-US" dirty="0"/>
          </a:p>
          <a:p>
            <a:pPr lvl="1">
              <a:buFont typeface="Wingdings" panose="05000000000000000000" pitchFamily="2" charset="2"/>
              <a:buChar char="q"/>
            </a:pPr>
            <a:r>
              <a:rPr lang="en-US" dirty="0" smtClean="0"/>
              <a:t> Tier </a:t>
            </a:r>
            <a:r>
              <a:rPr lang="en-US" dirty="0" err="1"/>
              <a:t>notin</a:t>
            </a:r>
            <a:r>
              <a:rPr lang="en-US" dirty="0"/>
              <a:t> (frontend, backend</a:t>
            </a:r>
            <a:r>
              <a:rPr lang="en-US" dirty="0" smtClean="0"/>
              <a:t>)</a:t>
            </a:r>
            <a:endParaRPr lang="en-US" dirty="0"/>
          </a:p>
          <a:p>
            <a:pPr lvl="1">
              <a:buFont typeface="Wingdings" panose="05000000000000000000" pitchFamily="2" charset="2"/>
              <a:buChar char="q"/>
            </a:pPr>
            <a:r>
              <a:rPr lang="en-US" dirty="0" smtClean="0"/>
              <a:t> Partition</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59</a:t>
            </a:fld>
            <a:endParaRPr lang="en-US" altLang="en-US"/>
          </a:p>
        </p:txBody>
      </p:sp>
    </p:spTree>
    <p:extLst>
      <p:ext uri="{BB962C8B-B14F-4D97-AF65-F5344CB8AC3E}">
        <p14:creationId xmlns:p14="http://schemas.microsoft.com/office/powerpoint/2010/main" val="3720304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you </a:t>
            </a:r>
            <a:r>
              <a:rPr lang="en-US" dirty="0" smtClean="0"/>
              <a:t>Win </a:t>
            </a:r>
            <a:r>
              <a:rPr lang="en-US" dirty="0"/>
              <a:t>with </a:t>
            </a:r>
            <a:r>
              <a:rPr lang="en-US" dirty="0" smtClean="0"/>
              <a:t>Docker-Based Solutions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Immutable infrastructure</a:t>
            </a:r>
            <a:endParaRPr lang="en-US" sz="2400" dirty="0"/>
          </a:p>
          <a:p>
            <a:pPr>
              <a:buFont typeface="Wingdings" panose="05000000000000000000" pitchFamily="2" charset="2"/>
              <a:buChar char="q"/>
            </a:pPr>
            <a:r>
              <a:rPr lang="en-US" sz="2400" dirty="0" smtClean="0"/>
              <a:t> DevOps</a:t>
            </a:r>
            <a:endParaRPr lang="en-US" sz="2400" dirty="0"/>
          </a:p>
          <a:p>
            <a:pPr>
              <a:buFont typeface="Wingdings" panose="05000000000000000000" pitchFamily="2" charset="2"/>
              <a:buChar char="q"/>
            </a:pPr>
            <a:r>
              <a:rPr lang="en-US" sz="2400" dirty="0" smtClean="0"/>
              <a:t> CI/CD</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44938648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60</a:t>
            </a:fld>
            <a:endParaRPr lang="en-US" altLang="en-US"/>
          </a:p>
        </p:txBody>
      </p:sp>
      <p:sp>
        <p:nvSpPr>
          <p:cNvPr id="6" name="Snip Diagonal Corner Rectangle 5"/>
          <p:cNvSpPr/>
          <p:nvPr/>
        </p:nvSpPr>
        <p:spPr>
          <a:xfrm>
            <a:off x="3276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819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562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5105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848600" y="164902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391400" y="1496625"/>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463143"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7162800"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6438900" y="2878247"/>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3276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5562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4838700"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7848600" y="4411243"/>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7119257"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3750128" y="28799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2547257" y="424729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7375071" y="1135790"/>
            <a:ext cx="2438400" cy="1569129"/>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981200" y="2812912"/>
            <a:ext cx="9658004" cy="312769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85999" y="4102028"/>
            <a:ext cx="9088959" cy="153677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04664" y="1142706"/>
            <a:ext cx="1396536" cy="369332"/>
          </a:xfrm>
          <a:prstGeom prst="rect">
            <a:avLst/>
          </a:prstGeom>
          <a:noFill/>
        </p:spPr>
        <p:txBody>
          <a:bodyPr wrap="none" rtlCol="0">
            <a:spAutoFit/>
          </a:bodyPr>
          <a:lstStyle/>
          <a:p>
            <a:r>
              <a:rPr lang="en-US" b="1" dirty="0" smtClean="0"/>
              <a:t>version = 1.1</a:t>
            </a:r>
            <a:endParaRPr lang="en-US" b="1" dirty="0"/>
          </a:p>
        </p:txBody>
      </p:sp>
      <p:sp>
        <p:nvSpPr>
          <p:cNvPr id="27" name="TextBox 26"/>
          <p:cNvSpPr txBox="1"/>
          <p:nvPr/>
        </p:nvSpPr>
        <p:spPr>
          <a:xfrm>
            <a:off x="8839200" y="2865676"/>
            <a:ext cx="2535759" cy="369332"/>
          </a:xfrm>
          <a:prstGeom prst="rect">
            <a:avLst/>
          </a:prstGeom>
          <a:noFill/>
        </p:spPr>
        <p:txBody>
          <a:bodyPr wrap="none" rtlCol="0">
            <a:spAutoFit/>
          </a:bodyPr>
          <a:lstStyle/>
          <a:p>
            <a:r>
              <a:rPr lang="en-US" b="1" dirty="0" smtClean="0"/>
              <a:t>Environment in Pre-Prod</a:t>
            </a:r>
            <a:endParaRPr lang="en-US" b="1" dirty="0"/>
          </a:p>
        </p:txBody>
      </p:sp>
      <p:sp>
        <p:nvSpPr>
          <p:cNvPr id="28" name="TextBox 27"/>
          <p:cNvSpPr txBox="1"/>
          <p:nvPr/>
        </p:nvSpPr>
        <p:spPr>
          <a:xfrm>
            <a:off x="9473361" y="4147361"/>
            <a:ext cx="1865511" cy="369332"/>
          </a:xfrm>
          <a:prstGeom prst="rect">
            <a:avLst/>
          </a:prstGeom>
          <a:noFill/>
        </p:spPr>
        <p:txBody>
          <a:bodyPr wrap="none" rtlCol="0">
            <a:spAutoFit/>
          </a:bodyPr>
          <a:lstStyle/>
          <a:p>
            <a:r>
              <a:rPr lang="en-US" b="1" dirty="0" err="1" smtClean="0"/>
              <a:t>com.foo</a:t>
            </a:r>
            <a:r>
              <a:rPr lang="en-US" b="1" dirty="0" smtClean="0"/>
              <a:t>/tier = </a:t>
            </a:r>
            <a:r>
              <a:rPr lang="en-US" b="1" dirty="0" err="1" smtClean="0"/>
              <a:t>db</a:t>
            </a:r>
            <a:endParaRPr lang="en-US" b="1" dirty="0"/>
          </a:p>
        </p:txBody>
      </p:sp>
    </p:spTree>
    <p:extLst>
      <p:ext uri="{BB962C8B-B14F-4D97-AF65-F5344CB8AC3E}">
        <p14:creationId xmlns:p14="http://schemas.microsoft.com/office/powerpoint/2010/main" val="4053071417"/>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Attaching </a:t>
            </a:r>
            <a:r>
              <a:rPr lang="en-US" sz="2400" dirty="0"/>
              <a:t>useful metadata to </a:t>
            </a:r>
            <a:r>
              <a:rPr lang="en-US" sz="2400" dirty="0" smtClean="0"/>
              <a:t>objects - not query-able</a:t>
            </a:r>
            <a:endParaRPr lang="en-US" sz="2400" dirty="0"/>
          </a:p>
          <a:p>
            <a:pPr>
              <a:buFont typeface="Wingdings" panose="05000000000000000000" pitchFamily="2" charset="2"/>
              <a:buChar char="q"/>
            </a:pPr>
            <a:r>
              <a:rPr lang="en-US" sz="2400" dirty="0" smtClean="0"/>
              <a:t> Data </a:t>
            </a:r>
            <a:r>
              <a:rPr lang="en-US" sz="2400" dirty="0"/>
              <a:t>that you want to know to build </a:t>
            </a:r>
            <a:r>
              <a:rPr lang="en-US" sz="2400" dirty="0" smtClean="0"/>
              <a:t>context - </a:t>
            </a:r>
            <a:r>
              <a:rPr lang="en-US" sz="2400" dirty="0"/>
              <a:t>easy to have it </a:t>
            </a:r>
            <a:r>
              <a:rPr lang="en-US" sz="2400" dirty="0" smtClean="0"/>
              <a:t>close</a:t>
            </a:r>
            <a:endParaRPr lang="en-US" sz="2400" dirty="0"/>
          </a:p>
          <a:p>
            <a:pPr lvl="1">
              <a:buFont typeface="Wingdings" panose="05000000000000000000" pitchFamily="2" charset="2"/>
              <a:buChar char="q"/>
            </a:pPr>
            <a:r>
              <a:rPr lang="en-US" sz="2000" dirty="0" smtClean="0"/>
              <a:t> Author information</a:t>
            </a:r>
            <a:endParaRPr lang="en-US" sz="2000" dirty="0"/>
          </a:p>
          <a:p>
            <a:pPr lvl="1">
              <a:buFont typeface="Wingdings" panose="05000000000000000000" pitchFamily="2" charset="2"/>
              <a:buChar char="q"/>
            </a:pPr>
            <a:r>
              <a:rPr lang="en-US" sz="2000" dirty="0" smtClean="0"/>
              <a:t> Build date/timestamp</a:t>
            </a:r>
            <a:endParaRPr lang="en-US" sz="2000" dirty="0"/>
          </a:p>
          <a:p>
            <a:pPr lvl="1">
              <a:buFont typeface="Wingdings" panose="05000000000000000000" pitchFamily="2" charset="2"/>
              <a:buChar char="q"/>
            </a:pPr>
            <a:r>
              <a:rPr lang="en-US" sz="2000" dirty="0" smtClean="0"/>
              <a:t> Links </a:t>
            </a:r>
            <a:r>
              <a:rPr lang="en-US" sz="2000" dirty="0"/>
              <a:t>to </a:t>
            </a:r>
            <a:r>
              <a:rPr lang="en-US" sz="2000" dirty="0" smtClean="0"/>
              <a:t>SCM</a:t>
            </a:r>
            <a:endParaRPr lang="en-US" sz="2000" dirty="0"/>
          </a:p>
          <a:p>
            <a:pPr lvl="1">
              <a:buFont typeface="Wingdings" panose="05000000000000000000" pitchFamily="2" charset="2"/>
              <a:buChar char="q"/>
            </a:pPr>
            <a:r>
              <a:rPr lang="en-US" sz="2000" dirty="0" smtClean="0"/>
              <a:t> PR numbers/</a:t>
            </a:r>
            <a:r>
              <a:rPr lang="en-US" sz="2000" dirty="0" err="1" smtClean="0"/>
              <a:t>Gerrit</a:t>
            </a:r>
            <a:r>
              <a:rPr lang="en-US" sz="2000" dirty="0" smtClean="0"/>
              <a:t> patch sets</a:t>
            </a:r>
            <a:endParaRPr lang="en-US" sz="2000" dirty="0"/>
          </a:p>
          <a:p>
            <a:pPr>
              <a:buFont typeface="Wingdings" panose="05000000000000000000" pitchFamily="2" charset="2"/>
              <a:buChar char="q"/>
            </a:pPr>
            <a:r>
              <a:rPr lang="en-US" sz="2400" dirty="0" smtClean="0"/>
              <a:t> Annotations </a:t>
            </a:r>
            <a:r>
              <a:rPr lang="en-US" sz="2400" dirty="0"/>
              <a:t>are not </a:t>
            </a:r>
            <a:r>
              <a:rPr lang="en-US" sz="2400" dirty="0" smtClean="0"/>
              <a:t>query-able</a:t>
            </a:r>
          </a:p>
          <a:p>
            <a:pPr>
              <a:buFont typeface="Wingdings" panose="05000000000000000000" pitchFamily="2" charset="2"/>
              <a:buChar char="q"/>
            </a:pPr>
            <a:r>
              <a:rPr lang="en-US" sz="2400" dirty="0"/>
              <a:t> </a:t>
            </a:r>
            <a:r>
              <a:rPr lang="en-US" sz="2400" dirty="0" smtClean="0"/>
              <a:t>Can </a:t>
            </a:r>
            <a:r>
              <a:rPr lang="en-US" sz="2400" dirty="0"/>
              <a:t>build up tooling around annotations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a:p>
        </p:txBody>
      </p:sp>
    </p:spTree>
    <p:extLst>
      <p:ext uri="{BB962C8B-B14F-4D97-AF65-F5344CB8AC3E}">
        <p14:creationId xmlns:p14="http://schemas.microsoft.com/office/powerpoint/2010/main" val="335710384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Should </a:t>
            </a:r>
            <a:r>
              <a:rPr lang="en-US" dirty="0"/>
              <a:t>you </a:t>
            </a:r>
            <a:r>
              <a:rPr lang="en-US" dirty="0" smtClean="0"/>
              <a:t>Label </a:t>
            </a:r>
            <a:r>
              <a:rPr lang="en-US" dirty="0"/>
              <a:t>and </a:t>
            </a:r>
            <a:r>
              <a:rPr lang="en-US" dirty="0" smtClean="0"/>
              <a:t>Annotate</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dirty="0" smtClean="0"/>
              <a:t> Everything!</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62</a:t>
            </a:fld>
            <a:endParaRPr lang="en-US" altLang="en-US"/>
          </a:p>
        </p:txBody>
      </p:sp>
    </p:spTree>
    <p:extLst>
      <p:ext uri="{BB962C8B-B14F-4D97-AF65-F5344CB8AC3E}">
        <p14:creationId xmlns:p14="http://schemas.microsoft.com/office/powerpoint/2010/main" val="90986048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Scaling and </a:t>
            </a:r>
            <a:r>
              <a:rPr lang="en-US" sz="4800" dirty="0" smtClean="0"/>
              <a:t>Ensuring Cluster Invariants</a:t>
            </a:r>
            <a:endParaRPr lang="en-US" sz="4800"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63</a:t>
            </a:fld>
            <a:endParaRPr lang="en-US" altLang="en-US"/>
          </a:p>
        </p:txBody>
      </p:sp>
    </p:spTree>
    <p:extLst>
      <p:ext uri="{BB962C8B-B14F-4D97-AF65-F5344CB8AC3E}">
        <p14:creationId xmlns:p14="http://schemas.microsoft.com/office/powerpoint/2010/main" val="3394382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64</a:t>
            </a:fld>
            <a:endParaRPr lang="en-US" altLang="en-US"/>
          </a:p>
        </p:txBody>
      </p:sp>
      <p:sp>
        <p:nvSpPr>
          <p:cNvPr id="6" name="Folded Corner 5"/>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6" name="Straight Arrow Connector 15"/>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52088006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Can </a:t>
            </a:r>
            <a:r>
              <a:rPr lang="en-US" sz="2400" dirty="0"/>
              <a:t>configure the number of </a:t>
            </a:r>
            <a:r>
              <a:rPr lang="en-US" sz="2400" b="1" dirty="0"/>
              <a:t>replicas</a:t>
            </a:r>
            <a:r>
              <a:rPr lang="en-US" sz="2400" dirty="0"/>
              <a:t> of a pod</a:t>
            </a:r>
          </a:p>
          <a:p>
            <a:pPr>
              <a:buFont typeface="Wingdings" panose="05000000000000000000" pitchFamily="2" charset="2"/>
              <a:buChar char="q"/>
            </a:pPr>
            <a:r>
              <a:rPr lang="en-US" sz="2400" dirty="0" smtClean="0"/>
              <a:t> Will </a:t>
            </a:r>
            <a:r>
              <a:rPr lang="en-US" sz="2400" dirty="0"/>
              <a:t>be scheduled across applicable nodes</a:t>
            </a:r>
          </a:p>
          <a:p>
            <a:pPr>
              <a:buFont typeface="Wingdings" panose="05000000000000000000" pitchFamily="2" charset="2"/>
              <a:buChar char="q"/>
            </a:pPr>
            <a:r>
              <a:rPr lang="en-US" sz="2400" dirty="0" smtClean="0"/>
              <a:t> Replication </a:t>
            </a:r>
            <a:r>
              <a:rPr lang="en-US" sz="2400" dirty="0"/>
              <a:t>controllers can change </a:t>
            </a:r>
            <a:r>
              <a:rPr lang="en-US" sz="2400" b="1" dirty="0"/>
              <a:t>replica</a:t>
            </a:r>
            <a:r>
              <a:rPr lang="en-US" sz="2400" dirty="0"/>
              <a:t> value to scale up/down</a:t>
            </a:r>
          </a:p>
          <a:p>
            <a:pPr>
              <a:buFont typeface="Wingdings" panose="05000000000000000000" pitchFamily="2" charset="2"/>
              <a:buChar char="q"/>
            </a:pPr>
            <a:r>
              <a:rPr lang="en-US" sz="2400" dirty="0" smtClean="0"/>
              <a:t> Which </a:t>
            </a:r>
            <a:r>
              <a:rPr lang="en-US" sz="2400" dirty="0"/>
              <a:t>pods are scaled depends on RC selector</a:t>
            </a:r>
          </a:p>
          <a:p>
            <a:pPr>
              <a:buFont typeface="Wingdings" panose="05000000000000000000" pitchFamily="2" charset="2"/>
              <a:buChar char="q"/>
            </a:pPr>
            <a:r>
              <a:rPr lang="en-US" sz="2400" dirty="0" smtClean="0"/>
              <a:t> Labels </a:t>
            </a:r>
            <a:r>
              <a:rPr lang="en-US" sz="2400" dirty="0"/>
              <a:t>and selectors are the backbone of grouping</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a:p>
        </p:txBody>
      </p:sp>
    </p:spTree>
    <p:extLst>
      <p:ext uri="{BB962C8B-B14F-4D97-AF65-F5344CB8AC3E}">
        <p14:creationId xmlns:p14="http://schemas.microsoft.com/office/powerpoint/2010/main" val="90452277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a:t>
            </a:r>
            <a:r>
              <a:rPr lang="en-US" sz="2400" dirty="0"/>
              <a:t>Can even do complicated things with labels/RCs</a:t>
            </a:r>
          </a:p>
          <a:p>
            <a:pPr>
              <a:buFont typeface="Wingdings" panose="05000000000000000000" pitchFamily="2" charset="2"/>
              <a:buChar char="q"/>
            </a:pPr>
            <a:r>
              <a:rPr lang="en-US" sz="2400" dirty="0" smtClean="0"/>
              <a:t> Take </a:t>
            </a:r>
            <a:r>
              <a:rPr lang="en-US" sz="2400" dirty="0"/>
              <a:t>a pod out of cluster by changing its label</a:t>
            </a:r>
          </a:p>
          <a:p>
            <a:pPr>
              <a:buFont typeface="Wingdings" panose="05000000000000000000" pitchFamily="2" charset="2"/>
              <a:buChar char="q"/>
            </a:pPr>
            <a:r>
              <a:rPr lang="en-US" sz="2400" dirty="0" smtClean="0"/>
              <a:t> Can </a:t>
            </a:r>
            <a:r>
              <a:rPr lang="en-US" sz="2400" dirty="0"/>
              <a:t>have multiple RCs so no SPOF</a:t>
            </a:r>
          </a:p>
          <a:p>
            <a:pPr>
              <a:buFont typeface="Wingdings" panose="05000000000000000000" pitchFamily="2" charset="2"/>
              <a:buChar char="q"/>
            </a:pPr>
            <a:r>
              <a:rPr lang="en-US" sz="2400" dirty="0" smtClean="0"/>
              <a:t> If </a:t>
            </a:r>
            <a:r>
              <a:rPr lang="en-US" sz="2400" dirty="0"/>
              <a:t>a pod is </a:t>
            </a:r>
            <a:r>
              <a:rPr lang="en-US" sz="2400" dirty="0" smtClean="0"/>
              <a:t>unhealthy</a:t>
            </a:r>
          </a:p>
          <a:p>
            <a:pPr lvl="1">
              <a:buFont typeface="Wingdings" panose="05000000000000000000" pitchFamily="2" charset="2"/>
              <a:buChar char="q"/>
            </a:pPr>
            <a:r>
              <a:rPr lang="en-US" sz="2000" dirty="0" smtClean="0"/>
              <a:t> RC can kill and restart</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66</a:t>
            </a:fld>
            <a:endParaRPr lang="en-US" altLang="en-US"/>
          </a:p>
        </p:txBody>
      </p:sp>
    </p:spTree>
    <p:extLst>
      <p:ext uri="{BB962C8B-B14F-4D97-AF65-F5344CB8AC3E}">
        <p14:creationId xmlns:p14="http://schemas.microsoft.com/office/powerpoint/2010/main" val="157440364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67</a:t>
            </a:fld>
            <a:endParaRPr lang="en-US" altLang="en-US"/>
          </a:p>
        </p:txBody>
      </p:sp>
      <p:sp>
        <p:nvSpPr>
          <p:cNvPr id="6" name="Content Placeholder 2"/>
          <p:cNvSpPr>
            <a:spLocks noGrp="1"/>
          </p:cNvSpPr>
          <p:nvPr/>
        </p:nvSpPr>
        <p:spPr>
          <a:xfrm>
            <a:off x="1287780" y="1066800"/>
            <a:ext cx="4808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apiVersion</a:t>
            </a:r>
            <a:r>
              <a:rPr lang="en-US"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kind: </a:t>
            </a:r>
            <a:r>
              <a:rPr lang="en-US" dirty="0" err="1">
                <a:solidFill>
                  <a:schemeClr val="tx1"/>
                </a:solidFill>
                <a:latin typeface="Courier New" panose="02070309020205020404" pitchFamily="49" charset="0"/>
                <a:cs typeface="Courier New" panose="02070309020205020404" pitchFamily="49" charset="0"/>
              </a:rPr>
              <a:t>ReplicationController</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a:t>
            </a:r>
            <a:r>
              <a:rPr lang="en-US" dirty="0" smtClean="0">
                <a:solidFill>
                  <a:schemeClr val="tx1"/>
                </a:solidFill>
                <a:latin typeface="Courier New" panose="02070309020205020404" pitchFamily="49" charset="0"/>
                <a:cs typeface="Courier New" panose="02070309020205020404" pitchFamily="49" charset="0"/>
              </a:rPr>
              <a:t>stable</a:t>
            </a:r>
          </a:p>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6248400" y="1066800"/>
            <a:ext cx="4800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smtClean="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smtClean="0">
                <a:solidFill>
                  <a:schemeClr val="tx1"/>
                </a:solidFill>
                <a:latin typeface="Courier New" panose="02070309020205020404" pitchFamily="49" charset="0"/>
                <a:cs typeface="Courier New" panose="02070309020205020404" pitchFamily="49" charset="0"/>
              </a:rPr>
              <a:t>spec</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image: b.gcr.io/</a:t>
            </a:r>
            <a:r>
              <a:rPr lang="en-US" dirty="0" err="1">
                <a:solidFill>
                  <a:schemeClr val="tx1"/>
                </a:solidFill>
                <a:latin typeface="Courier New" panose="02070309020205020404" pitchFamily="49" charset="0"/>
                <a:cs typeface="Courier New" panose="02070309020205020404" pitchFamily="49" charset="0"/>
              </a:rPr>
              <a:t>kuar</a:t>
            </a:r>
            <a:r>
              <a:rPr lang="en-US" dirty="0">
                <a:solidFill>
                  <a:schemeClr val="tx1"/>
                </a:solidFill>
                <a:latin typeface="Courier New" panose="02070309020205020404" pitchFamily="49" charset="0"/>
                <a:cs typeface="Courier New" panose="02070309020205020404" pitchFamily="49" charset="0"/>
              </a:rPr>
              <a:t>/inspector:1.0.0</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imagePullPolicy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IfNotPresent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resources: {}</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terminationMessagePath</a:t>
            </a: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dev/termination-log</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dnsPolicy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ClusterFirst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restartPolicy</a:t>
            </a:r>
            <a:r>
              <a:rPr lang="en-US" dirty="0">
                <a:solidFill>
                  <a:schemeClr val="tx1"/>
                </a:solidFill>
                <a:latin typeface="Courier New" panose="02070309020205020404" pitchFamily="49" charset="0"/>
                <a:cs typeface="Courier New" panose="02070309020205020404" pitchFamily="49" charset="0"/>
              </a:rPr>
              <a:t>: Always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status: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observedGeneration</a:t>
            </a:r>
            <a:r>
              <a:rPr lang="en-US" dirty="0">
                <a:solidFill>
                  <a:schemeClr val="tx1"/>
                </a:solidFill>
                <a:latin typeface="Courier New" panose="02070309020205020404" pitchFamily="49" charset="0"/>
                <a:cs typeface="Courier New" panose="02070309020205020404" pitchFamily="49" charset="0"/>
              </a:rPr>
              <a:t>: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a:t>
            </a:r>
            <a:r>
              <a:rPr lang="en-US" dirty="0" smtClean="0">
                <a:solidFill>
                  <a:schemeClr val="tx1"/>
                </a:solidFill>
                <a:latin typeface="Courier New" panose="02070309020205020404" pitchFamily="49" charset="0"/>
                <a:cs typeface="Courier New" panose="02070309020205020404" pitchFamily="49" charset="0"/>
              </a:rPr>
              <a:t>1</a:t>
            </a:r>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66463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a:t>
            </a:r>
            <a:r>
              <a:rPr lang="en-US" dirty="0" smtClean="0"/>
              <a:t>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68</a:t>
            </a:fld>
            <a:endParaRPr lang="en-US" altLang="en-US"/>
          </a:p>
        </p:txBody>
      </p:sp>
      <p:sp>
        <p:nvSpPr>
          <p:cNvPr id="5" name="Content Placeholder 2"/>
          <p:cNvSpPr>
            <a:spLocks noGrp="1"/>
          </p:cNvSpPr>
          <p:nvPr/>
        </p:nvSpPr>
        <p:spPr>
          <a:xfrm>
            <a:off x="1383516" y="2743200"/>
            <a:ext cx="9160764" cy="1066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root@server $ kubectl get rc</a:t>
            </a:r>
          </a:p>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CONTROLLER   </a:t>
            </a:r>
            <a:r>
              <a:rPr lang="pt-BR" sz="1200" dirty="0">
                <a:solidFill>
                  <a:schemeClr val="bg1"/>
                </a:solidFill>
                <a:latin typeface="Courier New" panose="02070309020205020404" pitchFamily="49" charset="0"/>
                <a:cs typeface="Courier New" panose="02070309020205020404" pitchFamily="49" charset="0"/>
              </a:rPr>
              <a:t>CONTAINER(S)   IMAGE(S)                        SELECTOR                     REPLICAS</a:t>
            </a:r>
          </a:p>
          <a:p>
            <a:pPr>
              <a:spcBef>
                <a:spcPts val="600"/>
              </a:spcBef>
            </a:pPr>
            <a:r>
              <a:rPr lang="pt-BR" sz="1200" dirty="0">
                <a:solidFill>
                  <a:schemeClr val="bg1"/>
                </a:solidFill>
                <a:latin typeface="Courier New" panose="02070309020205020404" pitchFamily="49" charset="0"/>
                <a:cs typeface="Courier New" panose="02070309020205020404" pitchFamily="49" charset="0"/>
              </a:rPr>
              <a:t>inspector    inspector      b.gcr.io/kuar/inspector:1.0.0   app=inspector,track=stable   1</a:t>
            </a:r>
          </a:p>
        </p:txBody>
      </p:sp>
      <p:sp>
        <p:nvSpPr>
          <p:cNvPr id="6" name="Content Placeholder 2"/>
          <p:cNvSpPr>
            <a:spLocks noGrp="1"/>
          </p:cNvSpPr>
          <p:nvPr/>
        </p:nvSpPr>
        <p:spPr>
          <a:xfrm>
            <a:off x="1383516" y="1436132"/>
            <a:ext cx="9160764" cy="8382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https://raw.githubusercontent.com/christian-posta/docker-kubernetes-workshop/master/demos/replication-controllers/inspector-rc.yaml | </a:t>
            </a:r>
            <a:r>
              <a:rPr lang="en-US" sz="1600" dirty="0" err="1">
                <a:solidFill>
                  <a:schemeClr val="bg1"/>
                </a:solidFill>
                <a:latin typeface="Courier New" panose="02070309020205020404" pitchFamily="49" charset="0"/>
                <a:cs typeface="Courier New" panose="02070309020205020404" pitchFamily="49" charset="0"/>
              </a:rPr>
              <a:t>kubectl</a:t>
            </a:r>
            <a:r>
              <a:rPr lang="en-US" sz="1600"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171752432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Up</a:t>
            </a:r>
            <a:endParaRPr lang="en-US" dirty="0"/>
          </a:p>
        </p:txBody>
      </p:sp>
      <p:sp>
        <p:nvSpPr>
          <p:cNvPr id="3" name="Content Placeholder 2"/>
          <p:cNvSpPr>
            <a:spLocks noGrp="1"/>
          </p:cNvSpPr>
          <p:nvPr>
            <p:ph idx="1"/>
          </p:nvPr>
        </p:nvSpPr>
        <p:spPr/>
        <p:txBody>
          <a:bodyPr/>
          <a:lstStyle/>
          <a:p>
            <a:r>
              <a:rPr lang="en-US" dirty="0"/>
              <a:t>We want to change the value of the replicas for our inspector replication controller to scale up:</a:t>
            </a:r>
          </a:p>
          <a:p>
            <a:pPr marL="0" indent="0">
              <a:buNone/>
            </a:pPr>
            <a:endParaRPr lang="en-US" dirty="0"/>
          </a:p>
          <a:p>
            <a:r>
              <a:rPr lang="en-US" dirty="0" smtClean="0"/>
              <a:t>If successful you should see:</a:t>
            </a:r>
          </a:p>
          <a:p>
            <a:endParaRPr lang="en-US" dirty="0"/>
          </a:p>
          <a:p>
            <a:r>
              <a:rPr lang="en-US" dirty="0" smtClean="0"/>
              <a:t>Now do a </a:t>
            </a:r>
            <a:r>
              <a:rPr lang="en-US" sz="1800" dirty="0" smtClean="0">
                <a:latin typeface="Courier New" panose="02070309020205020404" pitchFamily="49" charset="0"/>
                <a:cs typeface="Courier New" panose="02070309020205020404" pitchFamily="49" charset="0"/>
              </a:rPr>
              <a:t>get pods</a:t>
            </a:r>
            <a:r>
              <a:rPr lang="en-US" dirty="0" smtClean="0"/>
              <a:t> to see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69</a:t>
            </a:fld>
            <a:endParaRPr lang="en-US" altLang="en-US"/>
          </a:p>
        </p:txBody>
      </p:sp>
      <p:sp>
        <p:nvSpPr>
          <p:cNvPr id="6"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--replicas=5</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333500" y="24384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scaled</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324356" y="3333892"/>
            <a:ext cx="9160764" cy="245730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inspector-3sh6q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inspector-5djgp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inspector-9b68m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inspector-ohaod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inspector-r5bqo   1/1       Running   0          19m</a:t>
            </a:r>
          </a:p>
        </p:txBody>
      </p:sp>
    </p:spTree>
    <p:extLst>
      <p:ext uri="{BB962C8B-B14F-4D97-AF65-F5344CB8AC3E}">
        <p14:creationId xmlns:p14="http://schemas.microsoft.com/office/powerpoint/2010/main" val="3614013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Kubernetes</a:t>
            </a:r>
            <a:endParaRPr lang="en-US" dirty="0"/>
          </a:p>
        </p:txBody>
      </p:sp>
      <p:sp>
        <p:nvSpPr>
          <p:cNvPr id="3" name="Content Placeholder 2"/>
          <p:cNvSpPr>
            <a:spLocks noGrp="1"/>
          </p:cNvSpPr>
          <p:nvPr>
            <p:ph idx="1"/>
          </p:nvPr>
        </p:nvSpPr>
        <p:spPr>
          <a:xfrm>
            <a:off x="1097279" y="1066801"/>
            <a:ext cx="9494521" cy="4802293"/>
          </a:xfrm>
        </p:spPr>
        <p:txBody>
          <a:bodyPr>
            <a:normAutofit/>
          </a:bodyPr>
          <a:lstStyle/>
          <a:p>
            <a:pPr>
              <a:buFont typeface="Wingdings" charset="2"/>
              <a:buChar char="q"/>
            </a:pPr>
            <a:r>
              <a:rPr lang="en-US" sz="2400" dirty="0" smtClean="0"/>
              <a:t> Kubernetes </a:t>
            </a:r>
            <a:r>
              <a:rPr lang="en-US" sz="2400" dirty="0"/>
              <a:t>is an open-source system for automating deployment, scaling, and management of containerized applications.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978" y="1905000"/>
            <a:ext cx="4445000" cy="3810000"/>
          </a:xfrm>
          <a:prstGeom prst="rect">
            <a:avLst/>
          </a:prstGeom>
        </p:spPr>
      </p:pic>
    </p:spTree>
    <p:extLst>
      <p:ext uri="{BB962C8B-B14F-4D97-AF65-F5344CB8AC3E}">
        <p14:creationId xmlns:p14="http://schemas.microsoft.com/office/powerpoint/2010/main" val="310364977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Down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70</a:t>
            </a:fld>
            <a:endParaRPr lang="en-US" altLang="en-US"/>
          </a:p>
        </p:txBody>
      </p:sp>
      <p:sp>
        <p:nvSpPr>
          <p:cNvPr id="7" name="Content Placeholder 2"/>
          <p:cNvSpPr>
            <a:spLocks noGrp="1"/>
          </p:cNvSpPr>
          <p:nvPr/>
        </p:nvSpPr>
        <p:spPr>
          <a:xfrm>
            <a:off x="1324356" y="2743201"/>
            <a:ext cx="9160764" cy="1524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inspector-5djgp   </a:t>
            </a:r>
            <a:r>
              <a:rPr lang="pt-BR" sz="1600" dirty="0">
                <a:solidFill>
                  <a:schemeClr val="bg1"/>
                </a:solidFill>
                <a:latin typeface="Courier New" panose="02070309020205020404" pitchFamily="49" charset="0"/>
                <a:cs typeface="Courier New" panose="02070309020205020404" pitchFamily="49" charset="0"/>
              </a:rPr>
              <a:t>1/1       Running   0          13m</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inspector-r5bqo   </a:t>
            </a:r>
            <a:r>
              <a:rPr lang="pt-BR" sz="1600" dirty="0">
                <a:solidFill>
                  <a:schemeClr val="bg1"/>
                </a:solidFill>
                <a:latin typeface="Courier New" panose="02070309020205020404" pitchFamily="49" charset="0"/>
                <a:cs typeface="Courier New" panose="02070309020205020404" pitchFamily="49" charset="0"/>
              </a:rPr>
              <a:t>1/1       Running   0          19m</a:t>
            </a:r>
          </a:p>
        </p:txBody>
      </p:sp>
      <p:sp>
        <p:nvSpPr>
          <p:cNvPr id="8" name="Rectangle 7"/>
          <p:cNvSpPr/>
          <p:nvPr/>
        </p:nvSpPr>
        <p:spPr>
          <a:xfrm>
            <a:off x="1097280" y="1137658"/>
            <a:ext cx="6096000" cy="369332"/>
          </a:xfrm>
          <a:prstGeom prst="rect">
            <a:avLst/>
          </a:prstGeom>
        </p:spPr>
        <p:txBody>
          <a:bodyPr>
            <a:spAutoFit/>
          </a:bodyPr>
          <a:lstStyle/>
          <a:p>
            <a:r>
              <a:rPr lang="en-US" dirty="0"/>
              <a:t>Let’s scale the inspector app down to two pods</a:t>
            </a:r>
            <a:r>
              <a:rPr lang="en-US" dirty="0" smtClean="0"/>
              <a:t>:</a:t>
            </a:r>
            <a:endParaRPr lang="en-US" dirty="0"/>
          </a:p>
        </p:txBody>
      </p:sp>
      <p:sp>
        <p:nvSpPr>
          <p:cNvPr id="9"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--replicas=2</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1101090" y="2203639"/>
            <a:ext cx="6096000" cy="646331"/>
          </a:xfrm>
          <a:prstGeom prst="rect">
            <a:avLst/>
          </a:prstGeom>
        </p:spPr>
        <p:txBody>
          <a:bodyPr>
            <a:spAutoFit/>
          </a:bodyPr>
          <a:lstStyle/>
          <a:p>
            <a:r>
              <a:rPr lang="en-US" dirty="0"/>
              <a:t>Now when you get the pods, there should just be </a:t>
            </a:r>
            <a:r>
              <a:rPr lang="en-US" dirty="0" smtClean="0"/>
              <a:t>two</a:t>
            </a:r>
            <a:r>
              <a:rPr lang="en-US" dirty="0"/>
              <a:t>:</a:t>
            </a:r>
          </a:p>
          <a:p>
            <a:endParaRPr lang="en-US" dirty="0"/>
          </a:p>
        </p:txBody>
      </p:sp>
    </p:spTree>
    <p:extLst>
      <p:ext uri="{BB962C8B-B14F-4D97-AF65-F5344CB8AC3E}">
        <p14:creationId xmlns:p14="http://schemas.microsoft.com/office/powerpoint/2010/main" val="426841293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Autoscaling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Ongoing </a:t>
            </a:r>
            <a:r>
              <a:rPr lang="en-US" dirty="0"/>
              <a:t>work in the </a:t>
            </a:r>
            <a:r>
              <a:rPr lang="en-US" dirty="0" smtClean="0"/>
              <a:t>community</a:t>
            </a:r>
          </a:p>
          <a:p>
            <a:pPr marL="292608" lvl="1" indent="0">
              <a:buNone/>
            </a:pPr>
            <a:r>
              <a:rPr lang="en-US" u="sng" dirty="0" smtClean="0">
                <a:hlinkClick r:id="rId2"/>
              </a:rPr>
              <a:t>https</a:t>
            </a:r>
            <a:r>
              <a:rPr lang="en-US" u="sng" dirty="0">
                <a:hlinkClick r:id="rId2"/>
              </a:rPr>
              <a:t>://github.com/kubernetes/kubernetes/blob/master/docs/proposals/autoscaling.md</a:t>
            </a:r>
            <a:endParaRPr lang="en-US" dirty="0"/>
          </a:p>
          <a:p>
            <a:pPr>
              <a:buFont typeface="Wingdings" panose="05000000000000000000" pitchFamily="2" charset="2"/>
              <a:buChar char="q"/>
            </a:pPr>
            <a:r>
              <a:rPr lang="en-US" dirty="0" smtClean="0"/>
              <a:t> Use </a:t>
            </a:r>
            <a:r>
              <a:rPr lang="en-US" dirty="0"/>
              <a:t>existing monitoring tools to provide scaling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71</a:t>
            </a:fld>
            <a:endParaRPr lang="en-US" altLang="en-US"/>
          </a:p>
        </p:txBody>
      </p:sp>
    </p:spTree>
    <p:extLst>
      <p:ext uri="{BB962C8B-B14F-4D97-AF65-F5344CB8AC3E}">
        <p14:creationId xmlns:p14="http://schemas.microsoft.com/office/powerpoint/2010/main" val="138319217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Loadbalancing</a:t>
            </a:r>
            <a:r>
              <a:rPr lang="en-US" sz="5400" dirty="0" smtClean="0"/>
              <a:t> Service Discovery</a:t>
            </a:r>
            <a:endParaRPr lang="en-US" sz="54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72</a:t>
            </a:fld>
            <a:endParaRPr lang="en-US" altLang="en-US"/>
          </a:p>
        </p:txBody>
      </p:sp>
    </p:spTree>
    <p:extLst>
      <p:ext uri="{BB962C8B-B14F-4D97-AF65-F5344CB8AC3E}">
        <p14:creationId xmlns:p14="http://schemas.microsoft.com/office/powerpoint/2010/main" val="2289093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a:t>
            </a:r>
            <a:r>
              <a:rPr lang="en-US" dirty="0" smtClean="0"/>
              <a:t>Have Lots </a:t>
            </a:r>
            <a:r>
              <a:rPr lang="en-US" dirty="0"/>
              <a:t>of </a:t>
            </a:r>
            <a:r>
              <a:rPr lang="en-US" dirty="0" smtClean="0"/>
              <a:t>Pods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 Pods </a:t>
            </a:r>
            <a:r>
              <a:rPr lang="en-US" dirty="0"/>
              <a:t>have their own IP </a:t>
            </a:r>
            <a:r>
              <a:rPr lang="en-US" dirty="0" smtClean="0"/>
              <a:t>address</a:t>
            </a:r>
            <a:endParaRPr lang="en-US" dirty="0"/>
          </a:p>
          <a:p>
            <a:pPr>
              <a:buFont typeface="Wingdings" panose="05000000000000000000" pitchFamily="2" charset="2"/>
              <a:buChar char="q"/>
            </a:pPr>
            <a:r>
              <a:rPr lang="en-US" dirty="0" smtClean="0"/>
              <a:t> Pods </a:t>
            </a:r>
            <a:r>
              <a:rPr lang="en-US" dirty="0"/>
              <a:t>can come and go; they’re </a:t>
            </a:r>
            <a:r>
              <a:rPr lang="en-US" dirty="0" smtClean="0"/>
              <a:t>fungible</a:t>
            </a:r>
            <a:endParaRPr lang="en-US" dirty="0"/>
          </a:p>
          <a:p>
            <a:pPr>
              <a:buFont typeface="Wingdings" panose="05000000000000000000" pitchFamily="2" charset="2"/>
              <a:buChar char="q"/>
            </a:pPr>
            <a:r>
              <a:rPr lang="en-US" dirty="0" smtClean="0"/>
              <a:t> Replication </a:t>
            </a:r>
            <a:r>
              <a:rPr lang="en-US" dirty="0"/>
              <a:t>controllers maintain replica </a:t>
            </a:r>
            <a:r>
              <a:rPr lang="en-US" dirty="0" smtClean="0"/>
              <a:t>invariants</a:t>
            </a:r>
            <a:endParaRPr lang="en-US" dirty="0"/>
          </a:p>
          <a:p>
            <a:pPr>
              <a:buFont typeface="Wingdings" panose="05000000000000000000" pitchFamily="2" charset="2"/>
              <a:buChar char="q"/>
            </a:pPr>
            <a:r>
              <a:rPr lang="en-US" dirty="0" smtClean="0"/>
              <a:t> So </a:t>
            </a:r>
            <a:r>
              <a:rPr lang="en-US" dirty="0"/>
              <a:t>you have lots of Pods and IPs, which do you use</a:t>
            </a:r>
            <a:r>
              <a:rPr lang="en-US" dirty="0" smtClean="0"/>
              <a:t>?</a:t>
            </a:r>
            <a:endParaRPr lang="en-US" dirty="0"/>
          </a:p>
          <a:p>
            <a:pPr>
              <a:buFont typeface="Wingdings" panose="05000000000000000000" pitchFamily="2" charset="2"/>
              <a:buChar char="q"/>
            </a:pPr>
            <a:r>
              <a:rPr lang="en-US" dirty="0" smtClean="0"/>
              <a:t> Use </a:t>
            </a:r>
            <a:r>
              <a:rPr lang="en-US" dirty="0"/>
              <a:t>labels for </a:t>
            </a:r>
            <a:r>
              <a:rPr lang="en-US" dirty="0" smtClean="0"/>
              <a:t>grouping</a:t>
            </a:r>
            <a:endParaRPr lang="en-US" dirty="0"/>
          </a:p>
          <a:p>
            <a:pPr>
              <a:buFont typeface="Wingdings" panose="05000000000000000000" pitchFamily="2" charset="2"/>
              <a:buChar char="q"/>
            </a:pPr>
            <a:r>
              <a:rPr lang="en-US" dirty="0" smtClean="0"/>
              <a:t> Kubernetes </a:t>
            </a:r>
            <a:r>
              <a:rPr lang="en-US" dirty="0"/>
              <a:t>services does the heavy lifting of finding Pods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73</a:t>
            </a:fld>
            <a:endParaRPr lang="en-US" altLang="en-US"/>
          </a:p>
        </p:txBody>
      </p:sp>
    </p:spTree>
    <p:extLst>
      <p:ext uri="{BB962C8B-B14F-4D97-AF65-F5344CB8AC3E}">
        <p14:creationId xmlns:p14="http://schemas.microsoft.com/office/powerpoint/2010/main" val="183923149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Services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Decouple </a:t>
            </a:r>
            <a:r>
              <a:rPr lang="en-US" dirty="0"/>
              <a:t>providers and accessors of services</a:t>
            </a:r>
          </a:p>
          <a:p>
            <a:pPr>
              <a:buFont typeface="Wingdings" panose="05000000000000000000" pitchFamily="2" charset="2"/>
              <a:buChar char="q"/>
            </a:pPr>
            <a:r>
              <a:rPr lang="en-US" dirty="0" smtClean="0"/>
              <a:t> Don’t </a:t>
            </a:r>
            <a:r>
              <a:rPr lang="en-US" dirty="0"/>
              <a:t>depend on Pod IPs directly</a:t>
            </a:r>
          </a:p>
          <a:p>
            <a:pPr>
              <a:buFont typeface="Wingdings" panose="05000000000000000000" pitchFamily="2" charset="2"/>
              <a:buChar char="q"/>
            </a:pPr>
            <a:r>
              <a:rPr lang="en-US" dirty="0" smtClean="0"/>
              <a:t> Need </a:t>
            </a:r>
            <a:r>
              <a:rPr lang="en-US" dirty="0"/>
              <a:t>to find pods that match certain selection criteria</a:t>
            </a:r>
          </a:p>
          <a:p>
            <a:pPr lvl="1">
              <a:buFont typeface="Wingdings" panose="05000000000000000000" pitchFamily="2" charset="2"/>
              <a:buChar char="q"/>
            </a:pPr>
            <a:r>
              <a:rPr lang="en-US" dirty="0" smtClean="0"/>
              <a:t> mmm</a:t>
            </a:r>
            <a:r>
              <a:rPr lang="en-US" dirty="0"/>
              <a:t>… labels and selectors again :)</a:t>
            </a:r>
          </a:p>
          <a:p>
            <a:pPr>
              <a:buFont typeface="Wingdings" panose="05000000000000000000" pitchFamily="2" charset="2"/>
              <a:buChar char="q"/>
            </a:pPr>
            <a:r>
              <a:rPr lang="en-US" dirty="0" smtClean="0"/>
              <a:t> Pods </a:t>
            </a:r>
            <a:r>
              <a:rPr lang="en-US" dirty="0"/>
              <a:t>can live on any node</a:t>
            </a:r>
          </a:p>
          <a:p>
            <a:pPr>
              <a:buFont typeface="Wingdings" panose="05000000000000000000" pitchFamily="2" charset="2"/>
              <a:buChar char="q"/>
            </a:pPr>
            <a:r>
              <a:rPr lang="en-US" dirty="0" smtClean="0"/>
              <a:t> Use </a:t>
            </a:r>
            <a:r>
              <a:rPr lang="en-US" dirty="0"/>
              <a:t>a single IP that doesn’t change</a:t>
            </a:r>
          </a:p>
          <a:p>
            <a:pPr>
              <a:buFont typeface="Wingdings" panose="05000000000000000000" pitchFamily="2" charset="2"/>
              <a:buChar char="q"/>
            </a:pPr>
            <a:r>
              <a:rPr lang="en-US" dirty="0" smtClean="0"/>
              <a:t> Virtual </a:t>
            </a:r>
            <a:r>
              <a:rPr lang="en-US" dirty="0"/>
              <a:t>IP load balancing and discovery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74</a:t>
            </a:fld>
            <a:endParaRPr lang="en-US" altLang="en-US"/>
          </a:p>
        </p:txBody>
      </p:sp>
    </p:spTree>
    <p:extLst>
      <p:ext uri="{BB962C8B-B14F-4D97-AF65-F5344CB8AC3E}">
        <p14:creationId xmlns:p14="http://schemas.microsoft.com/office/powerpoint/2010/main" val="331772386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75</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027506"/>
            <a:ext cx="7315200" cy="5221583"/>
          </a:xfrm>
          <a:prstGeom prst="rect">
            <a:avLst/>
          </a:prstGeom>
        </p:spPr>
      </p:pic>
      <p:sp>
        <p:nvSpPr>
          <p:cNvPr id="6" name="Snip Diagonal Corner Rectangle 5"/>
          <p:cNvSpPr/>
          <p:nvPr/>
        </p:nvSpPr>
        <p:spPr>
          <a:xfrm>
            <a:off x="4841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4384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7127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6670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9413724" y="1287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8956524" y="1135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6028267"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8727924"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8004024" y="2517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4841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7127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6403824"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9413724" y="3962400"/>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8684381"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5315252" y="2518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4112381" y="4712855"/>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3894667" y="3848100"/>
            <a:ext cx="7382933" cy="1461214"/>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421481" y="2057400"/>
            <a:ext cx="3000386" cy="1447800"/>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484781" y="2057400"/>
            <a:ext cx="2985882" cy="707886"/>
          </a:xfrm>
          <a:prstGeom prst="rect">
            <a:avLst/>
          </a:prstGeom>
          <a:noFill/>
        </p:spPr>
        <p:txBody>
          <a:bodyPr wrap="none" rtlCol="0">
            <a:spAutoFit/>
          </a:bodyPr>
          <a:lstStyle/>
          <a:p>
            <a:r>
              <a:rPr lang="en-US" sz="2000" b="1" dirty="0" smtClean="0"/>
              <a:t>service: </a:t>
            </a:r>
            <a:r>
              <a:rPr lang="en-US" sz="2000" b="1" dirty="0" err="1" smtClean="0"/>
              <a:t>db</a:t>
            </a:r>
            <a:endParaRPr lang="en-US" sz="2000" b="1" dirty="0" smtClean="0"/>
          </a:p>
          <a:p>
            <a:r>
              <a:rPr lang="en-US" sz="2000" b="1" dirty="0"/>
              <a:t>s</a:t>
            </a:r>
            <a:r>
              <a:rPr lang="en-US" sz="2000" b="1" dirty="0" smtClean="0"/>
              <a:t>elector: </a:t>
            </a:r>
            <a:r>
              <a:rPr lang="en-US" sz="2000" b="1" dirty="0" err="1" smtClean="0"/>
              <a:t>com..foo</a:t>
            </a:r>
            <a:r>
              <a:rPr lang="en-US" sz="2000" b="1" dirty="0" smtClean="0"/>
              <a:t>/tier=</a:t>
            </a:r>
            <a:r>
              <a:rPr lang="en-US" sz="2000" b="1" dirty="0" err="1" smtClean="0"/>
              <a:t>db</a:t>
            </a:r>
            <a:endParaRPr lang="en-US" sz="2000" b="1" dirty="0" smtClean="0"/>
          </a:p>
        </p:txBody>
      </p:sp>
      <p:sp>
        <p:nvSpPr>
          <p:cNvPr id="27" name="Right Arrow 26"/>
          <p:cNvSpPr/>
          <p:nvPr/>
        </p:nvSpPr>
        <p:spPr>
          <a:xfrm>
            <a:off x="1543493" y="2764799"/>
            <a:ext cx="2952307" cy="64770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07615" y="2867962"/>
            <a:ext cx="2028119" cy="461665"/>
          </a:xfrm>
          <a:prstGeom prst="rect">
            <a:avLst/>
          </a:prstGeom>
          <a:noFill/>
        </p:spPr>
        <p:txBody>
          <a:bodyPr wrap="none" rtlCol="0">
            <a:spAutoFit/>
          </a:bodyPr>
          <a:lstStyle/>
          <a:p>
            <a:r>
              <a:rPr lang="en-US" sz="2400" b="1" dirty="0">
                <a:latin typeface="Courier New" charset="0"/>
                <a:ea typeface="Courier New" charset="0"/>
                <a:cs typeface="Courier New" charset="0"/>
              </a:rPr>
              <a:t>10.200.4.1</a:t>
            </a:r>
          </a:p>
        </p:txBody>
      </p:sp>
      <p:cxnSp>
        <p:nvCxnSpPr>
          <p:cNvPr id="29" name="Straight Arrow Connector 28"/>
          <p:cNvCxnSpPr>
            <a:stCxn id="23" idx="3"/>
            <a:endCxn id="15" idx="2"/>
          </p:cNvCxnSpPr>
          <p:nvPr/>
        </p:nvCxnSpPr>
        <p:spPr>
          <a:xfrm>
            <a:off x="4421867" y="2781300"/>
            <a:ext cx="419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3"/>
            <a:endCxn id="16" idx="2"/>
          </p:cNvCxnSpPr>
          <p:nvPr/>
        </p:nvCxnSpPr>
        <p:spPr>
          <a:xfrm>
            <a:off x="4421867" y="2781300"/>
            <a:ext cx="2705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3"/>
            <a:endCxn id="18" idx="2"/>
          </p:cNvCxnSpPr>
          <p:nvPr/>
        </p:nvCxnSpPr>
        <p:spPr>
          <a:xfrm>
            <a:off x="4421867" y="2781300"/>
            <a:ext cx="4991857" cy="1714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95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76</a:t>
            </a:fld>
            <a:endParaRPr lang="en-US" altLang="en-US"/>
          </a:p>
        </p:txBody>
      </p:sp>
      <p:sp>
        <p:nvSpPr>
          <p:cNvPr id="6" name="Content Placeholder 2"/>
          <p:cNvSpPr>
            <a:spLocks noGrp="1"/>
          </p:cNvSpPr>
          <p:nvPr/>
        </p:nvSpPr>
        <p:spPr>
          <a:xfrm>
            <a:off x="3259932" y="1447800"/>
            <a:ext cx="5675312" cy="4513012"/>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type: </a:t>
            </a:r>
            <a:r>
              <a:rPr lang="en-US" sz="2000" dirty="0" err="1">
                <a:solidFill>
                  <a:schemeClr val="tx1"/>
                </a:solidFill>
                <a:latin typeface="Courier New" panose="02070309020205020404" pitchFamily="49" charset="0"/>
                <a:cs typeface="Courier New" panose="02070309020205020404" pitchFamily="49" charset="0"/>
              </a:rPr>
              <a:t>NodePort</a:t>
            </a:r>
            <a:endParaRPr lang="en-US" sz="2000"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 name: http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nodePort</a:t>
            </a:r>
            <a:r>
              <a:rPr lang="en-US" sz="2000" dirty="0">
                <a:solidFill>
                  <a:schemeClr val="tx1"/>
                </a:solidFill>
                <a:latin typeface="Courier New" panose="02070309020205020404" pitchFamily="49" charset="0"/>
                <a:cs typeface="Courier New" panose="02070309020205020404" pitchFamily="49" charset="0"/>
              </a:rPr>
              <a:t>: 36000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6095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a:t> </a:t>
            </a:r>
            <a:r>
              <a:rPr lang="en-US" sz="2400" dirty="0" smtClean="0"/>
              <a:t>Example:</a:t>
            </a:r>
          </a:p>
        </p:txBody>
      </p:sp>
    </p:spTree>
    <p:extLst>
      <p:ext uri="{BB962C8B-B14F-4D97-AF65-F5344CB8AC3E}">
        <p14:creationId xmlns:p14="http://schemas.microsoft.com/office/powerpoint/2010/main" val="3073985628"/>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77</a:t>
            </a:fld>
            <a:endParaRPr lang="en-US" altLang="en-US"/>
          </a:p>
        </p:txBody>
      </p:sp>
      <p:sp>
        <p:nvSpPr>
          <p:cNvPr id="6" name="Content Placeholder 2"/>
          <p:cNvSpPr>
            <a:spLocks noGrp="1"/>
          </p:cNvSpPr>
          <p:nvPr/>
        </p:nvSpPr>
        <p:spPr>
          <a:xfrm>
            <a:off x="3417569" y="2897294"/>
            <a:ext cx="5417820"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targetPort</a:t>
            </a:r>
            <a:r>
              <a:rPr lang="en-US" sz="2000" dirty="0">
                <a:solidFill>
                  <a:schemeClr val="tx1"/>
                </a:solidFill>
                <a:latin typeface="Courier New" panose="02070309020205020404" pitchFamily="49" charset="0"/>
                <a:cs typeface="Courier New" panose="02070309020205020404" pitchFamily="49" charset="0"/>
              </a:rPr>
              <a:t>: 9376</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Use </a:t>
            </a:r>
            <a:r>
              <a:rPr lang="en-US" sz="2400" dirty="0"/>
              <a:t>selectors to locate existing </a:t>
            </a:r>
            <a:r>
              <a:rPr lang="en-US" sz="2400" dirty="0" smtClean="0"/>
              <a:t>Kubernetes pods</a:t>
            </a:r>
            <a:endParaRPr lang="en-US" sz="2400" dirty="0"/>
          </a:p>
          <a:p>
            <a:pPr fontAlgn="auto">
              <a:buFont typeface="Wingdings" panose="05000000000000000000" pitchFamily="2" charset="2"/>
              <a:buChar char="q"/>
            </a:pPr>
            <a:r>
              <a:rPr lang="en-US" sz="2400" dirty="0" smtClean="0"/>
              <a:t> Use </a:t>
            </a:r>
            <a:r>
              <a:rPr lang="en-US" sz="2400" dirty="0"/>
              <a:t>a service </a:t>
            </a:r>
            <a:r>
              <a:rPr lang="en-US" sz="2400" dirty="0" smtClean="0"/>
              <a:t>without </a:t>
            </a:r>
            <a:r>
              <a:rPr lang="en-US" sz="2400" dirty="0"/>
              <a:t>selectors to point to external </a:t>
            </a:r>
            <a:r>
              <a:rPr lang="en-US" sz="2400" dirty="0" smtClean="0"/>
              <a:t>services</a:t>
            </a:r>
            <a:endParaRPr lang="en-US" sz="2400" dirty="0"/>
          </a:p>
          <a:p>
            <a:pPr lvl="1" fontAlgn="auto">
              <a:buFont typeface="Wingdings" panose="05000000000000000000" pitchFamily="2" charset="2"/>
              <a:buChar char="q"/>
            </a:pPr>
            <a:r>
              <a:rPr lang="en-US" sz="2000" dirty="0" smtClean="0"/>
              <a:t> DB </a:t>
            </a:r>
            <a:r>
              <a:rPr lang="en-US" sz="2000" dirty="0"/>
              <a:t>running outside of </a:t>
            </a:r>
            <a:r>
              <a:rPr lang="en-US" sz="2000" dirty="0" smtClean="0"/>
              <a:t>Kubernetes</a:t>
            </a:r>
          </a:p>
          <a:p>
            <a:pPr fontAlgn="auto">
              <a:buFont typeface="Wingdings" panose="05000000000000000000" pitchFamily="2" charset="2"/>
              <a:buChar char="q"/>
            </a:pPr>
            <a:r>
              <a:rPr lang="en-US" sz="2400" dirty="0"/>
              <a:t> </a:t>
            </a:r>
            <a:r>
              <a:rPr lang="en-US" sz="2400" dirty="0" smtClean="0"/>
              <a:t>Example:</a:t>
            </a:r>
            <a:endParaRPr lang="en-US" sz="2400" dirty="0"/>
          </a:p>
          <a:p>
            <a:pPr fontAlgn="auto">
              <a:buFont typeface="Wingdings" panose="05000000000000000000" pitchFamily="2" charset="2"/>
              <a:buChar char="q"/>
            </a:pPr>
            <a:endParaRPr lang="en-US" sz="2400" dirty="0"/>
          </a:p>
        </p:txBody>
      </p:sp>
    </p:spTree>
    <p:extLst>
      <p:ext uri="{BB962C8B-B14F-4D97-AF65-F5344CB8AC3E}">
        <p14:creationId xmlns:p14="http://schemas.microsoft.com/office/powerpoint/2010/main" val="54903369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78</a:t>
            </a:fld>
            <a:endParaRPr lang="en-US" altLang="en-US"/>
          </a:p>
        </p:txBody>
      </p:sp>
      <p:sp>
        <p:nvSpPr>
          <p:cNvPr id="6" name="Content Placeholder 2"/>
          <p:cNvSpPr>
            <a:spLocks noGrp="1"/>
          </p:cNvSpPr>
          <p:nvPr/>
        </p:nvSpPr>
        <p:spPr>
          <a:xfrm>
            <a:off x="3617278" y="2133600"/>
            <a:ext cx="4960620" cy="35814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kind: "Endpoints"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subsets: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addresses: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IP: "1.2.3.4"</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Endpoint </a:t>
            </a:r>
            <a:r>
              <a:rPr lang="en-US" sz="2400" dirty="0"/>
              <a:t>objects will not be </a:t>
            </a:r>
            <a:r>
              <a:rPr lang="en-US" sz="2400" dirty="0" smtClean="0"/>
              <a:t>created</a:t>
            </a:r>
          </a:p>
          <a:p>
            <a:pPr lvl="1" fontAlgn="auto">
              <a:buFont typeface="Wingdings" panose="05000000000000000000" pitchFamily="2" charset="2"/>
              <a:buChar char="q"/>
            </a:pPr>
            <a:r>
              <a:rPr lang="en-US" sz="2000" dirty="0"/>
              <a:t> W</a:t>
            </a:r>
            <a:r>
              <a:rPr lang="en-US" sz="2000" dirty="0" smtClean="0"/>
              <a:t>ill </a:t>
            </a:r>
            <a:r>
              <a:rPr lang="en-US" sz="2000" dirty="0"/>
              <a:t>need to make those and point them where you want</a:t>
            </a:r>
            <a:r>
              <a:rPr lang="en-US" sz="2000" dirty="0" smtClean="0"/>
              <a:t>:</a:t>
            </a:r>
          </a:p>
          <a:p>
            <a:pPr fontAlgn="auto">
              <a:buFont typeface="Wingdings" panose="05000000000000000000" pitchFamily="2" charset="2"/>
              <a:buChar char="q"/>
            </a:pPr>
            <a:r>
              <a:rPr lang="en-US" sz="2200" dirty="0"/>
              <a:t> </a:t>
            </a:r>
            <a:r>
              <a:rPr lang="en-US" sz="2200" dirty="0" smtClean="0"/>
              <a:t>Example:</a:t>
            </a:r>
            <a:endParaRPr lang="en-US" sz="2200" dirty="0"/>
          </a:p>
        </p:txBody>
      </p:sp>
    </p:spTree>
    <p:extLst>
      <p:ext uri="{BB962C8B-B14F-4D97-AF65-F5344CB8AC3E}">
        <p14:creationId xmlns:p14="http://schemas.microsoft.com/office/powerpoint/2010/main" val="924403119"/>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When </a:t>
            </a:r>
            <a:r>
              <a:rPr lang="en-US" sz="2400" dirty="0"/>
              <a:t>a new </a:t>
            </a:r>
            <a:r>
              <a:rPr lang="en-US" sz="2400" dirty="0" smtClean="0"/>
              <a:t>service and/or endpoint object  is </a:t>
            </a:r>
            <a:r>
              <a:rPr lang="en-US" sz="2400" dirty="0"/>
              <a:t>created in </a:t>
            </a:r>
            <a:r>
              <a:rPr lang="en-US" sz="2400" dirty="0" err="1">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panose="05000000000000000000" pitchFamily="2" charset="2"/>
              <a:buChar char="q"/>
            </a:pPr>
            <a:r>
              <a:rPr lang="en-US" sz="2400" dirty="0" smtClean="0"/>
              <a:t> Also,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opens a port on the node</a:t>
            </a:r>
          </a:p>
          <a:p>
            <a:pPr>
              <a:buFont typeface="Wingdings" panose="05000000000000000000" pitchFamily="2" charset="2"/>
              <a:buChar char="q"/>
            </a:pPr>
            <a:r>
              <a:rPr lang="en-US" sz="2400" dirty="0" smtClean="0"/>
              <a:t> Connections </a:t>
            </a:r>
            <a:r>
              <a:rPr lang="en-US" sz="2400" dirty="0"/>
              <a:t>to that port will be </a:t>
            </a:r>
            <a:r>
              <a:rPr lang="en-US" sz="2400" dirty="0" smtClean="0"/>
              <a:t>proxy-</a:t>
            </a:r>
            <a:r>
              <a:rPr lang="en-US" sz="2400" dirty="0" err="1" smtClean="0"/>
              <a:t>ed</a:t>
            </a:r>
            <a:r>
              <a:rPr lang="en-US" sz="2400" dirty="0" smtClean="0"/>
              <a:t> </a:t>
            </a:r>
            <a:r>
              <a:rPr lang="en-US" sz="2400" dirty="0"/>
              <a:t>to the pods</a:t>
            </a:r>
          </a:p>
          <a:p>
            <a:pPr>
              <a:buFont typeface="Wingdings" panose="05000000000000000000" pitchFamily="2" charset="2"/>
              <a:buChar char="q"/>
            </a:pPr>
            <a:r>
              <a:rPr lang="en-US" sz="2400" dirty="0" smtClean="0"/>
              <a:t> And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maintains </a:t>
            </a:r>
            <a:r>
              <a:rPr lang="en-US" sz="2400" dirty="0" err="1">
                <a:latin typeface="Courier New" charset="0"/>
                <a:ea typeface="Courier New" charset="0"/>
                <a:cs typeface="Courier New" charset="0"/>
              </a:rPr>
              <a:t>iptables</a:t>
            </a:r>
            <a:r>
              <a:rPr lang="en-US" sz="2400" dirty="0"/>
              <a:t> routing from the </a:t>
            </a:r>
            <a:r>
              <a:rPr lang="en-US" sz="2400" dirty="0" err="1">
                <a:latin typeface="Courier New" charset="0"/>
                <a:ea typeface="Courier New" charset="0"/>
                <a:cs typeface="Courier New" charset="0"/>
              </a:rPr>
              <a:t>clusterIP</a:t>
            </a:r>
            <a:r>
              <a:rPr lang="en-US" sz="2400" dirty="0"/>
              <a:t> (VIP) to the node port</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79</a:t>
            </a:fld>
            <a:endParaRPr lang="en-US" altLang="en-US"/>
          </a:p>
        </p:txBody>
      </p:sp>
    </p:spTree>
    <p:extLst>
      <p:ext uri="{BB962C8B-B14F-4D97-AF65-F5344CB8AC3E}">
        <p14:creationId xmlns:p14="http://schemas.microsoft.com/office/powerpoint/2010/main" val="3688382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a:t>
            </a:r>
            <a:r>
              <a:rPr lang="en-US" dirty="0" smtClean="0"/>
              <a:t>Kubernetes Architecture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
        <p:nvSpPr>
          <p:cNvPr id="3" name="Rounded Rectangle 2"/>
          <p:cNvSpPr/>
          <p:nvPr/>
        </p:nvSpPr>
        <p:spPr>
          <a:xfrm>
            <a:off x="1097280" y="1447800"/>
            <a:ext cx="10256520" cy="4648199"/>
          </a:xfrm>
          <a:prstGeom prst="roundRect">
            <a:avLst/>
          </a:prstGeom>
          <a:noFill/>
          <a:ln w="635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835276" y="1737360"/>
            <a:ext cx="2938164"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4974956" y="1737360"/>
            <a:ext cx="2935072"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8202206" y="1737360"/>
            <a:ext cx="2859416"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438832" y="1870338"/>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2" name="TextBox 41"/>
          <p:cNvSpPr txBox="1"/>
          <p:nvPr/>
        </p:nvSpPr>
        <p:spPr>
          <a:xfrm>
            <a:off x="5420975" y="1868785"/>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3" name="TextBox 42"/>
          <p:cNvSpPr txBox="1"/>
          <p:nvPr/>
        </p:nvSpPr>
        <p:spPr>
          <a:xfrm>
            <a:off x="8766388" y="1868785"/>
            <a:ext cx="1731051" cy="461665"/>
          </a:xfrm>
          <a:prstGeom prst="rect">
            <a:avLst/>
          </a:prstGeom>
          <a:noFill/>
        </p:spPr>
        <p:txBody>
          <a:bodyPr wrap="none" rtlCol="0">
            <a:spAutoFit/>
          </a:bodyPr>
          <a:lstStyle/>
          <a:p>
            <a:r>
              <a:rPr lang="en-US" sz="2400" b="1" dirty="0" smtClean="0"/>
              <a:t>Docker Host</a:t>
            </a:r>
            <a:endParaRPr lang="en-US" sz="2400" b="1" dirty="0"/>
          </a:p>
        </p:txBody>
      </p:sp>
      <p:grpSp>
        <p:nvGrpSpPr>
          <p:cNvPr id="8" name="Group 7"/>
          <p:cNvGrpSpPr/>
          <p:nvPr/>
        </p:nvGrpSpPr>
        <p:grpSpPr>
          <a:xfrm>
            <a:off x="1989468" y="4375418"/>
            <a:ext cx="1371600" cy="1371600"/>
            <a:chOff x="1880224" y="3352800"/>
            <a:chExt cx="1371600" cy="1371600"/>
          </a:xfrm>
        </p:grpSpPr>
        <p:sp>
          <p:nvSpPr>
            <p:cNvPr id="12" name="Cube 1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4" name="Group 43"/>
          <p:cNvGrpSpPr/>
          <p:nvPr/>
        </p:nvGrpSpPr>
        <p:grpSpPr>
          <a:xfrm>
            <a:off x="3117430" y="4375418"/>
            <a:ext cx="1371600" cy="1371600"/>
            <a:chOff x="1880224" y="3352800"/>
            <a:chExt cx="1371600" cy="1371600"/>
          </a:xfrm>
        </p:grpSpPr>
        <p:sp>
          <p:nvSpPr>
            <p:cNvPr id="45" name="Cube 4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7" name="Group 46"/>
          <p:cNvGrpSpPr/>
          <p:nvPr/>
        </p:nvGrpSpPr>
        <p:grpSpPr>
          <a:xfrm>
            <a:off x="1989468" y="3258353"/>
            <a:ext cx="1371600" cy="1371600"/>
            <a:chOff x="1880224" y="3352800"/>
            <a:chExt cx="1371600" cy="1371600"/>
          </a:xfrm>
        </p:grpSpPr>
        <p:sp>
          <p:nvSpPr>
            <p:cNvPr id="48" name="Cube 47"/>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0" name="Group 49"/>
          <p:cNvGrpSpPr/>
          <p:nvPr/>
        </p:nvGrpSpPr>
        <p:grpSpPr>
          <a:xfrm>
            <a:off x="3117430" y="3258353"/>
            <a:ext cx="1371600" cy="1371600"/>
            <a:chOff x="1880224" y="3352800"/>
            <a:chExt cx="1371600" cy="1371600"/>
          </a:xfrm>
        </p:grpSpPr>
        <p:sp>
          <p:nvSpPr>
            <p:cNvPr id="51" name="Cube 50"/>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3" name="Group 52"/>
          <p:cNvGrpSpPr/>
          <p:nvPr/>
        </p:nvGrpSpPr>
        <p:grpSpPr>
          <a:xfrm>
            <a:off x="5130141" y="4379772"/>
            <a:ext cx="1371600" cy="1371600"/>
            <a:chOff x="1880224" y="3352800"/>
            <a:chExt cx="1371600" cy="1371600"/>
          </a:xfrm>
        </p:grpSpPr>
        <p:sp>
          <p:nvSpPr>
            <p:cNvPr id="54" name="Cube 53"/>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6" name="Group 55"/>
          <p:cNvGrpSpPr/>
          <p:nvPr/>
        </p:nvGrpSpPr>
        <p:grpSpPr>
          <a:xfrm>
            <a:off x="6258103" y="4379772"/>
            <a:ext cx="1371600" cy="1371600"/>
            <a:chOff x="1880224" y="3352800"/>
            <a:chExt cx="1371600" cy="1371600"/>
          </a:xfrm>
        </p:grpSpPr>
        <p:sp>
          <p:nvSpPr>
            <p:cNvPr id="57" name="Cube 56"/>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9" name="Group 58"/>
          <p:cNvGrpSpPr/>
          <p:nvPr/>
        </p:nvGrpSpPr>
        <p:grpSpPr>
          <a:xfrm>
            <a:off x="5130141" y="3262707"/>
            <a:ext cx="1371600" cy="1371600"/>
            <a:chOff x="1880224" y="3352800"/>
            <a:chExt cx="1371600" cy="1371600"/>
          </a:xfrm>
        </p:grpSpPr>
        <p:sp>
          <p:nvSpPr>
            <p:cNvPr id="60" name="Cube 59"/>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2" name="Group 61"/>
          <p:cNvGrpSpPr/>
          <p:nvPr/>
        </p:nvGrpSpPr>
        <p:grpSpPr>
          <a:xfrm>
            <a:off x="6258103" y="3262707"/>
            <a:ext cx="1371600" cy="1371600"/>
            <a:chOff x="1880224" y="3352800"/>
            <a:chExt cx="1371600" cy="1371600"/>
          </a:xfrm>
        </p:grpSpPr>
        <p:sp>
          <p:nvSpPr>
            <p:cNvPr id="63" name="Cube 62"/>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5" name="Group 64"/>
          <p:cNvGrpSpPr/>
          <p:nvPr/>
        </p:nvGrpSpPr>
        <p:grpSpPr>
          <a:xfrm>
            <a:off x="8273791" y="4375418"/>
            <a:ext cx="1371600" cy="1371600"/>
            <a:chOff x="1880224" y="3352800"/>
            <a:chExt cx="1371600" cy="1371600"/>
          </a:xfrm>
        </p:grpSpPr>
        <p:sp>
          <p:nvSpPr>
            <p:cNvPr id="66" name="Cube 65"/>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8" name="Group 67"/>
          <p:cNvGrpSpPr/>
          <p:nvPr/>
        </p:nvGrpSpPr>
        <p:grpSpPr>
          <a:xfrm>
            <a:off x="9401753" y="4375418"/>
            <a:ext cx="1371600" cy="1371600"/>
            <a:chOff x="1880224" y="3352800"/>
            <a:chExt cx="1371600" cy="1371600"/>
          </a:xfrm>
        </p:grpSpPr>
        <p:sp>
          <p:nvSpPr>
            <p:cNvPr id="69" name="Cube 68"/>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1" name="Group 70"/>
          <p:cNvGrpSpPr/>
          <p:nvPr/>
        </p:nvGrpSpPr>
        <p:grpSpPr>
          <a:xfrm>
            <a:off x="8273791" y="3258353"/>
            <a:ext cx="1371600" cy="1371600"/>
            <a:chOff x="1880224" y="3352800"/>
            <a:chExt cx="1371600" cy="1371600"/>
          </a:xfrm>
        </p:grpSpPr>
        <p:sp>
          <p:nvSpPr>
            <p:cNvPr id="72" name="Cube 7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4" name="Group 73"/>
          <p:cNvGrpSpPr/>
          <p:nvPr/>
        </p:nvGrpSpPr>
        <p:grpSpPr>
          <a:xfrm>
            <a:off x="9401753" y="3258353"/>
            <a:ext cx="1371600" cy="1371600"/>
            <a:chOff x="1880224" y="3352800"/>
            <a:chExt cx="1371600" cy="1371600"/>
          </a:xfrm>
        </p:grpSpPr>
        <p:sp>
          <p:nvSpPr>
            <p:cNvPr id="75" name="Cube 7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sp>
        <p:nvSpPr>
          <p:cNvPr id="24" name="Cube 23"/>
          <p:cNvSpPr/>
          <p:nvPr/>
        </p:nvSpPr>
        <p:spPr>
          <a:xfrm>
            <a:off x="2010353" y="2369888"/>
            <a:ext cx="8763000" cy="1143000"/>
          </a:xfrm>
          <a:prstGeom prst="cub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Kubernetes</a:t>
            </a:r>
            <a:endParaRPr lang="en-US" sz="3200" b="1" dirty="0"/>
          </a:p>
        </p:txBody>
      </p:sp>
      <p:sp>
        <p:nvSpPr>
          <p:cNvPr id="9" name="TextBox 8"/>
          <p:cNvSpPr txBox="1"/>
          <p:nvPr/>
        </p:nvSpPr>
        <p:spPr>
          <a:xfrm rot="16200000">
            <a:off x="1084484" y="3541066"/>
            <a:ext cx="771173" cy="461665"/>
          </a:xfrm>
          <a:prstGeom prst="rect">
            <a:avLst/>
          </a:prstGeom>
          <a:noFill/>
        </p:spPr>
        <p:txBody>
          <a:bodyPr wrap="none" rtlCol="0">
            <a:spAutoFit/>
          </a:bodyPr>
          <a:lstStyle/>
          <a:p>
            <a:r>
              <a:rPr lang="en-US" sz="2400" b="1" dirty="0" smtClean="0"/>
              <a:t>Host</a:t>
            </a:r>
            <a:endParaRPr lang="en-US" sz="24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128" y="2738806"/>
            <a:ext cx="634778" cy="649139"/>
          </a:xfrm>
          <a:prstGeom prst="rect">
            <a:avLst/>
          </a:prstGeom>
        </p:spPr>
      </p:pic>
    </p:spTree>
    <p:extLst>
      <p:ext uri="{BB962C8B-B14F-4D97-AF65-F5344CB8AC3E}">
        <p14:creationId xmlns:p14="http://schemas.microsoft.com/office/powerpoint/2010/main" val="103755372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244" y="3968720"/>
            <a:ext cx="2237716" cy="2237716"/>
          </a:xfrm>
          <a:prstGeom prst="rect">
            <a:avLst/>
          </a:prstGeom>
        </p:spPr>
      </p:pic>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80</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1103" y="660118"/>
            <a:ext cx="8555530" cy="4665437"/>
          </a:xfrm>
          <a:prstGeom prst="rect">
            <a:avLst/>
          </a:prstGeom>
        </p:spPr>
      </p:pic>
      <p:sp>
        <p:nvSpPr>
          <p:cNvPr id="6" name="Cube 5"/>
          <p:cNvSpPr/>
          <p:nvPr/>
        </p:nvSpPr>
        <p:spPr>
          <a:xfrm>
            <a:off x="269906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1</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7" name="Cube 6"/>
          <p:cNvSpPr/>
          <p:nvPr/>
        </p:nvSpPr>
        <p:spPr>
          <a:xfrm>
            <a:off x="499268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2</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8" name="Cube 7"/>
          <p:cNvSpPr/>
          <p:nvPr/>
        </p:nvSpPr>
        <p:spPr>
          <a:xfrm>
            <a:off x="7239000"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3</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10" name="Cube 9"/>
          <p:cNvSpPr/>
          <p:nvPr/>
        </p:nvSpPr>
        <p:spPr>
          <a:xfrm>
            <a:off x="4495800" y="4114800"/>
            <a:ext cx="3276600" cy="914400"/>
          </a:xfrm>
          <a:prstGeom prst="cube">
            <a:avLst/>
          </a:prstGeom>
          <a:solidFill>
            <a:schemeClr val="tx2">
              <a:lumMod val="60000"/>
              <a:lumOff val="40000"/>
              <a:alpha val="87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latin typeface="Courier New" charset="0"/>
                <a:ea typeface="Courier New" charset="0"/>
                <a:cs typeface="Courier New" charset="0"/>
              </a:rPr>
              <a:t>kube</a:t>
            </a:r>
            <a:r>
              <a:rPr lang="en-US" sz="2400" b="1" dirty="0" smtClean="0">
                <a:solidFill>
                  <a:schemeClr val="tx1"/>
                </a:solidFill>
                <a:latin typeface="Courier New" charset="0"/>
                <a:ea typeface="Courier New" charset="0"/>
                <a:cs typeface="Courier New" charset="0"/>
              </a:rPr>
              <a:t>-proxy</a:t>
            </a:r>
            <a:endParaRPr lang="en-US" sz="2400" b="1" dirty="0">
              <a:solidFill>
                <a:schemeClr val="tx1"/>
              </a:solidFill>
              <a:latin typeface="Courier New" charset="0"/>
              <a:ea typeface="Courier New" charset="0"/>
              <a:cs typeface="Courier New" charset="0"/>
            </a:endParaRPr>
          </a:p>
        </p:txBody>
      </p:sp>
      <p:sp>
        <p:nvSpPr>
          <p:cNvPr id="12" name="TextBox 11"/>
          <p:cNvSpPr txBox="1"/>
          <p:nvPr/>
        </p:nvSpPr>
        <p:spPr>
          <a:xfrm flipH="1">
            <a:off x="8726978" y="4686300"/>
            <a:ext cx="1026622" cy="461665"/>
          </a:xfrm>
          <a:prstGeom prst="rect">
            <a:avLst/>
          </a:prstGeom>
          <a:noFill/>
          <a:effectLst/>
        </p:spPr>
        <p:txBody>
          <a:bodyPr wrap="square" rtlCol="0">
            <a:spAutoFit/>
          </a:bodyPr>
          <a:lstStyle/>
          <a:p>
            <a:r>
              <a:rPr lang="en-US" sz="2400" b="1" dirty="0" smtClean="0"/>
              <a:t>Client</a:t>
            </a:r>
            <a:endParaRPr lang="en-US" sz="2400" b="1" dirty="0"/>
          </a:p>
        </p:txBody>
      </p:sp>
      <p:sp>
        <p:nvSpPr>
          <p:cNvPr id="16" name="Can 15"/>
          <p:cNvSpPr/>
          <p:nvPr/>
        </p:nvSpPr>
        <p:spPr>
          <a:xfrm>
            <a:off x="1571614" y="4242531"/>
            <a:ext cx="2847986" cy="1396269"/>
          </a:xfrm>
          <a:prstGeom prst="can">
            <a:avLst>
              <a:gd name="adj" fmla="val 27568"/>
            </a:avLst>
          </a:prstGeom>
          <a:solidFill>
            <a:schemeClr val="accent5">
              <a:lumMod val="60000"/>
              <a:lumOff val="4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apiserver</a:t>
            </a:r>
            <a:endParaRPr lang="en-US" sz="2400" b="1" dirty="0">
              <a:solidFill>
                <a:schemeClr val="tx1"/>
              </a:solidFill>
            </a:endParaRPr>
          </a:p>
        </p:txBody>
      </p:sp>
      <p:cxnSp>
        <p:nvCxnSpPr>
          <p:cNvPr id="18" name="Straight Arrow Connector 17"/>
          <p:cNvCxnSpPr>
            <a:stCxn id="10" idx="1"/>
            <a:endCxn id="6" idx="3"/>
          </p:cNvCxnSpPr>
          <p:nvPr/>
        </p:nvCxnSpPr>
        <p:spPr>
          <a:xfrm flipH="1" flipV="1">
            <a:off x="3753804" y="3657600"/>
            <a:ext cx="226599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7" idx="3"/>
          </p:cNvCxnSpPr>
          <p:nvPr/>
        </p:nvCxnSpPr>
        <p:spPr>
          <a:xfrm flipV="1">
            <a:off x="6019800" y="3657600"/>
            <a:ext cx="27624"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8" idx="3"/>
          </p:cNvCxnSpPr>
          <p:nvPr/>
        </p:nvCxnSpPr>
        <p:spPr>
          <a:xfrm flipV="1">
            <a:off x="6019800" y="3657600"/>
            <a:ext cx="227393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2"/>
          </p:cNvCxnSpPr>
          <p:nvPr/>
        </p:nvCxnSpPr>
        <p:spPr>
          <a:xfrm flipV="1">
            <a:off x="3686186" y="4686300"/>
            <a:ext cx="809614" cy="3429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0" idx="4"/>
          </p:cNvCxnSpPr>
          <p:nvPr/>
        </p:nvCxnSpPr>
        <p:spPr>
          <a:xfrm flipH="1" flipV="1">
            <a:off x="7543800" y="4686300"/>
            <a:ext cx="1183178" cy="230833"/>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1760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Discovering </a:t>
            </a:r>
            <a:r>
              <a:rPr lang="en-US" dirty="0" smtClean="0"/>
              <a:t>Services </a:t>
            </a:r>
            <a:r>
              <a:rPr lang="en-US" dirty="0"/>
              <a:t>from </a:t>
            </a:r>
            <a:r>
              <a:rPr lang="en-US" dirty="0" smtClean="0"/>
              <a:t>Collaborators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Example</a:t>
            </a:r>
            <a:r>
              <a:rPr lang="en-US" sz="2400" dirty="0"/>
              <a:t>, UI pods need to use DB pods </a:t>
            </a:r>
            <a:endParaRPr lang="en-US" sz="2400" dirty="0" smtClean="0"/>
          </a:p>
          <a:p>
            <a:pPr lvl="1">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svcname</a:t>
            </a:r>
            <a:r>
              <a:rPr lang="en-US" sz="1800" dirty="0">
                <a:latin typeface="Courier New" panose="02070309020205020404" pitchFamily="49" charset="0"/>
                <a:cs typeface="Courier New" panose="02070309020205020404" pitchFamily="49" charset="0"/>
              </a:rPr>
              <a:t>}_SERVICE_HOST</a:t>
            </a:r>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a:latin typeface="Courier New" panose="02070309020205020404" pitchFamily="49" charset="0"/>
                <a:cs typeface="Courier New" panose="02070309020205020404" pitchFamily="49" charset="0"/>
              </a:rPr>
              <a:t>}_SERVICE_PORT</a:t>
            </a:r>
          </a:p>
          <a:p>
            <a:pPr lvl="1">
              <a:buFont typeface="Wingdings" panose="05000000000000000000" pitchFamily="2" charset="2"/>
              <a:buChar char="q"/>
            </a:pPr>
            <a:r>
              <a:rPr lang="en-US" sz="2000" dirty="0" smtClean="0"/>
              <a:t> Implies </a:t>
            </a:r>
            <a:r>
              <a:rPr lang="en-US" sz="2000" dirty="0"/>
              <a:t>an ordering </a:t>
            </a:r>
            <a:r>
              <a:rPr lang="en-US" sz="2000" dirty="0" smtClean="0"/>
              <a:t>requirement - service </a:t>
            </a:r>
            <a:r>
              <a:rPr lang="en-US" sz="2000" dirty="0"/>
              <a:t>must have been created </a:t>
            </a:r>
            <a:r>
              <a:rPr lang="en-US" sz="2000" dirty="0" smtClean="0"/>
              <a:t>first</a:t>
            </a:r>
            <a:endParaRPr lang="en-US" sz="2000" dirty="0"/>
          </a:p>
          <a:p>
            <a:pPr>
              <a:buFont typeface="Wingdings" panose="05000000000000000000" pitchFamily="2" charset="2"/>
              <a:buChar char="q"/>
            </a:pPr>
            <a:r>
              <a:rPr lang="en-US" sz="2400" dirty="0" smtClean="0"/>
              <a:t> DNS - as </a:t>
            </a:r>
            <a:r>
              <a:rPr lang="en-US" sz="2400" dirty="0"/>
              <a:t>a cluster </a:t>
            </a:r>
            <a:r>
              <a:rPr lang="en-US" sz="2400" dirty="0" smtClean="0"/>
              <a:t>add on (recommended)</a:t>
            </a:r>
            <a:endParaRPr lang="en-US" sz="2400" dirty="0"/>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nsname</a:t>
            </a:r>
            <a:r>
              <a:rPr lang="en-US" sz="2000" dirty="0">
                <a:latin typeface="Courier New" panose="02070309020205020404" pitchFamily="49" charset="0"/>
                <a:cs typeface="Courier New" panose="02070309020205020404" pitchFamily="49" charset="0"/>
              </a:rPr>
              <a:t>}</a:t>
            </a:r>
          </a:p>
          <a:p>
            <a:pPr lvl="1">
              <a:buFont typeface="Wingdings" panose="05000000000000000000" pitchFamily="2" charset="2"/>
              <a:buChar char="q"/>
            </a:pPr>
            <a:r>
              <a:rPr lang="en-US" sz="2000" dirty="0" smtClean="0"/>
              <a:t> e.g.: </a:t>
            </a:r>
            <a:r>
              <a:rPr lang="en-US" sz="2000" dirty="0">
                <a:latin typeface="Courier New" charset="0"/>
                <a:ea typeface="Courier New" charset="0"/>
                <a:cs typeface="Courier New" charset="0"/>
              </a:rPr>
              <a:t>my-service.my-namespace</a:t>
            </a:r>
            <a:r>
              <a:rPr lang="en-US" sz="2000" dirty="0"/>
              <a:t> would be how you find a service in the </a:t>
            </a:r>
            <a:r>
              <a:rPr lang="en-US" sz="2000" dirty="0">
                <a:latin typeface="Courier New" charset="0"/>
                <a:ea typeface="Courier New" charset="0"/>
                <a:cs typeface="Courier New" charset="0"/>
              </a:rPr>
              <a:t>my-namespace</a:t>
            </a:r>
            <a:r>
              <a:rPr lang="en-US" sz="2000" dirty="0"/>
              <a:t> namespace</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81</a:t>
            </a:fld>
            <a:endParaRPr lang="en-US" altLang="en-US"/>
          </a:p>
        </p:txBody>
      </p:sp>
      <p:sp>
        <p:nvSpPr>
          <p:cNvPr id="6" name="Content Placeholder 2"/>
          <p:cNvSpPr>
            <a:spLocks noGrp="1"/>
          </p:cNvSpPr>
          <p:nvPr/>
        </p:nvSpPr>
        <p:spPr>
          <a:xfrm>
            <a:off x="3090533" y="3952947"/>
            <a:ext cx="6071892" cy="229545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REDIS_MASTER_SERVICE_HOST=10.0.0.11</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REDIS_MASTER_PORT_6379_TCP_PROTO=tcp</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REDIS_MASTER_PORT_6379_TCP_ADDR=10.0.0.11</a:t>
            </a:r>
          </a:p>
        </p:txBody>
      </p:sp>
    </p:spTree>
    <p:extLst>
      <p:ext uri="{BB962C8B-B14F-4D97-AF65-F5344CB8AC3E}">
        <p14:creationId xmlns:p14="http://schemas.microsoft.com/office/powerpoint/2010/main" val="203616807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t>
            </a:r>
            <a:r>
              <a:rPr lang="en-US" dirty="0" smtClean="0"/>
              <a:t>Types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t>
            </a:r>
            <a:r>
              <a:rPr lang="en-US" sz="2400" dirty="0" err="1" smtClean="0"/>
              <a:t>ClusterIP</a:t>
            </a:r>
            <a:endParaRPr lang="en-US" sz="2400" dirty="0"/>
          </a:p>
          <a:p>
            <a:pPr lvl="1">
              <a:buFont typeface="Wingdings" panose="05000000000000000000" pitchFamily="2" charset="2"/>
              <a:buChar char="q"/>
            </a:pPr>
            <a:r>
              <a:rPr lang="en-US" sz="2000" dirty="0" smtClean="0"/>
              <a:t> </a:t>
            </a:r>
            <a:r>
              <a:rPr lang="en-US" sz="2000" dirty="0"/>
              <a:t>D</a:t>
            </a:r>
            <a:r>
              <a:rPr lang="en-US" sz="2000" dirty="0" smtClean="0"/>
              <a:t>efault</a:t>
            </a:r>
            <a:r>
              <a:rPr lang="en-US" sz="2000" dirty="0"/>
              <a:t>, create an internal IP that can be used within pods for service discovery</a:t>
            </a:r>
          </a:p>
          <a:p>
            <a:pPr>
              <a:buFont typeface="Wingdings" panose="05000000000000000000" pitchFamily="2" charset="2"/>
              <a:buChar char="q"/>
            </a:pPr>
            <a:r>
              <a:rPr lang="en-US" sz="2400" dirty="0" smtClean="0"/>
              <a:t> </a:t>
            </a:r>
            <a:r>
              <a:rPr lang="en-US" sz="2400" dirty="0" err="1" smtClean="0"/>
              <a:t>NodePort</a:t>
            </a:r>
            <a:r>
              <a:rPr lang="en-US" sz="2400" dirty="0" smtClean="0"/>
              <a:t> - open </a:t>
            </a:r>
            <a:r>
              <a:rPr lang="en-US" sz="2400" dirty="0"/>
              <a:t>a port on all of the nodes that the service listens on (can be accessed from outside the cluster)</a:t>
            </a:r>
          </a:p>
          <a:p>
            <a:pPr lvl="1">
              <a:buFont typeface="Wingdings" panose="05000000000000000000" pitchFamily="2" charset="2"/>
              <a:buChar char="q"/>
            </a:pPr>
            <a:r>
              <a:rPr lang="en-US" sz="2000" dirty="0"/>
              <a:t> </a:t>
            </a:r>
            <a:r>
              <a:rPr lang="en-US" sz="2000" dirty="0" smtClean="0"/>
              <a:t>Set </a:t>
            </a:r>
            <a:r>
              <a:rPr lang="en-US" sz="2000" dirty="0"/>
              <a:t>type == “</a:t>
            </a:r>
            <a:r>
              <a:rPr lang="en-US" sz="2000" dirty="0" err="1"/>
              <a:t>NodePort</a:t>
            </a:r>
            <a:r>
              <a:rPr lang="en-US" sz="2000" dirty="0"/>
              <a:t>”</a:t>
            </a:r>
          </a:p>
          <a:p>
            <a:pPr lvl="1">
              <a:buFont typeface="Wingdings" panose="05000000000000000000" pitchFamily="2" charset="2"/>
              <a:buChar char="q"/>
            </a:pPr>
            <a:r>
              <a:rPr lang="en-US" sz="2000" dirty="0" smtClean="0"/>
              <a:t> Will </a:t>
            </a:r>
            <a:r>
              <a:rPr lang="en-US" sz="2000" dirty="0"/>
              <a:t>allocate a port in the default range (can be configured): </a:t>
            </a:r>
            <a:r>
              <a:rPr lang="en-US" sz="2000" dirty="0">
                <a:latin typeface="Courier New" charset="0"/>
                <a:ea typeface="Courier New" charset="0"/>
                <a:cs typeface="Courier New" charset="0"/>
              </a:rPr>
              <a:t>30000-32767</a:t>
            </a:r>
          </a:p>
          <a:p>
            <a:pPr lvl="1">
              <a:buFont typeface="Wingdings" panose="05000000000000000000" pitchFamily="2" charset="2"/>
              <a:buChar char="q"/>
            </a:pPr>
            <a:r>
              <a:rPr lang="en-US" sz="2000" dirty="0" smtClean="0"/>
              <a:t> Will </a:t>
            </a:r>
            <a:r>
              <a:rPr lang="en-US" sz="2000" dirty="0"/>
              <a:t>set </a:t>
            </a:r>
            <a:r>
              <a:rPr lang="en-US" sz="2000" dirty="0" err="1">
                <a:latin typeface="Courier New" panose="02070309020205020404" pitchFamily="49" charset="0"/>
                <a:cs typeface="Courier New" panose="02070309020205020404" pitchFamily="49" charset="0"/>
              </a:rPr>
              <a:t>spec.ports.nodePort</a:t>
            </a:r>
            <a:r>
              <a:rPr lang="en-US" sz="2000" dirty="0"/>
              <a:t> for you</a:t>
            </a:r>
          </a:p>
          <a:p>
            <a:pPr lvl="1">
              <a:buFont typeface="Wingdings" panose="05000000000000000000" pitchFamily="2" charset="2"/>
              <a:buChar char="q"/>
            </a:pPr>
            <a:r>
              <a:rPr lang="en-US" sz="2000" dirty="0" smtClean="0"/>
              <a:t> Can </a:t>
            </a:r>
            <a:r>
              <a:rPr lang="en-US" sz="2000" dirty="0"/>
              <a:t>set it manually and it will try to use this fixed port, or it will fail</a:t>
            </a:r>
          </a:p>
          <a:p>
            <a:pPr lvl="1">
              <a:buFont typeface="Wingdings" panose="05000000000000000000" pitchFamily="2" charset="2"/>
              <a:buChar char="q"/>
            </a:pPr>
            <a:r>
              <a:rPr lang="en-US" sz="2000" dirty="0" smtClean="0"/>
              <a:t> Can </a:t>
            </a:r>
            <a:r>
              <a:rPr lang="en-US" sz="2000" dirty="0"/>
              <a:t>then use your own </a:t>
            </a:r>
            <a:r>
              <a:rPr lang="en-US" sz="2000" dirty="0" smtClean="0"/>
              <a:t>load balancers </a:t>
            </a:r>
            <a:r>
              <a:rPr lang="en-US" sz="2000" dirty="0"/>
              <a:t>and point to this specific port (external access)</a:t>
            </a:r>
          </a:p>
          <a:p>
            <a:pPr>
              <a:buFont typeface="Wingdings" panose="05000000000000000000" pitchFamily="2" charset="2"/>
              <a:buChar char="q"/>
            </a:pPr>
            <a:r>
              <a:rPr lang="en-US" sz="2400" dirty="0" smtClean="0"/>
              <a:t> </a:t>
            </a:r>
            <a:r>
              <a:rPr lang="en-US" sz="2400" dirty="0" err="1" smtClean="0"/>
              <a:t>LoadBalancer</a:t>
            </a:r>
            <a:r>
              <a:rPr lang="en-US" sz="2400" dirty="0" smtClean="0"/>
              <a:t> </a:t>
            </a:r>
            <a:r>
              <a:rPr lang="en-US" sz="2400" dirty="0"/>
              <a:t>— useful for cloud providers that expose external </a:t>
            </a:r>
            <a:r>
              <a:rPr lang="en-US" sz="2400" dirty="0" smtClean="0"/>
              <a:t>load balancers</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82</a:t>
            </a:fld>
            <a:endParaRPr lang="en-US" altLang="en-US"/>
          </a:p>
        </p:txBody>
      </p:sp>
    </p:spTree>
    <p:extLst>
      <p:ext uri="{BB962C8B-B14F-4D97-AF65-F5344CB8AC3E}">
        <p14:creationId xmlns:p14="http://schemas.microsoft.com/office/powerpoint/2010/main" val="221550693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Combine </a:t>
            </a:r>
            <a:r>
              <a:rPr lang="en-US" dirty="0" smtClean="0"/>
              <a:t>Service </a:t>
            </a:r>
            <a:r>
              <a:rPr lang="en-US" dirty="0"/>
              <a:t>and RC </a:t>
            </a:r>
            <a:r>
              <a:rPr lang="en-US" dirty="0" smtClean="0"/>
              <a:t>Resources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83</a:t>
            </a:fld>
            <a:endParaRPr lang="en-US" altLang="en-US"/>
          </a:p>
        </p:txBody>
      </p:sp>
      <p:sp>
        <p:nvSpPr>
          <p:cNvPr id="5" name="Content Placeholder 2"/>
          <p:cNvSpPr>
            <a:spLocks noGrp="1"/>
          </p:cNvSpPr>
          <p:nvPr/>
        </p:nvSpPr>
        <p:spPr>
          <a:xfrm>
            <a:off x="1287780" y="1066800"/>
            <a:ext cx="4046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"List"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items: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kind: "Service"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protocol: "TCP"</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 99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targetPort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p:txBody>
      </p:sp>
      <p:sp>
        <p:nvSpPr>
          <p:cNvPr id="6" name="Content Placeholder 2"/>
          <p:cNvSpPr>
            <a:spLocks noGrp="1"/>
          </p:cNvSpPr>
          <p:nvPr/>
        </p:nvSpPr>
        <p:spPr>
          <a:xfrm>
            <a:off x="5715000" y="1063752"/>
            <a:ext cx="5181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a:t>
            </a:r>
            <a:r>
              <a:rPr lang="en-US" sz="1400" dirty="0" err="1">
                <a:solidFill>
                  <a:schemeClr val="tx1"/>
                </a:solidFill>
                <a:latin typeface="Courier New" panose="02070309020205020404" pitchFamily="49" charset="0"/>
                <a:cs typeface="Courier New" panose="02070309020205020404" pitchFamily="49" charset="0"/>
              </a:rPr>
              <a:t>ReplicationController</a:t>
            </a:r>
            <a:r>
              <a:rPr lang="en-US" sz="14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name: "mock-container"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image: "</a:t>
            </a:r>
            <a:r>
              <a:rPr lang="en-US" sz="1400" dirty="0" err="1">
                <a:solidFill>
                  <a:schemeClr val="tx1"/>
                </a:solidFill>
                <a:latin typeface="Courier New" panose="02070309020205020404" pitchFamily="49" charset="0"/>
                <a:cs typeface="Courier New" panose="02070309020205020404" pitchFamily="49" charset="0"/>
              </a:rPr>
              <a:t>kubernetes</a:t>
            </a:r>
            <a:r>
              <a:rPr lang="en-US" sz="1400" dirty="0">
                <a:solidFill>
                  <a:schemeClr val="tx1"/>
                </a:solidFill>
                <a:latin typeface="Courier New" panose="02070309020205020404" pitchFamily="49" charset="0"/>
                <a:cs typeface="Courier New" panose="02070309020205020404" pitchFamily="49" charset="0"/>
              </a:rPr>
              <a:t>/pause"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containerPort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90885857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7280" y="990600"/>
            <a:ext cx="8503920" cy="4093428"/>
          </a:xfrm>
          <a:prstGeom prst="rect">
            <a:avLst/>
          </a:prstGeom>
        </p:spPr>
        <p:txBody>
          <a:bodyPr wrap="square">
            <a:spAutoFit/>
          </a:bodyPr>
          <a:lstStyle/>
          <a:p>
            <a:pPr marL="342900" indent="-342900">
              <a:buClr>
                <a:schemeClr val="accent1"/>
              </a:buClr>
              <a:buFont typeface="Wingdings" charset="2"/>
              <a:buChar char="q"/>
            </a:pPr>
            <a:r>
              <a:rPr lang="en-US" sz="2400" dirty="0" smtClean="0"/>
              <a:t>Let’s create a service now to play around with:</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800100" lvl="1" indent="-342900">
              <a:buClr>
                <a:schemeClr val="accent1"/>
              </a:buClr>
              <a:buFont typeface="Wingdings" charset="2"/>
              <a:buChar char="q"/>
            </a:pPr>
            <a:r>
              <a:rPr lang="en-US" sz="2000" dirty="0" smtClean="0"/>
              <a:t>NOTE: Notice we are piping the results to </a:t>
            </a:r>
            <a:r>
              <a:rPr lang="en-US" sz="2000" dirty="0" err="1" smtClean="0">
                <a:latin typeface="Courier New" charset="0"/>
                <a:ea typeface="Courier New" charset="0"/>
                <a:cs typeface="Courier New" charset="0"/>
              </a:rPr>
              <a:t>kubectl</a:t>
            </a:r>
            <a:endParaRPr lang="en-US" sz="2000" dirty="0">
              <a:latin typeface="Courier New" charset="0"/>
              <a:ea typeface="Courier New" charset="0"/>
              <a:cs typeface="Courier New" charset="0"/>
            </a:endParaRPr>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This service exposes to a </a:t>
            </a:r>
            <a:r>
              <a:rPr lang="en-US" sz="2400" dirty="0" err="1" smtClean="0"/>
              <a:t>NodePort</a:t>
            </a:r>
            <a:r>
              <a:rPr lang="en-US" sz="2400" dirty="0" smtClean="0"/>
              <a:t> </a:t>
            </a:r>
            <a:r>
              <a:rPr lang="en-US" sz="2400" dirty="0"/>
              <a:t>on the Node. </a:t>
            </a: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To </a:t>
            </a:r>
            <a:r>
              <a:rPr lang="en-US" sz="2400" dirty="0"/>
              <a:t>see which port </a:t>
            </a:r>
            <a:r>
              <a:rPr lang="en-US" sz="2400" dirty="0" smtClean="0"/>
              <a:t>is exposed we can </a:t>
            </a:r>
            <a:r>
              <a:rPr lang="en-US" sz="2400" dirty="0" smtClean="0">
                <a:latin typeface="Courier New" charset="0"/>
                <a:ea typeface="Courier New" charset="0"/>
                <a:cs typeface="Courier New" charset="0"/>
              </a:rPr>
              <a:t>get</a:t>
            </a:r>
            <a:r>
              <a:rPr lang="en-US" sz="2400" dirty="0" smtClean="0"/>
              <a:t> that info, like this:</a:t>
            </a:r>
            <a:endParaRPr lang="en-US" sz="2400" dirty="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Create a </a:t>
            </a:r>
            <a:r>
              <a:rPr lang="en-US" dirty="0" smtClean="0"/>
              <a:t>Service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84</a:t>
            </a:fld>
            <a:endParaRPr lang="en-US" altLang="en-US"/>
          </a:p>
        </p:txBody>
      </p:sp>
      <p:sp>
        <p:nvSpPr>
          <p:cNvPr id="7" name="Content Placeholder 2"/>
          <p:cNvSpPr>
            <a:spLocks noGrp="1"/>
          </p:cNvSpPr>
          <p:nvPr/>
        </p:nvSpPr>
        <p:spPr>
          <a:xfrm>
            <a:off x="1431567" y="1508810"/>
            <a:ext cx="9160233" cy="1143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https://raw.githubusercontent.com/christian-posta/docker-kubernetes-workshop/master/demos/services/inspector-svc.yaml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9" name="Content Placeholder 2"/>
          <p:cNvSpPr>
            <a:spLocks noGrp="1"/>
          </p:cNvSpPr>
          <p:nvPr/>
        </p:nvSpPr>
        <p:spPr>
          <a:xfrm>
            <a:off x="1539966" y="4743114"/>
            <a:ext cx="9173028" cy="34091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get svc/inspector -o template -t "{{.</a:t>
            </a:r>
            <a:r>
              <a:rPr lang="en-US" dirty="0" err="1">
                <a:solidFill>
                  <a:schemeClr val="bg1"/>
                </a:solidFill>
                <a:latin typeface="Courier New" panose="02070309020205020404" pitchFamily="49" charset="0"/>
                <a:cs typeface="Courier New" panose="02070309020205020404" pitchFamily="49" charset="0"/>
              </a:rPr>
              <a:t>spec.ports</a:t>
            </a:r>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1130690"/>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85</a:t>
            </a:fld>
            <a:endParaRPr lang="en-US" altLang="en-US"/>
          </a:p>
        </p:txBody>
      </p:sp>
      <p:sp>
        <p:nvSpPr>
          <p:cNvPr id="5" name="Content Placeholder 2"/>
          <p:cNvSpPr>
            <a:spLocks noGrp="1"/>
          </p:cNvSpPr>
          <p:nvPr/>
        </p:nvSpPr>
        <p:spPr>
          <a:xfrm>
            <a:off x="3479800" y="1676400"/>
            <a:ext cx="5232400" cy="32294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–G http://10.245.1.3:30727/</a:t>
            </a:r>
          </a:p>
        </p:txBody>
      </p:sp>
      <p:sp>
        <p:nvSpPr>
          <p:cNvPr id="6" name="TextBox 5"/>
          <p:cNvSpPr txBox="1"/>
          <p:nvPr/>
        </p:nvSpPr>
        <p:spPr>
          <a:xfrm>
            <a:off x="1140644" y="990600"/>
            <a:ext cx="6324937"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Now, what happens when we do the following:</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479" y="2541283"/>
            <a:ext cx="3480993" cy="3376564"/>
          </a:xfrm>
          <a:prstGeom prst="rect">
            <a:avLst/>
          </a:prstGeom>
        </p:spPr>
      </p:pic>
    </p:spTree>
    <p:extLst>
      <p:ext uri="{BB962C8B-B14F-4D97-AF65-F5344CB8AC3E}">
        <p14:creationId xmlns:p14="http://schemas.microsoft.com/office/powerpoint/2010/main" val="129538266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86</a:t>
            </a:fld>
            <a:endParaRPr lang="en-US" altLang="en-US"/>
          </a:p>
        </p:txBody>
      </p:sp>
      <p:sp>
        <p:nvSpPr>
          <p:cNvPr id="5" name="Content Placeholder 2"/>
          <p:cNvSpPr>
            <a:spLocks noGrp="1"/>
          </p:cNvSpPr>
          <p:nvPr/>
        </p:nvSpPr>
        <p:spPr>
          <a:xfrm>
            <a:off x="3124200" y="1295400"/>
            <a:ext cx="63246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ts val="0"/>
              </a:spcBef>
              <a:buNone/>
            </a:pPr>
            <a:r>
              <a:rPr lang="pt-BR" sz="1400" dirty="0" smtClean="0">
                <a:solidFill>
                  <a:schemeClr val="tx1"/>
                </a:solidFill>
                <a:latin typeface="Courier New" panose="02070309020205020404" pitchFamily="49" charset="0"/>
                <a:cs typeface="Courier New" panose="02070309020205020404" pitchFamily="49" charset="0"/>
              </a:rPr>
              <a:t>&lt;!</a:t>
            </a:r>
            <a:r>
              <a:rPr lang="pt-BR" sz="1400" dirty="0">
                <a:solidFill>
                  <a:schemeClr val="tx1"/>
                </a:solidFill>
                <a:latin typeface="Courier New" panose="02070309020205020404" pitchFamily="49" charset="0"/>
                <a:cs typeface="Courier New" panose="02070309020205020404" pitchFamily="49" charset="0"/>
              </a:rPr>
              <a:t>DOCTYPE html&gt;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 lang="en"&gt;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&lt;link rel="stylesheet" href="css/bootstrap.min.css"&gt;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 class="container"&gt;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&lt;h1&gt;Inspector&lt;/h1&gt;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&lt;b&gt;Home&lt;/b&gt;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href="./env"&gt;Environment&lt;/a&gt;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href="./mnt"&gt;Mounts&lt;/a&gt;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href="./net"&gt;Network&lt;/a&gt;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&lt;p&gt;Version: Inspector 1.0.0&lt;/p&gt;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&lt;/html&gt;</a:t>
            </a:r>
          </a:p>
        </p:txBody>
      </p:sp>
      <p:sp>
        <p:nvSpPr>
          <p:cNvPr id="6" name="TextBox 5"/>
          <p:cNvSpPr txBox="1"/>
          <p:nvPr/>
        </p:nvSpPr>
        <p:spPr>
          <a:xfrm>
            <a:off x="1141364" y="986135"/>
            <a:ext cx="1449436"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2125464471"/>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97279" y="1066801"/>
            <a:ext cx="10058401" cy="480229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That’s now </a:t>
            </a:r>
            <a:r>
              <a:rPr lang="en-US" sz="2400" dirty="0" smtClean="0">
                <a:latin typeface="Courier New" charset="0"/>
                <a:ea typeface="Courier New" charset="0"/>
                <a:cs typeface="Courier New" charset="0"/>
              </a:rPr>
              <a:t>curl</a:t>
            </a:r>
            <a:r>
              <a:rPr lang="en-US" sz="2400" dirty="0" smtClean="0"/>
              <a:t> </a:t>
            </a:r>
            <a:r>
              <a:rPr lang="en-US" sz="2400" dirty="0" smtClean="0">
                <a:latin typeface="Courier New" charset="0"/>
                <a:ea typeface="Courier New" charset="0"/>
                <a:cs typeface="Courier New" charset="0"/>
              </a:rPr>
              <a:t>/net</a:t>
            </a:r>
            <a:r>
              <a:rPr lang="en-US" sz="2400" dirty="0" smtClean="0"/>
              <a:t>, like this:</a:t>
            </a:r>
          </a:p>
          <a:p>
            <a:pPr fontAlgn="auto">
              <a:buFont typeface="Wingdings" panose="05000000000000000000" pitchFamily="2" charset="2"/>
              <a:buChar char="q"/>
            </a:pPr>
            <a:endParaRPr lang="en-US" sz="2400" dirty="0"/>
          </a:p>
          <a:p>
            <a:pPr fontAlgn="auto">
              <a:buFont typeface="Wingdings" panose="05000000000000000000" pitchFamily="2" charset="2"/>
              <a:buChar char="q"/>
            </a:pPr>
            <a:endParaRPr lang="en-US" sz="2400" dirty="0"/>
          </a:p>
          <a:p>
            <a:pPr fontAlgn="auto">
              <a:buFont typeface="Wingdings" panose="05000000000000000000" pitchFamily="2" charset="2"/>
              <a:buChar char="q"/>
            </a:pPr>
            <a:r>
              <a:rPr lang="en-US" sz="2400" dirty="0" smtClean="0"/>
              <a:t>Output:</a:t>
            </a:r>
          </a:p>
          <a:p>
            <a:pPr fontAlgn="auto"/>
            <a:r>
              <a:rPr lang="en-US" sz="2400" dirty="0" smtClean="0"/>
              <a:t/>
            </a:r>
            <a:br>
              <a:rPr lang="en-US" sz="2400" dirty="0" smtClean="0"/>
            </a:br>
            <a:endParaRPr lang="en-US" sz="2400" dirty="0"/>
          </a:p>
        </p:txBody>
      </p:sp>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87</a:t>
            </a:fld>
            <a:endParaRPr lang="en-US" altLang="en-US"/>
          </a:p>
        </p:txBody>
      </p:sp>
      <p:sp>
        <p:nvSpPr>
          <p:cNvPr id="5" name="Content Placeholder 2"/>
          <p:cNvSpPr>
            <a:spLocks noGrp="1"/>
          </p:cNvSpPr>
          <p:nvPr/>
        </p:nvSpPr>
        <p:spPr>
          <a:xfrm>
            <a:off x="2891789" y="2922694"/>
            <a:ext cx="6408421"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600" dirty="0" smtClean="0">
                <a:solidFill>
                  <a:schemeClr val="tx1"/>
                </a:solidFill>
                <a:latin typeface="Courier New" panose="02070309020205020404" pitchFamily="49" charset="0"/>
                <a:cs typeface="Courier New" panose="02070309020205020404" pitchFamily="49" charset="0"/>
              </a:rPr>
              <a:t>&lt;</a:t>
            </a:r>
            <a:r>
              <a:rPr lang="pt-BR" sz="1600" dirty="0">
                <a:solidFill>
                  <a:schemeClr val="tx1"/>
                </a:solidFill>
                <a:latin typeface="Courier New" panose="02070309020205020404" pitchFamily="49" charset="0"/>
                <a:cs typeface="Courier New" panose="02070309020205020404" pitchFamily="49" charset="0"/>
              </a:rPr>
              <a:t>snipped&gt;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&lt;td&gt;eth0&lt;/td&gt;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&lt;td&gt;02:42:0a:f6:01:0e&lt;/td&gt;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&lt;td&gt;&lt;ul class="list-unstyled"&gt;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&lt;li&gt;10.246.1.14/24&lt;/li&gt;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&lt;li&gt;fe80::42:aff:fef6:10e/64&lt;/li&gt;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&lt;/snipped&gt;</a:t>
            </a:r>
          </a:p>
        </p:txBody>
      </p:sp>
      <p:sp>
        <p:nvSpPr>
          <p:cNvPr id="6" name="Content Placeholder 2"/>
          <p:cNvSpPr>
            <a:spLocks noGrp="1"/>
          </p:cNvSpPr>
          <p:nvPr/>
        </p:nvSpPr>
        <p:spPr>
          <a:xfrm>
            <a:off x="3276509" y="1752600"/>
            <a:ext cx="5638982"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dirty="0" smtClean="0">
                <a:solidFill>
                  <a:schemeClr val="bg1"/>
                </a:solidFill>
                <a:latin typeface="Courier New" panose="02070309020205020404" pitchFamily="49" charset="0"/>
                <a:cs typeface="Courier New" panose="02070309020205020404" pitchFamily="49" charset="0"/>
              </a:rPr>
              <a:t> </a:t>
            </a: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://10.245.1.3:30727/net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9847247"/>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88</a:t>
            </a:fld>
            <a:endParaRPr lang="en-US" altLang="en-US"/>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Overall </a:t>
            </a:r>
            <a:r>
              <a:rPr lang="en-US" dirty="0" smtClean="0"/>
              <a:t>Kubernetes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40" y="762000"/>
            <a:ext cx="7128420" cy="5356860"/>
          </a:xfrm>
          <a:prstGeom prst="rect">
            <a:avLst/>
          </a:prstGeom>
        </p:spPr>
      </p:pic>
    </p:spTree>
    <p:extLst>
      <p:ext uri="{BB962C8B-B14F-4D97-AF65-F5344CB8AC3E}">
        <p14:creationId xmlns:p14="http://schemas.microsoft.com/office/powerpoint/2010/main" val="4206186309"/>
      </p:ext>
    </p:extLst>
  </p:cSld>
  <p:clrMapOvr>
    <a:masterClrMapping/>
  </p:clrMapOvr>
  <p:transition>
    <p:fade/>
  </p:transition>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45113</TotalTime>
  <Words>4643</Words>
  <Application>Microsoft Macintosh PowerPoint</Application>
  <PresentationFormat>Widescreen</PresentationFormat>
  <Paragraphs>1080</Paragraphs>
  <Slides>89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Angsana New</vt:lpstr>
      <vt:lpstr>Calibri</vt:lpstr>
      <vt:lpstr>Calibri Light</vt:lpstr>
      <vt:lpstr>Courier New</vt:lpstr>
      <vt:lpstr>Wingdings</vt:lpstr>
      <vt:lpstr>Green-1</vt:lpstr>
      <vt:lpstr>Kubernetes Deep Dive</vt:lpstr>
      <vt:lpstr>Agenda</vt:lpstr>
      <vt:lpstr>Docker Recap</vt:lpstr>
      <vt:lpstr>Docker Recap</vt:lpstr>
      <vt:lpstr>Why Docker Matters</vt:lpstr>
      <vt:lpstr>Why you Win with Docker-Based Solutions</vt:lpstr>
      <vt:lpstr>Enter Kubernetes</vt:lpstr>
      <vt:lpstr>Simple Kubernetes Architecture</vt:lpstr>
      <vt:lpstr>Overall Kubernetes</vt:lpstr>
      <vt:lpstr>Containerize all the Things</vt:lpstr>
      <vt:lpstr>What is a Kube?</vt:lpstr>
      <vt:lpstr>Kube is Kubernetes</vt:lpstr>
      <vt:lpstr>What Does Kubernetes Do?</vt:lpstr>
      <vt:lpstr>Why is it Important</vt:lpstr>
      <vt:lpstr>Kubernetes Core Concepts</vt:lpstr>
      <vt:lpstr>Reconciliation of End State</vt:lpstr>
      <vt:lpstr>Kubernetes Control Plane</vt:lpstr>
      <vt:lpstr>etcd</vt:lpstr>
      <vt:lpstr>Kubernetes Nodes</vt:lpstr>
      <vt:lpstr>Kubernetes Nodes</vt:lpstr>
      <vt:lpstr>Kubernetes Nodes</vt:lpstr>
      <vt:lpstr>Cluster Add-Ons</vt:lpstr>
      <vt:lpstr>DEMO</vt:lpstr>
      <vt:lpstr>Set up Kubernetes</vt:lpstr>
      <vt:lpstr>Final Output</vt:lpstr>
      <vt:lpstr>Kubernetes Deep Dive</vt:lpstr>
      <vt:lpstr>Kubernetes Core Concepts</vt:lpstr>
      <vt:lpstr>Kubernetes Pods</vt:lpstr>
      <vt:lpstr>Kubernetes Pods</vt:lpstr>
      <vt:lpstr>Kubernetes Pods</vt:lpstr>
      <vt:lpstr>Pod Probes</vt:lpstr>
      <vt:lpstr>Pod Restart Policies</vt:lpstr>
      <vt:lpstr>Restart Policies Examples</vt:lpstr>
      <vt:lpstr>Restart Policies Examples</vt:lpstr>
      <vt:lpstr>Termination Messages Practices</vt:lpstr>
      <vt:lpstr>Your First Pod</vt:lpstr>
      <vt:lpstr>Deploy the influxdb Pod</vt:lpstr>
      <vt:lpstr>Deploy the influxdb Pod</vt:lpstr>
      <vt:lpstr>Interact with Your First Kubernetes Pod</vt:lpstr>
      <vt:lpstr>Interact with Your First Kubernetes Pod</vt:lpstr>
      <vt:lpstr>Interact with Your First Kubernetes Pod</vt:lpstr>
      <vt:lpstr>Interact with Your First Kubernetes Pod</vt:lpstr>
      <vt:lpstr>Adding Readiness and Liveness Checks</vt:lpstr>
      <vt:lpstr>Adding Readiness and Liveness Checks</vt:lpstr>
      <vt:lpstr>Adding Resource Constraints to Our Pods</vt:lpstr>
      <vt:lpstr>Adding Resource Constraints to Our Pods</vt:lpstr>
      <vt:lpstr>Stateful Containers</vt:lpstr>
      <vt:lpstr>Stateful Containers</vt:lpstr>
      <vt:lpstr>Stateful Containers</vt:lpstr>
      <vt:lpstr>Stateful Containers</vt:lpstr>
      <vt:lpstr>Stateful Containers</vt:lpstr>
      <vt:lpstr>Pods in Production</vt:lpstr>
      <vt:lpstr>Grouping</vt:lpstr>
      <vt:lpstr>Grouping</vt:lpstr>
      <vt:lpstr>What are Kubernetes Labels?</vt:lpstr>
      <vt:lpstr>Label Examples</vt:lpstr>
      <vt:lpstr>Keys and Values</vt:lpstr>
      <vt:lpstr>Example Labels</vt:lpstr>
      <vt:lpstr>Selectors for Grouping</vt:lpstr>
      <vt:lpstr>Example Selectors</vt:lpstr>
      <vt:lpstr>Annotations</vt:lpstr>
      <vt:lpstr>What Should you Label and Annotate?</vt:lpstr>
      <vt:lpstr>Scaling and Ensuring Cluster Invariants</vt:lpstr>
      <vt:lpstr>Replication Controllers</vt:lpstr>
      <vt:lpstr>Replication Controllers</vt:lpstr>
      <vt:lpstr>Replication Controllers</vt:lpstr>
      <vt:lpstr>Replication Controller</vt:lpstr>
      <vt:lpstr>Replication Controller</vt:lpstr>
      <vt:lpstr>Scale Up</vt:lpstr>
      <vt:lpstr>Scale Down</vt:lpstr>
      <vt:lpstr>Autoscaling</vt:lpstr>
      <vt:lpstr>Loadbalancing Service Discovery</vt:lpstr>
      <vt:lpstr>You Have Lots of Pods</vt:lpstr>
      <vt:lpstr>Kubernetes Services</vt:lpstr>
      <vt:lpstr>Kubernetes Services</vt:lpstr>
      <vt:lpstr>Kubernetes Services</vt:lpstr>
      <vt:lpstr>Kubernetes Services – No Selectors</vt:lpstr>
      <vt:lpstr>Kubernetes Services – No Selectors</vt:lpstr>
      <vt:lpstr>How it Works</vt:lpstr>
      <vt:lpstr>How it Works</vt:lpstr>
      <vt:lpstr>Discovering Services from Collaborators</vt:lpstr>
      <vt:lpstr>Service Types</vt:lpstr>
      <vt:lpstr>Combine Service and RC Resources</vt:lpstr>
      <vt:lpstr>Create a Service</vt:lpstr>
      <vt:lpstr>Output from Inspector Service</vt:lpstr>
      <vt:lpstr>Output from Inspector Service</vt:lpstr>
      <vt:lpstr>Output from Inspector Service</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1324</cp:revision>
  <dcterms:created xsi:type="dcterms:W3CDTF">2010-11-02T19:01:47Z</dcterms:created>
  <dcterms:modified xsi:type="dcterms:W3CDTF">2017-06-22T19:21:19Z</dcterms:modified>
</cp:coreProperties>
</file>