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77" r:id="rId6"/>
    <p:sldId id="260" r:id="rId7"/>
    <p:sldId id="261" r:id="rId8"/>
    <p:sldId id="262" r:id="rId9"/>
    <p:sldId id="263" r:id="rId10"/>
    <p:sldId id="264" r:id="rId11"/>
    <p:sldId id="267" r:id="rId12"/>
    <p:sldId id="266" r:id="rId13"/>
    <p:sldId id="268" r:id="rId14"/>
    <p:sldId id="269" r:id="rId15"/>
    <p:sldId id="273" r:id="rId16"/>
    <p:sldId id="274" r:id="rId17"/>
    <p:sldId id="276" r:id="rId18"/>
    <p:sldId id="275" r:id="rId19"/>
    <p:sldId id="272" r:id="rId20"/>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D8CA"/>
          </a:solidFill>
        </a:fill>
      </a:tcStyle>
    </a:wholeTbl>
    <a:band2H>
      <a:tcTxStyle/>
      <a:tcStyle>
        <a:tcBdr/>
        <a:fill>
          <a:solidFill>
            <a:srgbClr val="FAEC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0CD"/>
          </a:solidFill>
        </a:fill>
      </a:tcStyle>
    </a:wholeTbl>
    <a:band2H>
      <a:tcTxStyle/>
      <a:tcStyle>
        <a:tcBdr/>
        <a:fill>
          <a:solidFill>
            <a:srgbClr val="EDE9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FD9"/>
          </a:solidFill>
        </a:fill>
      </a:tcStyle>
    </a:wholeTbl>
    <a:band2H>
      <a:tcTxStyle/>
      <a:tcStyle>
        <a:tcBdr/>
        <a:fill>
          <a:solidFill>
            <a:srgbClr val="EEF0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216"/>
    <p:restoredTop sz="86384"/>
  </p:normalViewPr>
  <p:slideViewPr>
    <p:cSldViewPr snapToGrid="0" snapToObjects="1" showGuides="1">
      <p:cViewPr>
        <p:scale>
          <a:sx n="75" d="100"/>
          <a:sy n="75" d="100"/>
        </p:scale>
        <p:origin x="496" y="6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spcBef>
        <a:spcPts val="400"/>
      </a:spcBef>
      <a:defRPr sz="1200">
        <a:latin typeface="+mj-lt"/>
        <a:ea typeface="+mj-ea"/>
        <a:cs typeface="+mj-cs"/>
        <a:sym typeface="Calibri"/>
      </a:defRPr>
    </a:lvl1pPr>
    <a:lvl2pPr indent="228600" defTabSz="457200" latinLnBrk="0">
      <a:spcBef>
        <a:spcPts val="400"/>
      </a:spcBef>
      <a:defRPr sz="1200">
        <a:latin typeface="+mj-lt"/>
        <a:ea typeface="+mj-ea"/>
        <a:cs typeface="+mj-cs"/>
        <a:sym typeface="Calibri"/>
      </a:defRPr>
    </a:lvl2pPr>
    <a:lvl3pPr indent="457200" defTabSz="457200" latinLnBrk="0">
      <a:spcBef>
        <a:spcPts val="400"/>
      </a:spcBef>
      <a:defRPr sz="1200">
        <a:latin typeface="+mj-lt"/>
        <a:ea typeface="+mj-ea"/>
        <a:cs typeface="+mj-cs"/>
        <a:sym typeface="Calibri"/>
      </a:defRPr>
    </a:lvl3pPr>
    <a:lvl4pPr indent="685800" defTabSz="457200" latinLnBrk="0">
      <a:spcBef>
        <a:spcPts val="400"/>
      </a:spcBef>
      <a:defRPr sz="1200">
        <a:latin typeface="+mj-lt"/>
        <a:ea typeface="+mj-ea"/>
        <a:cs typeface="+mj-cs"/>
        <a:sym typeface="Calibri"/>
      </a:defRPr>
    </a:lvl4pPr>
    <a:lvl5pPr indent="914400" defTabSz="457200" latinLnBrk="0">
      <a:spcBef>
        <a:spcPts val="400"/>
      </a:spcBef>
      <a:defRPr sz="1200">
        <a:latin typeface="+mj-lt"/>
        <a:ea typeface="+mj-ea"/>
        <a:cs typeface="+mj-cs"/>
        <a:sym typeface="Calibri"/>
      </a:defRPr>
    </a:lvl5pPr>
    <a:lvl6pPr indent="1143000" defTabSz="457200" latinLnBrk="0">
      <a:spcBef>
        <a:spcPts val="400"/>
      </a:spcBef>
      <a:defRPr sz="1200">
        <a:latin typeface="+mj-lt"/>
        <a:ea typeface="+mj-ea"/>
        <a:cs typeface="+mj-cs"/>
        <a:sym typeface="Calibri"/>
      </a:defRPr>
    </a:lvl6pPr>
    <a:lvl7pPr indent="1371600" defTabSz="457200" latinLnBrk="0">
      <a:spcBef>
        <a:spcPts val="400"/>
      </a:spcBef>
      <a:defRPr sz="1200">
        <a:latin typeface="+mj-lt"/>
        <a:ea typeface="+mj-ea"/>
        <a:cs typeface="+mj-cs"/>
        <a:sym typeface="Calibri"/>
      </a:defRPr>
    </a:lvl7pPr>
    <a:lvl8pPr indent="1600200" defTabSz="457200" latinLnBrk="0">
      <a:spcBef>
        <a:spcPts val="400"/>
      </a:spcBef>
      <a:defRPr sz="1200">
        <a:latin typeface="+mj-lt"/>
        <a:ea typeface="+mj-ea"/>
        <a:cs typeface="+mj-cs"/>
        <a:sym typeface="Calibri"/>
      </a:defRPr>
    </a:lvl8pPr>
    <a:lvl9pPr indent="1828800" defTabSz="457200" latinLnBrk="0">
      <a:spcBef>
        <a:spcPts val="400"/>
      </a:spcBef>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9547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endParaRPr/>
          </a:p>
        </p:txBody>
      </p:sp>
      <p:sp>
        <p:nvSpPr>
          <p:cNvPr id="165" name="Shape 165"/>
          <p:cNvSpPr>
            <a:spLocks noGrp="1"/>
          </p:cNvSpPr>
          <p:nvPr>
            <p:ph type="body" sz="quarter" idx="1"/>
          </p:nvPr>
        </p:nvSpPr>
        <p:spPr>
          <a:prstGeom prst="rect">
            <a:avLst/>
          </a:prstGeom>
        </p:spPr>
        <p:txBody>
          <a:bodyPr/>
          <a:lstStyle/>
          <a:p>
            <a:r>
              <a:rPr dirty="0"/>
              <a:t>container</a:t>
            </a:r>
          </a:p>
          <a:p>
            <a:r>
              <a:rPr dirty="0"/>
              <a:t>A container is a runtime instance of a docker image.</a:t>
            </a:r>
          </a:p>
          <a:p>
            <a:r>
              <a:rPr dirty="0"/>
              <a:t>A Docker container consists of</a:t>
            </a:r>
          </a:p>
          <a:p>
            <a:r>
              <a:rPr dirty="0"/>
              <a:t>-A Docker image</a:t>
            </a:r>
          </a:p>
          <a:p>
            <a:r>
              <a:rPr dirty="0"/>
              <a:t>-Execution environment</a:t>
            </a:r>
          </a:p>
          <a:p>
            <a:r>
              <a:rPr dirty="0"/>
              <a:t>-A standard set of instructions</a:t>
            </a:r>
          </a:p>
          <a:p>
            <a:r>
              <a:rPr dirty="0"/>
              <a:t>The concept is borrowed from Shipping Containers, which define a standard to ship goods globally. Docker defines a standard to ship software.</a:t>
            </a:r>
          </a:p>
          <a:p>
            <a:endParaRPr dirty="0"/>
          </a:p>
          <a:p>
            <a:endParaRPr dirty="0"/>
          </a:p>
          <a:p>
            <a:r>
              <a:rPr dirty="0"/>
              <a:t>image</a:t>
            </a:r>
          </a:p>
          <a:p>
            <a:r>
              <a:rPr dirty="0"/>
              <a:t>Docker images are the basis of containers. An Image is an ordered collection of root filesystem changes and the corresponding execution parameters for use within a container runtime. An image typically contains a union of layered filesystems stacked on top of each other. An image does not have state and it never changes.</a:t>
            </a:r>
          </a:p>
          <a:p>
            <a:endParaRPr dirty="0"/>
          </a:p>
          <a:p>
            <a:endParaRPr dirty="0"/>
          </a:p>
          <a:p>
            <a:r>
              <a:rPr dirty="0"/>
              <a:t>tag</a:t>
            </a:r>
          </a:p>
          <a:p>
            <a:r>
              <a:rPr dirty="0"/>
              <a:t>A tag is a label applied to a Docker image in a repository. tags are how various images in a repository are distinguished from each other.</a:t>
            </a:r>
          </a:p>
          <a:p>
            <a:endParaRPr dirty="0"/>
          </a:p>
          <a:p>
            <a:r>
              <a:rPr dirty="0"/>
              <a:t>Note : This label is not related to the key=value labels set for docker daemon</a:t>
            </a:r>
          </a:p>
          <a:p>
            <a:endParaRPr dirty="0"/>
          </a:p>
          <a:p>
            <a:endParaRPr dirty="0"/>
          </a:p>
          <a:p>
            <a:r>
              <a:rPr dirty="0"/>
              <a:t>aufs</a:t>
            </a:r>
          </a:p>
          <a:p>
            <a:r>
              <a:rPr dirty="0"/>
              <a:t>aufs (advanced multi layered unification filesystem) is a Linux filesystem that Docker supports as a storage backend. It implements the union mount for Linux file systems.</a:t>
            </a:r>
          </a:p>
          <a:p>
            <a:endParaRPr dirty="0"/>
          </a:p>
          <a:p>
            <a:r>
              <a:rPr dirty="0"/>
              <a:t>base image</a:t>
            </a:r>
          </a:p>
          <a:p>
            <a:r>
              <a:rPr dirty="0"/>
              <a:t>An image that has no parent is a base image.</a:t>
            </a:r>
          </a:p>
          <a:p>
            <a:endParaRPr dirty="0"/>
          </a:p>
          <a:p>
            <a:r>
              <a:rPr dirty="0"/>
              <a:t>boot2docker</a:t>
            </a:r>
          </a:p>
          <a:p>
            <a:r>
              <a:rPr dirty="0"/>
              <a:t>boot2docker is a lightweight Linux distribution made specifically to run Docker containers. The boot2docker management tool for Mac and Windows was deprecated and replaced by docker-machine which you can install with the Docker Toolbox.</a:t>
            </a:r>
          </a:p>
          <a:p>
            <a:endParaRPr dirty="0"/>
          </a:p>
          <a:p>
            <a:r>
              <a:rPr dirty="0"/>
              <a:t>btrfs</a:t>
            </a:r>
          </a:p>
          <a:p>
            <a:r>
              <a:rPr dirty="0"/>
              <a:t>btrfs (B-tree file system) is a Linux filesystem that Docker supports as a storage backend. It is a copy-on-write filesystem.</a:t>
            </a:r>
          </a:p>
          <a:p>
            <a:endParaRPr dirty="0"/>
          </a:p>
          <a:p>
            <a:r>
              <a:rPr dirty="0"/>
              <a:t>build</a:t>
            </a:r>
          </a:p>
          <a:p>
            <a:r>
              <a:rPr dirty="0"/>
              <a:t>build is the process of building Docker images using a Dockerfile. The build uses a Dockerfile and a “context”. The context is the set of files in the directory in which the image is built.</a:t>
            </a:r>
          </a:p>
          <a:p>
            <a:endParaRPr dirty="0"/>
          </a:p>
          <a:p>
            <a:r>
              <a:rPr dirty="0"/>
              <a:t>cgroups</a:t>
            </a:r>
          </a:p>
          <a:p>
            <a:r>
              <a:rPr dirty="0"/>
              <a:t>cgroups is a Linux kernel feature that limits, accounts for, and isolates the resource usage (CPU, memory, disk I/O, network, etc.) of a collection of processes. Docker relies on cgroups to control and isolate resource limits.</a:t>
            </a:r>
          </a:p>
          <a:p>
            <a:endParaRPr dirty="0"/>
          </a:p>
          <a:p>
            <a:r>
              <a:rPr dirty="0"/>
              <a:t>Also known as : control groups</a:t>
            </a:r>
          </a:p>
          <a:p>
            <a:endParaRPr dirty="0"/>
          </a:p>
          <a:p>
            <a:r>
              <a:rPr dirty="0"/>
              <a:t>Compose</a:t>
            </a:r>
          </a:p>
          <a:p>
            <a:r>
              <a:rPr dirty="0"/>
              <a:t>Compose is a tool for defining and running complex applications with Docker. With compose, you define a multi-container application in a single file, then spin your application up in a single command which does everything that needs to be done to get it running.</a:t>
            </a:r>
          </a:p>
          <a:p>
            <a:endParaRPr dirty="0"/>
          </a:p>
          <a:p>
            <a:r>
              <a:rPr dirty="0"/>
              <a:t>Also known as : docker-compose, fig</a:t>
            </a:r>
          </a:p>
          <a:p>
            <a:endParaRPr dirty="0"/>
          </a:p>
          <a:p>
            <a:r>
              <a:rPr dirty="0"/>
              <a:t>container</a:t>
            </a:r>
          </a:p>
          <a:p>
            <a:r>
              <a:rPr dirty="0"/>
              <a:t>A container is a runtime instance of a docker image.</a:t>
            </a:r>
          </a:p>
          <a:p>
            <a:endParaRPr dirty="0"/>
          </a:p>
          <a:p>
            <a:r>
              <a:rPr dirty="0"/>
              <a:t>A Docker container consists of</a:t>
            </a:r>
          </a:p>
          <a:p>
            <a:endParaRPr dirty="0"/>
          </a:p>
          <a:p>
            <a:r>
              <a:rPr dirty="0"/>
              <a:t>A Docker image</a:t>
            </a:r>
          </a:p>
          <a:p>
            <a:r>
              <a:rPr dirty="0"/>
              <a:t>Execution environment</a:t>
            </a:r>
          </a:p>
          <a:p>
            <a:r>
              <a:rPr dirty="0"/>
              <a:t>A standard set of instructions</a:t>
            </a:r>
          </a:p>
          <a:p>
            <a:r>
              <a:rPr dirty="0"/>
              <a:t>The concept is borrowed from Shipping Containers, which define a standard to ship goods globally. Docker defines a standard to ship software.</a:t>
            </a:r>
          </a:p>
          <a:p>
            <a:endParaRPr dirty="0"/>
          </a:p>
          <a:p>
            <a:r>
              <a:rPr dirty="0"/>
              <a:t>data volume</a:t>
            </a:r>
          </a:p>
          <a:p>
            <a:r>
              <a:rPr dirty="0"/>
              <a:t>A data volume is a specially-designated directory within one or more containers that bypasses the Union File System. Data volumes are designed to persist data, independent of the container’s life cycle. Docker therefore never automatically delete volumes when you remove a container, nor will it “garbage collect” volumes that are no longer referenced by a container.</a:t>
            </a:r>
          </a:p>
          <a:p>
            <a:endParaRPr dirty="0"/>
          </a:p>
          <a:p>
            <a:r>
              <a:rPr dirty="0"/>
              <a:t>Docker</a:t>
            </a:r>
          </a:p>
          <a:p>
            <a:r>
              <a:rPr dirty="0"/>
              <a:t>The term Docker can refer to</a:t>
            </a:r>
          </a:p>
          <a:p>
            <a:endParaRPr dirty="0"/>
          </a:p>
          <a:p>
            <a:r>
              <a:rPr dirty="0"/>
              <a:t>The Docker project as a whole, which is a platform for developers and sysadmins to develop, ship, and run applications</a:t>
            </a:r>
          </a:p>
          <a:p>
            <a:r>
              <a:rPr dirty="0"/>
              <a:t>The docker daemon process running on the host which manages images and containers</a:t>
            </a:r>
          </a:p>
          <a:p>
            <a:r>
              <a:rPr dirty="0"/>
              <a:t>Docker Hub</a:t>
            </a:r>
          </a:p>
          <a:p>
            <a:r>
              <a:rPr dirty="0"/>
              <a:t>The Docker Hub is a centralized resource for working with Docker and its components. It provides the following services:</a:t>
            </a:r>
          </a:p>
          <a:p>
            <a:endParaRPr dirty="0"/>
          </a:p>
          <a:p>
            <a:r>
              <a:rPr dirty="0"/>
              <a:t>Docker image hosting</a:t>
            </a:r>
          </a:p>
          <a:p>
            <a:r>
              <a:rPr dirty="0"/>
              <a:t>User authentication</a:t>
            </a:r>
          </a:p>
          <a:p>
            <a:r>
              <a:rPr dirty="0"/>
              <a:t>Automated image builds and work-flow tools such as build triggers and web hooks</a:t>
            </a:r>
          </a:p>
          <a:p>
            <a:r>
              <a:rPr dirty="0"/>
              <a:t>Integration with GitHub and Bitbucket</a:t>
            </a:r>
          </a:p>
          <a:p>
            <a:r>
              <a:rPr dirty="0"/>
              <a:t>Dockerfile</a:t>
            </a:r>
          </a:p>
          <a:p>
            <a:r>
              <a:rPr dirty="0"/>
              <a:t>A Dockerfile is a text document that contains all the commands you would normally execute manually in order to build a Docker image. Docker can build images automatically by reading the instructions from a Dockerfile.</a:t>
            </a:r>
          </a:p>
          <a:p>
            <a:endParaRPr dirty="0"/>
          </a:p>
          <a:p>
            <a:r>
              <a:rPr dirty="0"/>
              <a:t>filesystem</a:t>
            </a:r>
          </a:p>
          <a:p>
            <a:r>
              <a:rPr dirty="0"/>
              <a:t>A file system is the method an operating system uses to name files and assign them locations for efficient storage and retrieval.</a:t>
            </a:r>
          </a:p>
          <a:p>
            <a:endParaRPr dirty="0"/>
          </a:p>
          <a:p>
            <a:r>
              <a:rPr dirty="0"/>
              <a:t>Examples :</a:t>
            </a:r>
          </a:p>
          <a:p>
            <a:endParaRPr dirty="0"/>
          </a:p>
          <a:p>
            <a:r>
              <a:rPr dirty="0"/>
              <a:t>Linux : ext4, aufs, btrfs, zfs</a:t>
            </a:r>
          </a:p>
          <a:p>
            <a:r>
              <a:rPr dirty="0"/>
              <a:t>Windows : NTFS</a:t>
            </a:r>
          </a:p>
          <a:p>
            <a:r>
              <a:rPr dirty="0"/>
              <a:t>macOS : HFS+</a:t>
            </a:r>
          </a:p>
          <a:p>
            <a:r>
              <a:rPr dirty="0"/>
              <a:t>image</a:t>
            </a:r>
          </a:p>
          <a:p>
            <a:r>
              <a:rPr dirty="0"/>
              <a:t>Docker images are the basis of containers. An Image is an ordered collection of root filesystem changes and the corresponding execution parameters for use within a container runtime. An image typically contains a union of layered filesystems stacked on top of each other. An image does not have state and it never changes.</a:t>
            </a:r>
          </a:p>
          <a:p>
            <a:endParaRPr dirty="0"/>
          </a:p>
          <a:p>
            <a:r>
              <a:rPr dirty="0"/>
              <a:t>libcontainer</a:t>
            </a:r>
          </a:p>
          <a:p>
            <a:r>
              <a:rPr dirty="0"/>
              <a:t>libcontainer provides a native Go implementation for creating containers with namespaces, cgroups, capabilities, and filesystem access controls. It allows you to manage the lifecycle of the container performing additional operations after the container is created.</a:t>
            </a:r>
          </a:p>
          <a:p>
            <a:endParaRPr dirty="0"/>
          </a:p>
          <a:p>
            <a:r>
              <a:rPr dirty="0"/>
              <a:t>libnetwork</a:t>
            </a:r>
          </a:p>
          <a:p>
            <a:r>
              <a:rPr dirty="0"/>
              <a:t>libnetwork provides a native Go implementation for creating and managing container network namespaces and other network resources. It manage the networking lifecycle of the container performing additional operations after the container is created.</a:t>
            </a:r>
          </a:p>
          <a:p>
            <a:endParaRPr dirty="0"/>
          </a:p>
          <a:p>
            <a:r>
              <a:rPr dirty="0"/>
              <a:t>link</a:t>
            </a:r>
          </a:p>
          <a:p>
            <a:r>
              <a:rPr dirty="0"/>
              <a:t>links provide a legacy interface to connect Docker containers running on the same host to each other without exposing the hosts’ network ports. Use the Docker networks feature instead.</a:t>
            </a:r>
          </a:p>
          <a:p>
            <a:endParaRPr dirty="0"/>
          </a:p>
          <a:p>
            <a:r>
              <a:rPr dirty="0"/>
              <a:t>Machine</a:t>
            </a:r>
          </a:p>
          <a:p>
            <a:r>
              <a:rPr dirty="0"/>
              <a:t>Machine is a Docker tool which makes it really easy to create Docker hosts on your computer, on cloud providers and inside your own data center. It creates servers, installs Docker on them, then configures the Docker client to talk to them.</a:t>
            </a:r>
          </a:p>
          <a:p>
            <a:endParaRPr dirty="0"/>
          </a:p>
          <a:p>
            <a:r>
              <a:rPr dirty="0"/>
              <a:t>Also known as : docker-machine</a:t>
            </a:r>
          </a:p>
          <a:p>
            <a:endParaRPr dirty="0"/>
          </a:p>
          <a:p>
            <a:r>
              <a:rPr dirty="0"/>
              <a:t>node</a:t>
            </a:r>
          </a:p>
          <a:p>
            <a:r>
              <a:rPr dirty="0"/>
              <a:t>A node is a physical or virtual machine running an instance of the Docker Engine in swarm mode.</a:t>
            </a:r>
          </a:p>
          <a:p>
            <a:endParaRPr dirty="0"/>
          </a:p>
          <a:p>
            <a:r>
              <a:rPr dirty="0"/>
              <a:t>Manager nodes perform swarm management and orchestration duties. By default manager nodes are also worker nodes.</a:t>
            </a:r>
          </a:p>
          <a:p>
            <a:endParaRPr dirty="0"/>
          </a:p>
          <a:p>
            <a:r>
              <a:rPr dirty="0"/>
              <a:t>Worker nodes execute tasks.</a:t>
            </a:r>
          </a:p>
          <a:p>
            <a:endParaRPr dirty="0"/>
          </a:p>
          <a:p>
            <a:r>
              <a:rPr dirty="0"/>
              <a:t>overlay network driver</a:t>
            </a:r>
          </a:p>
          <a:p>
            <a:r>
              <a:rPr dirty="0"/>
              <a:t>Overlay network driver provides out of the box multi-host network connectivity for docker containers in a cluster.</a:t>
            </a:r>
          </a:p>
          <a:p>
            <a:endParaRPr dirty="0"/>
          </a:p>
          <a:p>
            <a:r>
              <a:rPr dirty="0"/>
              <a:t>overlay storage driver</a:t>
            </a:r>
          </a:p>
          <a:p>
            <a:r>
              <a:rPr dirty="0"/>
              <a:t>OverlayFS is a filesystem service for Linux which implements a union mount for other file systems. It is supported by the Docker daemon as a storage driver.</a:t>
            </a:r>
          </a:p>
          <a:p>
            <a:endParaRPr dirty="0"/>
          </a:p>
          <a:p>
            <a:r>
              <a:rPr dirty="0"/>
              <a:t>registry</a:t>
            </a:r>
          </a:p>
          <a:p>
            <a:r>
              <a:rPr dirty="0"/>
              <a:t>A Registry is a hosted service containing repositories of images which responds to the Registry API.</a:t>
            </a:r>
          </a:p>
          <a:p>
            <a:endParaRPr dirty="0"/>
          </a:p>
          <a:p>
            <a:r>
              <a:rPr dirty="0"/>
              <a:t>The default registry can be accessed using a browser at Docker Hub or using the docker search command.</a:t>
            </a:r>
          </a:p>
          <a:p>
            <a:endParaRPr dirty="0"/>
          </a:p>
          <a:p>
            <a:r>
              <a:rPr dirty="0"/>
              <a:t>repository</a:t>
            </a:r>
          </a:p>
          <a:p>
            <a:r>
              <a:rPr dirty="0"/>
              <a:t>A repository is a set of Docker images. A repository can be shared by pushing it to a registry server. The different images in the repository can be labeled using tags.</a:t>
            </a:r>
          </a:p>
          <a:p>
            <a:endParaRPr dirty="0"/>
          </a:p>
          <a:p>
            <a:r>
              <a:rPr dirty="0"/>
              <a:t>Here is an example of the shared nginx repository and its tags</a:t>
            </a:r>
          </a:p>
          <a:p>
            <a:endParaRPr dirty="0"/>
          </a:p>
          <a:p>
            <a:r>
              <a:rPr dirty="0"/>
              <a:t>service</a:t>
            </a:r>
          </a:p>
          <a:p>
            <a:r>
              <a:rPr dirty="0"/>
              <a:t>A service is the definition of how you want to run your application containers in a swarm. At the most basic level a service defines which container image to run in the swarm and which commands to run in the container. For orchestration purposes, the service defines the “desired state”, meaning how many containers to run as tasks and constraints for deploying the containers.</a:t>
            </a:r>
          </a:p>
          <a:p>
            <a:endParaRPr dirty="0"/>
          </a:p>
          <a:p>
            <a:r>
              <a:rPr dirty="0"/>
              <a:t>Frequently a service is a microservice within the context of some larger application. Examples of services might include an HTTP server, a database, or any other type of executable program that you wish to run in a distributed environment.</a:t>
            </a:r>
          </a:p>
          <a:p>
            <a:endParaRPr dirty="0"/>
          </a:p>
          <a:p>
            <a:r>
              <a:rPr dirty="0"/>
              <a:t>service discovery</a:t>
            </a:r>
          </a:p>
          <a:p>
            <a:r>
              <a:rPr dirty="0"/>
              <a:t>Swarm mode service discovery is a DNS component internal to the swarm that automatically assigns each service on an overlay network in the swarm a VIP and DNS entry. Containers on the network share DNS mappings for the service via gossip so any container on the network can access the service via its service name.</a:t>
            </a:r>
          </a:p>
          <a:p>
            <a:endParaRPr dirty="0"/>
          </a:p>
          <a:p>
            <a:r>
              <a:rPr dirty="0"/>
              <a:t>You don’t need to expose service-specific ports to make the service available to other services on the same overlay network. The swarm’s internal load balancer automatically distributes requests to the service VIP among the active tasks.</a:t>
            </a:r>
          </a:p>
          <a:p>
            <a:endParaRPr dirty="0"/>
          </a:p>
          <a:p>
            <a:r>
              <a:rPr dirty="0"/>
              <a:t>swarm</a:t>
            </a:r>
          </a:p>
          <a:p>
            <a:r>
              <a:rPr dirty="0"/>
              <a:t>A swarm is a cluster of one or more Docker Engines running in swarm mode.</a:t>
            </a:r>
          </a:p>
          <a:p>
            <a:endParaRPr dirty="0"/>
          </a:p>
          <a:p>
            <a:r>
              <a:rPr dirty="0"/>
              <a:t>Swarm</a:t>
            </a:r>
          </a:p>
          <a:p>
            <a:r>
              <a:rPr dirty="0"/>
              <a:t>Do not confuse Docker Swarm with the swarm mode features in Docker Engine.</a:t>
            </a:r>
          </a:p>
          <a:p>
            <a:endParaRPr dirty="0"/>
          </a:p>
          <a:p>
            <a:r>
              <a:rPr dirty="0"/>
              <a:t>Docker Swarm is the name of a standalone native clustering tool for Docker. Docker Swarm pools together several Docker hosts and exposes them as a single virtual Docker host. It serves the standard Docker API, so any tool that already works with Docker can now transparently scale up to multiple hosts.</a:t>
            </a:r>
          </a:p>
          <a:p>
            <a:endParaRPr dirty="0"/>
          </a:p>
          <a:p>
            <a:r>
              <a:rPr dirty="0"/>
              <a:t>Also known as : docker-swarm</a:t>
            </a:r>
          </a:p>
          <a:p>
            <a:endParaRPr dirty="0"/>
          </a:p>
          <a:p>
            <a:r>
              <a:rPr dirty="0"/>
              <a:t>swarm mode</a:t>
            </a:r>
          </a:p>
          <a:p>
            <a:r>
              <a:rPr dirty="0"/>
              <a:t>Swarm mode refers to cluster management and orchestration features embedded in Docker Engine. When you initialize a new swarm (cluster) or join nodes to a swarm, the Docker Engine runs in swarm mode.</a:t>
            </a:r>
          </a:p>
          <a:p>
            <a:endParaRPr dirty="0"/>
          </a:p>
          <a:p>
            <a:r>
              <a:rPr dirty="0"/>
              <a:t>tag</a:t>
            </a:r>
          </a:p>
          <a:p>
            <a:r>
              <a:rPr dirty="0"/>
              <a:t>A tag is a label applied to a Docker image in a repository. tags are how various images in a repository are distinguished from each other.</a:t>
            </a:r>
          </a:p>
          <a:p>
            <a:endParaRPr dirty="0"/>
          </a:p>
          <a:p>
            <a:r>
              <a:rPr dirty="0"/>
              <a:t>Note : This label is not related to the key=value labels set for docker daemon</a:t>
            </a:r>
          </a:p>
          <a:p>
            <a:endParaRPr dirty="0"/>
          </a:p>
          <a:p>
            <a:r>
              <a:rPr dirty="0"/>
              <a:t>task</a:t>
            </a:r>
          </a:p>
          <a:p>
            <a:r>
              <a:rPr dirty="0"/>
              <a:t>A task is the atomic unit of scheduling within a swarm. A task carries a Docker container and the commands to run inside the container. Manager nodes assign tasks to worker nodes according to the number of replicas set in the service scale.</a:t>
            </a:r>
          </a:p>
          <a:p>
            <a:endParaRPr dirty="0"/>
          </a:p>
          <a:p>
            <a:r>
              <a:rPr dirty="0"/>
              <a:t>The diagram below illustrates the relationship of services to tasks and containers.</a:t>
            </a:r>
          </a:p>
          <a:p>
            <a:endParaRPr dirty="0"/>
          </a:p>
          <a:p>
            <a:r>
              <a:rPr dirty="0"/>
              <a:t>services diagram</a:t>
            </a:r>
          </a:p>
          <a:p>
            <a:endParaRPr dirty="0"/>
          </a:p>
          <a:p>
            <a:r>
              <a:rPr dirty="0"/>
              <a:t>Toolbox</a:t>
            </a:r>
          </a:p>
          <a:p>
            <a:r>
              <a:rPr dirty="0"/>
              <a:t>Docker Toolbox is the installer for Mac and Windows users.</a:t>
            </a:r>
          </a:p>
          <a:p>
            <a:endParaRPr dirty="0"/>
          </a:p>
          <a:p>
            <a:r>
              <a:rPr dirty="0"/>
              <a:t>Union file system</a:t>
            </a:r>
          </a:p>
          <a:p>
            <a:r>
              <a:rPr dirty="0"/>
              <a:t>Union file systems, or UnionFS, are file systems that operate by creating layers, making them very lightweight and fast. Docker uses union file systems to provide the building blocks for containers.</a:t>
            </a:r>
          </a:p>
          <a:p>
            <a:endParaRPr dirty="0"/>
          </a:p>
          <a:p>
            <a:r>
              <a:rPr dirty="0"/>
              <a:t>virtual machine</a:t>
            </a:r>
          </a:p>
          <a:p>
            <a:r>
              <a:rPr dirty="0"/>
              <a:t>A virtual machine is a program that emulates a complete computer and imitates dedicated hardware. It shares physical hardware resources with other users but isolates the operating system. The end user has the same experience on a Virtual Machine as they would have on dedicated hardware.</a:t>
            </a:r>
          </a:p>
          <a:p>
            <a:endParaRPr dirty="0"/>
          </a:p>
          <a:p>
            <a:r>
              <a:rPr dirty="0"/>
              <a:t>Compared to containers, a virtual machine is heavier to run, provides more isolation, gets its own set of resources and does minimal sharing.</a:t>
            </a:r>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noRot="1" noChangeAspect="1"/>
          </p:cNvSpPr>
          <p:nvPr>
            <p:ph type="sldImg"/>
          </p:nvPr>
        </p:nvSpPr>
        <p:spPr>
          <a:prstGeom prst="rect">
            <a:avLst/>
          </a:prstGeom>
        </p:spPr>
        <p:txBody>
          <a:bodyPr/>
          <a:lstStyle/>
          <a:p>
            <a:endParaRPr/>
          </a:p>
        </p:txBody>
      </p:sp>
      <p:sp>
        <p:nvSpPr>
          <p:cNvPr id="171" name="Shape 171"/>
          <p:cNvSpPr>
            <a:spLocks noGrp="1"/>
          </p:cNvSpPr>
          <p:nvPr>
            <p:ph type="body" sz="quarter" idx="1"/>
          </p:nvPr>
        </p:nvSpPr>
        <p:spPr>
          <a:prstGeom prst="rect">
            <a:avLst/>
          </a:prstGeom>
        </p:spPr>
        <p:txBody>
          <a:bodyPr/>
          <a:lstStyle/>
          <a:p>
            <a:r>
              <a:t>container</a:t>
            </a:r>
          </a:p>
          <a:p>
            <a:r>
              <a:t>A container is a runtime instance of a docker image.</a:t>
            </a:r>
          </a:p>
          <a:p>
            <a:r>
              <a:t>A Docker container consists of</a:t>
            </a:r>
          </a:p>
          <a:p>
            <a:r>
              <a:t>-A Docker image</a:t>
            </a:r>
          </a:p>
          <a:p>
            <a:r>
              <a:t>-Execution environment</a:t>
            </a:r>
          </a:p>
          <a:p>
            <a:r>
              <a:t>-A standard set of instructions</a:t>
            </a:r>
          </a:p>
          <a:p>
            <a:r>
              <a:t>The concept is borrowed from Shipping Containers, which define a standard to ship goods globally. Docker defines a standard to ship software.</a:t>
            </a:r>
          </a:p>
          <a:p>
            <a:endParaRPr/>
          </a:p>
          <a:p>
            <a:endParaRPr/>
          </a:p>
          <a:p>
            <a:r>
              <a:t>image</a:t>
            </a:r>
          </a:p>
          <a:p>
            <a:r>
              <a:t>Docker images are the basis of containers. An Image is an ordered collection of root filesystem changes and the corresponding execution parameters for use within a container runtime. An image typically contains a union of layered filesystems stacked on top of each other. An image does not have state and it never changes.</a:t>
            </a:r>
          </a:p>
          <a:p>
            <a:endParaRPr/>
          </a:p>
          <a:p>
            <a:endParaRPr/>
          </a:p>
          <a:p>
            <a:r>
              <a:t>tag</a:t>
            </a:r>
          </a:p>
          <a:p>
            <a:r>
              <a:t>A tag is a label applied to a Docker image in a repository. tags are how various images in a repository are distinguished from each other.</a:t>
            </a:r>
          </a:p>
          <a:p>
            <a:endParaRPr/>
          </a:p>
          <a:p>
            <a:r>
              <a:t>Note : This label is not related to the key=value labels set for docker daemon</a:t>
            </a:r>
          </a:p>
          <a:p>
            <a:endParaRPr/>
          </a:p>
          <a:p>
            <a:endParaRPr/>
          </a:p>
          <a:p>
            <a:r>
              <a:t>aufs</a:t>
            </a:r>
          </a:p>
          <a:p>
            <a:r>
              <a:t>aufs (advanced multi layered unification filesystem) is a Linux filesystem that Docker supports as a storage backend. It implements the union mount for Linux file systems.</a:t>
            </a:r>
          </a:p>
          <a:p>
            <a:endParaRPr/>
          </a:p>
          <a:p>
            <a:r>
              <a:t>base image</a:t>
            </a:r>
          </a:p>
          <a:p>
            <a:r>
              <a:t>An image that has no parent is a base image.</a:t>
            </a:r>
          </a:p>
          <a:p>
            <a:endParaRPr/>
          </a:p>
          <a:p>
            <a:r>
              <a:t>boot2docker</a:t>
            </a:r>
          </a:p>
          <a:p>
            <a:r>
              <a:t>boot2docker is a lightweight Linux distribution made specifically to run Docker containers. The boot2docker management tool for Mac and Windows was deprecated and replaced by docker-machine which you can install with the Docker Toolbox.</a:t>
            </a:r>
          </a:p>
          <a:p>
            <a:endParaRPr/>
          </a:p>
          <a:p>
            <a:r>
              <a:t>btrfs</a:t>
            </a:r>
          </a:p>
          <a:p>
            <a:r>
              <a:t>btrfs (B-tree file system) is a Linux filesystem that Docker supports as a storage backend. It is a copy-on-write filesystem.</a:t>
            </a:r>
          </a:p>
          <a:p>
            <a:endParaRPr/>
          </a:p>
          <a:p>
            <a:r>
              <a:t>build</a:t>
            </a:r>
          </a:p>
          <a:p>
            <a:r>
              <a:t>build is the process of building Docker images using a Dockerfile. The build uses a Dockerfile and a “context”. The context is the set of files in the directory in which the image is built.</a:t>
            </a:r>
          </a:p>
          <a:p>
            <a:endParaRPr/>
          </a:p>
          <a:p>
            <a:r>
              <a:t>cgroups</a:t>
            </a:r>
          </a:p>
          <a:p>
            <a:r>
              <a:t>cgroups is a Linux kernel feature that limits, accounts for, and isolates the resource usage (CPU, memory, disk I/O, network, etc.) of a collection of processes. Docker relies on cgroups to control and isolate resource limits.</a:t>
            </a:r>
          </a:p>
          <a:p>
            <a:endParaRPr/>
          </a:p>
          <a:p>
            <a:r>
              <a:t>Also known as : control groups</a:t>
            </a:r>
          </a:p>
          <a:p>
            <a:endParaRPr/>
          </a:p>
          <a:p>
            <a:r>
              <a:t>Compose</a:t>
            </a:r>
          </a:p>
          <a:p>
            <a:r>
              <a:t>Compose is a tool for defining and running complex applications with Docker. With compose, you define a multi-container application in a single file, then spin your application up in a single command which does everything that needs to be done to get it running.</a:t>
            </a:r>
          </a:p>
          <a:p>
            <a:endParaRPr/>
          </a:p>
          <a:p>
            <a:r>
              <a:t>Also known as : docker-compose, fig</a:t>
            </a:r>
          </a:p>
          <a:p>
            <a:endParaRPr/>
          </a:p>
          <a:p>
            <a:r>
              <a:t>container</a:t>
            </a:r>
          </a:p>
          <a:p>
            <a:r>
              <a:t>A container is a runtime instance of a docker image.</a:t>
            </a:r>
          </a:p>
          <a:p>
            <a:endParaRPr/>
          </a:p>
          <a:p>
            <a:r>
              <a:t>A Docker container consists of</a:t>
            </a:r>
          </a:p>
          <a:p>
            <a:endParaRPr/>
          </a:p>
          <a:p>
            <a:r>
              <a:t>A Docker image</a:t>
            </a:r>
          </a:p>
          <a:p>
            <a:r>
              <a:t>Execution environment</a:t>
            </a:r>
          </a:p>
          <a:p>
            <a:r>
              <a:t>A standard set of instructions</a:t>
            </a:r>
          </a:p>
          <a:p>
            <a:r>
              <a:t>The concept is borrowed from Shipping Containers, which define a standard to ship goods globally. Docker defines a standard to ship software.</a:t>
            </a:r>
          </a:p>
          <a:p>
            <a:endParaRPr/>
          </a:p>
          <a:p>
            <a:r>
              <a:t>data volume</a:t>
            </a:r>
          </a:p>
          <a:p>
            <a:r>
              <a:t>A data volume is a specially-designated directory within one or more containers that bypasses the Union File System. Data volumes are designed to persist data, independent of the container’s life cycle. Docker therefore never automatically delete volumes when you remove a container, nor will it “garbage collect” volumes that are no longer referenced by a container.</a:t>
            </a:r>
          </a:p>
          <a:p>
            <a:endParaRPr/>
          </a:p>
          <a:p>
            <a:r>
              <a:t>Docker</a:t>
            </a:r>
          </a:p>
          <a:p>
            <a:r>
              <a:t>The term Docker can refer to</a:t>
            </a:r>
          </a:p>
          <a:p>
            <a:endParaRPr/>
          </a:p>
          <a:p>
            <a:r>
              <a:t>The Docker project as a whole, which is a platform for developers and sysadmins to develop, ship, and run applications</a:t>
            </a:r>
          </a:p>
          <a:p>
            <a:r>
              <a:t>The docker daemon process running on the host which manages images and containers</a:t>
            </a:r>
          </a:p>
          <a:p>
            <a:r>
              <a:t>Docker Hub</a:t>
            </a:r>
          </a:p>
          <a:p>
            <a:r>
              <a:t>The Docker Hub is a centralized resource for working with Docker and its components. It provides the following services:</a:t>
            </a:r>
          </a:p>
          <a:p>
            <a:endParaRPr/>
          </a:p>
          <a:p>
            <a:r>
              <a:t>Docker image hosting</a:t>
            </a:r>
          </a:p>
          <a:p>
            <a:r>
              <a:t>User authentication</a:t>
            </a:r>
          </a:p>
          <a:p>
            <a:r>
              <a:t>Automated image builds and work-flow tools such as build triggers and web hooks</a:t>
            </a:r>
          </a:p>
          <a:p>
            <a:r>
              <a:t>Integration with GitHub and Bitbucket</a:t>
            </a:r>
          </a:p>
          <a:p>
            <a:r>
              <a:t>Dockerfile</a:t>
            </a:r>
          </a:p>
          <a:p>
            <a:r>
              <a:t>A Dockerfile is a text document that contains all the commands you would normally execute manually in order to build a Docker image. Docker can build images automatically by reading the instructions from a Dockerfile.</a:t>
            </a:r>
          </a:p>
          <a:p>
            <a:endParaRPr/>
          </a:p>
          <a:p>
            <a:r>
              <a:t>filesystem</a:t>
            </a:r>
          </a:p>
          <a:p>
            <a:r>
              <a:t>A file system is the method an operating system uses to name files and assign them locations for efficient storage and retrieval.</a:t>
            </a:r>
          </a:p>
          <a:p>
            <a:endParaRPr/>
          </a:p>
          <a:p>
            <a:r>
              <a:t>Examples :</a:t>
            </a:r>
          </a:p>
          <a:p>
            <a:endParaRPr/>
          </a:p>
          <a:p>
            <a:r>
              <a:t>Linux : ext4, aufs, btrfs, zfs</a:t>
            </a:r>
          </a:p>
          <a:p>
            <a:r>
              <a:t>Windows : NTFS</a:t>
            </a:r>
          </a:p>
          <a:p>
            <a:r>
              <a:t>macOS : HFS+</a:t>
            </a:r>
          </a:p>
          <a:p>
            <a:r>
              <a:t>image</a:t>
            </a:r>
          </a:p>
          <a:p>
            <a:r>
              <a:t>Docker images are the basis of containers. An Image is an ordered collection of root filesystem changes and the corresponding execution parameters for use within a container runtime. An image typically contains a union of layered filesystems stacked on top of each other. An image does not have state and it never changes.</a:t>
            </a:r>
          </a:p>
          <a:p>
            <a:endParaRPr/>
          </a:p>
          <a:p>
            <a:r>
              <a:t>libcontainer</a:t>
            </a:r>
          </a:p>
          <a:p>
            <a:r>
              <a:t>libcontainer provides a native Go implementation for creating containers with namespaces, cgroups, capabilities, and filesystem access controls. It allows you to manage the lifecycle of the container performing additional operations after the container is created.</a:t>
            </a:r>
          </a:p>
          <a:p>
            <a:endParaRPr/>
          </a:p>
          <a:p>
            <a:r>
              <a:t>libnetwork</a:t>
            </a:r>
          </a:p>
          <a:p>
            <a:r>
              <a:t>libnetwork provides a native Go implementation for creating and managing container network namespaces and other network resources. It manage the networking lifecycle of the container performing additional operations after the container is created.</a:t>
            </a:r>
          </a:p>
          <a:p>
            <a:endParaRPr/>
          </a:p>
          <a:p>
            <a:r>
              <a:t>link</a:t>
            </a:r>
          </a:p>
          <a:p>
            <a:r>
              <a:t>links provide a legacy interface to connect Docker containers running on the same host to each other without exposing the hosts’ network ports. Use the Docker networks feature instead.</a:t>
            </a:r>
          </a:p>
          <a:p>
            <a:endParaRPr/>
          </a:p>
          <a:p>
            <a:r>
              <a:t>Machine</a:t>
            </a:r>
          </a:p>
          <a:p>
            <a:r>
              <a:t>Machine is a Docker tool which makes it really easy to create Docker hosts on your computer, on cloud providers and inside your own data center. It creates servers, installs Docker on them, then configures the Docker client to talk to them.</a:t>
            </a:r>
          </a:p>
          <a:p>
            <a:endParaRPr/>
          </a:p>
          <a:p>
            <a:r>
              <a:t>Also known as : docker-machine</a:t>
            </a:r>
          </a:p>
          <a:p>
            <a:endParaRPr/>
          </a:p>
          <a:p>
            <a:r>
              <a:t>node</a:t>
            </a:r>
          </a:p>
          <a:p>
            <a:r>
              <a:t>A node is a physical or virtual machine running an instance of the Docker Engine in swarm mode.</a:t>
            </a:r>
          </a:p>
          <a:p>
            <a:endParaRPr/>
          </a:p>
          <a:p>
            <a:r>
              <a:t>Manager nodes perform swarm management and orchestration duties. By default manager nodes are also worker nodes.</a:t>
            </a:r>
          </a:p>
          <a:p>
            <a:endParaRPr/>
          </a:p>
          <a:p>
            <a:r>
              <a:t>Worker nodes execute tasks.</a:t>
            </a:r>
          </a:p>
          <a:p>
            <a:endParaRPr/>
          </a:p>
          <a:p>
            <a:r>
              <a:t>overlay network driver</a:t>
            </a:r>
          </a:p>
          <a:p>
            <a:r>
              <a:t>Overlay network driver provides out of the box multi-host network connectivity for docker containers in a cluster.</a:t>
            </a:r>
          </a:p>
          <a:p>
            <a:endParaRPr/>
          </a:p>
          <a:p>
            <a:r>
              <a:t>overlay storage driver</a:t>
            </a:r>
          </a:p>
          <a:p>
            <a:r>
              <a:t>OverlayFS is a filesystem service for Linux which implements a union mount for other file systems. It is supported by the Docker daemon as a storage driver.</a:t>
            </a:r>
          </a:p>
          <a:p>
            <a:endParaRPr/>
          </a:p>
          <a:p>
            <a:r>
              <a:t>registry</a:t>
            </a:r>
          </a:p>
          <a:p>
            <a:r>
              <a:t>A Registry is a hosted service containing repositories of images which responds to the Registry API.</a:t>
            </a:r>
          </a:p>
          <a:p>
            <a:endParaRPr/>
          </a:p>
          <a:p>
            <a:r>
              <a:t>The default registry can be accessed using a browser at Docker Hub or using the docker search command.</a:t>
            </a:r>
          </a:p>
          <a:p>
            <a:endParaRPr/>
          </a:p>
          <a:p>
            <a:r>
              <a:t>repository</a:t>
            </a:r>
          </a:p>
          <a:p>
            <a:r>
              <a:t>A repository is a set of Docker images. A repository can be shared by pushing it to a registry server. The different images in the repository can be labeled using tags.</a:t>
            </a:r>
          </a:p>
          <a:p>
            <a:endParaRPr/>
          </a:p>
          <a:p>
            <a:r>
              <a:t>Here is an example of the shared nginx repository and its tags</a:t>
            </a:r>
          </a:p>
          <a:p>
            <a:endParaRPr/>
          </a:p>
          <a:p>
            <a:r>
              <a:t>service</a:t>
            </a:r>
          </a:p>
          <a:p>
            <a:r>
              <a:t>A service is the definition of how you want to run your application containers in a swarm. At the most basic level a service defines which container image to run in the swarm and which commands to run in the container. For orchestration purposes, the service defines the “desired state”, meaning how many containers to run as tasks and constraints for deploying the containers.</a:t>
            </a:r>
          </a:p>
          <a:p>
            <a:endParaRPr/>
          </a:p>
          <a:p>
            <a:r>
              <a:t>Frequently a service is a microservice within the context of some larger application. Examples of services might include an HTTP server, a database, or any other type of executable program that you wish to run in a distributed environment.</a:t>
            </a:r>
          </a:p>
          <a:p>
            <a:endParaRPr/>
          </a:p>
          <a:p>
            <a:r>
              <a:t>service discovery</a:t>
            </a:r>
          </a:p>
          <a:p>
            <a:r>
              <a:t>Swarm mode service discovery is a DNS component internal to the swarm that automatically assigns each service on an overlay network in the swarm a VIP and DNS entry. Containers on the network share DNS mappings for the service via gossip so any container on the network can access the service via its service name.</a:t>
            </a:r>
          </a:p>
          <a:p>
            <a:endParaRPr/>
          </a:p>
          <a:p>
            <a:r>
              <a:t>You don’t need to expose service-specific ports to make the service available to other services on the same overlay network. The swarm’s internal load balancer automatically distributes requests to the service VIP among the active tasks.</a:t>
            </a:r>
          </a:p>
          <a:p>
            <a:endParaRPr/>
          </a:p>
          <a:p>
            <a:r>
              <a:t>swarm</a:t>
            </a:r>
          </a:p>
          <a:p>
            <a:r>
              <a:t>A swarm is a cluster of one or more Docker Engines running in swarm mode.</a:t>
            </a:r>
          </a:p>
          <a:p>
            <a:endParaRPr/>
          </a:p>
          <a:p>
            <a:r>
              <a:t>Swarm</a:t>
            </a:r>
          </a:p>
          <a:p>
            <a:r>
              <a:t>Do not confuse Docker Swarm with the swarm mode features in Docker Engine.</a:t>
            </a:r>
          </a:p>
          <a:p>
            <a:endParaRPr/>
          </a:p>
          <a:p>
            <a:r>
              <a:t>Docker Swarm is the name of a standalone native clustering tool for Docker. Docker Swarm pools together several Docker hosts and exposes them as a single virtual Docker host. It serves the standard Docker API, so any tool that already works with Docker can now transparently scale up to multiple hosts.</a:t>
            </a:r>
          </a:p>
          <a:p>
            <a:endParaRPr/>
          </a:p>
          <a:p>
            <a:r>
              <a:t>Also known as : docker-swarm</a:t>
            </a:r>
          </a:p>
          <a:p>
            <a:endParaRPr/>
          </a:p>
          <a:p>
            <a:r>
              <a:t>swarm mode</a:t>
            </a:r>
          </a:p>
          <a:p>
            <a:r>
              <a:t>Swarm mode refers to cluster management and orchestration features embedded in Docker Engine. When you initialize a new swarm (cluster) or join nodes to a swarm, the Docker Engine runs in swarm mode.</a:t>
            </a:r>
          </a:p>
          <a:p>
            <a:endParaRPr/>
          </a:p>
          <a:p>
            <a:r>
              <a:t>tag</a:t>
            </a:r>
          </a:p>
          <a:p>
            <a:r>
              <a:t>A tag is a label applied to a Docker image in a repository. tags are how various images in a repository are distinguished from each other.</a:t>
            </a:r>
          </a:p>
          <a:p>
            <a:endParaRPr/>
          </a:p>
          <a:p>
            <a:r>
              <a:t>Note : This label is not related to the key=value labels set for docker daemon</a:t>
            </a:r>
          </a:p>
          <a:p>
            <a:endParaRPr/>
          </a:p>
          <a:p>
            <a:r>
              <a:t>task</a:t>
            </a:r>
          </a:p>
          <a:p>
            <a:r>
              <a:t>A task is the atomic unit of scheduling within a swarm. A task carries a Docker container and the commands to run inside the container. Manager nodes assign tasks to worker nodes according to the number of replicas set in the service scale.</a:t>
            </a:r>
          </a:p>
          <a:p>
            <a:endParaRPr/>
          </a:p>
          <a:p>
            <a:r>
              <a:t>The diagram below illustrates the relationship of services to tasks and containers.</a:t>
            </a:r>
          </a:p>
          <a:p>
            <a:endParaRPr/>
          </a:p>
          <a:p>
            <a:r>
              <a:t>services diagram</a:t>
            </a:r>
          </a:p>
          <a:p>
            <a:endParaRPr/>
          </a:p>
          <a:p>
            <a:r>
              <a:t>Toolbox</a:t>
            </a:r>
          </a:p>
          <a:p>
            <a:r>
              <a:t>Docker Toolbox is the installer for Mac and Windows users.</a:t>
            </a:r>
          </a:p>
          <a:p>
            <a:endParaRPr/>
          </a:p>
          <a:p>
            <a:r>
              <a:t>Union file system</a:t>
            </a:r>
          </a:p>
          <a:p>
            <a:r>
              <a:t>Union file systems, or UnionFS, are file systems that operate by creating layers, making them very lightweight and fast. Docker uses union file systems to provide the building blocks for containers.</a:t>
            </a:r>
          </a:p>
          <a:p>
            <a:endParaRPr/>
          </a:p>
          <a:p>
            <a:r>
              <a:t>virtual machine</a:t>
            </a:r>
          </a:p>
          <a:p>
            <a:r>
              <a:t>A virtual machine is a program that emulates a complete computer and imitates dedicated hardware. It shares physical hardware resources with other users but isolates the operating system. The end user has the same experience on a Virtual Machine as they would have on dedicated hardware.</a:t>
            </a:r>
          </a:p>
          <a:p>
            <a:endParaRPr/>
          </a:p>
          <a:p>
            <a:r>
              <a:t>Compared to containers, a virtual machine is heavier to run, provides more isolation, gets its own set of resources and does minimal sharing.</a:t>
            </a:r>
          </a:p>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0697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41119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r>
              <a:rPr lang="en-US" sz="1200" b="1" i="0" dirty="0" smtClean="0">
                <a:effectLst/>
                <a:latin typeface="+mj-lt"/>
                <a:ea typeface="+mj-ea"/>
                <a:cs typeface="+mj-cs"/>
                <a:sym typeface="Calibri"/>
              </a:rPr>
              <a:t>Cluster management integrated with Docker Engine:</a:t>
            </a:r>
            <a:r>
              <a:rPr lang="en-US" sz="1200" b="0" i="0" dirty="0" smtClean="0">
                <a:effectLst/>
                <a:latin typeface="+mj-lt"/>
                <a:ea typeface="+mj-ea"/>
                <a:cs typeface="+mj-cs"/>
                <a:sym typeface="Calibri"/>
              </a:rPr>
              <a:t> Use the Docker Engine CLI to create a swarm of Docker Engines where you can deploy application services. You don’t need additional orchestration software to create or manage a swarm.</a:t>
            </a:r>
          </a:p>
          <a:p>
            <a:r>
              <a:rPr lang="en-US" sz="1200" b="1" i="0" dirty="0" smtClean="0">
                <a:effectLst/>
                <a:latin typeface="+mj-lt"/>
                <a:ea typeface="+mj-ea"/>
                <a:cs typeface="+mj-cs"/>
                <a:sym typeface="Calibri"/>
              </a:rPr>
              <a:t>Decentralized design:</a:t>
            </a:r>
            <a:r>
              <a:rPr lang="en-US" sz="1200" b="0" i="0" dirty="0" smtClean="0">
                <a:effectLst/>
                <a:latin typeface="+mj-lt"/>
                <a:ea typeface="+mj-ea"/>
                <a:cs typeface="+mj-cs"/>
                <a:sym typeface="Calibri"/>
              </a:rPr>
              <a:t> Instead of handling differentiation between node roles at deployment time, the Docker Engine handles any specialization at runtime. You can deploy both kinds of nodes, managers and workers, using the Docker Engine. This means you can build an entire swarm from a single disk image.</a:t>
            </a:r>
          </a:p>
          <a:p>
            <a:r>
              <a:rPr lang="en-US" sz="1200" b="1" i="0" dirty="0" smtClean="0">
                <a:effectLst/>
                <a:latin typeface="+mj-lt"/>
                <a:ea typeface="+mj-ea"/>
                <a:cs typeface="+mj-cs"/>
                <a:sym typeface="Calibri"/>
              </a:rPr>
              <a:t>Declarative service model:</a:t>
            </a:r>
            <a:r>
              <a:rPr lang="en-US" sz="1200" b="0" i="0" dirty="0" smtClean="0">
                <a:effectLst/>
                <a:latin typeface="+mj-lt"/>
                <a:ea typeface="+mj-ea"/>
                <a:cs typeface="+mj-cs"/>
                <a:sym typeface="Calibri"/>
              </a:rPr>
              <a:t> Docker Engine uses a declarative approach to let you define the desired state of the various services in your application stack. For example, you might describe an application comprised of a web front end service with message queueing services and a database backend.</a:t>
            </a:r>
          </a:p>
          <a:p>
            <a:r>
              <a:rPr lang="en-US" sz="1200" b="1" i="0" dirty="0" smtClean="0">
                <a:effectLst/>
                <a:latin typeface="+mj-lt"/>
                <a:ea typeface="+mj-ea"/>
                <a:cs typeface="+mj-cs"/>
                <a:sym typeface="Calibri"/>
              </a:rPr>
              <a:t>Scaling:</a:t>
            </a:r>
            <a:r>
              <a:rPr lang="en-US" sz="1200" b="0" i="0" dirty="0" smtClean="0">
                <a:effectLst/>
                <a:latin typeface="+mj-lt"/>
                <a:ea typeface="+mj-ea"/>
                <a:cs typeface="+mj-cs"/>
                <a:sym typeface="Calibri"/>
              </a:rPr>
              <a:t> For each service, you can declare the number of tasks you want to run. When you scale up or down, the swarm manager automatically adapts by adding or removing tasks to maintain the desired state.</a:t>
            </a:r>
          </a:p>
          <a:p>
            <a:r>
              <a:rPr lang="en-US" sz="1200" b="1" i="0" dirty="0" smtClean="0">
                <a:effectLst/>
                <a:latin typeface="+mj-lt"/>
                <a:ea typeface="+mj-ea"/>
                <a:cs typeface="+mj-cs"/>
                <a:sym typeface="Calibri"/>
              </a:rPr>
              <a:t>Desired state reconciliation:</a:t>
            </a:r>
            <a:r>
              <a:rPr lang="en-US" sz="1200" b="0" i="0" dirty="0" smtClean="0">
                <a:effectLst/>
                <a:latin typeface="+mj-lt"/>
                <a:ea typeface="+mj-ea"/>
                <a:cs typeface="+mj-cs"/>
                <a:sym typeface="Calibri"/>
              </a:rPr>
              <a:t> The swarm manager node constantly monitors the cluster state and reconciles any differences between the actual state and your expressed desired state. For example, if you set up a service to run 10 replicas of a container, and a worker machine hosting two of those replicas crashes, the manager will create two new replicas to replace the replicas that crashed. The swarm manager assigns the new replicas to workers that are running and available.</a:t>
            </a:r>
          </a:p>
          <a:p>
            <a:r>
              <a:rPr lang="en-US" sz="1200" b="1" i="0" dirty="0" smtClean="0">
                <a:effectLst/>
                <a:latin typeface="+mj-lt"/>
                <a:ea typeface="+mj-ea"/>
                <a:cs typeface="+mj-cs"/>
                <a:sym typeface="Calibri"/>
              </a:rPr>
              <a:t>Multi-host networking:</a:t>
            </a:r>
            <a:r>
              <a:rPr lang="en-US" sz="1200" b="0" i="0" dirty="0" smtClean="0">
                <a:effectLst/>
                <a:latin typeface="+mj-lt"/>
                <a:ea typeface="+mj-ea"/>
                <a:cs typeface="+mj-cs"/>
                <a:sym typeface="Calibri"/>
              </a:rPr>
              <a:t> You can specify an overlay network for your services. The swarm manager automatically assigns addresses to the containers on the overlay network when it initializes or updates the application.</a:t>
            </a:r>
          </a:p>
          <a:p>
            <a:r>
              <a:rPr lang="en-US" sz="1200" b="1" i="0" dirty="0" smtClean="0">
                <a:effectLst/>
                <a:latin typeface="+mj-lt"/>
                <a:ea typeface="+mj-ea"/>
                <a:cs typeface="+mj-cs"/>
                <a:sym typeface="Calibri"/>
              </a:rPr>
              <a:t>Service discovery:</a:t>
            </a:r>
            <a:r>
              <a:rPr lang="en-US" sz="1200" b="0" i="0" dirty="0" smtClean="0">
                <a:effectLst/>
                <a:latin typeface="+mj-lt"/>
                <a:ea typeface="+mj-ea"/>
                <a:cs typeface="+mj-cs"/>
                <a:sym typeface="Calibri"/>
              </a:rPr>
              <a:t> Swarm manager nodes assign each service in the swarm a unique DNS name and load balances running containers. You can query every container running in the swarm through a DNS server embedded in the swarm.</a:t>
            </a:r>
          </a:p>
          <a:p>
            <a:r>
              <a:rPr lang="en-US" sz="1200" b="1" i="0" dirty="0" smtClean="0">
                <a:effectLst/>
                <a:latin typeface="+mj-lt"/>
                <a:ea typeface="+mj-ea"/>
                <a:cs typeface="+mj-cs"/>
                <a:sym typeface="Calibri"/>
              </a:rPr>
              <a:t>Load balancing:</a:t>
            </a:r>
            <a:r>
              <a:rPr lang="en-US" sz="1200" b="0" i="0" dirty="0" smtClean="0">
                <a:effectLst/>
                <a:latin typeface="+mj-lt"/>
                <a:ea typeface="+mj-ea"/>
                <a:cs typeface="+mj-cs"/>
                <a:sym typeface="Calibri"/>
              </a:rPr>
              <a:t> You can expose the ports for services to an external load balancer. Internally, the swarm lets you specify how to distribute service containers between nodes.</a:t>
            </a:r>
          </a:p>
          <a:p>
            <a:r>
              <a:rPr lang="en-US" sz="1200" b="1" i="0" dirty="0" smtClean="0">
                <a:effectLst/>
                <a:latin typeface="+mj-lt"/>
                <a:ea typeface="+mj-ea"/>
                <a:cs typeface="+mj-cs"/>
                <a:sym typeface="Calibri"/>
              </a:rPr>
              <a:t>Secure by default:</a:t>
            </a:r>
            <a:r>
              <a:rPr lang="en-US" sz="1200" b="0" i="0" dirty="0" smtClean="0">
                <a:effectLst/>
                <a:latin typeface="+mj-lt"/>
                <a:ea typeface="+mj-ea"/>
                <a:cs typeface="+mj-cs"/>
                <a:sym typeface="Calibri"/>
              </a:rPr>
              <a:t> Each node in the swarm enforces TLS mutual authentication and encryption to secure communications between itself and all other nodes. You have the option to use self-signed root certificates or certificates from a custom root CA.</a:t>
            </a:r>
          </a:p>
          <a:p>
            <a:r>
              <a:rPr lang="en-US" sz="1200" b="1" i="0" dirty="0" smtClean="0">
                <a:effectLst/>
                <a:latin typeface="+mj-lt"/>
                <a:ea typeface="+mj-ea"/>
                <a:cs typeface="+mj-cs"/>
                <a:sym typeface="Calibri"/>
              </a:rPr>
              <a:t>Rolling updates:</a:t>
            </a:r>
            <a:r>
              <a:rPr lang="en-US" sz="1200" b="0" i="0" dirty="0" smtClean="0">
                <a:effectLst/>
                <a:latin typeface="+mj-lt"/>
                <a:ea typeface="+mj-ea"/>
                <a:cs typeface="+mj-cs"/>
                <a:sym typeface="Calibri"/>
              </a:rPr>
              <a:t> At rollout time you can apply service updates to nodes incrementally. The swarm manager lets you control the delay between service deployment to different sets of nodes. If anything goes wrong, you can roll-back a task to a previous version of the service.</a:t>
            </a:r>
            <a:endParaRPr lang="en-US" sz="1200" b="0" i="0" dirty="0">
              <a:effectLst/>
              <a:latin typeface="+mj-lt"/>
              <a:ea typeface="+mj-ea"/>
              <a:cs typeface="+mj-cs"/>
              <a:sym typeface="Calibri"/>
            </a:endParaRPr>
          </a:p>
        </p:txBody>
      </p:sp>
    </p:spTree>
    <p:extLst>
      <p:ext uri="{BB962C8B-B14F-4D97-AF65-F5344CB8AC3E}">
        <p14:creationId xmlns:p14="http://schemas.microsoft.com/office/powerpoint/2010/main" val="188152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4" name="Shape 14"/>
          <p:cNvSpPr/>
          <p:nvPr/>
        </p:nvSpPr>
        <p:spPr>
          <a:xfrm>
            <a:off x="2382" y="6400800"/>
            <a:ext cx="9141619" cy="457200"/>
          </a:xfrm>
          <a:prstGeom prst="rect">
            <a:avLst/>
          </a:prstGeom>
          <a:solidFill>
            <a:schemeClr val="bg2">
              <a:lumMod val="75000"/>
            </a:schemeClr>
          </a:solidFill>
          <a:ln w="12700">
            <a:miter lim="400000"/>
          </a:ln>
        </p:spPr>
        <p:txBody>
          <a:bodyPr lIns="45719" rIns="45719"/>
          <a:lstStyle/>
          <a:p>
            <a:pPr>
              <a:defRPr>
                <a:latin typeface="Arial"/>
                <a:ea typeface="Arial"/>
                <a:cs typeface="Arial"/>
                <a:sym typeface="Arial"/>
              </a:defRPr>
            </a:pPr>
            <a:endParaRPr/>
          </a:p>
        </p:txBody>
      </p:sp>
      <p:sp>
        <p:nvSpPr>
          <p:cNvPr id="16" name="Shape 16"/>
          <p:cNvSpPr>
            <a:spLocks noGrp="1"/>
          </p:cNvSpPr>
          <p:nvPr>
            <p:ph type="title"/>
          </p:nvPr>
        </p:nvSpPr>
        <p:spPr>
          <a:xfrm>
            <a:off x="822960" y="758951"/>
            <a:ext cx="7543801" cy="3566161"/>
          </a:xfrm>
          <a:prstGeom prst="rect">
            <a:avLst/>
          </a:prstGeom>
        </p:spPr>
        <p:txBody>
          <a:bodyPr/>
          <a:lstStyle>
            <a:lvl1pPr>
              <a:defRPr sz="8000">
                <a:solidFill>
                  <a:srgbClr val="262626"/>
                </a:solidFill>
              </a:defRPr>
            </a:lvl1pPr>
          </a:lstStyle>
          <a:p>
            <a:r>
              <a:t>Title Text</a:t>
            </a:r>
          </a:p>
        </p:txBody>
      </p:sp>
      <p:sp>
        <p:nvSpPr>
          <p:cNvPr id="17" name="Shape 17"/>
          <p:cNvSpPr>
            <a:spLocks noGrp="1"/>
          </p:cNvSpPr>
          <p:nvPr>
            <p:ph type="body" sz="quarter" idx="1"/>
          </p:nvPr>
        </p:nvSpPr>
        <p:spPr>
          <a:xfrm>
            <a:off x="825038" y="4455621"/>
            <a:ext cx="7543801" cy="1143001"/>
          </a:xfrm>
          <a:prstGeom prst="rect">
            <a:avLst/>
          </a:prstGeom>
        </p:spPr>
        <p:txBody>
          <a:bodyPr lIns="45719" tIns="45719" rIns="45719" bIns="45719"/>
          <a:lstStyle>
            <a:lvl1pPr marL="0" indent="0">
              <a:buClrTx/>
              <a:buSzTx/>
              <a:buFontTx/>
              <a:buNone/>
              <a:defRPr sz="2400" cap="all" spc="200">
                <a:solidFill>
                  <a:srgbClr val="637052"/>
                </a:solidFill>
                <a:latin typeface="Calibri Light"/>
                <a:ea typeface="Calibri Light"/>
                <a:cs typeface="Calibri Light"/>
                <a:sym typeface="Calibri Light"/>
              </a:defRPr>
            </a:lvl1pPr>
            <a:lvl2pPr marL="0" indent="457200">
              <a:buClrTx/>
              <a:buSzTx/>
              <a:buFontTx/>
              <a:buNone/>
              <a:defRPr sz="2400" cap="all" spc="200">
                <a:solidFill>
                  <a:srgbClr val="637052"/>
                </a:solidFill>
                <a:latin typeface="Calibri Light"/>
                <a:ea typeface="Calibri Light"/>
                <a:cs typeface="Calibri Light"/>
                <a:sym typeface="Calibri Light"/>
              </a:defRPr>
            </a:lvl2pPr>
            <a:lvl3pPr marL="0" indent="914400">
              <a:buClrTx/>
              <a:buSzTx/>
              <a:buFontTx/>
              <a:buNone/>
              <a:defRPr sz="2400" cap="all" spc="200">
                <a:solidFill>
                  <a:srgbClr val="637052"/>
                </a:solidFill>
                <a:latin typeface="Calibri Light"/>
                <a:ea typeface="Calibri Light"/>
                <a:cs typeface="Calibri Light"/>
                <a:sym typeface="Calibri Light"/>
              </a:defRPr>
            </a:lvl3pPr>
            <a:lvl4pPr marL="0" indent="1371600">
              <a:buClrTx/>
              <a:buSzTx/>
              <a:buFontTx/>
              <a:buNone/>
              <a:defRPr sz="2400" cap="all" spc="200">
                <a:solidFill>
                  <a:srgbClr val="637052"/>
                </a:solidFill>
                <a:latin typeface="Calibri Light"/>
                <a:ea typeface="Calibri Light"/>
                <a:cs typeface="Calibri Light"/>
                <a:sym typeface="Calibri Light"/>
              </a:defRPr>
            </a:lvl4pPr>
            <a:lvl5pPr marL="0" indent="1828800">
              <a:buClrTx/>
              <a:buSzTx/>
              <a:buFontTx/>
              <a:buNone/>
              <a:defRPr sz="2400" cap="all" spc="200">
                <a:solidFill>
                  <a:srgbClr val="637052"/>
                </a:solidFill>
                <a:latin typeface="Calibri Light"/>
                <a:ea typeface="Calibri Light"/>
                <a:cs typeface="Calibri Light"/>
                <a:sym typeface="Calibri Light"/>
              </a:defRPr>
            </a:lvl5pPr>
          </a:lstStyle>
          <a:p>
            <a:r>
              <a:t>Body Level One</a:t>
            </a:r>
          </a:p>
          <a:p>
            <a:pPr lvl="1"/>
            <a:r>
              <a:t>Body Level Two</a:t>
            </a:r>
          </a:p>
          <a:p>
            <a:pPr lvl="2"/>
            <a:r>
              <a:t>Body Level Three</a:t>
            </a:r>
          </a:p>
          <a:p>
            <a:pPr lvl="3"/>
            <a:r>
              <a:t>Body Level Four</a:t>
            </a:r>
          </a:p>
          <a:p>
            <a:pPr lvl="4"/>
            <a:r>
              <a:t>Body Level Five</a:t>
            </a:r>
          </a:p>
        </p:txBody>
      </p:sp>
      <p:sp>
        <p:nvSpPr>
          <p:cNvPr id="18" name="Shape 18"/>
          <p:cNvSpPr/>
          <p:nvPr/>
        </p:nvSpPr>
        <p:spPr>
          <a:xfrm>
            <a:off x="905743" y="4343400"/>
            <a:ext cx="7406642" cy="0"/>
          </a:xfrm>
          <a:prstGeom prst="line">
            <a:avLst/>
          </a:prstGeom>
          <a:ln w="6350">
            <a:solidFill>
              <a:srgbClr val="808080"/>
            </a:solidFill>
          </a:ln>
        </p:spPr>
        <p:txBody>
          <a:bodyPr lIns="45719" rIns="45719"/>
          <a:lstStyle/>
          <a:p>
            <a:endParaRPr/>
          </a:p>
        </p:txBody>
      </p:sp>
      <p:sp>
        <p:nvSpPr>
          <p:cNvPr id="19" name="Shape 1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6" name="Shape 106"/>
          <p:cNvSpPr>
            <a:spLocks noGrp="1"/>
          </p:cNvSpPr>
          <p:nvPr>
            <p:ph type="title"/>
          </p:nvPr>
        </p:nvSpPr>
        <p:spPr>
          <a:prstGeom prst="rect">
            <a:avLst/>
          </a:prstGeom>
        </p:spPr>
        <p:txBody>
          <a:bodyPr/>
          <a:lstStyle/>
          <a:p>
            <a:r>
              <a:t>Title Text</a:t>
            </a:r>
          </a:p>
        </p:txBody>
      </p:sp>
      <p:sp>
        <p:nvSpPr>
          <p:cNvPr id="107" name="Shape 10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8" name="Shape 10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115" name="Shape 115"/>
          <p:cNvSpPr/>
          <p:nvPr/>
        </p:nvSpPr>
        <p:spPr>
          <a:xfrm>
            <a:off x="0" y="6400800"/>
            <a:ext cx="9144001" cy="457200"/>
          </a:xfrm>
          <a:prstGeom prst="rect">
            <a:avLst/>
          </a:prstGeom>
          <a:solidFill>
            <a:schemeClr val="bg2">
              <a:lumMod val="75000"/>
            </a:schemeClr>
          </a:solidFill>
          <a:ln w="12700">
            <a:miter lim="400000"/>
          </a:ln>
        </p:spPr>
        <p:txBody>
          <a:bodyPr lIns="45719" rIns="45719"/>
          <a:lstStyle/>
          <a:p>
            <a:pPr>
              <a:defRPr>
                <a:latin typeface="Arial"/>
                <a:ea typeface="Arial"/>
                <a:cs typeface="Arial"/>
                <a:sym typeface="Arial"/>
              </a:defRPr>
            </a:pPr>
            <a:endParaRPr/>
          </a:p>
        </p:txBody>
      </p:sp>
      <p:sp>
        <p:nvSpPr>
          <p:cNvPr id="117" name="Shape 117"/>
          <p:cNvSpPr/>
          <p:nvPr/>
        </p:nvSpPr>
        <p:spPr>
          <a:xfrm>
            <a:off x="895149" y="990600"/>
            <a:ext cx="7475219" cy="0"/>
          </a:xfrm>
          <a:prstGeom prst="line">
            <a:avLst/>
          </a:prstGeom>
          <a:ln w="6350">
            <a:solidFill>
              <a:srgbClr val="808080"/>
            </a:solidFill>
          </a:ln>
        </p:spPr>
        <p:txBody>
          <a:bodyPr lIns="45719" rIns="45719"/>
          <a:lstStyle/>
          <a:p>
            <a:endParaRPr/>
          </a:p>
        </p:txBody>
      </p:sp>
      <p:sp>
        <p:nvSpPr>
          <p:cNvPr id="118" name="Shape 118"/>
          <p:cNvSpPr>
            <a:spLocks noGrp="1"/>
          </p:cNvSpPr>
          <p:nvPr>
            <p:ph type="title"/>
          </p:nvPr>
        </p:nvSpPr>
        <p:spPr>
          <a:prstGeom prst="rect">
            <a:avLst/>
          </a:prstGeom>
        </p:spPr>
        <p:txBody>
          <a:bodyPr/>
          <a:lstStyle/>
          <a:p>
            <a:r>
              <a:t>Title Text</a:t>
            </a:r>
          </a:p>
        </p:txBody>
      </p:sp>
      <p:sp>
        <p:nvSpPr>
          <p:cNvPr id="119" name="Shape 119"/>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0" name="Shape 12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r>
              <a:t>Title Text</a:t>
            </a:r>
          </a:p>
        </p:txBody>
      </p:sp>
      <p:sp>
        <p:nvSpPr>
          <p:cNvPr id="27" name="Shape 2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Shape 2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5" name="Shape 35"/>
          <p:cNvSpPr/>
          <p:nvPr/>
        </p:nvSpPr>
        <p:spPr>
          <a:xfrm>
            <a:off x="2382" y="6400800"/>
            <a:ext cx="9141619" cy="457200"/>
          </a:xfrm>
          <a:prstGeom prst="rect">
            <a:avLst/>
          </a:prstGeom>
          <a:solidFill>
            <a:schemeClr val="bg2">
              <a:lumMod val="75000"/>
            </a:schemeClr>
          </a:solidFill>
          <a:ln w="12700">
            <a:miter lim="400000"/>
          </a:ln>
        </p:spPr>
        <p:txBody>
          <a:bodyPr lIns="45719" rIns="45719"/>
          <a:lstStyle/>
          <a:p>
            <a:pPr>
              <a:defRPr>
                <a:latin typeface="Arial"/>
                <a:ea typeface="Arial"/>
                <a:cs typeface="Arial"/>
                <a:sym typeface="Arial"/>
              </a:defRPr>
            </a:pPr>
            <a:endParaRPr/>
          </a:p>
        </p:txBody>
      </p:sp>
      <p:sp>
        <p:nvSpPr>
          <p:cNvPr id="37" name="Shape 37"/>
          <p:cNvSpPr>
            <a:spLocks noGrp="1"/>
          </p:cNvSpPr>
          <p:nvPr>
            <p:ph type="title"/>
          </p:nvPr>
        </p:nvSpPr>
        <p:spPr>
          <a:xfrm>
            <a:off x="822960" y="758951"/>
            <a:ext cx="7543801" cy="3566161"/>
          </a:xfrm>
          <a:prstGeom prst="rect">
            <a:avLst/>
          </a:prstGeom>
        </p:spPr>
        <p:txBody>
          <a:bodyPr/>
          <a:lstStyle>
            <a:lvl1pPr>
              <a:defRPr sz="8000">
                <a:solidFill>
                  <a:srgbClr val="262626"/>
                </a:solidFill>
              </a:defRPr>
            </a:lvl1pPr>
          </a:lstStyle>
          <a:p>
            <a:r>
              <a:t>Title Text</a:t>
            </a:r>
          </a:p>
        </p:txBody>
      </p:sp>
      <p:sp>
        <p:nvSpPr>
          <p:cNvPr id="38" name="Shape 38"/>
          <p:cNvSpPr>
            <a:spLocks noGrp="1"/>
          </p:cNvSpPr>
          <p:nvPr>
            <p:ph type="body" sz="quarter" idx="1"/>
          </p:nvPr>
        </p:nvSpPr>
        <p:spPr>
          <a:xfrm>
            <a:off x="822960" y="4453128"/>
            <a:ext cx="7543801" cy="1143001"/>
          </a:xfrm>
          <a:prstGeom prst="rect">
            <a:avLst/>
          </a:prstGeom>
        </p:spPr>
        <p:txBody>
          <a:bodyPr lIns="45719" tIns="45719" rIns="45719" bIns="45719"/>
          <a:lstStyle>
            <a:lvl1pPr marL="0" indent="0">
              <a:buClrTx/>
              <a:buSzTx/>
              <a:buFontTx/>
              <a:buNone/>
              <a:defRPr sz="2400" cap="all" spc="200">
                <a:solidFill>
                  <a:srgbClr val="637052"/>
                </a:solidFill>
                <a:latin typeface="Calibri Light"/>
                <a:ea typeface="Calibri Light"/>
                <a:cs typeface="Calibri Light"/>
                <a:sym typeface="Calibri Light"/>
              </a:defRPr>
            </a:lvl1pPr>
            <a:lvl2pPr marL="0" indent="457200">
              <a:buClrTx/>
              <a:buSzTx/>
              <a:buFontTx/>
              <a:buNone/>
              <a:defRPr sz="2400" cap="all" spc="200">
                <a:solidFill>
                  <a:srgbClr val="637052"/>
                </a:solidFill>
                <a:latin typeface="Calibri Light"/>
                <a:ea typeface="Calibri Light"/>
                <a:cs typeface="Calibri Light"/>
                <a:sym typeface="Calibri Light"/>
              </a:defRPr>
            </a:lvl2pPr>
            <a:lvl3pPr marL="0" indent="914400">
              <a:buClrTx/>
              <a:buSzTx/>
              <a:buFontTx/>
              <a:buNone/>
              <a:defRPr sz="2400" cap="all" spc="200">
                <a:solidFill>
                  <a:srgbClr val="637052"/>
                </a:solidFill>
                <a:latin typeface="Calibri Light"/>
                <a:ea typeface="Calibri Light"/>
                <a:cs typeface="Calibri Light"/>
                <a:sym typeface="Calibri Light"/>
              </a:defRPr>
            </a:lvl3pPr>
            <a:lvl4pPr marL="0" indent="1371600">
              <a:buClrTx/>
              <a:buSzTx/>
              <a:buFontTx/>
              <a:buNone/>
              <a:defRPr sz="2400" cap="all" spc="200">
                <a:solidFill>
                  <a:srgbClr val="637052"/>
                </a:solidFill>
                <a:latin typeface="Calibri Light"/>
                <a:ea typeface="Calibri Light"/>
                <a:cs typeface="Calibri Light"/>
                <a:sym typeface="Calibri Light"/>
              </a:defRPr>
            </a:lvl4pPr>
            <a:lvl5pPr marL="0" indent="1828800">
              <a:buClrTx/>
              <a:buSzTx/>
              <a:buFontTx/>
              <a:buNone/>
              <a:defRPr sz="2400" cap="all" spc="200">
                <a:solidFill>
                  <a:srgbClr val="637052"/>
                </a:solidFill>
                <a:latin typeface="Calibri Light"/>
                <a:ea typeface="Calibri Light"/>
                <a:cs typeface="Calibri Light"/>
                <a:sym typeface="Calibri Light"/>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9" name="Shape 39"/>
          <p:cNvSpPr/>
          <p:nvPr/>
        </p:nvSpPr>
        <p:spPr>
          <a:xfrm>
            <a:off x="905743" y="4343400"/>
            <a:ext cx="7406642" cy="0"/>
          </a:xfrm>
          <a:prstGeom prst="line">
            <a:avLst/>
          </a:prstGeom>
          <a:ln w="6350">
            <a:solidFill>
              <a:srgbClr val="808080"/>
            </a:solidFill>
          </a:ln>
        </p:spPr>
        <p:txBody>
          <a:bodyPr lIns="45719" rIns="45719"/>
          <a:lstStyle/>
          <a:p>
            <a:endParaRP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7" name="Shape 47"/>
          <p:cNvSpPr>
            <a:spLocks noGrp="1"/>
          </p:cNvSpPr>
          <p:nvPr>
            <p:ph type="title"/>
          </p:nvPr>
        </p:nvSpPr>
        <p:spPr>
          <a:xfrm>
            <a:off x="822960" y="286605"/>
            <a:ext cx="7543801" cy="627796"/>
          </a:xfrm>
          <a:prstGeom prst="rect">
            <a:avLst/>
          </a:prstGeom>
        </p:spPr>
        <p:txBody>
          <a:bodyPr/>
          <a:lstStyle/>
          <a:p>
            <a:r>
              <a:t>Title Text</a:t>
            </a:r>
          </a:p>
        </p:txBody>
      </p:sp>
      <p:sp>
        <p:nvSpPr>
          <p:cNvPr id="48" name="Shape 48"/>
          <p:cNvSpPr>
            <a:spLocks noGrp="1"/>
          </p:cNvSpPr>
          <p:nvPr>
            <p:ph type="body" sz="half" idx="1"/>
          </p:nvPr>
        </p:nvSpPr>
        <p:spPr>
          <a:xfrm>
            <a:off x="822960" y="1143000"/>
            <a:ext cx="3703321" cy="472609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6" name="Shape 56"/>
          <p:cNvSpPr>
            <a:spLocks noGrp="1"/>
          </p:cNvSpPr>
          <p:nvPr>
            <p:ph type="title"/>
          </p:nvPr>
        </p:nvSpPr>
        <p:spPr>
          <a:xfrm>
            <a:off x="822960" y="286605"/>
            <a:ext cx="7543801" cy="627796"/>
          </a:xfrm>
          <a:prstGeom prst="rect">
            <a:avLst/>
          </a:prstGeom>
        </p:spPr>
        <p:txBody>
          <a:bodyPr/>
          <a:lstStyle/>
          <a:p>
            <a:r>
              <a:t>Title Text</a:t>
            </a:r>
          </a:p>
        </p:txBody>
      </p:sp>
      <p:sp>
        <p:nvSpPr>
          <p:cNvPr id="57" name="Shape 57"/>
          <p:cNvSpPr>
            <a:spLocks noGrp="1"/>
          </p:cNvSpPr>
          <p:nvPr>
            <p:ph type="body" sz="quarter" idx="1"/>
          </p:nvPr>
        </p:nvSpPr>
        <p:spPr>
          <a:xfrm>
            <a:off x="822960" y="1143000"/>
            <a:ext cx="3703321" cy="1439335"/>
          </a:xfrm>
          <a:prstGeom prst="rect">
            <a:avLst/>
          </a:prstGeom>
        </p:spPr>
        <p:txBody>
          <a:bodyPr lIns="45719" tIns="45719" rIns="45719" bIns="45719" anchor="ctr"/>
          <a:lstStyle>
            <a:lvl1pPr marL="0" indent="0">
              <a:buClrTx/>
              <a:buSzTx/>
              <a:buFontTx/>
              <a:buNone/>
              <a:defRPr cap="all">
                <a:solidFill>
                  <a:srgbClr val="637052"/>
                </a:solidFill>
              </a:defRPr>
            </a:lvl1pPr>
            <a:lvl2pPr marL="0" indent="457200">
              <a:buClrTx/>
              <a:buSzTx/>
              <a:buFontTx/>
              <a:buNone/>
              <a:defRPr cap="all">
                <a:solidFill>
                  <a:srgbClr val="637052"/>
                </a:solidFill>
              </a:defRPr>
            </a:lvl2pPr>
            <a:lvl3pPr marL="0" indent="914400">
              <a:buClrTx/>
              <a:buSzTx/>
              <a:buFontTx/>
              <a:buNone/>
              <a:defRPr cap="all">
                <a:solidFill>
                  <a:srgbClr val="637052"/>
                </a:solidFill>
              </a:defRPr>
            </a:lvl3pPr>
            <a:lvl4pPr marL="0" indent="1371600">
              <a:buClrTx/>
              <a:buSzTx/>
              <a:buFontTx/>
              <a:buNone/>
              <a:defRPr cap="all">
                <a:solidFill>
                  <a:srgbClr val="637052"/>
                </a:solidFill>
              </a:defRPr>
            </a:lvl4pPr>
            <a:lvl5pPr marL="0" indent="1828800">
              <a:buClrTx/>
              <a:buSzTx/>
              <a:buFontTx/>
              <a:buNone/>
              <a:defRPr cap="all">
                <a:solidFill>
                  <a:srgbClr val="637052"/>
                </a:solidFill>
              </a:defRPr>
            </a:lvl5p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body" sz="quarter" idx="13"/>
          </p:nvPr>
        </p:nvSpPr>
        <p:spPr>
          <a:xfrm>
            <a:off x="4663440" y="1143000"/>
            <a:ext cx="3703321" cy="1439335"/>
          </a:xfrm>
          <a:prstGeom prst="rect">
            <a:avLst/>
          </a:prstGeom>
        </p:spPr>
        <p:txBody>
          <a:bodyPr lIns="45719" tIns="45719" rIns="45719" bIns="45719" anchor="ctr"/>
          <a:lstStyle/>
          <a:p>
            <a:pPr marL="0" indent="0">
              <a:buClrTx/>
              <a:buSzTx/>
              <a:buFontTx/>
              <a:buNone/>
              <a:defRPr cap="all">
                <a:solidFill>
                  <a:srgbClr val="637052"/>
                </a:solidFill>
              </a:defRPr>
            </a:pPr>
            <a:endParaRPr/>
          </a:p>
        </p:txBody>
      </p:sp>
      <p:sp>
        <p:nvSpPr>
          <p:cNvPr id="59" name="Shape 5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4" name="Shape 74"/>
          <p:cNvSpPr/>
          <p:nvPr/>
        </p:nvSpPr>
        <p:spPr>
          <a:xfrm>
            <a:off x="2382" y="6400800"/>
            <a:ext cx="9141619" cy="457200"/>
          </a:xfrm>
          <a:prstGeom prst="rect">
            <a:avLst/>
          </a:prstGeom>
          <a:solidFill>
            <a:schemeClr val="bg2">
              <a:lumMod val="75000"/>
            </a:schemeClr>
          </a:solidFill>
          <a:ln w="12700">
            <a:miter lim="400000"/>
          </a:ln>
        </p:spPr>
        <p:txBody>
          <a:bodyPr lIns="45719" rIns="45719"/>
          <a:lstStyle/>
          <a:p>
            <a:pPr>
              <a:defRPr>
                <a:latin typeface="Arial"/>
                <a:ea typeface="Arial"/>
                <a:cs typeface="Arial"/>
                <a:sym typeface="Arial"/>
              </a:defRPr>
            </a:pPr>
            <a:endParaRP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83" name="Shape 83"/>
          <p:cNvSpPr/>
          <p:nvPr/>
        </p:nvSpPr>
        <p:spPr>
          <a:xfrm>
            <a:off x="12" y="0"/>
            <a:ext cx="3038095" cy="6858000"/>
          </a:xfrm>
          <a:prstGeom prst="rect">
            <a:avLst/>
          </a:prstGeom>
          <a:solidFill>
            <a:schemeClr val="bg2"/>
          </a:solidFill>
          <a:ln w="12700">
            <a:miter lim="400000"/>
          </a:ln>
        </p:spPr>
        <p:txBody>
          <a:bodyPr lIns="45719" rIns="45719"/>
          <a:lstStyle/>
          <a:p>
            <a:pPr>
              <a:defRPr>
                <a:latin typeface="Arial"/>
                <a:ea typeface="Arial"/>
                <a:cs typeface="Arial"/>
                <a:sym typeface="Arial"/>
              </a:defRPr>
            </a:pPr>
            <a:endParaRPr/>
          </a:p>
        </p:txBody>
      </p:sp>
      <p:sp>
        <p:nvSpPr>
          <p:cNvPr id="85" name="Shape 85"/>
          <p:cNvSpPr>
            <a:spLocks noGrp="1"/>
          </p:cNvSpPr>
          <p:nvPr>
            <p:ph type="title"/>
          </p:nvPr>
        </p:nvSpPr>
        <p:spPr>
          <a:xfrm>
            <a:off x="342900" y="594359"/>
            <a:ext cx="2400300" cy="2286001"/>
          </a:xfrm>
          <a:prstGeom prst="rect">
            <a:avLst/>
          </a:prstGeom>
        </p:spPr>
        <p:txBody>
          <a:bodyPr/>
          <a:lstStyle>
            <a:lvl1pPr>
              <a:defRPr sz="3600">
                <a:solidFill>
                  <a:srgbClr val="FFFFFF"/>
                </a:solidFill>
              </a:defRPr>
            </a:lvl1pPr>
          </a:lstStyle>
          <a:p>
            <a:r>
              <a:t>Title Text</a:t>
            </a:r>
          </a:p>
        </p:txBody>
      </p:sp>
      <p:sp>
        <p:nvSpPr>
          <p:cNvPr id="86" name="Shape 86"/>
          <p:cNvSpPr>
            <a:spLocks noGrp="1"/>
          </p:cNvSpPr>
          <p:nvPr>
            <p:ph type="body" idx="1"/>
          </p:nvPr>
        </p:nvSpPr>
        <p:spPr>
          <a:xfrm>
            <a:off x="3460236" y="731519"/>
            <a:ext cx="5009394" cy="52578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7" name="Shape 87"/>
          <p:cNvSpPr>
            <a:spLocks noGrp="1"/>
          </p:cNvSpPr>
          <p:nvPr>
            <p:ph type="body" sz="quarter" idx="13"/>
          </p:nvPr>
        </p:nvSpPr>
        <p:spPr>
          <a:xfrm>
            <a:off x="342900" y="2926079"/>
            <a:ext cx="2400300" cy="3379125"/>
          </a:xfrm>
          <a:prstGeom prst="rect">
            <a:avLst/>
          </a:prstGeom>
        </p:spPr>
        <p:txBody>
          <a:bodyPr lIns="45719" tIns="45719" rIns="45719" bIns="45719"/>
          <a:lstStyle/>
          <a:p>
            <a:pPr marL="0" indent="0">
              <a:buClrTx/>
              <a:buSzTx/>
              <a:buFontTx/>
              <a:buNone/>
              <a:defRPr sz="1500">
                <a:solidFill>
                  <a:srgbClr val="FFFFFF"/>
                </a:solidFill>
              </a:defRPr>
            </a:pPr>
            <a:endParaRPr/>
          </a:p>
        </p:txBody>
      </p:sp>
      <p:sp>
        <p:nvSpPr>
          <p:cNvPr id="88" name="Shape 88"/>
          <p:cNvSpPr>
            <a:spLocks noGrp="1"/>
          </p:cNvSpPr>
          <p:nvPr>
            <p:ph type="sldNum" sz="quarter" idx="2"/>
          </p:nvPr>
        </p:nvSpPr>
        <p:spPr>
          <a:prstGeom prst="rect">
            <a:avLst/>
          </a:prstGeom>
        </p:spPr>
        <p:txBody>
          <a:bodyPr/>
          <a:lstStyle>
            <a:lvl1pPr>
              <a:defRPr>
                <a:solidFill>
                  <a:srgbClr val="637052"/>
                </a:solidFill>
              </a:defRPr>
            </a:lvl1p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95" name="Shape 95"/>
          <p:cNvSpPr/>
          <p:nvPr/>
        </p:nvSpPr>
        <p:spPr>
          <a:xfrm>
            <a:off x="0" y="4953000"/>
            <a:ext cx="9141619" cy="1905000"/>
          </a:xfrm>
          <a:prstGeom prst="rect">
            <a:avLst/>
          </a:prstGeom>
          <a:solidFill>
            <a:schemeClr val="bg2">
              <a:lumMod val="75000"/>
            </a:schemeClr>
          </a:solidFill>
          <a:ln w="12700">
            <a:miter lim="400000"/>
          </a:ln>
        </p:spPr>
        <p:txBody>
          <a:bodyPr lIns="45719" rIns="45719"/>
          <a:lstStyle/>
          <a:p>
            <a:pPr>
              <a:defRPr>
                <a:latin typeface="Arial"/>
                <a:ea typeface="Arial"/>
                <a:cs typeface="Arial"/>
                <a:sym typeface="Arial"/>
              </a:defRPr>
            </a:pPr>
            <a:endParaRPr/>
          </a:p>
        </p:txBody>
      </p:sp>
      <p:sp>
        <p:nvSpPr>
          <p:cNvPr id="96" name="Shape 96"/>
          <p:cNvSpPr/>
          <p:nvPr/>
        </p:nvSpPr>
        <p:spPr>
          <a:xfrm>
            <a:off x="12" y="4915075"/>
            <a:ext cx="9141619" cy="64009"/>
          </a:xfrm>
          <a:prstGeom prst="rect">
            <a:avLst/>
          </a:prstGeom>
          <a:solidFill>
            <a:schemeClr val="accent1"/>
          </a:solidFill>
          <a:ln w="12700">
            <a:miter lim="400000"/>
          </a:ln>
        </p:spPr>
        <p:txBody>
          <a:bodyPr lIns="45719" rIns="45719"/>
          <a:lstStyle/>
          <a:p>
            <a:pPr>
              <a:defRPr>
                <a:latin typeface="Arial"/>
                <a:ea typeface="Arial"/>
                <a:cs typeface="Arial"/>
                <a:sym typeface="Arial"/>
              </a:defRPr>
            </a:pPr>
            <a:endParaRPr/>
          </a:p>
        </p:txBody>
      </p:sp>
      <p:sp>
        <p:nvSpPr>
          <p:cNvPr id="97" name="Shape 97"/>
          <p:cNvSpPr>
            <a:spLocks noGrp="1"/>
          </p:cNvSpPr>
          <p:nvPr>
            <p:ph type="title"/>
          </p:nvPr>
        </p:nvSpPr>
        <p:spPr>
          <a:xfrm>
            <a:off x="822960" y="5074920"/>
            <a:ext cx="7589520" cy="822961"/>
          </a:xfrm>
          <a:prstGeom prst="rect">
            <a:avLst/>
          </a:prstGeom>
        </p:spPr>
        <p:txBody>
          <a:bodyPr lIns="0" tIns="0" rIns="0" bIns="0"/>
          <a:lstStyle>
            <a:lvl1pPr>
              <a:defRPr sz="3600">
                <a:solidFill>
                  <a:srgbClr val="FFFFFF"/>
                </a:solidFill>
              </a:defRPr>
            </a:lvl1pPr>
          </a:lstStyle>
          <a:p>
            <a:r>
              <a:t>Title Text</a:t>
            </a:r>
          </a:p>
        </p:txBody>
      </p:sp>
      <p:sp>
        <p:nvSpPr>
          <p:cNvPr id="98" name="Shape 98"/>
          <p:cNvSpPr>
            <a:spLocks noGrp="1"/>
          </p:cNvSpPr>
          <p:nvPr>
            <p:ph type="body" sz="quarter" idx="1"/>
          </p:nvPr>
        </p:nvSpPr>
        <p:spPr>
          <a:xfrm>
            <a:off x="822958" y="5907023"/>
            <a:ext cx="7589521" cy="594361"/>
          </a:xfrm>
          <a:prstGeom prst="rect">
            <a:avLst/>
          </a:prstGeom>
        </p:spPr>
        <p:txBody>
          <a:bodyPr/>
          <a:lstStyle>
            <a:lvl1pPr marL="0" indent="0">
              <a:spcBef>
                <a:spcPts val="600"/>
              </a:spcBef>
              <a:buClrTx/>
              <a:buSzTx/>
              <a:buFontTx/>
              <a:buNone/>
              <a:defRPr sz="1500">
                <a:solidFill>
                  <a:srgbClr val="FFFFFF"/>
                </a:solidFill>
              </a:defRPr>
            </a:lvl1pPr>
            <a:lvl2pPr marL="0" indent="457200">
              <a:spcBef>
                <a:spcPts val="600"/>
              </a:spcBef>
              <a:buClrTx/>
              <a:buSzTx/>
              <a:buFontTx/>
              <a:buNone/>
              <a:defRPr sz="1500">
                <a:solidFill>
                  <a:srgbClr val="FFFFFF"/>
                </a:solidFill>
              </a:defRPr>
            </a:lvl2pPr>
            <a:lvl3pPr marL="0" indent="914400">
              <a:spcBef>
                <a:spcPts val="600"/>
              </a:spcBef>
              <a:buClrTx/>
              <a:buSzTx/>
              <a:buFontTx/>
              <a:buNone/>
              <a:defRPr sz="1500">
                <a:solidFill>
                  <a:srgbClr val="FFFFFF"/>
                </a:solidFill>
              </a:defRPr>
            </a:lvl3pPr>
            <a:lvl4pPr marL="0" indent="1371600">
              <a:spcBef>
                <a:spcPts val="600"/>
              </a:spcBef>
              <a:buClrTx/>
              <a:buSzTx/>
              <a:buFontTx/>
              <a:buNone/>
              <a:defRPr sz="1500">
                <a:solidFill>
                  <a:srgbClr val="FFFFFF"/>
                </a:solidFill>
              </a:defRPr>
            </a:lvl4pPr>
            <a:lvl5pPr marL="0" indent="1828800">
              <a:spcBef>
                <a:spcPts val="600"/>
              </a:spcBef>
              <a:buClrTx/>
              <a:buSzTx/>
              <a:buFontTx/>
              <a:buNone/>
              <a:defRPr sz="15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99" name="Shape 9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6400800"/>
            <a:ext cx="9144001" cy="457200"/>
          </a:xfrm>
          <a:prstGeom prst="rect">
            <a:avLst/>
          </a:prstGeom>
          <a:solidFill>
            <a:schemeClr val="bg2">
              <a:lumMod val="75000"/>
            </a:schemeClr>
          </a:solidFill>
          <a:ln w="12700">
            <a:miter lim="400000"/>
          </a:ln>
        </p:spPr>
        <p:txBody>
          <a:bodyPr lIns="45719" rIns="45719"/>
          <a:lstStyle/>
          <a:p>
            <a:pPr>
              <a:defRPr>
                <a:latin typeface="Arial"/>
                <a:ea typeface="Arial"/>
                <a:cs typeface="Arial"/>
                <a:sym typeface="Arial"/>
              </a:defRPr>
            </a:pPr>
            <a:endParaRPr/>
          </a:p>
        </p:txBody>
      </p:sp>
      <p:sp>
        <p:nvSpPr>
          <p:cNvPr id="4" name="Shape 4"/>
          <p:cNvSpPr/>
          <p:nvPr/>
        </p:nvSpPr>
        <p:spPr>
          <a:xfrm>
            <a:off x="895149" y="990600"/>
            <a:ext cx="7475219" cy="0"/>
          </a:xfrm>
          <a:prstGeom prst="line">
            <a:avLst/>
          </a:prstGeom>
          <a:ln w="6350">
            <a:solidFill>
              <a:srgbClr val="808080"/>
            </a:solidFill>
          </a:ln>
        </p:spPr>
        <p:txBody>
          <a:bodyPr lIns="45719" rIns="45719"/>
          <a:lstStyle/>
          <a:p>
            <a:endParaRPr/>
          </a:p>
        </p:txBody>
      </p:sp>
      <p:sp>
        <p:nvSpPr>
          <p:cNvPr id="5" name="Shape 5"/>
          <p:cNvSpPr>
            <a:spLocks noGrp="1"/>
          </p:cNvSpPr>
          <p:nvPr>
            <p:ph type="title"/>
          </p:nvPr>
        </p:nvSpPr>
        <p:spPr>
          <a:xfrm>
            <a:off x="822960" y="286605"/>
            <a:ext cx="7543801" cy="627796"/>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a:bodyPr>
          <a:lstStyle/>
          <a:p>
            <a:r>
              <a:t>Title Text</a:t>
            </a:r>
          </a:p>
        </p:txBody>
      </p:sp>
      <p:sp>
        <p:nvSpPr>
          <p:cNvPr id="6" name="Shape 6"/>
          <p:cNvSpPr>
            <a:spLocks noGrp="1"/>
          </p:cNvSpPr>
          <p:nvPr>
            <p:ph type="body" idx="1"/>
          </p:nvPr>
        </p:nvSpPr>
        <p:spPr>
          <a:xfrm>
            <a:off x="822958" y="1066800"/>
            <a:ext cx="7543802" cy="480229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7" name="Shape 7"/>
          <p:cNvSpPr>
            <a:spLocks noGrp="1"/>
          </p:cNvSpPr>
          <p:nvPr>
            <p:ph type="sldNum" sz="quarter" idx="2"/>
          </p:nvPr>
        </p:nvSpPr>
        <p:spPr>
          <a:xfrm>
            <a:off x="8163959" y="6528855"/>
            <a:ext cx="245404" cy="226986"/>
          </a:xfrm>
          <a:prstGeom prst="rect">
            <a:avLst/>
          </a:prstGeom>
          <a:ln w="12700">
            <a:miter lim="400000"/>
          </a:ln>
        </p:spPr>
        <p:txBody>
          <a:bodyPr wrap="none" lIns="45719" rIns="45719" anchor="ctr">
            <a:spAutoFit/>
          </a:bodyPr>
          <a:lstStyle>
            <a:lvl1pPr algn="r">
              <a:defRPr sz="1000">
                <a:solidFill>
                  <a:srgbClr val="FFFFFF"/>
                </a:solidFill>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marL="0" marR="0" indent="0" algn="l" defTabSz="914400" rtl="0" latinLnBrk="0">
        <a:lnSpc>
          <a:spcPct val="85000"/>
        </a:lnSpc>
        <a:spcBef>
          <a:spcPts val="0"/>
        </a:spcBef>
        <a:spcAft>
          <a:spcPts val="0"/>
        </a:spcAft>
        <a:buClrTx/>
        <a:buSzTx/>
        <a:buFontTx/>
        <a:buNone/>
        <a:tabLst/>
        <a:defRPr sz="4000" b="0" i="0" u="none" strike="noStrike" cap="none" spc="-50" baseline="0">
          <a:ln>
            <a:noFill/>
          </a:ln>
          <a:solidFill>
            <a:srgbClr val="404040"/>
          </a:solidFill>
          <a:uFillTx/>
          <a:latin typeface="Calibri Light"/>
          <a:ea typeface="Calibri Light"/>
          <a:cs typeface="Calibri Light"/>
          <a:sym typeface="Calibri Light"/>
        </a:defRPr>
      </a:lvl1pPr>
      <a:lvl2pPr marL="0" marR="0" indent="0" algn="l" defTabSz="914400" rtl="0" latinLnBrk="0">
        <a:lnSpc>
          <a:spcPct val="85000"/>
        </a:lnSpc>
        <a:spcBef>
          <a:spcPts val="0"/>
        </a:spcBef>
        <a:spcAft>
          <a:spcPts val="0"/>
        </a:spcAft>
        <a:buClrTx/>
        <a:buSzTx/>
        <a:buFontTx/>
        <a:buNone/>
        <a:tabLst/>
        <a:defRPr sz="4000" b="0" i="0" u="none" strike="noStrike" cap="none" spc="-50" baseline="0">
          <a:ln>
            <a:noFill/>
          </a:ln>
          <a:solidFill>
            <a:srgbClr val="404040"/>
          </a:solidFill>
          <a:uFillTx/>
          <a:latin typeface="Calibri Light"/>
          <a:ea typeface="Calibri Light"/>
          <a:cs typeface="Calibri Light"/>
          <a:sym typeface="Calibri Light"/>
        </a:defRPr>
      </a:lvl2pPr>
      <a:lvl3pPr marL="0" marR="0" indent="0" algn="l" defTabSz="914400" rtl="0" latinLnBrk="0">
        <a:lnSpc>
          <a:spcPct val="85000"/>
        </a:lnSpc>
        <a:spcBef>
          <a:spcPts val="0"/>
        </a:spcBef>
        <a:spcAft>
          <a:spcPts val="0"/>
        </a:spcAft>
        <a:buClrTx/>
        <a:buSzTx/>
        <a:buFontTx/>
        <a:buNone/>
        <a:tabLst/>
        <a:defRPr sz="4000" b="0" i="0" u="none" strike="noStrike" cap="none" spc="-50" baseline="0">
          <a:ln>
            <a:noFill/>
          </a:ln>
          <a:solidFill>
            <a:srgbClr val="404040"/>
          </a:solidFill>
          <a:uFillTx/>
          <a:latin typeface="Calibri Light"/>
          <a:ea typeface="Calibri Light"/>
          <a:cs typeface="Calibri Light"/>
          <a:sym typeface="Calibri Light"/>
        </a:defRPr>
      </a:lvl3pPr>
      <a:lvl4pPr marL="0" marR="0" indent="0" algn="l" defTabSz="914400" rtl="0" latinLnBrk="0">
        <a:lnSpc>
          <a:spcPct val="85000"/>
        </a:lnSpc>
        <a:spcBef>
          <a:spcPts val="0"/>
        </a:spcBef>
        <a:spcAft>
          <a:spcPts val="0"/>
        </a:spcAft>
        <a:buClrTx/>
        <a:buSzTx/>
        <a:buFontTx/>
        <a:buNone/>
        <a:tabLst/>
        <a:defRPr sz="4000" b="0" i="0" u="none" strike="noStrike" cap="none" spc="-50" baseline="0">
          <a:ln>
            <a:noFill/>
          </a:ln>
          <a:solidFill>
            <a:srgbClr val="404040"/>
          </a:solidFill>
          <a:uFillTx/>
          <a:latin typeface="Calibri Light"/>
          <a:ea typeface="Calibri Light"/>
          <a:cs typeface="Calibri Light"/>
          <a:sym typeface="Calibri Light"/>
        </a:defRPr>
      </a:lvl4pPr>
      <a:lvl5pPr marL="0" marR="0" indent="0" algn="l" defTabSz="914400" rtl="0" latinLnBrk="0">
        <a:lnSpc>
          <a:spcPct val="85000"/>
        </a:lnSpc>
        <a:spcBef>
          <a:spcPts val="0"/>
        </a:spcBef>
        <a:spcAft>
          <a:spcPts val="0"/>
        </a:spcAft>
        <a:buClrTx/>
        <a:buSzTx/>
        <a:buFontTx/>
        <a:buNone/>
        <a:tabLst/>
        <a:defRPr sz="4000" b="0" i="0" u="none" strike="noStrike" cap="none" spc="-50" baseline="0">
          <a:ln>
            <a:noFill/>
          </a:ln>
          <a:solidFill>
            <a:srgbClr val="404040"/>
          </a:solidFill>
          <a:uFillTx/>
          <a:latin typeface="Calibri Light"/>
          <a:ea typeface="Calibri Light"/>
          <a:cs typeface="Calibri Light"/>
          <a:sym typeface="Calibri Light"/>
        </a:defRPr>
      </a:lvl5pPr>
      <a:lvl6pPr marL="0" marR="0" indent="0" algn="l" defTabSz="914400" rtl="0" latinLnBrk="0">
        <a:lnSpc>
          <a:spcPct val="85000"/>
        </a:lnSpc>
        <a:spcBef>
          <a:spcPts val="0"/>
        </a:spcBef>
        <a:spcAft>
          <a:spcPts val="0"/>
        </a:spcAft>
        <a:buClrTx/>
        <a:buSzTx/>
        <a:buFontTx/>
        <a:buNone/>
        <a:tabLst/>
        <a:defRPr sz="4000" b="0" i="0" u="none" strike="noStrike" cap="none" spc="-50" baseline="0">
          <a:ln>
            <a:noFill/>
          </a:ln>
          <a:solidFill>
            <a:srgbClr val="404040"/>
          </a:solidFill>
          <a:uFillTx/>
          <a:latin typeface="Calibri Light"/>
          <a:ea typeface="Calibri Light"/>
          <a:cs typeface="Calibri Light"/>
          <a:sym typeface="Calibri Light"/>
        </a:defRPr>
      </a:lvl6pPr>
      <a:lvl7pPr marL="0" marR="0" indent="0" algn="l" defTabSz="914400" rtl="0" latinLnBrk="0">
        <a:lnSpc>
          <a:spcPct val="85000"/>
        </a:lnSpc>
        <a:spcBef>
          <a:spcPts val="0"/>
        </a:spcBef>
        <a:spcAft>
          <a:spcPts val="0"/>
        </a:spcAft>
        <a:buClrTx/>
        <a:buSzTx/>
        <a:buFontTx/>
        <a:buNone/>
        <a:tabLst/>
        <a:defRPr sz="4000" b="0" i="0" u="none" strike="noStrike" cap="none" spc="-50" baseline="0">
          <a:ln>
            <a:noFill/>
          </a:ln>
          <a:solidFill>
            <a:srgbClr val="404040"/>
          </a:solidFill>
          <a:uFillTx/>
          <a:latin typeface="Calibri Light"/>
          <a:ea typeface="Calibri Light"/>
          <a:cs typeface="Calibri Light"/>
          <a:sym typeface="Calibri Light"/>
        </a:defRPr>
      </a:lvl7pPr>
      <a:lvl8pPr marL="0" marR="0" indent="0" algn="l" defTabSz="914400" rtl="0" latinLnBrk="0">
        <a:lnSpc>
          <a:spcPct val="85000"/>
        </a:lnSpc>
        <a:spcBef>
          <a:spcPts val="0"/>
        </a:spcBef>
        <a:spcAft>
          <a:spcPts val="0"/>
        </a:spcAft>
        <a:buClrTx/>
        <a:buSzTx/>
        <a:buFontTx/>
        <a:buNone/>
        <a:tabLst/>
        <a:defRPr sz="4000" b="0" i="0" u="none" strike="noStrike" cap="none" spc="-50" baseline="0">
          <a:ln>
            <a:noFill/>
          </a:ln>
          <a:solidFill>
            <a:srgbClr val="404040"/>
          </a:solidFill>
          <a:uFillTx/>
          <a:latin typeface="Calibri Light"/>
          <a:ea typeface="Calibri Light"/>
          <a:cs typeface="Calibri Light"/>
          <a:sym typeface="Calibri Light"/>
        </a:defRPr>
      </a:lvl8pPr>
      <a:lvl9pPr marL="0" marR="0" indent="0" algn="l" defTabSz="914400" rtl="0" latinLnBrk="0">
        <a:lnSpc>
          <a:spcPct val="85000"/>
        </a:lnSpc>
        <a:spcBef>
          <a:spcPts val="0"/>
        </a:spcBef>
        <a:spcAft>
          <a:spcPts val="0"/>
        </a:spcAft>
        <a:buClrTx/>
        <a:buSzTx/>
        <a:buFontTx/>
        <a:buNone/>
        <a:tabLst/>
        <a:defRPr sz="4000" b="0" i="0" u="none" strike="noStrike" cap="none" spc="-50" baseline="0">
          <a:ln>
            <a:noFill/>
          </a:ln>
          <a:solidFill>
            <a:srgbClr val="404040"/>
          </a:solidFill>
          <a:uFillTx/>
          <a:latin typeface="Calibri Light"/>
          <a:ea typeface="Calibri Light"/>
          <a:cs typeface="Calibri Light"/>
          <a:sym typeface="Calibri Light"/>
        </a:defRPr>
      </a:lvl9pPr>
    </p:titleStyle>
    <p:bodyStyle>
      <a:lvl1pPr marL="91439" marR="0" indent="-91439" algn="l" defTabSz="914400" rtl="0" latinLnBrk="0">
        <a:lnSpc>
          <a:spcPct val="90000"/>
        </a:lnSpc>
        <a:spcBef>
          <a:spcPts val="1200"/>
        </a:spcBef>
        <a:spcAft>
          <a:spcPts val="0"/>
        </a:spcAft>
        <a:buClr>
          <a:schemeClr val="accent1"/>
        </a:buClr>
        <a:buSzPct val="100000"/>
        <a:buFont typeface="Trebuchet MS"/>
        <a:buChar char=" "/>
        <a:tabLst/>
        <a:defRPr sz="2000" b="0" i="0" u="none" strike="noStrike" cap="none" spc="0" baseline="0">
          <a:ln>
            <a:noFill/>
          </a:ln>
          <a:solidFill>
            <a:srgbClr val="404040"/>
          </a:solidFill>
          <a:uFillTx/>
          <a:latin typeface="+mj-lt"/>
          <a:ea typeface="+mj-ea"/>
          <a:cs typeface="+mj-cs"/>
          <a:sym typeface="Calibri"/>
        </a:defRPr>
      </a:lvl1pPr>
      <a:lvl2pPr marL="404368" marR="0" indent="-203200" algn="l" defTabSz="914400" rtl="0" latinLnBrk="0">
        <a:lnSpc>
          <a:spcPct val="90000"/>
        </a:lnSpc>
        <a:spcBef>
          <a:spcPts val="1200"/>
        </a:spcBef>
        <a:spcAft>
          <a:spcPts val="0"/>
        </a:spcAft>
        <a:buClr>
          <a:schemeClr val="accent1"/>
        </a:buClr>
        <a:buSzPct val="100000"/>
        <a:buFont typeface="Trebuchet MS"/>
        <a:buChar char="◦"/>
        <a:tabLst/>
        <a:defRPr sz="2000" b="0" i="0" u="none" strike="noStrike" cap="none" spc="0" baseline="0">
          <a:ln>
            <a:noFill/>
          </a:ln>
          <a:solidFill>
            <a:srgbClr val="404040"/>
          </a:solidFill>
          <a:uFillTx/>
          <a:latin typeface="+mj-lt"/>
          <a:ea typeface="+mj-ea"/>
          <a:cs typeface="+mj-cs"/>
          <a:sym typeface="Calibri"/>
        </a:defRPr>
      </a:lvl2pPr>
      <a:lvl3pPr marL="645305" marR="0" indent="-261257" algn="l" defTabSz="914400" rtl="0" latinLnBrk="0">
        <a:lnSpc>
          <a:spcPct val="90000"/>
        </a:lnSpc>
        <a:spcBef>
          <a:spcPts val="1200"/>
        </a:spcBef>
        <a:spcAft>
          <a:spcPts val="0"/>
        </a:spcAft>
        <a:buClr>
          <a:schemeClr val="accent1"/>
        </a:buClr>
        <a:buSzPct val="100000"/>
        <a:buFont typeface="Trebuchet MS"/>
        <a:buChar char="◦"/>
        <a:tabLst/>
        <a:defRPr sz="2000" b="0" i="0" u="none" strike="noStrike" cap="none" spc="0" baseline="0">
          <a:ln>
            <a:noFill/>
          </a:ln>
          <a:solidFill>
            <a:srgbClr val="404040"/>
          </a:solidFill>
          <a:uFillTx/>
          <a:latin typeface="+mj-lt"/>
          <a:ea typeface="+mj-ea"/>
          <a:cs typeface="+mj-cs"/>
          <a:sym typeface="Calibri"/>
        </a:defRPr>
      </a:lvl3pPr>
      <a:lvl4pPr marL="828185" marR="0" indent="-261257" algn="l" defTabSz="914400" rtl="0" latinLnBrk="0">
        <a:lnSpc>
          <a:spcPct val="90000"/>
        </a:lnSpc>
        <a:spcBef>
          <a:spcPts val="1200"/>
        </a:spcBef>
        <a:spcAft>
          <a:spcPts val="0"/>
        </a:spcAft>
        <a:buClr>
          <a:schemeClr val="accent1"/>
        </a:buClr>
        <a:buSzPct val="100000"/>
        <a:buFont typeface="Trebuchet MS"/>
        <a:buChar char="◦"/>
        <a:tabLst/>
        <a:defRPr sz="2000" b="0" i="0" u="none" strike="noStrike" cap="none" spc="0" baseline="0">
          <a:ln>
            <a:noFill/>
          </a:ln>
          <a:solidFill>
            <a:srgbClr val="404040"/>
          </a:solidFill>
          <a:uFillTx/>
          <a:latin typeface="+mj-lt"/>
          <a:ea typeface="+mj-ea"/>
          <a:cs typeface="+mj-cs"/>
          <a:sym typeface="Calibri"/>
        </a:defRPr>
      </a:lvl4pPr>
      <a:lvl5pPr marL="1011065" marR="0" indent="-261257" algn="l" defTabSz="914400" rtl="0" latinLnBrk="0">
        <a:lnSpc>
          <a:spcPct val="90000"/>
        </a:lnSpc>
        <a:spcBef>
          <a:spcPts val="1200"/>
        </a:spcBef>
        <a:spcAft>
          <a:spcPts val="0"/>
        </a:spcAft>
        <a:buClr>
          <a:schemeClr val="accent1"/>
        </a:buClr>
        <a:buSzPct val="100000"/>
        <a:buFont typeface="Trebuchet MS"/>
        <a:buChar char="◦"/>
        <a:tabLst/>
        <a:defRPr sz="2000" b="0" i="0" u="none" strike="noStrike" cap="none" spc="0" baseline="0">
          <a:ln>
            <a:noFill/>
          </a:ln>
          <a:solidFill>
            <a:srgbClr val="404040"/>
          </a:solidFill>
          <a:uFillTx/>
          <a:latin typeface="+mj-lt"/>
          <a:ea typeface="+mj-ea"/>
          <a:cs typeface="+mj-cs"/>
          <a:sym typeface="Calibri"/>
        </a:defRPr>
      </a:lvl5pPr>
      <a:lvl6pPr marL="1197971" marR="0" indent="-326571" algn="l" defTabSz="914400" rtl="0" latinLnBrk="0">
        <a:lnSpc>
          <a:spcPct val="90000"/>
        </a:lnSpc>
        <a:spcBef>
          <a:spcPts val="1200"/>
        </a:spcBef>
        <a:spcAft>
          <a:spcPts val="0"/>
        </a:spcAft>
        <a:buClr>
          <a:schemeClr val="accent1"/>
        </a:buClr>
        <a:buSzPct val="100000"/>
        <a:buFont typeface="Trebuchet MS"/>
        <a:buChar char="◦"/>
        <a:tabLst/>
        <a:defRPr sz="2000" b="0" i="0" u="none" strike="noStrike" cap="none" spc="0" baseline="0">
          <a:ln>
            <a:noFill/>
          </a:ln>
          <a:solidFill>
            <a:srgbClr val="404040"/>
          </a:solidFill>
          <a:uFillTx/>
          <a:latin typeface="+mj-lt"/>
          <a:ea typeface="+mj-ea"/>
          <a:cs typeface="+mj-cs"/>
          <a:sym typeface="Calibri"/>
        </a:defRPr>
      </a:lvl6pPr>
      <a:lvl7pPr marL="1397971" marR="0" indent="-326571" algn="l" defTabSz="914400" rtl="0" latinLnBrk="0">
        <a:lnSpc>
          <a:spcPct val="90000"/>
        </a:lnSpc>
        <a:spcBef>
          <a:spcPts val="1200"/>
        </a:spcBef>
        <a:spcAft>
          <a:spcPts val="0"/>
        </a:spcAft>
        <a:buClr>
          <a:schemeClr val="accent1"/>
        </a:buClr>
        <a:buSzPct val="100000"/>
        <a:buFont typeface="Trebuchet MS"/>
        <a:buChar char="◦"/>
        <a:tabLst/>
        <a:defRPr sz="2000" b="0" i="0" u="none" strike="noStrike" cap="none" spc="0" baseline="0">
          <a:ln>
            <a:noFill/>
          </a:ln>
          <a:solidFill>
            <a:srgbClr val="404040"/>
          </a:solidFill>
          <a:uFillTx/>
          <a:latin typeface="+mj-lt"/>
          <a:ea typeface="+mj-ea"/>
          <a:cs typeface="+mj-cs"/>
          <a:sym typeface="Calibri"/>
        </a:defRPr>
      </a:lvl7pPr>
      <a:lvl8pPr marL="1597971" marR="0" indent="-326571" algn="l" defTabSz="914400" rtl="0" latinLnBrk="0">
        <a:lnSpc>
          <a:spcPct val="90000"/>
        </a:lnSpc>
        <a:spcBef>
          <a:spcPts val="1200"/>
        </a:spcBef>
        <a:spcAft>
          <a:spcPts val="0"/>
        </a:spcAft>
        <a:buClr>
          <a:schemeClr val="accent1"/>
        </a:buClr>
        <a:buSzPct val="100000"/>
        <a:buFont typeface="Trebuchet MS"/>
        <a:buChar char="◦"/>
        <a:tabLst/>
        <a:defRPr sz="2000" b="0" i="0" u="none" strike="noStrike" cap="none" spc="0" baseline="0">
          <a:ln>
            <a:noFill/>
          </a:ln>
          <a:solidFill>
            <a:srgbClr val="404040"/>
          </a:solidFill>
          <a:uFillTx/>
          <a:latin typeface="+mj-lt"/>
          <a:ea typeface="+mj-ea"/>
          <a:cs typeface="+mj-cs"/>
          <a:sym typeface="Calibri"/>
        </a:defRPr>
      </a:lvl8pPr>
      <a:lvl9pPr marL="1797971" marR="0" indent="-326571" algn="l" defTabSz="914400" rtl="0" latinLnBrk="0">
        <a:lnSpc>
          <a:spcPct val="90000"/>
        </a:lnSpc>
        <a:spcBef>
          <a:spcPts val="1200"/>
        </a:spcBef>
        <a:spcAft>
          <a:spcPts val="0"/>
        </a:spcAft>
        <a:buClr>
          <a:schemeClr val="accent1"/>
        </a:buClr>
        <a:buSzPct val="100000"/>
        <a:buFont typeface="Trebuchet MS"/>
        <a:buChar char="◦"/>
        <a:tabLst/>
        <a:defRPr sz="2000" b="0" i="0" u="none" strike="noStrike" cap="none" spc="0" baseline="0">
          <a:ln>
            <a:noFill/>
          </a:ln>
          <a:solidFill>
            <a:srgbClr val="40404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4572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9144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13716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18288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22860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27432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32004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36576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9.png"/><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png"/><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2.png"/><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png"/><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png"/><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subTitle" sz="quarter" idx="1"/>
          </p:nvPr>
        </p:nvSpPr>
        <p:spPr>
          <a:prstGeom prst="rect">
            <a:avLst/>
          </a:prstGeom>
        </p:spPr>
        <p:txBody>
          <a:bodyPr/>
          <a:lstStyle/>
          <a:p>
            <a:r>
              <a:t>Containers, whales, and more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2280480"/>
            <a:ext cx="7543800" cy="2032000"/>
          </a:xfrm>
          <a:prstGeom prst="rect">
            <a:avLst/>
          </a:prstGeom>
        </p:spPr>
      </p:pic>
      <p:grpSp>
        <p:nvGrpSpPr>
          <p:cNvPr id="7" name="Group 6"/>
          <p:cNvGrpSpPr/>
          <p:nvPr/>
        </p:nvGrpSpPr>
        <p:grpSpPr>
          <a:xfrm>
            <a:off x="7002318" y="6076989"/>
            <a:ext cx="2834639" cy="230832"/>
            <a:chOff x="822960" y="6532381"/>
            <a:chExt cx="2834639" cy="230832"/>
          </a:xfrm>
        </p:grpSpPr>
        <p:sp>
          <p:nvSpPr>
            <p:cNvPr id="8"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dirty="0">
                  <a:solidFill>
                    <a:schemeClr val="bg1">
                      <a:lumMod val="75000"/>
                    </a:schemeClr>
                  </a:solidFill>
                </a:rPr>
                <a:t>Powered </a:t>
              </a:r>
              <a:r>
                <a:rPr dirty="0">
                  <a:solidFill>
                    <a:schemeClr val="bg1">
                      <a:lumMod val="75000"/>
                    </a:schemeClr>
                  </a:solidFill>
                </a:rPr>
                <a:t>by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513" y="6542891"/>
              <a:ext cx="826558" cy="19373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p:cNvSpPr>
          <p:nvPr>
            <p:ph type="title"/>
          </p:nvPr>
        </p:nvSpPr>
        <p:spPr>
          <a:prstGeom prst="rect">
            <a:avLst/>
          </a:prstGeom>
        </p:spPr>
        <p:txBody>
          <a:bodyPr/>
          <a:lstStyle>
            <a:lvl1pPr defTabSz="813816">
              <a:defRPr sz="3559" spc="-89"/>
            </a:lvl1pPr>
          </a:lstStyle>
          <a:p>
            <a:r>
              <a:t>Basic Commands</a:t>
            </a:r>
          </a:p>
        </p:txBody>
      </p:sp>
      <p:sp>
        <p:nvSpPr>
          <p:cNvPr id="191" name="Shape 191"/>
          <p:cNvSpPr>
            <a:spLocks noGrp="1"/>
          </p:cNvSpPr>
          <p:nvPr>
            <p:ph type="body" sz="quarter" idx="1"/>
          </p:nvPr>
        </p:nvSpPr>
        <p:spPr>
          <a:xfrm>
            <a:off x="1057739" y="1450398"/>
            <a:ext cx="6797042" cy="1575012"/>
          </a:xfrm>
          <a:prstGeom prst="rect">
            <a:avLst/>
          </a:prstGeom>
        </p:spPr>
        <p:txBody>
          <a:bodyPr/>
          <a:lstStyle>
            <a:lvl1pPr>
              <a:buFont typeface="Wingdings"/>
              <a:buChar char="❑"/>
              <a:defRPr sz="2800"/>
            </a:lvl1pPr>
            <a:lvl2pPr marL="292608" indent="-91440">
              <a:buFont typeface="Wingdings"/>
              <a:buChar char="❑"/>
              <a:defRPr sz="2800"/>
            </a:lvl2pPr>
          </a:lstStyle>
          <a:p>
            <a:r>
              <a:t> How do we “get in” our container?</a:t>
            </a:r>
          </a:p>
          <a:p>
            <a:pPr lvl="1"/>
            <a:r>
              <a:t> By spinning off an image using ‘run’</a:t>
            </a:r>
          </a:p>
        </p:txBody>
      </p:sp>
      <p:sp>
        <p:nvSpPr>
          <p:cNvPr id="192" name="Shape 192"/>
          <p:cNvSpPr/>
          <p:nvPr/>
        </p:nvSpPr>
        <p:spPr>
          <a:xfrm>
            <a:off x="884240" y="2598325"/>
            <a:ext cx="7402024" cy="477054"/>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500">
                <a:solidFill>
                  <a:srgbClr val="FFFFFF"/>
                </a:solidFill>
                <a:latin typeface="Courier New"/>
                <a:ea typeface="Courier New"/>
                <a:cs typeface="Courier New"/>
                <a:sym typeface="Courier New"/>
              </a:defRPr>
            </a:lvl1pPr>
          </a:lstStyle>
          <a:p>
            <a:r>
              <a:rPr lang="en-US" dirty="0" smtClean="0"/>
              <a:t>$ </a:t>
            </a:r>
            <a:r>
              <a:rPr dirty="0" err="1" smtClean="0"/>
              <a:t>docker</a:t>
            </a:r>
            <a:r>
              <a:rPr dirty="0" smtClean="0"/>
              <a:t> </a:t>
            </a:r>
            <a:r>
              <a:rPr dirty="0"/>
              <a:t>run &lt;image-name, or image-id&gt;</a:t>
            </a:r>
          </a:p>
        </p:txBody>
      </p:sp>
      <p:sp>
        <p:nvSpPr>
          <p:cNvPr id="193" name="Shape 193"/>
          <p:cNvSpPr/>
          <p:nvPr/>
        </p:nvSpPr>
        <p:spPr>
          <a:xfrm>
            <a:off x="1057739" y="3743060"/>
            <a:ext cx="6797042" cy="15750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91439" indent="-91439" defTabSz="914400">
              <a:lnSpc>
                <a:spcPct val="90000"/>
              </a:lnSpc>
              <a:spcBef>
                <a:spcPts val="1200"/>
              </a:spcBef>
              <a:buClr>
                <a:schemeClr val="accent1"/>
              </a:buClr>
              <a:buSzPct val="100000"/>
              <a:buFont typeface="Wingdings"/>
              <a:buChar char="❑"/>
              <a:defRPr sz="2800">
                <a:solidFill>
                  <a:srgbClr val="404040"/>
                </a:solidFill>
              </a:defRPr>
            </a:lvl1pPr>
            <a:lvl2pPr marL="292608" indent="-91440" defTabSz="914400">
              <a:lnSpc>
                <a:spcPct val="90000"/>
              </a:lnSpc>
              <a:spcBef>
                <a:spcPts val="1200"/>
              </a:spcBef>
              <a:buClr>
                <a:schemeClr val="accent1"/>
              </a:buClr>
              <a:buSzPct val="100000"/>
              <a:buFont typeface="Wingdings"/>
              <a:buChar char="❑"/>
              <a:defRPr sz="2800">
                <a:solidFill>
                  <a:srgbClr val="404040"/>
                </a:solidFill>
              </a:defRPr>
            </a:lvl2pPr>
          </a:lstStyle>
          <a:p>
            <a:r>
              <a:t> Container is running, but where is it?</a:t>
            </a:r>
          </a:p>
          <a:p>
            <a:pPr lvl="1"/>
            <a:r>
              <a:t> Enter active containers with ‘exec -it’</a:t>
            </a:r>
          </a:p>
        </p:txBody>
      </p:sp>
      <p:sp>
        <p:nvSpPr>
          <p:cNvPr id="194" name="Shape 194"/>
          <p:cNvSpPr/>
          <p:nvPr/>
        </p:nvSpPr>
        <p:spPr>
          <a:xfrm>
            <a:off x="410639" y="4947861"/>
            <a:ext cx="8363826" cy="477054"/>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500">
                <a:solidFill>
                  <a:srgbClr val="FFFFFF"/>
                </a:solidFill>
                <a:latin typeface="Courier New"/>
                <a:ea typeface="Courier New"/>
                <a:cs typeface="Courier New"/>
                <a:sym typeface="Courier New"/>
              </a:defRPr>
            </a:lvl1pPr>
          </a:lstStyle>
          <a:p>
            <a:r>
              <a:rPr lang="en-US" smtClean="0"/>
              <a:t>$ </a:t>
            </a:r>
            <a:r>
              <a:rPr dirty="0" err="1" smtClean="0"/>
              <a:t>docker</a:t>
            </a:r>
            <a:r>
              <a:rPr dirty="0" smtClean="0"/>
              <a:t> </a:t>
            </a:r>
            <a:r>
              <a:rPr dirty="0"/>
              <a:t>exec -it &lt;image-name, or image-id&gt;</a:t>
            </a:r>
          </a:p>
        </p:txBody>
      </p:sp>
      <p:grpSp>
        <p:nvGrpSpPr>
          <p:cNvPr id="8" name="Group 7"/>
          <p:cNvGrpSpPr/>
          <p:nvPr/>
        </p:nvGrpSpPr>
        <p:grpSpPr>
          <a:xfrm>
            <a:off x="6957342" y="6509647"/>
            <a:ext cx="2834639" cy="230832"/>
            <a:chOff x="822960" y="6532381"/>
            <a:chExt cx="2834639" cy="230832"/>
          </a:xfrm>
        </p:grpSpPr>
        <p:sp>
          <p:nvSpPr>
            <p:cNvPr id="9"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dirty="0">
                  <a:solidFill>
                    <a:schemeClr val="bg1">
                      <a:lumMod val="75000"/>
                    </a:schemeClr>
                  </a:solidFill>
                </a:rPr>
                <a:t>Powered </a:t>
              </a:r>
              <a:r>
                <a:rPr dirty="0">
                  <a:solidFill>
                    <a:schemeClr val="bg1">
                      <a:lumMod val="75000"/>
                    </a:schemeClr>
                  </a:solidFill>
                </a:rPr>
                <a:t>by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513" y="6542891"/>
              <a:ext cx="826558" cy="19373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p:cNvSpPr>
          <p:nvPr>
            <p:ph type="title"/>
          </p:nvPr>
        </p:nvSpPr>
        <p:spPr>
          <a:prstGeom prst="rect">
            <a:avLst/>
          </a:prstGeom>
        </p:spPr>
        <p:txBody>
          <a:bodyPr/>
          <a:lstStyle>
            <a:lvl1pPr defTabSz="813816">
              <a:defRPr sz="3559" spc="-89"/>
            </a:lvl1pPr>
          </a:lstStyle>
          <a:p>
            <a:r>
              <a:rPr dirty="0"/>
              <a:t>Simple Exercise </a:t>
            </a:r>
          </a:p>
        </p:txBody>
      </p:sp>
      <p:sp>
        <p:nvSpPr>
          <p:cNvPr id="207" name="Shape 207"/>
          <p:cNvSpPr/>
          <p:nvPr/>
        </p:nvSpPr>
        <p:spPr>
          <a:xfrm>
            <a:off x="1222808" y="1319358"/>
            <a:ext cx="6797041" cy="102137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91439" indent="-91439" defTabSz="914400">
              <a:lnSpc>
                <a:spcPct val="90000"/>
              </a:lnSpc>
              <a:spcBef>
                <a:spcPts val="1200"/>
              </a:spcBef>
              <a:buClr>
                <a:schemeClr val="accent1"/>
              </a:buClr>
              <a:buSzPct val="100000"/>
              <a:buFont typeface="Wingdings"/>
              <a:buChar char="❑"/>
              <a:defRPr sz="2800">
                <a:solidFill>
                  <a:srgbClr val="404040"/>
                </a:solidFill>
              </a:defRPr>
            </a:lvl1pPr>
          </a:lstStyle>
          <a:p>
            <a:r>
              <a:t> Pull an Image down from Docker Hub:</a:t>
            </a:r>
          </a:p>
        </p:txBody>
      </p:sp>
      <p:sp>
        <p:nvSpPr>
          <p:cNvPr id="208" name="Shape 208"/>
          <p:cNvSpPr/>
          <p:nvPr/>
        </p:nvSpPr>
        <p:spPr>
          <a:xfrm>
            <a:off x="2861884" y="1799355"/>
            <a:ext cx="3640406" cy="38354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FFFFFF"/>
                </a:solidFill>
                <a:latin typeface="Courier New"/>
                <a:ea typeface="Courier New"/>
                <a:cs typeface="Courier New"/>
                <a:sym typeface="Courier New"/>
              </a:defRPr>
            </a:lvl1pPr>
          </a:lstStyle>
          <a:p>
            <a:r>
              <a:t>$ docker pull busybox</a:t>
            </a:r>
          </a:p>
        </p:txBody>
      </p:sp>
      <p:sp>
        <p:nvSpPr>
          <p:cNvPr id="209" name="Shape 209"/>
          <p:cNvSpPr/>
          <p:nvPr/>
        </p:nvSpPr>
        <p:spPr>
          <a:xfrm>
            <a:off x="1245668" y="2361956"/>
            <a:ext cx="6797041" cy="102137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91439" indent="-91439" defTabSz="914400">
              <a:lnSpc>
                <a:spcPct val="90000"/>
              </a:lnSpc>
              <a:spcBef>
                <a:spcPts val="1200"/>
              </a:spcBef>
              <a:buClr>
                <a:schemeClr val="accent1"/>
              </a:buClr>
              <a:buSzPct val="100000"/>
              <a:buFont typeface="Wingdings"/>
              <a:buChar char="❑"/>
              <a:defRPr sz="2800">
                <a:solidFill>
                  <a:srgbClr val="404040"/>
                </a:solidFill>
              </a:defRPr>
            </a:lvl1pPr>
          </a:lstStyle>
          <a:p>
            <a:r>
              <a:t> Confirm image is in local repository:</a:t>
            </a:r>
          </a:p>
        </p:txBody>
      </p:sp>
      <p:sp>
        <p:nvSpPr>
          <p:cNvPr id="210" name="Shape 210"/>
          <p:cNvSpPr/>
          <p:nvPr/>
        </p:nvSpPr>
        <p:spPr>
          <a:xfrm>
            <a:off x="3290092" y="2935319"/>
            <a:ext cx="2662473" cy="38354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FFFFFF"/>
                </a:solidFill>
                <a:latin typeface="Courier New"/>
                <a:ea typeface="Courier New"/>
                <a:cs typeface="Courier New"/>
                <a:sym typeface="Courier New"/>
              </a:defRPr>
            </a:lvl1pPr>
          </a:lstStyle>
          <a:p>
            <a:r>
              <a:t>$ docker images</a:t>
            </a:r>
          </a:p>
        </p:txBody>
      </p:sp>
      <p:sp>
        <p:nvSpPr>
          <p:cNvPr id="211" name="Shape 211"/>
          <p:cNvSpPr/>
          <p:nvPr/>
        </p:nvSpPr>
        <p:spPr>
          <a:xfrm>
            <a:off x="1222808" y="3404554"/>
            <a:ext cx="6797041" cy="102137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91439" indent="-91439" defTabSz="914400">
              <a:lnSpc>
                <a:spcPct val="90000"/>
              </a:lnSpc>
              <a:spcBef>
                <a:spcPts val="1200"/>
              </a:spcBef>
              <a:buClr>
                <a:schemeClr val="accent1"/>
              </a:buClr>
              <a:buSzPct val="100000"/>
              <a:buFont typeface="Wingdings"/>
              <a:buChar char="❑"/>
              <a:defRPr sz="2800">
                <a:solidFill>
                  <a:srgbClr val="404040"/>
                </a:solidFill>
              </a:defRPr>
            </a:lvl1pPr>
          </a:lstStyle>
          <a:p>
            <a:r>
              <a:t> Run container from new image and: </a:t>
            </a:r>
          </a:p>
        </p:txBody>
      </p:sp>
      <p:sp>
        <p:nvSpPr>
          <p:cNvPr id="212" name="Shape 212"/>
          <p:cNvSpPr/>
          <p:nvPr/>
        </p:nvSpPr>
        <p:spPr>
          <a:xfrm>
            <a:off x="2766787" y="3974424"/>
            <a:ext cx="3830600" cy="38354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FFFFFF"/>
                </a:solidFill>
                <a:latin typeface="Courier New"/>
                <a:ea typeface="Courier New"/>
                <a:cs typeface="Courier New"/>
                <a:sym typeface="Courier New"/>
              </a:defRPr>
            </a:lvl1pPr>
          </a:lstStyle>
          <a:p>
            <a:r>
              <a:t>$ docker run -it busybox</a:t>
            </a:r>
          </a:p>
        </p:txBody>
      </p:sp>
      <p:sp>
        <p:nvSpPr>
          <p:cNvPr id="213" name="Shape 213"/>
          <p:cNvSpPr/>
          <p:nvPr/>
        </p:nvSpPr>
        <p:spPr>
          <a:xfrm>
            <a:off x="1245668" y="4517263"/>
            <a:ext cx="6797041" cy="102137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91439" indent="-91439" defTabSz="914400">
              <a:lnSpc>
                <a:spcPct val="90000"/>
              </a:lnSpc>
              <a:spcBef>
                <a:spcPts val="1200"/>
              </a:spcBef>
              <a:buClr>
                <a:schemeClr val="accent1"/>
              </a:buClr>
              <a:buSzPct val="100000"/>
              <a:buFont typeface="Wingdings"/>
              <a:buChar char="❑"/>
              <a:defRPr sz="2800">
                <a:solidFill>
                  <a:srgbClr val="404040"/>
                </a:solidFill>
              </a:defRPr>
            </a:lvl1pPr>
          </a:lstStyle>
          <a:p>
            <a:r>
              <a:t> Send a command from the inside: </a:t>
            </a:r>
          </a:p>
        </p:txBody>
      </p:sp>
      <p:sp>
        <p:nvSpPr>
          <p:cNvPr id="214" name="Shape 214"/>
          <p:cNvSpPr/>
          <p:nvPr/>
        </p:nvSpPr>
        <p:spPr>
          <a:xfrm>
            <a:off x="2766787" y="5013529"/>
            <a:ext cx="3830600" cy="38354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FFFFFF"/>
                </a:solidFill>
                <a:latin typeface="Courier New"/>
                <a:ea typeface="Courier New"/>
                <a:cs typeface="Courier New"/>
                <a:sym typeface="Courier New"/>
              </a:defRPr>
            </a:lvl1pPr>
          </a:lstStyle>
          <a:p>
            <a:r>
              <a:t># echo “Hello World!”</a:t>
            </a:r>
          </a:p>
        </p:txBody>
      </p:sp>
      <p:grpSp>
        <p:nvGrpSpPr>
          <p:cNvPr id="12" name="Group 11"/>
          <p:cNvGrpSpPr/>
          <p:nvPr/>
        </p:nvGrpSpPr>
        <p:grpSpPr>
          <a:xfrm>
            <a:off x="6957342" y="6509647"/>
            <a:ext cx="2834639" cy="230832"/>
            <a:chOff x="822960" y="6532381"/>
            <a:chExt cx="2834639" cy="230832"/>
          </a:xfrm>
        </p:grpSpPr>
        <p:sp>
          <p:nvSpPr>
            <p:cNvPr id="13"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dirty="0">
                  <a:solidFill>
                    <a:schemeClr val="bg1">
                      <a:lumMod val="75000"/>
                    </a:schemeClr>
                  </a:solidFill>
                </a:rPr>
                <a:t>Powered </a:t>
              </a:r>
              <a:r>
                <a:rPr dirty="0">
                  <a:solidFill>
                    <a:schemeClr val="bg1">
                      <a:lumMod val="75000"/>
                    </a:schemeClr>
                  </a:solidFill>
                </a:rPr>
                <a:t>by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513" y="6542891"/>
              <a:ext cx="826558" cy="19373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p:cNvSpPr>
          <p:nvPr>
            <p:ph type="title"/>
          </p:nvPr>
        </p:nvSpPr>
        <p:spPr>
          <a:prstGeom prst="rect">
            <a:avLst/>
          </a:prstGeom>
        </p:spPr>
        <p:txBody>
          <a:bodyPr/>
          <a:lstStyle>
            <a:lvl1pPr defTabSz="813816">
              <a:defRPr sz="3559" spc="-89"/>
            </a:lvl1pPr>
          </a:lstStyle>
          <a:p>
            <a:r>
              <a:rPr lang="en-US" dirty="0" smtClean="0"/>
              <a:t>Exposing Ports </a:t>
            </a:r>
            <a:endParaRPr dirty="0"/>
          </a:p>
        </p:txBody>
      </p:sp>
      <p:sp>
        <p:nvSpPr>
          <p:cNvPr id="203" name="Shape 203"/>
          <p:cNvSpPr/>
          <p:nvPr/>
        </p:nvSpPr>
        <p:spPr>
          <a:xfrm>
            <a:off x="1173479" y="1192372"/>
            <a:ext cx="6797042" cy="303616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marL="91439" indent="-91439" defTabSz="914400">
              <a:lnSpc>
                <a:spcPct val="90000"/>
              </a:lnSpc>
              <a:spcBef>
                <a:spcPts val="1200"/>
              </a:spcBef>
              <a:buClr>
                <a:schemeClr val="accent1"/>
              </a:buClr>
              <a:buSzPct val="100000"/>
              <a:buFont typeface="Wingdings"/>
              <a:buChar char="❑"/>
              <a:defRPr sz="2800">
                <a:solidFill>
                  <a:srgbClr val="404040"/>
                </a:solidFill>
              </a:defRPr>
            </a:pPr>
            <a:r>
              <a:t> When you first run an image you can:  </a:t>
            </a:r>
          </a:p>
          <a:p>
            <a:pPr marL="292608" lvl="1" indent="-91440" defTabSz="914400">
              <a:lnSpc>
                <a:spcPct val="90000"/>
              </a:lnSpc>
              <a:spcBef>
                <a:spcPts val="1200"/>
              </a:spcBef>
              <a:buClr>
                <a:schemeClr val="accent1"/>
              </a:buClr>
              <a:buSzPct val="100000"/>
              <a:buFont typeface="Wingdings"/>
              <a:buChar char="❑"/>
              <a:defRPr sz="2800">
                <a:solidFill>
                  <a:srgbClr val="404040"/>
                </a:solidFill>
              </a:defRPr>
            </a:pPr>
            <a:r>
              <a:t> Add ports, name the container, set hostname, select a network and more</a:t>
            </a:r>
          </a:p>
          <a:p>
            <a:pPr marL="292608" lvl="1" indent="-91440" defTabSz="914400">
              <a:lnSpc>
                <a:spcPct val="90000"/>
              </a:lnSpc>
              <a:spcBef>
                <a:spcPts val="1200"/>
              </a:spcBef>
              <a:buClr>
                <a:schemeClr val="accent1"/>
              </a:buClr>
              <a:buSzPct val="100000"/>
              <a:buFont typeface="Wingdings"/>
              <a:buChar char="❑"/>
              <a:defRPr sz="2800">
                <a:solidFill>
                  <a:srgbClr val="404040"/>
                </a:solidFill>
              </a:defRPr>
            </a:pPr>
            <a:r>
              <a:t> We can also use ‘</a:t>
            </a:r>
            <a:r>
              <a:rPr>
                <a:latin typeface="Courier New"/>
                <a:ea typeface="Courier New"/>
                <a:cs typeface="Courier New"/>
                <a:sym typeface="Courier New"/>
              </a:rPr>
              <a:t>-it</a:t>
            </a:r>
            <a:r>
              <a:t>’ to “get in” to our container immediately</a:t>
            </a:r>
          </a:p>
          <a:p>
            <a:pPr marL="91439" indent="-91439" defTabSz="914400">
              <a:lnSpc>
                <a:spcPct val="90000"/>
              </a:lnSpc>
              <a:spcBef>
                <a:spcPts val="1200"/>
              </a:spcBef>
              <a:buClr>
                <a:schemeClr val="accent1"/>
              </a:buClr>
              <a:buSzPct val="100000"/>
              <a:buFont typeface="Wingdings"/>
              <a:buChar char="❑"/>
              <a:defRPr sz="2800">
                <a:solidFill>
                  <a:srgbClr val="404040"/>
                </a:solidFill>
              </a:defRPr>
            </a:pPr>
            <a:r>
              <a:t> An example of how that might look:</a:t>
            </a:r>
          </a:p>
        </p:txBody>
      </p:sp>
      <p:sp>
        <p:nvSpPr>
          <p:cNvPr id="204" name="Shape 204"/>
          <p:cNvSpPr/>
          <p:nvPr/>
        </p:nvSpPr>
        <p:spPr>
          <a:xfrm>
            <a:off x="1531704" y="4008409"/>
            <a:ext cx="6286420" cy="1938992"/>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square" lIns="45719" rIns="45719">
            <a:spAutoFit/>
          </a:bodyPr>
          <a:lstStyle/>
          <a:p>
            <a:pPr>
              <a:defRPr sz="2000">
                <a:solidFill>
                  <a:srgbClr val="FFFFFF"/>
                </a:solidFill>
                <a:latin typeface="Courier New"/>
                <a:ea typeface="Courier New"/>
                <a:cs typeface="Courier New"/>
                <a:sym typeface="Courier New"/>
              </a:defRPr>
            </a:pPr>
            <a:r>
              <a:rPr dirty="0" smtClean="0"/>
              <a:t>$</a:t>
            </a:r>
            <a:r>
              <a:rPr lang="en-US" dirty="0" smtClean="0"/>
              <a:t> </a:t>
            </a:r>
            <a:r>
              <a:rPr dirty="0" smtClean="0"/>
              <a:t>docker </a:t>
            </a:r>
            <a:r>
              <a:rPr dirty="0"/>
              <a:t>run -it —-</a:t>
            </a:r>
            <a:r>
              <a:rPr/>
              <a:t>network </a:t>
            </a:r>
            <a:r>
              <a:rPr smtClean="0"/>
              <a:t>networkname</a:t>
            </a:r>
            <a:r>
              <a:rPr lang="en-US" smtClean="0"/>
              <a:t> \</a:t>
            </a:r>
            <a:r>
              <a:rPr smtClean="0"/>
              <a:t> </a:t>
            </a:r>
            <a:endParaRPr lang="en-US" dirty="0" smtClean="0"/>
          </a:p>
          <a:p>
            <a:pPr>
              <a:defRPr sz="2000">
                <a:solidFill>
                  <a:srgbClr val="FFFFFF"/>
                </a:solidFill>
                <a:latin typeface="Courier New"/>
                <a:ea typeface="Courier New"/>
                <a:cs typeface="Courier New"/>
                <a:sym typeface="Courier New"/>
              </a:defRPr>
            </a:pPr>
            <a:r>
              <a:rPr lang="en-US" dirty="0"/>
              <a:t> </a:t>
            </a:r>
            <a:r>
              <a:rPr lang="en-US" dirty="0" smtClean="0"/>
              <a:t> </a:t>
            </a:r>
            <a:r>
              <a:rPr dirty="0" smtClean="0"/>
              <a:t>-</a:t>
            </a:r>
            <a:r>
              <a:rPr dirty="0"/>
              <a:t>p 8000 </a:t>
            </a:r>
            <a:r>
              <a:rPr dirty="0" smtClean="0"/>
              <a:t>\</a:t>
            </a:r>
            <a:endParaRPr lang="en-US" dirty="0" smtClean="0"/>
          </a:p>
          <a:p>
            <a:pPr>
              <a:defRPr sz="2000">
                <a:solidFill>
                  <a:srgbClr val="FFFFFF"/>
                </a:solidFill>
                <a:latin typeface="Courier New"/>
                <a:ea typeface="Courier New"/>
                <a:cs typeface="Courier New"/>
                <a:sym typeface="Courier New"/>
              </a:defRPr>
            </a:pPr>
            <a:r>
              <a:rPr lang="en-US" dirty="0" smtClean="0"/>
              <a:t>  </a:t>
            </a:r>
            <a:r>
              <a:rPr dirty="0" smtClean="0"/>
              <a:t>—-</a:t>
            </a:r>
            <a:r>
              <a:rPr dirty="0"/>
              <a:t>name name-container </a:t>
            </a:r>
            <a:r>
              <a:rPr dirty="0" smtClean="0"/>
              <a:t>\</a:t>
            </a:r>
            <a:endParaRPr lang="en-US" dirty="0" smtClean="0"/>
          </a:p>
          <a:p>
            <a:pPr>
              <a:defRPr sz="2000">
                <a:solidFill>
                  <a:srgbClr val="FFFFFF"/>
                </a:solidFill>
                <a:latin typeface="Courier New"/>
                <a:ea typeface="Courier New"/>
                <a:cs typeface="Courier New"/>
                <a:sym typeface="Courier New"/>
              </a:defRPr>
            </a:pPr>
            <a:r>
              <a:rPr lang="en-US" dirty="0"/>
              <a:t> </a:t>
            </a:r>
            <a:r>
              <a:rPr lang="en-US" dirty="0" smtClean="0"/>
              <a:t> </a:t>
            </a:r>
            <a:r>
              <a:rPr dirty="0" smtClean="0"/>
              <a:t>—-</a:t>
            </a:r>
            <a:r>
              <a:rPr dirty="0"/>
              <a:t>hostname name-host </a:t>
            </a:r>
            <a:r>
              <a:rPr dirty="0" smtClean="0"/>
              <a:t>\</a:t>
            </a:r>
            <a:endParaRPr lang="en-US" dirty="0" smtClean="0"/>
          </a:p>
          <a:p>
            <a:pPr>
              <a:defRPr sz="2000">
                <a:solidFill>
                  <a:srgbClr val="FFFFFF"/>
                </a:solidFill>
                <a:latin typeface="Courier New"/>
                <a:ea typeface="Courier New"/>
                <a:cs typeface="Courier New"/>
                <a:sym typeface="Courier New"/>
              </a:defRPr>
            </a:pPr>
            <a:r>
              <a:rPr lang="en-US" dirty="0"/>
              <a:t> </a:t>
            </a:r>
            <a:r>
              <a:rPr lang="en-US" dirty="0" smtClean="0"/>
              <a:t> </a:t>
            </a:r>
            <a:r>
              <a:rPr dirty="0" err="1" smtClean="0"/>
              <a:t>reponame</a:t>
            </a:r>
            <a:r>
              <a:rPr dirty="0" smtClean="0"/>
              <a:t>/</a:t>
            </a:r>
            <a:r>
              <a:rPr dirty="0" err="1" smtClean="0"/>
              <a:t>image-name:tag</a:t>
            </a:r>
            <a:endParaRPr dirty="0"/>
          </a:p>
          <a:p>
            <a:pPr lvl="1">
              <a:defRPr sz="2000">
                <a:solidFill>
                  <a:srgbClr val="FFFFFF"/>
                </a:solidFill>
                <a:latin typeface="Courier New"/>
                <a:ea typeface="Courier New"/>
                <a:cs typeface="Courier New"/>
                <a:sym typeface="Courier New"/>
              </a:defRPr>
            </a:pPr>
            <a:r>
              <a:rPr dirty="0"/>
              <a:t> </a:t>
            </a:r>
          </a:p>
        </p:txBody>
      </p:sp>
      <p:grpSp>
        <p:nvGrpSpPr>
          <p:cNvPr id="6" name="Group 5"/>
          <p:cNvGrpSpPr/>
          <p:nvPr/>
        </p:nvGrpSpPr>
        <p:grpSpPr>
          <a:xfrm>
            <a:off x="6957342" y="6509647"/>
            <a:ext cx="2834639" cy="230832"/>
            <a:chOff x="822960" y="6532381"/>
            <a:chExt cx="2834639" cy="230832"/>
          </a:xfrm>
        </p:grpSpPr>
        <p:sp>
          <p:nvSpPr>
            <p:cNvPr id="7"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dirty="0">
                  <a:solidFill>
                    <a:schemeClr val="bg1">
                      <a:lumMod val="75000"/>
                    </a:schemeClr>
                  </a:solidFill>
                </a:rPr>
                <a:t>Powered </a:t>
              </a:r>
              <a:r>
                <a:rPr dirty="0">
                  <a:solidFill>
                    <a:schemeClr val="bg1">
                      <a:lumMod val="75000"/>
                    </a:schemeClr>
                  </a:solidFill>
                </a:rPr>
                <a:t>by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513" y="6542891"/>
              <a:ext cx="826558" cy="19373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a:spLocks noGrp="1"/>
          </p:cNvSpPr>
          <p:nvPr>
            <p:ph type="title"/>
          </p:nvPr>
        </p:nvSpPr>
        <p:spPr>
          <a:prstGeom prst="rect">
            <a:avLst/>
          </a:prstGeom>
        </p:spPr>
        <p:txBody>
          <a:bodyPr/>
          <a:lstStyle>
            <a:lvl1pPr defTabSz="813816">
              <a:defRPr sz="3559" spc="-89"/>
            </a:lvl1pPr>
          </a:lstStyle>
          <a:p>
            <a:r>
              <a:rPr dirty="0"/>
              <a:t>Web Server Exercise </a:t>
            </a:r>
          </a:p>
        </p:txBody>
      </p:sp>
      <p:sp>
        <p:nvSpPr>
          <p:cNvPr id="217" name="Shape 217"/>
          <p:cNvSpPr/>
          <p:nvPr/>
        </p:nvSpPr>
        <p:spPr>
          <a:xfrm>
            <a:off x="1173479" y="1386037"/>
            <a:ext cx="6797042" cy="102137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86867" indent="-86867" defTabSz="868680">
              <a:lnSpc>
                <a:spcPct val="90000"/>
              </a:lnSpc>
              <a:spcBef>
                <a:spcPts val="1100"/>
              </a:spcBef>
              <a:buClr>
                <a:schemeClr val="accent1"/>
              </a:buClr>
              <a:buSzPct val="100000"/>
              <a:buFont typeface="Wingdings"/>
              <a:buChar char="❑"/>
              <a:defRPr sz="2660">
                <a:solidFill>
                  <a:srgbClr val="404040"/>
                </a:solidFill>
              </a:defRPr>
            </a:lvl1pPr>
          </a:lstStyle>
          <a:p>
            <a:r>
              <a:t> Pull down a different image from the hub:</a:t>
            </a:r>
          </a:p>
        </p:txBody>
      </p:sp>
      <p:sp>
        <p:nvSpPr>
          <p:cNvPr id="218" name="Shape 218"/>
          <p:cNvSpPr/>
          <p:nvPr/>
        </p:nvSpPr>
        <p:spPr>
          <a:xfrm>
            <a:off x="2973199" y="1824586"/>
            <a:ext cx="3195746" cy="400110"/>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2000">
                <a:solidFill>
                  <a:srgbClr val="FFFFFF"/>
                </a:solidFill>
                <a:latin typeface="Courier New"/>
                <a:ea typeface="Courier New"/>
                <a:cs typeface="Courier New"/>
                <a:sym typeface="Courier New"/>
              </a:defRPr>
            </a:lvl1pPr>
          </a:lstStyle>
          <a:p>
            <a:pPr algn="ctr"/>
            <a:r>
              <a:rPr dirty="0"/>
              <a:t>$ </a:t>
            </a:r>
            <a:r>
              <a:rPr/>
              <a:t>docker </a:t>
            </a:r>
            <a:r>
              <a:rPr smtClean="0"/>
              <a:t>pull</a:t>
            </a:r>
            <a:r>
              <a:rPr lang="en-US" smtClean="0"/>
              <a:t> nginx</a:t>
            </a:r>
            <a:endParaRPr dirty="0"/>
          </a:p>
        </p:txBody>
      </p:sp>
      <p:sp>
        <p:nvSpPr>
          <p:cNvPr id="219" name="Shape 219"/>
          <p:cNvSpPr/>
          <p:nvPr/>
        </p:nvSpPr>
        <p:spPr>
          <a:xfrm>
            <a:off x="1196339" y="2428635"/>
            <a:ext cx="6797042" cy="102137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90525" indent="-90525" defTabSz="905255">
              <a:lnSpc>
                <a:spcPct val="90000"/>
              </a:lnSpc>
              <a:spcBef>
                <a:spcPts val="1100"/>
              </a:spcBef>
              <a:buClr>
                <a:schemeClr val="accent1"/>
              </a:buClr>
              <a:buSzPct val="100000"/>
              <a:buFont typeface="Wingdings"/>
              <a:buChar char="❑"/>
              <a:defRPr sz="2772">
                <a:solidFill>
                  <a:srgbClr val="404040"/>
                </a:solidFill>
              </a:defRPr>
            </a:lvl1pPr>
          </a:lstStyle>
          <a:p>
            <a:r>
              <a:t> Run the image and add ports on startup:</a:t>
            </a:r>
          </a:p>
        </p:txBody>
      </p:sp>
      <p:sp>
        <p:nvSpPr>
          <p:cNvPr id="220" name="Shape 220"/>
          <p:cNvSpPr/>
          <p:nvPr/>
        </p:nvSpPr>
        <p:spPr>
          <a:xfrm>
            <a:off x="2067339" y="2999181"/>
            <a:ext cx="4978638" cy="400110"/>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2000">
                <a:solidFill>
                  <a:srgbClr val="FFFFFF"/>
                </a:solidFill>
                <a:latin typeface="Courier New"/>
                <a:ea typeface="Courier New"/>
                <a:cs typeface="Courier New"/>
                <a:sym typeface="Courier New"/>
              </a:defRPr>
            </a:lvl1pPr>
          </a:lstStyle>
          <a:p>
            <a:pPr algn="ctr"/>
            <a:r>
              <a:t>$ docker run -</a:t>
            </a:r>
            <a:r>
              <a:rPr/>
              <a:t>p </a:t>
            </a:r>
            <a:r>
              <a:rPr smtClean="0"/>
              <a:t>8000:80</a:t>
            </a:r>
            <a:r>
              <a:rPr lang="en-US" smtClean="0"/>
              <a:t>00</a:t>
            </a:r>
            <a:r>
              <a:rPr smtClean="0"/>
              <a:t> </a:t>
            </a:r>
            <a:r>
              <a:rPr lang="en-US" smtClean="0"/>
              <a:t>nginx</a:t>
            </a:r>
            <a:endParaRPr/>
          </a:p>
        </p:txBody>
      </p:sp>
      <p:sp>
        <p:nvSpPr>
          <p:cNvPr id="221" name="Shape 221"/>
          <p:cNvSpPr/>
          <p:nvPr/>
        </p:nvSpPr>
        <p:spPr>
          <a:xfrm>
            <a:off x="1173479" y="4142784"/>
            <a:ext cx="6797042" cy="172399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marL="91439" indent="-91439" defTabSz="914400">
              <a:lnSpc>
                <a:spcPct val="90000"/>
              </a:lnSpc>
              <a:spcBef>
                <a:spcPts val="1200"/>
              </a:spcBef>
              <a:buClr>
                <a:schemeClr val="accent1"/>
              </a:buClr>
              <a:buSzPct val="100000"/>
              <a:buFont typeface="Wingdings"/>
              <a:buChar char="❑"/>
              <a:defRPr sz="2800">
                <a:solidFill>
                  <a:srgbClr val="404040"/>
                </a:solidFill>
              </a:defRPr>
            </a:pPr>
            <a:r>
              <a:rPr dirty="0"/>
              <a:t> Open an </a:t>
            </a:r>
            <a:r>
              <a:rPr dirty="0" smtClean="0"/>
              <a:t>&lt;</a:t>
            </a:r>
            <a:r>
              <a:rPr dirty="0"/>
              <a:t>localhost:8000</a:t>
            </a:r>
            <a:r>
              <a:rPr dirty="0" smtClean="0"/>
              <a:t>&gt;</a:t>
            </a:r>
            <a:endParaRPr lang="en-US" dirty="0" smtClean="0"/>
          </a:p>
          <a:p>
            <a:pPr marL="91439" indent="-91439" defTabSz="914400">
              <a:lnSpc>
                <a:spcPct val="90000"/>
              </a:lnSpc>
              <a:spcBef>
                <a:spcPts val="1200"/>
              </a:spcBef>
              <a:buClr>
                <a:schemeClr val="accent1"/>
              </a:buClr>
              <a:buSzPct val="100000"/>
              <a:buFont typeface="Wingdings"/>
              <a:buChar char="❑"/>
              <a:defRPr sz="2800">
                <a:solidFill>
                  <a:srgbClr val="404040"/>
                </a:solidFill>
              </a:defRPr>
            </a:pPr>
            <a:r>
              <a:rPr lang="en-US" dirty="0"/>
              <a:t>  Observe terminal as you refresh page</a:t>
            </a:r>
          </a:p>
          <a:p>
            <a:pPr marL="91439" indent="-91439" defTabSz="914400">
              <a:lnSpc>
                <a:spcPct val="90000"/>
              </a:lnSpc>
              <a:spcBef>
                <a:spcPts val="1200"/>
              </a:spcBef>
              <a:buClr>
                <a:schemeClr val="accent1"/>
              </a:buClr>
              <a:buSzPct val="100000"/>
              <a:buFont typeface="Wingdings"/>
              <a:buChar char="❑"/>
              <a:defRPr sz="2800">
                <a:solidFill>
                  <a:srgbClr val="404040"/>
                </a:solidFill>
              </a:defRPr>
            </a:pPr>
            <a:endParaRPr dirty="0"/>
          </a:p>
        </p:txBody>
      </p:sp>
      <p:sp>
        <p:nvSpPr>
          <p:cNvPr id="224" name="Shape 224"/>
          <p:cNvSpPr/>
          <p:nvPr/>
        </p:nvSpPr>
        <p:spPr>
          <a:xfrm>
            <a:off x="6128473" y="3605193"/>
            <a:ext cx="1605566" cy="46166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rPr b="1"/>
              <a:t>Docker Port</a:t>
            </a:r>
          </a:p>
        </p:txBody>
      </p:sp>
      <p:sp>
        <p:nvSpPr>
          <p:cNvPr id="225" name="Shape 225"/>
          <p:cNvSpPr/>
          <p:nvPr/>
        </p:nvSpPr>
        <p:spPr>
          <a:xfrm>
            <a:off x="3076476" y="3565566"/>
            <a:ext cx="1296187" cy="46166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rPr b="1" dirty="0"/>
              <a:t>Host Port</a:t>
            </a:r>
          </a:p>
        </p:txBody>
      </p:sp>
      <p:sp>
        <p:nvSpPr>
          <p:cNvPr id="14" name="Shape 254"/>
          <p:cNvSpPr/>
          <p:nvPr/>
        </p:nvSpPr>
        <p:spPr>
          <a:xfrm rot="6665207" flipH="1">
            <a:off x="4558342" y="3398846"/>
            <a:ext cx="653614" cy="497035"/>
          </a:xfrm>
          <a:custGeom>
            <a:avLst/>
            <a:gdLst/>
            <a:ahLst/>
            <a:cxnLst>
              <a:cxn ang="0">
                <a:pos x="wd2" y="hd2"/>
              </a:cxn>
              <a:cxn ang="5400000">
                <a:pos x="wd2" y="hd2"/>
              </a:cxn>
              <a:cxn ang="10800000">
                <a:pos x="wd2" y="hd2"/>
              </a:cxn>
              <a:cxn ang="16200000">
                <a:pos x="wd2" y="hd2"/>
              </a:cxn>
            </a:cxnLst>
            <a:rect l="0" t="0" r="r" b="b"/>
            <a:pathLst>
              <a:path w="21600" h="16438" extrusionOk="0">
                <a:moveTo>
                  <a:pt x="21600" y="9481"/>
                </a:moveTo>
                <a:cubicBezTo>
                  <a:pt x="7250" y="-5162"/>
                  <a:pt x="50" y="-2843"/>
                  <a:pt x="0" y="16438"/>
                </a:cubicBezTo>
              </a:path>
            </a:pathLst>
          </a:custGeom>
          <a:ln w="101600">
            <a:solidFill>
              <a:schemeClr val="accent1"/>
            </a:solidFill>
            <a:headEnd type="triangle"/>
          </a:ln>
        </p:spPr>
        <p:txBody>
          <a:bodyPr/>
          <a:lstStyle/>
          <a:p>
            <a:endParaRPr/>
          </a:p>
        </p:txBody>
      </p:sp>
      <p:sp>
        <p:nvSpPr>
          <p:cNvPr id="15" name="Shape 254"/>
          <p:cNvSpPr/>
          <p:nvPr/>
        </p:nvSpPr>
        <p:spPr>
          <a:xfrm rot="14934793">
            <a:off x="5354732" y="3391435"/>
            <a:ext cx="653614" cy="497035"/>
          </a:xfrm>
          <a:custGeom>
            <a:avLst/>
            <a:gdLst/>
            <a:ahLst/>
            <a:cxnLst>
              <a:cxn ang="0">
                <a:pos x="wd2" y="hd2"/>
              </a:cxn>
              <a:cxn ang="5400000">
                <a:pos x="wd2" y="hd2"/>
              </a:cxn>
              <a:cxn ang="10800000">
                <a:pos x="wd2" y="hd2"/>
              </a:cxn>
              <a:cxn ang="16200000">
                <a:pos x="wd2" y="hd2"/>
              </a:cxn>
            </a:cxnLst>
            <a:rect l="0" t="0" r="r" b="b"/>
            <a:pathLst>
              <a:path w="21600" h="16438" extrusionOk="0">
                <a:moveTo>
                  <a:pt x="21600" y="9481"/>
                </a:moveTo>
                <a:cubicBezTo>
                  <a:pt x="7250" y="-5162"/>
                  <a:pt x="50" y="-2843"/>
                  <a:pt x="0" y="16438"/>
                </a:cubicBezTo>
              </a:path>
            </a:pathLst>
          </a:custGeom>
          <a:ln w="101600">
            <a:solidFill>
              <a:schemeClr val="accent1"/>
            </a:solidFill>
            <a:headEnd type="triangle"/>
          </a:ln>
        </p:spPr>
        <p:txBody>
          <a:bodyPr/>
          <a:lstStyle/>
          <a:p>
            <a:endParaRPr/>
          </a:p>
        </p:txBody>
      </p:sp>
      <p:grpSp>
        <p:nvGrpSpPr>
          <p:cNvPr id="16" name="Group 15"/>
          <p:cNvGrpSpPr/>
          <p:nvPr/>
        </p:nvGrpSpPr>
        <p:grpSpPr>
          <a:xfrm>
            <a:off x="6957342" y="6509647"/>
            <a:ext cx="2834639" cy="230832"/>
            <a:chOff x="822960" y="6532381"/>
            <a:chExt cx="2834639" cy="230832"/>
          </a:xfrm>
        </p:grpSpPr>
        <p:sp>
          <p:nvSpPr>
            <p:cNvPr id="17"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dirty="0">
                  <a:solidFill>
                    <a:schemeClr val="bg1">
                      <a:lumMod val="75000"/>
                    </a:schemeClr>
                  </a:solidFill>
                </a:rPr>
                <a:t>Powered </a:t>
              </a:r>
              <a:r>
                <a:rPr dirty="0">
                  <a:solidFill>
                    <a:schemeClr val="bg1">
                      <a:lumMod val="75000"/>
                    </a:schemeClr>
                  </a:solidFill>
                </a:rPr>
                <a:t>by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513" y="6542891"/>
              <a:ext cx="826558" cy="19373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p:nvPr/>
        </p:nvSpPr>
        <p:spPr>
          <a:xfrm>
            <a:off x="2105008" y="3668440"/>
            <a:ext cx="881388" cy="881388"/>
          </a:xfrm>
          <a:prstGeom prst="rect">
            <a:avLst/>
          </a:prstGeom>
          <a:gradFill>
            <a:gsLst>
              <a:gs pos="0">
                <a:srgbClr val="BDB66E"/>
              </a:gs>
              <a:gs pos="34000">
                <a:srgbClr val="BEB770"/>
              </a:gs>
              <a:gs pos="70000">
                <a:srgbClr val="C2BB71"/>
              </a:gs>
              <a:gs pos="100000">
                <a:srgbClr val="C5BF7D"/>
              </a:gs>
            </a:gsLst>
            <a:path>
              <a:fillToRect l="50000" t="59020" r="49999" b="40979"/>
            </a:path>
          </a:gradFill>
          <a:ln w="12700">
            <a:solidFill>
              <a:schemeClr val="accent5"/>
            </a:solidFill>
          </a:ln>
          <a:effectLst>
            <a:outerShdw blurRad="38100" dist="25400" dir="2700000" rotWithShape="0">
              <a:srgbClr val="000000">
                <a:alpha val="60000"/>
              </a:srgbClr>
            </a:outerShdw>
          </a:effectLst>
          <a:extLst>
            <a:ext uri="{C572A759-6A51-4108-AA02-DFA0A04FC94B}">
              <ma14:wrappingTextBoxFlag xmlns:ma14="http://schemas.microsoft.com/office/mac/drawingml/2011/main" val="1"/>
            </a:ext>
          </a:extLst>
        </p:spPr>
        <p:txBody>
          <a:bodyPr lIns="45719" rIns="45719" anchor="t"/>
          <a:lstStyle>
            <a:lvl1pPr>
              <a:defRPr>
                <a:solidFill>
                  <a:srgbClr val="FFFFFF"/>
                </a:solidFill>
              </a:defRPr>
            </a:lvl1pPr>
          </a:lstStyle>
          <a:p>
            <a:pPr algn="ctr"/>
            <a:r>
              <a:rPr dirty="0"/>
              <a:t>Run</a:t>
            </a:r>
          </a:p>
        </p:txBody>
      </p:sp>
      <p:sp>
        <p:nvSpPr>
          <p:cNvPr id="232" name="Shape 232"/>
          <p:cNvSpPr/>
          <p:nvPr/>
        </p:nvSpPr>
        <p:spPr>
          <a:xfrm>
            <a:off x="646043" y="2010268"/>
            <a:ext cx="4532981" cy="38354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spAutoFit/>
          </a:bodyPr>
          <a:lstStyle/>
          <a:p>
            <a:pPr lvl="1">
              <a:defRPr sz="2000">
                <a:solidFill>
                  <a:srgbClr val="FFFFFF"/>
                </a:solidFill>
                <a:latin typeface="Courier New"/>
                <a:ea typeface="Courier New"/>
                <a:cs typeface="Courier New"/>
                <a:sym typeface="Courier New"/>
              </a:defRPr>
            </a:pPr>
            <a:r>
              <a:t>$ docker pull &lt;image-name&gt;</a:t>
            </a:r>
          </a:p>
        </p:txBody>
      </p:sp>
      <p:sp>
        <p:nvSpPr>
          <p:cNvPr id="233" name="Shape 233"/>
          <p:cNvSpPr>
            <a:spLocks noGrp="1"/>
          </p:cNvSpPr>
          <p:nvPr>
            <p:ph type="title"/>
          </p:nvPr>
        </p:nvSpPr>
        <p:spPr>
          <a:prstGeom prst="rect">
            <a:avLst/>
          </a:prstGeom>
        </p:spPr>
        <p:txBody>
          <a:bodyPr/>
          <a:lstStyle>
            <a:lvl1pPr defTabSz="813816">
              <a:defRPr sz="3559" spc="-89"/>
            </a:lvl1pPr>
          </a:lstStyle>
          <a:p>
            <a:r>
              <a:t>How do I save my work? You don’t!</a:t>
            </a:r>
          </a:p>
        </p:txBody>
      </p:sp>
      <p:sp>
        <p:nvSpPr>
          <p:cNvPr id="234" name="Shape 234"/>
          <p:cNvSpPr/>
          <p:nvPr/>
        </p:nvSpPr>
        <p:spPr>
          <a:xfrm>
            <a:off x="1173479" y="1178782"/>
            <a:ext cx="6797042" cy="102137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91439" indent="-91439" defTabSz="914400">
              <a:lnSpc>
                <a:spcPct val="90000"/>
              </a:lnSpc>
              <a:spcBef>
                <a:spcPts val="1200"/>
              </a:spcBef>
              <a:buClr>
                <a:schemeClr val="accent1"/>
              </a:buClr>
              <a:buSzPct val="100000"/>
              <a:buFont typeface="Wingdings"/>
              <a:buChar char="❑"/>
              <a:defRPr sz="2800">
                <a:solidFill>
                  <a:srgbClr val="404040"/>
                </a:solidFill>
              </a:defRPr>
            </a:lvl1pPr>
          </a:lstStyle>
          <a:p>
            <a:r>
              <a:t> You don’t save, you commit</a:t>
            </a:r>
          </a:p>
        </p:txBody>
      </p:sp>
      <p:sp>
        <p:nvSpPr>
          <p:cNvPr id="235" name="Shape 235"/>
          <p:cNvSpPr/>
          <p:nvPr/>
        </p:nvSpPr>
        <p:spPr>
          <a:xfrm>
            <a:off x="3705652" y="4759024"/>
            <a:ext cx="615096" cy="615096"/>
          </a:xfrm>
          <a:prstGeom prst="rect">
            <a:avLst/>
          </a:prstGeom>
          <a:gradFill>
            <a:gsLst>
              <a:gs pos="0">
                <a:srgbClr val="BDB66E"/>
              </a:gs>
              <a:gs pos="34000">
                <a:srgbClr val="BEB770"/>
              </a:gs>
              <a:gs pos="70000">
                <a:srgbClr val="C2BB71"/>
              </a:gs>
              <a:gs pos="100000">
                <a:srgbClr val="C5BF7D"/>
              </a:gs>
            </a:gsLst>
            <a:path path="circle">
              <a:fillToRect l="37721" t="-19636" r="62278" b="119636"/>
            </a:path>
          </a:gradFill>
          <a:ln w="12700">
            <a:solidFill>
              <a:schemeClr val="accent5"/>
            </a:solidFill>
          </a:ln>
          <a:effectLst>
            <a:outerShdw blurRad="38100" dist="25400" dir="2700000" rotWithShape="0">
              <a:srgbClr val="000000">
                <a:alpha val="60000"/>
              </a:srgbClr>
            </a:outerShdw>
          </a:effectLst>
          <a:extLst>
            <a:ext uri="{C572A759-6A51-4108-AA02-DFA0A04FC94B}">
              <ma14:wrappingTextBoxFlag xmlns:ma14="http://schemas.microsoft.com/office/mac/drawingml/2011/main" val="1"/>
            </a:ext>
          </a:extLst>
        </p:spPr>
        <p:txBody>
          <a:bodyPr lIns="45719" rIns="45719" anchor="ctr"/>
          <a:lstStyle>
            <a:lvl1pPr>
              <a:defRPr>
                <a:solidFill>
                  <a:srgbClr val="FFFFFF"/>
                </a:solidFill>
              </a:defRPr>
            </a:lvl1pPr>
          </a:lstStyle>
          <a:p>
            <a:r>
              <a:t>Tag</a:t>
            </a:r>
          </a:p>
        </p:txBody>
      </p:sp>
      <p:sp>
        <p:nvSpPr>
          <p:cNvPr id="236" name="Shape 236"/>
          <p:cNvSpPr/>
          <p:nvPr/>
        </p:nvSpPr>
        <p:spPr>
          <a:xfrm>
            <a:off x="286369" y="2179485"/>
            <a:ext cx="686432" cy="686433"/>
          </a:xfrm>
          <a:prstGeom prst="rect">
            <a:avLst/>
          </a:prstGeom>
          <a:gradFill>
            <a:gsLst>
              <a:gs pos="0">
                <a:srgbClr val="BDB66E"/>
              </a:gs>
              <a:gs pos="34000">
                <a:srgbClr val="BEB770"/>
              </a:gs>
              <a:gs pos="70000">
                <a:srgbClr val="C2BB71"/>
              </a:gs>
              <a:gs pos="100000">
                <a:srgbClr val="C5BF7D"/>
              </a:gs>
            </a:gsLst>
            <a:path path="circle">
              <a:fillToRect l="37721" t="-19636" r="62278" b="119636"/>
            </a:path>
          </a:gradFill>
          <a:ln w="12700">
            <a:solidFill>
              <a:schemeClr val="accent5"/>
            </a:solidFill>
          </a:ln>
          <a:effectLst>
            <a:outerShdw blurRad="38100" dist="25400" dir="2700000" rotWithShape="0">
              <a:srgbClr val="000000">
                <a:alpha val="60000"/>
              </a:srgbClr>
            </a:outerShdw>
          </a:effectLst>
          <a:extLst>
            <a:ext uri="{C572A759-6A51-4108-AA02-DFA0A04FC94B}">
              <ma14:wrappingTextBoxFlag xmlns:ma14="http://schemas.microsoft.com/office/mac/drawingml/2011/main" val="1"/>
            </a:ext>
          </a:extLst>
        </p:spPr>
        <p:txBody>
          <a:bodyPr lIns="45719" rIns="45719" anchor="b"/>
          <a:lstStyle>
            <a:lvl1pPr>
              <a:defRPr>
                <a:solidFill>
                  <a:srgbClr val="FFFFFF"/>
                </a:solidFill>
              </a:defRPr>
            </a:lvl1pPr>
          </a:lstStyle>
          <a:p>
            <a:r>
              <a:t>Pull</a:t>
            </a:r>
          </a:p>
        </p:txBody>
      </p:sp>
      <p:sp>
        <p:nvSpPr>
          <p:cNvPr id="237" name="Shape 237"/>
          <p:cNvSpPr/>
          <p:nvPr/>
        </p:nvSpPr>
        <p:spPr>
          <a:xfrm>
            <a:off x="6165522" y="2808646"/>
            <a:ext cx="1270001" cy="712068"/>
          </a:xfrm>
          <a:prstGeom prst="rect">
            <a:avLst/>
          </a:prstGeom>
          <a:gradFill>
            <a:gsLst>
              <a:gs pos="0">
                <a:srgbClr val="BDB66E"/>
              </a:gs>
              <a:gs pos="34000">
                <a:srgbClr val="BEB770"/>
              </a:gs>
              <a:gs pos="70000">
                <a:srgbClr val="C2BB71"/>
              </a:gs>
              <a:gs pos="100000">
                <a:srgbClr val="C5BF7D"/>
              </a:gs>
            </a:gsLst>
            <a:path path="circle">
              <a:fillToRect l="37721" t="-19636" r="62278" b="119636"/>
            </a:path>
          </a:gradFill>
          <a:ln w="12700">
            <a:solidFill>
              <a:schemeClr val="accent5"/>
            </a:solidFill>
          </a:ln>
          <a:effectLst>
            <a:outerShdw blurRad="38100" dist="25400" dir="2700000" rotWithShape="0">
              <a:srgbClr val="000000">
                <a:alpha val="60000"/>
              </a:srgbClr>
            </a:outerShdw>
          </a:effectLst>
          <a:extLst>
            <a:ext uri="{C572A759-6A51-4108-AA02-DFA0A04FC94B}">
              <ma14:wrappingTextBoxFlag xmlns:ma14="http://schemas.microsoft.com/office/mac/drawingml/2011/main" val="1"/>
            </a:ext>
          </a:extLst>
        </p:spPr>
        <p:txBody>
          <a:bodyPr lIns="45719" rIns="45719" anchor="ctr"/>
          <a:lstStyle>
            <a:lvl1pPr>
              <a:defRPr>
                <a:solidFill>
                  <a:srgbClr val="FFFFFF"/>
                </a:solidFill>
              </a:defRPr>
            </a:lvl1pPr>
          </a:lstStyle>
          <a:p>
            <a:r>
              <a:t>Push</a:t>
            </a:r>
          </a:p>
        </p:txBody>
      </p:sp>
      <p:sp>
        <p:nvSpPr>
          <p:cNvPr id="238" name="Shape 238"/>
          <p:cNvSpPr/>
          <p:nvPr/>
        </p:nvSpPr>
        <p:spPr>
          <a:xfrm>
            <a:off x="4492788" y="3800536"/>
            <a:ext cx="1244347" cy="855974"/>
          </a:xfrm>
          <a:prstGeom prst="rect">
            <a:avLst/>
          </a:prstGeom>
          <a:gradFill>
            <a:gsLst>
              <a:gs pos="0">
                <a:srgbClr val="BDB66E"/>
              </a:gs>
              <a:gs pos="34000">
                <a:srgbClr val="BEB770"/>
              </a:gs>
              <a:gs pos="70000">
                <a:srgbClr val="C2BB71"/>
              </a:gs>
              <a:gs pos="100000">
                <a:srgbClr val="C5BF7D"/>
              </a:gs>
            </a:gsLst>
            <a:path path="circle">
              <a:fillToRect l="37721" t="-19636" r="62278" b="119636"/>
            </a:path>
          </a:gradFill>
          <a:ln w="12700">
            <a:solidFill>
              <a:schemeClr val="accent5"/>
            </a:solidFill>
          </a:ln>
          <a:effectLst>
            <a:outerShdw blurRad="38100" dist="25400" dir="2700000" rotWithShape="0">
              <a:srgbClr val="000000">
                <a:alpha val="60000"/>
              </a:srgbClr>
            </a:outerShdw>
          </a:effectLst>
          <a:extLst>
            <a:ext uri="{C572A759-6A51-4108-AA02-DFA0A04FC94B}">
              <ma14:wrappingTextBoxFlag xmlns:ma14="http://schemas.microsoft.com/office/mac/drawingml/2011/main" val="1"/>
            </a:ext>
          </a:extLst>
        </p:spPr>
        <p:txBody>
          <a:bodyPr lIns="45719" rIns="45719" anchor="t"/>
          <a:lstStyle>
            <a:lvl1pPr>
              <a:defRPr>
                <a:solidFill>
                  <a:srgbClr val="FFFFFF"/>
                </a:solidFill>
              </a:defRPr>
            </a:lvl1pPr>
          </a:lstStyle>
          <a:p>
            <a:r>
              <a:t>Commit</a:t>
            </a:r>
          </a:p>
        </p:txBody>
      </p:sp>
      <p:sp>
        <p:nvSpPr>
          <p:cNvPr id="239" name="Shape 239"/>
          <p:cNvSpPr/>
          <p:nvPr/>
        </p:nvSpPr>
        <p:spPr>
          <a:xfrm>
            <a:off x="929576" y="2950347"/>
            <a:ext cx="949591" cy="949591"/>
          </a:xfrm>
          <a:prstGeom prst="rect">
            <a:avLst/>
          </a:prstGeom>
          <a:gradFill>
            <a:gsLst>
              <a:gs pos="0">
                <a:srgbClr val="BDB66E"/>
              </a:gs>
              <a:gs pos="34000">
                <a:srgbClr val="BEB770"/>
              </a:gs>
              <a:gs pos="70000">
                <a:srgbClr val="C2BB71"/>
              </a:gs>
              <a:gs pos="100000">
                <a:srgbClr val="C5BF7D"/>
              </a:gs>
            </a:gsLst>
            <a:path path="circle">
              <a:fillToRect l="37721" t="-19636" r="62278" b="119636"/>
            </a:path>
          </a:gradFill>
          <a:ln w="12700">
            <a:solidFill>
              <a:schemeClr val="accent5"/>
            </a:solidFill>
          </a:ln>
          <a:effectLst>
            <a:outerShdw blurRad="38100" dist="25400" dir="2700000" rotWithShape="0">
              <a:srgbClr val="000000">
                <a:alpha val="60000"/>
              </a:srgbClr>
            </a:outerShdw>
          </a:effectLst>
          <a:extLst>
            <a:ext uri="{C572A759-6A51-4108-AA02-DFA0A04FC94B}">
              <ma14:wrappingTextBoxFlag xmlns:ma14="http://schemas.microsoft.com/office/mac/drawingml/2011/main" val="1"/>
            </a:ext>
          </a:extLst>
        </p:spPr>
        <p:txBody>
          <a:bodyPr lIns="45719" rIns="45719" anchor="ctr"/>
          <a:lstStyle>
            <a:lvl1pPr>
              <a:defRPr>
                <a:solidFill>
                  <a:srgbClr val="FFFFFF"/>
                </a:solidFill>
              </a:defRPr>
            </a:lvl1pPr>
          </a:lstStyle>
          <a:p>
            <a:r>
              <a:t>Image</a:t>
            </a:r>
          </a:p>
        </p:txBody>
      </p:sp>
      <p:sp>
        <p:nvSpPr>
          <p:cNvPr id="242" name="Shape 242"/>
          <p:cNvSpPr/>
          <p:nvPr/>
        </p:nvSpPr>
        <p:spPr>
          <a:xfrm>
            <a:off x="3476820" y="3352640"/>
            <a:ext cx="5236706" cy="38354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spAutoFit/>
          </a:bodyPr>
          <a:lstStyle/>
          <a:p>
            <a:pPr lvl="1">
              <a:defRPr sz="2000">
                <a:solidFill>
                  <a:srgbClr val="FFFFFF"/>
                </a:solidFill>
                <a:latin typeface="Courier New"/>
                <a:ea typeface="Courier New"/>
                <a:cs typeface="Courier New"/>
                <a:sym typeface="Courier New"/>
              </a:defRPr>
            </a:pPr>
            <a:r>
              <a:t>$ docker push &lt;image-name:tag&gt;</a:t>
            </a:r>
          </a:p>
        </p:txBody>
      </p:sp>
      <p:sp>
        <p:nvSpPr>
          <p:cNvPr id="243" name="Shape 243"/>
          <p:cNvSpPr/>
          <p:nvPr/>
        </p:nvSpPr>
        <p:spPr>
          <a:xfrm>
            <a:off x="345575" y="4296635"/>
            <a:ext cx="8666434" cy="38354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nchor="b">
            <a:spAutoFit/>
          </a:bodyPr>
          <a:lstStyle/>
          <a:p>
            <a:pPr lvl="1" defTabSz="914400">
              <a:defRPr sz="2000">
                <a:solidFill>
                  <a:srgbClr val="FFFFFF"/>
                </a:solidFill>
                <a:latin typeface="Courier New"/>
                <a:ea typeface="Courier New"/>
                <a:cs typeface="Courier New"/>
                <a:sym typeface="Courier New"/>
              </a:defRPr>
            </a:pPr>
            <a:r>
              <a:t>$ docker commit [OPTIONS] CONTAINER [REPOSITORY[:TAG]</a:t>
            </a:r>
          </a:p>
        </p:txBody>
      </p:sp>
      <p:sp>
        <p:nvSpPr>
          <p:cNvPr id="244" name="Shape 244"/>
          <p:cNvSpPr/>
          <p:nvPr/>
        </p:nvSpPr>
        <p:spPr>
          <a:xfrm>
            <a:off x="1931194" y="5348717"/>
            <a:ext cx="7112602" cy="38354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spAutoFit/>
          </a:bodyPr>
          <a:lstStyle/>
          <a:p>
            <a:pPr lvl="1">
              <a:defRPr sz="2000">
                <a:solidFill>
                  <a:srgbClr val="FFFFFF"/>
                </a:solidFill>
                <a:latin typeface="Courier New"/>
                <a:ea typeface="Courier New"/>
                <a:cs typeface="Courier New"/>
                <a:sym typeface="Courier New"/>
              </a:defRPr>
            </a:pPr>
            <a:r>
              <a:t>$ docker tag &lt;image-name&gt; &lt;image-name:tag&gt;</a:t>
            </a:r>
          </a:p>
        </p:txBody>
      </p:sp>
      <p:sp>
        <p:nvSpPr>
          <p:cNvPr id="245" name="Shape 245"/>
          <p:cNvSpPr/>
          <p:nvPr/>
        </p:nvSpPr>
        <p:spPr>
          <a:xfrm>
            <a:off x="190003" y="2927914"/>
            <a:ext cx="5149579" cy="400110"/>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square" lIns="45719" rIns="45719">
            <a:spAutoFit/>
          </a:bodyPr>
          <a:lstStyle/>
          <a:p>
            <a:pPr lvl="1" indent="0">
              <a:defRPr sz="2000">
                <a:solidFill>
                  <a:srgbClr val="FFFFFF"/>
                </a:solidFill>
                <a:latin typeface="Courier New"/>
                <a:ea typeface="Courier New"/>
                <a:cs typeface="Courier New"/>
                <a:sym typeface="Courier New"/>
              </a:defRPr>
            </a:pPr>
            <a:r>
              <a:t>$ docker run -it &lt;image-name:tag&gt;</a:t>
            </a:r>
          </a:p>
        </p:txBody>
      </p:sp>
      <p:sp>
        <p:nvSpPr>
          <p:cNvPr id="251" name="Shape 251"/>
          <p:cNvSpPr/>
          <p:nvPr/>
        </p:nvSpPr>
        <p:spPr>
          <a:xfrm>
            <a:off x="1087294" y="2467380"/>
            <a:ext cx="1577472" cy="591786"/>
          </a:xfrm>
          <a:custGeom>
            <a:avLst/>
            <a:gdLst/>
            <a:ahLst/>
            <a:cxnLst>
              <a:cxn ang="0">
                <a:pos x="wd2" y="hd2"/>
              </a:cxn>
              <a:cxn ang="5400000">
                <a:pos x="wd2" y="hd2"/>
              </a:cxn>
              <a:cxn ang="10800000">
                <a:pos x="wd2" y="hd2"/>
              </a:cxn>
              <a:cxn ang="16200000">
                <a:pos x="wd2" y="hd2"/>
              </a:cxn>
            </a:cxnLst>
            <a:rect l="0" t="0" r="r" b="b"/>
            <a:pathLst>
              <a:path w="18090" h="16990" extrusionOk="0">
                <a:moveTo>
                  <a:pt x="15830" y="16990"/>
                </a:moveTo>
                <a:cubicBezTo>
                  <a:pt x="21600" y="-778"/>
                  <a:pt x="16323" y="-4610"/>
                  <a:pt x="0" y="5494"/>
                </a:cubicBezTo>
              </a:path>
            </a:pathLst>
          </a:custGeom>
          <a:ln w="101600">
            <a:solidFill>
              <a:schemeClr val="accent1"/>
            </a:solidFill>
            <a:headEnd type="triangle"/>
          </a:ln>
        </p:spPr>
        <p:txBody>
          <a:bodyPr/>
          <a:lstStyle/>
          <a:p>
            <a:endParaRPr/>
          </a:p>
        </p:txBody>
      </p:sp>
      <p:sp>
        <p:nvSpPr>
          <p:cNvPr id="252" name="Shape 252"/>
          <p:cNvSpPr/>
          <p:nvPr/>
        </p:nvSpPr>
        <p:spPr>
          <a:xfrm>
            <a:off x="1990363" y="4144796"/>
            <a:ext cx="1594343" cy="1718469"/>
          </a:xfrm>
          <a:custGeom>
            <a:avLst/>
            <a:gdLst/>
            <a:ahLst/>
            <a:cxnLst>
              <a:cxn ang="0">
                <a:pos x="wd2" y="hd2"/>
              </a:cxn>
              <a:cxn ang="5400000">
                <a:pos x="wd2" y="hd2"/>
              </a:cxn>
              <a:cxn ang="10800000">
                <a:pos x="wd2" y="hd2"/>
              </a:cxn>
              <a:cxn ang="16200000">
                <a:pos x="wd2" y="hd2"/>
              </a:cxn>
            </a:cxnLst>
            <a:rect l="0" t="0" r="r" b="b"/>
            <a:pathLst>
              <a:path w="17374" h="19198" extrusionOk="0">
                <a:moveTo>
                  <a:pt x="17374" y="18355"/>
                </a:moveTo>
                <a:cubicBezTo>
                  <a:pt x="230" y="21600"/>
                  <a:pt x="-4226" y="15482"/>
                  <a:pt x="4005" y="0"/>
                </a:cubicBezTo>
              </a:path>
            </a:pathLst>
          </a:custGeom>
          <a:ln w="101600">
            <a:solidFill>
              <a:schemeClr val="accent1"/>
            </a:solidFill>
            <a:headEnd type="triangle"/>
          </a:ln>
        </p:spPr>
        <p:txBody>
          <a:bodyPr/>
          <a:lstStyle/>
          <a:p>
            <a:endParaRPr/>
          </a:p>
        </p:txBody>
      </p:sp>
      <p:sp>
        <p:nvSpPr>
          <p:cNvPr id="253" name="Shape 253"/>
          <p:cNvSpPr/>
          <p:nvPr/>
        </p:nvSpPr>
        <p:spPr>
          <a:xfrm>
            <a:off x="4441694" y="3906001"/>
            <a:ext cx="1854423" cy="1224324"/>
          </a:xfrm>
          <a:custGeom>
            <a:avLst/>
            <a:gdLst/>
            <a:ahLst/>
            <a:cxnLst>
              <a:cxn ang="0">
                <a:pos x="wd2" y="hd2"/>
              </a:cxn>
              <a:cxn ang="5400000">
                <a:pos x="wd2" y="hd2"/>
              </a:cxn>
              <a:cxn ang="10800000">
                <a:pos x="wd2" y="hd2"/>
              </a:cxn>
              <a:cxn ang="16200000">
                <a:pos x="wd2" y="hd2"/>
              </a:cxn>
            </a:cxnLst>
            <a:rect l="0" t="0" r="r" b="b"/>
            <a:pathLst>
              <a:path w="17245" h="18028" extrusionOk="0">
                <a:moveTo>
                  <a:pt x="12799" y="0"/>
                </a:moveTo>
                <a:cubicBezTo>
                  <a:pt x="21600" y="16383"/>
                  <a:pt x="17334" y="21600"/>
                  <a:pt x="0" y="15650"/>
                </a:cubicBezTo>
              </a:path>
            </a:pathLst>
          </a:custGeom>
          <a:ln w="101600">
            <a:solidFill>
              <a:schemeClr val="accent1"/>
            </a:solidFill>
            <a:headEnd type="triangle"/>
          </a:ln>
        </p:spPr>
        <p:txBody>
          <a:bodyPr/>
          <a:lstStyle/>
          <a:p>
            <a:endParaRPr/>
          </a:p>
        </p:txBody>
      </p:sp>
      <p:sp>
        <p:nvSpPr>
          <p:cNvPr id="254" name="Shape 254"/>
          <p:cNvSpPr/>
          <p:nvPr/>
        </p:nvSpPr>
        <p:spPr>
          <a:xfrm>
            <a:off x="5268068" y="2373507"/>
            <a:ext cx="1230150" cy="1362674"/>
          </a:xfrm>
          <a:custGeom>
            <a:avLst/>
            <a:gdLst/>
            <a:ahLst/>
            <a:cxnLst>
              <a:cxn ang="0">
                <a:pos x="wd2" y="hd2"/>
              </a:cxn>
              <a:cxn ang="5400000">
                <a:pos x="wd2" y="hd2"/>
              </a:cxn>
              <a:cxn ang="10800000">
                <a:pos x="wd2" y="hd2"/>
              </a:cxn>
              <a:cxn ang="16200000">
                <a:pos x="wd2" y="hd2"/>
              </a:cxn>
            </a:cxnLst>
            <a:rect l="0" t="0" r="r" b="b"/>
            <a:pathLst>
              <a:path w="21600" h="16438" extrusionOk="0">
                <a:moveTo>
                  <a:pt x="21600" y="9481"/>
                </a:moveTo>
                <a:cubicBezTo>
                  <a:pt x="7250" y="-5162"/>
                  <a:pt x="50" y="-2843"/>
                  <a:pt x="0" y="16438"/>
                </a:cubicBezTo>
              </a:path>
            </a:pathLst>
          </a:custGeom>
          <a:ln w="101600">
            <a:solidFill>
              <a:schemeClr val="accent1"/>
            </a:solidFill>
            <a:headEnd type="triangle"/>
          </a:ln>
        </p:spPr>
        <p:txBody>
          <a:bodyPr/>
          <a:lstStyle/>
          <a:p>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2216" y="1225556"/>
            <a:ext cx="2338339" cy="2296207"/>
          </a:xfrm>
          <a:prstGeom prst="rect">
            <a:avLst/>
          </a:prstGeom>
        </p:spPr>
      </p:pic>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53212" y="1474854"/>
            <a:ext cx="1125780" cy="1105495"/>
          </a:xfrm>
          <a:prstGeom prst="rect">
            <a:avLst/>
          </a:prstGeom>
        </p:spPr>
      </p:pic>
      <p:grpSp>
        <p:nvGrpSpPr>
          <p:cNvPr id="22" name="Group 21"/>
          <p:cNvGrpSpPr/>
          <p:nvPr/>
        </p:nvGrpSpPr>
        <p:grpSpPr>
          <a:xfrm>
            <a:off x="6957342" y="6509647"/>
            <a:ext cx="2834639" cy="230832"/>
            <a:chOff x="822960" y="6532381"/>
            <a:chExt cx="2834639" cy="230832"/>
          </a:xfrm>
        </p:grpSpPr>
        <p:sp>
          <p:nvSpPr>
            <p:cNvPr id="24"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dirty="0">
                  <a:solidFill>
                    <a:schemeClr val="bg1">
                      <a:lumMod val="75000"/>
                    </a:schemeClr>
                  </a:solidFill>
                </a:rPr>
                <a:t>Powered </a:t>
              </a:r>
              <a:r>
                <a:rPr dirty="0">
                  <a:solidFill>
                    <a:schemeClr val="bg1">
                      <a:lumMod val="75000"/>
                    </a:schemeClr>
                  </a:solidFill>
                </a:rPr>
                <a:t>by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513" y="6542891"/>
              <a:ext cx="826558" cy="19373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title"/>
          </p:nvPr>
        </p:nvSpPr>
        <p:spPr>
          <a:prstGeom prst="rect">
            <a:avLst/>
          </a:prstGeom>
        </p:spPr>
        <p:txBody>
          <a:bodyPr/>
          <a:lstStyle>
            <a:lvl1pPr defTabSz="813816">
              <a:defRPr sz="3559" spc="-89"/>
            </a:lvl1pPr>
          </a:lstStyle>
          <a:p>
            <a:r>
              <a:rPr lang="en-US" dirty="0" smtClean="0"/>
              <a:t>Compose</a:t>
            </a:r>
            <a:endParaRPr dirty="0"/>
          </a:p>
        </p:txBody>
      </p:sp>
      <p:sp>
        <p:nvSpPr>
          <p:cNvPr id="178" name="Shape 178"/>
          <p:cNvSpPr>
            <a:spLocks noGrp="1"/>
          </p:cNvSpPr>
          <p:nvPr>
            <p:ph type="body" idx="1"/>
          </p:nvPr>
        </p:nvSpPr>
        <p:spPr>
          <a:xfrm>
            <a:off x="598391" y="1066799"/>
            <a:ext cx="7543801" cy="4876802"/>
          </a:xfrm>
          <a:prstGeom prst="rect">
            <a:avLst/>
          </a:prstGeom>
        </p:spPr>
        <p:txBody>
          <a:bodyPr>
            <a:normAutofit/>
          </a:bodyPr>
          <a:lstStyle/>
          <a:p>
            <a:pPr>
              <a:buFont typeface="Wingdings" charset="2"/>
              <a:buChar char="q"/>
            </a:pPr>
            <a:r>
              <a:rPr dirty="0"/>
              <a:t> </a:t>
            </a:r>
            <a:r>
              <a:rPr lang="en-US" dirty="0"/>
              <a:t>A</a:t>
            </a:r>
            <a:r>
              <a:rPr lang="en-US" dirty="0" smtClean="0"/>
              <a:t> </a:t>
            </a:r>
            <a:r>
              <a:rPr lang="en-US" dirty="0"/>
              <a:t>tool for defining </a:t>
            </a:r>
            <a:r>
              <a:rPr lang="en-US" dirty="0" smtClean="0"/>
              <a:t>and running </a:t>
            </a:r>
            <a:r>
              <a:rPr lang="en-US" dirty="0"/>
              <a:t>multi-container Docker </a:t>
            </a:r>
            <a:r>
              <a:rPr lang="en-US" dirty="0" smtClean="0"/>
              <a:t>applications </a:t>
            </a:r>
          </a:p>
          <a:p>
            <a:pPr>
              <a:buFont typeface="Wingdings" charset="2"/>
              <a:buChar char="q"/>
            </a:pPr>
            <a:r>
              <a:rPr lang="en-US" dirty="0"/>
              <a:t> </a:t>
            </a:r>
            <a:r>
              <a:rPr lang="en-US" dirty="0" smtClean="0"/>
              <a:t>Compose uses </a:t>
            </a:r>
            <a:r>
              <a:rPr lang="en-US" dirty="0"/>
              <a:t>a YAML file to configure your application’s </a:t>
            </a:r>
            <a:r>
              <a:rPr lang="en-US" dirty="0" smtClean="0"/>
              <a:t>services </a:t>
            </a:r>
          </a:p>
          <a:p>
            <a:pPr>
              <a:buFont typeface="Wingdings" charset="2"/>
              <a:buChar char="q"/>
            </a:pPr>
            <a:r>
              <a:rPr lang="en-US" dirty="0"/>
              <a:t> W</a:t>
            </a:r>
            <a:r>
              <a:rPr lang="en-US" dirty="0" smtClean="0"/>
              <a:t>ith </a:t>
            </a:r>
            <a:r>
              <a:rPr lang="en-US" dirty="0"/>
              <a:t>a single command, </a:t>
            </a:r>
            <a:r>
              <a:rPr lang="en-US" dirty="0" smtClean="0"/>
              <a:t>create </a:t>
            </a:r>
            <a:r>
              <a:rPr lang="en-US" dirty="0"/>
              <a:t>and start all the </a:t>
            </a:r>
            <a:r>
              <a:rPr lang="en-US" dirty="0" smtClean="0"/>
              <a:t>services</a:t>
            </a:r>
          </a:p>
          <a:p>
            <a:pPr>
              <a:buFont typeface="Wingdings" charset="2"/>
              <a:buChar char="q"/>
            </a:pPr>
            <a:r>
              <a:rPr lang="en-US" dirty="0" smtClean="0"/>
              <a:t> Production, staging, development, testing, as well as CI workflows</a:t>
            </a:r>
          </a:p>
          <a:p>
            <a:pPr>
              <a:buFont typeface="Wingdings" charset="2"/>
              <a:buChar char="q"/>
            </a:pPr>
            <a:r>
              <a:rPr lang="en-US" dirty="0" smtClean="0"/>
              <a:t> Using Compose is basically a three-step process:</a:t>
            </a:r>
          </a:p>
          <a:p>
            <a:pPr marL="770129" lvl="1" indent="-457200">
              <a:buClr>
                <a:schemeClr val="tx1"/>
              </a:buClr>
              <a:buFont typeface="+mj-lt"/>
              <a:buAutoNum type="arabicPeriod"/>
            </a:pPr>
            <a:r>
              <a:rPr lang="en-US" dirty="0" smtClean="0"/>
              <a:t>Define app’s </a:t>
            </a:r>
            <a:r>
              <a:rPr lang="en-US" dirty="0"/>
              <a:t>environment with a </a:t>
            </a:r>
            <a:r>
              <a:rPr lang="en-US" dirty="0" err="1"/>
              <a:t>Dockerfile</a:t>
            </a:r>
            <a:r>
              <a:rPr lang="en-US" dirty="0"/>
              <a:t> </a:t>
            </a:r>
          </a:p>
          <a:p>
            <a:pPr marL="770129" lvl="1" indent="-457200">
              <a:buClr>
                <a:schemeClr val="tx1"/>
              </a:buClr>
              <a:buFont typeface="+mj-lt"/>
              <a:buAutoNum type="arabicPeriod"/>
            </a:pPr>
            <a:r>
              <a:rPr lang="en-US" dirty="0"/>
              <a:t>Define the services </a:t>
            </a:r>
            <a:r>
              <a:rPr lang="en-US" dirty="0" smtClean="0"/>
              <a:t>in</a:t>
            </a:r>
            <a:r>
              <a:rPr lang="en-US" dirty="0"/>
              <a:t> </a:t>
            </a:r>
            <a:r>
              <a:rPr lang="en-US" dirty="0" err="1" smtClean="0">
                <a:latin typeface="Courier New" charset="0"/>
                <a:ea typeface="Courier New" charset="0"/>
                <a:cs typeface="Courier New" charset="0"/>
              </a:rPr>
              <a:t>docker-compose.yml</a:t>
            </a:r>
            <a:r>
              <a:rPr lang="en-US" dirty="0" smtClean="0"/>
              <a:t> </a:t>
            </a:r>
          </a:p>
          <a:p>
            <a:pPr marL="770129" lvl="1" indent="-457200">
              <a:buClr>
                <a:schemeClr val="tx1"/>
              </a:buClr>
              <a:buFont typeface="+mj-lt"/>
              <a:buAutoNum type="arabicPeriod"/>
            </a:pPr>
            <a:r>
              <a:rPr lang="en-US" dirty="0" smtClean="0"/>
              <a:t>Lastly</a:t>
            </a:r>
            <a:r>
              <a:rPr lang="en-US" dirty="0"/>
              <a:t>, run </a:t>
            </a:r>
            <a:r>
              <a:rPr lang="en-US" dirty="0" err="1">
                <a:latin typeface="Courier New" charset="0"/>
                <a:ea typeface="Courier New" charset="0"/>
                <a:cs typeface="Courier New" charset="0"/>
              </a:rPr>
              <a:t>docker</a:t>
            </a:r>
            <a:r>
              <a:rPr lang="en-US" dirty="0">
                <a:latin typeface="Courier New" charset="0"/>
                <a:ea typeface="Courier New" charset="0"/>
                <a:cs typeface="Courier New" charset="0"/>
              </a:rPr>
              <a:t>-compose up</a:t>
            </a:r>
            <a:r>
              <a:rPr lang="en-US" dirty="0"/>
              <a:t> </a:t>
            </a:r>
          </a:p>
          <a:p>
            <a:pPr>
              <a:buFont typeface="Wingdings" charset="2"/>
              <a:buChar char="q"/>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183" y="3276602"/>
            <a:ext cx="2709578" cy="2666999"/>
          </a:xfrm>
          <a:prstGeom prst="rect">
            <a:avLst/>
          </a:prstGeom>
        </p:spPr>
      </p:pic>
      <p:grpSp>
        <p:nvGrpSpPr>
          <p:cNvPr id="6" name="Group 5"/>
          <p:cNvGrpSpPr/>
          <p:nvPr/>
        </p:nvGrpSpPr>
        <p:grpSpPr>
          <a:xfrm>
            <a:off x="6957342" y="6509647"/>
            <a:ext cx="2834639" cy="230832"/>
            <a:chOff x="822960" y="6532381"/>
            <a:chExt cx="2834639" cy="230832"/>
          </a:xfrm>
        </p:grpSpPr>
        <p:sp>
          <p:nvSpPr>
            <p:cNvPr id="7"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dirty="0">
                  <a:solidFill>
                    <a:schemeClr val="bg1">
                      <a:lumMod val="75000"/>
                    </a:schemeClr>
                  </a:solidFill>
                </a:rPr>
                <a:t>Powered </a:t>
              </a:r>
              <a:r>
                <a:rPr dirty="0">
                  <a:solidFill>
                    <a:schemeClr val="bg1">
                      <a:lumMod val="75000"/>
                    </a:schemeClr>
                  </a:solidFill>
                </a:rPr>
                <a:t>by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0513" y="6542891"/>
              <a:ext cx="826558" cy="193733"/>
            </a:xfrm>
            <a:prstGeom prst="rect">
              <a:avLst/>
            </a:prstGeom>
          </p:spPr>
        </p:pic>
      </p:grpSp>
    </p:spTree>
    <p:extLst>
      <p:ext uri="{BB962C8B-B14F-4D97-AF65-F5344CB8AC3E}">
        <p14:creationId xmlns:p14="http://schemas.microsoft.com/office/powerpoint/2010/main" val="6276480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title"/>
          </p:nvPr>
        </p:nvSpPr>
        <p:spPr>
          <a:prstGeom prst="rect">
            <a:avLst/>
          </a:prstGeom>
        </p:spPr>
        <p:txBody>
          <a:bodyPr/>
          <a:lstStyle>
            <a:lvl1pPr defTabSz="813816">
              <a:defRPr sz="3559" spc="-89"/>
            </a:lvl1pPr>
          </a:lstStyle>
          <a:p>
            <a:r>
              <a:rPr lang="en-US" dirty="0" smtClean="0"/>
              <a:t>Swarm </a:t>
            </a:r>
            <a:endParaRPr dirty="0"/>
          </a:p>
        </p:txBody>
      </p:sp>
      <p:sp>
        <p:nvSpPr>
          <p:cNvPr id="178" name="Shape 178"/>
          <p:cNvSpPr>
            <a:spLocks noGrp="1"/>
          </p:cNvSpPr>
          <p:nvPr>
            <p:ph type="body" idx="1"/>
          </p:nvPr>
        </p:nvSpPr>
        <p:spPr>
          <a:xfrm>
            <a:off x="598391" y="1066799"/>
            <a:ext cx="7543801" cy="4876802"/>
          </a:xfrm>
          <a:prstGeom prst="rect">
            <a:avLst/>
          </a:prstGeom>
        </p:spPr>
        <p:txBody>
          <a:bodyPr>
            <a:normAutofit/>
          </a:bodyPr>
          <a:lstStyle/>
          <a:p>
            <a:pPr>
              <a:lnSpc>
                <a:spcPct val="81000"/>
              </a:lnSpc>
              <a:buFont typeface="Wingdings"/>
              <a:buChar char="❑"/>
              <a:defRPr sz="2800"/>
            </a:pPr>
            <a:r>
              <a:rPr lang="en-US" sz="2400" smtClean="0"/>
              <a:t> Current </a:t>
            </a:r>
            <a:r>
              <a:rPr lang="en-US" sz="2400" dirty="0" smtClean="0"/>
              <a:t>versions of Docker include </a:t>
            </a:r>
            <a:r>
              <a:rPr lang="en-US" sz="2400" i="1" dirty="0" smtClean="0"/>
              <a:t>swarm mode</a:t>
            </a:r>
            <a:r>
              <a:rPr lang="en-US" sz="2400" smtClean="0"/>
              <a:t> </a:t>
            </a:r>
            <a:endParaRPr lang="en-US" sz="2400" dirty="0" smtClean="0"/>
          </a:p>
          <a:p>
            <a:pPr>
              <a:lnSpc>
                <a:spcPct val="81000"/>
              </a:lnSpc>
              <a:buFont typeface="Wingdings"/>
              <a:buChar char="❑"/>
              <a:defRPr sz="2800"/>
            </a:pPr>
            <a:r>
              <a:rPr lang="en-US" sz="2400" dirty="0"/>
              <a:t> </a:t>
            </a:r>
            <a:r>
              <a:rPr lang="en-US" sz="2400" dirty="0"/>
              <a:t>A</a:t>
            </a:r>
            <a:r>
              <a:rPr lang="en-US" sz="2400" dirty="0" smtClean="0"/>
              <a:t> </a:t>
            </a:r>
            <a:r>
              <a:rPr lang="en-US" sz="2400" dirty="0"/>
              <a:t>cluster of Docker Engines called a </a:t>
            </a:r>
            <a:r>
              <a:rPr lang="en-US" sz="2400" i="1" dirty="0"/>
              <a:t>swarm</a:t>
            </a:r>
            <a:endParaRPr lang="en-US" sz="2400" dirty="0"/>
          </a:p>
          <a:p>
            <a:pPr>
              <a:lnSpc>
                <a:spcPct val="81000"/>
              </a:lnSpc>
              <a:buFont typeface="Wingdings"/>
              <a:buChar char="❑"/>
              <a:defRPr sz="2800"/>
            </a:pPr>
            <a:r>
              <a:rPr lang="en-US" sz="2400" dirty="0"/>
              <a:t> Use the Docker CLI to </a:t>
            </a:r>
            <a:r>
              <a:rPr lang="en-US" sz="2400" dirty="0" smtClean="0"/>
              <a:t>interact with Docker </a:t>
            </a:r>
            <a:r>
              <a:rPr lang="en-US" sz="2400" dirty="0"/>
              <a:t>S</a:t>
            </a:r>
            <a:r>
              <a:rPr lang="en-US" sz="2400" dirty="0" smtClean="0"/>
              <a:t>warm</a:t>
            </a:r>
            <a:endParaRPr lang="en-US" sz="2400" dirty="0" smtClean="0"/>
          </a:p>
          <a:p>
            <a:pPr>
              <a:lnSpc>
                <a:spcPct val="81000"/>
              </a:lnSpc>
              <a:buFont typeface="Wingdings"/>
              <a:buChar char="❑"/>
              <a:defRPr sz="2800"/>
            </a:pPr>
            <a:r>
              <a:rPr lang="en-US" sz="2400" dirty="0"/>
              <a:t> </a:t>
            </a:r>
            <a:r>
              <a:rPr lang="en-US" sz="2400" dirty="0" smtClean="0"/>
              <a:t>Feature </a:t>
            </a:r>
            <a:r>
              <a:rPr lang="en-US" sz="2400" dirty="0" smtClean="0"/>
              <a:t>Highlights:</a:t>
            </a:r>
            <a:endParaRPr lang="en-US" sz="2400" dirty="0" smtClean="0"/>
          </a:p>
          <a:p>
            <a:pPr lvl="1">
              <a:lnSpc>
                <a:spcPct val="81000"/>
              </a:lnSpc>
              <a:buFont typeface="Wingdings"/>
              <a:buChar char="❑"/>
              <a:defRPr sz="2800"/>
            </a:pPr>
            <a:r>
              <a:rPr lang="en-US" sz="2400" dirty="0" smtClean="0"/>
              <a:t> </a:t>
            </a:r>
            <a:r>
              <a:rPr lang="en-US" sz="2100" dirty="0" smtClean="0"/>
              <a:t>Load Balancing</a:t>
            </a:r>
          </a:p>
          <a:p>
            <a:pPr lvl="1">
              <a:lnSpc>
                <a:spcPct val="81000"/>
              </a:lnSpc>
              <a:buFont typeface="Wingdings"/>
              <a:buChar char="❑"/>
              <a:defRPr sz="2800"/>
            </a:pPr>
            <a:r>
              <a:rPr lang="en-US" sz="2100" dirty="0"/>
              <a:t> </a:t>
            </a:r>
            <a:r>
              <a:rPr lang="en-US" sz="2100" dirty="0" smtClean="0"/>
              <a:t>Rolling Updates</a:t>
            </a:r>
          </a:p>
          <a:p>
            <a:pPr lvl="1">
              <a:lnSpc>
                <a:spcPct val="81000"/>
              </a:lnSpc>
              <a:buFont typeface="Wingdings"/>
              <a:buChar char="❑"/>
              <a:defRPr sz="2800"/>
            </a:pPr>
            <a:r>
              <a:rPr lang="en-US" sz="2100" dirty="0"/>
              <a:t> S</a:t>
            </a:r>
            <a:r>
              <a:rPr lang="en-US" sz="2100" dirty="0" smtClean="0"/>
              <a:t>tate </a:t>
            </a:r>
            <a:r>
              <a:rPr lang="en-US" sz="2100" dirty="0"/>
              <a:t>reconciliation</a:t>
            </a:r>
            <a:endParaRPr lang="en-US" sz="2100" dirty="0" smtClean="0"/>
          </a:p>
          <a:p>
            <a:pPr lvl="1">
              <a:lnSpc>
                <a:spcPct val="81000"/>
              </a:lnSpc>
              <a:buFont typeface="Wingdings"/>
              <a:buChar char="❑"/>
              <a:defRPr sz="2800"/>
            </a:pPr>
            <a:r>
              <a:rPr lang="en-US" sz="2100" dirty="0"/>
              <a:t> </a:t>
            </a:r>
            <a:r>
              <a:rPr lang="en-US" sz="2100" dirty="0" smtClean="0"/>
              <a:t>Cluster Management </a:t>
            </a:r>
          </a:p>
          <a:p>
            <a:pPr lvl="1">
              <a:lnSpc>
                <a:spcPct val="81000"/>
              </a:lnSpc>
              <a:buFont typeface="Wingdings"/>
              <a:buChar char="❑"/>
              <a:defRPr sz="2800"/>
            </a:pPr>
            <a:r>
              <a:rPr lang="en-US" sz="2100" dirty="0"/>
              <a:t> </a:t>
            </a:r>
            <a:r>
              <a:rPr lang="en-US" sz="2100" dirty="0" smtClean="0"/>
              <a:t>Decentralized Design</a:t>
            </a:r>
          </a:p>
          <a:p>
            <a:pPr lvl="1">
              <a:lnSpc>
                <a:spcPct val="81000"/>
              </a:lnSpc>
              <a:buFont typeface="Wingdings"/>
              <a:buChar char="❑"/>
              <a:defRPr sz="2800"/>
            </a:pPr>
            <a:r>
              <a:rPr lang="en-US" sz="2100" dirty="0"/>
              <a:t> </a:t>
            </a:r>
            <a:r>
              <a:rPr lang="en-US" sz="2400" dirty="0" smtClean="0"/>
              <a:t>Scaling</a:t>
            </a:r>
          </a:p>
          <a:p>
            <a:pPr lvl="1">
              <a:lnSpc>
                <a:spcPct val="81000"/>
              </a:lnSpc>
              <a:buFont typeface="Wingdings"/>
              <a:buChar char="❑"/>
              <a:defRPr sz="2800"/>
            </a:pPr>
            <a:endParaRPr lang="en-US" sz="2400" dirty="0"/>
          </a:p>
          <a:p>
            <a:pPr>
              <a:lnSpc>
                <a:spcPct val="81000"/>
              </a:lnSpc>
              <a:buFont typeface="Wingdings"/>
              <a:buChar char="❑"/>
              <a:defRPr sz="2800"/>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9905" y="3090193"/>
            <a:ext cx="3426856" cy="2853408"/>
          </a:xfrm>
          <a:prstGeom prst="rect">
            <a:avLst/>
          </a:prstGeom>
        </p:spPr>
      </p:pic>
      <p:grpSp>
        <p:nvGrpSpPr>
          <p:cNvPr id="8" name="Group 7"/>
          <p:cNvGrpSpPr/>
          <p:nvPr/>
        </p:nvGrpSpPr>
        <p:grpSpPr>
          <a:xfrm>
            <a:off x="6957342" y="6509647"/>
            <a:ext cx="2834639" cy="230832"/>
            <a:chOff x="822960" y="6532381"/>
            <a:chExt cx="2834639" cy="230832"/>
          </a:xfrm>
        </p:grpSpPr>
        <p:sp>
          <p:nvSpPr>
            <p:cNvPr id="9"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dirty="0">
                  <a:solidFill>
                    <a:schemeClr val="bg1">
                      <a:lumMod val="75000"/>
                    </a:schemeClr>
                  </a:solidFill>
                </a:rPr>
                <a:t>Powered </a:t>
              </a:r>
              <a:r>
                <a:rPr dirty="0">
                  <a:solidFill>
                    <a:schemeClr val="bg1">
                      <a:lumMod val="75000"/>
                    </a:schemeClr>
                  </a:solidFill>
                </a:rPr>
                <a:t>by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0513" y="6542891"/>
              <a:ext cx="826558" cy="193733"/>
            </a:xfrm>
            <a:prstGeom prst="rect">
              <a:avLst/>
            </a:prstGeom>
          </p:spPr>
        </p:pic>
      </p:grpSp>
    </p:spTree>
    <p:extLst>
      <p:ext uri="{BB962C8B-B14F-4D97-AF65-F5344CB8AC3E}">
        <p14:creationId xmlns:p14="http://schemas.microsoft.com/office/powerpoint/2010/main" val="4423348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6343"/>
            <a:ext cx="9144000" cy="5143500"/>
          </a:xfrm>
          <a:prstGeom prst="rect">
            <a:avLst/>
          </a:prstGeom>
        </p:spPr>
      </p:pic>
      <p:grpSp>
        <p:nvGrpSpPr>
          <p:cNvPr id="3" name="Group 2"/>
          <p:cNvGrpSpPr/>
          <p:nvPr/>
        </p:nvGrpSpPr>
        <p:grpSpPr>
          <a:xfrm>
            <a:off x="6957342" y="6509647"/>
            <a:ext cx="2834639" cy="230832"/>
            <a:chOff x="822960" y="6532381"/>
            <a:chExt cx="2834639" cy="230832"/>
          </a:xfrm>
        </p:grpSpPr>
        <p:sp>
          <p:nvSpPr>
            <p:cNvPr id="4"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dirty="0">
                  <a:solidFill>
                    <a:schemeClr val="bg1">
                      <a:lumMod val="75000"/>
                    </a:schemeClr>
                  </a:solidFill>
                </a:rPr>
                <a:t>Powered </a:t>
              </a:r>
              <a:r>
                <a:rPr dirty="0">
                  <a:solidFill>
                    <a:schemeClr val="bg1">
                      <a:lumMod val="75000"/>
                    </a:schemeClr>
                  </a:solidFill>
                </a:rPr>
                <a:t>by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513" y="6542891"/>
              <a:ext cx="826558" cy="193733"/>
            </a:xfrm>
            <a:prstGeom prst="rect">
              <a:avLst/>
            </a:prstGeom>
          </p:spPr>
        </p:pic>
      </p:grpSp>
    </p:spTree>
    <p:extLst>
      <p:ext uri="{BB962C8B-B14F-4D97-AF65-F5344CB8AC3E}">
        <p14:creationId xmlns:p14="http://schemas.microsoft.com/office/powerpoint/2010/main" val="8691184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p:nvPr/>
        </p:nvSpPr>
        <p:spPr>
          <a:xfrm>
            <a:off x="799474" y="1127510"/>
            <a:ext cx="7750760" cy="362262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91439" indent="-91439" defTabSz="914400">
              <a:lnSpc>
                <a:spcPct val="90000"/>
              </a:lnSpc>
              <a:spcBef>
                <a:spcPts val="1200"/>
              </a:spcBef>
              <a:buClr>
                <a:schemeClr val="accent1"/>
              </a:buClr>
              <a:buSzPct val="100000"/>
              <a:buFont typeface="Wingdings"/>
              <a:buChar char="❑"/>
              <a:defRPr sz="2800">
                <a:solidFill>
                  <a:srgbClr val="404040"/>
                </a:solidFill>
              </a:defRPr>
            </a:lvl1pPr>
          </a:lstStyle>
          <a:p>
            <a:endParaRPr lang="en-US" dirty="0"/>
          </a:p>
          <a:p>
            <a:r>
              <a:rPr lang="en-US" dirty="0" smtClean="0"/>
              <a:t> Enough talk, let’s do something!</a:t>
            </a:r>
            <a:endParaRPr lang="en-US" dirty="0"/>
          </a:p>
        </p:txBody>
      </p:sp>
      <p:sp>
        <p:nvSpPr>
          <p:cNvPr id="271" name="Shape 271"/>
          <p:cNvSpPr>
            <a:spLocks noGrp="1"/>
          </p:cNvSpPr>
          <p:nvPr>
            <p:ph type="title"/>
          </p:nvPr>
        </p:nvSpPr>
        <p:spPr>
          <a:prstGeom prst="rect">
            <a:avLst/>
          </a:prstGeom>
        </p:spPr>
        <p:txBody>
          <a:bodyPr/>
          <a:lstStyle>
            <a:lvl1pPr defTabSz="813816">
              <a:defRPr sz="3559" spc="-89"/>
            </a:lvl1pPr>
          </a:lstStyle>
          <a:p>
            <a:r>
              <a:rPr dirty="0"/>
              <a:t>Lab Time</a:t>
            </a:r>
          </a:p>
        </p:txBody>
      </p:sp>
      <p:grpSp>
        <p:nvGrpSpPr>
          <p:cNvPr id="6" name="Group 5"/>
          <p:cNvGrpSpPr/>
          <p:nvPr/>
        </p:nvGrpSpPr>
        <p:grpSpPr>
          <a:xfrm>
            <a:off x="6957342" y="6509647"/>
            <a:ext cx="2834639" cy="230832"/>
            <a:chOff x="822960" y="6532381"/>
            <a:chExt cx="2834639" cy="230832"/>
          </a:xfrm>
        </p:grpSpPr>
        <p:sp>
          <p:nvSpPr>
            <p:cNvPr id="7"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dirty="0">
                  <a:solidFill>
                    <a:schemeClr val="bg1">
                      <a:lumMod val="75000"/>
                    </a:schemeClr>
                  </a:solidFill>
                </a:rPr>
                <a:t>Powered </a:t>
              </a:r>
              <a:r>
                <a:rPr dirty="0">
                  <a:solidFill>
                    <a:schemeClr val="bg1">
                      <a:lumMod val="75000"/>
                    </a:schemeClr>
                  </a:solidFill>
                </a:rPr>
                <a:t>by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513" y="6542891"/>
              <a:ext cx="826558" cy="193733"/>
            </a:xfrm>
            <a:prstGeom prst="rect">
              <a:avLst/>
            </a:prstGeom>
          </p:spPr>
        </p:pic>
      </p:grpSp>
    </p:spTree>
    <p:extLst>
      <p:ext uri="{BB962C8B-B14F-4D97-AF65-F5344CB8AC3E}">
        <p14:creationId xmlns:p14="http://schemas.microsoft.com/office/powerpoint/2010/main" val="16729858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a:spLocks noGrp="1"/>
          </p:cNvSpPr>
          <p:nvPr>
            <p:ph type="title"/>
          </p:nvPr>
        </p:nvSpPr>
        <p:spPr>
          <a:xfrm>
            <a:off x="822960" y="758951"/>
            <a:ext cx="7543801" cy="3566161"/>
          </a:xfrm>
          <a:prstGeom prst="rect">
            <a:avLst/>
          </a:prstGeom>
        </p:spPr>
        <p:txBody>
          <a:bodyPr/>
          <a:lstStyle>
            <a:lvl1pPr>
              <a:defRPr sz="6600" spc="-100"/>
            </a:lvl1pPr>
          </a:lstStyle>
          <a:p>
            <a:r>
              <a:t>End of Chapter</a:t>
            </a:r>
          </a:p>
        </p:txBody>
      </p:sp>
      <p:sp>
        <p:nvSpPr>
          <p:cNvPr id="275" name="Shape 275"/>
          <p:cNvSpPr>
            <a:spLocks noGrp="1"/>
          </p:cNvSpPr>
          <p:nvPr>
            <p:ph type="body" sz="quarter" idx="1"/>
          </p:nvPr>
        </p:nvSpPr>
        <p:spPr>
          <a:prstGeom prst="rect">
            <a:avLst/>
          </a:prstGeom>
        </p:spPr>
        <p:txBody>
          <a:bodyPr/>
          <a:lstStyle/>
          <a:p>
            <a:endParaRPr dirty="0"/>
          </a:p>
        </p:txBody>
      </p:sp>
      <p:grpSp>
        <p:nvGrpSpPr>
          <p:cNvPr id="5" name="Group 4"/>
          <p:cNvGrpSpPr/>
          <p:nvPr/>
        </p:nvGrpSpPr>
        <p:grpSpPr>
          <a:xfrm>
            <a:off x="6957342" y="6086315"/>
            <a:ext cx="2834639" cy="230832"/>
            <a:chOff x="822960" y="6532381"/>
            <a:chExt cx="2834639" cy="230832"/>
          </a:xfrm>
        </p:grpSpPr>
        <p:sp>
          <p:nvSpPr>
            <p:cNvPr id="6"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dirty="0">
                  <a:solidFill>
                    <a:schemeClr val="bg1">
                      <a:lumMod val="75000"/>
                    </a:schemeClr>
                  </a:solidFill>
                </a:rPr>
                <a:t>Powered </a:t>
              </a:r>
              <a:r>
                <a:rPr dirty="0">
                  <a:solidFill>
                    <a:schemeClr val="bg1">
                      <a:lumMod val="75000"/>
                    </a:schemeClr>
                  </a:solidFill>
                </a:rPr>
                <a:t>by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513" y="6542891"/>
              <a:ext cx="826558" cy="19373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p:cNvSpPr>
          <p:nvPr>
            <p:ph type="title"/>
          </p:nvPr>
        </p:nvSpPr>
        <p:spPr>
          <a:prstGeom prst="rect">
            <a:avLst/>
          </a:prstGeom>
        </p:spPr>
        <p:txBody>
          <a:bodyPr/>
          <a:lstStyle>
            <a:lvl1pPr defTabSz="813816">
              <a:defRPr sz="3559" spc="-44"/>
            </a:lvl1pPr>
          </a:lstStyle>
          <a:p>
            <a:r>
              <a:t>What is Docker?</a:t>
            </a:r>
          </a:p>
        </p:txBody>
      </p:sp>
      <p:sp>
        <p:nvSpPr>
          <p:cNvPr id="133" name="Shape 133"/>
          <p:cNvSpPr>
            <a:spLocks noGrp="1"/>
          </p:cNvSpPr>
          <p:nvPr>
            <p:ph type="body" sz="half" idx="1"/>
          </p:nvPr>
        </p:nvSpPr>
        <p:spPr>
          <a:xfrm>
            <a:off x="734060" y="1261310"/>
            <a:ext cx="3703321" cy="4726095"/>
          </a:xfrm>
          <a:prstGeom prst="rect">
            <a:avLst/>
          </a:prstGeom>
        </p:spPr>
        <p:txBody>
          <a:bodyPr/>
          <a:lstStyle/>
          <a:p>
            <a:pPr marL="90525" indent="-90525" defTabSz="905255">
              <a:spcBef>
                <a:spcPts val="1100"/>
              </a:spcBef>
              <a:defRPr sz="1979" b="1"/>
            </a:pPr>
            <a:r>
              <a:rPr dirty="0"/>
              <a:t>Googles says: </a:t>
            </a:r>
          </a:p>
          <a:p>
            <a:pPr marL="90525" indent="-90525" defTabSz="905255">
              <a:spcBef>
                <a:spcPts val="1100"/>
              </a:spcBef>
              <a:defRPr sz="2277"/>
            </a:pPr>
            <a:r>
              <a:rPr dirty="0"/>
              <a:t>“Docker is an open-source project that automates the deployment of </a:t>
            </a:r>
            <a:r>
              <a:rPr dirty="0" smtClean="0"/>
              <a:t>applications </a:t>
            </a:r>
            <a:r>
              <a:rPr dirty="0"/>
              <a:t>inside software containers.” </a:t>
            </a:r>
          </a:p>
          <a:p>
            <a:pPr marL="90525" indent="-90525" defTabSz="905255">
              <a:spcBef>
                <a:spcPts val="1100"/>
              </a:spcBef>
              <a:defRPr sz="1979"/>
            </a:pPr>
            <a:endParaRPr dirty="0"/>
          </a:p>
          <a:p>
            <a:pPr marL="90525" indent="-90525" defTabSz="905255">
              <a:spcBef>
                <a:spcPts val="1100"/>
              </a:spcBef>
              <a:defRPr sz="1979" b="1"/>
            </a:pPr>
            <a:r>
              <a:rPr dirty="0"/>
              <a:t>Quote </a:t>
            </a:r>
            <a:r>
              <a:rPr lang="en-US" dirty="0" smtClean="0"/>
              <a:t>from </a:t>
            </a:r>
            <a:r>
              <a:rPr dirty="0" smtClean="0"/>
              <a:t>Docker:  </a:t>
            </a:r>
            <a:endParaRPr dirty="0"/>
          </a:p>
          <a:p>
            <a:pPr marL="90525" indent="-90525" defTabSz="905255">
              <a:spcBef>
                <a:spcPts val="1100"/>
              </a:spcBef>
              <a:defRPr sz="2277"/>
            </a:pPr>
            <a:r>
              <a:rPr dirty="0"/>
              <a:t>“Docker provides an additional layer of abstraction and automation of operating-system-level virtualization on Linux.”</a:t>
            </a:r>
          </a:p>
        </p:txBody>
      </p:sp>
      <p:sp>
        <p:nvSpPr>
          <p:cNvPr id="138" name="Shape 138"/>
          <p:cNvSpPr/>
          <p:nvPr/>
        </p:nvSpPr>
        <p:spPr>
          <a:xfrm>
            <a:off x="6021233" y="1400705"/>
            <a:ext cx="1676098" cy="1015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3000">
                <a:latin typeface="Marker Felt"/>
                <a:ea typeface="Marker Felt"/>
                <a:cs typeface="Marker Felt"/>
                <a:sym typeface="Marker Felt"/>
              </a:defRPr>
            </a:pPr>
            <a:r>
              <a:rPr dirty="0">
                <a:solidFill>
                  <a:schemeClr val="accent1"/>
                </a:solidFill>
              </a:rPr>
              <a:t>All about </a:t>
            </a:r>
          </a:p>
          <a:p>
            <a:pPr>
              <a:defRPr sz="3000">
                <a:latin typeface="Marker Felt"/>
                <a:ea typeface="Marker Felt"/>
                <a:cs typeface="Marker Felt"/>
                <a:sym typeface="Marker Felt"/>
              </a:defRPr>
            </a:pPr>
            <a:r>
              <a:rPr dirty="0">
                <a:solidFill>
                  <a:schemeClr val="accent1"/>
                </a:solidFill>
              </a:rPr>
              <a:t>containers!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7852" y="3293687"/>
            <a:ext cx="4123655" cy="2649667"/>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4267" y="2622161"/>
            <a:ext cx="2682494" cy="2004391"/>
          </a:xfrm>
          <a:prstGeom prst="rect">
            <a:avLst/>
          </a:prstGeom>
        </p:spPr>
      </p:pic>
      <p:sp>
        <p:nvSpPr>
          <p:cNvPr id="11" name="Shape 254"/>
          <p:cNvSpPr/>
          <p:nvPr/>
        </p:nvSpPr>
        <p:spPr>
          <a:xfrm rot="14483779" flipH="1">
            <a:off x="5271694" y="2196113"/>
            <a:ext cx="1153345" cy="880873"/>
          </a:xfrm>
          <a:custGeom>
            <a:avLst/>
            <a:gdLst/>
            <a:ahLst/>
            <a:cxnLst>
              <a:cxn ang="0">
                <a:pos x="wd2" y="hd2"/>
              </a:cxn>
              <a:cxn ang="5400000">
                <a:pos x="wd2" y="hd2"/>
              </a:cxn>
              <a:cxn ang="10800000">
                <a:pos x="wd2" y="hd2"/>
              </a:cxn>
              <a:cxn ang="16200000">
                <a:pos x="wd2" y="hd2"/>
              </a:cxn>
            </a:cxnLst>
            <a:rect l="0" t="0" r="r" b="b"/>
            <a:pathLst>
              <a:path w="21600" h="16438" extrusionOk="0">
                <a:moveTo>
                  <a:pt x="21600" y="9481"/>
                </a:moveTo>
                <a:cubicBezTo>
                  <a:pt x="7250" y="-5162"/>
                  <a:pt x="50" y="-2843"/>
                  <a:pt x="0" y="16438"/>
                </a:cubicBezTo>
              </a:path>
            </a:pathLst>
          </a:custGeom>
          <a:ln w="101600">
            <a:solidFill>
              <a:schemeClr val="accent1"/>
            </a:solidFill>
            <a:headEnd type="triangle"/>
          </a:ln>
        </p:spPr>
        <p:txBody>
          <a:bodyPr/>
          <a:lstStyle/>
          <a:p>
            <a:endParaRPr/>
          </a:p>
        </p:txBody>
      </p:sp>
      <p:grpSp>
        <p:nvGrpSpPr>
          <p:cNvPr id="16" name="Group 15"/>
          <p:cNvGrpSpPr/>
          <p:nvPr/>
        </p:nvGrpSpPr>
        <p:grpSpPr>
          <a:xfrm>
            <a:off x="6957342" y="6509647"/>
            <a:ext cx="2834639" cy="230832"/>
            <a:chOff x="822960" y="6532381"/>
            <a:chExt cx="2834639" cy="230832"/>
          </a:xfrm>
        </p:grpSpPr>
        <p:sp>
          <p:nvSpPr>
            <p:cNvPr id="17"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dirty="0">
                  <a:solidFill>
                    <a:schemeClr val="bg1">
                      <a:lumMod val="75000"/>
                    </a:schemeClr>
                  </a:solidFill>
                </a:rPr>
                <a:t>Powered </a:t>
              </a:r>
              <a:r>
                <a:rPr dirty="0">
                  <a:solidFill>
                    <a:schemeClr val="bg1">
                      <a:lumMod val="75000"/>
                    </a:schemeClr>
                  </a:solidFill>
                </a:rPr>
                <a:t>by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0513" y="6542891"/>
              <a:ext cx="826558" cy="19373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prstGeom prst="rect">
            <a:avLst/>
          </a:prstGeom>
        </p:spPr>
        <p:txBody>
          <a:bodyPr/>
          <a:lstStyle>
            <a:lvl1pPr defTabSz="813816">
              <a:defRPr sz="3559" spc="-89"/>
            </a:lvl1pPr>
          </a:lstStyle>
          <a:p>
            <a:r>
              <a:t>History of Docker</a:t>
            </a:r>
          </a:p>
        </p:txBody>
      </p:sp>
      <p:sp>
        <p:nvSpPr>
          <p:cNvPr id="144" name="Shape 144"/>
          <p:cNvSpPr>
            <a:spLocks noGrp="1"/>
          </p:cNvSpPr>
          <p:nvPr>
            <p:ph type="body" idx="1"/>
          </p:nvPr>
        </p:nvSpPr>
        <p:spPr>
          <a:xfrm>
            <a:off x="899160" y="1219200"/>
            <a:ext cx="7391401" cy="4419600"/>
          </a:xfrm>
          <a:prstGeom prst="rect">
            <a:avLst/>
          </a:prstGeom>
        </p:spPr>
        <p:txBody>
          <a:bodyPr/>
          <a:lstStyle/>
          <a:p>
            <a:pPr marL="80467" indent="-80467" defTabSz="804672">
              <a:lnSpc>
                <a:spcPct val="81000"/>
              </a:lnSpc>
              <a:spcBef>
                <a:spcPts val="1000"/>
              </a:spcBef>
              <a:buFont typeface="Wingdings"/>
              <a:buChar char="❑"/>
              <a:defRPr sz="2464"/>
            </a:pPr>
            <a:r>
              <a:t> Linux containers, the technology upon which Docker’s software was originally built, were introduced in 2008.</a:t>
            </a:r>
          </a:p>
          <a:p>
            <a:pPr marL="80467" indent="-80467" defTabSz="804672">
              <a:lnSpc>
                <a:spcPct val="81000"/>
              </a:lnSpc>
              <a:spcBef>
                <a:spcPts val="1000"/>
              </a:spcBef>
              <a:buFont typeface="Wingdings"/>
              <a:buChar char="❑"/>
              <a:defRPr sz="2464"/>
            </a:pPr>
            <a:r>
              <a:t> Docker was released as an open source project by dotCloud, a platform as a service company, in 2013.</a:t>
            </a:r>
          </a:p>
          <a:p>
            <a:pPr marL="80467" indent="-80467" defTabSz="804672">
              <a:lnSpc>
                <a:spcPct val="81000"/>
              </a:lnSpc>
              <a:spcBef>
                <a:spcPts val="1000"/>
              </a:spcBef>
              <a:buFont typeface="Wingdings"/>
              <a:buChar char="❑"/>
              <a:defRPr sz="2464"/>
            </a:pPr>
            <a:r>
              <a:t> One month after launching an interactive tutorial in August 2013, Docker said 10,000 developers tried it out.  </a:t>
            </a:r>
          </a:p>
          <a:p>
            <a:pPr marL="80467" indent="-80467" defTabSz="804672">
              <a:lnSpc>
                <a:spcPct val="81000"/>
              </a:lnSpc>
              <a:spcBef>
                <a:spcPts val="1000"/>
              </a:spcBef>
              <a:buFont typeface="Wingdings"/>
              <a:buChar char="❑"/>
              <a:defRPr sz="2464"/>
            </a:pPr>
            <a:r>
              <a:t> When Docker announced its 1.0 release in June 2014, the Docker Engine software had already been downloaded 2.75 million times.</a:t>
            </a:r>
          </a:p>
          <a:p>
            <a:pPr marL="80467" indent="-80467" defTabSz="804672">
              <a:lnSpc>
                <a:spcPct val="81000"/>
              </a:lnSpc>
              <a:spcBef>
                <a:spcPts val="1000"/>
              </a:spcBef>
              <a:buFont typeface="Wingdings"/>
              <a:buChar char="❑"/>
              <a:defRPr sz="2464"/>
            </a:pPr>
            <a:r>
              <a:t> That number now stands at more than 100 million.</a:t>
            </a:r>
          </a:p>
        </p:txBody>
      </p:sp>
      <p:grpSp>
        <p:nvGrpSpPr>
          <p:cNvPr id="9" name="Group 8"/>
          <p:cNvGrpSpPr/>
          <p:nvPr/>
        </p:nvGrpSpPr>
        <p:grpSpPr>
          <a:xfrm>
            <a:off x="6957342" y="6509647"/>
            <a:ext cx="2834639" cy="230832"/>
            <a:chOff x="822960" y="6532381"/>
            <a:chExt cx="2834639" cy="230832"/>
          </a:xfrm>
        </p:grpSpPr>
        <p:sp>
          <p:nvSpPr>
            <p:cNvPr id="10"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dirty="0">
                  <a:solidFill>
                    <a:schemeClr val="bg1">
                      <a:lumMod val="75000"/>
                    </a:schemeClr>
                  </a:solidFill>
                </a:rPr>
                <a:t>Powered </a:t>
              </a:r>
              <a:r>
                <a:rPr dirty="0">
                  <a:solidFill>
                    <a:schemeClr val="bg1">
                      <a:lumMod val="75000"/>
                    </a:schemeClr>
                  </a:solidFill>
                </a:rPr>
                <a:t>by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513" y="6542891"/>
              <a:ext cx="826558" cy="19373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p:cNvSpPr>
          <p:nvPr>
            <p:ph type="title"/>
          </p:nvPr>
        </p:nvSpPr>
        <p:spPr>
          <a:prstGeom prst="rect">
            <a:avLst/>
          </a:prstGeom>
        </p:spPr>
        <p:txBody>
          <a:bodyPr/>
          <a:lstStyle>
            <a:lvl1pPr defTabSz="813816">
              <a:defRPr sz="3559" spc="-89"/>
            </a:lvl1pPr>
          </a:lstStyle>
          <a:p>
            <a:r>
              <a:t>Docker vs. Virtual Machines</a:t>
            </a:r>
          </a:p>
        </p:txBody>
      </p:sp>
      <p:sp>
        <p:nvSpPr>
          <p:cNvPr id="150" name="Shape 150"/>
          <p:cNvSpPr>
            <a:spLocks noGrp="1"/>
          </p:cNvSpPr>
          <p:nvPr>
            <p:ph type="body" idx="1"/>
          </p:nvPr>
        </p:nvSpPr>
        <p:spPr>
          <a:xfrm>
            <a:off x="937058" y="5026660"/>
            <a:ext cx="7391401" cy="881710"/>
          </a:xfrm>
          <a:prstGeom prst="rect">
            <a:avLst/>
          </a:prstGeom>
        </p:spPr>
        <p:txBody>
          <a:bodyPr/>
          <a:lstStyle/>
          <a:p>
            <a:pPr>
              <a:lnSpc>
                <a:spcPct val="81000"/>
              </a:lnSpc>
              <a:buFont typeface="Wingdings"/>
              <a:buChar char="❑"/>
              <a:defRPr sz="2800"/>
            </a:pPr>
            <a:r>
              <a:rPr dirty="0"/>
              <a:t> It does that by using “Docker Engine” rather than a “Guest OS”</a:t>
            </a:r>
          </a:p>
          <a:p>
            <a:pPr>
              <a:lnSpc>
                <a:spcPct val="81000"/>
              </a:lnSpc>
              <a:buFont typeface="Wingdings"/>
              <a:buChar char="❑"/>
              <a:defRPr sz="2800"/>
            </a:pPr>
            <a:endParaRPr dirty="0"/>
          </a:p>
        </p:txBody>
      </p:sp>
      <p:sp>
        <p:nvSpPr>
          <p:cNvPr id="154" name="Shape 154"/>
          <p:cNvSpPr/>
          <p:nvPr/>
        </p:nvSpPr>
        <p:spPr>
          <a:xfrm>
            <a:off x="876300" y="1206500"/>
            <a:ext cx="7391400" cy="75823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91439" indent="-91439" defTabSz="914400">
              <a:lnSpc>
                <a:spcPct val="81000"/>
              </a:lnSpc>
              <a:spcBef>
                <a:spcPts val="1200"/>
              </a:spcBef>
              <a:buClr>
                <a:schemeClr val="accent1"/>
              </a:buClr>
              <a:buSzPct val="100000"/>
              <a:buFont typeface="Wingdings"/>
              <a:buChar char="❑"/>
              <a:defRPr sz="2800">
                <a:solidFill>
                  <a:srgbClr val="404040"/>
                </a:solidFill>
              </a:defRPr>
            </a:lvl1pPr>
          </a:lstStyle>
          <a:p>
            <a:r>
              <a:t> Docker is similar, but creates less dependancies </a:t>
            </a:r>
          </a:p>
        </p:txBody>
      </p:sp>
      <p:sp>
        <p:nvSpPr>
          <p:cNvPr id="159" name="Shape 159"/>
          <p:cNvSpPr/>
          <p:nvPr/>
        </p:nvSpPr>
        <p:spPr>
          <a:xfrm>
            <a:off x="898661" y="2476390"/>
            <a:ext cx="544378" cy="46166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rPr b="1" dirty="0"/>
              <a:t>VM</a:t>
            </a:r>
          </a:p>
        </p:txBody>
      </p:sp>
      <p:sp>
        <p:nvSpPr>
          <p:cNvPr id="160" name="Shape 160"/>
          <p:cNvSpPr/>
          <p:nvPr/>
        </p:nvSpPr>
        <p:spPr>
          <a:xfrm>
            <a:off x="7381540" y="3068051"/>
            <a:ext cx="991616" cy="46166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rPr b="1" dirty="0"/>
              <a:t>Docker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332" y="1669775"/>
            <a:ext cx="6104235" cy="3135273"/>
          </a:xfrm>
          <a:prstGeom prst="rect">
            <a:avLst/>
          </a:prstGeom>
        </p:spPr>
      </p:pic>
      <p:grpSp>
        <p:nvGrpSpPr>
          <p:cNvPr id="9" name="Group 8"/>
          <p:cNvGrpSpPr/>
          <p:nvPr/>
        </p:nvGrpSpPr>
        <p:grpSpPr>
          <a:xfrm>
            <a:off x="6957342" y="6509647"/>
            <a:ext cx="2834639" cy="230832"/>
            <a:chOff x="822960" y="6532381"/>
            <a:chExt cx="2834639" cy="230832"/>
          </a:xfrm>
        </p:grpSpPr>
        <p:sp>
          <p:nvSpPr>
            <p:cNvPr id="10"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dirty="0">
                  <a:solidFill>
                    <a:schemeClr val="bg1">
                      <a:lumMod val="75000"/>
                    </a:schemeClr>
                  </a:solidFill>
                </a:rPr>
                <a:t>Powered </a:t>
              </a:r>
              <a:r>
                <a:rPr dirty="0">
                  <a:solidFill>
                    <a:schemeClr val="bg1">
                      <a:lumMod val="75000"/>
                    </a:schemeClr>
                  </a:solidFill>
                </a:rPr>
                <a:t>by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513" y="6542891"/>
              <a:ext cx="826558" cy="19373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Foundations of Docker</a:t>
            </a:r>
            <a:endParaRPr lang="en-US" dirty="0"/>
          </a:p>
        </p:txBody>
      </p:sp>
      <p:sp>
        <p:nvSpPr>
          <p:cNvPr id="5" name="Slide Number Placeholder 4"/>
          <p:cNvSpPr>
            <a:spLocks noGrp="1"/>
          </p:cNvSpPr>
          <p:nvPr>
            <p:ph type="sldNum" sz="quarter" idx="4294967295"/>
          </p:nvPr>
        </p:nvSpPr>
        <p:spPr>
          <a:xfrm>
            <a:off x="7425345" y="5702091"/>
            <a:ext cx="984019" cy="273844"/>
          </a:xfrm>
          <a:prstGeom prst="rect">
            <a:avLst/>
          </a:prstGeom>
        </p:spPr>
        <p:txBody>
          <a:bodyPr/>
          <a:lstStyle/>
          <a:p>
            <a:fld id="{76F9426E-09AA-42B6-BF36-330323CD662F}" type="slidenum">
              <a:rPr lang="en-US" altLang="en-US" smtClean="0"/>
              <a:pPr/>
              <a:t>5</a:t>
            </a:fld>
            <a:endParaRPr lang="en-US" altLang="en-US"/>
          </a:p>
        </p:txBody>
      </p:sp>
      <p:sp>
        <p:nvSpPr>
          <p:cNvPr id="22" name="Cube 21"/>
          <p:cNvSpPr/>
          <p:nvPr/>
        </p:nvSpPr>
        <p:spPr>
          <a:xfrm>
            <a:off x="1559612" y="2838462"/>
            <a:ext cx="5778985" cy="3237806"/>
          </a:xfrm>
          <a:prstGeom prst="cube">
            <a:avLst>
              <a:gd name="adj" fmla="val 45428"/>
            </a:avLst>
          </a:prstGeom>
          <a:solidFill>
            <a:schemeClr val="accent6"/>
          </a:solidFill>
          <a:ln>
            <a:noFill/>
          </a:ln>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Cube 19"/>
          <p:cNvSpPr/>
          <p:nvPr/>
        </p:nvSpPr>
        <p:spPr>
          <a:xfrm>
            <a:off x="2280334" y="2735718"/>
            <a:ext cx="5049152" cy="1657217"/>
          </a:xfrm>
          <a:prstGeom prst="cube">
            <a:avLst>
              <a:gd name="adj" fmla="val 45428"/>
            </a:avLst>
          </a:prstGeom>
          <a:solidFill>
            <a:schemeClr val="accent1">
              <a:lumMod val="60000"/>
              <a:lumOff val="40000"/>
            </a:schemeClr>
          </a:solidFill>
          <a:ln>
            <a:noFill/>
          </a:ln>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extBox 20"/>
          <p:cNvSpPr txBox="1"/>
          <p:nvPr/>
        </p:nvSpPr>
        <p:spPr>
          <a:xfrm rot="197265">
            <a:off x="6141391" y="3230743"/>
            <a:ext cx="1604927" cy="600164"/>
          </a:xfrm>
          <a:prstGeom prst="rect">
            <a:avLst/>
          </a:prstGeom>
          <a:noFill/>
          <a:ln>
            <a:noFill/>
          </a:ln>
          <a:scene3d>
            <a:camera prst="isometricOffAxis2Right"/>
            <a:lightRig rig="threePt" dir="t"/>
          </a:scene3d>
        </p:spPr>
        <p:txBody>
          <a:bodyPr wrap="none" rtlCol="0">
            <a:spAutoFit/>
          </a:bodyPr>
          <a:lstStyle/>
          <a:p>
            <a:r>
              <a:rPr lang="en-US" sz="3300" b="1" spc="225" dirty="0"/>
              <a:t>Debian</a:t>
            </a:r>
          </a:p>
        </p:txBody>
      </p:sp>
      <p:sp>
        <p:nvSpPr>
          <p:cNvPr id="12" name="Cube 11"/>
          <p:cNvSpPr/>
          <p:nvPr/>
        </p:nvSpPr>
        <p:spPr>
          <a:xfrm>
            <a:off x="2280334" y="2253684"/>
            <a:ext cx="5049152" cy="1657217"/>
          </a:xfrm>
          <a:prstGeom prst="cube">
            <a:avLst>
              <a:gd name="adj" fmla="val 45428"/>
            </a:avLst>
          </a:prstGeom>
          <a:solidFill>
            <a:srgbClr val="FF5220"/>
          </a:solidFill>
          <a:ln>
            <a:noFill/>
          </a:ln>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Box 12"/>
          <p:cNvSpPr txBox="1"/>
          <p:nvPr/>
        </p:nvSpPr>
        <p:spPr>
          <a:xfrm rot="197265">
            <a:off x="6178026" y="2772914"/>
            <a:ext cx="1587294" cy="600164"/>
          </a:xfrm>
          <a:prstGeom prst="rect">
            <a:avLst/>
          </a:prstGeom>
          <a:noFill/>
          <a:ln>
            <a:noFill/>
          </a:ln>
          <a:scene3d>
            <a:camera prst="isometricOffAxis2Right"/>
            <a:lightRig rig="threePt" dir="t"/>
          </a:scene3d>
        </p:spPr>
        <p:txBody>
          <a:bodyPr wrap="none" rtlCol="0">
            <a:spAutoFit/>
          </a:bodyPr>
          <a:lstStyle/>
          <a:p>
            <a:r>
              <a:rPr lang="en-US" sz="3300" b="1" spc="225" dirty="0"/>
              <a:t>EMACS</a:t>
            </a:r>
          </a:p>
        </p:txBody>
      </p:sp>
      <p:sp>
        <p:nvSpPr>
          <p:cNvPr id="14" name="Cube 13"/>
          <p:cNvSpPr/>
          <p:nvPr/>
        </p:nvSpPr>
        <p:spPr>
          <a:xfrm>
            <a:off x="2280334" y="1771651"/>
            <a:ext cx="5049152" cy="1657217"/>
          </a:xfrm>
          <a:prstGeom prst="cube">
            <a:avLst>
              <a:gd name="adj" fmla="val 45428"/>
            </a:avLst>
          </a:prstGeom>
          <a:solidFill>
            <a:srgbClr val="FF5220"/>
          </a:solidFill>
          <a:ln>
            <a:noFill/>
          </a:ln>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TextBox 14"/>
          <p:cNvSpPr txBox="1"/>
          <p:nvPr/>
        </p:nvSpPr>
        <p:spPr>
          <a:xfrm rot="197265">
            <a:off x="6137952" y="2278329"/>
            <a:ext cx="1667444" cy="600164"/>
          </a:xfrm>
          <a:prstGeom prst="rect">
            <a:avLst/>
          </a:prstGeom>
          <a:noFill/>
          <a:ln>
            <a:noFill/>
          </a:ln>
          <a:scene3d>
            <a:camera prst="isometricOffAxis2Right"/>
            <a:lightRig rig="threePt" dir="t"/>
          </a:scene3d>
        </p:spPr>
        <p:txBody>
          <a:bodyPr wrap="none" rtlCol="0">
            <a:spAutoFit/>
          </a:bodyPr>
          <a:lstStyle/>
          <a:p>
            <a:r>
              <a:rPr lang="en-US" sz="3300" b="1" spc="225" dirty="0"/>
              <a:t>Apache</a:t>
            </a:r>
          </a:p>
        </p:txBody>
      </p:sp>
      <p:sp>
        <p:nvSpPr>
          <p:cNvPr id="16" name="Cube 15"/>
          <p:cNvSpPr/>
          <p:nvPr/>
        </p:nvSpPr>
        <p:spPr>
          <a:xfrm>
            <a:off x="2280334" y="1257301"/>
            <a:ext cx="5049152" cy="1657217"/>
          </a:xfrm>
          <a:prstGeom prst="cube">
            <a:avLst>
              <a:gd name="adj" fmla="val 45428"/>
            </a:avLst>
          </a:prstGeom>
          <a:solidFill>
            <a:schemeClr val="accent1">
              <a:alpha val="65000"/>
            </a:schemeClr>
          </a:solidFill>
          <a:ln>
            <a:noFill/>
          </a:ln>
          <a:effectLst/>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TextBox 24"/>
          <p:cNvSpPr txBox="1"/>
          <p:nvPr/>
        </p:nvSpPr>
        <p:spPr>
          <a:xfrm>
            <a:off x="2628900" y="2069671"/>
            <a:ext cx="3935693" cy="507831"/>
          </a:xfrm>
          <a:prstGeom prst="rect">
            <a:avLst/>
          </a:prstGeom>
          <a:noFill/>
          <a:ln>
            <a:noFill/>
          </a:ln>
        </p:spPr>
        <p:txBody>
          <a:bodyPr wrap="none" rtlCol="0">
            <a:spAutoFit/>
          </a:bodyPr>
          <a:lstStyle/>
          <a:p>
            <a:r>
              <a:rPr lang="en-US" sz="2700" b="1" dirty="0">
                <a:latin typeface="Courier New" charset="0"/>
                <a:ea typeface="Courier New" charset="0"/>
                <a:cs typeface="Courier New" charset="0"/>
              </a:rPr>
              <a:t>Writable Container</a:t>
            </a:r>
          </a:p>
        </p:txBody>
      </p:sp>
      <p:sp>
        <p:nvSpPr>
          <p:cNvPr id="27" name="TextBox 26"/>
          <p:cNvSpPr txBox="1"/>
          <p:nvPr/>
        </p:nvSpPr>
        <p:spPr>
          <a:xfrm>
            <a:off x="5135021" y="2543922"/>
            <a:ext cx="1370888" cy="507831"/>
          </a:xfrm>
          <a:prstGeom prst="rect">
            <a:avLst/>
          </a:prstGeom>
          <a:noFill/>
          <a:ln>
            <a:noFill/>
          </a:ln>
        </p:spPr>
        <p:txBody>
          <a:bodyPr wrap="none" rtlCol="0">
            <a:spAutoFit/>
          </a:bodyPr>
          <a:lstStyle/>
          <a:p>
            <a:pPr algn="r"/>
            <a:r>
              <a:rPr lang="en-US" sz="2700" b="1" spc="225" dirty="0">
                <a:latin typeface="Courier New" charset="0"/>
                <a:ea typeface="Courier New" charset="0"/>
                <a:cs typeface="Courier New" charset="0"/>
              </a:rPr>
              <a:t>Image</a:t>
            </a:r>
          </a:p>
        </p:txBody>
      </p:sp>
      <p:sp>
        <p:nvSpPr>
          <p:cNvPr id="29" name="TextBox 28"/>
          <p:cNvSpPr txBox="1"/>
          <p:nvPr/>
        </p:nvSpPr>
        <p:spPr>
          <a:xfrm>
            <a:off x="5133061" y="3024745"/>
            <a:ext cx="1370888" cy="507831"/>
          </a:xfrm>
          <a:prstGeom prst="rect">
            <a:avLst/>
          </a:prstGeom>
          <a:noFill/>
          <a:ln>
            <a:noFill/>
          </a:ln>
        </p:spPr>
        <p:txBody>
          <a:bodyPr wrap="none" rtlCol="0">
            <a:spAutoFit/>
          </a:bodyPr>
          <a:lstStyle/>
          <a:p>
            <a:pPr algn="r"/>
            <a:r>
              <a:rPr lang="en-US" sz="2700" b="1" spc="225" dirty="0">
                <a:latin typeface="Courier New" charset="0"/>
                <a:ea typeface="Courier New" charset="0"/>
                <a:cs typeface="Courier New" charset="0"/>
              </a:rPr>
              <a:t>Image</a:t>
            </a:r>
          </a:p>
        </p:txBody>
      </p:sp>
      <p:sp>
        <p:nvSpPr>
          <p:cNvPr id="30" name="TextBox 29"/>
          <p:cNvSpPr txBox="1"/>
          <p:nvPr/>
        </p:nvSpPr>
        <p:spPr>
          <a:xfrm>
            <a:off x="3946839" y="3504100"/>
            <a:ext cx="2557110" cy="507831"/>
          </a:xfrm>
          <a:prstGeom prst="rect">
            <a:avLst/>
          </a:prstGeom>
          <a:noFill/>
          <a:ln>
            <a:noFill/>
          </a:ln>
        </p:spPr>
        <p:txBody>
          <a:bodyPr wrap="none" rtlCol="0">
            <a:spAutoFit/>
          </a:bodyPr>
          <a:lstStyle/>
          <a:p>
            <a:pPr algn="r"/>
            <a:r>
              <a:rPr lang="en-US" sz="2700" b="1" spc="225" dirty="0">
                <a:latin typeface="Courier New" charset="0"/>
                <a:ea typeface="Courier New" charset="0"/>
                <a:cs typeface="Courier New" charset="0"/>
              </a:rPr>
              <a:t>Base Image</a:t>
            </a:r>
          </a:p>
        </p:txBody>
      </p:sp>
      <p:sp>
        <p:nvSpPr>
          <p:cNvPr id="31" name="TextBox 30"/>
          <p:cNvSpPr txBox="1"/>
          <p:nvPr/>
        </p:nvSpPr>
        <p:spPr>
          <a:xfrm>
            <a:off x="2980444" y="4389869"/>
            <a:ext cx="2848857" cy="923330"/>
          </a:xfrm>
          <a:prstGeom prst="rect">
            <a:avLst/>
          </a:prstGeom>
          <a:noFill/>
          <a:ln>
            <a:noFill/>
          </a:ln>
        </p:spPr>
        <p:txBody>
          <a:bodyPr wrap="none" rtlCol="0">
            <a:spAutoFit/>
          </a:bodyPr>
          <a:lstStyle/>
          <a:p>
            <a:pPr algn="r"/>
            <a:r>
              <a:rPr lang="en-US" sz="5400" b="1" spc="225" dirty="0">
                <a:latin typeface="Courier New" charset="0"/>
                <a:ea typeface="Courier New" charset="0"/>
                <a:cs typeface="Courier New" charset="0"/>
              </a:rPr>
              <a:t>bootfs</a:t>
            </a:r>
          </a:p>
        </p:txBody>
      </p:sp>
      <p:sp>
        <p:nvSpPr>
          <p:cNvPr id="33" name="TextBox 32"/>
          <p:cNvSpPr txBox="1"/>
          <p:nvPr/>
        </p:nvSpPr>
        <p:spPr>
          <a:xfrm rot="197265">
            <a:off x="5402972" y="3909846"/>
            <a:ext cx="2432076" cy="1015663"/>
          </a:xfrm>
          <a:prstGeom prst="rect">
            <a:avLst/>
          </a:prstGeom>
          <a:noFill/>
          <a:ln>
            <a:noFill/>
          </a:ln>
          <a:scene3d>
            <a:camera prst="isometricOffAxis2Right"/>
            <a:lightRig rig="threePt" dir="t"/>
          </a:scene3d>
        </p:spPr>
        <p:txBody>
          <a:bodyPr wrap="none" rtlCol="0">
            <a:spAutoFit/>
          </a:bodyPr>
          <a:lstStyle/>
          <a:p>
            <a:r>
              <a:rPr lang="en-US" sz="6000" b="1" spc="225" dirty="0"/>
              <a:t>Kernel</a:t>
            </a:r>
          </a:p>
        </p:txBody>
      </p:sp>
      <p:sp>
        <p:nvSpPr>
          <p:cNvPr id="35" name="TextBox 34"/>
          <p:cNvSpPr txBox="1"/>
          <p:nvPr/>
        </p:nvSpPr>
        <p:spPr>
          <a:xfrm>
            <a:off x="748595" y="2563078"/>
            <a:ext cx="1242649" cy="923330"/>
          </a:xfrm>
          <a:prstGeom prst="rect">
            <a:avLst/>
          </a:prstGeom>
          <a:noFill/>
        </p:spPr>
        <p:txBody>
          <a:bodyPr wrap="none" rtlCol="0">
            <a:spAutoFit/>
          </a:bodyPr>
          <a:lstStyle/>
          <a:p>
            <a:pPr algn="r"/>
            <a:r>
              <a:rPr lang="en-US" sz="1800" b="1" dirty="0"/>
              <a:t>References</a:t>
            </a:r>
          </a:p>
          <a:p>
            <a:pPr algn="r"/>
            <a:r>
              <a:rPr lang="en-US" sz="1800" b="1" dirty="0"/>
              <a:t>Parent</a:t>
            </a:r>
          </a:p>
          <a:p>
            <a:pPr algn="r"/>
            <a:r>
              <a:rPr lang="en-US" sz="1800" b="1" dirty="0"/>
              <a:t>Image</a:t>
            </a:r>
          </a:p>
        </p:txBody>
      </p:sp>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396550"/>
            <a:ext cx="1984601" cy="1984601"/>
          </a:xfrm>
          <a:prstGeom prst="rect">
            <a:avLst/>
          </a:prstGeom>
        </p:spPr>
      </p:pic>
      <p:sp>
        <p:nvSpPr>
          <p:cNvPr id="42" name="Left Brace 41"/>
          <p:cNvSpPr/>
          <p:nvPr/>
        </p:nvSpPr>
        <p:spPr>
          <a:xfrm>
            <a:off x="2000250" y="2735717"/>
            <a:ext cx="171450" cy="531401"/>
          </a:xfrm>
          <a:prstGeom prst="leftBrace">
            <a:avLst>
              <a:gd name="adj1" fmla="val 49468"/>
              <a:gd name="adj2" fmla="val 50000"/>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nvGrpSpPr>
          <p:cNvPr id="23" name="Group 22"/>
          <p:cNvGrpSpPr/>
          <p:nvPr/>
        </p:nvGrpSpPr>
        <p:grpSpPr>
          <a:xfrm>
            <a:off x="6957342" y="6509647"/>
            <a:ext cx="2834639" cy="230832"/>
            <a:chOff x="822960" y="6532381"/>
            <a:chExt cx="2834639" cy="230832"/>
          </a:xfrm>
        </p:grpSpPr>
        <p:sp>
          <p:nvSpPr>
            <p:cNvPr id="24"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dirty="0">
                  <a:solidFill>
                    <a:schemeClr val="bg1">
                      <a:lumMod val="75000"/>
                    </a:schemeClr>
                  </a:solidFill>
                </a:rPr>
                <a:t>Powered </a:t>
              </a:r>
              <a:r>
                <a:rPr dirty="0">
                  <a:solidFill>
                    <a:schemeClr val="bg1">
                      <a:lumMod val="75000"/>
                    </a:schemeClr>
                  </a:solidFill>
                </a:rPr>
                <a:t>by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513" y="6542891"/>
              <a:ext cx="826558" cy="193733"/>
            </a:xfrm>
            <a:prstGeom prst="rect">
              <a:avLst/>
            </a:prstGeom>
          </p:spPr>
        </p:pic>
      </p:grpSp>
    </p:spTree>
    <p:extLst>
      <p:ext uri="{BB962C8B-B14F-4D97-AF65-F5344CB8AC3E}">
        <p14:creationId xmlns:p14="http://schemas.microsoft.com/office/powerpoint/2010/main" val="20432583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p:cNvSpPr>
          <p:nvPr>
            <p:ph type="title"/>
          </p:nvPr>
        </p:nvSpPr>
        <p:spPr>
          <a:prstGeom prst="rect">
            <a:avLst/>
          </a:prstGeom>
        </p:spPr>
        <p:txBody>
          <a:bodyPr/>
          <a:lstStyle>
            <a:lvl1pPr defTabSz="813816">
              <a:defRPr sz="3559" spc="-89"/>
            </a:lvl1pPr>
          </a:lstStyle>
          <a:p>
            <a:r>
              <a:t>Basic Terms To Know</a:t>
            </a:r>
          </a:p>
        </p:txBody>
      </p:sp>
      <p:sp>
        <p:nvSpPr>
          <p:cNvPr id="163" name="Shape 163"/>
          <p:cNvSpPr>
            <a:spLocks noGrp="1"/>
          </p:cNvSpPr>
          <p:nvPr>
            <p:ph type="body" idx="1"/>
          </p:nvPr>
        </p:nvSpPr>
        <p:spPr>
          <a:xfrm>
            <a:off x="990600" y="1182688"/>
            <a:ext cx="6797041" cy="5029199"/>
          </a:xfrm>
          <a:prstGeom prst="rect">
            <a:avLst/>
          </a:prstGeom>
        </p:spPr>
        <p:txBody>
          <a:bodyPr/>
          <a:lstStyle/>
          <a:p>
            <a:pPr>
              <a:buFont typeface="Wingdings"/>
              <a:buChar char="❑"/>
              <a:defRPr sz="2800"/>
            </a:pPr>
            <a:r>
              <a:rPr dirty="0"/>
              <a:t> </a:t>
            </a:r>
            <a:r>
              <a:rPr b="1" dirty="0"/>
              <a:t>Container</a:t>
            </a:r>
            <a:r>
              <a:rPr dirty="0"/>
              <a:t> - a live running instance of a Docker image</a:t>
            </a:r>
          </a:p>
          <a:p>
            <a:pPr>
              <a:buFont typeface="Wingdings"/>
              <a:buChar char="❑"/>
              <a:defRPr sz="2800"/>
            </a:pPr>
            <a:r>
              <a:rPr dirty="0"/>
              <a:t> </a:t>
            </a:r>
            <a:r>
              <a:rPr b="1" dirty="0"/>
              <a:t>Image</a:t>
            </a:r>
            <a:r>
              <a:rPr dirty="0"/>
              <a:t> - a saved state of a container </a:t>
            </a:r>
          </a:p>
          <a:p>
            <a:pPr>
              <a:buFont typeface="Wingdings"/>
              <a:buChar char="❑"/>
              <a:defRPr sz="2800"/>
            </a:pPr>
            <a:r>
              <a:rPr dirty="0"/>
              <a:t> </a:t>
            </a:r>
            <a:r>
              <a:rPr b="1" dirty="0"/>
              <a:t>Docker Hub</a:t>
            </a:r>
            <a:r>
              <a:rPr dirty="0"/>
              <a:t> - like Github, it is where you will ‘push’ and ‘pull’ images from</a:t>
            </a:r>
          </a:p>
          <a:p>
            <a:pPr>
              <a:buFont typeface="Wingdings"/>
              <a:buChar char="❑"/>
              <a:defRPr sz="2800"/>
            </a:pPr>
            <a:r>
              <a:rPr dirty="0"/>
              <a:t> </a:t>
            </a:r>
            <a:r>
              <a:rPr b="1" dirty="0"/>
              <a:t>Tag</a:t>
            </a:r>
            <a:r>
              <a:rPr dirty="0"/>
              <a:t> - a kind of label or version control pinned to an image to distinguish </a:t>
            </a:r>
            <a:r>
              <a:rPr lang="en-US" dirty="0" smtClean="0"/>
              <a:t>it</a:t>
            </a:r>
            <a:endParaRPr dirty="0"/>
          </a:p>
          <a:p>
            <a:pPr>
              <a:buFont typeface="Wingdings"/>
              <a:buChar char="❑"/>
              <a:defRPr sz="2800"/>
            </a:pPr>
            <a:r>
              <a:rPr dirty="0"/>
              <a:t> </a:t>
            </a:r>
            <a:r>
              <a:rPr b="1" dirty="0"/>
              <a:t>Dockerfile</a:t>
            </a:r>
            <a:r>
              <a:rPr dirty="0"/>
              <a:t> - compiled code used to build a image from specifications </a:t>
            </a:r>
          </a:p>
        </p:txBody>
      </p:sp>
      <p:grpSp>
        <p:nvGrpSpPr>
          <p:cNvPr id="5" name="Group 4"/>
          <p:cNvGrpSpPr/>
          <p:nvPr/>
        </p:nvGrpSpPr>
        <p:grpSpPr>
          <a:xfrm>
            <a:off x="6957342" y="6509647"/>
            <a:ext cx="2834639" cy="230832"/>
            <a:chOff x="822960" y="6532381"/>
            <a:chExt cx="2834639" cy="230832"/>
          </a:xfrm>
        </p:grpSpPr>
        <p:sp>
          <p:nvSpPr>
            <p:cNvPr id="6"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dirty="0">
                  <a:solidFill>
                    <a:schemeClr val="bg1">
                      <a:lumMod val="75000"/>
                    </a:schemeClr>
                  </a:solidFill>
                </a:rPr>
                <a:t>Powered </a:t>
              </a:r>
              <a:r>
                <a:rPr dirty="0">
                  <a:solidFill>
                    <a:schemeClr val="bg1">
                      <a:lumMod val="75000"/>
                    </a:schemeClr>
                  </a:solidFill>
                </a:rPr>
                <a:t>by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513" y="6542891"/>
              <a:ext cx="826558" cy="19373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title"/>
          </p:nvPr>
        </p:nvSpPr>
        <p:spPr>
          <a:prstGeom prst="rect">
            <a:avLst/>
          </a:prstGeom>
        </p:spPr>
        <p:txBody>
          <a:bodyPr/>
          <a:lstStyle>
            <a:lvl1pPr defTabSz="813816">
              <a:defRPr sz="3559" spc="-89"/>
            </a:lvl1pPr>
          </a:lstStyle>
          <a:p>
            <a:r>
              <a:t>Installing Docker</a:t>
            </a:r>
          </a:p>
        </p:txBody>
      </p:sp>
      <p:sp>
        <p:nvSpPr>
          <p:cNvPr id="169" name="Shape 169"/>
          <p:cNvSpPr>
            <a:spLocks noGrp="1"/>
          </p:cNvSpPr>
          <p:nvPr>
            <p:ph type="body" idx="1"/>
          </p:nvPr>
        </p:nvSpPr>
        <p:spPr>
          <a:xfrm>
            <a:off x="990600" y="990600"/>
            <a:ext cx="6797041" cy="5029199"/>
          </a:xfrm>
          <a:prstGeom prst="rect">
            <a:avLst/>
          </a:prstGeom>
        </p:spPr>
        <p:txBody>
          <a:bodyPr/>
          <a:lstStyle/>
          <a:p>
            <a:pPr>
              <a:buFont typeface="Wingdings"/>
              <a:buChar char="❑"/>
              <a:defRPr sz="2800"/>
            </a:pPr>
            <a:r>
              <a:t> With Docker 12 Linux, Mac, and Windows can all be installed directly.</a:t>
            </a:r>
          </a:p>
          <a:p>
            <a:pPr marL="292608" lvl="1" indent="-91440">
              <a:buFont typeface="Wingdings"/>
              <a:buChar char="❑"/>
              <a:defRPr sz="2800"/>
            </a:pPr>
            <a:r>
              <a:t>However, your OS version matters!</a:t>
            </a:r>
          </a:p>
          <a:p>
            <a:pPr>
              <a:buFont typeface="Wingdings"/>
              <a:buChar char="❑"/>
              <a:defRPr sz="2800"/>
            </a:pPr>
            <a:r>
              <a:t> You can also use Docker-Machine and Docker Toolbox to assist.</a:t>
            </a:r>
          </a:p>
          <a:p>
            <a:pPr>
              <a:buFont typeface="Wingdings"/>
              <a:buChar char="❑"/>
              <a:defRPr sz="2800"/>
            </a:pPr>
            <a:r>
              <a:t> Or… you can </a:t>
            </a:r>
          </a:p>
          <a:p>
            <a:pPr marL="0" indent="0">
              <a:buSzTx/>
              <a:buFont typeface="Wingdings"/>
              <a:buNone/>
              <a:defRPr sz="2800"/>
            </a:pPr>
            <a:r>
              <a:t>run it in a VM!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854450"/>
            <a:ext cx="3291840" cy="3241548"/>
          </a:xfrm>
          <a:prstGeom prst="rect">
            <a:avLst/>
          </a:prstGeom>
        </p:spPr>
      </p:pic>
      <p:grpSp>
        <p:nvGrpSpPr>
          <p:cNvPr id="6" name="Group 5"/>
          <p:cNvGrpSpPr/>
          <p:nvPr/>
        </p:nvGrpSpPr>
        <p:grpSpPr>
          <a:xfrm>
            <a:off x="6957342" y="6509647"/>
            <a:ext cx="2834639" cy="230832"/>
            <a:chOff x="822960" y="6532381"/>
            <a:chExt cx="2834639" cy="230832"/>
          </a:xfrm>
        </p:grpSpPr>
        <p:sp>
          <p:nvSpPr>
            <p:cNvPr id="7"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dirty="0">
                  <a:solidFill>
                    <a:schemeClr val="bg1">
                      <a:lumMod val="75000"/>
                    </a:schemeClr>
                  </a:solidFill>
                </a:rPr>
                <a:t>Powered </a:t>
              </a:r>
              <a:r>
                <a:rPr dirty="0">
                  <a:solidFill>
                    <a:schemeClr val="bg1">
                      <a:lumMod val="75000"/>
                    </a:schemeClr>
                  </a:solidFill>
                </a:rPr>
                <a:t>by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0513" y="6542891"/>
              <a:ext cx="826558" cy="19373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title"/>
          </p:nvPr>
        </p:nvSpPr>
        <p:spPr>
          <a:prstGeom prst="rect">
            <a:avLst/>
          </a:prstGeom>
        </p:spPr>
        <p:txBody>
          <a:bodyPr/>
          <a:lstStyle>
            <a:lvl1pPr defTabSz="813816">
              <a:defRPr sz="3559" spc="-89"/>
            </a:lvl1pPr>
          </a:lstStyle>
          <a:p>
            <a:r>
              <a:t>Docker Engine vs. Docker Machine</a:t>
            </a:r>
          </a:p>
        </p:txBody>
      </p:sp>
      <p:sp>
        <p:nvSpPr>
          <p:cNvPr id="178" name="Shape 178"/>
          <p:cNvSpPr>
            <a:spLocks noGrp="1"/>
          </p:cNvSpPr>
          <p:nvPr>
            <p:ph type="body" idx="1"/>
          </p:nvPr>
        </p:nvSpPr>
        <p:spPr>
          <a:xfrm>
            <a:off x="598391" y="1066799"/>
            <a:ext cx="7543801" cy="4876802"/>
          </a:xfrm>
          <a:prstGeom prst="rect">
            <a:avLst/>
          </a:prstGeom>
        </p:spPr>
        <p:txBody>
          <a:bodyPr/>
          <a:lstStyle/>
          <a:p>
            <a:pPr>
              <a:lnSpc>
                <a:spcPct val="81000"/>
              </a:lnSpc>
              <a:buFont typeface="Wingdings"/>
              <a:buChar char="❑"/>
              <a:defRPr sz="2800"/>
            </a:pPr>
            <a:r>
              <a:rPr dirty="0"/>
              <a:t> In older versions of Docker, you might have using “</a:t>
            </a:r>
            <a:r>
              <a:rPr i="1" dirty="0"/>
              <a:t>boot2docker</a:t>
            </a:r>
            <a:r>
              <a:rPr dirty="0"/>
              <a:t>” or “</a:t>
            </a:r>
            <a:r>
              <a:rPr i="1" dirty="0"/>
              <a:t>Docker Toolbox</a:t>
            </a:r>
            <a:r>
              <a:rPr dirty="0"/>
              <a:t>.”</a:t>
            </a:r>
          </a:p>
          <a:p>
            <a:pPr>
              <a:lnSpc>
                <a:spcPct val="81000"/>
              </a:lnSpc>
              <a:buFont typeface="Wingdings"/>
              <a:buChar char="❑"/>
              <a:defRPr sz="2800"/>
            </a:pPr>
            <a:r>
              <a:rPr dirty="0"/>
              <a:t> Since Docker 12.1 however, we can work directly through our host.</a:t>
            </a:r>
          </a:p>
          <a:p>
            <a:pPr>
              <a:lnSpc>
                <a:spcPct val="81000"/>
              </a:lnSpc>
              <a:buFont typeface="Wingdings"/>
              <a:buChar char="❑"/>
              <a:defRPr sz="2800"/>
            </a:pPr>
            <a:r>
              <a:rPr dirty="0"/>
              <a:t> Another way of installing and managing Docker on the host is </a:t>
            </a:r>
            <a:r>
              <a:rPr i="1" dirty="0"/>
              <a:t>Docker Machine</a:t>
            </a:r>
            <a:r>
              <a:rPr dirty="0"/>
              <a:t>.</a:t>
            </a:r>
          </a:p>
          <a:p>
            <a:pPr marL="292608" lvl="1" indent="-91440">
              <a:lnSpc>
                <a:spcPct val="81000"/>
              </a:lnSpc>
              <a:buFont typeface="Wingdings"/>
              <a:buChar char="❑"/>
              <a:defRPr sz="2800"/>
            </a:pPr>
            <a:r>
              <a:rPr dirty="0"/>
              <a:t> </a:t>
            </a:r>
            <a:r>
              <a:rPr i="1" dirty="0"/>
              <a:t>Docker Machine</a:t>
            </a:r>
            <a:r>
              <a:rPr dirty="0"/>
              <a:t> links </a:t>
            </a:r>
            <a:r>
              <a:rPr lang="en-US" dirty="0" smtClean="0"/>
              <a:t>a </a:t>
            </a:r>
            <a:r>
              <a:rPr dirty="0" smtClean="0"/>
              <a:t>host</a:t>
            </a:r>
            <a:r>
              <a:rPr lang="en-US" dirty="0"/>
              <a:t> </a:t>
            </a:r>
            <a:r>
              <a:rPr dirty="0" smtClean="0"/>
              <a:t>with </a:t>
            </a:r>
            <a:r>
              <a:rPr lang="en-US" dirty="0" smtClean="0"/>
              <a:t>                               </a:t>
            </a:r>
            <a:r>
              <a:rPr dirty="0" smtClean="0"/>
              <a:t>a </a:t>
            </a:r>
            <a:r>
              <a:rPr dirty="0"/>
              <a:t>VM running in the background  </a:t>
            </a:r>
          </a:p>
          <a:p>
            <a:pPr>
              <a:lnSpc>
                <a:spcPct val="81000"/>
              </a:lnSpc>
              <a:buFont typeface="Wingdings"/>
              <a:buChar char="❑"/>
              <a:defRPr sz="2800"/>
            </a:pPr>
            <a:r>
              <a:rPr dirty="0"/>
              <a:t> </a:t>
            </a:r>
            <a:r>
              <a:rPr i="1" dirty="0"/>
              <a:t>Docker Engine</a:t>
            </a:r>
            <a:r>
              <a:rPr dirty="0"/>
              <a:t> </a:t>
            </a:r>
            <a:r>
              <a:rPr dirty="0" smtClean="0"/>
              <a:t>creates</a:t>
            </a:r>
            <a:r>
              <a:rPr dirty="0"/>
              <a:t>, runs, and </a:t>
            </a:r>
            <a:r>
              <a:rPr lang="en-US" dirty="0" smtClean="0"/>
              <a:t>                    </a:t>
            </a:r>
            <a:r>
              <a:rPr dirty="0" smtClean="0"/>
              <a:t>manages </a:t>
            </a:r>
            <a:r>
              <a:rPr dirty="0"/>
              <a:t>your containers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1131" y="3266266"/>
            <a:ext cx="2255630" cy="2677335"/>
          </a:xfrm>
          <a:prstGeom prst="rect">
            <a:avLst/>
          </a:prstGeom>
        </p:spPr>
      </p:pic>
      <p:grpSp>
        <p:nvGrpSpPr>
          <p:cNvPr id="6" name="Group 5"/>
          <p:cNvGrpSpPr/>
          <p:nvPr/>
        </p:nvGrpSpPr>
        <p:grpSpPr>
          <a:xfrm>
            <a:off x="6957342" y="6509647"/>
            <a:ext cx="2834639" cy="230832"/>
            <a:chOff x="822960" y="6532381"/>
            <a:chExt cx="2834639" cy="230832"/>
          </a:xfrm>
        </p:grpSpPr>
        <p:sp>
          <p:nvSpPr>
            <p:cNvPr id="7"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dirty="0">
                  <a:solidFill>
                    <a:schemeClr val="bg1">
                      <a:lumMod val="75000"/>
                    </a:schemeClr>
                  </a:solidFill>
                </a:rPr>
                <a:t>Powered </a:t>
              </a:r>
              <a:r>
                <a:rPr dirty="0">
                  <a:solidFill>
                    <a:schemeClr val="bg1">
                      <a:lumMod val="75000"/>
                    </a:schemeClr>
                  </a:solidFill>
                </a:rPr>
                <a:t>by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0513" y="6542891"/>
              <a:ext cx="826558" cy="19373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prstGeom prst="rect">
            <a:avLst/>
          </a:prstGeom>
        </p:spPr>
        <p:txBody>
          <a:bodyPr/>
          <a:lstStyle>
            <a:lvl1pPr defTabSz="813816">
              <a:defRPr sz="3559" spc="-89"/>
            </a:lvl1pPr>
          </a:lstStyle>
          <a:p>
            <a:r>
              <a:t>Basic Commands</a:t>
            </a:r>
          </a:p>
        </p:txBody>
      </p:sp>
      <p:sp>
        <p:nvSpPr>
          <p:cNvPr id="183" name="Shape 183"/>
          <p:cNvSpPr>
            <a:spLocks noGrp="1"/>
          </p:cNvSpPr>
          <p:nvPr>
            <p:ph type="body" idx="1"/>
          </p:nvPr>
        </p:nvSpPr>
        <p:spPr>
          <a:xfrm>
            <a:off x="990600" y="1043355"/>
            <a:ext cx="6797041" cy="5029199"/>
          </a:xfrm>
          <a:prstGeom prst="rect">
            <a:avLst/>
          </a:prstGeom>
        </p:spPr>
        <p:txBody>
          <a:bodyPr/>
          <a:lstStyle/>
          <a:p>
            <a:pPr>
              <a:buFont typeface="Wingdings"/>
              <a:buChar char="❑"/>
              <a:defRPr sz="2800"/>
            </a:pPr>
            <a:r>
              <a:rPr dirty="0"/>
              <a:t> In terminal, outside of a container…</a:t>
            </a:r>
          </a:p>
          <a:p>
            <a:pPr marL="292608" lvl="1" indent="-91440">
              <a:buFont typeface="Wingdings"/>
              <a:buChar char="❑"/>
              <a:defRPr sz="2800"/>
            </a:pPr>
            <a:r>
              <a:rPr dirty="0"/>
              <a:t> See local repository of images</a:t>
            </a:r>
          </a:p>
          <a:p>
            <a:pPr marL="292608" lvl="1" indent="-91440">
              <a:buFont typeface="Wingdings"/>
              <a:buChar char="❑"/>
              <a:defRPr sz="2800"/>
            </a:pPr>
            <a:endParaRPr dirty="0"/>
          </a:p>
          <a:p>
            <a:pPr marL="292608" lvl="1" indent="-91440">
              <a:buFont typeface="Wingdings"/>
              <a:buChar char="❑"/>
              <a:defRPr sz="2800"/>
            </a:pPr>
            <a:r>
              <a:rPr dirty="0"/>
              <a:t> Check to see if containers are running</a:t>
            </a:r>
          </a:p>
          <a:p>
            <a:pPr marL="292608" lvl="1" indent="-91440">
              <a:buFont typeface="Wingdings"/>
              <a:buChar char="❑"/>
              <a:defRPr sz="2800"/>
            </a:pPr>
            <a:endParaRPr dirty="0"/>
          </a:p>
          <a:p>
            <a:pPr marL="292608" lvl="1" indent="-91440">
              <a:buFont typeface="Wingdings"/>
              <a:buChar char="❑"/>
              <a:defRPr sz="2800"/>
            </a:pPr>
            <a:r>
              <a:rPr dirty="0"/>
              <a:t> Pull a container down</a:t>
            </a:r>
          </a:p>
          <a:p>
            <a:pPr marL="292608" lvl="1" indent="-91440">
              <a:buFont typeface="Wingdings"/>
              <a:buChar char="❑"/>
              <a:defRPr sz="2800"/>
            </a:pPr>
            <a:endParaRPr dirty="0"/>
          </a:p>
          <a:p>
            <a:pPr marL="292608" lvl="1" indent="-91440">
              <a:buFont typeface="Wingdings"/>
              <a:buChar char="❑"/>
              <a:defRPr sz="2800"/>
            </a:pPr>
            <a:r>
              <a:rPr dirty="0"/>
              <a:t> </a:t>
            </a:r>
            <a:r>
              <a:rPr lang="en-US" dirty="0" smtClean="0"/>
              <a:t>Docker help menu</a:t>
            </a:r>
            <a:endParaRPr dirty="0"/>
          </a:p>
        </p:txBody>
      </p:sp>
      <p:sp>
        <p:nvSpPr>
          <p:cNvPr id="184" name="Shape 184"/>
          <p:cNvSpPr/>
          <p:nvPr/>
        </p:nvSpPr>
        <p:spPr>
          <a:xfrm>
            <a:off x="2527005" y="2063307"/>
            <a:ext cx="2962106" cy="45974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500">
                <a:solidFill>
                  <a:srgbClr val="FFFFFF"/>
                </a:solidFill>
                <a:latin typeface="Courier New"/>
                <a:ea typeface="Courier New"/>
                <a:cs typeface="Courier New"/>
                <a:sym typeface="Courier New"/>
              </a:defRPr>
            </a:lvl1pPr>
          </a:lstStyle>
          <a:p>
            <a:r>
              <a:t>$ docker images</a:t>
            </a:r>
          </a:p>
        </p:txBody>
      </p:sp>
      <p:sp>
        <p:nvSpPr>
          <p:cNvPr id="185" name="Shape 185"/>
          <p:cNvSpPr/>
          <p:nvPr/>
        </p:nvSpPr>
        <p:spPr>
          <a:xfrm>
            <a:off x="2908067" y="3078885"/>
            <a:ext cx="2199982" cy="45974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500">
                <a:solidFill>
                  <a:srgbClr val="FFFFFF"/>
                </a:solidFill>
                <a:latin typeface="Courier New"/>
                <a:ea typeface="Courier New"/>
                <a:cs typeface="Courier New"/>
                <a:sym typeface="Courier New"/>
              </a:defRPr>
            </a:lvl1pPr>
          </a:lstStyle>
          <a:p>
            <a:r>
              <a:t>$ docker ps</a:t>
            </a:r>
          </a:p>
        </p:txBody>
      </p:sp>
      <p:sp>
        <p:nvSpPr>
          <p:cNvPr id="186" name="Shape 186"/>
          <p:cNvSpPr/>
          <p:nvPr/>
        </p:nvSpPr>
        <p:spPr>
          <a:xfrm>
            <a:off x="995106" y="4094463"/>
            <a:ext cx="7371656" cy="477054"/>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square" lIns="45719" rIns="45719">
            <a:spAutoFit/>
          </a:bodyPr>
          <a:lstStyle>
            <a:lvl1pPr>
              <a:defRPr sz="2500">
                <a:solidFill>
                  <a:srgbClr val="FFFFFF"/>
                </a:solidFill>
                <a:latin typeface="Courier New"/>
                <a:ea typeface="Courier New"/>
                <a:cs typeface="Courier New"/>
                <a:sym typeface="Courier New"/>
              </a:defRPr>
            </a:lvl1pPr>
          </a:lstStyle>
          <a:p>
            <a:r>
              <a:t>$ docker pull </a:t>
            </a:r>
            <a:r>
              <a:rPr/>
              <a:t>&lt;</a:t>
            </a:r>
            <a:r>
              <a:rPr smtClean="0"/>
              <a:t>reponame/imagename:tag</a:t>
            </a:r>
            <a:r>
              <a:rPr lang="en-US" smtClean="0"/>
              <a:t>&gt;</a:t>
            </a:r>
            <a:endParaRPr/>
          </a:p>
        </p:txBody>
      </p:sp>
      <p:sp>
        <p:nvSpPr>
          <p:cNvPr id="187" name="Shape 187"/>
          <p:cNvSpPr/>
          <p:nvPr/>
        </p:nvSpPr>
        <p:spPr>
          <a:xfrm>
            <a:off x="3281478" y="5214389"/>
            <a:ext cx="2593016" cy="477054"/>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500">
                <a:solidFill>
                  <a:srgbClr val="FFFFFF"/>
                </a:solidFill>
                <a:latin typeface="Courier New"/>
                <a:ea typeface="Courier New"/>
                <a:cs typeface="Courier New"/>
                <a:sym typeface="Courier New"/>
              </a:defRPr>
            </a:lvl1pPr>
          </a:lstStyle>
          <a:p>
            <a:r>
              <a:rPr dirty="0"/>
              <a:t>$ docker </a:t>
            </a:r>
            <a:r>
              <a:rPr lang="en-US" dirty="0" smtClean="0"/>
              <a:t>help</a:t>
            </a:r>
            <a:endParaRPr dirty="0"/>
          </a:p>
        </p:txBody>
      </p:sp>
      <p:sp>
        <p:nvSpPr>
          <p:cNvPr id="188" name="Shape 188"/>
          <p:cNvSpPr/>
          <p:nvPr/>
        </p:nvSpPr>
        <p:spPr>
          <a:xfrm>
            <a:off x="521922" y="5813944"/>
            <a:ext cx="8221673"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r>
              <a:t>https://docs.docker.com/engine/reference/commandline/</a:t>
            </a:r>
          </a:p>
        </p:txBody>
      </p:sp>
      <p:grpSp>
        <p:nvGrpSpPr>
          <p:cNvPr id="10" name="Group 9"/>
          <p:cNvGrpSpPr/>
          <p:nvPr/>
        </p:nvGrpSpPr>
        <p:grpSpPr>
          <a:xfrm>
            <a:off x="6957342" y="6509647"/>
            <a:ext cx="2834639" cy="230832"/>
            <a:chOff x="822960" y="6532381"/>
            <a:chExt cx="2834639" cy="230832"/>
          </a:xfrm>
        </p:grpSpPr>
        <p:sp>
          <p:nvSpPr>
            <p:cNvPr id="11" name="Shape 177"/>
            <p:cNvSpPr/>
            <p:nvPr/>
          </p:nvSpPr>
          <p:spPr>
            <a:xfrm>
              <a:off x="822960" y="6532381"/>
              <a:ext cx="2834639" cy="2308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900">
                  <a:solidFill>
                    <a:srgbClr val="FFFFFF"/>
                  </a:solidFill>
                  <a:latin typeface="Arial"/>
                  <a:ea typeface="Arial"/>
                  <a:cs typeface="Arial"/>
                  <a:sym typeface="Arial"/>
                </a:defRPr>
              </a:lvl1pPr>
            </a:lstStyle>
            <a:p>
              <a:r>
                <a:rPr dirty="0">
                  <a:solidFill>
                    <a:schemeClr val="bg1">
                      <a:lumMod val="75000"/>
                    </a:schemeClr>
                  </a:solidFill>
                </a:rPr>
                <a:t>Powered </a:t>
              </a:r>
              <a:r>
                <a:rPr dirty="0">
                  <a:solidFill>
                    <a:schemeClr val="bg1">
                      <a:lumMod val="75000"/>
                    </a:schemeClr>
                  </a:solidFill>
                </a:rPr>
                <a:t>by </a:t>
              </a:r>
              <a:r>
                <a:rPr dirty="0" smtClean="0">
                  <a:solidFill>
                    <a:schemeClr val="bg1">
                      <a:lumMod val="75000"/>
                    </a:schemeClr>
                  </a:solidFill>
                </a:rPr>
                <a:t> </a:t>
              </a:r>
              <a:r>
                <a:rPr lang="en-US" dirty="0" smtClean="0">
                  <a:solidFill>
                    <a:schemeClr val="bg1">
                      <a:lumMod val="75000"/>
                    </a:schemeClr>
                  </a:solidFill>
                </a:rPr>
                <a:t>                            </a:t>
              </a:r>
              <a:r>
                <a:rPr dirty="0" smtClean="0">
                  <a:solidFill>
                    <a:schemeClr val="bg1">
                      <a:lumMod val="75000"/>
                    </a:schemeClr>
                  </a:solidFill>
                </a:rPr>
                <a:t>© 201</a:t>
              </a:r>
              <a:r>
                <a:rPr lang="en-US" dirty="0" smtClean="0">
                  <a:solidFill>
                    <a:schemeClr val="bg1">
                      <a:lumMod val="75000"/>
                    </a:schemeClr>
                  </a:solidFill>
                </a:rPr>
                <a:t>7</a:t>
              </a:r>
              <a:endParaRPr dirty="0">
                <a:solidFill>
                  <a:schemeClr val="bg1">
                    <a:lumMod val="75000"/>
                  </a:schemeClr>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513" y="6542891"/>
              <a:ext cx="826558" cy="193733"/>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Green-1">
  <a:themeElements>
    <a:clrScheme name="Custom 2">
      <a:dk1>
        <a:srgbClr val="000000"/>
      </a:dk1>
      <a:lt1>
        <a:srgbClr val="FFFFFF"/>
      </a:lt1>
      <a:dk2>
        <a:srgbClr val="A7A7A7"/>
      </a:dk2>
      <a:lt2>
        <a:srgbClr val="416479"/>
      </a:lt2>
      <a:accent1>
        <a:srgbClr val="E48312"/>
      </a:accent1>
      <a:accent2>
        <a:srgbClr val="BD582C"/>
      </a:accent2>
      <a:accent3>
        <a:srgbClr val="865640"/>
      </a:accent3>
      <a:accent4>
        <a:srgbClr val="9B8357"/>
      </a:accent4>
      <a:accent5>
        <a:srgbClr val="C2BC80"/>
      </a:accent5>
      <a:accent6>
        <a:srgbClr val="94A088"/>
      </a:accent6>
      <a:hlink>
        <a:srgbClr val="0000FF"/>
      </a:hlink>
      <a:folHlink>
        <a:srgbClr val="FF00FF"/>
      </a:folHlink>
    </a:clrScheme>
    <a:fontScheme name="Green-1">
      <a:majorFont>
        <a:latin typeface="Calibri"/>
        <a:ea typeface="Calibri"/>
        <a:cs typeface="Calibri"/>
      </a:majorFont>
      <a:minorFont>
        <a:latin typeface="Helvetica"/>
        <a:ea typeface="Helvetica"/>
        <a:cs typeface="Helvetica"/>
      </a:minorFont>
    </a:fontScheme>
    <a:fmtScheme name="Green-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2700000" rotWithShape="0">
              <a:srgbClr val="000000">
                <a:alpha val="60000"/>
              </a:srgbClr>
            </a:outerShdw>
          </a:effectLst>
        </a:effectStyle>
        <a:effectStyle>
          <a:effectLst>
            <a:outerShdw blurRad="38100" dist="25400" dir="2700000" rotWithShape="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blurRad="38100" dist="25400" dir="2700000" rotWithShape="0">
            <a:srgbClr val="000000">
              <a:alpha val="6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een-1">
  <a:themeElements>
    <a:clrScheme name="Green-1">
      <a:dk1>
        <a:srgbClr val="000000"/>
      </a:dk1>
      <a:lt1>
        <a:srgbClr val="FFFFFF"/>
      </a:lt1>
      <a:dk2>
        <a:srgbClr val="A7A7A7"/>
      </a:dk2>
      <a:lt2>
        <a:srgbClr val="535353"/>
      </a:lt2>
      <a:accent1>
        <a:srgbClr val="E48312"/>
      </a:accent1>
      <a:accent2>
        <a:srgbClr val="BD582C"/>
      </a:accent2>
      <a:accent3>
        <a:srgbClr val="865640"/>
      </a:accent3>
      <a:accent4>
        <a:srgbClr val="9B8357"/>
      </a:accent4>
      <a:accent5>
        <a:srgbClr val="C2BC80"/>
      </a:accent5>
      <a:accent6>
        <a:srgbClr val="94A088"/>
      </a:accent6>
      <a:hlink>
        <a:srgbClr val="0000FF"/>
      </a:hlink>
      <a:folHlink>
        <a:srgbClr val="FF00FF"/>
      </a:folHlink>
    </a:clrScheme>
    <a:fontScheme name="Green-1">
      <a:majorFont>
        <a:latin typeface="Calibri"/>
        <a:ea typeface="Calibri"/>
        <a:cs typeface="Calibri"/>
      </a:majorFont>
      <a:minorFont>
        <a:latin typeface="Helvetica"/>
        <a:ea typeface="Helvetica"/>
        <a:cs typeface="Helvetica"/>
      </a:minorFont>
    </a:fontScheme>
    <a:fmtScheme name="Green-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2700000" rotWithShape="0">
              <a:srgbClr val="000000">
                <a:alpha val="60000"/>
              </a:srgbClr>
            </a:outerShdw>
          </a:effectLst>
        </a:effectStyle>
        <a:effectStyle>
          <a:effectLst>
            <a:outerShdw blurRad="38100" dist="25400" dir="2700000" rotWithShape="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blurRad="38100" dist="25400" dir="2700000" rotWithShape="0">
            <a:srgbClr val="000000">
              <a:alpha val="6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4428</TotalTime>
  <Words>4307</Words>
  <Application>Microsoft Macintosh PowerPoint</Application>
  <PresentationFormat>On-screen Show (4:3)</PresentationFormat>
  <Paragraphs>498</Paragraphs>
  <Slides>19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Calibri</vt:lpstr>
      <vt:lpstr>Calibri Light</vt:lpstr>
      <vt:lpstr>Courier New</vt:lpstr>
      <vt:lpstr>Helvetica</vt:lpstr>
      <vt:lpstr>Marker Felt</vt:lpstr>
      <vt:lpstr>Trebuchet MS</vt:lpstr>
      <vt:lpstr>Wingdings</vt:lpstr>
      <vt:lpstr>Arial</vt:lpstr>
      <vt:lpstr>Green-1</vt:lpstr>
      <vt:lpstr>PowerPoint Presentation</vt:lpstr>
      <vt:lpstr>What is Docker?</vt:lpstr>
      <vt:lpstr>History of Docker</vt:lpstr>
      <vt:lpstr>Docker vs. Virtual Machines</vt:lpstr>
      <vt:lpstr>Foundations of Docker</vt:lpstr>
      <vt:lpstr>Basic Terms To Know</vt:lpstr>
      <vt:lpstr>Installing Docker</vt:lpstr>
      <vt:lpstr>Docker Engine vs. Docker Machine</vt:lpstr>
      <vt:lpstr>Basic Commands</vt:lpstr>
      <vt:lpstr>Basic Commands</vt:lpstr>
      <vt:lpstr>Simple Exercise </vt:lpstr>
      <vt:lpstr>Exposing Ports </vt:lpstr>
      <vt:lpstr>Web Server Exercise </vt:lpstr>
      <vt:lpstr>How do I save my work? You don’t!</vt:lpstr>
      <vt:lpstr>Compose</vt:lpstr>
      <vt:lpstr>Swarm </vt:lpstr>
      <vt:lpstr>PowerPoint Presentation</vt:lpstr>
      <vt:lpstr>Lab Time</vt:lpstr>
      <vt:lpstr>End of Chapter</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james30152@yahoo.com</cp:lastModifiedBy>
  <cp:revision>51</cp:revision>
  <dcterms:modified xsi:type="dcterms:W3CDTF">2018-03-02T19:22:39Z</dcterms:modified>
</cp:coreProperties>
</file>